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9"/>
  </p:notesMasterIdLst>
  <p:handoutMasterIdLst>
    <p:handoutMasterId r:id="rId50"/>
  </p:handoutMasterIdLst>
  <p:sldIdLst>
    <p:sldId id="908" r:id="rId2"/>
    <p:sldId id="913" r:id="rId3"/>
    <p:sldId id="914" r:id="rId4"/>
    <p:sldId id="915" r:id="rId5"/>
    <p:sldId id="916" r:id="rId6"/>
    <p:sldId id="917" r:id="rId7"/>
    <p:sldId id="918" r:id="rId8"/>
    <p:sldId id="919" r:id="rId9"/>
    <p:sldId id="920" r:id="rId10"/>
    <p:sldId id="921" r:id="rId11"/>
    <p:sldId id="922" r:id="rId12"/>
    <p:sldId id="923" r:id="rId13"/>
    <p:sldId id="924" r:id="rId14"/>
    <p:sldId id="925" r:id="rId15"/>
    <p:sldId id="926" r:id="rId16"/>
    <p:sldId id="927" r:id="rId17"/>
    <p:sldId id="928" r:id="rId18"/>
    <p:sldId id="929" r:id="rId19"/>
    <p:sldId id="930" r:id="rId20"/>
    <p:sldId id="931" r:id="rId21"/>
    <p:sldId id="932" r:id="rId22"/>
    <p:sldId id="933" r:id="rId23"/>
    <p:sldId id="934" r:id="rId24"/>
    <p:sldId id="935" r:id="rId25"/>
    <p:sldId id="936" r:id="rId26"/>
    <p:sldId id="937" r:id="rId27"/>
    <p:sldId id="938" r:id="rId28"/>
    <p:sldId id="939" r:id="rId29"/>
    <p:sldId id="940" r:id="rId30"/>
    <p:sldId id="941" r:id="rId31"/>
    <p:sldId id="942" r:id="rId32"/>
    <p:sldId id="943" r:id="rId33"/>
    <p:sldId id="944" r:id="rId34"/>
    <p:sldId id="945" r:id="rId35"/>
    <p:sldId id="946" r:id="rId36"/>
    <p:sldId id="947" r:id="rId37"/>
    <p:sldId id="961" r:id="rId38"/>
    <p:sldId id="962" r:id="rId39"/>
    <p:sldId id="957" r:id="rId40"/>
    <p:sldId id="948" r:id="rId41"/>
    <p:sldId id="949" r:id="rId42"/>
    <p:sldId id="963" r:id="rId43"/>
    <p:sldId id="952" r:id="rId44"/>
    <p:sldId id="955" r:id="rId45"/>
    <p:sldId id="964" r:id="rId46"/>
    <p:sldId id="966" r:id="rId47"/>
    <p:sldId id="578" r:id="rId4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86369" autoAdjust="0"/>
  </p:normalViewPr>
  <p:slideViewPr>
    <p:cSldViewPr showGuides="1">
      <p:cViewPr>
        <p:scale>
          <a:sx n="66" d="100"/>
          <a:sy n="66" d="100"/>
        </p:scale>
        <p:origin x="-1786" y="-6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2"/>
    </p:cViewPr>
  </p:sorterViewPr>
  <p:notesViewPr>
    <p:cSldViewPr showGuides="1">
      <p:cViewPr varScale="1">
        <p:scale>
          <a:sx n="65" d="100"/>
          <a:sy n="65" d="100"/>
        </p:scale>
        <p:origin x="-3062" y="-8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44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43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40.xml"/><Relationship Id="rId40" Type="http://schemas.openxmlformats.org/officeDocument/2006/relationships/slide" Target="slides/slide47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56233BA0-FC29-4D12-81FC-F2C8DC02151F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73382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6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3" y="9122452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D4055704-75DF-4BC3-A79F-13DE74F629C1}" type="slidenum">
              <a:rPr lang="en-US"/>
              <a:pPr>
                <a:defRPr/>
              </a:pPr>
              <a:t>‹#›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750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8EBB053B-5A16-4C42-B49C-B7766F3524DC}" type="slidenum">
              <a:rPr lang="en-US" smtClean="0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85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C1A619D2-51BD-45FB-A1E1-9B4FE21C3BE5}" type="slidenum">
              <a:rPr lang="en-US"/>
              <a:pPr/>
              <a:t>10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4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99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C40BA96D-6EEE-4B02-9FFA-C14BD6275DE9}" type="slidenum">
              <a:rPr lang="en-US"/>
              <a:pPr/>
              <a:t>11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83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4F2C3E4C-9B12-403C-9FA7-74B24A95FE07}" type="slidenum">
              <a:rPr lang="en-US"/>
              <a:pPr/>
              <a:t>12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37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FD000C39-D478-4BDC-B934-34E767D37C03}" type="slidenum">
              <a:rPr lang="en-US"/>
              <a:pPr/>
              <a:t>13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18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9200513C-B067-4FF6-8522-C48DB6DD0D74}" type="slidenum">
              <a:rPr lang="en-US"/>
              <a:pPr/>
              <a:t>14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75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DA62938C-5373-4D0F-A412-2B9C9F248091}" type="slidenum">
              <a:rPr lang="en-US"/>
              <a:pPr/>
              <a:t>15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38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5AD2C322-18DD-4276-86B7-C8731C7061E0}" type="slidenum">
              <a:rPr lang="en-US"/>
              <a:pPr/>
              <a:t>16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28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A3DC55B0-AFC3-4A45-BDFF-B859BC503160}" type="slidenum">
              <a:rPr lang="en-US"/>
              <a:pPr/>
              <a:t>17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9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A4B045F1-253C-4D71-A2EC-A49B3CD40146}" type="slidenum">
              <a:rPr lang="en-US"/>
              <a:pPr/>
              <a:t>18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43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1FBA50F2-269E-4E1F-B08E-8776AA71904D}" type="slidenum">
              <a:rPr lang="en-US"/>
              <a:pPr/>
              <a:t>19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4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AB46BF3E-028B-4621-A964-1B73CB4B131D}" type="slidenum">
              <a:rPr lang="en-US"/>
              <a:pPr/>
              <a:t>2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4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58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64A22A87-80B7-4E9D-A49B-5247FEDAADE8}" type="slidenum">
              <a:rPr lang="en-US"/>
              <a:pPr/>
              <a:t>20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82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C9C093B5-144D-41EE-AEFC-2DED2BB2F98C}" type="slidenum">
              <a:rPr lang="en-US"/>
              <a:pPr/>
              <a:t>21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6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823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DE9EA0B5-4FB4-4B56-9B03-5253695B9381}" type="slidenum">
              <a:rPr lang="en-US"/>
              <a:pPr/>
              <a:t>22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6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03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8D7B4E5E-9D70-4E67-B4F7-6FD7DDE35390}" type="slidenum">
              <a:rPr lang="en-US"/>
              <a:pPr/>
              <a:t>23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11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ABB0CD5B-9661-4434-A994-AB912078586B}" type="slidenum">
              <a:rPr lang="en-US"/>
              <a:pPr/>
              <a:t>24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6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93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01A9AF01-E376-4C44-91D8-56CD9AAD1F22}" type="slidenum">
              <a:rPr lang="en-US"/>
              <a:pPr/>
              <a:t>25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78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844AF9D2-F02B-4A53-845B-F05EAAFFC341}" type="slidenum">
              <a:rPr lang="en-US"/>
              <a:pPr/>
              <a:t>26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378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58D2455B-775F-439C-B7EE-969357517B51}" type="slidenum">
              <a:rPr lang="en-US"/>
              <a:pPr/>
              <a:t>27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02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5B0C5C09-C483-42B6-B157-A95B7B47ADB3}" type="slidenum">
              <a:rPr lang="en-US"/>
              <a:pPr/>
              <a:t>28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6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288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701A4489-169D-422C-AB5F-CD17C61A6A19}" type="slidenum">
              <a:rPr lang="en-US"/>
              <a:pPr/>
              <a:t>29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5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174CB24C-4946-40A0-AC2B-943082498F92}" type="slidenum">
              <a:rPr lang="en-US"/>
              <a:pPr/>
              <a:t>3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65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9211A880-DD9F-40A6-B5E5-338F74FB7F20}" type="slidenum">
              <a:rPr lang="en-US"/>
              <a:pPr/>
              <a:t>30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738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F6C901F6-BAF3-4D72-956D-5F933754DA47}" type="slidenum">
              <a:rPr lang="en-US"/>
              <a:pPr/>
              <a:t>31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930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06FE4A1A-5539-48DC-B005-C928ADC593E9}" type="slidenum">
              <a:rPr lang="en-US"/>
              <a:pPr/>
              <a:t>32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7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879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E70B5433-FE8E-48CF-8048-6F59B268A7A2}" type="slidenum">
              <a:rPr lang="en-US"/>
              <a:pPr/>
              <a:t>33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399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45ECFB28-64A8-467D-A63B-67FB27303DD7}" type="slidenum">
              <a:rPr lang="en-US"/>
              <a:pPr/>
              <a:t>34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7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868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5F4EBC78-3818-4FAD-85BF-0E8B4860EA60}" type="slidenum">
              <a:rPr lang="en-US"/>
              <a:pPr/>
              <a:t>35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7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361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301D62B3-F481-45D8-813D-74CF792DDC16}" type="slidenum">
              <a:rPr lang="en-US"/>
              <a:pPr/>
              <a:t>36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84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2020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4055704-75DF-4BC3-A79F-13DE74F629C1}" type="slidenum">
              <a:rPr lang="en-US" smtClean="0"/>
              <a:pPr>
                <a:defRPr/>
              </a:pPr>
              <a:t>37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938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2020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4055704-75DF-4BC3-A79F-13DE74F629C1}" type="slidenum">
              <a:rPr lang="en-US" smtClean="0"/>
              <a:pPr>
                <a:defRPr/>
              </a:pPr>
              <a:t>38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644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2020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4055704-75DF-4BC3-A79F-13DE74F629C1}" type="slidenum">
              <a:rPr lang="en-US" smtClean="0"/>
              <a:pPr>
                <a:defRPr/>
              </a:pPr>
              <a:t>39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37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4B39B9CC-C631-4C26-859E-0CAED55EB901}" type="slidenum">
              <a:rPr lang="en-US"/>
              <a:pPr/>
              <a:t>4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8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782141BC-BA57-480C-A114-9CA16C54FCF4}" type="slidenum">
              <a:rPr lang="en-US"/>
              <a:pPr/>
              <a:t>40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383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41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698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2020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4055704-75DF-4BC3-A79F-13DE74F629C1}" type="slidenum">
              <a:rPr lang="en-US" smtClean="0"/>
              <a:pPr>
                <a:defRPr/>
              </a:pPr>
              <a:t>42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468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B2A8EC31-C361-4DDD-8EFA-06DD239A1CF1}" type="slidenum">
              <a:rPr lang="en-US"/>
              <a:pPr/>
              <a:t>43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880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44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654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2020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4055704-75DF-4BC3-A79F-13DE74F629C1}" type="slidenum">
              <a:rPr lang="en-US" smtClean="0"/>
              <a:pPr>
                <a:defRPr/>
              </a:pPr>
              <a:t>45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083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2020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4055704-75DF-4BC3-A79F-13DE74F629C1}" type="slidenum">
              <a:rPr lang="en-US" smtClean="0"/>
              <a:pPr>
                <a:defRPr/>
              </a:pPr>
              <a:t>46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514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D4ACBE1D-D592-413C-8672-66EFC2E0B848}" type="slidenum">
              <a:rPr lang="en-US" smtClean="0"/>
              <a:pPr/>
              <a:t>47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31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3F47AA71-3CE9-46C1-B5AA-B2973E9B332C}" type="slidenum">
              <a:rPr lang="en-US"/>
              <a:pPr/>
              <a:t>5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60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D5BED65B-BE43-4893-A67D-0E6F9E0BEB08}" type="slidenum">
              <a:rPr lang="en-US"/>
              <a:pPr/>
              <a:t>6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06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6A4AEB2D-CCE0-4BB5-BED1-97CB22DC8DD4}" type="slidenum">
              <a:rPr lang="en-US"/>
              <a:pPr/>
              <a:t>7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82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3FBBDC76-10A8-4D26-8250-B1012A4D19DF}" type="slidenum">
              <a:rPr lang="en-US"/>
              <a:pPr/>
              <a:t>8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01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2F27718D-DAD9-42A2-966A-E699FA40F0D4}" type="slidenum">
              <a:rPr lang="en-US"/>
              <a:pPr/>
              <a:t>9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8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725EC561-85E6-4CAE-8996-29E50F52541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worldstats.com/images/languages2015.pn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u.int/en/ITU-D/Statistics/Pages/stat/default.aspx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raphs.net/201208/byod-at-work.html" TargetMode="External"/><Relationship Id="rId4" Type="http://schemas.openxmlformats.org/officeDocument/2006/relationships/hyperlink" Target="http://tinyurl.com/lzq9n7x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276600"/>
          </a:xfrm>
        </p:spPr>
        <p:txBody>
          <a:bodyPr/>
          <a:lstStyle/>
          <a:p>
            <a:pPr algn="ctr"/>
            <a:r>
              <a:rPr lang="en-US" sz="6000" dirty="0"/>
              <a:t>History and Mission of IA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76200" y="2819400"/>
            <a:ext cx="9067800" cy="3733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 1</a:t>
            </a:r>
            <a:br>
              <a:rPr lang="en-US" sz="3600" dirty="0"/>
            </a:br>
            <a:r>
              <a:rPr lang="en-US" sz="3600" i="1" dirty="0"/>
              <a:t>with supplementary information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“Brief History and Mission of Information System Security”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Seymour Bosworth &amp; </a:t>
            </a:r>
            <a:br>
              <a:rPr lang="en-US" sz="3600" dirty="0"/>
            </a:br>
            <a:r>
              <a:rPr lang="en-US" sz="3600" dirty="0"/>
              <a:t>Robert V. Jacobson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Jacquard Loom</a:t>
            </a:r>
          </a:p>
        </p:txBody>
      </p:sp>
      <p:pic>
        <p:nvPicPr>
          <p:cNvPr id="10219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143000"/>
            <a:ext cx="4625975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19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0"/>
            <a:ext cx="297815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1957" name="Line 5"/>
          <p:cNvSpPr>
            <a:spLocks noChangeShapeType="1"/>
          </p:cNvSpPr>
          <p:nvPr/>
        </p:nvSpPr>
        <p:spPr bwMode="auto">
          <a:xfrm flipV="1">
            <a:off x="3124200" y="152400"/>
            <a:ext cx="3276600" cy="33528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1958" name="Line 6"/>
          <p:cNvSpPr>
            <a:spLocks noChangeShapeType="1"/>
          </p:cNvSpPr>
          <p:nvPr/>
        </p:nvSpPr>
        <p:spPr bwMode="auto">
          <a:xfrm>
            <a:off x="3048000" y="6096000"/>
            <a:ext cx="3124200" cy="4572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Computers</a:t>
            </a:r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General Purpose Programmable Calculators)</a:t>
            </a:r>
          </a:p>
          <a:p>
            <a:pPr>
              <a:lnSpc>
                <a:spcPct val="120000"/>
              </a:lnSpc>
            </a:pPr>
            <a:r>
              <a:rPr lang="en-US" dirty="0"/>
              <a:t>1832:  Babbage prototype Difference Engine</a:t>
            </a:r>
          </a:p>
          <a:p>
            <a:pPr>
              <a:lnSpc>
                <a:spcPct val="120000"/>
              </a:lnSpc>
            </a:pPr>
            <a:r>
              <a:rPr lang="en-US" dirty="0"/>
              <a:t>1834:  Babbage designs Analytical Engine</a:t>
            </a:r>
          </a:p>
          <a:p>
            <a:pPr>
              <a:lnSpc>
                <a:spcPct val="120000"/>
              </a:lnSpc>
            </a:pPr>
            <a:r>
              <a:rPr lang="en-US" dirty="0"/>
              <a:t>1889:  Felt’s printing desk calculator</a:t>
            </a:r>
          </a:p>
          <a:p>
            <a:pPr>
              <a:lnSpc>
                <a:spcPct val="120000"/>
              </a:lnSpc>
            </a:pPr>
            <a:r>
              <a:rPr lang="en-US" dirty="0"/>
              <a:t>1890:  First use of Hollerith’s punched cards and tabulating machines</a:t>
            </a:r>
          </a:p>
          <a:p>
            <a:pPr>
              <a:lnSpc>
                <a:spcPct val="120000"/>
              </a:lnSpc>
            </a:pPr>
            <a:r>
              <a:rPr lang="en-US" dirty="0"/>
              <a:t>1896:  Hollerith founds Tabulating Machine Company (later IBM)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Difference Engine (1832)</a:t>
            </a:r>
          </a:p>
        </p:txBody>
      </p:sp>
      <p:pic>
        <p:nvPicPr>
          <p:cNvPr id="10240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19200"/>
            <a:ext cx="4729163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0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5528" y="1524000"/>
            <a:ext cx="3929743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005" name="Line 5"/>
          <p:cNvSpPr>
            <a:spLocks noChangeShapeType="1"/>
          </p:cNvSpPr>
          <p:nvPr/>
        </p:nvSpPr>
        <p:spPr bwMode="auto">
          <a:xfrm flipV="1">
            <a:off x="2438400" y="1524000"/>
            <a:ext cx="4571999" cy="1524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006" name="Line 6"/>
          <p:cNvSpPr>
            <a:spLocks noChangeShapeType="1"/>
          </p:cNvSpPr>
          <p:nvPr/>
        </p:nvSpPr>
        <p:spPr bwMode="auto">
          <a:xfrm>
            <a:off x="2438400" y="4572000"/>
            <a:ext cx="4724400" cy="1295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Analytical Engine (1934)</a:t>
            </a:r>
          </a:p>
        </p:txBody>
      </p:sp>
      <p:pic>
        <p:nvPicPr>
          <p:cNvPr id="1025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>
          <a:xfrm rot="21470563">
            <a:off x="2366963" y="1133475"/>
            <a:ext cx="4603750" cy="5626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Adding Machine (1889)</a:t>
            </a:r>
          </a:p>
        </p:txBody>
      </p:sp>
      <p:pic>
        <p:nvPicPr>
          <p:cNvPr id="10209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1295400"/>
            <a:ext cx="4171950" cy="556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Hollerith Tabulator (1890)</a:t>
            </a:r>
          </a:p>
        </p:txBody>
      </p:sp>
      <p:pic>
        <p:nvPicPr>
          <p:cNvPr id="1026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1066800"/>
            <a:ext cx="4810877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Hollerith Card </a:t>
            </a:r>
            <a:br>
              <a:rPr lang="en-US" dirty="0"/>
            </a:br>
            <a:r>
              <a:rPr lang="en-US" dirty="0"/>
              <a:t>(1890)</a:t>
            </a:r>
          </a:p>
        </p:txBody>
      </p:sp>
      <p:pic>
        <p:nvPicPr>
          <p:cNvPr id="1027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0308547">
            <a:off x="440783" y="1512965"/>
            <a:ext cx="8208891" cy="381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162800" cy="1143000"/>
          </a:xfrm>
        </p:spPr>
        <p:txBody>
          <a:bodyPr/>
          <a:lstStyle/>
          <a:p>
            <a:r>
              <a:rPr lang="en-US" sz="3200" dirty="0"/>
              <a:t>Early Electric and Electronic Computers:  Unique Systems</a:t>
            </a:r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USA, 1930:  </a:t>
            </a:r>
            <a:r>
              <a:rPr lang="en-US" dirty="0" err="1"/>
              <a:t>Vannevar</a:t>
            </a:r>
            <a:r>
              <a:rPr lang="en-US" dirty="0"/>
              <a:t> Bush’s differential analyzer</a:t>
            </a:r>
          </a:p>
          <a:p>
            <a:r>
              <a:rPr lang="en-US" dirty="0"/>
              <a:t>1935:  IBM 601 punch-card calculator achieves 1 multiplication per second</a:t>
            </a:r>
          </a:p>
          <a:p>
            <a:r>
              <a:rPr lang="en-US" dirty="0"/>
              <a:t>1940:  Bell Labs’ Complex Number Calculator</a:t>
            </a:r>
          </a:p>
          <a:p>
            <a:r>
              <a:rPr lang="en-US" dirty="0"/>
              <a:t>1943:  Colossus (2000 vacuum tubes)</a:t>
            </a:r>
          </a:p>
          <a:p>
            <a:r>
              <a:rPr lang="en-US" dirty="0"/>
              <a:t>1944:  Harvard Mark I</a:t>
            </a:r>
          </a:p>
          <a:p>
            <a:pPr lvl="1"/>
            <a:r>
              <a:rPr lang="en-US" dirty="0"/>
              <a:t>51 feet long</a:t>
            </a:r>
          </a:p>
          <a:p>
            <a:pPr lvl="1"/>
            <a:r>
              <a:rPr lang="en-US" dirty="0"/>
              <a:t>3 numbers added per second</a:t>
            </a:r>
          </a:p>
          <a:p>
            <a:r>
              <a:rPr lang="en-US" dirty="0"/>
              <a:t>1946:  ENIAC (Electronic Numerical Integrator and Calculator) – filled entire room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Analyzer (1930)</a:t>
            </a:r>
          </a:p>
        </p:txBody>
      </p:sp>
      <p:pic>
        <p:nvPicPr>
          <p:cNvPr id="1029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6000"/>
          </a:blip>
          <a:srcRect/>
          <a:stretch>
            <a:fillRect/>
          </a:stretch>
        </p:blipFill>
        <p:spPr>
          <a:xfrm>
            <a:off x="1295400" y="1066800"/>
            <a:ext cx="7021298" cy="5173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Harvard Mark I (1944)</a:t>
            </a:r>
          </a:p>
        </p:txBody>
      </p:sp>
      <p:pic>
        <p:nvPicPr>
          <p:cNvPr id="1030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>
          <a:xfrm>
            <a:off x="2209800" y="1066800"/>
            <a:ext cx="50292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in </a:t>
            </a:r>
            <a:r>
              <a:rPr lang="en-US" i="1" dirty="0"/>
              <a:t>CSH6</a:t>
            </a:r>
            <a:r>
              <a:rPr lang="en-US" dirty="0"/>
              <a:t> Chapter 1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Risks</a:t>
            </a:r>
          </a:p>
          <a:p>
            <a:pPr lvl="1"/>
            <a:r>
              <a:rPr lang="en-US" dirty="0"/>
              <a:t>Risk management</a:t>
            </a:r>
          </a:p>
          <a:p>
            <a:r>
              <a:rPr lang="en-US" dirty="0"/>
              <a:t>History</a:t>
            </a:r>
          </a:p>
          <a:p>
            <a:pPr lvl="1"/>
            <a:r>
              <a:rPr lang="en-US" dirty="0"/>
              <a:t>Why bother with history</a:t>
            </a:r>
          </a:p>
          <a:p>
            <a:pPr lvl="1"/>
            <a:r>
              <a:rPr lang="en-US" dirty="0"/>
              <a:t>Chronology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ENIAC (1946)</a:t>
            </a:r>
          </a:p>
        </p:txBody>
      </p:sp>
      <p:pic>
        <p:nvPicPr>
          <p:cNvPr id="1031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2000" contrast="30000"/>
          </a:blip>
          <a:srcRect/>
          <a:stretch>
            <a:fillRect/>
          </a:stretch>
        </p:blipFill>
        <p:spPr>
          <a:xfrm>
            <a:off x="762000" y="1066800"/>
            <a:ext cx="7805127" cy="546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1940s:  Stored Programs, Peripherals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1949: 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Cambridge University’s EDSAC stores programs on paper tape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EDVAC uses magnetic tape for program storage</a:t>
            </a:r>
          </a:p>
          <a:p>
            <a:pPr lvl="1">
              <a:lnSpc>
                <a:spcPct val="80000"/>
              </a:lnSpc>
            </a:pPr>
            <a:r>
              <a:rPr lang="en-US" i="1" dirty="0"/>
              <a:t>Popular Mechanics</a:t>
            </a:r>
            <a:r>
              <a:rPr lang="en-US" dirty="0"/>
              <a:t> predicts, “Computers in the future may weigh no more than 1.5 tons.”</a:t>
            </a:r>
          </a:p>
          <a:p>
            <a:pPr>
              <a:lnSpc>
                <a:spcPct val="80000"/>
              </a:lnSpc>
            </a:pPr>
            <a:r>
              <a:rPr lang="en-US" dirty="0"/>
              <a:t>1950: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Imperial University Tokyo – invention of floppy disk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Turing Test postulated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1950s:  Software and Hardware Become Accessible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1951: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Adm. Grace Hopper invents the macro assembler computer language (2GL)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US Air Defense System receives Whirlwind real-time computer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UNIVAC-1 – 1</a:t>
            </a:r>
            <a:r>
              <a:rPr lang="en-US" baseline="30000" dirty="0"/>
              <a:t>st</a:t>
            </a:r>
            <a:r>
              <a:rPr lang="en-US" dirty="0"/>
              <a:t> general-purpose electronic computer; delivered to US Bureau of Census</a:t>
            </a:r>
          </a:p>
          <a:p>
            <a:pPr>
              <a:lnSpc>
                <a:spcPct val="80000"/>
              </a:lnSpc>
            </a:pPr>
            <a:r>
              <a:rPr lang="en-US" dirty="0"/>
              <a:t>1953: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At most 100 computers exist on the planet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No data communications in existence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Magnetic core memory invented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Languages, I/O, Integrated Circuits, Mainframes, Minis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1954:  FORTRAN I</a:t>
            </a:r>
          </a:p>
          <a:p>
            <a:pPr>
              <a:lnSpc>
                <a:spcPct val="80000"/>
              </a:lnSpc>
            </a:pPr>
            <a:r>
              <a:rPr lang="en-US" dirty="0"/>
              <a:t>1957:  1</a:t>
            </a:r>
            <a:r>
              <a:rPr lang="en-US" baseline="30000" dirty="0"/>
              <a:t>st</a:t>
            </a:r>
            <a:r>
              <a:rPr lang="en-US" dirty="0"/>
              <a:t> dot-matrix printer (IBM)</a:t>
            </a:r>
          </a:p>
          <a:p>
            <a:pPr>
              <a:lnSpc>
                <a:spcPct val="80000"/>
              </a:lnSpc>
            </a:pPr>
            <a:r>
              <a:rPr lang="en-US" dirty="0"/>
              <a:t>1958:  LISP</a:t>
            </a:r>
          </a:p>
          <a:p>
            <a:pPr>
              <a:lnSpc>
                <a:spcPct val="80000"/>
              </a:lnSpc>
            </a:pPr>
            <a:r>
              <a:rPr lang="en-US" dirty="0"/>
              <a:t>1959:  COBOL</a:t>
            </a:r>
          </a:p>
          <a:p>
            <a:pPr>
              <a:lnSpc>
                <a:spcPct val="80000"/>
              </a:lnSpc>
            </a:pPr>
            <a:r>
              <a:rPr lang="en-US" dirty="0"/>
              <a:t>1960:  ALGOL</a:t>
            </a:r>
          </a:p>
          <a:p>
            <a:pPr>
              <a:lnSpc>
                <a:spcPct val="80000"/>
              </a:lnSpc>
            </a:pPr>
            <a:r>
              <a:rPr lang="en-US" dirty="0"/>
              <a:t>1961:  APL</a:t>
            </a:r>
          </a:p>
          <a:p>
            <a:pPr>
              <a:lnSpc>
                <a:spcPct val="80000"/>
              </a:lnSpc>
            </a:pPr>
            <a:r>
              <a:rPr lang="en-US" dirty="0"/>
              <a:t>1964: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PL/1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IBM 360 series released – mass-produced, compatible upgrade paths – 1000s built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DEC PDP-8 – first major mini-computer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PDP-5</a:t>
            </a:r>
            <a:br>
              <a:rPr lang="en-US" dirty="0"/>
            </a:br>
            <a:r>
              <a:rPr lang="en-US" dirty="0"/>
              <a:t>(1962)</a:t>
            </a:r>
          </a:p>
        </p:txBody>
      </p:sp>
      <p:pic>
        <p:nvPicPr>
          <p:cNvPr id="1032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95600" y="0"/>
            <a:ext cx="3528413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1960s:  More 3GLs, Hardware, Networking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5181600"/>
          </a:xfrm>
        </p:spPr>
        <p:txBody>
          <a:bodyPr/>
          <a:lstStyle/>
          <a:p>
            <a:r>
              <a:rPr lang="en-US" dirty="0"/>
              <a:t>1965:</a:t>
            </a:r>
          </a:p>
          <a:p>
            <a:pPr lvl="1"/>
            <a:r>
              <a:rPr lang="en-US" dirty="0"/>
              <a:t>BASIC (Thomas Kurtz*, John </a:t>
            </a:r>
            <a:r>
              <a:rPr lang="en-US" dirty="0" err="1"/>
              <a:t>Kemeny</a:t>
            </a:r>
            <a:r>
              <a:rPr lang="en-US" dirty="0"/>
              <a:t> – Dartmouth College)</a:t>
            </a:r>
          </a:p>
          <a:p>
            <a:pPr lvl="1"/>
            <a:r>
              <a:rPr lang="en-US" dirty="0"/>
              <a:t>Mouse (Douglas </a:t>
            </a:r>
            <a:r>
              <a:rPr lang="en-US" dirty="0" err="1"/>
              <a:t>Englebart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CDC CD6600 supercomputer</a:t>
            </a:r>
          </a:p>
          <a:p>
            <a:r>
              <a:rPr lang="en-US" dirty="0"/>
              <a:t>1967-71:  PASCAL (Wirth)</a:t>
            </a:r>
          </a:p>
          <a:p>
            <a:r>
              <a:rPr lang="en-US" dirty="0"/>
              <a:t>1968:</a:t>
            </a:r>
          </a:p>
          <a:p>
            <a:pPr lvl="1"/>
            <a:r>
              <a:rPr lang="en-US" dirty="0"/>
              <a:t>Intel Corp founded</a:t>
            </a:r>
          </a:p>
          <a:p>
            <a:pPr lvl="1"/>
            <a:r>
              <a:rPr lang="en-US" dirty="0"/>
              <a:t>LOGO</a:t>
            </a:r>
          </a:p>
          <a:p>
            <a:r>
              <a:rPr lang="en-US" dirty="0"/>
              <a:t>1969:</a:t>
            </a:r>
          </a:p>
          <a:p>
            <a:pPr lvl="1"/>
            <a:r>
              <a:rPr lang="en-US" dirty="0"/>
              <a:t>ARPANET (US DoD)</a:t>
            </a:r>
          </a:p>
          <a:p>
            <a:pPr lvl="1"/>
            <a:r>
              <a:rPr lang="en-US" dirty="0"/>
              <a:t>RFC0001 </a:t>
            </a:r>
            <a:r>
              <a:rPr lang="en-US" i="1" dirty="0"/>
              <a:t>Host Software</a:t>
            </a:r>
            <a:r>
              <a:rPr lang="en-US" dirty="0"/>
              <a:t>. S. Crocker.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1970s: Mainframes, Glass House, Chips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1970: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RAM chip (Intel) 1024 bits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UNIX development starts (Thomson &amp; Ritchie)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FORTH</a:t>
            </a:r>
          </a:p>
          <a:p>
            <a:pPr>
              <a:lnSpc>
                <a:spcPct val="80000"/>
              </a:lnSpc>
            </a:pPr>
            <a:r>
              <a:rPr lang="en-US" dirty="0"/>
              <a:t>1971:  Intel 4004 microprocessor – the 1</a:t>
            </a:r>
            <a:r>
              <a:rPr lang="en-US" baseline="30000" dirty="0"/>
              <a:t>st</a:t>
            </a:r>
            <a:r>
              <a:rPr lang="en-US" dirty="0"/>
              <a:t> ever</a:t>
            </a:r>
          </a:p>
          <a:p>
            <a:pPr>
              <a:lnSpc>
                <a:spcPct val="80000"/>
              </a:lnSpc>
            </a:pPr>
            <a:r>
              <a:rPr lang="en-US" dirty="0"/>
              <a:t>1972: 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PONG video game (Atari)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Large Scale Integration (LSI) 500 components per chip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</a:t>
            </a:r>
          </a:p>
          <a:p>
            <a:pPr>
              <a:lnSpc>
                <a:spcPct val="80000"/>
              </a:lnSpc>
            </a:pPr>
            <a:r>
              <a:rPr lang="en-US" dirty="0"/>
              <a:t>1973:  HP releases its first minicomputer, CX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7600 Supercomputer</a:t>
            </a:r>
          </a:p>
        </p:txBody>
      </p:sp>
      <p:pic>
        <p:nvPicPr>
          <p:cNvPr id="1033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990600"/>
            <a:ext cx="7924800" cy="561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Cray I (1976) – 75 MHz</a:t>
            </a:r>
          </a:p>
        </p:txBody>
      </p:sp>
      <p:pic>
        <p:nvPicPr>
          <p:cNvPr id="1034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990600"/>
            <a:ext cx="6400800" cy="562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 1970s: Databases, Personal Computers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 dirty="0"/>
              <a:t>1974:  MITS Altair 8800 – 1</a:t>
            </a:r>
            <a:r>
              <a:rPr lang="en-US" baseline="30000" dirty="0"/>
              <a:t>st</a:t>
            </a:r>
            <a:r>
              <a:rPr lang="en-US" dirty="0"/>
              <a:t> personal computer</a:t>
            </a:r>
          </a:p>
          <a:p>
            <a:pPr lvl="1"/>
            <a:r>
              <a:rPr lang="en-US" dirty="0"/>
              <a:t>$397</a:t>
            </a:r>
          </a:p>
          <a:p>
            <a:pPr lvl="1"/>
            <a:r>
              <a:rPr lang="en-US" dirty="0"/>
              <a:t>256 bytes of RAM</a:t>
            </a:r>
          </a:p>
          <a:p>
            <a:pPr lvl="1"/>
            <a:r>
              <a:rPr lang="en-US" dirty="0"/>
              <a:t>I/O – lights and switches only</a:t>
            </a:r>
          </a:p>
          <a:p>
            <a:r>
              <a:rPr lang="en-US" dirty="0"/>
              <a:t>1975:  Bill Gates and Paul Allen form Microsoft, create BASIC for Altair 8800</a:t>
            </a:r>
          </a:p>
          <a:p>
            <a:r>
              <a:rPr lang="en-US" dirty="0"/>
              <a:t>1976:  </a:t>
            </a:r>
          </a:p>
          <a:p>
            <a:pPr lvl="1"/>
            <a:r>
              <a:rPr lang="en-US" dirty="0"/>
              <a:t>Stephen Wozniak &amp; Stephen Jobs design Apple I computer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IBM laser printer – size of an SUV</a:t>
            </a:r>
          </a:p>
          <a:p>
            <a:pPr lvl="1"/>
            <a:r>
              <a:rPr lang="en-US" dirty="0"/>
              <a:t>Cray I supercomputer 150 </a:t>
            </a:r>
            <a:r>
              <a:rPr lang="en-US" dirty="0" err="1"/>
              <a:t>Mflops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think of when someone talks about security?</a:t>
            </a:r>
          </a:p>
          <a:p>
            <a:pPr lvl="1"/>
            <a:r>
              <a:rPr lang="en-US" dirty="0"/>
              <a:t>What is special about </a:t>
            </a:r>
            <a:r>
              <a:rPr lang="en-US" i="1" dirty="0"/>
              <a:t>information </a:t>
            </a:r>
            <a:r>
              <a:rPr lang="en-US" dirty="0"/>
              <a:t>security?</a:t>
            </a:r>
          </a:p>
          <a:p>
            <a:r>
              <a:rPr lang="en-US" dirty="0"/>
              <a:t>What are the threats to security?</a:t>
            </a:r>
          </a:p>
          <a:p>
            <a:pPr lvl="1"/>
            <a:r>
              <a:rPr lang="en-US" dirty="0"/>
              <a:t>What are the special threats to information security?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Altair Kit (1974)</a:t>
            </a:r>
          </a:p>
        </p:txBody>
      </p:sp>
      <p:pic>
        <p:nvPicPr>
          <p:cNvPr id="1035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990600"/>
            <a:ext cx="7761455" cy="543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I Prototype (1976)</a:t>
            </a:r>
          </a:p>
        </p:txBody>
      </p:sp>
      <p:pic>
        <p:nvPicPr>
          <p:cNvPr id="1036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990600"/>
            <a:ext cx="8458200" cy="543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1970s:  Networking, Microprocessors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1977:</a:t>
            </a:r>
          </a:p>
          <a:p>
            <a:pPr lvl="1"/>
            <a:r>
              <a:rPr lang="en-US" dirty="0"/>
              <a:t>TCP (Transmission Control Protocol) replaces NCP (Network Control Protocol) in ARPANET</a:t>
            </a:r>
          </a:p>
          <a:p>
            <a:pPr lvl="1"/>
            <a:r>
              <a:rPr lang="en-US" dirty="0"/>
              <a:t>Apple II computer introduced</a:t>
            </a:r>
          </a:p>
          <a:p>
            <a:r>
              <a:rPr lang="en-US" dirty="0"/>
              <a:t>1978: </a:t>
            </a:r>
          </a:p>
          <a:p>
            <a:pPr lvl="1"/>
            <a:r>
              <a:rPr lang="en-US" dirty="0"/>
              <a:t>Intel releases 8086 16-bit microprocessor</a:t>
            </a:r>
          </a:p>
          <a:p>
            <a:r>
              <a:rPr lang="en-US" dirty="0"/>
              <a:t>1979:</a:t>
            </a:r>
          </a:p>
          <a:p>
            <a:pPr lvl="1"/>
            <a:r>
              <a:rPr lang="en-US" dirty="0"/>
              <a:t>Commodore PET 1MHz clock, 8 KB RAM</a:t>
            </a:r>
          </a:p>
          <a:p>
            <a:pPr lvl="1"/>
            <a:r>
              <a:rPr lang="en-US" dirty="0"/>
              <a:t>Motorola releases 68000 microprocessor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1980s:  Minis, </a:t>
            </a:r>
            <a:r>
              <a:rPr lang="en-US" dirty="0" err="1"/>
              <a:t>Datacomm</a:t>
            </a:r>
            <a:r>
              <a:rPr lang="en-US" dirty="0"/>
              <a:t>, EDI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162800" cy="5181600"/>
          </a:xfrm>
        </p:spPr>
        <p:txBody>
          <a:bodyPr/>
          <a:lstStyle/>
          <a:p>
            <a:r>
              <a:rPr lang="en-US" sz="2000" dirty="0"/>
              <a:t>1980: </a:t>
            </a:r>
          </a:p>
          <a:p>
            <a:pPr lvl="1"/>
            <a:r>
              <a:rPr lang="en-US" sz="2000" dirty="0"/>
              <a:t>Microsoft begins work on MS-DOS</a:t>
            </a:r>
          </a:p>
          <a:p>
            <a:pPr lvl="1"/>
            <a:r>
              <a:rPr lang="en-US" sz="2000" dirty="0"/>
              <a:t>HP 3000 minicomputer supports 128 users</a:t>
            </a:r>
          </a:p>
          <a:p>
            <a:pPr lvl="2"/>
            <a:r>
              <a:rPr lang="en-US" sz="2000" dirty="0"/>
              <a:t>Refrigerator-sized</a:t>
            </a:r>
          </a:p>
          <a:p>
            <a:pPr lvl="2"/>
            <a:r>
              <a:rPr lang="en-US" sz="2000" dirty="0"/>
              <a:t>1 MB RAM max</a:t>
            </a:r>
          </a:p>
          <a:p>
            <a:pPr lvl="2"/>
            <a:r>
              <a:rPr lang="en-US" sz="2000" dirty="0"/>
              <a:t>HP7925 disk drives = 120 MB</a:t>
            </a:r>
          </a:p>
          <a:p>
            <a:r>
              <a:rPr lang="en-US" sz="2000" dirty="0"/>
              <a:t>1981:  </a:t>
            </a:r>
          </a:p>
          <a:p>
            <a:pPr lvl="1"/>
            <a:r>
              <a:rPr lang="en-US" sz="2000" dirty="0"/>
              <a:t>Xerox 8010 computer uses WIMP (Windows, Icons, Menus, Pointing Devices) GUI</a:t>
            </a:r>
          </a:p>
          <a:p>
            <a:pPr lvl="1"/>
            <a:r>
              <a:rPr lang="en-US" sz="2000" dirty="0"/>
              <a:t>IBM releases 1</a:t>
            </a:r>
            <a:r>
              <a:rPr lang="en-US" sz="2000" baseline="30000" dirty="0"/>
              <a:t>st</a:t>
            </a:r>
            <a:r>
              <a:rPr lang="en-US" sz="2000" dirty="0"/>
              <a:t> PC @ $2880 w/ 64 KB RAM, monochrome display, optional cassette drive &amp; 160 KB floppies</a:t>
            </a:r>
          </a:p>
          <a:p>
            <a:r>
              <a:rPr lang="en-US" sz="2000" dirty="0"/>
              <a:t>1982:  </a:t>
            </a:r>
            <a:r>
              <a:rPr lang="en-US" sz="2000" i="1" dirty="0"/>
              <a:t>The Internet</a:t>
            </a:r>
            <a:r>
              <a:rPr lang="en-US" sz="2000" dirty="0"/>
              <a:t> defined as internetwork using TCP/IP</a:t>
            </a:r>
          </a:p>
          <a:p>
            <a:r>
              <a:rPr lang="en-US" sz="2000" dirty="0"/>
              <a:t>1984:  DNS invented; Internet has 1000 hosts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HP3000 Series III (c. 1979)</a:t>
            </a:r>
          </a:p>
        </p:txBody>
      </p:sp>
      <p:pic>
        <p:nvPicPr>
          <p:cNvPr id="1037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4000" contrast="48000"/>
          </a:blip>
          <a:srcRect/>
          <a:stretch>
            <a:fillRect/>
          </a:stretch>
        </p:blipFill>
        <p:spPr>
          <a:xfrm>
            <a:off x="533400" y="985838"/>
            <a:ext cx="8382000" cy="5616851"/>
          </a:xfrm>
          <a:noFill/>
          <a:ln/>
        </p:spPr>
      </p:pic>
      <p:sp>
        <p:nvSpPr>
          <p:cNvPr id="1037316" name="AutoShape 4"/>
          <p:cNvSpPr>
            <a:spLocks noChangeArrowheads="1"/>
          </p:cNvSpPr>
          <p:nvPr/>
        </p:nvSpPr>
        <p:spPr bwMode="auto">
          <a:xfrm>
            <a:off x="6629400" y="3886200"/>
            <a:ext cx="1752600" cy="685800"/>
          </a:xfrm>
          <a:prstGeom prst="wedgeRectCallout">
            <a:avLst>
              <a:gd name="adj1" fmla="val -42120"/>
              <a:gd name="adj2" fmla="val 6782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 dirty="0"/>
              <a:t>120 </a:t>
            </a:r>
            <a:r>
              <a:rPr lang="en-US" i="1" dirty="0"/>
              <a:t>MB</a:t>
            </a:r>
            <a:r>
              <a:rPr lang="en-US" dirty="0"/>
              <a:t> disk</a:t>
            </a:r>
          </a:p>
          <a:p>
            <a:pPr algn="ctr"/>
            <a:r>
              <a:rPr lang="en-US" dirty="0"/>
              <a:t>$25K</a:t>
            </a:r>
          </a:p>
        </p:txBody>
      </p:sp>
      <p:sp>
        <p:nvSpPr>
          <p:cNvPr id="1037317" name="AutoShape 5"/>
          <p:cNvSpPr>
            <a:spLocks noChangeArrowheads="1"/>
          </p:cNvSpPr>
          <p:nvPr/>
        </p:nvSpPr>
        <p:spPr bwMode="auto">
          <a:xfrm>
            <a:off x="5029200" y="2209800"/>
            <a:ext cx="1524000" cy="685800"/>
          </a:xfrm>
          <a:prstGeom prst="wedgeRectCallout">
            <a:avLst>
              <a:gd name="adj1" fmla="val -40935"/>
              <a:gd name="adj2" fmla="val 6782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 dirty="0"/>
              <a:t>1 </a:t>
            </a:r>
            <a:r>
              <a:rPr lang="en-US" i="1" dirty="0"/>
              <a:t>MB</a:t>
            </a:r>
            <a:r>
              <a:rPr lang="en-US" dirty="0"/>
              <a:t> RAM</a:t>
            </a:r>
          </a:p>
          <a:p>
            <a:pPr algn="ctr"/>
            <a:r>
              <a:rPr lang="en-US" dirty="0"/>
              <a:t>$64K</a:t>
            </a:r>
          </a:p>
        </p:txBody>
      </p:sp>
      <p:sp>
        <p:nvSpPr>
          <p:cNvPr id="1037318" name="Oval 6"/>
          <p:cNvSpPr>
            <a:spLocks noChangeArrowheads="1"/>
          </p:cNvSpPr>
          <p:nvPr/>
        </p:nvSpPr>
        <p:spPr bwMode="auto">
          <a:xfrm>
            <a:off x="4343400" y="4419600"/>
            <a:ext cx="990600" cy="762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CPU</a:t>
            </a:r>
          </a:p>
          <a:p>
            <a:pPr algn="ctr"/>
            <a:r>
              <a:rPr lang="en-US"/>
              <a:t>$250K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Mid-1980s:  LANs, WANs, MANs, PCs, Viruses</a:t>
            </a:r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1982-1988:  LANs explode</a:t>
            </a:r>
          </a:p>
          <a:p>
            <a:r>
              <a:rPr lang="en-US" dirty="0"/>
              <a:t>1983:  Fred Cohen defines computer viruses</a:t>
            </a:r>
          </a:p>
          <a:p>
            <a:r>
              <a:rPr lang="en-US" dirty="0"/>
              <a:t>1985:  </a:t>
            </a:r>
          </a:p>
          <a:p>
            <a:pPr lvl="1"/>
            <a:r>
              <a:rPr lang="en-US" dirty="0"/>
              <a:t>Intel 80386 chip released with 20 MHz (max 33 MHz) clock</a:t>
            </a:r>
          </a:p>
          <a:p>
            <a:pPr lvl="1"/>
            <a:r>
              <a:rPr lang="en-US" dirty="0"/>
              <a:t>MS-Windows 1 released</a:t>
            </a:r>
          </a:p>
          <a:p>
            <a:r>
              <a:rPr lang="en-US" dirty="0"/>
              <a:t>1986:  Lehigh University hit by virus on floppies</a:t>
            </a:r>
          </a:p>
          <a:p>
            <a:r>
              <a:rPr lang="en-US" dirty="0"/>
              <a:t>1988:</a:t>
            </a:r>
          </a:p>
          <a:p>
            <a:pPr lvl="1"/>
            <a:r>
              <a:rPr lang="en-US" dirty="0"/>
              <a:t>IBM releases optical WORM drives (“CDs”)   </a:t>
            </a:r>
          </a:p>
          <a:p>
            <a:pPr lvl="1"/>
            <a:r>
              <a:rPr lang="en-US" dirty="0"/>
              <a:t>Morris Worm downs 9000 Internet hosts</a:t>
            </a:r>
          </a:p>
          <a:p>
            <a:r>
              <a:rPr lang="en-US" dirty="0"/>
              <a:t>1989:  Tim Berners-Lee invents the WWW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Early 1990s:  UNIX, Internet, Web, Microsoft Dominance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1991:  </a:t>
            </a:r>
            <a:r>
              <a:rPr lang="en-US" dirty="0" err="1"/>
              <a:t>Linus</a:t>
            </a:r>
            <a:r>
              <a:rPr lang="en-US" dirty="0"/>
              <a:t> </a:t>
            </a:r>
            <a:r>
              <a:rPr lang="en-US" dirty="0" err="1"/>
              <a:t>Torvalds</a:t>
            </a:r>
            <a:r>
              <a:rPr lang="en-US" dirty="0"/>
              <a:t> begins writing LINUX</a:t>
            </a:r>
          </a:p>
          <a:p>
            <a:r>
              <a:rPr lang="en-US" dirty="0"/>
              <a:t>1993:  Internet explodes with opening of .COM</a:t>
            </a:r>
          </a:p>
          <a:p>
            <a:r>
              <a:rPr lang="en-US" dirty="0"/>
              <a:t>1994: </a:t>
            </a:r>
          </a:p>
          <a:p>
            <a:pPr lvl="1"/>
            <a:r>
              <a:rPr lang="en-US" dirty="0"/>
              <a:t>First major spam explosion (Canter &amp; Siegel)</a:t>
            </a:r>
          </a:p>
          <a:p>
            <a:pPr lvl="1"/>
            <a:r>
              <a:rPr lang="en-US" dirty="0"/>
              <a:t>Intel Pentium runs 100 MHz clock</a:t>
            </a:r>
          </a:p>
          <a:p>
            <a:pPr lvl="1"/>
            <a:r>
              <a:rPr lang="en-US" dirty="0"/>
              <a:t>Netscape browser 1.0</a:t>
            </a:r>
          </a:p>
          <a:p>
            <a:r>
              <a:rPr lang="en-US" dirty="0"/>
              <a:t>1995:</a:t>
            </a:r>
          </a:p>
          <a:p>
            <a:pPr lvl="1"/>
            <a:r>
              <a:rPr lang="en-US" dirty="0"/>
              <a:t>Windows 95  </a:t>
            </a:r>
          </a:p>
          <a:p>
            <a:pPr lvl="1"/>
            <a:r>
              <a:rPr lang="en-US" dirty="0"/>
              <a:t>First </a:t>
            </a:r>
            <a:r>
              <a:rPr lang="en-US" i="1" dirty="0"/>
              <a:t>macro concept virus </a:t>
            </a:r>
            <a:r>
              <a:rPr lang="en-US" dirty="0"/>
              <a:t>released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2000s: Mobile</a:t>
            </a:r>
            <a:r>
              <a:rPr lang="en-US" baseline="0" dirty="0"/>
              <a:t> Computing, BYOD, &amp; Moore’s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Enormous</a:t>
            </a:r>
            <a:r>
              <a:rPr lang="en-US" baseline="0" dirty="0"/>
              <a:t> growth in use of more-portable computers</a:t>
            </a:r>
          </a:p>
          <a:p>
            <a:pPr lvl="1"/>
            <a:r>
              <a:rPr lang="en-US" dirty="0"/>
              <a:t>Smart phones</a:t>
            </a:r>
          </a:p>
          <a:p>
            <a:pPr lvl="1"/>
            <a:r>
              <a:rPr lang="en-US" dirty="0"/>
              <a:t>Tablets</a:t>
            </a:r>
          </a:p>
          <a:p>
            <a:pPr lvl="0"/>
            <a:r>
              <a:rPr lang="en-US" dirty="0"/>
              <a:t>Employees</a:t>
            </a:r>
            <a:r>
              <a:rPr lang="en-US" baseline="0" dirty="0"/>
              <a:t> want to access corporate resources via personal</a:t>
            </a:r>
            <a:r>
              <a:rPr lang="en-US" dirty="0"/>
              <a:t> </a:t>
            </a:r>
            <a:r>
              <a:rPr lang="en-US" baseline="0" dirty="0"/>
              <a:t>mobile devices</a:t>
            </a:r>
          </a:p>
          <a:p>
            <a:pPr lvl="0"/>
            <a:r>
              <a:rPr lang="en-US" baseline="0" dirty="0"/>
              <a:t>Drop in price of laptop computers and workstations leads to insistence on access from personal systems</a:t>
            </a:r>
          </a:p>
          <a:p>
            <a:pPr lvl="0"/>
            <a:r>
              <a:rPr lang="en-US" dirty="0"/>
              <a:t>Continued decrease in costs of disks, flash drives, RAM, other components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101388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2010s: Increasing Interest in 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to aspects of 1980s mainframes</a:t>
            </a:r>
          </a:p>
          <a:p>
            <a:pPr lvl="1"/>
            <a:r>
              <a:rPr lang="en-US" dirty="0"/>
              <a:t>Rent resources from “cloud” computing</a:t>
            </a:r>
          </a:p>
          <a:p>
            <a:pPr lvl="1"/>
            <a:r>
              <a:rPr lang="en-US" dirty="0"/>
              <a:t>Much more gradual increase in costs instead of large step-functions</a:t>
            </a:r>
          </a:p>
          <a:p>
            <a:r>
              <a:rPr lang="en-US" dirty="0"/>
              <a:t>Security issues growing in importance</a:t>
            </a:r>
          </a:p>
          <a:p>
            <a:pPr lvl="1"/>
            <a:r>
              <a:rPr lang="en-US" dirty="0"/>
              <a:t>Questions about </a:t>
            </a:r>
            <a:r>
              <a:rPr lang="en-US" dirty="0" err="1"/>
              <a:t>QoS</a:t>
            </a:r>
            <a:r>
              <a:rPr lang="en-US" dirty="0"/>
              <a:t>, continuity of operations</a:t>
            </a:r>
          </a:p>
          <a:p>
            <a:pPr lvl="1"/>
            <a:r>
              <a:rPr lang="en-US" dirty="0"/>
              <a:t>Overseas services in question -- espionage</a:t>
            </a:r>
          </a:p>
          <a:p>
            <a:pPr lvl="1"/>
            <a:r>
              <a:rPr lang="en-US" dirty="0"/>
              <a:t>US and other government surveillance, data capture – hot topics</a:t>
            </a:r>
          </a:p>
        </p:txBody>
      </p:sp>
    </p:spTree>
    <p:extLst>
      <p:ext uri="{BB962C8B-B14F-4D97-AF65-F5344CB8AC3E}">
        <p14:creationId xmlns:p14="http://schemas.microsoft.com/office/powerpoint/2010/main" val="1469540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Usage by Region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817" y="6381690"/>
            <a:ext cx="8371583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http://www.internetworldstats.com/images/world2015users.png</a:t>
            </a:r>
          </a:p>
        </p:txBody>
      </p:sp>
      <p:pic>
        <p:nvPicPr>
          <p:cNvPr id="3" name="Picture 2" descr="world internet us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19537"/>
            <a:ext cx="7620000" cy="528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  <a:p>
            <a:pPr lvl="1"/>
            <a:r>
              <a:rPr lang="en-US" dirty="0"/>
              <a:t>Injury</a:t>
            </a:r>
          </a:p>
          <a:p>
            <a:pPr lvl="1"/>
            <a:r>
              <a:rPr lang="en-US" dirty="0"/>
              <a:t>Damage</a:t>
            </a:r>
          </a:p>
          <a:p>
            <a:pPr lvl="1"/>
            <a:r>
              <a:rPr lang="en-US" dirty="0"/>
              <a:t>Loss</a:t>
            </a:r>
          </a:p>
          <a:p>
            <a:r>
              <a:rPr lang="en-US" dirty="0"/>
              <a:t>Can we achieve perfect security? Why or why not?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9" name="Rectangle 5"/>
          <p:cNvSpPr>
            <a:spLocks noGrp="1" noChangeArrowheads="1"/>
          </p:cNvSpPr>
          <p:nvPr>
            <p:ph type="title"/>
          </p:nvPr>
        </p:nvSpPr>
        <p:spPr>
          <a:xfrm>
            <a:off x="981075" y="152400"/>
            <a:ext cx="7162800" cy="1143000"/>
          </a:xfrm>
        </p:spPr>
        <p:txBody>
          <a:bodyPr/>
          <a:lstStyle/>
          <a:p>
            <a:r>
              <a:rPr lang="en-US" dirty="0"/>
              <a:t>Internet Users /100 Inhabitants 1996-2014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713" y="6248400"/>
            <a:ext cx="8512267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http://upload.wikimedia.org/wikipedia/commons/2/29/Internet_users_per_100_inhabitants_ITU.svg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371600"/>
            <a:ext cx="83915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</a:t>
            </a:r>
            <a:r>
              <a:rPr lang="en-US" baseline="0" dirty="0"/>
              <a:t> Usage Details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19300" y="6506321"/>
            <a:ext cx="5105400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/>
              <a:t>http://www.internetworldstats.com/stats.htm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1095374"/>
            <a:ext cx="8975271" cy="461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Penetration Rates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4650459" y="3244334"/>
            <a:ext cx="6858000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http://www.internetworldstats.com/images/world2015pr.png</a:t>
            </a:r>
          </a:p>
        </p:txBody>
      </p:sp>
      <p:pic>
        <p:nvPicPr>
          <p:cNvPr id="3" name="Picture 2" descr="world internet pene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6363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555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on the ‘Net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4375910" y="3259723"/>
            <a:ext cx="6858000" cy="33855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http://www.internetworldstats.com/images/languages2015.png</a:t>
            </a:r>
            <a:r>
              <a:rPr lang="en-US" sz="1600" dirty="0"/>
              <a:t> </a:t>
            </a:r>
          </a:p>
        </p:txBody>
      </p:sp>
      <p:pic>
        <p:nvPicPr>
          <p:cNvPr id="4098" name="Picture 2" descr="Top 10 Internet Langu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" y="0"/>
            <a:ext cx="7538014" cy="690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700"/>
            <a:ext cx="5181600" cy="1143000"/>
          </a:xfrm>
        </p:spPr>
        <p:txBody>
          <a:bodyPr/>
          <a:lstStyle/>
          <a:p>
            <a:r>
              <a:rPr lang="en-US" sz="1000" dirty="0"/>
              <a:t>Mobile</a:t>
            </a:r>
            <a:r>
              <a:rPr lang="en-US" sz="1000" baseline="0" dirty="0"/>
              <a:t> Phone Usage Growing</a:t>
            </a:r>
            <a:endParaRPr lang="en-US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638800" y="990600"/>
            <a:ext cx="3200400" cy="114300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hlinkClick r:id="rId4"/>
              </a:rPr>
              <a:t>http://www.itu.int/en/ITU-D/Statistics/Pages/stat/default.aspx</a:t>
            </a:r>
            <a:r>
              <a:rPr lang="en-US" dirty="0"/>
              <a:t> 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BYOD (1)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57"/>
          <a:stretch/>
        </p:blipFill>
        <p:spPr bwMode="auto">
          <a:xfrm>
            <a:off x="1" y="19050"/>
            <a:ext cx="4423274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2"/>
          <a:stretch/>
        </p:blipFill>
        <p:spPr bwMode="auto">
          <a:xfrm>
            <a:off x="4632077" y="19050"/>
            <a:ext cx="4423274" cy="4817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6055" y="5791200"/>
            <a:ext cx="6991145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http://tinyurl.com/lzq9n7x</a:t>
            </a:r>
            <a:r>
              <a:rPr lang="en-US" dirty="0"/>
              <a:t> (graph)</a:t>
            </a:r>
          </a:p>
          <a:p>
            <a:r>
              <a:rPr lang="en-US" dirty="0">
                <a:hlinkClick r:id="rId5"/>
              </a:rPr>
              <a:t>http://www.graphs.net/201208/byod-at-work.html</a:t>
            </a:r>
            <a:r>
              <a:rPr lang="en-US" dirty="0"/>
              <a:t> (page)</a:t>
            </a:r>
          </a:p>
        </p:txBody>
      </p:sp>
    </p:spTree>
    <p:extLst>
      <p:ext uri="{BB962C8B-B14F-4D97-AF65-F5344CB8AC3E}">
        <p14:creationId xmlns:p14="http://schemas.microsoft.com/office/powerpoint/2010/main" val="2478482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BYOD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User-driven demand</a:t>
            </a:r>
          </a:p>
          <a:p>
            <a:pPr lvl="1"/>
            <a:r>
              <a:rPr lang="en-US" dirty="0"/>
              <a:t>Convenience</a:t>
            </a:r>
          </a:p>
          <a:p>
            <a:pPr lvl="1"/>
            <a:r>
              <a:rPr lang="en-US" dirty="0"/>
              <a:t>Hardware costs can be lowered</a:t>
            </a:r>
          </a:p>
          <a:p>
            <a:r>
              <a:rPr lang="en-US" dirty="0"/>
              <a:t>Serious questions about security</a:t>
            </a:r>
          </a:p>
          <a:p>
            <a:pPr lvl="1"/>
            <a:r>
              <a:rPr lang="en-US" dirty="0"/>
              <a:t>Individuals generally use poor controls</a:t>
            </a:r>
          </a:p>
          <a:p>
            <a:pPr lvl="1"/>
            <a:r>
              <a:rPr lang="en-US" dirty="0"/>
              <a:t>Loss of devices = compromise corporate information</a:t>
            </a:r>
          </a:p>
          <a:p>
            <a:r>
              <a:rPr lang="en-US" dirty="0"/>
              <a:t>NAC: Network Access Controls</a:t>
            </a:r>
          </a:p>
          <a:p>
            <a:pPr lvl="1"/>
            <a:r>
              <a:rPr lang="en-US" dirty="0"/>
              <a:t>Compatibility issues</a:t>
            </a:r>
          </a:p>
          <a:p>
            <a:pPr lvl="1"/>
            <a:r>
              <a:rPr lang="en-US" dirty="0"/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4098212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</a:t>
            </a:r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goals of risk management?</a:t>
            </a:r>
          </a:p>
          <a:p>
            <a:r>
              <a:rPr lang="en-US" dirty="0"/>
              <a:t>Steps of risk management</a:t>
            </a:r>
          </a:p>
          <a:p>
            <a:pPr lvl="1"/>
            <a:r>
              <a:rPr lang="en-US" dirty="0"/>
              <a:t>Identification of risks</a:t>
            </a:r>
          </a:p>
          <a:p>
            <a:pPr lvl="1"/>
            <a:r>
              <a:rPr lang="en-US" dirty="0"/>
              <a:t>Mitigation</a:t>
            </a:r>
          </a:p>
          <a:p>
            <a:pPr lvl="1"/>
            <a:r>
              <a:rPr lang="en-US" dirty="0"/>
              <a:t>Evaluation / validation</a:t>
            </a:r>
          </a:p>
          <a:p>
            <a:r>
              <a:rPr lang="en-US" dirty="0"/>
              <a:t>Can risk management achieve perfection?  Why or why not?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Bother with History?</a:t>
            </a:r>
          </a:p>
        </p:txBody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Puts security into perspective</a:t>
            </a:r>
          </a:p>
          <a:p>
            <a:r>
              <a:rPr lang="en-US" dirty="0"/>
              <a:t>Think about changing requirements</a:t>
            </a:r>
          </a:p>
          <a:p>
            <a:pPr lvl="1"/>
            <a:r>
              <a:rPr lang="en-US" dirty="0"/>
              <a:t>Different threats and vulnerabilities</a:t>
            </a:r>
          </a:p>
          <a:p>
            <a:r>
              <a:rPr lang="en-US" dirty="0"/>
              <a:t>Themes:  </a:t>
            </a:r>
          </a:p>
          <a:p>
            <a:pPr lvl="1"/>
            <a:r>
              <a:rPr lang="en-US" dirty="0"/>
              <a:t>Increasing accessibility to unauthorized people</a:t>
            </a:r>
          </a:p>
          <a:p>
            <a:pPr lvl="1"/>
            <a:r>
              <a:rPr lang="en-US" dirty="0"/>
              <a:t>Increasing flexibility for automated attacks</a:t>
            </a:r>
          </a:p>
          <a:p>
            <a:pPr lvl="1"/>
            <a:r>
              <a:rPr lang="en-US" dirty="0"/>
              <a:t>Information security assurance is a </a:t>
            </a:r>
            <a:r>
              <a:rPr lang="en-US" i="1" dirty="0"/>
              <a:t>process</a:t>
            </a:r>
            <a:r>
              <a:rPr lang="en-US" dirty="0"/>
              <a:t>, not a </a:t>
            </a:r>
            <a:r>
              <a:rPr lang="en-US" i="1" dirty="0"/>
              <a:t>state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Pre-computer INFOSEC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What was the focus of INFOSEC in . . .</a:t>
            </a:r>
          </a:p>
          <a:p>
            <a:r>
              <a:rPr lang="en-US" dirty="0"/>
              <a:t>Babylon, 500 BCE:  abacus</a:t>
            </a:r>
          </a:p>
          <a:p>
            <a:r>
              <a:rPr lang="en-US" dirty="0"/>
              <a:t>England, 1614 CE:  logarithms</a:t>
            </a:r>
          </a:p>
          <a:p>
            <a:r>
              <a:rPr lang="en-US" dirty="0"/>
              <a:t>1620:  </a:t>
            </a:r>
            <a:r>
              <a:rPr lang="en-US" dirty="0" err="1"/>
              <a:t>Oughtred’s</a:t>
            </a:r>
            <a:r>
              <a:rPr lang="en-US" dirty="0"/>
              <a:t> slide rule</a:t>
            </a:r>
          </a:p>
          <a:p>
            <a:r>
              <a:rPr lang="en-US" dirty="0"/>
              <a:t>1642:  Pascal’s adding machine</a:t>
            </a:r>
          </a:p>
          <a:p>
            <a:r>
              <a:rPr lang="en-US" dirty="0"/>
              <a:t>1671:  </a:t>
            </a:r>
            <a:r>
              <a:rPr lang="en-US" dirty="0" err="1"/>
              <a:t>Liebniz</a:t>
            </a:r>
            <a:r>
              <a:rPr lang="en-US" dirty="0"/>
              <a:t>’ Stepped Reckoner for multiplications</a:t>
            </a:r>
          </a:p>
          <a:p>
            <a:r>
              <a:rPr lang="en-US" dirty="0"/>
              <a:t>1801:  Jacquard loom (programmable)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Abacus</a:t>
            </a:r>
          </a:p>
        </p:txBody>
      </p:sp>
      <p:pic>
        <p:nvPicPr>
          <p:cNvPr id="10188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146175"/>
            <a:ext cx="6858000" cy="546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Rule</a:t>
            </a:r>
          </a:p>
        </p:txBody>
      </p:sp>
      <p:pic>
        <p:nvPicPr>
          <p:cNvPr id="11" name="Picture 10" descr="slide_ru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53809">
            <a:off x="0" y="2517648"/>
            <a:ext cx="9144000" cy="182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scene3d>
          <a:camera prst="orthographicFront"/>
          <a:lightRig rig="threePt" dir="t"/>
        </a:scene3d>
        <a:sp3d>
          <a:bevelT/>
        </a:sp3d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162</TotalTime>
  <Words>2038</Words>
  <Application>Microsoft Office PowerPoint</Application>
  <PresentationFormat>On-screen Show (4:3)</PresentationFormat>
  <Paragraphs>324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Bookman Old Style</vt:lpstr>
      <vt:lpstr>Garamond</vt:lpstr>
      <vt:lpstr>Times New Roman</vt:lpstr>
      <vt:lpstr>Wingdings</vt:lpstr>
      <vt:lpstr>csh5_chapter_slides</vt:lpstr>
      <vt:lpstr>History and Mission of IA</vt:lpstr>
      <vt:lpstr>Topics in CSH6 Chapter 1</vt:lpstr>
      <vt:lpstr>Security</vt:lpstr>
      <vt:lpstr>Risks</vt:lpstr>
      <vt:lpstr>Risk management</vt:lpstr>
      <vt:lpstr>Why Bother with History?</vt:lpstr>
      <vt:lpstr>Pre-computer INFOSEC</vt:lpstr>
      <vt:lpstr>Abacus</vt:lpstr>
      <vt:lpstr>Slide Rule</vt:lpstr>
      <vt:lpstr>Jacquard Loom</vt:lpstr>
      <vt:lpstr>Mechanical Computers</vt:lpstr>
      <vt:lpstr>Difference Engine (1832)</vt:lpstr>
      <vt:lpstr>Analytical Engine (1934)</vt:lpstr>
      <vt:lpstr>Adding Machine (1889)</vt:lpstr>
      <vt:lpstr>Hollerith Tabulator (1890)</vt:lpstr>
      <vt:lpstr>Hollerith Card  (1890)</vt:lpstr>
      <vt:lpstr>Early Electric and Electronic Computers:  Unique Systems</vt:lpstr>
      <vt:lpstr>Differential Analyzer (1930)</vt:lpstr>
      <vt:lpstr>Harvard Mark I (1944)</vt:lpstr>
      <vt:lpstr>ENIAC (1946)</vt:lpstr>
      <vt:lpstr>Late 1940s:  Stored Programs, Peripherals</vt:lpstr>
      <vt:lpstr>Early 1950s:  Software and Hardware Become Accessible</vt:lpstr>
      <vt:lpstr>Languages, I/O, Integrated Circuits, Mainframes, Minis</vt:lpstr>
      <vt:lpstr>PDP-5 (1962)</vt:lpstr>
      <vt:lpstr>Late 1960s:  More 3GLs, Hardware, Networking</vt:lpstr>
      <vt:lpstr>Early 1970s: Mainframes, Glass House, Chips</vt:lpstr>
      <vt:lpstr>CDC 7600 Supercomputer</vt:lpstr>
      <vt:lpstr>Cray I (1976) – 75 MHz</vt:lpstr>
      <vt:lpstr>Mid 1970s: Databases, Personal Computers</vt:lpstr>
      <vt:lpstr>Altair Kit (1974)</vt:lpstr>
      <vt:lpstr>Apple I Prototype (1976)</vt:lpstr>
      <vt:lpstr>Late 1970s:  Networking, Microprocessors</vt:lpstr>
      <vt:lpstr>Early 1980s:  Minis, Datacomm, EDI</vt:lpstr>
      <vt:lpstr>HP3000 Series III (c. 1979)</vt:lpstr>
      <vt:lpstr>Mid-1980s:  LANs, WANs, MANs, PCs, Viruses</vt:lpstr>
      <vt:lpstr>Early 1990s:  UNIX, Internet, Web, Microsoft Dominance</vt:lpstr>
      <vt:lpstr>2000s: Mobile Computing, BYOD, &amp; Moore’s Law</vt:lpstr>
      <vt:lpstr>2010s: Increasing Interest in Cloud Computing</vt:lpstr>
      <vt:lpstr>Internet Usage by Region</vt:lpstr>
      <vt:lpstr>Internet Users /100 Inhabitants 1996-2014</vt:lpstr>
      <vt:lpstr>Internet Usage Details</vt:lpstr>
      <vt:lpstr>Internet Penetration Rates</vt:lpstr>
      <vt:lpstr>Language on the ‘Net</vt:lpstr>
      <vt:lpstr>Mobile Phone Usage Growing</vt:lpstr>
      <vt:lpstr>BYOD (1)</vt:lpstr>
      <vt:lpstr>BYOD (2)</vt:lpstr>
      <vt:lpstr>Now go and study</vt:lpstr>
    </vt:vector>
  </TitlesOfParts>
  <Manager>Najiba Benabess,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and Mission of IA</dc:title>
  <dc:subject>CSH6 Chapter 1</dc:subject>
  <dc:creator>M. E. Kabay, PhD, CISSP-ISSMP</dc:creator>
  <cp:keywords/>
  <dc:description>“Brief History and Mission of Information System Security” + updated statistics_x000d_
Seymour Bosworth &amp; _x000d_
Robert V. Jacobson_x000d_
</dc:description>
  <cp:lastModifiedBy>Mich Kabay</cp:lastModifiedBy>
  <cp:revision>39</cp:revision>
  <cp:lastPrinted>2013-08-25T23:08:59Z</cp:lastPrinted>
  <dcterms:created xsi:type="dcterms:W3CDTF">2009-08-08T14:43:03Z</dcterms:created>
  <dcterms:modified xsi:type="dcterms:W3CDTF">2021-02-05T19:53:27Z</dcterms:modified>
  <cp:category/>
</cp:coreProperties>
</file>