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59"/>
  </p:notesMasterIdLst>
  <p:handoutMasterIdLst>
    <p:handoutMasterId r:id="rId60"/>
  </p:handoutMasterIdLst>
  <p:sldIdLst>
    <p:sldId id="908" r:id="rId2"/>
    <p:sldId id="912" r:id="rId3"/>
    <p:sldId id="913" r:id="rId4"/>
    <p:sldId id="914" r:id="rId5"/>
    <p:sldId id="915" r:id="rId6"/>
    <p:sldId id="916" r:id="rId7"/>
    <p:sldId id="917" r:id="rId8"/>
    <p:sldId id="918" r:id="rId9"/>
    <p:sldId id="919" r:id="rId10"/>
    <p:sldId id="920" r:id="rId11"/>
    <p:sldId id="921" r:id="rId12"/>
    <p:sldId id="922" r:id="rId13"/>
    <p:sldId id="923" r:id="rId14"/>
    <p:sldId id="924" r:id="rId15"/>
    <p:sldId id="925" r:id="rId16"/>
    <p:sldId id="926" r:id="rId17"/>
    <p:sldId id="927" r:id="rId18"/>
    <p:sldId id="928" r:id="rId19"/>
    <p:sldId id="929" r:id="rId20"/>
    <p:sldId id="930" r:id="rId21"/>
    <p:sldId id="931" r:id="rId22"/>
    <p:sldId id="932" r:id="rId23"/>
    <p:sldId id="933" r:id="rId24"/>
    <p:sldId id="934" r:id="rId25"/>
    <p:sldId id="935" r:id="rId26"/>
    <p:sldId id="936" r:id="rId27"/>
    <p:sldId id="966" r:id="rId28"/>
    <p:sldId id="937" r:id="rId29"/>
    <p:sldId id="938" r:id="rId30"/>
    <p:sldId id="939" r:id="rId31"/>
    <p:sldId id="940" r:id="rId32"/>
    <p:sldId id="941" r:id="rId33"/>
    <p:sldId id="942" r:id="rId34"/>
    <p:sldId id="943" r:id="rId35"/>
    <p:sldId id="944" r:id="rId36"/>
    <p:sldId id="945" r:id="rId37"/>
    <p:sldId id="946" r:id="rId38"/>
    <p:sldId id="947" r:id="rId39"/>
    <p:sldId id="948" r:id="rId40"/>
    <p:sldId id="949" r:id="rId41"/>
    <p:sldId id="950" r:id="rId42"/>
    <p:sldId id="951" r:id="rId43"/>
    <p:sldId id="952" r:id="rId44"/>
    <p:sldId id="953" r:id="rId45"/>
    <p:sldId id="954" r:id="rId46"/>
    <p:sldId id="955" r:id="rId47"/>
    <p:sldId id="956" r:id="rId48"/>
    <p:sldId id="957" r:id="rId49"/>
    <p:sldId id="958" r:id="rId50"/>
    <p:sldId id="959" r:id="rId51"/>
    <p:sldId id="960" r:id="rId52"/>
    <p:sldId id="961" r:id="rId53"/>
    <p:sldId id="962" r:id="rId54"/>
    <p:sldId id="963" r:id="rId55"/>
    <p:sldId id="964" r:id="rId56"/>
    <p:sldId id="965" r:id="rId57"/>
    <p:sldId id="578" r:id="rId58"/>
  </p:sldIdLst>
  <p:sldSz cx="9144000" cy="6858000" type="screen4x3"/>
  <p:notesSz cx="7315200" cy="9601200"/>
  <p:defaultTextStyle>
    <a:defPPr>
      <a:defRPr lang="en-US"/>
    </a:defPPr>
    <a:lvl1pPr algn="l" rtl="0" fontAlgn="base">
      <a:spcBef>
        <a:spcPct val="0"/>
      </a:spcBef>
      <a:spcAft>
        <a:spcPct val="0"/>
      </a:spcAft>
      <a:defRPr sz="2000" b="1" kern="1200">
        <a:solidFill>
          <a:schemeClr val="tx1"/>
        </a:solidFill>
        <a:latin typeface="Arial" charset="0"/>
        <a:ea typeface="+mn-ea"/>
        <a:cs typeface="+mn-cs"/>
      </a:defRPr>
    </a:lvl1pPr>
    <a:lvl2pPr marL="457200" algn="l" rtl="0" fontAlgn="base">
      <a:spcBef>
        <a:spcPct val="0"/>
      </a:spcBef>
      <a:spcAft>
        <a:spcPct val="0"/>
      </a:spcAft>
      <a:defRPr sz="2000" b="1" kern="1200">
        <a:solidFill>
          <a:schemeClr val="tx1"/>
        </a:solidFill>
        <a:latin typeface="Arial" charset="0"/>
        <a:ea typeface="+mn-ea"/>
        <a:cs typeface="+mn-cs"/>
      </a:defRPr>
    </a:lvl2pPr>
    <a:lvl3pPr marL="914400" algn="l" rtl="0" fontAlgn="base">
      <a:spcBef>
        <a:spcPct val="0"/>
      </a:spcBef>
      <a:spcAft>
        <a:spcPct val="0"/>
      </a:spcAft>
      <a:defRPr sz="2000" b="1" kern="1200">
        <a:solidFill>
          <a:schemeClr val="tx1"/>
        </a:solidFill>
        <a:latin typeface="Arial" charset="0"/>
        <a:ea typeface="+mn-ea"/>
        <a:cs typeface="+mn-cs"/>
      </a:defRPr>
    </a:lvl3pPr>
    <a:lvl4pPr marL="1371600" algn="l" rtl="0" fontAlgn="base">
      <a:spcBef>
        <a:spcPct val="0"/>
      </a:spcBef>
      <a:spcAft>
        <a:spcPct val="0"/>
      </a:spcAft>
      <a:defRPr sz="2000" b="1" kern="1200">
        <a:solidFill>
          <a:schemeClr val="tx1"/>
        </a:solidFill>
        <a:latin typeface="Arial" charset="0"/>
        <a:ea typeface="+mn-ea"/>
        <a:cs typeface="+mn-cs"/>
      </a:defRPr>
    </a:lvl4pPr>
    <a:lvl5pPr marL="1828800" algn="l" rtl="0" fontAlgn="base">
      <a:spcBef>
        <a:spcPct val="0"/>
      </a:spcBef>
      <a:spcAft>
        <a:spcPct val="0"/>
      </a:spcAft>
      <a:defRPr sz="2000" b="1" kern="1200">
        <a:solidFill>
          <a:schemeClr val="tx1"/>
        </a:solidFill>
        <a:latin typeface="Arial" charset="0"/>
        <a:ea typeface="+mn-ea"/>
        <a:cs typeface="+mn-cs"/>
      </a:defRPr>
    </a:lvl5pPr>
    <a:lvl6pPr marL="2286000" algn="l" defTabSz="914400" rtl="0" eaLnBrk="1" latinLnBrk="0" hangingPunct="1">
      <a:defRPr sz="2000" b="1" kern="1200">
        <a:solidFill>
          <a:schemeClr val="tx1"/>
        </a:solidFill>
        <a:latin typeface="Arial" charset="0"/>
        <a:ea typeface="+mn-ea"/>
        <a:cs typeface="+mn-cs"/>
      </a:defRPr>
    </a:lvl6pPr>
    <a:lvl7pPr marL="2743200" algn="l" defTabSz="914400" rtl="0" eaLnBrk="1" latinLnBrk="0" hangingPunct="1">
      <a:defRPr sz="2000" b="1" kern="1200">
        <a:solidFill>
          <a:schemeClr val="tx1"/>
        </a:solidFill>
        <a:latin typeface="Arial" charset="0"/>
        <a:ea typeface="+mn-ea"/>
        <a:cs typeface="+mn-cs"/>
      </a:defRPr>
    </a:lvl7pPr>
    <a:lvl8pPr marL="3200400" algn="l" defTabSz="914400" rtl="0" eaLnBrk="1" latinLnBrk="0" hangingPunct="1">
      <a:defRPr sz="2000" b="1" kern="1200">
        <a:solidFill>
          <a:schemeClr val="tx1"/>
        </a:solidFill>
        <a:latin typeface="Arial" charset="0"/>
        <a:ea typeface="+mn-ea"/>
        <a:cs typeface="+mn-cs"/>
      </a:defRPr>
    </a:lvl8pPr>
    <a:lvl9pPr marL="3657600" algn="l" defTabSz="914400" rtl="0" eaLnBrk="1" latinLnBrk="0" hangingPunct="1">
      <a:defRPr sz="20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87" autoAdjust="0"/>
    <p:restoredTop sz="86369" autoAdjust="0"/>
  </p:normalViewPr>
  <p:slideViewPr>
    <p:cSldViewPr showGuides="1">
      <p:cViewPr>
        <p:scale>
          <a:sx n="100" d="100"/>
          <a:sy n="100" d="100"/>
        </p:scale>
        <p:origin x="-972" y="276"/>
      </p:cViewPr>
      <p:guideLst>
        <p:guide orient="horz" pos="2160"/>
        <p:guide pos="2880"/>
      </p:guideLst>
    </p:cSldViewPr>
  </p:slideViewPr>
  <p:outlineViewPr>
    <p:cViewPr>
      <p:scale>
        <a:sx n="33" d="100"/>
        <a:sy n="33" d="100"/>
      </p:scale>
      <p:origin x="0" y="5628"/>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Lst>
  </p:outlineViewPr>
  <p:notesTextViewPr>
    <p:cViewPr>
      <p:scale>
        <a:sx n="100" d="100"/>
        <a:sy n="100" d="100"/>
      </p:scale>
      <p:origin x="0" y="0"/>
    </p:cViewPr>
  </p:notesTextViewPr>
  <p:notesViewPr>
    <p:cSldViewPr showGuides="1">
      <p:cViewPr varScale="1">
        <p:scale>
          <a:sx n="77" d="100"/>
          <a:sy n="77" d="100"/>
        </p:scale>
        <p:origin x="-3984"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3" Type="http://schemas.openxmlformats.org/officeDocument/2006/relationships/slide" Target="slides/slide13.xml"/><Relationship Id="rId18" Type="http://schemas.openxmlformats.org/officeDocument/2006/relationships/slide" Target="slides/slide18.xml"/><Relationship Id="rId26" Type="http://schemas.openxmlformats.org/officeDocument/2006/relationships/slide" Target="slides/slide26.xml"/><Relationship Id="rId39" Type="http://schemas.openxmlformats.org/officeDocument/2006/relationships/slide" Target="slides/slide40.xml"/><Relationship Id="rId3" Type="http://schemas.openxmlformats.org/officeDocument/2006/relationships/slide" Target="slides/slide3.xml"/><Relationship Id="rId21" Type="http://schemas.openxmlformats.org/officeDocument/2006/relationships/slide" Target="slides/slide21.xml"/><Relationship Id="rId34" Type="http://schemas.openxmlformats.org/officeDocument/2006/relationships/slide" Target="slides/slide35.xml"/><Relationship Id="rId42" Type="http://schemas.openxmlformats.org/officeDocument/2006/relationships/slide" Target="slides/slide43.xml"/><Relationship Id="rId47" Type="http://schemas.openxmlformats.org/officeDocument/2006/relationships/slide" Target="slides/slide48.xml"/><Relationship Id="rId50" Type="http://schemas.openxmlformats.org/officeDocument/2006/relationships/slide" Target="slides/slide51.xml"/><Relationship Id="rId7" Type="http://schemas.openxmlformats.org/officeDocument/2006/relationships/slide" Target="slides/slide7.xml"/><Relationship Id="rId12" Type="http://schemas.openxmlformats.org/officeDocument/2006/relationships/slide" Target="slides/slide12.xml"/><Relationship Id="rId17" Type="http://schemas.openxmlformats.org/officeDocument/2006/relationships/slide" Target="slides/slide17.xml"/><Relationship Id="rId25" Type="http://schemas.openxmlformats.org/officeDocument/2006/relationships/slide" Target="slides/slide25.xml"/><Relationship Id="rId33" Type="http://schemas.openxmlformats.org/officeDocument/2006/relationships/slide" Target="slides/slide34.xml"/><Relationship Id="rId38" Type="http://schemas.openxmlformats.org/officeDocument/2006/relationships/slide" Target="slides/slide39.xml"/><Relationship Id="rId46" Type="http://schemas.openxmlformats.org/officeDocument/2006/relationships/slide" Target="slides/slide47.xml"/><Relationship Id="rId2" Type="http://schemas.openxmlformats.org/officeDocument/2006/relationships/slide" Target="slides/slide2.xml"/><Relationship Id="rId16" Type="http://schemas.openxmlformats.org/officeDocument/2006/relationships/slide" Target="slides/slide16.xml"/><Relationship Id="rId20" Type="http://schemas.openxmlformats.org/officeDocument/2006/relationships/slide" Target="slides/slide20.xml"/><Relationship Id="rId29" Type="http://schemas.openxmlformats.org/officeDocument/2006/relationships/slide" Target="slides/slide30.xml"/><Relationship Id="rId41" Type="http://schemas.openxmlformats.org/officeDocument/2006/relationships/slide" Target="slides/slide42.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24" Type="http://schemas.openxmlformats.org/officeDocument/2006/relationships/slide" Target="slides/slide24.xml"/><Relationship Id="rId32" Type="http://schemas.openxmlformats.org/officeDocument/2006/relationships/slide" Target="slides/slide33.xml"/><Relationship Id="rId37" Type="http://schemas.openxmlformats.org/officeDocument/2006/relationships/slide" Target="slides/slide38.xml"/><Relationship Id="rId40" Type="http://schemas.openxmlformats.org/officeDocument/2006/relationships/slide" Target="slides/slide41.xml"/><Relationship Id="rId45" Type="http://schemas.openxmlformats.org/officeDocument/2006/relationships/slide" Target="slides/slide46.xml"/><Relationship Id="rId53" Type="http://schemas.openxmlformats.org/officeDocument/2006/relationships/slide" Target="slides/slide57.xml"/><Relationship Id="rId5" Type="http://schemas.openxmlformats.org/officeDocument/2006/relationships/slide" Target="slides/slide5.xml"/><Relationship Id="rId15" Type="http://schemas.openxmlformats.org/officeDocument/2006/relationships/slide" Target="slides/slide15.xml"/><Relationship Id="rId23" Type="http://schemas.openxmlformats.org/officeDocument/2006/relationships/slide" Target="slides/slide23.xml"/><Relationship Id="rId28" Type="http://schemas.openxmlformats.org/officeDocument/2006/relationships/slide" Target="slides/slide29.xml"/><Relationship Id="rId36" Type="http://schemas.openxmlformats.org/officeDocument/2006/relationships/slide" Target="slides/slide37.xml"/><Relationship Id="rId49" Type="http://schemas.openxmlformats.org/officeDocument/2006/relationships/slide" Target="slides/slide50.xml"/><Relationship Id="rId10" Type="http://schemas.openxmlformats.org/officeDocument/2006/relationships/slide" Target="slides/slide10.xml"/><Relationship Id="rId19" Type="http://schemas.openxmlformats.org/officeDocument/2006/relationships/slide" Target="slides/slide19.xml"/><Relationship Id="rId31" Type="http://schemas.openxmlformats.org/officeDocument/2006/relationships/slide" Target="slides/slide32.xml"/><Relationship Id="rId44" Type="http://schemas.openxmlformats.org/officeDocument/2006/relationships/slide" Target="slides/slide45.xml"/><Relationship Id="rId52" Type="http://schemas.openxmlformats.org/officeDocument/2006/relationships/slide" Target="slides/slide53.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4.xml"/><Relationship Id="rId22" Type="http://schemas.openxmlformats.org/officeDocument/2006/relationships/slide" Target="slides/slide22.xml"/><Relationship Id="rId27" Type="http://schemas.openxmlformats.org/officeDocument/2006/relationships/slide" Target="slides/slide28.xml"/><Relationship Id="rId30" Type="http://schemas.openxmlformats.org/officeDocument/2006/relationships/slide" Target="slides/slide31.xml"/><Relationship Id="rId35" Type="http://schemas.openxmlformats.org/officeDocument/2006/relationships/slide" Target="slides/slide36.xml"/><Relationship Id="rId43" Type="http://schemas.openxmlformats.org/officeDocument/2006/relationships/slide" Target="slides/slide44.xml"/><Relationship Id="rId48" Type="http://schemas.openxmlformats.org/officeDocument/2006/relationships/slide" Target="slides/slide49.xml"/><Relationship Id="rId8" Type="http://schemas.openxmlformats.org/officeDocument/2006/relationships/slide" Target="slides/slide8.xml"/><Relationship Id="rId51" Type="http://schemas.openxmlformats.org/officeDocument/2006/relationships/slide" Target="slides/slide5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3810" name="Rectangle 2"/>
          <p:cNvSpPr>
            <a:spLocks noGrp="1" noChangeArrowheads="1"/>
          </p:cNvSpPr>
          <p:nvPr>
            <p:ph type="hdr" sz="quarter"/>
          </p:nvPr>
        </p:nvSpPr>
        <p:spPr bwMode="auto">
          <a:xfrm>
            <a:off x="0" y="457435"/>
            <a:ext cx="7315200" cy="227897"/>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ctr" defTabSz="913927" eaLnBrk="0" hangingPunct="0">
              <a:defRPr sz="1200" b="0" i="1" dirty="0" smtClean="0">
                <a:latin typeface="Times New Roman" charset="0"/>
              </a:defRPr>
            </a:lvl1pPr>
          </a:lstStyle>
          <a:p>
            <a:pPr>
              <a:defRPr/>
            </a:pPr>
            <a:r>
              <a:rPr lang="en-US"/>
              <a:t>Introduction to IA – Class Notes</a:t>
            </a:r>
          </a:p>
        </p:txBody>
      </p:sp>
      <p:sp>
        <p:nvSpPr>
          <p:cNvPr id="503812" name="Rectangle 4"/>
          <p:cNvSpPr>
            <a:spLocks noGrp="1" noChangeArrowheads="1"/>
          </p:cNvSpPr>
          <p:nvPr>
            <p:ph type="ftr" sz="quarter" idx="2"/>
          </p:nvPr>
        </p:nvSpPr>
        <p:spPr bwMode="auto">
          <a:xfrm>
            <a:off x="0" y="8915869"/>
            <a:ext cx="7315200" cy="457435"/>
          </a:xfrm>
          <a:prstGeom prst="rect">
            <a:avLst/>
          </a:prstGeom>
          <a:noFill/>
          <a:ln w="9525">
            <a:noFill/>
            <a:miter lim="800000"/>
            <a:headEnd/>
            <a:tailEnd/>
          </a:ln>
          <a:effectLst/>
        </p:spPr>
        <p:txBody>
          <a:bodyPr vert="horz" wrap="square" lIns="91427" tIns="45714" rIns="91427" bIns="45714" numCol="1" anchor="b" anchorCtr="0" compatLnSpc="1">
            <a:prstTxWarp prst="textNoShape">
              <a:avLst/>
            </a:prstTxWarp>
          </a:bodyPr>
          <a:lstStyle>
            <a:lvl1pPr algn="ctr" defTabSz="913927" eaLnBrk="0" hangingPunct="0">
              <a:defRPr sz="1200" b="0" i="1" dirty="0" smtClean="0">
                <a:latin typeface="Times New Roman" charset="0"/>
              </a:defRPr>
            </a:lvl1pPr>
          </a:lstStyle>
          <a:p>
            <a:pPr>
              <a:defRPr/>
            </a:pPr>
            <a:r>
              <a:rPr lang="en-US" dirty="0"/>
              <a:t>Copyright </a:t>
            </a:r>
            <a:r>
              <a:rPr lang="en-US"/>
              <a:t>© 2020 M. E. </a:t>
            </a:r>
            <a:r>
              <a:rPr lang="en-US" dirty="0"/>
              <a:t>Kabay                             </a:t>
            </a:r>
            <a:fld id="{B9F11BEE-B6FF-4400-B6BF-C86E32C7582D}" type="slidenum">
              <a:rPr lang="en-US"/>
              <a:pPr>
                <a:defRPr/>
              </a:pPr>
              <a:t>‹#›</a:t>
            </a:fld>
            <a:r>
              <a:rPr lang="en-US" dirty="0"/>
              <a:t>                                              All rights reserved.</a:t>
            </a:r>
          </a:p>
        </p:txBody>
      </p:sp>
    </p:spTree>
    <p:extLst>
      <p:ext uri="{BB962C8B-B14F-4D97-AF65-F5344CB8AC3E}">
        <p14:creationId xmlns:p14="http://schemas.microsoft.com/office/powerpoint/2010/main" val="4041733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219200" y="239375"/>
            <a:ext cx="4876800" cy="239374"/>
          </a:xfrm>
          <a:prstGeom prst="rect">
            <a:avLst/>
          </a:prstGeom>
          <a:noFill/>
          <a:ln w="12700">
            <a:noFill/>
            <a:miter lim="800000"/>
            <a:headEnd type="none" w="sm" len="sm"/>
            <a:tailEnd type="none" w="sm" len="sm"/>
          </a:ln>
          <a:effectLst/>
        </p:spPr>
        <p:txBody>
          <a:bodyPr vert="horz" wrap="square" lIns="96647" tIns="48324" rIns="96647" bIns="48324" numCol="1" anchor="t" anchorCtr="0" compatLnSpc="1">
            <a:prstTxWarp prst="textNoShape">
              <a:avLst/>
            </a:prstTxWarp>
          </a:bodyPr>
          <a:lstStyle>
            <a:lvl1pPr algn="ctr" defTabSz="966621" eaLnBrk="0" hangingPunct="0">
              <a:defRPr sz="1300" b="0" i="1" dirty="0">
                <a:latin typeface="Garamond" pitchFamily="18" charset="0"/>
              </a:defRPr>
            </a:lvl1pPr>
          </a:lstStyle>
          <a:p>
            <a:pPr>
              <a:defRPr/>
            </a:pPr>
            <a:r>
              <a:rPr lang="en-US"/>
              <a:t>IS340 Class Notes</a:t>
            </a:r>
          </a:p>
        </p:txBody>
      </p:sp>
      <p:sp>
        <p:nvSpPr>
          <p:cNvPr id="5123"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1138032" y="4561226"/>
            <a:ext cx="5039139" cy="4318573"/>
          </a:xfrm>
          <a:prstGeom prst="rect">
            <a:avLst/>
          </a:prstGeom>
          <a:noFill/>
          <a:ln w="12700">
            <a:solidFill>
              <a:schemeClr val="bg1"/>
            </a:solidFill>
            <a:miter lim="800000"/>
            <a:headEnd type="none" w="sm" len="sm"/>
            <a:tailEnd type="none" w="sm" len="sm"/>
          </a:ln>
          <a:effectLst/>
        </p:spPr>
        <p:txBody>
          <a:bodyPr vert="horz" wrap="square" lIns="96647" tIns="48324" rIns="96647" bIns="4832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1138032" y="9122452"/>
            <a:ext cx="5039139" cy="239374"/>
          </a:xfrm>
          <a:prstGeom prst="rect">
            <a:avLst/>
          </a:prstGeom>
          <a:noFill/>
          <a:ln w="12700">
            <a:noFill/>
            <a:miter lim="800000"/>
            <a:headEnd type="none" w="sm" len="sm"/>
            <a:tailEnd type="none" w="sm" len="sm"/>
          </a:ln>
          <a:effectLst/>
        </p:spPr>
        <p:txBody>
          <a:bodyPr vert="horz" wrap="square" lIns="96647" tIns="48324" rIns="96647" bIns="48324" numCol="1" anchor="b" anchorCtr="0" compatLnSpc="1">
            <a:prstTxWarp prst="textNoShape">
              <a:avLst/>
            </a:prstTxWarp>
          </a:bodyPr>
          <a:lstStyle>
            <a:lvl1pPr algn="ctr" defTabSz="966621" eaLnBrk="0" hangingPunct="0">
              <a:defRPr sz="1100" b="0" i="1" dirty="0">
                <a:latin typeface="Garamond" pitchFamily="18" charset="0"/>
              </a:defRPr>
            </a:lvl1pPr>
          </a:lstStyle>
          <a:p>
            <a:pPr>
              <a:defRPr/>
            </a:pPr>
            <a:r>
              <a:rPr lang="en-US" dirty="0"/>
              <a:t>Copyright © 2004 M. E. Kabay.                                                            All rights reserved.</a:t>
            </a:r>
          </a:p>
        </p:txBody>
      </p:sp>
      <p:sp>
        <p:nvSpPr>
          <p:cNvPr id="5127" name="Rectangle 7"/>
          <p:cNvSpPr>
            <a:spLocks noGrp="1" noChangeArrowheads="1"/>
          </p:cNvSpPr>
          <p:nvPr>
            <p:ph type="sldNum" sz="quarter" idx="5"/>
          </p:nvPr>
        </p:nvSpPr>
        <p:spPr bwMode="auto">
          <a:xfrm>
            <a:off x="3251753" y="9122452"/>
            <a:ext cx="1056861" cy="239374"/>
          </a:xfrm>
          <a:prstGeom prst="rect">
            <a:avLst/>
          </a:prstGeom>
          <a:noFill/>
          <a:ln w="12700">
            <a:noFill/>
            <a:miter lim="800000"/>
            <a:headEnd type="none" w="sm" len="sm"/>
            <a:tailEnd type="none" w="sm" len="sm"/>
          </a:ln>
          <a:effectLst/>
        </p:spPr>
        <p:txBody>
          <a:bodyPr vert="horz" wrap="square" lIns="96647" tIns="48324" rIns="96647" bIns="48324" numCol="1" anchor="b" anchorCtr="0" compatLnSpc="1">
            <a:prstTxWarp prst="textNoShape">
              <a:avLst/>
            </a:prstTxWarp>
          </a:bodyPr>
          <a:lstStyle>
            <a:lvl1pPr algn="ctr" defTabSz="966621" eaLnBrk="0" hangingPunct="0">
              <a:defRPr sz="1100" b="0" dirty="0">
                <a:latin typeface="Garamond" pitchFamily="18" charset="0"/>
              </a:defRPr>
            </a:lvl1pPr>
          </a:lstStyle>
          <a:p>
            <a:pPr>
              <a:defRPr/>
            </a:pPr>
            <a:r>
              <a:rPr lang="en-US" dirty="0"/>
              <a:t>1-</a:t>
            </a:r>
            <a:fld id="{DD344B87-3037-4023-93C6-18B98157A2BF}" type="slidenum">
              <a:rPr lang="en-US"/>
              <a:pPr>
                <a:defRPr/>
              </a:pPr>
              <a:t>‹#›</a:t>
            </a:fld>
            <a:endParaRPr lang="en-US" sz="1300" dirty="0">
              <a:latin typeface="Times New Roman" charset="0"/>
            </a:endParaRPr>
          </a:p>
        </p:txBody>
      </p:sp>
    </p:spTree>
    <p:extLst>
      <p:ext uri="{BB962C8B-B14F-4D97-AF65-F5344CB8AC3E}">
        <p14:creationId xmlns:p14="http://schemas.microsoft.com/office/powerpoint/2010/main" val="3915020319"/>
      </p:ext>
    </p:extLst>
  </p:cSld>
  <p:clrMap bg1="lt1" tx1="dk1" bg2="lt2" tx2="dk2" accent1="accent1" accent2="accent2" accent3="accent3" accent4="accent4" accent5="accent5" accent6="accent6" hlink="hlink" folHlink="folHlink"/>
  <p:hf hdr="0" dt="0"/>
  <p:notesStyle>
    <a:lvl1pPr algn="l" rtl="0" eaLnBrk="0" fontAlgn="base" hangingPunct="0">
      <a:lnSpc>
        <a:spcPct val="90000"/>
      </a:lnSpc>
      <a:spcBef>
        <a:spcPct val="40000"/>
      </a:spcBef>
      <a:spcAft>
        <a:spcPct val="0"/>
      </a:spcAft>
      <a:defRPr sz="1000" kern="1200">
        <a:solidFill>
          <a:schemeClr val="tx1"/>
        </a:solidFill>
        <a:latin typeface="Garamond" pitchFamily="18" charset="0"/>
        <a:ea typeface="+mn-ea"/>
        <a:cs typeface="+mn-cs"/>
      </a:defRPr>
    </a:lvl1pPr>
    <a:lvl2pPr marL="114300" algn="l" rtl="0" eaLnBrk="0" fontAlgn="base" hangingPunct="0">
      <a:lnSpc>
        <a:spcPct val="90000"/>
      </a:lnSpc>
      <a:spcBef>
        <a:spcPct val="40000"/>
      </a:spcBef>
      <a:spcAft>
        <a:spcPct val="0"/>
      </a:spcAft>
      <a:defRPr sz="1000" kern="1200">
        <a:solidFill>
          <a:schemeClr val="tx1"/>
        </a:solidFill>
        <a:latin typeface="Garamond" pitchFamily="18" charset="0"/>
        <a:ea typeface="+mn-ea"/>
        <a:cs typeface="+mn-cs"/>
      </a:defRPr>
    </a:lvl2pPr>
    <a:lvl3pPr marL="228600" algn="l" rtl="0" eaLnBrk="0" fontAlgn="base" hangingPunct="0">
      <a:lnSpc>
        <a:spcPct val="90000"/>
      </a:lnSpc>
      <a:spcBef>
        <a:spcPct val="40000"/>
      </a:spcBef>
      <a:spcAft>
        <a:spcPct val="0"/>
      </a:spcAft>
      <a:defRPr sz="1000" kern="1200">
        <a:solidFill>
          <a:schemeClr val="tx1"/>
        </a:solidFill>
        <a:latin typeface="Garamond" pitchFamily="18" charset="0"/>
        <a:ea typeface="+mn-ea"/>
        <a:cs typeface="+mn-cs"/>
      </a:defRPr>
    </a:lvl3pPr>
    <a:lvl4pPr marL="342900" algn="l" rtl="0" eaLnBrk="0" fontAlgn="base" hangingPunct="0">
      <a:lnSpc>
        <a:spcPct val="90000"/>
      </a:lnSpc>
      <a:spcBef>
        <a:spcPct val="40000"/>
      </a:spcBef>
      <a:spcAft>
        <a:spcPct val="0"/>
      </a:spcAft>
      <a:defRPr sz="1000" kern="1200">
        <a:solidFill>
          <a:schemeClr val="tx1"/>
        </a:solidFill>
        <a:latin typeface="Garamond" pitchFamily="18" charset="0"/>
        <a:ea typeface="+mn-ea"/>
        <a:cs typeface="+mn-cs"/>
      </a:defRPr>
    </a:lvl4pPr>
    <a:lvl5pPr marL="457200" algn="l" rtl="0" eaLnBrk="0" fontAlgn="base" hangingPunct="0">
      <a:lnSpc>
        <a:spcPct val="90000"/>
      </a:lnSpc>
      <a:spcBef>
        <a:spcPct val="40000"/>
      </a:spcBef>
      <a:spcAft>
        <a:spcPct val="0"/>
      </a:spcAft>
      <a:defRPr sz="1000" kern="1200">
        <a:solidFill>
          <a:schemeClr val="tx1"/>
        </a:solidFill>
        <a:latin typeface="Garamond"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p:spPr>
        <p:txBody>
          <a:bodyPr/>
          <a:lstStyle/>
          <a:p>
            <a:endParaRPr lang="en-US" dirty="0"/>
          </a:p>
        </p:txBody>
      </p:sp>
      <p:sp>
        <p:nvSpPr>
          <p:cNvPr id="6148" name="Footer Placeholder 3"/>
          <p:cNvSpPr>
            <a:spLocks noGrp="1"/>
          </p:cNvSpPr>
          <p:nvPr>
            <p:ph type="ftr" sz="quarter" idx="4"/>
          </p:nvPr>
        </p:nvSpPr>
        <p:spPr>
          <a:noFill/>
        </p:spPr>
        <p:txBody>
          <a:bodyPr/>
          <a:lstStyle/>
          <a:p>
            <a:r>
              <a:rPr lang="en-US" dirty="0"/>
              <a:t>Copyright © 2004 M. E. Kabay.                                                            All rights reserved.</a:t>
            </a:r>
          </a:p>
        </p:txBody>
      </p:sp>
      <p:sp>
        <p:nvSpPr>
          <p:cNvPr id="6149" name="Slide Number Placeholder 4"/>
          <p:cNvSpPr>
            <a:spLocks noGrp="1"/>
          </p:cNvSpPr>
          <p:nvPr>
            <p:ph type="sldNum" sz="quarter" idx="5"/>
          </p:nvPr>
        </p:nvSpPr>
        <p:spPr>
          <a:noFill/>
        </p:spPr>
        <p:txBody>
          <a:bodyPr/>
          <a:lstStyle/>
          <a:p>
            <a:r>
              <a:rPr lang="en-US" dirty="0"/>
              <a:t>1-</a:t>
            </a:r>
            <a:fld id="{D3D94A16-CB63-42D4-ABB5-7F3B772F44EC}" type="slidenum">
              <a:rPr lang="en-US" smtClean="0"/>
              <a:pPr/>
              <a:t>1</a:t>
            </a:fld>
            <a:endParaRPr lang="en-US" sz="1300" dirty="0">
              <a:latin typeface="Times New Roman" pitchFamily="18" charset="0"/>
            </a:endParaRPr>
          </a:p>
        </p:txBody>
      </p:sp>
    </p:spTree>
    <p:extLst>
      <p:ext uri="{BB962C8B-B14F-4D97-AF65-F5344CB8AC3E}">
        <p14:creationId xmlns:p14="http://schemas.microsoft.com/office/powerpoint/2010/main" val="2039748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dirty="0"/>
              <a:t>Copyright © 2004 M. E. Kabay.                                                            All rights reserved.</a:t>
            </a:r>
          </a:p>
        </p:txBody>
      </p:sp>
      <p:sp>
        <p:nvSpPr>
          <p:cNvPr id="5" name="Slide Number Placeholder 4"/>
          <p:cNvSpPr>
            <a:spLocks noGrp="1"/>
          </p:cNvSpPr>
          <p:nvPr>
            <p:ph type="sldNum" sz="quarter" idx="11"/>
          </p:nvPr>
        </p:nvSpPr>
        <p:spPr/>
        <p:txBody>
          <a:bodyPr/>
          <a:lstStyle/>
          <a:p>
            <a:r>
              <a:rPr lang="en-US" dirty="0"/>
              <a:t>1-</a:t>
            </a:r>
            <a:fld id="{80164308-5F42-4DD1-B0D4-C3692C775A93}" type="slidenum">
              <a:rPr lang="en-US" smtClean="0"/>
              <a:pPr/>
              <a:t>10</a:t>
            </a:fld>
            <a:endParaRPr lang="en-US" sz="1300" dirty="0">
              <a:latin typeface="Times New Roman" charset="0"/>
            </a:endParaRPr>
          </a:p>
        </p:txBody>
      </p:sp>
    </p:spTree>
    <p:extLst>
      <p:ext uri="{BB962C8B-B14F-4D97-AF65-F5344CB8AC3E}">
        <p14:creationId xmlns:p14="http://schemas.microsoft.com/office/powerpoint/2010/main" val="2624987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dirty="0"/>
              <a:t>Copyright © 2004 M. E. Kabay.                                                            All rights reserved.</a:t>
            </a:r>
          </a:p>
        </p:txBody>
      </p:sp>
      <p:sp>
        <p:nvSpPr>
          <p:cNvPr id="5" name="Slide Number Placeholder 4"/>
          <p:cNvSpPr>
            <a:spLocks noGrp="1"/>
          </p:cNvSpPr>
          <p:nvPr>
            <p:ph type="sldNum" sz="quarter" idx="11"/>
          </p:nvPr>
        </p:nvSpPr>
        <p:spPr/>
        <p:txBody>
          <a:bodyPr/>
          <a:lstStyle/>
          <a:p>
            <a:r>
              <a:rPr lang="en-US" dirty="0"/>
              <a:t>1-</a:t>
            </a:r>
            <a:fld id="{80164308-5F42-4DD1-B0D4-C3692C775A93}" type="slidenum">
              <a:rPr lang="en-US" smtClean="0"/>
              <a:pPr/>
              <a:t>11</a:t>
            </a:fld>
            <a:endParaRPr lang="en-US" sz="1300" dirty="0">
              <a:latin typeface="Times New Roman" charset="0"/>
            </a:endParaRPr>
          </a:p>
        </p:txBody>
      </p:sp>
    </p:spTree>
    <p:extLst>
      <p:ext uri="{BB962C8B-B14F-4D97-AF65-F5344CB8AC3E}">
        <p14:creationId xmlns:p14="http://schemas.microsoft.com/office/powerpoint/2010/main" val="1740721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dirty="0"/>
              <a:t>Copyright © 2004 M. E. Kabay.                                                            All rights reserved.</a:t>
            </a:r>
          </a:p>
        </p:txBody>
      </p:sp>
      <p:sp>
        <p:nvSpPr>
          <p:cNvPr id="5" name="Slide Number Placeholder 4"/>
          <p:cNvSpPr>
            <a:spLocks noGrp="1"/>
          </p:cNvSpPr>
          <p:nvPr>
            <p:ph type="sldNum" sz="quarter" idx="11"/>
          </p:nvPr>
        </p:nvSpPr>
        <p:spPr/>
        <p:txBody>
          <a:bodyPr/>
          <a:lstStyle/>
          <a:p>
            <a:r>
              <a:rPr lang="en-US" dirty="0"/>
              <a:t>1-</a:t>
            </a:r>
            <a:fld id="{80164308-5F42-4DD1-B0D4-C3692C775A93}" type="slidenum">
              <a:rPr lang="en-US" smtClean="0"/>
              <a:pPr/>
              <a:t>12</a:t>
            </a:fld>
            <a:endParaRPr lang="en-US" sz="1300" dirty="0">
              <a:latin typeface="Times New Roman" charset="0"/>
            </a:endParaRPr>
          </a:p>
        </p:txBody>
      </p:sp>
    </p:spTree>
    <p:extLst>
      <p:ext uri="{BB962C8B-B14F-4D97-AF65-F5344CB8AC3E}">
        <p14:creationId xmlns:p14="http://schemas.microsoft.com/office/powerpoint/2010/main" val="3945234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dirty="0"/>
              <a:t>Copyright © 2004 M. E. Kabay.                                                            All rights reserved.</a:t>
            </a:r>
          </a:p>
        </p:txBody>
      </p:sp>
      <p:sp>
        <p:nvSpPr>
          <p:cNvPr id="5" name="Slide Number Placeholder 4"/>
          <p:cNvSpPr>
            <a:spLocks noGrp="1"/>
          </p:cNvSpPr>
          <p:nvPr>
            <p:ph type="sldNum" sz="quarter" idx="11"/>
          </p:nvPr>
        </p:nvSpPr>
        <p:spPr/>
        <p:txBody>
          <a:bodyPr/>
          <a:lstStyle/>
          <a:p>
            <a:r>
              <a:rPr lang="en-US" dirty="0"/>
              <a:t>1-</a:t>
            </a:r>
            <a:fld id="{80164308-5F42-4DD1-B0D4-C3692C775A93}" type="slidenum">
              <a:rPr lang="en-US" smtClean="0"/>
              <a:pPr/>
              <a:t>13</a:t>
            </a:fld>
            <a:endParaRPr lang="en-US" sz="1300" dirty="0">
              <a:latin typeface="Times New Roman" charset="0"/>
            </a:endParaRPr>
          </a:p>
        </p:txBody>
      </p:sp>
    </p:spTree>
    <p:extLst>
      <p:ext uri="{BB962C8B-B14F-4D97-AF65-F5344CB8AC3E}">
        <p14:creationId xmlns:p14="http://schemas.microsoft.com/office/powerpoint/2010/main" val="2887488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dirty="0"/>
              <a:t>Copyright © 2004 M. E. Kabay.                                                            All rights reserved.</a:t>
            </a:r>
          </a:p>
        </p:txBody>
      </p:sp>
      <p:sp>
        <p:nvSpPr>
          <p:cNvPr id="5" name="Slide Number Placeholder 4"/>
          <p:cNvSpPr>
            <a:spLocks noGrp="1"/>
          </p:cNvSpPr>
          <p:nvPr>
            <p:ph type="sldNum" sz="quarter" idx="11"/>
          </p:nvPr>
        </p:nvSpPr>
        <p:spPr/>
        <p:txBody>
          <a:bodyPr/>
          <a:lstStyle/>
          <a:p>
            <a:r>
              <a:rPr lang="en-US" dirty="0"/>
              <a:t>1-</a:t>
            </a:r>
            <a:fld id="{80164308-5F42-4DD1-B0D4-C3692C775A93}" type="slidenum">
              <a:rPr lang="en-US" smtClean="0"/>
              <a:pPr/>
              <a:t>14</a:t>
            </a:fld>
            <a:endParaRPr lang="en-US" sz="1300" dirty="0">
              <a:latin typeface="Times New Roman" charset="0"/>
            </a:endParaRPr>
          </a:p>
        </p:txBody>
      </p:sp>
    </p:spTree>
    <p:extLst>
      <p:ext uri="{BB962C8B-B14F-4D97-AF65-F5344CB8AC3E}">
        <p14:creationId xmlns:p14="http://schemas.microsoft.com/office/powerpoint/2010/main" val="12271904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dirty="0"/>
              <a:t>Copyright © 2004 M. E. Kabay.                                                            All rights reserved.</a:t>
            </a:r>
          </a:p>
        </p:txBody>
      </p:sp>
      <p:sp>
        <p:nvSpPr>
          <p:cNvPr id="5" name="Slide Number Placeholder 4"/>
          <p:cNvSpPr>
            <a:spLocks noGrp="1"/>
          </p:cNvSpPr>
          <p:nvPr>
            <p:ph type="sldNum" sz="quarter" idx="11"/>
          </p:nvPr>
        </p:nvSpPr>
        <p:spPr/>
        <p:txBody>
          <a:bodyPr/>
          <a:lstStyle/>
          <a:p>
            <a:r>
              <a:rPr lang="en-US" dirty="0"/>
              <a:t>1-</a:t>
            </a:r>
            <a:fld id="{80164308-5F42-4DD1-B0D4-C3692C775A93}" type="slidenum">
              <a:rPr lang="en-US" smtClean="0"/>
              <a:pPr/>
              <a:t>15</a:t>
            </a:fld>
            <a:endParaRPr lang="en-US" sz="1300" dirty="0">
              <a:latin typeface="Times New Roman" charset="0"/>
            </a:endParaRPr>
          </a:p>
        </p:txBody>
      </p:sp>
    </p:spTree>
    <p:extLst>
      <p:ext uri="{BB962C8B-B14F-4D97-AF65-F5344CB8AC3E}">
        <p14:creationId xmlns:p14="http://schemas.microsoft.com/office/powerpoint/2010/main" val="15331493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dirty="0"/>
              <a:t>Copyright © 2004 M. E. Kabay.                                                            All rights reserved.</a:t>
            </a:r>
          </a:p>
        </p:txBody>
      </p:sp>
      <p:sp>
        <p:nvSpPr>
          <p:cNvPr id="5" name="Slide Number Placeholder 4"/>
          <p:cNvSpPr>
            <a:spLocks noGrp="1"/>
          </p:cNvSpPr>
          <p:nvPr>
            <p:ph type="sldNum" sz="quarter" idx="11"/>
          </p:nvPr>
        </p:nvSpPr>
        <p:spPr/>
        <p:txBody>
          <a:bodyPr/>
          <a:lstStyle/>
          <a:p>
            <a:r>
              <a:rPr lang="en-US" dirty="0"/>
              <a:t>1-</a:t>
            </a:r>
            <a:fld id="{80164308-5F42-4DD1-B0D4-C3692C775A93}" type="slidenum">
              <a:rPr lang="en-US" smtClean="0"/>
              <a:pPr/>
              <a:t>16</a:t>
            </a:fld>
            <a:endParaRPr lang="en-US" sz="1300" dirty="0">
              <a:latin typeface="Times New Roman" charset="0"/>
            </a:endParaRPr>
          </a:p>
        </p:txBody>
      </p:sp>
    </p:spTree>
    <p:extLst>
      <p:ext uri="{BB962C8B-B14F-4D97-AF65-F5344CB8AC3E}">
        <p14:creationId xmlns:p14="http://schemas.microsoft.com/office/powerpoint/2010/main" val="5507998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pPr defTabSz="965004"/>
            <a:fld id="{733FE480-012E-463A-9DA5-7FDAE60D5B36}" type="slidenum">
              <a:rPr lang="en-US" smtClean="0">
                <a:latin typeface="Arial" charset="0"/>
              </a:rPr>
              <a:pPr defTabSz="965004"/>
              <a:t>17</a:t>
            </a:fld>
            <a:endParaRPr lang="en-US" dirty="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30252577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A2F64A-3EF2-4D04-A72C-81A11C171D0F}" type="slidenum">
              <a:rPr lang="en-US" smtClean="0"/>
              <a:pPr>
                <a:defRPr/>
              </a:pPr>
              <a:t>18</a:t>
            </a:fld>
            <a:endParaRPr lang="en-US"/>
          </a:p>
        </p:txBody>
      </p:sp>
    </p:spTree>
    <p:extLst>
      <p:ext uri="{BB962C8B-B14F-4D97-AF65-F5344CB8AC3E}">
        <p14:creationId xmlns:p14="http://schemas.microsoft.com/office/powerpoint/2010/main" val="29749356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pPr defTabSz="965004"/>
            <a:fld id="{F96AC0D7-35C1-4448-9D49-1120D0B58C90}" type="slidenum">
              <a:rPr lang="en-US" smtClean="0">
                <a:latin typeface="Arial" charset="0"/>
              </a:rPr>
              <a:pPr defTabSz="965004"/>
              <a:t>19</a:t>
            </a:fld>
            <a:endParaRPr lang="en-US" dirty="0">
              <a:latin typeface="Arial"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3995392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6554BDBD-36BF-40EE-855A-F4ABF6702859}" type="slidenum">
              <a:rPr lang="en-US" smtClean="0">
                <a:latin typeface="Arial" charset="0"/>
              </a:rPr>
              <a:pPr/>
              <a:t>2</a:t>
            </a:fld>
            <a:endParaRPr lang="en-US">
              <a:latin typeface="Arial"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dirty="0">
              <a:latin typeface="Arial" charset="0"/>
            </a:endParaRPr>
          </a:p>
        </p:txBody>
      </p:sp>
    </p:spTree>
    <p:extLst>
      <p:ext uri="{BB962C8B-B14F-4D97-AF65-F5344CB8AC3E}">
        <p14:creationId xmlns:p14="http://schemas.microsoft.com/office/powerpoint/2010/main" val="3256562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dirty="0"/>
              <a:t>Copyright © 2004 M. E. Kabay.                                                            All rights reserved.</a:t>
            </a:r>
          </a:p>
        </p:txBody>
      </p:sp>
      <p:sp>
        <p:nvSpPr>
          <p:cNvPr id="5" name="Slide Number Placeholder 4"/>
          <p:cNvSpPr>
            <a:spLocks noGrp="1"/>
          </p:cNvSpPr>
          <p:nvPr>
            <p:ph type="sldNum" sz="quarter" idx="11"/>
          </p:nvPr>
        </p:nvSpPr>
        <p:spPr/>
        <p:txBody>
          <a:bodyPr/>
          <a:lstStyle/>
          <a:p>
            <a:r>
              <a:rPr lang="en-US" dirty="0"/>
              <a:t>1-</a:t>
            </a:r>
            <a:fld id="{80164308-5F42-4DD1-B0D4-C3692C775A93}" type="slidenum">
              <a:rPr lang="en-US" smtClean="0"/>
              <a:pPr/>
              <a:t>20</a:t>
            </a:fld>
            <a:endParaRPr lang="en-US" sz="1300" dirty="0">
              <a:latin typeface="Times New Roman" charset="0"/>
            </a:endParaRPr>
          </a:p>
        </p:txBody>
      </p:sp>
    </p:spTree>
    <p:extLst>
      <p:ext uri="{BB962C8B-B14F-4D97-AF65-F5344CB8AC3E}">
        <p14:creationId xmlns:p14="http://schemas.microsoft.com/office/powerpoint/2010/main" val="18353814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dirty="0"/>
              <a:t>Copyright © 2004 M. E. Kabay.                                                            All rights reserved.</a:t>
            </a:r>
          </a:p>
        </p:txBody>
      </p:sp>
      <p:sp>
        <p:nvSpPr>
          <p:cNvPr id="5" name="Slide Number Placeholder 4"/>
          <p:cNvSpPr>
            <a:spLocks noGrp="1"/>
          </p:cNvSpPr>
          <p:nvPr>
            <p:ph type="sldNum" sz="quarter" idx="11"/>
          </p:nvPr>
        </p:nvSpPr>
        <p:spPr/>
        <p:txBody>
          <a:bodyPr/>
          <a:lstStyle/>
          <a:p>
            <a:r>
              <a:rPr lang="en-US" dirty="0"/>
              <a:t>1-</a:t>
            </a:r>
            <a:fld id="{80164308-5F42-4DD1-B0D4-C3692C775A93}" type="slidenum">
              <a:rPr lang="en-US" smtClean="0"/>
              <a:pPr/>
              <a:t>21</a:t>
            </a:fld>
            <a:endParaRPr lang="en-US" sz="1300" dirty="0">
              <a:latin typeface="Times New Roman" charset="0"/>
            </a:endParaRPr>
          </a:p>
        </p:txBody>
      </p:sp>
    </p:spTree>
    <p:extLst>
      <p:ext uri="{BB962C8B-B14F-4D97-AF65-F5344CB8AC3E}">
        <p14:creationId xmlns:p14="http://schemas.microsoft.com/office/powerpoint/2010/main" val="10015134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dirty="0"/>
              <a:t>Copyright © 2004 M. E. Kabay.                                                            All rights reserved.</a:t>
            </a:r>
          </a:p>
        </p:txBody>
      </p:sp>
      <p:sp>
        <p:nvSpPr>
          <p:cNvPr id="5" name="Slide Number Placeholder 4"/>
          <p:cNvSpPr>
            <a:spLocks noGrp="1"/>
          </p:cNvSpPr>
          <p:nvPr>
            <p:ph type="sldNum" sz="quarter" idx="11"/>
          </p:nvPr>
        </p:nvSpPr>
        <p:spPr/>
        <p:txBody>
          <a:bodyPr/>
          <a:lstStyle/>
          <a:p>
            <a:r>
              <a:rPr lang="en-US" dirty="0"/>
              <a:t>1-</a:t>
            </a:r>
            <a:fld id="{80164308-5F42-4DD1-B0D4-C3692C775A93}" type="slidenum">
              <a:rPr lang="en-US" smtClean="0"/>
              <a:pPr/>
              <a:t>22</a:t>
            </a:fld>
            <a:endParaRPr lang="en-US" sz="1300" dirty="0">
              <a:latin typeface="Times New Roman" charset="0"/>
            </a:endParaRPr>
          </a:p>
        </p:txBody>
      </p:sp>
    </p:spTree>
    <p:extLst>
      <p:ext uri="{BB962C8B-B14F-4D97-AF65-F5344CB8AC3E}">
        <p14:creationId xmlns:p14="http://schemas.microsoft.com/office/powerpoint/2010/main" val="4654592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dirty="0"/>
              <a:t>Copyright © 2004 M. E. Kabay.                                                            All rights reserved.</a:t>
            </a:r>
          </a:p>
        </p:txBody>
      </p:sp>
      <p:sp>
        <p:nvSpPr>
          <p:cNvPr id="5" name="Slide Number Placeholder 4"/>
          <p:cNvSpPr>
            <a:spLocks noGrp="1"/>
          </p:cNvSpPr>
          <p:nvPr>
            <p:ph type="sldNum" sz="quarter" idx="11"/>
          </p:nvPr>
        </p:nvSpPr>
        <p:spPr/>
        <p:txBody>
          <a:bodyPr/>
          <a:lstStyle/>
          <a:p>
            <a:r>
              <a:rPr lang="en-US" dirty="0"/>
              <a:t>1-</a:t>
            </a:r>
            <a:fld id="{80164308-5F42-4DD1-B0D4-C3692C775A93}" type="slidenum">
              <a:rPr lang="en-US" smtClean="0"/>
              <a:pPr/>
              <a:t>23</a:t>
            </a:fld>
            <a:endParaRPr lang="en-US" sz="1300" dirty="0">
              <a:latin typeface="Times New Roman" charset="0"/>
            </a:endParaRPr>
          </a:p>
        </p:txBody>
      </p:sp>
    </p:spTree>
    <p:extLst>
      <p:ext uri="{BB962C8B-B14F-4D97-AF65-F5344CB8AC3E}">
        <p14:creationId xmlns:p14="http://schemas.microsoft.com/office/powerpoint/2010/main" val="1120983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dirty="0"/>
              <a:t>Copyright © 2004 M. E. Kabay.                                                            All rights reserved.</a:t>
            </a:r>
          </a:p>
        </p:txBody>
      </p:sp>
      <p:sp>
        <p:nvSpPr>
          <p:cNvPr id="5" name="Slide Number Placeholder 4"/>
          <p:cNvSpPr>
            <a:spLocks noGrp="1"/>
          </p:cNvSpPr>
          <p:nvPr>
            <p:ph type="sldNum" sz="quarter" idx="11"/>
          </p:nvPr>
        </p:nvSpPr>
        <p:spPr/>
        <p:txBody>
          <a:bodyPr/>
          <a:lstStyle/>
          <a:p>
            <a:r>
              <a:rPr lang="en-US" dirty="0"/>
              <a:t>1-</a:t>
            </a:r>
            <a:fld id="{80164308-5F42-4DD1-B0D4-C3692C775A93}" type="slidenum">
              <a:rPr lang="en-US" smtClean="0"/>
              <a:pPr/>
              <a:t>24</a:t>
            </a:fld>
            <a:endParaRPr lang="en-US" sz="1300" dirty="0">
              <a:latin typeface="Times New Roman" charset="0"/>
            </a:endParaRPr>
          </a:p>
        </p:txBody>
      </p:sp>
    </p:spTree>
    <p:extLst>
      <p:ext uri="{BB962C8B-B14F-4D97-AF65-F5344CB8AC3E}">
        <p14:creationId xmlns:p14="http://schemas.microsoft.com/office/powerpoint/2010/main" val="29262773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dirty="0"/>
              <a:t>Copyright © 2004 M. E. Kabay.                                                            All rights reserved.</a:t>
            </a:r>
          </a:p>
        </p:txBody>
      </p:sp>
      <p:sp>
        <p:nvSpPr>
          <p:cNvPr id="5" name="Slide Number Placeholder 4"/>
          <p:cNvSpPr>
            <a:spLocks noGrp="1"/>
          </p:cNvSpPr>
          <p:nvPr>
            <p:ph type="sldNum" sz="quarter" idx="11"/>
          </p:nvPr>
        </p:nvSpPr>
        <p:spPr/>
        <p:txBody>
          <a:bodyPr/>
          <a:lstStyle/>
          <a:p>
            <a:r>
              <a:rPr lang="en-US" dirty="0"/>
              <a:t>1-</a:t>
            </a:r>
            <a:fld id="{80164308-5F42-4DD1-B0D4-C3692C775A93}" type="slidenum">
              <a:rPr lang="en-US" smtClean="0"/>
              <a:pPr/>
              <a:t>25</a:t>
            </a:fld>
            <a:endParaRPr lang="en-US" sz="1300" dirty="0">
              <a:latin typeface="Times New Roman" charset="0"/>
            </a:endParaRPr>
          </a:p>
        </p:txBody>
      </p:sp>
    </p:spTree>
    <p:extLst>
      <p:ext uri="{BB962C8B-B14F-4D97-AF65-F5344CB8AC3E}">
        <p14:creationId xmlns:p14="http://schemas.microsoft.com/office/powerpoint/2010/main" val="7595253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dirty="0"/>
              <a:t>Copyright © 2004 M. E. Kabay.                                                            All rights reserved.</a:t>
            </a:r>
          </a:p>
        </p:txBody>
      </p:sp>
      <p:sp>
        <p:nvSpPr>
          <p:cNvPr id="5" name="Slide Number Placeholder 4"/>
          <p:cNvSpPr>
            <a:spLocks noGrp="1"/>
          </p:cNvSpPr>
          <p:nvPr>
            <p:ph type="sldNum" sz="quarter" idx="11"/>
          </p:nvPr>
        </p:nvSpPr>
        <p:spPr/>
        <p:txBody>
          <a:bodyPr/>
          <a:lstStyle/>
          <a:p>
            <a:r>
              <a:rPr lang="en-US" dirty="0"/>
              <a:t>1-</a:t>
            </a:r>
            <a:fld id="{80164308-5F42-4DD1-B0D4-C3692C775A93}" type="slidenum">
              <a:rPr lang="en-US" smtClean="0"/>
              <a:pPr/>
              <a:t>26</a:t>
            </a:fld>
            <a:endParaRPr lang="en-US" sz="1300" dirty="0">
              <a:latin typeface="Times New Roman" charset="0"/>
            </a:endParaRPr>
          </a:p>
        </p:txBody>
      </p:sp>
    </p:spTree>
    <p:extLst>
      <p:ext uri="{BB962C8B-B14F-4D97-AF65-F5344CB8AC3E}">
        <p14:creationId xmlns:p14="http://schemas.microsoft.com/office/powerpoint/2010/main" val="7459883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Copyright © 2004 M. E. Kabay.                                                            All rights reserved.</a:t>
            </a:r>
            <a:endParaRPr lang="en-US" dirty="0"/>
          </a:p>
        </p:txBody>
      </p:sp>
      <p:sp>
        <p:nvSpPr>
          <p:cNvPr id="5" name="Slide Number Placeholder 4"/>
          <p:cNvSpPr>
            <a:spLocks noGrp="1"/>
          </p:cNvSpPr>
          <p:nvPr>
            <p:ph type="sldNum" sz="quarter" idx="5"/>
          </p:nvPr>
        </p:nvSpPr>
        <p:spPr/>
        <p:txBody>
          <a:bodyPr/>
          <a:lstStyle/>
          <a:p>
            <a:pPr>
              <a:defRPr/>
            </a:pPr>
            <a:r>
              <a:rPr lang="en-US"/>
              <a:t>1-</a:t>
            </a:r>
            <a:fld id="{DD344B87-3037-4023-93C6-18B98157A2BF}" type="slidenum">
              <a:rPr lang="en-US" smtClean="0"/>
              <a:pPr>
                <a:defRPr/>
              </a:pPr>
              <a:t>27</a:t>
            </a:fld>
            <a:endParaRPr lang="en-US" sz="1300" dirty="0">
              <a:latin typeface="Times New Roman" charset="0"/>
            </a:endParaRPr>
          </a:p>
        </p:txBody>
      </p:sp>
    </p:spTree>
    <p:extLst>
      <p:ext uri="{BB962C8B-B14F-4D97-AF65-F5344CB8AC3E}">
        <p14:creationId xmlns:p14="http://schemas.microsoft.com/office/powerpoint/2010/main" val="6112901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dirty="0"/>
              <a:t>Copyright © 2004 M. E. Kabay.                                                            All rights reserved.</a:t>
            </a:r>
          </a:p>
        </p:txBody>
      </p:sp>
      <p:sp>
        <p:nvSpPr>
          <p:cNvPr id="5" name="Slide Number Placeholder 4"/>
          <p:cNvSpPr>
            <a:spLocks noGrp="1"/>
          </p:cNvSpPr>
          <p:nvPr>
            <p:ph type="sldNum" sz="quarter" idx="11"/>
          </p:nvPr>
        </p:nvSpPr>
        <p:spPr/>
        <p:txBody>
          <a:bodyPr/>
          <a:lstStyle/>
          <a:p>
            <a:r>
              <a:rPr lang="en-US" dirty="0"/>
              <a:t>1-</a:t>
            </a:r>
            <a:fld id="{80164308-5F42-4DD1-B0D4-C3692C775A93}" type="slidenum">
              <a:rPr lang="en-US" smtClean="0"/>
              <a:pPr/>
              <a:t>28</a:t>
            </a:fld>
            <a:endParaRPr lang="en-US" sz="1300" dirty="0">
              <a:latin typeface="Times New Roman" charset="0"/>
            </a:endParaRPr>
          </a:p>
        </p:txBody>
      </p:sp>
    </p:spTree>
    <p:extLst>
      <p:ext uri="{BB962C8B-B14F-4D97-AF65-F5344CB8AC3E}">
        <p14:creationId xmlns:p14="http://schemas.microsoft.com/office/powerpoint/2010/main" val="1378352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dirty="0"/>
              <a:t>Copyright © 2004 M. E. Kabay.                                                            All rights reserved.</a:t>
            </a:r>
          </a:p>
        </p:txBody>
      </p:sp>
      <p:sp>
        <p:nvSpPr>
          <p:cNvPr id="5" name="Slide Number Placeholder 4"/>
          <p:cNvSpPr>
            <a:spLocks noGrp="1"/>
          </p:cNvSpPr>
          <p:nvPr>
            <p:ph type="sldNum" sz="quarter" idx="11"/>
          </p:nvPr>
        </p:nvSpPr>
        <p:spPr/>
        <p:txBody>
          <a:bodyPr/>
          <a:lstStyle/>
          <a:p>
            <a:r>
              <a:rPr lang="en-US" dirty="0"/>
              <a:t>1-</a:t>
            </a:r>
            <a:fld id="{80164308-5F42-4DD1-B0D4-C3692C775A93}" type="slidenum">
              <a:rPr lang="en-US" smtClean="0"/>
              <a:pPr/>
              <a:t>29</a:t>
            </a:fld>
            <a:endParaRPr lang="en-US" sz="1300" dirty="0">
              <a:latin typeface="Times New Roman" charset="0"/>
            </a:endParaRPr>
          </a:p>
        </p:txBody>
      </p:sp>
    </p:spTree>
    <p:extLst>
      <p:ext uri="{BB962C8B-B14F-4D97-AF65-F5344CB8AC3E}">
        <p14:creationId xmlns:p14="http://schemas.microsoft.com/office/powerpoint/2010/main" val="4054623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dirty="0"/>
              <a:t>Copyright © 2004 M. E. Kabay.                                                            All rights reserved.</a:t>
            </a:r>
          </a:p>
        </p:txBody>
      </p:sp>
      <p:sp>
        <p:nvSpPr>
          <p:cNvPr id="5" name="Slide Number Placeholder 4"/>
          <p:cNvSpPr>
            <a:spLocks noGrp="1"/>
          </p:cNvSpPr>
          <p:nvPr>
            <p:ph type="sldNum" sz="quarter" idx="11"/>
          </p:nvPr>
        </p:nvSpPr>
        <p:spPr/>
        <p:txBody>
          <a:bodyPr/>
          <a:lstStyle/>
          <a:p>
            <a:r>
              <a:rPr lang="en-US" dirty="0"/>
              <a:t>1-</a:t>
            </a:r>
            <a:fld id="{80164308-5F42-4DD1-B0D4-C3692C775A93}" type="slidenum">
              <a:rPr lang="en-US" smtClean="0"/>
              <a:pPr/>
              <a:t>3</a:t>
            </a:fld>
            <a:endParaRPr lang="en-US" sz="1300" dirty="0">
              <a:latin typeface="Times New Roman" charset="0"/>
            </a:endParaRPr>
          </a:p>
        </p:txBody>
      </p:sp>
    </p:spTree>
    <p:extLst>
      <p:ext uri="{BB962C8B-B14F-4D97-AF65-F5344CB8AC3E}">
        <p14:creationId xmlns:p14="http://schemas.microsoft.com/office/powerpoint/2010/main" val="19008057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dirty="0"/>
              <a:t>Copyright © 2004 M. E. Kabay.                                                            All rights reserved.</a:t>
            </a:r>
          </a:p>
        </p:txBody>
      </p:sp>
      <p:sp>
        <p:nvSpPr>
          <p:cNvPr id="5" name="Slide Number Placeholder 4"/>
          <p:cNvSpPr>
            <a:spLocks noGrp="1"/>
          </p:cNvSpPr>
          <p:nvPr>
            <p:ph type="sldNum" sz="quarter" idx="11"/>
          </p:nvPr>
        </p:nvSpPr>
        <p:spPr/>
        <p:txBody>
          <a:bodyPr/>
          <a:lstStyle/>
          <a:p>
            <a:r>
              <a:rPr lang="en-US" dirty="0"/>
              <a:t>1-</a:t>
            </a:r>
            <a:fld id="{80164308-5F42-4DD1-B0D4-C3692C775A93}" type="slidenum">
              <a:rPr lang="en-US" smtClean="0"/>
              <a:pPr/>
              <a:t>30</a:t>
            </a:fld>
            <a:endParaRPr lang="en-US" sz="1300" dirty="0">
              <a:latin typeface="Times New Roman" charset="0"/>
            </a:endParaRPr>
          </a:p>
        </p:txBody>
      </p:sp>
    </p:spTree>
    <p:extLst>
      <p:ext uri="{BB962C8B-B14F-4D97-AF65-F5344CB8AC3E}">
        <p14:creationId xmlns:p14="http://schemas.microsoft.com/office/powerpoint/2010/main" val="928990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Copyright © 2000 M. E. Kabay.                                                                  All rights reserved.</a:t>
            </a:r>
          </a:p>
        </p:txBody>
      </p:sp>
      <p:sp>
        <p:nvSpPr>
          <p:cNvPr id="5" name="Rectangle 7"/>
          <p:cNvSpPr>
            <a:spLocks noGrp="1" noChangeArrowheads="1"/>
          </p:cNvSpPr>
          <p:nvPr>
            <p:ph type="sldNum" sz="quarter" idx="5"/>
          </p:nvPr>
        </p:nvSpPr>
        <p:spPr>
          <a:ln/>
        </p:spPr>
        <p:txBody>
          <a:bodyPr/>
          <a:lstStyle/>
          <a:p>
            <a:r>
              <a:rPr lang="en-US" dirty="0"/>
              <a:t>1-</a:t>
            </a:r>
            <a:fld id="{17296845-02A0-4EE6-9590-F692D0D80CDF}" type="slidenum">
              <a:rPr lang="en-US"/>
              <a:pPr/>
              <a:t>31</a:t>
            </a:fld>
            <a:endParaRPr lang="en-US" sz="1300" dirty="0">
              <a:latin typeface="Times New Roman" charset="0"/>
            </a:endParaRPr>
          </a:p>
        </p:txBody>
      </p:sp>
      <p:sp>
        <p:nvSpPr>
          <p:cNvPr id="845826" name="Rectangle 2"/>
          <p:cNvSpPr>
            <a:spLocks noGrp="1" noRot="1" noChangeAspect="1" noChangeArrowheads="1" noTextEdit="1"/>
          </p:cNvSpPr>
          <p:nvPr>
            <p:ph type="sldImg"/>
          </p:nvPr>
        </p:nvSpPr>
        <p:spPr>
          <a:ln/>
        </p:spPr>
      </p:sp>
      <p:sp>
        <p:nvSpPr>
          <p:cNvPr id="845827" name="Rectangle 3"/>
          <p:cNvSpPr>
            <a:spLocks noGrp="1" noChangeArrowheads="1"/>
          </p:cNvSpPr>
          <p:nvPr>
            <p:ph type="body" idx="1"/>
          </p:nvPr>
        </p:nvSpPr>
        <p:spPr/>
        <p:txBody>
          <a:bodyPr/>
          <a:lstStyle/>
          <a:p>
            <a:pPr algn="r"/>
            <a:r>
              <a:rPr lang="en-US" i="1" dirty="0"/>
              <a:t>(Cont’d on next page)</a:t>
            </a:r>
          </a:p>
        </p:txBody>
      </p:sp>
    </p:spTree>
    <p:extLst>
      <p:ext uri="{BB962C8B-B14F-4D97-AF65-F5344CB8AC3E}">
        <p14:creationId xmlns:p14="http://schemas.microsoft.com/office/powerpoint/2010/main" val="2812280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Copyright © 2000 M. E. Kabay.                                                                  All rights reserved.</a:t>
            </a:r>
          </a:p>
        </p:txBody>
      </p:sp>
      <p:sp>
        <p:nvSpPr>
          <p:cNvPr id="5" name="Rectangle 7"/>
          <p:cNvSpPr>
            <a:spLocks noGrp="1" noChangeArrowheads="1"/>
          </p:cNvSpPr>
          <p:nvPr>
            <p:ph type="sldNum" sz="quarter" idx="5"/>
          </p:nvPr>
        </p:nvSpPr>
        <p:spPr>
          <a:ln/>
        </p:spPr>
        <p:txBody>
          <a:bodyPr/>
          <a:lstStyle/>
          <a:p>
            <a:r>
              <a:rPr lang="en-US" dirty="0"/>
              <a:t>1-</a:t>
            </a:r>
            <a:fld id="{F751C34D-1178-4FA1-948A-703C38BB7E0B}" type="slidenum">
              <a:rPr lang="en-US"/>
              <a:pPr/>
              <a:t>32</a:t>
            </a:fld>
            <a:endParaRPr lang="en-US" sz="1300" dirty="0">
              <a:latin typeface="Times New Roman" charset="0"/>
            </a:endParaRPr>
          </a:p>
        </p:txBody>
      </p:sp>
      <p:sp>
        <p:nvSpPr>
          <p:cNvPr id="852994" name="Rectangle 2"/>
          <p:cNvSpPr>
            <a:spLocks noGrp="1" noRot="1" noChangeAspect="1" noChangeArrowheads="1" noTextEdit="1"/>
          </p:cNvSpPr>
          <p:nvPr>
            <p:ph type="sldImg"/>
          </p:nvPr>
        </p:nvSpPr>
        <p:spPr>
          <a:ln/>
        </p:spPr>
      </p:sp>
      <p:sp>
        <p:nvSpPr>
          <p:cNvPr id="852995" name="Rectangle 3"/>
          <p:cNvSpPr>
            <a:spLocks noGrp="1" noChangeArrowheads="1"/>
          </p:cNvSpPr>
          <p:nvPr>
            <p:ph type="body" idx="1"/>
          </p:nvPr>
        </p:nvSpPr>
        <p:spPr/>
        <p:txBody>
          <a:bodyPr/>
          <a:lstStyle/>
          <a:p>
            <a:r>
              <a:rPr lang="en-US" i="1"/>
              <a:t>(Cont’d from preceding page)</a:t>
            </a:r>
          </a:p>
          <a:p>
            <a:r>
              <a:rPr lang="en-US"/>
              <a:t>Shimomura, T. &amp; J. Markoff (1996).  </a:t>
            </a:r>
            <a:r>
              <a:rPr lang="en-US" i="1"/>
              <a:t>Takedown:  The Pursuit and Capture of Kevin Mitnick, America's Most Wanted Computer Outlaw--by the Man Who Did It.</a:t>
            </a:r>
            <a:r>
              <a:rPr lang="en-US"/>
              <a:t>  Hyperion (New York).  ISBN 0-7868-6210-6.  xii + 324.  Index.</a:t>
            </a:r>
          </a:p>
          <a:p>
            <a:r>
              <a:rPr lang="en-US"/>
              <a:t>Stoll, C. (1989).  </a:t>
            </a:r>
            <a:r>
              <a:rPr lang="en-US" i="1"/>
              <a:t>The Cuckoo's Egg:  Tracking a Spy Through the Maze of Computer Espionage</a:t>
            </a:r>
            <a:r>
              <a:rPr lang="en-US"/>
              <a:t>.  Pocket Books (Simon &amp; Schuster, New York).  ISBN 0-671-72688-9.  viii + 356.</a:t>
            </a:r>
          </a:p>
          <a:p>
            <a:endParaRPr lang="en-US"/>
          </a:p>
        </p:txBody>
      </p:sp>
    </p:spTree>
    <p:extLst>
      <p:ext uri="{BB962C8B-B14F-4D97-AF65-F5344CB8AC3E}">
        <p14:creationId xmlns:p14="http://schemas.microsoft.com/office/powerpoint/2010/main" val="41975081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dirty="0"/>
              <a:t>Copyright © 2004 M. E. Kabay.                                                            All rights reserved.</a:t>
            </a:r>
          </a:p>
        </p:txBody>
      </p:sp>
      <p:sp>
        <p:nvSpPr>
          <p:cNvPr id="5" name="Slide Number Placeholder 4"/>
          <p:cNvSpPr>
            <a:spLocks noGrp="1"/>
          </p:cNvSpPr>
          <p:nvPr>
            <p:ph type="sldNum" sz="quarter" idx="11"/>
          </p:nvPr>
        </p:nvSpPr>
        <p:spPr/>
        <p:txBody>
          <a:bodyPr/>
          <a:lstStyle/>
          <a:p>
            <a:r>
              <a:rPr lang="en-US" dirty="0"/>
              <a:t>1-</a:t>
            </a:r>
            <a:fld id="{80164308-5F42-4DD1-B0D4-C3692C775A93}" type="slidenum">
              <a:rPr lang="en-US" smtClean="0"/>
              <a:pPr/>
              <a:t>33</a:t>
            </a:fld>
            <a:endParaRPr lang="en-US" sz="1300" dirty="0">
              <a:latin typeface="Times New Roman" charset="0"/>
            </a:endParaRPr>
          </a:p>
        </p:txBody>
      </p:sp>
    </p:spTree>
    <p:extLst>
      <p:ext uri="{BB962C8B-B14F-4D97-AF65-F5344CB8AC3E}">
        <p14:creationId xmlns:p14="http://schemas.microsoft.com/office/powerpoint/2010/main" val="36414315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dirty="0"/>
              <a:t>Copyright © 2004 M. E. Kabay.                                                            All rights reserved.</a:t>
            </a:r>
          </a:p>
        </p:txBody>
      </p:sp>
      <p:sp>
        <p:nvSpPr>
          <p:cNvPr id="5" name="Slide Number Placeholder 4"/>
          <p:cNvSpPr>
            <a:spLocks noGrp="1"/>
          </p:cNvSpPr>
          <p:nvPr>
            <p:ph type="sldNum" sz="quarter" idx="11"/>
          </p:nvPr>
        </p:nvSpPr>
        <p:spPr/>
        <p:txBody>
          <a:bodyPr/>
          <a:lstStyle/>
          <a:p>
            <a:r>
              <a:rPr lang="en-US" dirty="0"/>
              <a:t>1-</a:t>
            </a:r>
            <a:fld id="{80164308-5F42-4DD1-B0D4-C3692C775A93}" type="slidenum">
              <a:rPr lang="en-US" smtClean="0"/>
              <a:pPr/>
              <a:t>34</a:t>
            </a:fld>
            <a:endParaRPr lang="en-US" sz="1300" dirty="0">
              <a:latin typeface="Times New Roman" charset="0"/>
            </a:endParaRPr>
          </a:p>
        </p:txBody>
      </p:sp>
    </p:spTree>
    <p:extLst>
      <p:ext uri="{BB962C8B-B14F-4D97-AF65-F5344CB8AC3E}">
        <p14:creationId xmlns:p14="http://schemas.microsoft.com/office/powerpoint/2010/main" val="29167741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dirty="0"/>
              <a:t>Copyright © 2004 M. E. Kabay.                                                            All rights reserved.</a:t>
            </a:r>
          </a:p>
        </p:txBody>
      </p:sp>
      <p:sp>
        <p:nvSpPr>
          <p:cNvPr id="5" name="Slide Number Placeholder 4"/>
          <p:cNvSpPr>
            <a:spLocks noGrp="1"/>
          </p:cNvSpPr>
          <p:nvPr>
            <p:ph type="sldNum" sz="quarter" idx="11"/>
          </p:nvPr>
        </p:nvSpPr>
        <p:spPr/>
        <p:txBody>
          <a:bodyPr/>
          <a:lstStyle/>
          <a:p>
            <a:r>
              <a:rPr lang="en-US" dirty="0"/>
              <a:t>1-</a:t>
            </a:r>
            <a:fld id="{80164308-5F42-4DD1-B0D4-C3692C775A93}" type="slidenum">
              <a:rPr lang="en-US" smtClean="0"/>
              <a:pPr/>
              <a:t>35</a:t>
            </a:fld>
            <a:endParaRPr lang="en-US" sz="1300" dirty="0">
              <a:latin typeface="Times New Roman" charset="0"/>
            </a:endParaRPr>
          </a:p>
        </p:txBody>
      </p:sp>
    </p:spTree>
    <p:extLst>
      <p:ext uri="{BB962C8B-B14F-4D97-AF65-F5344CB8AC3E}">
        <p14:creationId xmlns:p14="http://schemas.microsoft.com/office/powerpoint/2010/main" val="859838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dirty="0"/>
              <a:t>Copyright © 2004 M. E. Kabay.                                                            All rights reserved.</a:t>
            </a:r>
          </a:p>
        </p:txBody>
      </p:sp>
      <p:sp>
        <p:nvSpPr>
          <p:cNvPr id="5" name="Slide Number Placeholder 4"/>
          <p:cNvSpPr>
            <a:spLocks noGrp="1"/>
          </p:cNvSpPr>
          <p:nvPr>
            <p:ph type="sldNum" sz="quarter" idx="11"/>
          </p:nvPr>
        </p:nvSpPr>
        <p:spPr/>
        <p:txBody>
          <a:bodyPr/>
          <a:lstStyle/>
          <a:p>
            <a:r>
              <a:rPr lang="en-US" dirty="0"/>
              <a:t>1-</a:t>
            </a:r>
            <a:fld id="{80164308-5F42-4DD1-B0D4-C3692C775A93}" type="slidenum">
              <a:rPr lang="en-US" smtClean="0"/>
              <a:pPr/>
              <a:t>36</a:t>
            </a:fld>
            <a:endParaRPr lang="en-US" sz="1300" dirty="0">
              <a:latin typeface="Times New Roman" charset="0"/>
            </a:endParaRPr>
          </a:p>
        </p:txBody>
      </p:sp>
    </p:spTree>
    <p:extLst>
      <p:ext uri="{BB962C8B-B14F-4D97-AF65-F5344CB8AC3E}">
        <p14:creationId xmlns:p14="http://schemas.microsoft.com/office/powerpoint/2010/main" val="19060584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dirty="0"/>
              <a:t>Copyright © 2004 M. E. Kabay.                                                            All rights reserved.</a:t>
            </a:r>
          </a:p>
        </p:txBody>
      </p:sp>
      <p:sp>
        <p:nvSpPr>
          <p:cNvPr id="5" name="Slide Number Placeholder 4"/>
          <p:cNvSpPr>
            <a:spLocks noGrp="1"/>
          </p:cNvSpPr>
          <p:nvPr>
            <p:ph type="sldNum" sz="quarter" idx="11"/>
          </p:nvPr>
        </p:nvSpPr>
        <p:spPr/>
        <p:txBody>
          <a:bodyPr/>
          <a:lstStyle/>
          <a:p>
            <a:r>
              <a:rPr lang="en-US" dirty="0"/>
              <a:t>1-</a:t>
            </a:r>
            <a:fld id="{80164308-5F42-4DD1-B0D4-C3692C775A93}" type="slidenum">
              <a:rPr lang="en-US" smtClean="0"/>
              <a:pPr/>
              <a:t>37</a:t>
            </a:fld>
            <a:endParaRPr lang="en-US" sz="1300" dirty="0">
              <a:latin typeface="Times New Roman" charset="0"/>
            </a:endParaRPr>
          </a:p>
        </p:txBody>
      </p:sp>
    </p:spTree>
    <p:extLst>
      <p:ext uri="{BB962C8B-B14F-4D97-AF65-F5344CB8AC3E}">
        <p14:creationId xmlns:p14="http://schemas.microsoft.com/office/powerpoint/2010/main" val="39813674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dirty="0"/>
              <a:t>Copyright © 2004 M. E. Kabay.                                                            All rights reserved.</a:t>
            </a:r>
          </a:p>
        </p:txBody>
      </p:sp>
      <p:sp>
        <p:nvSpPr>
          <p:cNvPr id="5" name="Slide Number Placeholder 4"/>
          <p:cNvSpPr>
            <a:spLocks noGrp="1"/>
          </p:cNvSpPr>
          <p:nvPr>
            <p:ph type="sldNum" sz="quarter" idx="11"/>
          </p:nvPr>
        </p:nvSpPr>
        <p:spPr/>
        <p:txBody>
          <a:bodyPr/>
          <a:lstStyle/>
          <a:p>
            <a:r>
              <a:rPr lang="en-US" dirty="0"/>
              <a:t>1-</a:t>
            </a:r>
            <a:fld id="{80164308-5F42-4DD1-B0D4-C3692C775A93}" type="slidenum">
              <a:rPr lang="en-US" smtClean="0"/>
              <a:pPr/>
              <a:t>38</a:t>
            </a:fld>
            <a:endParaRPr lang="en-US" sz="1300" dirty="0">
              <a:latin typeface="Times New Roman" charset="0"/>
            </a:endParaRPr>
          </a:p>
        </p:txBody>
      </p:sp>
    </p:spTree>
    <p:extLst>
      <p:ext uri="{BB962C8B-B14F-4D97-AF65-F5344CB8AC3E}">
        <p14:creationId xmlns:p14="http://schemas.microsoft.com/office/powerpoint/2010/main" val="37590425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dirty="0"/>
              <a:t>Copyright © 2004 M. E. Kabay.                                                            All rights reserved.</a:t>
            </a:r>
          </a:p>
        </p:txBody>
      </p:sp>
      <p:sp>
        <p:nvSpPr>
          <p:cNvPr id="5" name="Slide Number Placeholder 4"/>
          <p:cNvSpPr>
            <a:spLocks noGrp="1"/>
          </p:cNvSpPr>
          <p:nvPr>
            <p:ph type="sldNum" sz="quarter" idx="11"/>
          </p:nvPr>
        </p:nvSpPr>
        <p:spPr/>
        <p:txBody>
          <a:bodyPr/>
          <a:lstStyle/>
          <a:p>
            <a:r>
              <a:rPr lang="en-US" dirty="0"/>
              <a:t>1-</a:t>
            </a:r>
            <a:fld id="{80164308-5F42-4DD1-B0D4-C3692C775A93}" type="slidenum">
              <a:rPr lang="en-US" smtClean="0"/>
              <a:pPr/>
              <a:t>39</a:t>
            </a:fld>
            <a:endParaRPr lang="en-US" sz="1300" dirty="0">
              <a:latin typeface="Times New Roman" charset="0"/>
            </a:endParaRPr>
          </a:p>
        </p:txBody>
      </p:sp>
    </p:spTree>
    <p:extLst>
      <p:ext uri="{BB962C8B-B14F-4D97-AF65-F5344CB8AC3E}">
        <p14:creationId xmlns:p14="http://schemas.microsoft.com/office/powerpoint/2010/main" val="2109394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dirty="0"/>
              <a:t>Copyright © 2004 M. E. Kabay.                                                            All rights reserved.</a:t>
            </a:r>
          </a:p>
        </p:txBody>
      </p:sp>
      <p:sp>
        <p:nvSpPr>
          <p:cNvPr id="5" name="Slide Number Placeholder 4"/>
          <p:cNvSpPr>
            <a:spLocks noGrp="1"/>
          </p:cNvSpPr>
          <p:nvPr>
            <p:ph type="sldNum" sz="quarter" idx="11"/>
          </p:nvPr>
        </p:nvSpPr>
        <p:spPr/>
        <p:txBody>
          <a:bodyPr/>
          <a:lstStyle/>
          <a:p>
            <a:r>
              <a:rPr lang="en-US" dirty="0"/>
              <a:t>1-</a:t>
            </a:r>
            <a:fld id="{80164308-5F42-4DD1-B0D4-C3692C775A93}" type="slidenum">
              <a:rPr lang="en-US" smtClean="0"/>
              <a:pPr/>
              <a:t>4</a:t>
            </a:fld>
            <a:endParaRPr lang="en-US" sz="1300" dirty="0">
              <a:latin typeface="Times New Roman" charset="0"/>
            </a:endParaRPr>
          </a:p>
        </p:txBody>
      </p:sp>
    </p:spTree>
    <p:extLst>
      <p:ext uri="{BB962C8B-B14F-4D97-AF65-F5344CB8AC3E}">
        <p14:creationId xmlns:p14="http://schemas.microsoft.com/office/powerpoint/2010/main" val="19175967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Copyright © 2000 M. E. Kabay.                                                                  All rights reserved.</a:t>
            </a:r>
          </a:p>
        </p:txBody>
      </p:sp>
      <p:sp>
        <p:nvSpPr>
          <p:cNvPr id="5" name="Rectangle 7"/>
          <p:cNvSpPr>
            <a:spLocks noGrp="1" noChangeArrowheads="1"/>
          </p:cNvSpPr>
          <p:nvPr>
            <p:ph type="sldNum" sz="quarter" idx="5"/>
          </p:nvPr>
        </p:nvSpPr>
        <p:spPr>
          <a:ln/>
        </p:spPr>
        <p:txBody>
          <a:bodyPr/>
          <a:lstStyle/>
          <a:p>
            <a:r>
              <a:rPr lang="en-US" dirty="0"/>
              <a:t>1-</a:t>
            </a:r>
            <a:fld id="{A1140E3C-465A-41AF-8573-9062097D530C}" type="slidenum">
              <a:rPr lang="en-US"/>
              <a:pPr/>
              <a:t>40</a:t>
            </a:fld>
            <a:endParaRPr lang="en-US" sz="1300" dirty="0">
              <a:latin typeface="Times New Roman" charset="0"/>
            </a:endParaRPr>
          </a:p>
        </p:txBody>
      </p:sp>
      <p:sp>
        <p:nvSpPr>
          <p:cNvPr id="778242" name="Rectangle 2"/>
          <p:cNvSpPr>
            <a:spLocks noGrp="1" noRot="1" noChangeAspect="1" noChangeArrowheads="1" noTextEdit="1"/>
          </p:cNvSpPr>
          <p:nvPr>
            <p:ph type="sldImg"/>
          </p:nvPr>
        </p:nvSpPr>
        <p:spPr>
          <a:ln/>
        </p:spPr>
      </p:sp>
      <p:sp>
        <p:nvSpPr>
          <p:cNvPr id="778243" name="Rectangle 3"/>
          <p:cNvSpPr>
            <a:spLocks noGrp="1" noChangeArrowheads="1"/>
          </p:cNvSpPr>
          <p:nvPr>
            <p:ph type="body" idx="1"/>
          </p:nvPr>
        </p:nvSpPr>
        <p:spPr>
          <a:xfrm>
            <a:off x="1143000" y="4572000"/>
            <a:ext cx="5334000" cy="4319588"/>
          </a:xfrm>
        </p:spPr>
        <p:txBody>
          <a:bodyPr/>
          <a:lstStyle/>
          <a:p>
            <a:pPr>
              <a:lnSpc>
                <a:spcPct val="100000"/>
              </a:lnSpc>
            </a:pPr>
            <a:r>
              <a:rPr lang="en-US"/>
              <a:t>January 17, 2000  </a:t>
            </a:r>
            <a:r>
              <a:rPr lang="fr-CA"/>
              <a:t>-- </a:t>
            </a:r>
            <a:r>
              <a:rPr lang="en-US" b="1"/>
              <a:t>It gets really scary when hackers join security firms</a:t>
            </a:r>
          </a:p>
          <a:p>
            <a:pPr>
              <a:lnSpc>
                <a:spcPct val="100000"/>
              </a:lnSpc>
            </a:pPr>
            <a:r>
              <a:rPr lang="en-US"/>
              <a:t>By John Taschek, PC Week </a:t>
            </a:r>
          </a:p>
          <a:p>
            <a:pPr>
              <a:lnSpc>
                <a:spcPct val="100000"/>
              </a:lnSpc>
            </a:pPr>
            <a:r>
              <a:rPr lang="en-US"/>
              <a:t>It's shaping up to be an interesting year, which in some cultures is not necessarily a good thing. First, Lotus President Jeff Papows resigns, though I'm not sure I believe anything from Papows anymore. Then Steve Jobs takes full control over at Apple, which will, of course, trigger a huge sell-off at Apple because, as everyone knows, Jobs works best when he's a front-seat driver with a back-seat title. Then China reportedly bans Windows 2000, presumably so that the country could develop an indigenous operating system based on Linux. (The Chinese government denied the report.) </a:t>
            </a:r>
          </a:p>
          <a:p>
            <a:pPr>
              <a:lnSpc>
                <a:spcPct val="100000"/>
              </a:lnSpc>
            </a:pPr>
            <a:r>
              <a:rPr lang="en-US"/>
              <a:t>But by far the oddest thing to happen is that the hackers (or, as the fundamentalist technologists say, crackers) who went by the name L0pht Heavy Industries have now become full-scale security consultants. Does this bode ill for the nation's security, or what? Is everyone off their rocker? </a:t>
            </a:r>
          </a:p>
          <a:p>
            <a:pPr>
              <a:lnSpc>
                <a:spcPct val="100000"/>
              </a:lnSpc>
            </a:pPr>
            <a:r>
              <a:rPr lang="en-US"/>
              <a:t>I can't believe what I'm reading. I also can't believe I'm writing about it, since dealing with people who have exhibited criminal tendencies is not a business I want to be in. </a:t>
            </a:r>
          </a:p>
          <a:p>
            <a:pPr>
              <a:lnSpc>
                <a:spcPct val="100000"/>
              </a:lnSpc>
            </a:pPr>
            <a:r>
              <a:rPr lang="en-US"/>
              <a:t>L0pht was a highly publicized group of hackers who started out cracking security systems and then, somewhere along the line, became somewhat legitimate because they began to document what they were doing on the L0pht.com Web site. L0pht also develops software that allows users to crack operating system passwords in a matter of hours. </a:t>
            </a:r>
          </a:p>
          <a:p>
            <a:pPr>
              <a:lnSpc>
                <a:spcPct val="100000"/>
              </a:lnSpc>
            </a:pPr>
            <a:r>
              <a:rPr lang="en-US"/>
              <a:t>To get an idea how strange it is for a security firm to hire L0pht personnel, you only need to look at the Attrition.org Web site, which highlights L0pht. Attrition's motto is, "We're easy to get along with once you learn to worship us." More damning is that L0pht has also gone on record as saying that "governments and multinational corporations are detrimental to the personal liberties on the Internet." On the other hand, L0pht's new company, called @Stake, is a specialized professional services company that will provide a full range of security solutions for the e-commerce operations of global clients. </a:t>
            </a:r>
            <a:endParaRPr lang="fr-CA"/>
          </a:p>
          <a:p>
            <a:pPr algn="r">
              <a:lnSpc>
                <a:spcPct val="100000"/>
              </a:lnSpc>
            </a:pPr>
            <a:r>
              <a:rPr lang="fr-CA" i="1"/>
              <a:t>(Cont’d on next page)  </a:t>
            </a:r>
            <a:endParaRPr lang="en-US" i="1"/>
          </a:p>
        </p:txBody>
      </p:sp>
    </p:spTree>
    <p:extLst>
      <p:ext uri="{BB962C8B-B14F-4D97-AF65-F5344CB8AC3E}">
        <p14:creationId xmlns:p14="http://schemas.microsoft.com/office/powerpoint/2010/main" val="24388654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A3931277-57D9-4FCE-8C09-44A5EF9E436B}" type="slidenum">
              <a:rPr lang="en-US" smtClean="0">
                <a:latin typeface="Arial" charset="0"/>
              </a:rPr>
              <a:pPr/>
              <a:t>41</a:t>
            </a:fld>
            <a:endParaRPr lang="en-US">
              <a:latin typeface="Arial" charset="0"/>
            </a:endParaRPr>
          </a:p>
        </p:txBody>
      </p:sp>
      <p:sp>
        <p:nvSpPr>
          <p:cNvPr id="59395" name="Rectangle 2"/>
          <p:cNvSpPr>
            <a:spLocks noGrp="1" noRot="1" noChangeAspect="1" noChangeArrowheads="1" noTextEdit="1"/>
          </p:cNvSpPr>
          <p:nvPr>
            <p:ph type="sldImg"/>
          </p:nvPr>
        </p:nvSpPr>
        <p:spPr>
          <a:xfrm>
            <a:off x="1257300" y="722313"/>
            <a:ext cx="4800600" cy="3600450"/>
          </a:xfrm>
          <a:ln/>
        </p:spPr>
      </p:sp>
      <p:sp>
        <p:nvSpPr>
          <p:cNvPr id="59396" name="Rectangle 3"/>
          <p:cNvSpPr>
            <a:spLocks noGrp="1" noChangeArrowheads="1"/>
          </p:cNvSpPr>
          <p:nvPr>
            <p:ph type="body" idx="1"/>
          </p:nvPr>
        </p:nvSpPr>
        <p:spPr>
          <a:xfrm>
            <a:off x="1138239" y="4560889"/>
            <a:ext cx="5038725" cy="4318000"/>
          </a:xfrm>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6713911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F4057586-D470-47AF-A57F-590B4711A3DC}" type="slidenum">
              <a:rPr lang="en-US" smtClean="0">
                <a:latin typeface="Arial" charset="0"/>
              </a:rPr>
              <a:pPr/>
              <a:t>42</a:t>
            </a:fld>
            <a:endParaRPr lang="en-US">
              <a:latin typeface="Arial" charset="0"/>
            </a:endParaRPr>
          </a:p>
        </p:txBody>
      </p:sp>
      <p:sp>
        <p:nvSpPr>
          <p:cNvPr id="60419" name="Rectangle 2"/>
          <p:cNvSpPr>
            <a:spLocks noGrp="1" noRot="1" noChangeAspect="1" noChangeArrowheads="1" noTextEdit="1"/>
          </p:cNvSpPr>
          <p:nvPr>
            <p:ph type="sldImg"/>
          </p:nvPr>
        </p:nvSpPr>
        <p:spPr>
          <a:xfrm>
            <a:off x="1270000" y="730250"/>
            <a:ext cx="4776788" cy="3582988"/>
          </a:xfrm>
          <a:ln/>
        </p:spPr>
      </p:sp>
      <p:sp>
        <p:nvSpPr>
          <p:cNvPr id="60420" name="Rectangle 3"/>
          <p:cNvSpPr>
            <a:spLocks noGrp="1" noChangeArrowheads="1"/>
          </p:cNvSpPr>
          <p:nvPr>
            <p:ph type="body" idx="1"/>
          </p:nvPr>
        </p:nvSpPr>
        <p:spPr>
          <a:xfrm>
            <a:off x="1138239" y="4560889"/>
            <a:ext cx="5038725" cy="4470400"/>
          </a:xfrm>
          <a:noFill/>
          <a:ln/>
        </p:spPr>
        <p:txBody>
          <a:bodyPr/>
          <a:lstStyle/>
          <a:p>
            <a:pPr eaLnBrk="1" hangingPunct="1"/>
            <a:r>
              <a:rPr lang="en-US">
                <a:latin typeface="Arial" charset="0"/>
              </a:rPr>
              <a:t>Examples are from &lt;http://www.2600.com&gt; archives unless otherwise noted.</a:t>
            </a:r>
          </a:p>
        </p:txBody>
      </p:sp>
    </p:spTree>
    <p:extLst>
      <p:ext uri="{BB962C8B-B14F-4D97-AF65-F5344CB8AC3E}">
        <p14:creationId xmlns:p14="http://schemas.microsoft.com/office/powerpoint/2010/main" val="26060227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FB9DC6EF-00BC-47C5-9468-137C86EABFC0}" type="slidenum">
              <a:rPr lang="en-US" smtClean="0">
                <a:latin typeface="Arial" charset="0"/>
              </a:rPr>
              <a:pPr/>
              <a:t>43</a:t>
            </a:fld>
            <a:endParaRPr lang="en-US">
              <a:latin typeface="Arial" charset="0"/>
            </a:endParaRPr>
          </a:p>
        </p:txBody>
      </p:sp>
      <p:sp>
        <p:nvSpPr>
          <p:cNvPr id="61443" name="Rectangle 2"/>
          <p:cNvSpPr>
            <a:spLocks noGrp="1" noRot="1" noChangeAspect="1" noChangeArrowheads="1" noTextEdit="1"/>
          </p:cNvSpPr>
          <p:nvPr>
            <p:ph type="sldImg"/>
          </p:nvPr>
        </p:nvSpPr>
        <p:spPr>
          <a:xfrm>
            <a:off x="1270000" y="730250"/>
            <a:ext cx="4776788" cy="3582988"/>
          </a:xfrm>
          <a:ln/>
        </p:spPr>
      </p:sp>
      <p:sp>
        <p:nvSpPr>
          <p:cNvPr id="61444" name="Rectangle 3"/>
          <p:cNvSpPr>
            <a:spLocks noGrp="1" noChangeArrowheads="1"/>
          </p:cNvSpPr>
          <p:nvPr>
            <p:ph type="body" idx="1"/>
          </p:nvPr>
        </p:nvSpPr>
        <p:spPr>
          <a:xfrm>
            <a:off x="1138239" y="4560889"/>
            <a:ext cx="5038725" cy="4470400"/>
          </a:xfrm>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33176496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806BD2D3-BA19-4E42-BC7E-687D10567D00}" type="slidenum">
              <a:rPr lang="en-US" smtClean="0">
                <a:latin typeface="Arial" charset="0"/>
              </a:rPr>
              <a:pPr/>
              <a:t>44</a:t>
            </a:fld>
            <a:endParaRPr lang="en-US">
              <a:latin typeface="Arial" charset="0"/>
            </a:endParaRPr>
          </a:p>
        </p:txBody>
      </p:sp>
      <p:sp>
        <p:nvSpPr>
          <p:cNvPr id="62467" name="Rectangle 2"/>
          <p:cNvSpPr>
            <a:spLocks noGrp="1" noRot="1" noChangeAspect="1" noChangeArrowheads="1" noTextEdit="1"/>
          </p:cNvSpPr>
          <p:nvPr>
            <p:ph type="sldImg"/>
          </p:nvPr>
        </p:nvSpPr>
        <p:spPr>
          <a:xfrm>
            <a:off x="1270000" y="730250"/>
            <a:ext cx="4776788" cy="3582988"/>
          </a:xfrm>
          <a:ln/>
        </p:spPr>
      </p:sp>
      <p:sp>
        <p:nvSpPr>
          <p:cNvPr id="62468" name="Rectangle 3"/>
          <p:cNvSpPr>
            <a:spLocks noGrp="1" noChangeArrowheads="1"/>
          </p:cNvSpPr>
          <p:nvPr>
            <p:ph type="body" idx="1"/>
          </p:nvPr>
        </p:nvSpPr>
        <p:spPr>
          <a:xfrm>
            <a:off x="1138239" y="4560889"/>
            <a:ext cx="5038725" cy="4470400"/>
          </a:xfrm>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27146245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14249D34-387F-4051-82F2-C6A3A3FB458D}" type="slidenum">
              <a:rPr lang="en-US" smtClean="0">
                <a:latin typeface="Arial" charset="0"/>
              </a:rPr>
              <a:pPr/>
              <a:t>45</a:t>
            </a:fld>
            <a:endParaRPr lang="en-US">
              <a:latin typeface="Arial" charset="0"/>
            </a:endParaRPr>
          </a:p>
        </p:txBody>
      </p:sp>
      <p:sp>
        <p:nvSpPr>
          <p:cNvPr id="63491" name="Rectangle 2"/>
          <p:cNvSpPr>
            <a:spLocks noGrp="1" noRot="1" noChangeAspect="1" noChangeArrowheads="1" noTextEdit="1"/>
          </p:cNvSpPr>
          <p:nvPr>
            <p:ph type="sldImg"/>
          </p:nvPr>
        </p:nvSpPr>
        <p:spPr>
          <a:xfrm>
            <a:off x="1270000" y="730250"/>
            <a:ext cx="4776788" cy="3582988"/>
          </a:xfrm>
          <a:ln/>
        </p:spPr>
      </p:sp>
      <p:sp>
        <p:nvSpPr>
          <p:cNvPr id="63492" name="Rectangle 3"/>
          <p:cNvSpPr>
            <a:spLocks noGrp="1" noChangeArrowheads="1"/>
          </p:cNvSpPr>
          <p:nvPr>
            <p:ph type="body" idx="1"/>
          </p:nvPr>
        </p:nvSpPr>
        <p:spPr>
          <a:xfrm>
            <a:off x="1138239" y="4560889"/>
            <a:ext cx="5038725" cy="4470400"/>
          </a:xfrm>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22889332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E551B7B2-4394-4BF3-B865-38256AB8CEF0}" type="slidenum">
              <a:rPr lang="en-US" smtClean="0">
                <a:latin typeface="Arial" charset="0"/>
              </a:rPr>
              <a:pPr/>
              <a:t>46</a:t>
            </a:fld>
            <a:endParaRPr lang="en-US">
              <a:latin typeface="Arial" charset="0"/>
            </a:endParaRPr>
          </a:p>
        </p:txBody>
      </p:sp>
      <p:sp>
        <p:nvSpPr>
          <p:cNvPr id="64515" name="Rectangle 2"/>
          <p:cNvSpPr>
            <a:spLocks noGrp="1" noRot="1" noChangeAspect="1" noChangeArrowheads="1" noTextEdit="1"/>
          </p:cNvSpPr>
          <p:nvPr>
            <p:ph type="sldImg"/>
          </p:nvPr>
        </p:nvSpPr>
        <p:spPr>
          <a:xfrm>
            <a:off x="1270000" y="730250"/>
            <a:ext cx="4776788" cy="3582988"/>
          </a:xfrm>
          <a:ln/>
        </p:spPr>
      </p:sp>
      <p:sp>
        <p:nvSpPr>
          <p:cNvPr id="64516" name="Rectangle 3"/>
          <p:cNvSpPr>
            <a:spLocks noGrp="1" noChangeArrowheads="1"/>
          </p:cNvSpPr>
          <p:nvPr>
            <p:ph type="body" idx="1"/>
          </p:nvPr>
        </p:nvSpPr>
        <p:spPr>
          <a:xfrm>
            <a:off x="1138239" y="4560889"/>
            <a:ext cx="5038725" cy="4470400"/>
          </a:xfrm>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28856238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ED1FDE8F-7D41-401A-859F-24F26EF45DB3}" type="slidenum">
              <a:rPr lang="en-US" smtClean="0">
                <a:latin typeface="Arial" charset="0"/>
              </a:rPr>
              <a:pPr/>
              <a:t>47</a:t>
            </a:fld>
            <a:endParaRPr lang="en-US">
              <a:latin typeface="Arial" charset="0"/>
            </a:endParaRPr>
          </a:p>
        </p:txBody>
      </p:sp>
      <p:sp>
        <p:nvSpPr>
          <p:cNvPr id="65539" name="Rectangle 2"/>
          <p:cNvSpPr>
            <a:spLocks noGrp="1" noRot="1" noChangeAspect="1" noChangeArrowheads="1" noTextEdit="1"/>
          </p:cNvSpPr>
          <p:nvPr>
            <p:ph type="sldImg"/>
          </p:nvPr>
        </p:nvSpPr>
        <p:spPr>
          <a:xfrm>
            <a:off x="1270000" y="730250"/>
            <a:ext cx="4776788" cy="3582988"/>
          </a:xfrm>
          <a:ln/>
        </p:spPr>
      </p:sp>
      <p:sp>
        <p:nvSpPr>
          <p:cNvPr id="65540" name="Rectangle 3"/>
          <p:cNvSpPr>
            <a:spLocks noGrp="1" noChangeArrowheads="1"/>
          </p:cNvSpPr>
          <p:nvPr>
            <p:ph type="body" idx="1"/>
          </p:nvPr>
        </p:nvSpPr>
        <p:spPr>
          <a:xfrm>
            <a:off x="1138239" y="4560889"/>
            <a:ext cx="5038725" cy="4470400"/>
          </a:xfrm>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8690663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4E64DBF3-BF3F-45CD-BB1D-F887C77EF51F}" type="slidenum">
              <a:rPr lang="en-US" smtClean="0">
                <a:latin typeface="Arial" charset="0"/>
              </a:rPr>
              <a:pPr/>
              <a:t>48</a:t>
            </a:fld>
            <a:endParaRPr lang="en-US">
              <a:latin typeface="Arial" charset="0"/>
            </a:endParaRPr>
          </a:p>
        </p:txBody>
      </p:sp>
      <p:sp>
        <p:nvSpPr>
          <p:cNvPr id="66563" name="Rectangle 2"/>
          <p:cNvSpPr>
            <a:spLocks noGrp="1" noRot="1" noChangeAspect="1" noChangeArrowheads="1" noTextEdit="1"/>
          </p:cNvSpPr>
          <p:nvPr>
            <p:ph type="sldImg"/>
          </p:nvPr>
        </p:nvSpPr>
        <p:spPr>
          <a:xfrm>
            <a:off x="1270000" y="730250"/>
            <a:ext cx="4776788" cy="3582988"/>
          </a:xfrm>
          <a:ln/>
        </p:spPr>
      </p:sp>
      <p:sp>
        <p:nvSpPr>
          <p:cNvPr id="66564" name="Rectangle 3"/>
          <p:cNvSpPr>
            <a:spLocks noGrp="1" noChangeArrowheads="1"/>
          </p:cNvSpPr>
          <p:nvPr>
            <p:ph type="body" idx="1"/>
          </p:nvPr>
        </p:nvSpPr>
        <p:spPr>
          <a:xfrm>
            <a:off x="1138239" y="4560889"/>
            <a:ext cx="5038725" cy="4470400"/>
          </a:xfrm>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6414352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83B6E94D-681F-4718-B66B-FCC4FD16A55A}" type="slidenum">
              <a:rPr lang="en-US" smtClean="0">
                <a:latin typeface="Arial" charset="0"/>
              </a:rPr>
              <a:pPr/>
              <a:t>49</a:t>
            </a:fld>
            <a:endParaRPr lang="en-US">
              <a:latin typeface="Arial" charset="0"/>
            </a:endParaRPr>
          </a:p>
        </p:txBody>
      </p:sp>
      <p:sp>
        <p:nvSpPr>
          <p:cNvPr id="67587" name="Rectangle 2"/>
          <p:cNvSpPr>
            <a:spLocks noGrp="1" noRot="1" noChangeAspect="1" noChangeArrowheads="1" noTextEdit="1"/>
          </p:cNvSpPr>
          <p:nvPr>
            <p:ph type="sldImg"/>
          </p:nvPr>
        </p:nvSpPr>
        <p:spPr>
          <a:xfrm>
            <a:off x="1270000" y="730250"/>
            <a:ext cx="4776788" cy="3582988"/>
          </a:xfrm>
          <a:ln/>
        </p:spPr>
      </p:sp>
      <p:sp>
        <p:nvSpPr>
          <p:cNvPr id="67588" name="Rectangle 3"/>
          <p:cNvSpPr>
            <a:spLocks noGrp="1" noChangeArrowheads="1"/>
          </p:cNvSpPr>
          <p:nvPr>
            <p:ph type="body" idx="1"/>
          </p:nvPr>
        </p:nvSpPr>
        <p:spPr>
          <a:xfrm>
            <a:off x="1138239" y="4560889"/>
            <a:ext cx="5038725" cy="876300"/>
          </a:xfrm>
          <a:solidFill>
            <a:schemeClr val="bg1"/>
          </a:solidFill>
          <a:ln/>
        </p:spPr>
        <p:txBody>
          <a:bodyPr lIns="96073" tIns="48036" rIns="96073" bIns="48036"/>
          <a:lstStyle/>
          <a:p>
            <a:pPr marL="231741" indent="-231741" eaLnBrk="1" hangingPunct="1"/>
            <a:r>
              <a:rPr lang="en-US" dirty="0">
                <a:latin typeface="Arial" charset="0"/>
              </a:rPr>
              <a:t>	From &lt;http://www.2600.com&gt; archives.  </a:t>
            </a:r>
            <a:r>
              <a:rPr lang="en-US" i="1" dirty="0">
                <a:latin typeface="Arial" charset="0"/>
              </a:rPr>
              <a:t>2600 </a:t>
            </a:r>
            <a:r>
              <a:rPr lang="en-US" dirty="0">
                <a:latin typeface="Arial" charset="0"/>
              </a:rPr>
              <a:t>is a publication that encourages and glorifies criminal hacking.  If you visit this site, the author recommends that you disable all active content, prevent exchange of cookies, and filter out responses to requests for any identifying information whatsoever.  You should also consider accessing any criminal hacker site using an </a:t>
            </a:r>
            <a:r>
              <a:rPr lang="en-US" dirty="0" err="1">
                <a:latin typeface="Arial" charset="0"/>
              </a:rPr>
              <a:t>anonymizer</a:t>
            </a:r>
            <a:r>
              <a:rPr lang="en-US" dirty="0">
                <a:latin typeface="Arial" charset="0"/>
              </a:rPr>
              <a:t> such as &lt;http://www.anonymizer.com&gt;.</a:t>
            </a:r>
          </a:p>
        </p:txBody>
      </p:sp>
    </p:spTree>
    <p:extLst>
      <p:ext uri="{BB962C8B-B14F-4D97-AF65-F5344CB8AC3E}">
        <p14:creationId xmlns:p14="http://schemas.microsoft.com/office/powerpoint/2010/main" val="4183076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62A078DF-2CA1-4ADD-B4E5-BDBE9A2A0EA7}" type="slidenum">
              <a:rPr lang="en-US" smtClean="0">
                <a:latin typeface="Arial" charset="0"/>
              </a:rPr>
              <a:pPr/>
              <a:t>5</a:t>
            </a:fld>
            <a:endParaRPr lang="en-US">
              <a:latin typeface="Arial" charset="0"/>
            </a:endParaRPr>
          </a:p>
        </p:txBody>
      </p:sp>
      <p:sp>
        <p:nvSpPr>
          <p:cNvPr id="47107" name="Rectangle 2"/>
          <p:cNvSpPr>
            <a:spLocks noGrp="1" noRot="1" noChangeAspect="1" noChangeArrowheads="1" noTextEdit="1"/>
          </p:cNvSpPr>
          <p:nvPr>
            <p:ph type="sldImg"/>
          </p:nvPr>
        </p:nvSpPr>
        <p:spPr>
          <a:xfrm>
            <a:off x="1257300" y="722313"/>
            <a:ext cx="4800600" cy="3600450"/>
          </a:xfrm>
          <a:ln/>
        </p:spPr>
      </p:sp>
      <p:sp>
        <p:nvSpPr>
          <p:cNvPr id="47108" name="Rectangle 3"/>
          <p:cNvSpPr>
            <a:spLocks noGrp="1" noChangeArrowheads="1"/>
          </p:cNvSpPr>
          <p:nvPr>
            <p:ph type="body" idx="1"/>
          </p:nvPr>
        </p:nvSpPr>
        <p:spPr>
          <a:xfrm>
            <a:off x="1138239" y="4560889"/>
            <a:ext cx="5038725" cy="4318000"/>
          </a:xfrm>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34562847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4C2F6D32-78D4-41E6-89E8-26DA9BFF029A}" type="slidenum">
              <a:rPr lang="en-US" smtClean="0">
                <a:latin typeface="Arial" charset="0"/>
              </a:rPr>
              <a:pPr/>
              <a:t>50</a:t>
            </a:fld>
            <a:endParaRPr lang="en-US">
              <a:latin typeface="Arial" charset="0"/>
            </a:endParaRPr>
          </a:p>
        </p:txBody>
      </p:sp>
      <p:sp>
        <p:nvSpPr>
          <p:cNvPr id="68611" name="Rectangle 2"/>
          <p:cNvSpPr>
            <a:spLocks noGrp="1" noRot="1" noChangeAspect="1" noChangeArrowheads="1" noTextEdit="1"/>
          </p:cNvSpPr>
          <p:nvPr>
            <p:ph type="sldImg"/>
          </p:nvPr>
        </p:nvSpPr>
        <p:spPr>
          <a:xfrm>
            <a:off x="1270000" y="730250"/>
            <a:ext cx="4776788" cy="3582988"/>
          </a:xfrm>
          <a:ln/>
        </p:spPr>
      </p:sp>
      <p:sp>
        <p:nvSpPr>
          <p:cNvPr id="68612" name="Rectangle 3"/>
          <p:cNvSpPr>
            <a:spLocks noGrp="1" noChangeArrowheads="1"/>
          </p:cNvSpPr>
          <p:nvPr>
            <p:ph type="body" idx="1"/>
          </p:nvPr>
        </p:nvSpPr>
        <p:spPr>
          <a:xfrm>
            <a:off x="1138239" y="4560889"/>
            <a:ext cx="5038725" cy="876300"/>
          </a:xfrm>
          <a:solidFill>
            <a:schemeClr val="bg1"/>
          </a:solidFill>
          <a:ln/>
        </p:spPr>
        <p:txBody>
          <a:bodyPr lIns="96073" tIns="48036" rIns="96073" bIns="48036"/>
          <a:lstStyle/>
          <a:p>
            <a:pPr marL="231741" indent="-231741" eaLnBrk="1" hangingPunct="1"/>
            <a:r>
              <a:rPr lang="en-US" dirty="0">
                <a:latin typeface="Arial" charset="0"/>
              </a:rPr>
              <a:t>	From &lt;http://www.2600.com&gt; archives.  </a:t>
            </a:r>
            <a:r>
              <a:rPr lang="en-US" i="1" dirty="0">
                <a:latin typeface="Arial" charset="0"/>
              </a:rPr>
              <a:t>2600 </a:t>
            </a:r>
            <a:r>
              <a:rPr lang="en-US" dirty="0">
                <a:latin typeface="Arial" charset="0"/>
              </a:rPr>
              <a:t>is a publication that encourages and glorifies criminal hacking.  If you visit this site, the author recommends that you disable all active content, prevent exchange of cookies, and filter out responses to requests for any identifying information whatsoever.  You should also consider accessing any criminal hacker site using an </a:t>
            </a:r>
            <a:r>
              <a:rPr lang="en-US" dirty="0" err="1">
                <a:latin typeface="Arial" charset="0"/>
              </a:rPr>
              <a:t>anonymizer</a:t>
            </a:r>
            <a:r>
              <a:rPr lang="en-US" dirty="0">
                <a:latin typeface="Arial" charset="0"/>
              </a:rPr>
              <a:t> such as &lt;http://www.anonymizer.com&gt;.</a:t>
            </a:r>
          </a:p>
        </p:txBody>
      </p:sp>
    </p:spTree>
    <p:extLst>
      <p:ext uri="{BB962C8B-B14F-4D97-AF65-F5344CB8AC3E}">
        <p14:creationId xmlns:p14="http://schemas.microsoft.com/office/powerpoint/2010/main" val="38785147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A0339718-8C13-48C4-BEDF-19493184ACAA}" type="slidenum">
              <a:rPr lang="en-US" smtClean="0">
                <a:latin typeface="Arial" charset="0"/>
              </a:rPr>
              <a:pPr/>
              <a:t>51</a:t>
            </a:fld>
            <a:endParaRPr lang="en-US">
              <a:latin typeface="Arial" charset="0"/>
            </a:endParaRPr>
          </a:p>
        </p:txBody>
      </p:sp>
      <p:sp>
        <p:nvSpPr>
          <p:cNvPr id="69635" name="Rectangle 2"/>
          <p:cNvSpPr>
            <a:spLocks noGrp="1" noRot="1" noChangeAspect="1" noChangeArrowheads="1" noTextEdit="1"/>
          </p:cNvSpPr>
          <p:nvPr>
            <p:ph type="sldImg"/>
          </p:nvPr>
        </p:nvSpPr>
        <p:spPr>
          <a:xfrm>
            <a:off x="1270000" y="730250"/>
            <a:ext cx="4776788" cy="3582988"/>
          </a:xfrm>
          <a:ln/>
        </p:spPr>
      </p:sp>
      <p:sp>
        <p:nvSpPr>
          <p:cNvPr id="69636" name="Rectangle 3"/>
          <p:cNvSpPr>
            <a:spLocks noGrp="1" noChangeArrowheads="1"/>
          </p:cNvSpPr>
          <p:nvPr>
            <p:ph type="body" idx="1"/>
          </p:nvPr>
        </p:nvSpPr>
        <p:spPr>
          <a:xfrm>
            <a:off x="1138239" y="4560889"/>
            <a:ext cx="5038725" cy="876300"/>
          </a:xfrm>
          <a:solidFill>
            <a:schemeClr val="bg1"/>
          </a:solidFill>
          <a:ln/>
        </p:spPr>
        <p:txBody>
          <a:bodyPr lIns="96073" tIns="48036" rIns="96073" bIns="48036"/>
          <a:lstStyle/>
          <a:p>
            <a:pPr marL="231741" indent="-231741" eaLnBrk="1" hangingPunct="1"/>
            <a:r>
              <a:rPr lang="en-US" dirty="0">
                <a:latin typeface="Arial" charset="0"/>
              </a:rPr>
              <a:t>	From &lt;http://www.2600.com&gt; archives.  </a:t>
            </a:r>
            <a:r>
              <a:rPr lang="en-US" i="1" dirty="0">
                <a:latin typeface="Arial" charset="0"/>
              </a:rPr>
              <a:t>2600 </a:t>
            </a:r>
            <a:r>
              <a:rPr lang="en-US" dirty="0">
                <a:latin typeface="Arial" charset="0"/>
              </a:rPr>
              <a:t>is a publication that encourages and glorifies criminal hacking.  If you visit this site, the author recommends that you disable all active content, prevent exchange of cookies, and filter out responses to requests for any identifying information whatsoever.  You should also consider accessing any criminal hacker site using an </a:t>
            </a:r>
            <a:r>
              <a:rPr lang="en-US" dirty="0" err="1">
                <a:latin typeface="Arial" charset="0"/>
              </a:rPr>
              <a:t>anonymizer</a:t>
            </a:r>
            <a:r>
              <a:rPr lang="en-US" dirty="0">
                <a:latin typeface="Arial" charset="0"/>
              </a:rPr>
              <a:t> such as &lt;http://www.anonymizer.com&gt;.</a:t>
            </a:r>
          </a:p>
        </p:txBody>
      </p:sp>
    </p:spTree>
    <p:extLst>
      <p:ext uri="{BB962C8B-B14F-4D97-AF65-F5344CB8AC3E}">
        <p14:creationId xmlns:p14="http://schemas.microsoft.com/office/powerpoint/2010/main" val="35440261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F732CE48-16FB-4893-A864-4269101E43BB}" type="slidenum">
              <a:rPr lang="en-US" smtClean="0">
                <a:latin typeface="Arial" charset="0"/>
              </a:rPr>
              <a:pPr/>
              <a:t>52</a:t>
            </a:fld>
            <a:endParaRPr lang="en-US">
              <a:latin typeface="Arial" charset="0"/>
            </a:endParaRPr>
          </a:p>
        </p:txBody>
      </p:sp>
      <p:sp>
        <p:nvSpPr>
          <p:cNvPr id="70659" name="Rectangle 2"/>
          <p:cNvSpPr>
            <a:spLocks noGrp="1" noRot="1" noChangeAspect="1" noChangeArrowheads="1" noTextEdit="1"/>
          </p:cNvSpPr>
          <p:nvPr>
            <p:ph type="sldImg"/>
          </p:nvPr>
        </p:nvSpPr>
        <p:spPr>
          <a:xfrm>
            <a:off x="1270000" y="730250"/>
            <a:ext cx="4776788" cy="3582988"/>
          </a:xfrm>
          <a:ln/>
        </p:spPr>
      </p:sp>
      <p:sp>
        <p:nvSpPr>
          <p:cNvPr id="70660" name="Rectangle 3"/>
          <p:cNvSpPr>
            <a:spLocks noGrp="1" noChangeArrowheads="1"/>
          </p:cNvSpPr>
          <p:nvPr>
            <p:ph type="body" idx="1"/>
          </p:nvPr>
        </p:nvSpPr>
        <p:spPr>
          <a:xfrm>
            <a:off x="1138239" y="4560889"/>
            <a:ext cx="5038725" cy="876300"/>
          </a:xfrm>
          <a:solidFill>
            <a:schemeClr val="bg1"/>
          </a:solidFill>
          <a:ln/>
        </p:spPr>
        <p:txBody>
          <a:bodyPr lIns="96073" tIns="48036" rIns="96073" bIns="48036"/>
          <a:lstStyle/>
          <a:p>
            <a:pPr marL="231741" indent="-231741" eaLnBrk="1" hangingPunct="1"/>
            <a:r>
              <a:rPr lang="en-US" dirty="0">
                <a:latin typeface="Arial" charset="0"/>
              </a:rPr>
              <a:t>	From &lt;http://www.2600.com&gt; archives.  </a:t>
            </a:r>
            <a:r>
              <a:rPr lang="en-US" i="1" dirty="0">
                <a:latin typeface="Arial" charset="0"/>
              </a:rPr>
              <a:t>2600 </a:t>
            </a:r>
            <a:r>
              <a:rPr lang="en-US" dirty="0">
                <a:latin typeface="Arial" charset="0"/>
              </a:rPr>
              <a:t>is a publication that encourages and glorifies criminal hacking.  If you visit this site, the author recommends that you disable all active content, prevent exchange of cookies, and filter out responses to requests for any identifying information whatsoever.  You should also consider accessing any criminal hacker site using an </a:t>
            </a:r>
            <a:r>
              <a:rPr lang="en-US" dirty="0" err="1">
                <a:latin typeface="Arial" charset="0"/>
              </a:rPr>
              <a:t>anonymizer</a:t>
            </a:r>
            <a:r>
              <a:rPr lang="en-US" dirty="0">
                <a:latin typeface="Arial" charset="0"/>
              </a:rPr>
              <a:t> such as &lt;http://www.anonymizer.com&gt;.</a:t>
            </a:r>
          </a:p>
        </p:txBody>
      </p:sp>
    </p:spTree>
    <p:extLst>
      <p:ext uri="{BB962C8B-B14F-4D97-AF65-F5344CB8AC3E}">
        <p14:creationId xmlns:p14="http://schemas.microsoft.com/office/powerpoint/2010/main" val="969077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8010C281-2A04-429D-87A0-8B1DD6B7D682}" type="slidenum">
              <a:rPr lang="en-US" smtClean="0">
                <a:latin typeface="Arial" charset="0"/>
              </a:rPr>
              <a:pPr/>
              <a:t>53</a:t>
            </a:fld>
            <a:endParaRPr lang="en-US">
              <a:latin typeface="Arial" charset="0"/>
            </a:endParaRPr>
          </a:p>
        </p:txBody>
      </p:sp>
      <p:sp>
        <p:nvSpPr>
          <p:cNvPr id="71683" name="Rectangle 2"/>
          <p:cNvSpPr>
            <a:spLocks noGrp="1" noRot="1" noChangeAspect="1" noChangeArrowheads="1" noTextEdit="1"/>
          </p:cNvSpPr>
          <p:nvPr>
            <p:ph type="sldImg"/>
          </p:nvPr>
        </p:nvSpPr>
        <p:spPr>
          <a:xfrm>
            <a:off x="1270000" y="730250"/>
            <a:ext cx="4776788" cy="3582988"/>
          </a:xfrm>
          <a:ln/>
        </p:spPr>
      </p:sp>
      <p:sp>
        <p:nvSpPr>
          <p:cNvPr id="71684" name="Rectangle 3"/>
          <p:cNvSpPr>
            <a:spLocks noGrp="1" noChangeArrowheads="1"/>
          </p:cNvSpPr>
          <p:nvPr>
            <p:ph type="body" idx="1"/>
          </p:nvPr>
        </p:nvSpPr>
        <p:spPr>
          <a:xfrm>
            <a:off x="1138239" y="4560889"/>
            <a:ext cx="5038725" cy="642937"/>
          </a:xfrm>
          <a:solidFill>
            <a:schemeClr val="bg1"/>
          </a:solidFill>
          <a:ln/>
        </p:spPr>
        <p:txBody>
          <a:bodyPr lIns="96073" tIns="48036" rIns="96073" bIns="48036"/>
          <a:lstStyle/>
          <a:p>
            <a:pPr marL="231741" indent="-231741" eaLnBrk="1" hangingPunct="1"/>
            <a:r>
              <a:rPr lang="en-US" dirty="0">
                <a:latin typeface="Arial" charset="0"/>
              </a:rPr>
              <a:t>	From &lt;http://www.antionline.com&gt; archives.  </a:t>
            </a:r>
            <a:r>
              <a:rPr lang="en-US" dirty="0" err="1">
                <a:latin typeface="Arial" charset="0"/>
              </a:rPr>
              <a:t>Antionline</a:t>
            </a:r>
            <a:r>
              <a:rPr lang="en-US" dirty="0">
                <a:latin typeface="Arial" charset="0"/>
              </a:rPr>
              <a:t> is a site that has an equivocal attitude towards criminal hackers; it provides interviews with some criminal hackers but also espouses anti-hacker defenses.</a:t>
            </a:r>
          </a:p>
        </p:txBody>
      </p:sp>
    </p:spTree>
    <p:extLst>
      <p:ext uri="{BB962C8B-B14F-4D97-AF65-F5344CB8AC3E}">
        <p14:creationId xmlns:p14="http://schemas.microsoft.com/office/powerpoint/2010/main" val="298974933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Copyright © 2004 M. E. Kabay.                                                            All rights reserved.</a:t>
            </a:r>
            <a:endParaRPr lang="en-US" dirty="0"/>
          </a:p>
        </p:txBody>
      </p:sp>
      <p:sp>
        <p:nvSpPr>
          <p:cNvPr id="5" name="Slide Number Placeholder 4"/>
          <p:cNvSpPr>
            <a:spLocks noGrp="1"/>
          </p:cNvSpPr>
          <p:nvPr>
            <p:ph type="sldNum" sz="quarter" idx="5"/>
          </p:nvPr>
        </p:nvSpPr>
        <p:spPr/>
        <p:txBody>
          <a:bodyPr/>
          <a:lstStyle/>
          <a:p>
            <a:pPr>
              <a:defRPr/>
            </a:pPr>
            <a:r>
              <a:rPr lang="en-US"/>
              <a:t>1-</a:t>
            </a:r>
            <a:fld id="{DD344B87-3037-4023-93C6-18B98157A2BF}" type="slidenum">
              <a:rPr lang="en-US" smtClean="0"/>
              <a:pPr>
                <a:defRPr/>
              </a:pPr>
              <a:t>54</a:t>
            </a:fld>
            <a:endParaRPr lang="en-US" sz="1300" dirty="0">
              <a:latin typeface="Times New Roman" charset="0"/>
            </a:endParaRPr>
          </a:p>
        </p:txBody>
      </p:sp>
    </p:spTree>
    <p:extLst>
      <p:ext uri="{BB962C8B-B14F-4D97-AF65-F5344CB8AC3E}">
        <p14:creationId xmlns:p14="http://schemas.microsoft.com/office/powerpoint/2010/main" val="170756975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Copyright © 2004 M. E. Kabay.                                                            All rights reserved.</a:t>
            </a:r>
            <a:endParaRPr lang="en-US" dirty="0"/>
          </a:p>
        </p:txBody>
      </p:sp>
      <p:sp>
        <p:nvSpPr>
          <p:cNvPr id="5" name="Slide Number Placeholder 4"/>
          <p:cNvSpPr>
            <a:spLocks noGrp="1"/>
          </p:cNvSpPr>
          <p:nvPr>
            <p:ph type="sldNum" sz="quarter" idx="5"/>
          </p:nvPr>
        </p:nvSpPr>
        <p:spPr/>
        <p:txBody>
          <a:bodyPr/>
          <a:lstStyle/>
          <a:p>
            <a:pPr>
              <a:defRPr/>
            </a:pPr>
            <a:r>
              <a:rPr lang="en-US"/>
              <a:t>1-</a:t>
            </a:r>
            <a:fld id="{DD344B87-3037-4023-93C6-18B98157A2BF}" type="slidenum">
              <a:rPr lang="en-US" smtClean="0"/>
              <a:pPr>
                <a:defRPr/>
              </a:pPr>
              <a:t>55</a:t>
            </a:fld>
            <a:endParaRPr lang="en-US" sz="1300" dirty="0">
              <a:latin typeface="Times New Roman" charset="0"/>
            </a:endParaRPr>
          </a:p>
        </p:txBody>
      </p:sp>
    </p:spTree>
    <p:extLst>
      <p:ext uri="{BB962C8B-B14F-4D97-AF65-F5344CB8AC3E}">
        <p14:creationId xmlns:p14="http://schemas.microsoft.com/office/powerpoint/2010/main" val="410909596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Copyright © 2004 M. E. Kabay.                                                            All rights reserved.</a:t>
            </a:r>
            <a:endParaRPr lang="en-US" dirty="0"/>
          </a:p>
        </p:txBody>
      </p:sp>
      <p:sp>
        <p:nvSpPr>
          <p:cNvPr id="5" name="Slide Number Placeholder 4"/>
          <p:cNvSpPr>
            <a:spLocks noGrp="1"/>
          </p:cNvSpPr>
          <p:nvPr>
            <p:ph type="sldNum" sz="quarter" idx="5"/>
          </p:nvPr>
        </p:nvSpPr>
        <p:spPr/>
        <p:txBody>
          <a:bodyPr/>
          <a:lstStyle/>
          <a:p>
            <a:pPr>
              <a:defRPr/>
            </a:pPr>
            <a:r>
              <a:rPr lang="en-US"/>
              <a:t>1-</a:t>
            </a:r>
            <a:fld id="{DD344B87-3037-4023-93C6-18B98157A2BF}" type="slidenum">
              <a:rPr lang="en-US" smtClean="0"/>
              <a:pPr>
                <a:defRPr/>
              </a:pPr>
              <a:t>56</a:t>
            </a:fld>
            <a:endParaRPr lang="en-US" sz="1300" dirty="0">
              <a:latin typeface="Times New Roman" charset="0"/>
            </a:endParaRPr>
          </a:p>
        </p:txBody>
      </p:sp>
    </p:spTree>
    <p:extLst>
      <p:ext uri="{BB962C8B-B14F-4D97-AF65-F5344CB8AC3E}">
        <p14:creationId xmlns:p14="http://schemas.microsoft.com/office/powerpoint/2010/main" val="78492173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ftr" sz="quarter" idx="4"/>
          </p:nvPr>
        </p:nvSpPr>
        <p:spPr>
          <a:noFill/>
        </p:spPr>
        <p:txBody>
          <a:bodyPr/>
          <a:lstStyle/>
          <a:p>
            <a:r>
              <a:rPr lang="en-US" dirty="0"/>
              <a:t>Copyright © 2004 M. E. Kabay.                                                            All rights reserved.</a:t>
            </a:r>
          </a:p>
        </p:txBody>
      </p:sp>
      <p:sp>
        <p:nvSpPr>
          <p:cNvPr id="8195" name="Rectangle 7"/>
          <p:cNvSpPr>
            <a:spLocks noGrp="1" noChangeArrowheads="1"/>
          </p:cNvSpPr>
          <p:nvPr>
            <p:ph type="sldNum" sz="quarter" idx="5"/>
          </p:nvPr>
        </p:nvSpPr>
        <p:spPr>
          <a:noFill/>
        </p:spPr>
        <p:txBody>
          <a:bodyPr/>
          <a:lstStyle/>
          <a:p>
            <a:r>
              <a:rPr lang="en-US" dirty="0"/>
              <a:t>1-</a:t>
            </a:r>
            <a:fld id="{A7F891D1-695F-4359-BC76-CB871D08D76F}" type="slidenum">
              <a:rPr lang="en-US" smtClean="0"/>
              <a:pPr/>
              <a:t>57</a:t>
            </a:fld>
            <a:endParaRPr lang="en-US" sz="1300" dirty="0">
              <a:latin typeface="Times New Roman" pitchFamily="18" charset="0"/>
            </a:endParaRPr>
          </a:p>
        </p:txBody>
      </p:sp>
      <p:sp>
        <p:nvSpPr>
          <p:cNvPr id="8196" name="Rectangle 2"/>
          <p:cNvSpPr>
            <a:spLocks noGrp="1" noRot="1" noChangeAspect="1" noChangeArrowheads="1" noTextEdit="1"/>
          </p:cNvSpPr>
          <p:nvPr>
            <p:ph type="sldImg"/>
          </p:nvPr>
        </p:nvSpPr>
        <p:spPr>
          <a:ln/>
        </p:spPr>
      </p:sp>
      <p:sp>
        <p:nvSpPr>
          <p:cNvPr id="8197"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183682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dirty="0"/>
              <a:t>Copyright © 2004 M. E. Kabay.                                                            All rights reserved.</a:t>
            </a:r>
          </a:p>
        </p:txBody>
      </p:sp>
      <p:sp>
        <p:nvSpPr>
          <p:cNvPr id="5" name="Slide Number Placeholder 4"/>
          <p:cNvSpPr>
            <a:spLocks noGrp="1"/>
          </p:cNvSpPr>
          <p:nvPr>
            <p:ph type="sldNum" sz="quarter" idx="11"/>
          </p:nvPr>
        </p:nvSpPr>
        <p:spPr/>
        <p:txBody>
          <a:bodyPr/>
          <a:lstStyle/>
          <a:p>
            <a:r>
              <a:rPr lang="en-US" dirty="0"/>
              <a:t>1-</a:t>
            </a:r>
            <a:fld id="{80164308-5F42-4DD1-B0D4-C3692C775A93}" type="slidenum">
              <a:rPr lang="en-US" smtClean="0"/>
              <a:pPr/>
              <a:t>6</a:t>
            </a:fld>
            <a:endParaRPr lang="en-US" sz="1300" dirty="0">
              <a:latin typeface="Times New Roman" charset="0"/>
            </a:endParaRPr>
          </a:p>
        </p:txBody>
      </p:sp>
    </p:spTree>
    <p:extLst>
      <p:ext uri="{BB962C8B-B14F-4D97-AF65-F5344CB8AC3E}">
        <p14:creationId xmlns:p14="http://schemas.microsoft.com/office/powerpoint/2010/main" val="3796995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dirty="0"/>
              <a:t>Copyright © 2004 M. E. Kabay.                                                            All rights reserved.</a:t>
            </a:r>
          </a:p>
        </p:txBody>
      </p:sp>
      <p:sp>
        <p:nvSpPr>
          <p:cNvPr id="5" name="Slide Number Placeholder 4"/>
          <p:cNvSpPr>
            <a:spLocks noGrp="1"/>
          </p:cNvSpPr>
          <p:nvPr>
            <p:ph type="sldNum" sz="quarter" idx="11"/>
          </p:nvPr>
        </p:nvSpPr>
        <p:spPr/>
        <p:txBody>
          <a:bodyPr/>
          <a:lstStyle/>
          <a:p>
            <a:r>
              <a:rPr lang="en-US" dirty="0"/>
              <a:t>1-</a:t>
            </a:r>
            <a:fld id="{80164308-5F42-4DD1-B0D4-C3692C775A93}" type="slidenum">
              <a:rPr lang="en-US" smtClean="0"/>
              <a:pPr/>
              <a:t>7</a:t>
            </a:fld>
            <a:endParaRPr lang="en-US" sz="1300" dirty="0">
              <a:latin typeface="Times New Roman" charset="0"/>
            </a:endParaRPr>
          </a:p>
        </p:txBody>
      </p:sp>
    </p:spTree>
    <p:extLst>
      <p:ext uri="{BB962C8B-B14F-4D97-AF65-F5344CB8AC3E}">
        <p14:creationId xmlns:p14="http://schemas.microsoft.com/office/powerpoint/2010/main" val="1190326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dirty="0"/>
              <a:t>Copyright © 2004 M. E. Kabay.                                                            All rights reserved.</a:t>
            </a:r>
          </a:p>
        </p:txBody>
      </p:sp>
      <p:sp>
        <p:nvSpPr>
          <p:cNvPr id="5" name="Slide Number Placeholder 4"/>
          <p:cNvSpPr>
            <a:spLocks noGrp="1"/>
          </p:cNvSpPr>
          <p:nvPr>
            <p:ph type="sldNum" sz="quarter" idx="11"/>
          </p:nvPr>
        </p:nvSpPr>
        <p:spPr/>
        <p:txBody>
          <a:bodyPr/>
          <a:lstStyle/>
          <a:p>
            <a:r>
              <a:rPr lang="en-US" dirty="0"/>
              <a:t>1-</a:t>
            </a:r>
            <a:fld id="{80164308-5F42-4DD1-B0D4-C3692C775A93}" type="slidenum">
              <a:rPr lang="en-US" smtClean="0"/>
              <a:pPr/>
              <a:t>8</a:t>
            </a:fld>
            <a:endParaRPr lang="en-US" sz="1300" dirty="0">
              <a:latin typeface="Times New Roman" charset="0"/>
            </a:endParaRPr>
          </a:p>
        </p:txBody>
      </p:sp>
    </p:spTree>
    <p:extLst>
      <p:ext uri="{BB962C8B-B14F-4D97-AF65-F5344CB8AC3E}">
        <p14:creationId xmlns:p14="http://schemas.microsoft.com/office/powerpoint/2010/main" val="3116356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dirty="0"/>
              <a:t>Copyright © 2004 M. E. Kabay.                                                            All rights reserved.</a:t>
            </a:r>
          </a:p>
        </p:txBody>
      </p:sp>
      <p:sp>
        <p:nvSpPr>
          <p:cNvPr id="5" name="Slide Number Placeholder 4"/>
          <p:cNvSpPr>
            <a:spLocks noGrp="1"/>
          </p:cNvSpPr>
          <p:nvPr>
            <p:ph type="sldNum" sz="quarter" idx="11"/>
          </p:nvPr>
        </p:nvSpPr>
        <p:spPr/>
        <p:txBody>
          <a:bodyPr/>
          <a:lstStyle/>
          <a:p>
            <a:r>
              <a:rPr lang="en-US" dirty="0"/>
              <a:t>1-</a:t>
            </a:r>
            <a:fld id="{80164308-5F42-4DD1-B0D4-C3692C775A93}" type="slidenum">
              <a:rPr lang="en-US" smtClean="0"/>
              <a:pPr/>
              <a:t>9</a:t>
            </a:fld>
            <a:endParaRPr lang="en-US" sz="1300" dirty="0">
              <a:latin typeface="Times New Roman" charset="0"/>
            </a:endParaRPr>
          </a:p>
        </p:txBody>
      </p:sp>
    </p:spTree>
    <p:extLst>
      <p:ext uri="{BB962C8B-B14F-4D97-AF65-F5344CB8AC3E}">
        <p14:creationId xmlns:p14="http://schemas.microsoft.com/office/powerpoint/2010/main" val="1797824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152400"/>
            <a:ext cx="1790700"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90600" y="152400"/>
            <a:ext cx="5219700"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90600" y="1371600"/>
            <a:ext cx="71628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90600" y="1676400"/>
            <a:ext cx="3505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505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D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90600" y="152400"/>
            <a:ext cx="7162800" cy="11430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a:t>SLIDE TITLE</a:t>
            </a:r>
          </a:p>
        </p:txBody>
      </p:sp>
      <p:sp>
        <p:nvSpPr>
          <p:cNvPr id="1027" name="Rectangle 3"/>
          <p:cNvSpPr>
            <a:spLocks noGrp="1" noChangeArrowheads="1"/>
          </p:cNvSpPr>
          <p:nvPr>
            <p:ph type="body" idx="1"/>
          </p:nvPr>
        </p:nvSpPr>
        <p:spPr bwMode="auto">
          <a:xfrm>
            <a:off x="990600" y="1676400"/>
            <a:ext cx="7162800" cy="46482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a:t>Body Text</a:t>
            </a:r>
          </a:p>
          <a:p>
            <a:pPr lvl="1"/>
            <a:r>
              <a:rPr lang="en-US"/>
              <a:t>Second Level</a:t>
            </a:r>
          </a:p>
          <a:p>
            <a:pPr lvl="2"/>
            <a:r>
              <a:rPr lang="en-US"/>
              <a:t>Third Level</a:t>
            </a:r>
          </a:p>
          <a:p>
            <a:pPr lvl="3"/>
            <a:r>
              <a:rPr lang="en-US"/>
              <a:t>Fourth Level</a:t>
            </a:r>
          </a:p>
          <a:p>
            <a:pPr lvl="4"/>
            <a:r>
              <a:rPr lang="en-US"/>
              <a:t>Fifth Level</a:t>
            </a:r>
          </a:p>
        </p:txBody>
      </p:sp>
      <p:sp>
        <p:nvSpPr>
          <p:cNvPr id="889860" name="Rectangle 4"/>
          <p:cNvSpPr>
            <a:spLocks noChangeArrowheads="1"/>
          </p:cNvSpPr>
          <p:nvPr/>
        </p:nvSpPr>
        <p:spPr bwMode="auto">
          <a:xfrm>
            <a:off x="0" y="6494463"/>
            <a:ext cx="460375" cy="363537"/>
          </a:xfrm>
          <a:prstGeom prst="rect">
            <a:avLst/>
          </a:prstGeom>
          <a:noFill/>
          <a:ln w="12700">
            <a:noFill/>
            <a:miter lim="800000"/>
            <a:headEnd/>
            <a:tailEnd/>
          </a:ln>
          <a:effectLst/>
        </p:spPr>
        <p:txBody>
          <a:bodyPr wrap="none" lIns="90488" tIns="44450" rIns="90488" bIns="44450">
            <a:spAutoFit/>
          </a:bodyPr>
          <a:lstStyle/>
          <a:p>
            <a:pPr eaLnBrk="0" hangingPunct="0">
              <a:defRPr/>
            </a:pPr>
            <a:fld id="{D400AD36-C276-4F6D-BEA2-844E1A9B8548}" type="slidenum">
              <a:rPr lang="en-US" sz="1800"/>
              <a:pPr eaLnBrk="0" hangingPunct="0">
                <a:defRPr/>
              </a:pPr>
              <a:t>‹#›</a:t>
            </a:fld>
            <a:endParaRPr lang="en-US" sz="1800" dirty="0"/>
          </a:p>
        </p:txBody>
      </p:sp>
      <p:sp>
        <p:nvSpPr>
          <p:cNvPr id="889861" name="Text Box 5"/>
          <p:cNvSpPr txBox="1">
            <a:spLocks noChangeArrowheads="1"/>
          </p:cNvSpPr>
          <p:nvPr/>
        </p:nvSpPr>
        <p:spPr bwMode="auto">
          <a:xfrm>
            <a:off x="8839200" y="152400"/>
            <a:ext cx="184150" cy="457200"/>
          </a:xfrm>
          <a:prstGeom prst="rect">
            <a:avLst/>
          </a:prstGeom>
          <a:noFill/>
          <a:ln w="12700">
            <a:noFill/>
            <a:miter lim="800000"/>
            <a:headEnd type="none" w="sm" len="sm"/>
            <a:tailEnd type="none" w="sm" len="sm"/>
          </a:ln>
          <a:effectLst/>
        </p:spPr>
        <p:txBody>
          <a:bodyPr wrap="none">
            <a:spAutoFit/>
          </a:bodyPr>
          <a:lstStyle/>
          <a:p>
            <a:pPr eaLnBrk="0" hangingPunct="0">
              <a:defRPr/>
            </a:pPr>
            <a:endParaRPr lang="en-US" sz="2400" b="0" dirty="0">
              <a:latin typeface="Times New Roman" charset="0"/>
            </a:endParaRPr>
          </a:p>
        </p:txBody>
      </p:sp>
      <p:sp>
        <p:nvSpPr>
          <p:cNvPr id="889863" name="Text Box 7"/>
          <p:cNvSpPr txBox="1">
            <a:spLocks noChangeArrowheads="1"/>
          </p:cNvSpPr>
          <p:nvPr/>
        </p:nvSpPr>
        <p:spPr bwMode="auto">
          <a:xfrm>
            <a:off x="3322638" y="6643688"/>
            <a:ext cx="2497137" cy="214312"/>
          </a:xfrm>
          <a:prstGeom prst="rect">
            <a:avLst/>
          </a:prstGeom>
          <a:noFill/>
          <a:ln w="12700">
            <a:noFill/>
            <a:miter lim="800000"/>
            <a:headEnd type="none" w="sm" len="sm"/>
            <a:tailEnd type="none" w="sm" len="sm"/>
          </a:ln>
          <a:effectLst/>
        </p:spPr>
        <p:txBody>
          <a:bodyPr wrap="none">
            <a:spAutoFit/>
          </a:bodyPr>
          <a:lstStyle/>
          <a:p>
            <a:pPr eaLnBrk="0" hangingPunct="0">
              <a:defRPr/>
            </a:pPr>
            <a:r>
              <a:rPr lang="en-US" sz="800" b="0" i="1" dirty="0"/>
              <a:t>Copyright </a:t>
            </a:r>
            <a:r>
              <a:rPr lang="en-US" sz="800" b="0" i="1"/>
              <a:t>© 2020 M. E. </a:t>
            </a:r>
            <a:r>
              <a:rPr lang="en-US" sz="800" b="0" i="1" dirty="0"/>
              <a:t>Kabay.  All rights reserved.</a:t>
            </a:r>
          </a:p>
        </p:txBody>
      </p:sp>
      <p:pic>
        <p:nvPicPr>
          <p:cNvPr id="1031" name="Picture 7" descr="NWU_2c_stacked_logo_1-inch.jpg"/>
          <p:cNvPicPr>
            <a:picLocks noChangeAspect="1"/>
          </p:cNvPicPr>
          <p:nvPr/>
        </p:nvPicPr>
        <p:blipFill>
          <a:blip r:embed="rId13" cstate="print"/>
          <a:srcRect/>
          <a:stretch>
            <a:fillRect/>
          </a:stretch>
        </p:blipFill>
        <p:spPr bwMode="auto">
          <a:xfrm>
            <a:off x="8235950" y="0"/>
            <a:ext cx="908050" cy="7921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defTabSz="917575" rtl="0" eaLnBrk="1" fontAlgn="base" hangingPunct="1">
        <a:lnSpc>
          <a:spcPct val="90000"/>
        </a:lnSpc>
        <a:spcBef>
          <a:spcPct val="0"/>
        </a:spcBef>
        <a:spcAft>
          <a:spcPct val="0"/>
        </a:spcAft>
        <a:defRPr sz="3600" b="1">
          <a:solidFill>
            <a:srgbClr val="800000"/>
          </a:solidFill>
          <a:latin typeface="+mj-lt"/>
          <a:ea typeface="+mj-ea"/>
          <a:cs typeface="+mj-cs"/>
        </a:defRPr>
      </a:lvl1pPr>
      <a:lvl2pPr algn="l" defTabSz="917575" rtl="0" eaLnBrk="1" fontAlgn="base" hangingPunct="1">
        <a:lnSpc>
          <a:spcPct val="90000"/>
        </a:lnSpc>
        <a:spcBef>
          <a:spcPct val="0"/>
        </a:spcBef>
        <a:spcAft>
          <a:spcPct val="0"/>
        </a:spcAft>
        <a:defRPr sz="3600" b="1">
          <a:solidFill>
            <a:srgbClr val="800000"/>
          </a:solidFill>
          <a:latin typeface="Bookman Old Style" pitchFamily="18" charset="0"/>
        </a:defRPr>
      </a:lvl2pPr>
      <a:lvl3pPr algn="l" defTabSz="917575" rtl="0" eaLnBrk="1" fontAlgn="base" hangingPunct="1">
        <a:lnSpc>
          <a:spcPct val="90000"/>
        </a:lnSpc>
        <a:spcBef>
          <a:spcPct val="0"/>
        </a:spcBef>
        <a:spcAft>
          <a:spcPct val="0"/>
        </a:spcAft>
        <a:defRPr sz="3600" b="1">
          <a:solidFill>
            <a:srgbClr val="800000"/>
          </a:solidFill>
          <a:latin typeface="Bookman Old Style" pitchFamily="18" charset="0"/>
        </a:defRPr>
      </a:lvl3pPr>
      <a:lvl4pPr algn="l" defTabSz="917575" rtl="0" eaLnBrk="1" fontAlgn="base" hangingPunct="1">
        <a:lnSpc>
          <a:spcPct val="90000"/>
        </a:lnSpc>
        <a:spcBef>
          <a:spcPct val="0"/>
        </a:spcBef>
        <a:spcAft>
          <a:spcPct val="0"/>
        </a:spcAft>
        <a:defRPr sz="3600" b="1">
          <a:solidFill>
            <a:srgbClr val="800000"/>
          </a:solidFill>
          <a:latin typeface="Bookman Old Style" pitchFamily="18" charset="0"/>
        </a:defRPr>
      </a:lvl4pPr>
      <a:lvl5pPr algn="l" defTabSz="917575" rtl="0" eaLnBrk="1" fontAlgn="base" hangingPunct="1">
        <a:lnSpc>
          <a:spcPct val="90000"/>
        </a:lnSpc>
        <a:spcBef>
          <a:spcPct val="0"/>
        </a:spcBef>
        <a:spcAft>
          <a:spcPct val="0"/>
        </a:spcAft>
        <a:defRPr sz="3600" b="1">
          <a:solidFill>
            <a:srgbClr val="800000"/>
          </a:solidFill>
          <a:latin typeface="Bookman Old Style" pitchFamily="18" charset="0"/>
        </a:defRPr>
      </a:lvl5pPr>
      <a:lvl6pPr marL="457200" algn="l" defTabSz="917575" rtl="0" eaLnBrk="1" fontAlgn="base" hangingPunct="1">
        <a:lnSpc>
          <a:spcPct val="90000"/>
        </a:lnSpc>
        <a:spcBef>
          <a:spcPct val="0"/>
        </a:spcBef>
        <a:spcAft>
          <a:spcPct val="0"/>
        </a:spcAft>
        <a:defRPr sz="3600" b="1">
          <a:solidFill>
            <a:srgbClr val="800000"/>
          </a:solidFill>
          <a:latin typeface="Bookman Old Style" pitchFamily="18" charset="0"/>
        </a:defRPr>
      </a:lvl6pPr>
      <a:lvl7pPr marL="914400" algn="l" defTabSz="917575" rtl="0" eaLnBrk="1" fontAlgn="base" hangingPunct="1">
        <a:lnSpc>
          <a:spcPct val="90000"/>
        </a:lnSpc>
        <a:spcBef>
          <a:spcPct val="0"/>
        </a:spcBef>
        <a:spcAft>
          <a:spcPct val="0"/>
        </a:spcAft>
        <a:defRPr sz="3600" b="1">
          <a:solidFill>
            <a:srgbClr val="800000"/>
          </a:solidFill>
          <a:latin typeface="Bookman Old Style" pitchFamily="18" charset="0"/>
        </a:defRPr>
      </a:lvl7pPr>
      <a:lvl8pPr marL="1371600" algn="l" defTabSz="917575" rtl="0" eaLnBrk="1" fontAlgn="base" hangingPunct="1">
        <a:lnSpc>
          <a:spcPct val="90000"/>
        </a:lnSpc>
        <a:spcBef>
          <a:spcPct val="0"/>
        </a:spcBef>
        <a:spcAft>
          <a:spcPct val="0"/>
        </a:spcAft>
        <a:defRPr sz="3600" b="1">
          <a:solidFill>
            <a:srgbClr val="800000"/>
          </a:solidFill>
          <a:latin typeface="Bookman Old Style" pitchFamily="18" charset="0"/>
        </a:defRPr>
      </a:lvl8pPr>
      <a:lvl9pPr marL="1828800" algn="l" defTabSz="917575" rtl="0" eaLnBrk="1" fontAlgn="base" hangingPunct="1">
        <a:lnSpc>
          <a:spcPct val="90000"/>
        </a:lnSpc>
        <a:spcBef>
          <a:spcPct val="0"/>
        </a:spcBef>
        <a:spcAft>
          <a:spcPct val="0"/>
        </a:spcAft>
        <a:defRPr sz="3600" b="1">
          <a:solidFill>
            <a:srgbClr val="800000"/>
          </a:solidFill>
          <a:latin typeface="Bookman Old Style" pitchFamily="18" charset="0"/>
        </a:defRPr>
      </a:lvl9pPr>
    </p:titleStyle>
    <p:bodyStyle>
      <a:lvl1pPr marL="285750" indent="-285750" algn="l" rtl="0" eaLnBrk="1" fontAlgn="base" hangingPunct="1">
        <a:lnSpc>
          <a:spcPct val="90000"/>
        </a:lnSpc>
        <a:spcBef>
          <a:spcPct val="30000"/>
        </a:spcBef>
        <a:spcAft>
          <a:spcPct val="0"/>
        </a:spcAft>
        <a:buClr>
          <a:schemeClr val="tx1"/>
        </a:buClr>
        <a:buFont typeface="Wingdings" pitchFamily="2" charset="2"/>
        <a:buChar char="Ø"/>
        <a:defRPr sz="2400" b="1">
          <a:solidFill>
            <a:schemeClr val="tx1"/>
          </a:solidFill>
          <a:latin typeface="+mn-lt"/>
          <a:ea typeface="+mn-ea"/>
          <a:cs typeface="+mn-cs"/>
        </a:defRPr>
      </a:lvl1pPr>
      <a:lvl2pPr marL="685800" indent="-228600" algn="l" rtl="0" eaLnBrk="1" fontAlgn="base" hangingPunct="1">
        <a:lnSpc>
          <a:spcPct val="90000"/>
        </a:lnSpc>
        <a:spcBef>
          <a:spcPct val="30000"/>
        </a:spcBef>
        <a:spcAft>
          <a:spcPct val="0"/>
        </a:spcAft>
        <a:buClr>
          <a:schemeClr val="tx1"/>
        </a:buClr>
        <a:buSzPct val="85000"/>
        <a:buFont typeface="Wingdings" pitchFamily="2" charset="2"/>
        <a:buChar char="q"/>
        <a:defRPr sz="2400" b="1">
          <a:solidFill>
            <a:schemeClr val="tx1"/>
          </a:solidFill>
          <a:latin typeface="+mn-lt"/>
        </a:defRPr>
      </a:lvl2pPr>
      <a:lvl3pPr marL="1143000" indent="-228600" algn="l" rtl="0" eaLnBrk="1" fontAlgn="base" hangingPunct="1">
        <a:lnSpc>
          <a:spcPct val="90000"/>
        </a:lnSpc>
        <a:spcBef>
          <a:spcPct val="30000"/>
        </a:spcBef>
        <a:spcAft>
          <a:spcPct val="0"/>
        </a:spcAft>
        <a:buClr>
          <a:schemeClr val="tx1"/>
        </a:buClr>
        <a:buSzPct val="100000"/>
        <a:buFont typeface="Wingdings" pitchFamily="2" charset="2"/>
        <a:buChar char="ü"/>
        <a:defRPr sz="2400" b="1">
          <a:solidFill>
            <a:schemeClr val="tx1"/>
          </a:solidFill>
          <a:latin typeface="+mn-lt"/>
        </a:defRPr>
      </a:lvl3pPr>
      <a:lvl4pPr marL="1543050" indent="-171450" algn="l" rtl="0" eaLnBrk="1" fontAlgn="base" hangingPunct="1">
        <a:lnSpc>
          <a:spcPct val="90000"/>
        </a:lnSpc>
        <a:spcBef>
          <a:spcPct val="30000"/>
        </a:spcBef>
        <a:spcAft>
          <a:spcPct val="0"/>
        </a:spcAft>
        <a:buClr>
          <a:schemeClr val="tx1"/>
        </a:buClr>
        <a:buSzPct val="100000"/>
        <a:buFont typeface="Wingdings" pitchFamily="2" charset="2"/>
        <a:buChar char="§"/>
        <a:defRPr sz="2400" b="1">
          <a:solidFill>
            <a:schemeClr val="tx1"/>
          </a:solidFill>
          <a:latin typeface="+mn-lt"/>
        </a:defRPr>
      </a:lvl4pPr>
      <a:lvl5pPr marL="2000250" indent="-171450" algn="l" rtl="0" eaLnBrk="1" fontAlgn="base" hangingPunct="1">
        <a:lnSpc>
          <a:spcPct val="90000"/>
        </a:lnSpc>
        <a:spcBef>
          <a:spcPct val="30000"/>
        </a:spcBef>
        <a:spcAft>
          <a:spcPct val="0"/>
        </a:spcAft>
        <a:buClr>
          <a:schemeClr val="tx1"/>
        </a:buClr>
        <a:buSzPct val="100000"/>
        <a:buChar char="•"/>
        <a:defRPr sz="2400" b="1">
          <a:solidFill>
            <a:schemeClr val="tx1"/>
          </a:solidFill>
          <a:latin typeface="+mn-lt"/>
        </a:defRPr>
      </a:lvl5pPr>
      <a:lvl6pPr marL="2457450" indent="-171450" algn="l" rtl="0" eaLnBrk="1" fontAlgn="base" hangingPunct="1">
        <a:lnSpc>
          <a:spcPct val="90000"/>
        </a:lnSpc>
        <a:spcBef>
          <a:spcPct val="30000"/>
        </a:spcBef>
        <a:spcAft>
          <a:spcPct val="0"/>
        </a:spcAft>
        <a:buClr>
          <a:schemeClr val="tx1"/>
        </a:buClr>
        <a:buSzPct val="100000"/>
        <a:buChar char="•"/>
        <a:defRPr sz="2400" b="1">
          <a:solidFill>
            <a:schemeClr val="tx1"/>
          </a:solidFill>
          <a:latin typeface="+mn-lt"/>
        </a:defRPr>
      </a:lvl6pPr>
      <a:lvl7pPr marL="2914650" indent="-171450" algn="l" rtl="0" eaLnBrk="1" fontAlgn="base" hangingPunct="1">
        <a:lnSpc>
          <a:spcPct val="90000"/>
        </a:lnSpc>
        <a:spcBef>
          <a:spcPct val="30000"/>
        </a:spcBef>
        <a:spcAft>
          <a:spcPct val="0"/>
        </a:spcAft>
        <a:buClr>
          <a:schemeClr val="tx1"/>
        </a:buClr>
        <a:buSzPct val="100000"/>
        <a:buChar char="•"/>
        <a:defRPr sz="2400" b="1">
          <a:solidFill>
            <a:schemeClr val="tx1"/>
          </a:solidFill>
          <a:latin typeface="+mn-lt"/>
        </a:defRPr>
      </a:lvl7pPr>
      <a:lvl8pPr marL="3371850" indent="-171450" algn="l" rtl="0" eaLnBrk="1" fontAlgn="base" hangingPunct="1">
        <a:lnSpc>
          <a:spcPct val="90000"/>
        </a:lnSpc>
        <a:spcBef>
          <a:spcPct val="30000"/>
        </a:spcBef>
        <a:spcAft>
          <a:spcPct val="0"/>
        </a:spcAft>
        <a:buClr>
          <a:schemeClr val="tx1"/>
        </a:buClr>
        <a:buSzPct val="100000"/>
        <a:buChar char="•"/>
        <a:defRPr sz="2400" b="1">
          <a:solidFill>
            <a:schemeClr val="tx1"/>
          </a:solidFill>
          <a:latin typeface="+mn-lt"/>
        </a:defRPr>
      </a:lvl8pPr>
      <a:lvl9pPr marL="3829050" indent="-171450" algn="l" rtl="0" eaLnBrk="1" fontAlgn="base" hangingPunct="1">
        <a:lnSpc>
          <a:spcPct val="90000"/>
        </a:lnSpc>
        <a:spcBef>
          <a:spcPct val="30000"/>
        </a:spcBef>
        <a:spcAft>
          <a:spcPct val="0"/>
        </a:spcAft>
        <a:buClr>
          <a:schemeClr val="tx1"/>
        </a:buClr>
        <a:buSzPct val="100000"/>
        <a:buChar char="•"/>
        <a:defRPr sz="2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creditcards.com/credit-card-news/credit-card-industry-facts-personal-debt-statistics-1276.php"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tinyurl.com/6hdtv6"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idtheftcenter.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www.statisticbrain.com/identity-theft-fraud-statistics/" TargetMode="External"/><Relationship Id="rId4" Type="http://schemas.openxmlformats.org/officeDocument/2006/relationships/hyperlink" Target="http://www.fbi.gov/about-us/investigate/cyber/identity_theft"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pdos.csail.mit.edu/~rtm/"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hyperlink" Target="http://www.2600.com/"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7.xml.rels><?xml version="1.0" encoding="UTF-8" standalone="yes"?>
<Relationships xmlns="http://schemas.openxmlformats.org/package/2006/relationships"><Relationship Id="rId3" Type="http://schemas.openxmlformats.org/officeDocument/2006/relationships/hyperlink" Target="http://www.phrack.com/"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blackhat.com/"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hyperlink" Target="http://www.hopenumbernine.net/" TargetMode="External"/><Relationship Id="rId4" Type="http://schemas.openxmlformats.org/officeDocument/2006/relationships/hyperlink" Target="http://www.defcon.org/"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www.mekabay.com/nwss/866_russian_cybercrime_(guinen)_part_1.pdf"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hyperlink" Target="http://www.mekabay.com/nwss/868_russian_cybercrime_(guinen)_part_3.pdf" TargetMode="External"/><Relationship Id="rId4" Type="http://schemas.openxmlformats.org/officeDocument/2006/relationships/hyperlink" Target="http://www.mekabay.com/nwss/867_russian_cybercrime_(guinen)_part_2.pdf"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990600" y="152400"/>
            <a:ext cx="7162800" cy="3276600"/>
          </a:xfrm>
        </p:spPr>
        <p:txBody>
          <a:bodyPr/>
          <a:lstStyle/>
          <a:p>
            <a:pPr algn="ctr"/>
            <a:r>
              <a:rPr lang="en-US" sz="6000" dirty="0"/>
              <a:t>History of Computer Crime</a:t>
            </a:r>
          </a:p>
        </p:txBody>
      </p:sp>
      <p:sp>
        <p:nvSpPr>
          <p:cNvPr id="2051" name="Content Placeholder 2"/>
          <p:cNvSpPr>
            <a:spLocks noGrp="1"/>
          </p:cNvSpPr>
          <p:nvPr>
            <p:ph idx="1"/>
          </p:nvPr>
        </p:nvSpPr>
        <p:spPr>
          <a:xfrm>
            <a:off x="990600" y="3429000"/>
            <a:ext cx="7162800" cy="3124200"/>
          </a:xfrm>
        </p:spPr>
        <p:txBody>
          <a:bodyPr/>
          <a:lstStyle/>
          <a:p>
            <a:pPr algn="ctr">
              <a:buFont typeface="Wingdings" pitchFamily="2" charset="2"/>
              <a:buNone/>
            </a:pPr>
            <a:r>
              <a:rPr lang="en-US" sz="3600" dirty="0"/>
              <a:t>CSH6 Chapter 2</a:t>
            </a:r>
          </a:p>
          <a:p>
            <a:pPr algn="ctr">
              <a:buFont typeface="Wingdings" pitchFamily="2" charset="2"/>
              <a:buNone/>
            </a:pPr>
            <a:r>
              <a:rPr lang="en-US" sz="3600" dirty="0"/>
              <a:t>“History of Computer Crime”</a:t>
            </a:r>
          </a:p>
          <a:p>
            <a:pPr algn="ctr">
              <a:buFont typeface="Wingdings" pitchFamily="2" charset="2"/>
              <a:buNone/>
            </a:pPr>
            <a:r>
              <a:rPr lang="en-US" sz="3600" dirty="0"/>
              <a:t>M. E. Kabay</a:t>
            </a:r>
          </a:p>
          <a:p>
            <a:pPr algn="ctr">
              <a:buFont typeface="Wingdings" pitchFamily="2" charset="2"/>
              <a:buNone/>
            </a:pPr>
            <a:r>
              <a:rPr lang="en-US" sz="3600" i="1" dirty="0"/>
              <a:t>With supplemental updates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1980-2003: Kevin Mitnick (1)</a:t>
            </a:r>
          </a:p>
        </p:txBody>
      </p:sp>
      <p:sp>
        <p:nvSpPr>
          <p:cNvPr id="3" name="Content Placeholder 2"/>
          <p:cNvSpPr>
            <a:spLocks noGrp="1"/>
          </p:cNvSpPr>
          <p:nvPr>
            <p:ph idx="1"/>
          </p:nvPr>
        </p:nvSpPr>
        <p:spPr>
          <a:xfrm>
            <a:off x="990600" y="1143000"/>
            <a:ext cx="7772400" cy="5181600"/>
          </a:xfrm>
        </p:spPr>
        <p:txBody>
          <a:bodyPr/>
          <a:lstStyle/>
          <a:p>
            <a:r>
              <a:rPr lang="en-US" dirty="0"/>
              <a:t>Born 1963</a:t>
            </a:r>
          </a:p>
          <a:p>
            <a:pPr lvl="1"/>
            <a:r>
              <a:rPr lang="en-US" dirty="0"/>
              <a:t>As young teenager, stole bus rides by using special punch for bus transfers</a:t>
            </a:r>
          </a:p>
          <a:p>
            <a:pPr lvl="1"/>
            <a:r>
              <a:rPr lang="en-US" dirty="0"/>
              <a:t>Phone phreaking, pranks, </a:t>
            </a:r>
            <a:r>
              <a:rPr lang="en-US" dirty="0" err="1"/>
              <a:t>breakins</a:t>
            </a:r>
            <a:r>
              <a:rPr lang="en-US" dirty="0"/>
              <a:t> using social engineering against DEC</a:t>
            </a:r>
          </a:p>
          <a:p>
            <a:r>
              <a:rPr lang="en-US" dirty="0"/>
              <a:t>1981: social engineering to enter PacBell</a:t>
            </a:r>
          </a:p>
          <a:p>
            <a:pPr lvl="1"/>
            <a:r>
              <a:rPr lang="en-US" dirty="0"/>
              <a:t>Juvenile court ordered psychological study</a:t>
            </a:r>
          </a:p>
          <a:p>
            <a:pPr lvl="1"/>
            <a:r>
              <a:rPr lang="en-US" dirty="0"/>
              <a:t>1 year probation</a:t>
            </a:r>
          </a:p>
          <a:p>
            <a:r>
              <a:rPr lang="en-US" dirty="0"/>
              <a:t>1987: arrested for penetrating USCA</a:t>
            </a:r>
          </a:p>
          <a:p>
            <a:pPr lvl="1"/>
            <a:r>
              <a:rPr lang="en-US" dirty="0"/>
              <a:t>Stored stolen VAX VMS code on disks</a:t>
            </a:r>
          </a:p>
          <a:p>
            <a:r>
              <a:rPr lang="en-US" dirty="0"/>
              <a:t>1988: Arrested by FBI; sentenced 1989 to 1 year jail &amp; 6 months rehabilitation</a:t>
            </a:r>
          </a:p>
        </p:txBody>
      </p:sp>
      <p:pic>
        <p:nvPicPr>
          <p:cNvPr id="1014786" name="Picture 2"/>
          <p:cNvPicPr>
            <a:picLocks noChangeAspect="1" noChangeArrowheads="1"/>
          </p:cNvPicPr>
          <p:nvPr/>
        </p:nvPicPr>
        <p:blipFill>
          <a:blip r:embed="rId3" cstate="print"/>
          <a:srcRect/>
          <a:stretch>
            <a:fillRect/>
          </a:stretch>
        </p:blipFill>
        <p:spPr bwMode="auto">
          <a:xfrm>
            <a:off x="7848600" y="2133600"/>
            <a:ext cx="1066800" cy="12954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Kevin Mitnick</a:t>
            </a:r>
            <a:r>
              <a:rPr lang="en-US" baseline="0" dirty="0"/>
              <a:t> (2)</a:t>
            </a:r>
            <a:endParaRPr lang="en-US" dirty="0"/>
          </a:p>
        </p:txBody>
      </p:sp>
      <p:sp>
        <p:nvSpPr>
          <p:cNvPr id="3" name="Content Placeholder 2"/>
          <p:cNvSpPr>
            <a:spLocks noGrp="1"/>
          </p:cNvSpPr>
          <p:nvPr>
            <p:ph idx="1"/>
          </p:nvPr>
        </p:nvSpPr>
        <p:spPr>
          <a:xfrm>
            <a:off x="990600" y="1143000"/>
            <a:ext cx="7772400" cy="5181600"/>
          </a:xfrm>
        </p:spPr>
        <p:txBody>
          <a:bodyPr/>
          <a:lstStyle/>
          <a:p>
            <a:r>
              <a:rPr lang="en-US" dirty="0"/>
              <a:t>1992: FBI tried to arrest him for stealing</a:t>
            </a:r>
            <a:r>
              <a:rPr lang="en-US" baseline="0" dirty="0"/>
              <a:t> services from phone company computers</a:t>
            </a:r>
          </a:p>
          <a:p>
            <a:pPr lvl="1"/>
            <a:r>
              <a:rPr lang="en-US" dirty="0"/>
              <a:t>Went</a:t>
            </a:r>
            <a:r>
              <a:rPr lang="en-US" baseline="0" dirty="0"/>
              <a:t> underground</a:t>
            </a:r>
          </a:p>
          <a:p>
            <a:pPr lvl="0"/>
            <a:r>
              <a:rPr lang="en-US" dirty="0"/>
              <a:t>1994: Insults</a:t>
            </a:r>
            <a:r>
              <a:rPr lang="en-US" baseline="0" dirty="0"/>
              <a:t> Tsutomu Shimomura</a:t>
            </a:r>
          </a:p>
          <a:p>
            <a:pPr lvl="1"/>
            <a:r>
              <a:rPr lang="en-US" dirty="0"/>
              <a:t>Physicist &amp; Internet</a:t>
            </a:r>
            <a:r>
              <a:rPr lang="en-US" baseline="0" dirty="0"/>
              <a:t> security expert</a:t>
            </a:r>
          </a:p>
          <a:p>
            <a:pPr lvl="1"/>
            <a:r>
              <a:rPr lang="en-US" dirty="0"/>
              <a:t>Mitnick left rude messages on computer, voice-mail</a:t>
            </a:r>
            <a:endParaRPr lang="en-US" baseline="0" dirty="0"/>
          </a:p>
          <a:p>
            <a:pPr lvl="1"/>
            <a:r>
              <a:rPr lang="en-US" baseline="0" dirty="0"/>
              <a:t>Shimomura helped FBI track Mitnick</a:t>
            </a:r>
          </a:p>
          <a:p>
            <a:r>
              <a:rPr lang="en-US" dirty="0"/>
              <a:t>1995: FBI arrests Mitnick</a:t>
            </a:r>
          </a:p>
          <a:p>
            <a:r>
              <a:rPr lang="en-US" dirty="0"/>
              <a:t>1999: Convicted of wire fraud, computer fraud &amp; illegal interception of wire communication</a:t>
            </a:r>
          </a:p>
          <a:p>
            <a:pPr lvl="1"/>
            <a:r>
              <a:rPr lang="en-US" dirty="0"/>
              <a:t>Sentenced to 46 months federal prison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Kevin</a:t>
            </a:r>
            <a:r>
              <a:rPr lang="en-US" baseline="0" dirty="0"/>
              <a:t> Mitnick (3)</a:t>
            </a:r>
            <a:endParaRPr lang="en-US" dirty="0"/>
          </a:p>
        </p:txBody>
      </p:sp>
      <p:sp>
        <p:nvSpPr>
          <p:cNvPr id="3" name="Content Placeholder 2"/>
          <p:cNvSpPr>
            <a:spLocks noGrp="1"/>
          </p:cNvSpPr>
          <p:nvPr>
            <p:ph idx="1"/>
          </p:nvPr>
        </p:nvSpPr>
        <p:spPr>
          <a:xfrm>
            <a:off x="990600" y="1219200"/>
            <a:ext cx="7848600" cy="5257800"/>
          </a:xfrm>
        </p:spPr>
        <p:txBody>
          <a:bodyPr/>
          <a:lstStyle/>
          <a:p>
            <a:r>
              <a:rPr lang="en-US" dirty="0"/>
              <a:t>Became cause célèbre among criminal hackers</a:t>
            </a:r>
          </a:p>
          <a:p>
            <a:pPr lvl="1"/>
            <a:r>
              <a:rPr lang="en-US" dirty="0"/>
              <a:t>FREE KEVIN defacements worldwide</a:t>
            </a:r>
          </a:p>
          <a:p>
            <a:pPr lvl="1"/>
            <a:r>
              <a:rPr lang="en-US" dirty="0"/>
              <a:t>Funniest:</a:t>
            </a:r>
            <a:r>
              <a:rPr lang="en-US" baseline="0" dirty="0"/>
              <a:t> FREE KEVIN on Mexican Web site </a:t>
            </a:r>
            <a:r>
              <a:rPr lang="en-US" i="1" baseline="0" dirty="0"/>
              <a:t>after</a:t>
            </a:r>
            <a:r>
              <a:rPr lang="en-US" i="0" baseline="0" dirty="0"/>
              <a:t> release of KM</a:t>
            </a:r>
          </a:p>
          <a:p>
            <a:r>
              <a:rPr lang="en-US" dirty="0"/>
              <a:t>2000: released from prison</a:t>
            </a:r>
          </a:p>
          <a:p>
            <a:pPr lvl="1"/>
            <a:r>
              <a:rPr lang="en-US" dirty="0"/>
              <a:t>3 years parole</a:t>
            </a:r>
          </a:p>
          <a:p>
            <a:pPr lvl="1"/>
            <a:r>
              <a:rPr lang="en-US" dirty="0"/>
              <a:t>Restricted access to computers</a:t>
            </a:r>
          </a:p>
          <a:p>
            <a:pPr lvl="1"/>
            <a:r>
              <a:rPr lang="en-US" dirty="0"/>
              <a:t>Profits from writing and speaking </a:t>
            </a:r>
            <a:br>
              <a:rPr lang="en-US" dirty="0"/>
            </a:br>
            <a:r>
              <a:rPr lang="en-US" dirty="0"/>
              <a:t>about criminal career used to </a:t>
            </a:r>
            <a:br>
              <a:rPr lang="en-US" dirty="0"/>
            </a:br>
            <a:r>
              <a:rPr lang="en-US" dirty="0"/>
              <a:t>reimburse victims</a:t>
            </a:r>
          </a:p>
          <a:p>
            <a:pPr lvl="1"/>
            <a:r>
              <a:rPr lang="en-US" dirty="0"/>
              <a:t>Founded own computer-security firm</a:t>
            </a:r>
          </a:p>
          <a:p>
            <a:pPr lvl="1"/>
            <a:r>
              <a:rPr lang="en-US" dirty="0"/>
              <a:t>Wrote books about defending against social engineering</a:t>
            </a:r>
          </a:p>
        </p:txBody>
      </p:sp>
      <p:pic>
        <p:nvPicPr>
          <p:cNvPr id="1015810" name="Picture 2"/>
          <p:cNvPicPr>
            <a:picLocks noChangeAspect="1" noChangeArrowheads="1"/>
          </p:cNvPicPr>
          <p:nvPr/>
        </p:nvPicPr>
        <p:blipFill>
          <a:blip r:embed="rId3" cstate="print"/>
          <a:srcRect/>
          <a:stretch>
            <a:fillRect/>
          </a:stretch>
        </p:blipFill>
        <p:spPr bwMode="auto">
          <a:xfrm>
            <a:off x="7162800" y="2514599"/>
            <a:ext cx="1716833" cy="2686587"/>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Kevin Mitnick (4)</a:t>
            </a:r>
          </a:p>
        </p:txBody>
      </p:sp>
      <p:sp>
        <p:nvSpPr>
          <p:cNvPr id="5" name="Content Placeholder 4"/>
          <p:cNvSpPr>
            <a:spLocks noGrp="1"/>
          </p:cNvSpPr>
          <p:nvPr>
            <p:ph idx="1"/>
          </p:nvPr>
        </p:nvSpPr>
        <p:spPr>
          <a:xfrm>
            <a:off x="228600" y="1143000"/>
            <a:ext cx="5943600" cy="5410200"/>
          </a:xfrm>
        </p:spPr>
        <p:txBody>
          <a:bodyPr/>
          <a:lstStyle/>
          <a:p>
            <a:r>
              <a:rPr lang="en-US" dirty="0"/>
              <a:t>Readings about the Mitnick case</a:t>
            </a:r>
          </a:p>
          <a:p>
            <a:pPr lvl="1"/>
            <a:r>
              <a:rPr lang="en-US" sz="1800" dirty="0" err="1"/>
              <a:t>Goodell</a:t>
            </a:r>
            <a:r>
              <a:rPr lang="en-US" sz="1800" dirty="0"/>
              <a:t>, J. (1996).  </a:t>
            </a:r>
            <a:r>
              <a:rPr lang="en-US" sz="1800" i="1" dirty="0"/>
              <a:t>The </a:t>
            </a:r>
            <a:r>
              <a:rPr lang="en-US" sz="1800" i="1" dirty="0" err="1"/>
              <a:t>Cyberthief</a:t>
            </a:r>
            <a:r>
              <a:rPr lang="en-US" sz="1800" i="1" dirty="0"/>
              <a:t> and the Samurai:  The True Story of Kevin Mitnick—and the Man Who Hunted Him Down</a:t>
            </a:r>
            <a:r>
              <a:rPr lang="en-US" sz="1800" dirty="0"/>
              <a:t>.  Dell (New York).  ISBN 0-440-22205-2.  xix + 328.</a:t>
            </a:r>
          </a:p>
          <a:p>
            <a:pPr lvl="1"/>
            <a:r>
              <a:rPr lang="en-US" sz="1800" dirty="0" err="1"/>
              <a:t>Hafner</a:t>
            </a:r>
            <a:r>
              <a:rPr lang="en-US" sz="1800" dirty="0"/>
              <a:t>, K. &amp; J. </a:t>
            </a:r>
            <a:r>
              <a:rPr lang="en-US" sz="1800" dirty="0" err="1"/>
              <a:t>Markoff</a:t>
            </a:r>
            <a:r>
              <a:rPr lang="en-US" sz="1800" dirty="0"/>
              <a:t> (1991).  </a:t>
            </a:r>
            <a:r>
              <a:rPr lang="en-US" sz="1800" i="1" dirty="0"/>
              <a:t>Cyberpunk:  Outlaws and Hackers on the Computer Frontier</a:t>
            </a:r>
            <a:r>
              <a:rPr lang="en-US" sz="1800" dirty="0"/>
              <a:t>.  Touchstone Books, Simon &amp; Schuster (New York).  ISBN 0-671-77879-X.  368.  Index.</a:t>
            </a:r>
          </a:p>
          <a:p>
            <a:pPr lvl="1"/>
            <a:r>
              <a:rPr lang="en-US" sz="1800" dirty="0"/>
              <a:t>Littman, J. (1996).  </a:t>
            </a:r>
            <a:r>
              <a:rPr lang="en-US" sz="1800" i="1" dirty="0"/>
              <a:t>The Fugitive Game:  Online with Kevin Mitnick—The Inside Story of the Great </a:t>
            </a:r>
            <a:r>
              <a:rPr lang="en-US" sz="1800" i="1" dirty="0" err="1"/>
              <a:t>Cyberchase</a:t>
            </a:r>
            <a:r>
              <a:rPr lang="en-US" sz="1800" dirty="0"/>
              <a:t>.  Little, Brown and Company (Boston).  ISBN 0-316-5258-7.  x + 383.</a:t>
            </a:r>
          </a:p>
          <a:p>
            <a:pPr lvl="1"/>
            <a:r>
              <a:rPr lang="en-US" sz="1800" dirty="0"/>
              <a:t>Shimomura, T. &amp; J. </a:t>
            </a:r>
            <a:r>
              <a:rPr lang="en-US" sz="1800" dirty="0" err="1"/>
              <a:t>Markoff</a:t>
            </a:r>
            <a:r>
              <a:rPr lang="en-US" sz="1800" dirty="0"/>
              <a:t> (1996).  </a:t>
            </a:r>
            <a:r>
              <a:rPr lang="en-US" sz="1800" i="1" dirty="0"/>
              <a:t>Takedown:  The Pursuit and Capture of Kevin Mitnick, America's Most Wanted Computer Outlaw—by the Man Who Did It</a:t>
            </a:r>
            <a:r>
              <a:rPr lang="en-US" sz="1800" dirty="0"/>
              <a:t>.  Hyperion (New York).  ISBN 0-7868-6210-6.  xii + 324.  Index.</a:t>
            </a:r>
          </a:p>
          <a:p>
            <a:endParaRPr lang="en-US" dirty="0"/>
          </a:p>
        </p:txBody>
      </p:sp>
      <p:pic>
        <p:nvPicPr>
          <p:cNvPr id="1016834" name="Picture 2"/>
          <p:cNvPicPr>
            <a:picLocks noChangeAspect="1" noChangeArrowheads="1"/>
          </p:cNvPicPr>
          <p:nvPr/>
        </p:nvPicPr>
        <p:blipFill>
          <a:blip r:embed="rId3" cstate="print"/>
          <a:srcRect/>
          <a:stretch>
            <a:fillRect/>
          </a:stretch>
        </p:blipFill>
        <p:spPr bwMode="auto">
          <a:xfrm>
            <a:off x="6172200" y="1262062"/>
            <a:ext cx="2857500" cy="433387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1970s-Today: </a:t>
            </a:r>
            <a:br>
              <a:rPr lang="en-US" dirty="0"/>
            </a:br>
            <a:r>
              <a:rPr lang="en-US" dirty="0"/>
              <a:t>Credit Card Fraud (1)</a:t>
            </a:r>
          </a:p>
        </p:txBody>
      </p:sp>
      <p:sp>
        <p:nvSpPr>
          <p:cNvPr id="5" name="Content Placeholder 4"/>
          <p:cNvSpPr>
            <a:spLocks noGrp="1"/>
          </p:cNvSpPr>
          <p:nvPr>
            <p:ph idx="1"/>
          </p:nvPr>
        </p:nvSpPr>
        <p:spPr>
          <a:xfrm>
            <a:off x="990600" y="1295400"/>
            <a:ext cx="7620000" cy="5029200"/>
          </a:xfrm>
        </p:spPr>
        <p:txBody>
          <a:bodyPr/>
          <a:lstStyle/>
          <a:p>
            <a:r>
              <a:rPr lang="en-US" dirty="0"/>
              <a:t>Credit cards developed after WWII in USA</a:t>
            </a:r>
          </a:p>
          <a:p>
            <a:pPr lvl="1"/>
            <a:r>
              <a:rPr lang="en-US" dirty="0"/>
              <a:t>1950: Diners Club</a:t>
            </a:r>
          </a:p>
          <a:p>
            <a:pPr lvl="1"/>
            <a:r>
              <a:rPr lang="en-US" dirty="0"/>
              <a:t>1951: </a:t>
            </a:r>
            <a:r>
              <a:rPr lang="en-US" dirty="0" err="1"/>
              <a:t>BankAmericard</a:t>
            </a:r>
            <a:r>
              <a:rPr lang="en-US" dirty="0"/>
              <a:t> &amp; MasterCard</a:t>
            </a:r>
          </a:p>
          <a:p>
            <a:pPr lvl="1"/>
            <a:r>
              <a:rPr lang="en-US" dirty="0"/>
              <a:t>1958: American Express</a:t>
            </a:r>
          </a:p>
          <a:p>
            <a:r>
              <a:rPr lang="en-US" dirty="0"/>
              <a:t>1960s: aggressive marketing of credit cards</a:t>
            </a:r>
          </a:p>
          <a:p>
            <a:pPr lvl="1"/>
            <a:r>
              <a:rPr lang="en-US" dirty="0"/>
              <a:t>Sending cards to unsuspecting consumers</a:t>
            </a:r>
          </a:p>
          <a:p>
            <a:pPr lvl="1"/>
            <a:r>
              <a:rPr lang="en-US" dirty="0"/>
              <a:t>Mailbox theft → surprise bills on first invoice</a:t>
            </a:r>
          </a:p>
          <a:p>
            <a:r>
              <a:rPr lang="en-US" dirty="0"/>
              <a:t>1974: Fair Credit Billing Act to reduce abuses</a:t>
            </a:r>
          </a:p>
          <a:p>
            <a:r>
              <a:rPr lang="en-US" dirty="0"/>
              <a:t>1970s-80s: expansion of electronic confirmation</a:t>
            </a:r>
          </a:p>
          <a:p>
            <a:r>
              <a:rPr lang="en-US" dirty="0"/>
              <a:t>1980s: Refusal to improve security (no pictures)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Credit</a:t>
            </a:r>
            <a:r>
              <a:rPr lang="en-US" baseline="0" dirty="0"/>
              <a:t> Card Fraud (2)</a:t>
            </a:r>
            <a:endParaRPr lang="en-US" dirty="0"/>
          </a:p>
        </p:txBody>
      </p:sp>
      <p:sp>
        <p:nvSpPr>
          <p:cNvPr id="3" name="Content Placeholder 2"/>
          <p:cNvSpPr>
            <a:spLocks noGrp="1"/>
          </p:cNvSpPr>
          <p:nvPr>
            <p:ph idx="1"/>
          </p:nvPr>
        </p:nvSpPr>
        <p:spPr>
          <a:xfrm>
            <a:off x="990600" y="1066800"/>
            <a:ext cx="7162800" cy="5257800"/>
          </a:xfrm>
        </p:spPr>
        <p:txBody>
          <a:bodyPr/>
          <a:lstStyle/>
          <a:p>
            <a:r>
              <a:rPr lang="en-US" sz="2000" dirty="0"/>
              <a:t>1990s: massive increase in credit card &amp; online fraud </a:t>
            </a:r>
          </a:p>
          <a:p>
            <a:pPr lvl="1"/>
            <a:r>
              <a:rPr lang="en-US" sz="2000" dirty="0"/>
              <a:t>US Visa/MC: $110M in 1980 vs $1,630M in 1995</a:t>
            </a:r>
          </a:p>
          <a:p>
            <a:r>
              <a:rPr lang="en-US" sz="2000" dirty="0"/>
              <a:t>More recent data*:</a:t>
            </a:r>
          </a:p>
          <a:p>
            <a:pPr lvl="1"/>
            <a:r>
              <a:rPr lang="en-US" sz="2000" dirty="0"/>
              <a:t>Unauthorized general-purpose credit card transactions = 0.037% all card-present credit card transactions in 2012</a:t>
            </a:r>
          </a:p>
          <a:p>
            <a:pPr lvl="1"/>
            <a:r>
              <a:rPr lang="en-US" sz="2000" dirty="0"/>
              <a:t>Fraud = 0.092% value of transactions)</a:t>
            </a:r>
          </a:p>
          <a:p>
            <a:pPr lvl="1"/>
            <a:r>
              <a:rPr lang="en-US" sz="2000" dirty="0"/>
              <a:t>0.118% all card-not-present transactions </a:t>
            </a:r>
          </a:p>
          <a:p>
            <a:pPr lvl="1"/>
            <a:r>
              <a:rPr lang="en-US" sz="2000" dirty="0"/>
              <a:t>0.114% value those transactions)</a:t>
            </a:r>
          </a:p>
          <a:p>
            <a:pPr lvl="1"/>
            <a:r>
              <a:rPr lang="en-US" sz="2000" dirty="0"/>
              <a:t>Global fraud rates across Visa &lt; $0.06/$100</a:t>
            </a:r>
          </a:p>
        </p:txBody>
      </p:sp>
      <p:sp>
        <p:nvSpPr>
          <p:cNvPr id="4" name="TextBox 3"/>
          <p:cNvSpPr txBox="1"/>
          <p:nvPr/>
        </p:nvSpPr>
        <p:spPr>
          <a:xfrm>
            <a:off x="76200" y="5638800"/>
            <a:ext cx="9027151" cy="584775"/>
          </a:xfrm>
          <a:prstGeom prst="rect">
            <a:avLst/>
          </a:prstGeom>
          <a:solidFill>
            <a:srgbClr val="FFC000"/>
          </a:solidFill>
          <a:scene3d>
            <a:camera prst="orthographicFront"/>
            <a:lightRig rig="threePt" dir="t"/>
          </a:scene3d>
          <a:sp3d>
            <a:bevelT/>
          </a:sp3d>
        </p:spPr>
        <p:txBody>
          <a:bodyPr wrap="none" rtlCol="0">
            <a:spAutoFit/>
          </a:bodyPr>
          <a:lstStyle/>
          <a:p>
            <a:pPr marL="0" lvl="1"/>
            <a:r>
              <a:rPr lang="en-US" sz="1600" dirty="0">
                <a:latin typeface="Arial Narrow" panose="020B0606020202030204" pitchFamily="34" charset="0"/>
              </a:rPr>
              <a:t>* &lt; </a:t>
            </a:r>
            <a:r>
              <a:rPr lang="en-US" sz="1600" dirty="0">
                <a:latin typeface="Arial Narrow" panose="020B0606020202030204" pitchFamily="34" charset="0"/>
                <a:hlinkClick r:id="rId3"/>
              </a:rPr>
              <a:t>http://www.creditcards.com/credit-card-news/credit-card-industry-facts-personal-debt-statistics-1276.php</a:t>
            </a:r>
            <a:r>
              <a:rPr lang="en-US" sz="1600" dirty="0">
                <a:latin typeface="Arial Narrow" panose="020B0606020202030204" pitchFamily="34" charset="0"/>
              </a:rPr>
              <a:t> &gt; </a:t>
            </a:r>
            <a:br>
              <a:rPr lang="en-US" sz="1600" dirty="0">
                <a:latin typeface="Arial Narrow" panose="020B0606020202030204" pitchFamily="34" charset="0"/>
              </a:rPr>
            </a:br>
            <a:r>
              <a:rPr lang="en-US" sz="1600" dirty="0">
                <a:latin typeface="Arial Narrow" panose="020B0606020202030204" pitchFamily="34" charset="0"/>
              </a:rPr>
              <a:t>or &lt; </a:t>
            </a:r>
            <a:r>
              <a:rPr lang="en-US" sz="1600" dirty="0">
                <a:latin typeface="Arial Narrow" panose="020B0606020202030204" pitchFamily="34" charset="0"/>
                <a:hlinkClick r:id="rId4"/>
              </a:rPr>
              <a:t>http://tinyurl.com/6hdtv6</a:t>
            </a:r>
            <a:r>
              <a:rPr lang="en-US" sz="1600" dirty="0">
                <a:latin typeface="Arial Narrow" panose="020B0606020202030204" pitchFamily="34" charset="0"/>
              </a:rPr>
              <a:t> &gt;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1990s-now: Identity </a:t>
            </a:r>
            <a:br>
              <a:rPr lang="en-US" dirty="0"/>
            </a:br>
            <a:r>
              <a:rPr lang="en-US" dirty="0"/>
              <a:t>Theft Rises</a:t>
            </a:r>
          </a:p>
        </p:txBody>
      </p:sp>
      <p:sp>
        <p:nvSpPr>
          <p:cNvPr id="5" name="Content Placeholder 4"/>
          <p:cNvSpPr>
            <a:spLocks noGrp="1"/>
          </p:cNvSpPr>
          <p:nvPr>
            <p:ph idx="1"/>
          </p:nvPr>
        </p:nvSpPr>
        <p:spPr>
          <a:xfrm>
            <a:off x="990600" y="1295400"/>
            <a:ext cx="7848600" cy="5029200"/>
          </a:xfrm>
        </p:spPr>
        <p:txBody>
          <a:bodyPr/>
          <a:lstStyle/>
          <a:p>
            <a:r>
              <a:rPr lang="en-US" sz="2200" dirty="0"/>
              <a:t>One</a:t>
            </a:r>
            <a:r>
              <a:rPr lang="en-US" sz="2200" baseline="0" dirty="0"/>
              <a:t> of the fastest growing crimes in USA</a:t>
            </a:r>
          </a:p>
          <a:p>
            <a:r>
              <a:rPr lang="en-US" sz="2200" dirty="0"/>
              <a:t>Identity Theft Resource Center</a:t>
            </a:r>
          </a:p>
          <a:p>
            <a:pPr lvl="1"/>
            <a:r>
              <a:rPr lang="en-US" sz="2200" dirty="0">
                <a:hlinkClick r:id="rId3"/>
              </a:rPr>
              <a:t>http://www.idtheftcenter.org/</a:t>
            </a:r>
            <a:r>
              <a:rPr lang="en-US" sz="2200" dirty="0"/>
              <a:t> </a:t>
            </a:r>
          </a:p>
          <a:p>
            <a:pPr lvl="1"/>
            <a:r>
              <a:rPr lang="en-US" sz="2200" dirty="0"/>
              <a:t>Wealth of resources</a:t>
            </a:r>
          </a:p>
          <a:p>
            <a:pPr lvl="2"/>
            <a:r>
              <a:rPr lang="en-US" sz="2200" dirty="0"/>
              <a:t>Victim resources</a:t>
            </a:r>
          </a:p>
          <a:p>
            <a:pPr lvl="2"/>
            <a:r>
              <a:rPr lang="en-US" sz="2200" dirty="0"/>
              <a:t>ID theft protection tips</a:t>
            </a:r>
          </a:p>
          <a:p>
            <a:pPr lvl="2"/>
            <a:r>
              <a:rPr lang="en-US" sz="2200" dirty="0"/>
              <a:t>Scams &amp; alerts</a:t>
            </a:r>
          </a:p>
          <a:p>
            <a:r>
              <a:rPr lang="en-US" sz="2200" dirty="0"/>
              <a:t>FBI ID Theft Resources</a:t>
            </a:r>
          </a:p>
          <a:p>
            <a:pPr lvl="1"/>
            <a:r>
              <a:rPr lang="en-US" sz="2200" dirty="0">
                <a:hlinkClick r:id="rId4"/>
              </a:rPr>
              <a:t>http://www.fbi.gov/about-us/investigate/cyber/identity_theft</a:t>
            </a:r>
            <a:r>
              <a:rPr lang="en-US" sz="2200" dirty="0"/>
              <a:t> </a:t>
            </a:r>
          </a:p>
          <a:p>
            <a:r>
              <a:rPr lang="en-US" sz="2200" dirty="0"/>
              <a:t>Statistic Brain</a:t>
            </a:r>
          </a:p>
          <a:p>
            <a:pPr lvl="1"/>
            <a:r>
              <a:rPr lang="en-US" sz="2200" dirty="0">
                <a:hlinkClick r:id="rId5"/>
              </a:rPr>
              <a:t>http://www.statisticbrain.com/identity-theft-fraud-statistics/</a:t>
            </a:r>
            <a:r>
              <a:rPr lang="en-US" sz="2200" dirty="0"/>
              <a:t> </a:t>
            </a:r>
          </a:p>
          <a:p>
            <a:pPr lvl="1"/>
            <a:endParaRPr lang="en-US" sz="2200" dirty="0"/>
          </a:p>
        </p:txBody>
      </p:sp>
      <p:cxnSp>
        <p:nvCxnSpPr>
          <p:cNvPr id="7" name="Straight Connector 6"/>
          <p:cNvCxnSpPr/>
          <p:nvPr/>
        </p:nvCxnSpPr>
        <p:spPr bwMode="auto">
          <a:xfrm>
            <a:off x="685800" y="6477000"/>
            <a:ext cx="7696200" cy="1588"/>
          </a:xfrm>
          <a:prstGeom prst="line">
            <a:avLst/>
          </a:prstGeom>
          <a:solidFill>
            <a:schemeClr val="accent2"/>
          </a:solidFill>
          <a:ln w="12700" cap="flat" cmpd="sng" algn="ctr">
            <a:solidFill>
              <a:schemeClr val="tx1"/>
            </a:solidFill>
            <a:prstDash val="solid"/>
            <a:round/>
            <a:headEnd type="none" w="sm" len="sm"/>
            <a:tailEnd type="none" w="sm" len="sm"/>
          </a:ln>
          <a:effectLst/>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a:t>What ID Thieves Do</a:t>
            </a:r>
          </a:p>
        </p:txBody>
      </p:sp>
      <p:sp>
        <p:nvSpPr>
          <p:cNvPr id="7171" name="Rectangle 3"/>
          <p:cNvSpPr>
            <a:spLocks noGrp="1" noChangeArrowheads="1"/>
          </p:cNvSpPr>
          <p:nvPr>
            <p:ph type="body" idx="1"/>
          </p:nvPr>
        </p:nvSpPr>
        <p:spPr/>
        <p:txBody>
          <a:bodyPr/>
          <a:lstStyle/>
          <a:p>
            <a:r>
              <a:rPr lang="en-US" dirty="0"/>
              <a:t>Locate identifying data</a:t>
            </a:r>
          </a:p>
          <a:p>
            <a:pPr lvl="1"/>
            <a:r>
              <a:rPr lang="en-US" dirty="0"/>
              <a:t>Social Security Number</a:t>
            </a:r>
          </a:p>
          <a:p>
            <a:pPr lvl="1"/>
            <a:r>
              <a:rPr lang="en-US" dirty="0"/>
              <a:t>Driver's License</a:t>
            </a:r>
          </a:p>
          <a:p>
            <a:pPr lvl="1"/>
            <a:r>
              <a:rPr lang="en-US" dirty="0"/>
              <a:t>Home address, telephone number</a:t>
            </a:r>
          </a:p>
          <a:p>
            <a:pPr lvl="1"/>
            <a:r>
              <a:rPr lang="en-US" dirty="0"/>
              <a:t>Mother's maiden name</a:t>
            </a:r>
          </a:p>
          <a:p>
            <a:pPr lvl="1"/>
            <a:r>
              <a:rPr lang="en-US" dirty="0"/>
              <a:t>Or just misuse of </a:t>
            </a:r>
            <a:r>
              <a:rPr lang="en-US" i="1" dirty="0"/>
              <a:t>handle </a:t>
            </a:r>
            <a:r>
              <a:rPr lang="en-US" dirty="0"/>
              <a:t>(screen name) for forged messages</a:t>
            </a:r>
          </a:p>
          <a:p>
            <a:r>
              <a:rPr lang="en-US" dirty="0"/>
              <a:t>Create new credit cards, bank accounts</a:t>
            </a:r>
          </a:p>
          <a:p>
            <a:r>
              <a:rPr lang="en-US" dirty="0"/>
              <a:t>Default on loans in victim's name</a:t>
            </a:r>
          </a:p>
          <a:p>
            <a:r>
              <a:rPr lang="en-US" dirty="0"/>
              <a:t>Ruin reputations, credit records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Consequences</a:t>
            </a:r>
            <a:r>
              <a:rPr lang="en-US" baseline="0" dirty="0"/>
              <a:t> for Victims</a:t>
            </a:r>
            <a:endParaRPr lang="en-US" dirty="0"/>
          </a:p>
        </p:txBody>
      </p:sp>
      <p:sp>
        <p:nvSpPr>
          <p:cNvPr id="3" name="Content Placeholder 2"/>
          <p:cNvSpPr>
            <a:spLocks noGrp="1"/>
          </p:cNvSpPr>
          <p:nvPr>
            <p:ph idx="1"/>
          </p:nvPr>
        </p:nvSpPr>
        <p:spPr>
          <a:xfrm>
            <a:off x="990600" y="1219200"/>
            <a:ext cx="7924800" cy="5105400"/>
          </a:xfrm>
        </p:spPr>
        <p:txBody>
          <a:bodyPr/>
          <a:lstStyle/>
          <a:p>
            <a:r>
              <a:rPr lang="en-US" sz="2200" dirty="0"/>
              <a:t>Credit-card expenses relatively easy to correct IFF </a:t>
            </a:r>
          </a:p>
          <a:p>
            <a:pPr lvl="1"/>
            <a:r>
              <a:rPr lang="en-US" sz="2200" dirty="0"/>
              <a:t>Victim checks statement immediately and </a:t>
            </a:r>
          </a:p>
          <a:p>
            <a:pPr lvl="1"/>
            <a:r>
              <a:rPr lang="en-US" sz="2200" dirty="0"/>
              <a:t>Reports questionable transactions within time limit</a:t>
            </a:r>
          </a:p>
          <a:p>
            <a:r>
              <a:rPr lang="en-US" sz="2200" dirty="0"/>
              <a:t>Bank-account thefts much more difficult to correct</a:t>
            </a:r>
          </a:p>
          <a:p>
            <a:pPr lvl="1"/>
            <a:r>
              <a:rPr lang="en-US" sz="2200" dirty="0"/>
              <a:t>Money stolen is client’s, not bank’s</a:t>
            </a:r>
          </a:p>
          <a:p>
            <a:pPr lvl="1"/>
            <a:r>
              <a:rPr lang="en-US" sz="2200" dirty="0"/>
              <a:t>Client has great difficult recovering funds</a:t>
            </a:r>
          </a:p>
          <a:p>
            <a:r>
              <a:rPr lang="en-US" sz="2200" dirty="0"/>
              <a:t>Bill-collectors hound victims relentlessly</a:t>
            </a:r>
          </a:p>
          <a:p>
            <a:r>
              <a:rPr lang="en-US" sz="2200" dirty="0"/>
              <a:t>Bad credit records difficult to correct, ruin plans, cause loss of jobs or interfere with hiring</a:t>
            </a:r>
          </a:p>
          <a:p>
            <a:r>
              <a:rPr lang="en-US" sz="2200" dirty="0"/>
              <a:t>Criminal accusations put victims at serious risk of erroneous arrest or deportation</a:t>
            </a:r>
          </a:p>
          <a:p>
            <a:r>
              <a:rPr lang="en-US" sz="2200" dirty="0"/>
              <a:t>Victims may be nailed for child support of total strangers</a:t>
            </a:r>
          </a:p>
          <a:p>
            <a:endParaRPr lang="en-US" sz="2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dirty="0"/>
              <a:t>Preventing ID Theft</a:t>
            </a:r>
          </a:p>
        </p:txBody>
      </p:sp>
      <p:sp>
        <p:nvSpPr>
          <p:cNvPr id="45059" name="Rectangle 3"/>
          <p:cNvSpPr>
            <a:spLocks noGrp="1" noChangeArrowheads="1"/>
          </p:cNvSpPr>
          <p:nvPr>
            <p:ph type="body" idx="1"/>
          </p:nvPr>
        </p:nvSpPr>
        <p:spPr>
          <a:xfrm>
            <a:off x="990600" y="1295400"/>
            <a:ext cx="7162800" cy="5029200"/>
          </a:xfrm>
        </p:spPr>
        <p:txBody>
          <a:bodyPr/>
          <a:lstStyle/>
          <a:p>
            <a:r>
              <a:rPr lang="en-US" dirty="0"/>
              <a:t>Prevent theft:  restrict access to your SSN and other personal data</a:t>
            </a:r>
          </a:p>
          <a:p>
            <a:pPr lvl="1"/>
            <a:r>
              <a:rPr lang="en-US" dirty="0"/>
              <a:t>SSN may be required by SSA, IRS employer, financial institution, lender</a:t>
            </a:r>
          </a:p>
          <a:p>
            <a:pPr lvl="1"/>
            <a:r>
              <a:rPr lang="en-US" dirty="0"/>
              <a:t>Corner store or video rental should NOT be given SSN</a:t>
            </a:r>
          </a:p>
          <a:p>
            <a:r>
              <a:rPr lang="en-US" dirty="0"/>
              <a:t>NEVER give out credit-card or other personal data over the phone to someone </a:t>
            </a:r>
            <a:r>
              <a:rPr lang="en-US" i="1" dirty="0"/>
              <a:t>who has called you</a:t>
            </a:r>
            <a:r>
              <a:rPr lang="en-US" dirty="0"/>
              <a:t>.  Ask for written documents.</a:t>
            </a:r>
          </a:p>
          <a:p>
            <a:r>
              <a:rPr lang="en-US" dirty="0"/>
              <a:t>Shred papers that include confidential info before discarding.</a:t>
            </a:r>
          </a:p>
          <a:p>
            <a:r>
              <a:rPr lang="en-US" dirty="0"/>
              <a:t>Destroy computer media before discarding.</a:t>
            </a:r>
          </a:p>
          <a:p>
            <a:r>
              <a:rPr lang="en-US" dirty="0"/>
              <a:t>Don’t use DEBIT cards to buy things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90600" y="152400"/>
            <a:ext cx="7162800" cy="762000"/>
          </a:xfrm>
        </p:spPr>
        <p:txBody>
          <a:bodyPr/>
          <a:lstStyle/>
          <a:p>
            <a:r>
              <a:rPr lang="en-US" dirty="0"/>
              <a:t>Topics</a:t>
            </a:r>
          </a:p>
        </p:txBody>
      </p:sp>
      <p:sp>
        <p:nvSpPr>
          <p:cNvPr id="3075" name="Rectangle 3"/>
          <p:cNvSpPr>
            <a:spLocks noGrp="1" noChangeArrowheads="1"/>
          </p:cNvSpPr>
          <p:nvPr>
            <p:ph type="body" idx="1"/>
          </p:nvPr>
        </p:nvSpPr>
        <p:spPr>
          <a:xfrm>
            <a:off x="990600" y="838200"/>
            <a:ext cx="7162800" cy="5638800"/>
          </a:xfrm>
        </p:spPr>
        <p:txBody>
          <a:bodyPr/>
          <a:lstStyle/>
          <a:p>
            <a:r>
              <a:rPr lang="en-US" dirty="0"/>
              <a:t>Why study historical records?</a:t>
            </a:r>
          </a:p>
          <a:p>
            <a:r>
              <a:rPr lang="en-US" dirty="0"/>
              <a:t>Trends</a:t>
            </a:r>
          </a:p>
          <a:p>
            <a:r>
              <a:rPr lang="en-US" dirty="0"/>
              <a:t>1960s / 70s – Sabotage</a:t>
            </a:r>
          </a:p>
          <a:p>
            <a:r>
              <a:rPr lang="en-US" dirty="0"/>
              <a:t>Impersonation</a:t>
            </a:r>
          </a:p>
          <a:p>
            <a:r>
              <a:rPr lang="en-US" dirty="0"/>
              <a:t>Phone Phreaking</a:t>
            </a:r>
          </a:p>
          <a:p>
            <a:r>
              <a:rPr lang="en-US" dirty="0"/>
              <a:t>Data Diddling</a:t>
            </a:r>
          </a:p>
          <a:p>
            <a:r>
              <a:rPr lang="en-US" dirty="0"/>
              <a:t>Logic Bombs</a:t>
            </a:r>
          </a:p>
          <a:p>
            <a:r>
              <a:rPr lang="en-US" dirty="0"/>
              <a:t>Trojan Horses</a:t>
            </a:r>
          </a:p>
          <a:p>
            <a:r>
              <a:rPr lang="en-US" dirty="0"/>
              <a:t>Notorious Worms and Viruses</a:t>
            </a:r>
          </a:p>
          <a:p>
            <a:r>
              <a:rPr lang="en-US" dirty="0"/>
              <a:t>Spam</a:t>
            </a:r>
          </a:p>
          <a:p>
            <a:r>
              <a:rPr lang="en-US" dirty="0"/>
              <a:t>Denial of Service</a:t>
            </a:r>
          </a:p>
          <a:p>
            <a:r>
              <a:rPr lang="en-US" dirty="0"/>
              <a:t>Hacker Underground</a:t>
            </a:r>
          </a:p>
          <a:p>
            <a:r>
              <a:rPr lang="en-US" dirty="0"/>
              <a:t>Recent Developments</a:t>
            </a:r>
          </a:p>
        </p:txBody>
      </p:sp>
      <p:sp>
        <p:nvSpPr>
          <p:cNvPr id="4" name="TextBox 3"/>
          <p:cNvSpPr txBox="1"/>
          <p:nvPr/>
        </p:nvSpPr>
        <p:spPr>
          <a:xfrm>
            <a:off x="6096000" y="2828835"/>
            <a:ext cx="2313454" cy="1200329"/>
          </a:xfrm>
          <a:prstGeom prst="rect">
            <a:avLst/>
          </a:prstGeom>
          <a:solidFill>
            <a:srgbClr val="FFC000"/>
          </a:solidFill>
          <a:scene3d>
            <a:camera prst="orthographicFront"/>
            <a:lightRig rig="threePt" dir="t"/>
          </a:scene3d>
          <a:sp3d>
            <a:bevelT/>
          </a:sp3d>
        </p:spPr>
        <p:txBody>
          <a:bodyPr wrap="none" rtlCol="0">
            <a:spAutoFit/>
          </a:bodyPr>
          <a:lstStyle/>
          <a:p>
            <a:r>
              <a:rPr lang="en-US" sz="3600" i="1" dirty="0"/>
              <a:t>CSH6 </a:t>
            </a:r>
          </a:p>
          <a:p>
            <a:r>
              <a:rPr lang="en-US" sz="3600" dirty="0"/>
              <a:t>Chapter 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Phone Phreaking</a:t>
            </a:r>
          </a:p>
        </p:txBody>
      </p:sp>
      <p:sp>
        <p:nvSpPr>
          <p:cNvPr id="5" name="Content Placeholder 4"/>
          <p:cNvSpPr>
            <a:spLocks noGrp="1"/>
          </p:cNvSpPr>
          <p:nvPr>
            <p:ph idx="1"/>
          </p:nvPr>
        </p:nvSpPr>
        <p:spPr>
          <a:xfrm>
            <a:off x="990600" y="1066800"/>
            <a:ext cx="5562600" cy="5257800"/>
          </a:xfrm>
        </p:spPr>
        <p:txBody>
          <a:bodyPr/>
          <a:lstStyle/>
          <a:p>
            <a:r>
              <a:rPr lang="en-US" sz="2200" dirty="0"/>
              <a:t>Phone + freak = </a:t>
            </a:r>
            <a:r>
              <a:rPr lang="en-US" sz="2200" dirty="0" err="1"/>
              <a:t>phreak</a:t>
            </a:r>
            <a:endParaRPr lang="en-US" sz="2200" dirty="0"/>
          </a:p>
          <a:p>
            <a:r>
              <a:rPr lang="en-US" sz="2200" dirty="0"/>
              <a:t>1950s: Single-frequency signals communicated control instructions to central switches (computers)</a:t>
            </a:r>
          </a:p>
          <a:p>
            <a:r>
              <a:rPr lang="en-US" sz="2200" dirty="0"/>
              <a:t>Generating external tone could fool switch</a:t>
            </a:r>
          </a:p>
          <a:p>
            <a:r>
              <a:rPr lang="en-US" sz="2200" dirty="0"/>
              <a:t>2600 Hz tone generated by whistling, flute or whistle in Captain Crunch cereal box</a:t>
            </a:r>
          </a:p>
          <a:p>
            <a:pPr lvl="1"/>
            <a:r>
              <a:rPr lang="en-US" sz="2200" dirty="0"/>
              <a:t>Hence John Draper </a:t>
            </a:r>
            <a:r>
              <a:rPr lang="en-US" sz="2200" dirty="0" err="1"/>
              <a:t>phreak</a:t>
            </a:r>
            <a:r>
              <a:rPr lang="en-US" sz="2200" dirty="0"/>
              <a:t> became known as </a:t>
            </a:r>
            <a:r>
              <a:rPr lang="en-US" sz="2200" dirty="0" err="1"/>
              <a:t>Cap’n</a:t>
            </a:r>
            <a:r>
              <a:rPr lang="en-US" sz="2200" dirty="0"/>
              <a:t> Crunch</a:t>
            </a:r>
          </a:p>
          <a:p>
            <a:pPr lvl="1"/>
            <a:r>
              <a:rPr lang="en-US" sz="2200" dirty="0"/>
              <a:t>Able to initiate free long-distance</a:t>
            </a:r>
          </a:p>
          <a:p>
            <a:pPr lvl="1"/>
            <a:r>
              <a:rPr lang="en-US" sz="2200" dirty="0"/>
              <a:t>Interviewed by </a:t>
            </a:r>
            <a:r>
              <a:rPr lang="en-US" sz="2200" dirty="0" err="1"/>
              <a:t>Equire</a:t>
            </a:r>
            <a:r>
              <a:rPr lang="en-US" sz="2200" dirty="0"/>
              <a:t> 1971 about phreaking – arrested &amp; convicted</a:t>
            </a:r>
          </a:p>
          <a:p>
            <a:pPr lvl="1"/>
            <a:r>
              <a:rPr lang="en-US" sz="2200" dirty="0"/>
              <a:t>Eventually jailed for wire fraud in 1977</a:t>
            </a:r>
          </a:p>
        </p:txBody>
      </p:sp>
      <p:pic>
        <p:nvPicPr>
          <p:cNvPr id="1021956" name="Picture 4"/>
          <p:cNvPicPr>
            <a:picLocks noChangeAspect="1" noChangeArrowheads="1"/>
          </p:cNvPicPr>
          <p:nvPr/>
        </p:nvPicPr>
        <p:blipFill>
          <a:blip r:embed="rId3" cstate="print"/>
          <a:srcRect/>
          <a:stretch>
            <a:fillRect/>
          </a:stretch>
        </p:blipFill>
        <p:spPr bwMode="auto">
          <a:xfrm>
            <a:off x="6477000" y="762000"/>
            <a:ext cx="2486025" cy="2400300"/>
          </a:xfrm>
          <a:prstGeom prst="rect">
            <a:avLst/>
          </a:prstGeom>
          <a:noFill/>
          <a:ln w="12700" cap="flat" cmpd="sng">
            <a:noFill/>
            <a:prstDash val="solid"/>
            <a:miter lim="800000"/>
            <a:headEnd type="none" w="sm" len="sm"/>
            <a:tailEnd type="none" w="sm" len="sm"/>
          </a:ln>
        </p:spPr>
      </p:pic>
      <p:pic>
        <p:nvPicPr>
          <p:cNvPr id="1021957" name="Picture 5"/>
          <p:cNvPicPr>
            <a:picLocks noChangeAspect="1" noChangeArrowheads="1"/>
          </p:cNvPicPr>
          <p:nvPr/>
        </p:nvPicPr>
        <p:blipFill>
          <a:blip r:embed="rId4" cstate="print"/>
          <a:srcRect/>
          <a:stretch>
            <a:fillRect/>
          </a:stretch>
        </p:blipFill>
        <p:spPr bwMode="auto">
          <a:xfrm>
            <a:off x="6476999" y="3200400"/>
            <a:ext cx="2481263" cy="2658496"/>
          </a:xfrm>
          <a:prstGeom prst="rect">
            <a:avLst/>
          </a:prstGeom>
          <a:noFill/>
          <a:ln w="12700" cap="flat" cmpd="sng">
            <a:noFill/>
            <a:prstDash val="solid"/>
            <a:miter lim="800000"/>
            <a:headEnd type="none" w="sm" len="sm"/>
            <a:tailEnd type="none" w="sm" len="sm"/>
          </a:ln>
        </p:spPr>
      </p:pic>
      <p:sp>
        <p:nvSpPr>
          <p:cNvPr id="10" name="TextBox 9"/>
          <p:cNvSpPr txBox="1"/>
          <p:nvPr/>
        </p:nvSpPr>
        <p:spPr>
          <a:xfrm>
            <a:off x="7010400" y="5943600"/>
            <a:ext cx="1507144" cy="584775"/>
          </a:xfrm>
          <a:prstGeom prst="rect">
            <a:avLst/>
          </a:prstGeom>
          <a:solidFill>
            <a:srgbClr val="FFC000"/>
          </a:solidFill>
          <a:scene3d>
            <a:camera prst="orthographicFront"/>
            <a:lightRig rig="threePt" dir="t"/>
          </a:scene3d>
          <a:sp3d>
            <a:bevelT/>
          </a:sp3d>
        </p:spPr>
        <p:txBody>
          <a:bodyPr wrap="none" rtlCol="0">
            <a:spAutoFit/>
          </a:bodyPr>
          <a:lstStyle/>
          <a:p>
            <a:pPr algn="ctr"/>
            <a:r>
              <a:rPr lang="en-US" sz="1600" dirty="0"/>
              <a:t>John Draper </a:t>
            </a:r>
          </a:p>
          <a:p>
            <a:pPr algn="ctr"/>
            <a:r>
              <a:rPr lang="en-US" sz="1600" dirty="0"/>
              <a:t>then and now</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Data Diddling</a:t>
            </a:r>
          </a:p>
        </p:txBody>
      </p:sp>
      <p:sp>
        <p:nvSpPr>
          <p:cNvPr id="5" name="Content Placeholder 4"/>
          <p:cNvSpPr>
            <a:spLocks noGrp="1"/>
          </p:cNvSpPr>
          <p:nvPr>
            <p:ph idx="1"/>
          </p:nvPr>
        </p:nvSpPr>
        <p:spPr>
          <a:xfrm>
            <a:off x="990600" y="1066800"/>
            <a:ext cx="7162800" cy="5257800"/>
          </a:xfrm>
        </p:spPr>
        <p:txBody>
          <a:bodyPr/>
          <a:lstStyle/>
          <a:p>
            <a:r>
              <a:rPr lang="en-US" dirty="0"/>
              <a:t>Unauthorized modification of data</a:t>
            </a:r>
          </a:p>
          <a:p>
            <a:r>
              <a:rPr lang="en-US" dirty="0"/>
              <a:t>Changes can occur</a:t>
            </a:r>
          </a:p>
          <a:p>
            <a:pPr lvl="1"/>
            <a:r>
              <a:rPr lang="en-US" dirty="0"/>
              <a:t>Before data input</a:t>
            </a:r>
          </a:p>
          <a:p>
            <a:pPr lvl="1"/>
            <a:r>
              <a:rPr lang="en-US" dirty="0"/>
              <a:t>During data input</a:t>
            </a:r>
          </a:p>
          <a:p>
            <a:pPr lvl="1"/>
            <a:r>
              <a:rPr lang="en-US" dirty="0"/>
              <a:t>Before output</a:t>
            </a:r>
          </a:p>
          <a:p>
            <a:r>
              <a:rPr lang="en-US" dirty="0"/>
              <a:t>Records affected have included</a:t>
            </a:r>
          </a:p>
          <a:p>
            <a:pPr lvl="1"/>
            <a:r>
              <a:rPr lang="en-US" dirty="0"/>
              <a:t>Bank records</a:t>
            </a:r>
          </a:p>
          <a:p>
            <a:pPr lvl="1"/>
            <a:r>
              <a:rPr lang="en-US" dirty="0"/>
              <a:t>Payrolls</a:t>
            </a:r>
          </a:p>
          <a:p>
            <a:pPr lvl="1"/>
            <a:r>
              <a:rPr lang="en-US" dirty="0"/>
              <a:t>Inventory data</a:t>
            </a:r>
          </a:p>
          <a:p>
            <a:pPr lvl="1"/>
            <a:r>
              <a:rPr lang="en-US" dirty="0"/>
              <a:t>Credit records</a:t>
            </a:r>
          </a:p>
          <a:p>
            <a:pPr lvl="1"/>
            <a:r>
              <a:rPr lang="en-US" dirty="0"/>
              <a:t>School transcripts</a:t>
            </a:r>
          </a:p>
          <a:p>
            <a:pPr lvl="1"/>
            <a:r>
              <a:rPr lang="en-US" dirty="0"/>
              <a:t>Telephone switch configurations….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66000"/>
                    </a14:imgEffect>
                  </a14:imgLayer>
                </a14:imgProps>
              </a:ext>
              <a:ext uri="{28A0092B-C50C-407E-A947-70E740481C1C}">
                <a14:useLocalDpi xmlns:a14="http://schemas.microsoft.com/office/drawing/2010/main" val="0"/>
              </a:ext>
            </a:extLst>
          </a:blip>
          <a:srcRect/>
          <a:stretch>
            <a:fillRect/>
          </a:stretch>
        </p:blipFill>
        <p:spPr bwMode="auto">
          <a:xfrm>
            <a:off x="0" y="770653"/>
            <a:ext cx="9120809" cy="3030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5">
            <a:extLst>
              <a:ext uri="{BEBA8EAE-BF5A-486C-A8C5-ECC9F3942E4B}">
                <a14:imgProps xmlns:a14="http://schemas.microsoft.com/office/drawing/2010/main">
                  <a14:imgLayer r:embed="rId4">
                    <a14:imgEffect>
                      <a14:brightnessContrast bright="75000"/>
                    </a14:imgEffect>
                  </a14:imgLayer>
                </a14:imgProps>
              </a:ext>
              <a:ext uri="{28A0092B-C50C-407E-A947-70E740481C1C}">
                <a14:useLocalDpi xmlns:a14="http://schemas.microsoft.com/office/drawing/2010/main" val="0"/>
              </a:ext>
            </a:extLst>
          </a:blip>
          <a:srcRect/>
          <a:stretch>
            <a:fillRect/>
          </a:stretch>
        </p:blipFill>
        <p:spPr bwMode="auto">
          <a:xfrm>
            <a:off x="0" y="3801347"/>
            <a:ext cx="9120809" cy="3030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Data Diddling:</a:t>
            </a:r>
            <a:br>
              <a:rPr lang="en-US" dirty="0"/>
            </a:br>
            <a:r>
              <a:rPr lang="en-US" dirty="0"/>
              <a:t>The Equity Funding Fraud</a:t>
            </a:r>
          </a:p>
        </p:txBody>
      </p:sp>
      <p:sp>
        <p:nvSpPr>
          <p:cNvPr id="3" name="Content Placeholder 2"/>
          <p:cNvSpPr>
            <a:spLocks noGrp="1"/>
          </p:cNvSpPr>
          <p:nvPr>
            <p:ph idx="1"/>
          </p:nvPr>
        </p:nvSpPr>
        <p:spPr>
          <a:xfrm>
            <a:off x="990600" y="1295400"/>
            <a:ext cx="7696200" cy="5029200"/>
          </a:xfrm>
        </p:spPr>
        <p:txBody>
          <a:bodyPr/>
          <a:lstStyle/>
          <a:p>
            <a:r>
              <a:rPr lang="en-US" sz="2200" dirty="0"/>
              <a:t>Equity Funding Corporation of America</a:t>
            </a:r>
          </a:p>
          <a:p>
            <a:pPr lvl="1"/>
            <a:r>
              <a:rPr lang="en-US" sz="2200" dirty="0"/>
              <a:t>From early 1960s to 1973, immensely successful firm</a:t>
            </a:r>
          </a:p>
          <a:p>
            <a:pPr lvl="1"/>
            <a:r>
              <a:rPr lang="en-US" sz="2200" dirty="0"/>
              <a:t>Buy insurance + invest in mutual funds</a:t>
            </a:r>
          </a:p>
          <a:p>
            <a:r>
              <a:rPr lang="en-US" sz="2200" dirty="0"/>
              <a:t>In 1964, computer problem prevented printing final figures</a:t>
            </a:r>
          </a:p>
          <a:p>
            <a:pPr lvl="1"/>
            <a:r>
              <a:rPr lang="en-US" sz="2200" dirty="0"/>
              <a:t>President ordered head of DP to falsify report with expected profit</a:t>
            </a:r>
          </a:p>
          <a:p>
            <a:pPr lvl="1"/>
            <a:r>
              <a:rPr lang="en-US" sz="2200" dirty="0"/>
              <a:t>Profit failed to materialize</a:t>
            </a:r>
          </a:p>
          <a:p>
            <a:pPr lvl="1"/>
            <a:r>
              <a:rPr lang="en-US" sz="2200" dirty="0"/>
              <a:t>Invented false insurance policies to make up difference</a:t>
            </a:r>
          </a:p>
          <a:p>
            <a:pPr lvl="1"/>
            <a:r>
              <a:rPr lang="en-US" sz="2200" dirty="0"/>
              <a:t>Eventually “killed” nonexistent policy holders to collect payouts ($MILLIONS)</a:t>
            </a:r>
          </a:p>
          <a:p>
            <a:r>
              <a:rPr lang="en-US" sz="2200" dirty="0"/>
              <a:t>Discovered 1972 by SEC; officers went to jail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Diddling:</a:t>
            </a:r>
            <a:br>
              <a:rPr lang="en-US" dirty="0"/>
            </a:br>
            <a:r>
              <a:rPr lang="en-US" dirty="0"/>
              <a:t>Vladimir Levin</a:t>
            </a:r>
            <a:r>
              <a:rPr lang="en-US" baseline="0" dirty="0"/>
              <a:t> vs Citibank</a:t>
            </a:r>
            <a:endParaRPr lang="en-US" dirty="0"/>
          </a:p>
        </p:txBody>
      </p:sp>
      <p:sp>
        <p:nvSpPr>
          <p:cNvPr id="3" name="Content Placeholder 2"/>
          <p:cNvSpPr>
            <a:spLocks noGrp="1"/>
          </p:cNvSpPr>
          <p:nvPr>
            <p:ph idx="1"/>
          </p:nvPr>
        </p:nvSpPr>
        <p:spPr/>
        <p:txBody>
          <a:bodyPr/>
          <a:lstStyle/>
          <a:p>
            <a:r>
              <a:rPr lang="en-US" dirty="0"/>
              <a:t>In 1994, Russian programmer </a:t>
            </a:r>
            <a:br>
              <a:rPr lang="en-US" dirty="0"/>
            </a:br>
            <a:r>
              <a:rPr lang="en-US" dirty="0"/>
              <a:t>Vladimir Levin broke into </a:t>
            </a:r>
            <a:br>
              <a:rPr lang="en-US" dirty="0"/>
            </a:br>
            <a:r>
              <a:rPr lang="en-US" dirty="0"/>
              <a:t>Citibank computers</a:t>
            </a:r>
          </a:p>
          <a:p>
            <a:pPr lvl="1"/>
            <a:r>
              <a:rPr lang="en-US" dirty="0"/>
              <a:t>Transferred ~$12M to various </a:t>
            </a:r>
            <a:br>
              <a:rPr lang="en-US" dirty="0"/>
            </a:br>
            <a:r>
              <a:rPr lang="en-US" dirty="0"/>
              <a:t>international bank accounts</a:t>
            </a:r>
          </a:p>
          <a:p>
            <a:r>
              <a:rPr lang="en-US" dirty="0"/>
              <a:t>Spotted after 1</a:t>
            </a:r>
            <a:r>
              <a:rPr lang="en-US" baseline="30000" dirty="0"/>
              <a:t>st</a:t>
            </a:r>
            <a:r>
              <a:rPr lang="en-US" dirty="0"/>
              <a:t> $400,000 </a:t>
            </a:r>
            <a:br>
              <a:rPr lang="en-US" dirty="0"/>
            </a:br>
            <a:r>
              <a:rPr lang="en-US" dirty="0"/>
              <a:t>transferred in July 1994</a:t>
            </a:r>
          </a:p>
          <a:p>
            <a:r>
              <a:rPr lang="en-US" dirty="0"/>
              <a:t>Citibank cooperated with FBI &amp; Interpol</a:t>
            </a:r>
          </a:p>
          <a:p>
            <a:r>
              <a:rPr lang="en-US" dirty="0"/>
              <a:t>Levin &amp; gang eventually arrested and tried</a:t>
            </a:r>
          </a:p>
          <a:p>
            <a:r>
              <a:rPr lang="en-US" dirty="0"/>
              <a:t>Convicted 1998 to 3 years prison</a:t>
            </a:r>
          </a:p>
          <a:p>
            <a:r>
              <a:rPr lang="en-US" dirty="0"/>
              <a:t>Citibank hired banking industry’s first CISO, Stephen R. Katz</a:t>
            </a:r>
          </a:p>
        </p:txBody>
      </p:sp>
      <p:pic>
        <p:nvPicPr>
          <p:cNvPr id="1026" name="Picture 2"/>
          <p:cNvPicPr>
            <a:picLocks noChangeAspect="1" noChangeArrowheads="1"/>
          </p:cNvPicPr>
          <p:nvPr/>
        </p:nvPicPr>
        <p:blipFill>
          <a:blip r:embed="rId3" cstate="print"/>
          <a:srcRect/>
          <a:stretch>
            <a:fillRect/>
          </a:stretch>
        </p:blipFill>
        <p:spPr bwMode="auto">
          <a:xfrm>
            <a:off x="6248400" y="1219200"/>
            <a:ext cx="2667000" cy="2667000"/>
          </a:xfrm>
          <a:prstGeom prst="rect">
            <a:avLst/>
          </a:prstGeom>
          <a:ln>
            <a:noFill/>
          </a:ln>
          <a:effectLst>
            <a:outerShdw blurRad="292100" dist="139700" dir="2700000" algn="tl" rotWithShape="0">
              <a:srgbClr val="333333">
                <a:alpha val="65000"/>
              </a:srgbClr>
            </a:outerShdw>
          </a:effectLst>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8800" y="5791200"/>
            <a:ext cx="3276600" cy="824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55000"/>
                    </a14:imgEffect>
                  </a14:imgLayer>
                </a14:imgProps>
              </a:ext>
              <a:ext uri="{28A0092B-C50C-407E-A947-70E740481C1C}">
                <a14:useLocalDpi xmlns:a14="http://schemas.microsoft.com/office/drawing/2010/main" val="0"/>
              </a:ext>
            </a:extLst>
          </a:blip>
          <a:srcRect/>
          <a:stretch>
            <a:fillRect/>
          </a:stretch>
        </p:blipFill>
        <p:spPr bwMode="auto">
          <a:xfrm>
            <a:off x="0" y="0"/>
            <a:ext cx="913258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Trojan Horses</a:t>
            </a:r>
          </a:p>
        </p:txBody>
      </p:sp>
      <p:sp>
        <p:nvSpPr>
          <p:cNvPr id="3" name="Content Placeholder 2"/>
          <p:cNvSpPr>
            <a:spLocks noGrp="1"/>
          </p:cNvSpPr>
          <p:nvPr>
            <p:ph idx="1"/>
          </p:nvPr>
        </p:nvSpPr>
        <p:spPr>
          <a:xfrm>
            <a:off x="990600" y="1143000"/>
            <a:ext cx="7543800" cy="5257800"/>
          </a:xfrm>
        </p:spPr>
        <p:txBody>
          <a:bodyPr/>
          <a:lstStyle/>
          <a:p>
            <a:pPr rtl="0" eaLnBrk="0" fontAlgn="base" hangingPunct="0"/>
            <a:r>
              <a:rPr lang="en-US" sz="2400" b="1" dirty="0">
                <a:solidFill>
                  <a:schemeClr val="tx1"/>
                </a:solidFill>
                <a:latin typeface="+mn-lt"/>
                <a:ea typeface="+mn-ea"/>
                <a:cs typeface="+mn-cs"/>
              </a:rPr>
              <a:t>Program with apparently useful function</a:t>
            </a:r>
            <a:endParaRPr lang="en-US" sz="2400" dirty="0"/>
          </a:p>
          <a:p>
            <a:pPr lvl="1"/>
            <a:r>
              <a:rPr lang="en-US" b="1" dirty="0">
                <a:solidFill>
                  <a:schemeClr val="tx1"/>
                </a:solidFill>
                <a:latin typeface="+mn-lt"/>
                <a:ea typeface="+mn-ea"/>
                <a:cs typeface="+mn-cs"/>
              </a:rPr>
              <a:t>But which has hidden harmful functions</a:t>
            </a:r>
            <a:endParaRPr lang="en-US" dirty="0"/>
          </a:p>
          <a:p>
            <a:pPr rtl="0" eaLnBrk="0" fontAlgn="base" hangingPunct="0"/>
            <a:r>
              <a:rPr lang="en-US" sz="2400" b="1" dirty="0">
                <a:solidFill>
                  <a:schemeClr val="tx1"/>
                </a:solidFill>
                <a:latin typeface="+mn-lt"/>
                <a:ea typeface="+mn-ea"/>
                <a:cs typeface="+mn-cs"/>
              </a:rPr>
              <a:t>Can be triggered by either</a:t>
            </a:r>
            <a:endParaRPr lang="en-US" dirty="0"/>
          </a:p>
          <a:p>
            <a:pPr lvl="1"/>
            <a:r>
              <a:rPr lang="en-US" b="1" dirty="0">
                <a:solidFill>
                  <a:schemeClr val="tx1"/>
                </a:solidFill>
                <a:latin typeface="+mn-lt"/>
                <a:ea typeface="+mn-ea"/>
                <a:cs typeface="+mn-cs"/>
              </a:rPr>
              <a:t>Change of state (logic bombs) </a:t>
            </a:r>
          </a:p>
          <a:p>
            <a:pPr lvl="2"/>
            <a:r>
              <a:rPr lang="en-US" b="1" dirty="0">
                <a:solidFill>
                  <a:schemeClr val="tx1"/>
                </a:solidFill>
                <a:latin typeface="+mn-lt"/>
                <a:ea typeface="+mn-ea"/>
                <a:cs typeface="+mn-cs"/>
              </a:rPr>
              <a:t>E.g., removal of employee status for programmer</a:t>
            </a:r>
            <a:endParaRPr lang="en-US" dirty="0"/>
          </a:p>
          <a:p>
            <a:pPr lvl="1"/>
            <a:r>
              <a:rPr lang="en-US" b="1" dirty="0">
                <a:solidFill>
                  <a:schemeClr val="tx1"/>
                </a:solidFill>
                <a:latin typeface="+mn-lt"/>
                <a:ea typeface="+mn-ea"/>
                <a:cs typeface="+mn-cs"/>
              </a:rPr>
              <a:t>Date/Time (time bombs)</a:t>
            </a:r>
          </a:p>
          <a:p>
            <a:r>
              <a:rPr lang="en-US" dirty="0"/>
              <a:t>May provide for covert access</a:t>
            </a:r>
          </a:p>
          <a:p>
            <a:pPr lvl="1"/>
            <a:r>
              <a:rPr lang="en-US" i="1" dirty="0"/>
              <a:t>Back door</a:t>
            </a:r>
          </a:p>
          <a:p>
            <a:pPr lvl="1"/>
            <a:r>
              <a:rPr lang="en-US" dirty="0"/>
              <a:t>AKA </a:t>
            </a:r>
            <a:r>
              <a:rPr lang="en-US" i="1" dirty="0"/>
              <a:t>trap door</a:t>
            </a:r>
          </a:p>
          <a:p>
            <a:pPr lvl="1"/>
            <a:r>
              <a:rPr lang="en-US" dirty="0"/>
              <a:t>E.g., </a:t>
            </a:r>
            <a:r>
              <a:rPr lang="en-US" dirty="0" err="1"/>
              <a:t>BackOrifice</a:t>
            </a:r>
            <a:r>
              <a:rPr lang="en-US" dirty="0"/>
              <a:t> &amp; BO2K released by </a:t>
            </a:r>
            <a:r>
              <a:rPr lang="en-US" dirty="0" err="1"/>
              <a:t>Dildog</a:t>
            </a:r>
            <a:r>
              <a:rPr lang="en-US" dirty="0"/>
              <a:t>, criminal hacker in </a:t>
            </a:r>
            <a:r>
              <a:rPr lang="en-US" dirty="0" err="1"/>
              <a:t>cDC</a:t>
            </a:r>
            <a:r>
              <a:rPr lang="en-US" dirty="0"/>
              <a:t> (Cult of the Dead Cow)</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Logic Bombs</a:t>
            </a:r>
          </a:p>
        </p:txBody>
      </p:sp>
      <p:sp>
        <p:nvSpPr>
          <p:cNvPr id="3" name="Content Placeholder 2"/>
          <p:cNvSpPr>
            <a:spLocks noGrp="1"/>
          </p:cNvSpPr>
          <p:nvPr>
            <p:ph idx="1"/>
          </p:nvPr>
        </p:nvSpPr>
        <p:spPr/>
        <p:txBody>
          <a:bodyPr/>
          <a:lstStyle/>
          <a:p>
            <a:r>
              <a:rPr lang="en-US" dirty="0"/>
              <a:t>Jerusalem Virus  of 1988</a:t>
            </a:r>
          </a:p>
          <a:p>
            <a:pPr lvl="1"/>
            <a:r>
              <a:rPr lang="en-US" dirty="0"/>
              <a:t>Duplicated itself every Friday and on 13</a:t>
            </a:r>
            <a:r>
              <a:rPr lang="en-US" baseline="30000" dirty="0"/>
              <a:t>th</a:t>
            </a:r>
            <a:r>
              <a:rPr lang="en-US" dirty="0"/>
              <a:t> of month</a:t>
            </a:r>
          </a:p>
          <a:p>
            <a:pPr lvl="1"/>
            <a:r>
              <a:rPr lang="en-US" dirty="0"/>
              <a:t>On every Friday 13</a:t>
            </a:r>
            <a:r>
              <a:rPr lang="en-US" baseline="30000" dirty="0"/>
              <a:t>th</a:t>
            </a:r>
            <a:r>
              <a:rPr lang="en-US" dirty="0"/>
              <a:t> after May 13, 1988, corrupted all available disks on system</a:t>
            </a:r>
          </a:p>
          <a:p>
            <a:r>
              <a:rPr lang="en-US" dirty="0"/>
              <a:t>PC </a:t>
            </a:r>
            <a:r>
              <a:rPr lang="en-US" dirty="0" err="1"/>
              <a:t>Cyborg</a:t>
            </a:r>
            <a:endParaRPr lang="en-US" dirty="0"/>
          </a:p>
          <a:p>
            <a:pPr lvl="1"/>
            <a:r>
              <a:rPr lang="en-US" dirty="0"/>
              <a:t>AIDS information diskette</a:t>
            </a:r>
          </a:p>
          <a:p>
            <a:pPr lvl="1"/>
            <a:r>
              <a:rPr lang="en-US" dirty="0"/>
              <a:t>Actually encrypted </a:t>
            </a:r>
            <a:br>
              <a:rPr lang="en-US" dirty="0"/>
            </a:br>
            <a:r>
              <a:rPr lang="en-US" dirty="0"/>
              <a:t>directories, filled C: drive, </a:t>
            </a:r>
            <a:br>
              <a:rPr lang="en-US"/>
            </a:br>
            <a:r>
              <a:rPr lang="en-US"/>
              <a:t>intercepted </a:t>
            </a:r>
            <a:r>
              <a:rPr lang="en-US" dirty="0"/>
              <a:t>commands</a:t>
            </a:r>
          </a:p>
          <a:p>
            <a:pPr lvl="1"/>
            <a:r>
              <a:rPr lang="en-US" dirty="0"/>
              <a:t>Linked to extortion demand </a:t>
            </a:r>
            <a:br>
              <a:rPr lang="en-US" dirty="0"/>
            </a:br>
            <a:r>
              <a:rPr lang="en-US" dirty="0"/>
              <a:t>for money</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598" y="4267200"/>
            <a:ext cx="2917209" cy="21717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Early Notorious Worms and Viruses</a:t>
            </a:r>
          </a:p>
        </p:txBody>
      </p:sp>
      <p:sp>
        <p:nvSpPr>
          <p:cNvPr id="5" name="Content Placeholder 4"/>
          <p:cNvSpPr>
            <a:spLocks noGrp="1"/>
          </p:cNvSpPr>
          <p:nvPr>
            <p:ph idx="1"/>
          </p:nvPr>
        </p:nvSpPr>
        <p:spPr>
          <a:xfrm>
            <a:off x="990600" y="1371600"/>
            <a:ext cx="7848600" cy="5334000"/>
          </a:xfrm>
        </p:spPr>
        <p:txBody>
          <a:bodyPr/>
          <a:lstStyle/>
          <a:p>
            <a:r>
              <a:rPr lang="en-US" sz="2000" dirty="0"/>
              <a:t>1987: Christmas Tree Worm</a:t>
            </a:r>
          </a:p>
          <a:p>
            <a:pPr lvl="1"/>
            <a:r>
              <a:rPr lang="en-US" sz="2000" dirty="0"/>
              <a:t>December e-mail with EBCDIC version of tree flooded IBM networks</a:t>
            </a:r>
          </a:p>
          <a:p>
            <a:r>
              <a:rPr lang="en-US" sz="2000" dirty="0"/>
              <a:t>Nov 2, 1988: The Morris Worm</a:t>
            </a:r>
          </a:p>
          <a:p>
            <a:pPr lvl="1"/>
            <a:r>
              <a:rPr lang="en-US" sz="2000" dirty="0"/>
              <a:t>Robert T. Morris studying at Cornell </a:t>
            </a:r>
          </a:p>
          <a:p>
            <a:pPr lvl="1"/>
            <a:r>
              <a:rPr lang="en-US" sz="2000" dirty="0"/>
              <a:t>Released self-replicating autonomous code</a:t>
            </a:r>
          </a:p>
          <a:p>
            <a:pPr lvl="1"/>
            <a:r>
              <a:rPr lang="en-US" sz="2000" dirty="0"/>
              <a:t>Spread through Internet</a:t>
            </a:r>
          </a:p>
          <a:p>
            <a:pPr lvl="1"/>
            <a:r>
              <a:rPr lang="en-US" sz="2000" dirty="0"/>
              <a:t>Crashed systems all over USA (~6,000-9,000)</a:t>
            </a:r>
          </a:p>
          <a:p>
            <a:r>
              <a:rPr lang="en-US" sz="2000" dirty="0"/>
              <a:t>Led to formation of Computer Emergency </a:t>
            </a:r>
            <a:br>
              <a:rPr lang="en-US" sz="2000" dirty="0"/>
            </a:br>
            <a:r>
              <a:rPr lang="en-US" sz="2000" dirty="0"/>
              <a:t>Response Team Coordination Center, CERT-CC®</a:t>
            </a:r>
          </a:p>
          <a:p>
            <a:r>
              <a:rPr lang="en-US" sz="2000" dirty="0"/>
              <a:t>Morris convicted </a:t>
            </a:r>
          </a:p>
          <a:p>
            <a:pPr lvl="1"/>
            <a:r>
              <a:rPr lang="en-US" sz="2000" dirty="0"/>
              <a:t>Violated </a:t>
            </a:r>
            <a:r>
              <a:rPr lang="en-US" sz="2000" i="1" dirty="0"/>
              <a:t>Computer Fraud &amp; Abuse Act of 1986</a:t>
            </a:r>
            <a:r>
              <a:rPr lang="en-US" sz="2000" dirty="0"/>
              <a:t>, 18 USC §1030(a)</a:t>
            </a:r>
          </a:p>
          <a:p>
            <a:pPr lvl="1"/>
            <a:r>
              <a:rPr lang="en-US" sz="2000" dirty="0"/>
              <a:t>3 years probation, $10K fines, expelled from Cornell</a:t>
            </a:r>
          </a:p>
          <a:p>
            <a:pPr lvl="1"/>
            <a:r>
              <a:rPr lang="en-US" sz="2000" dirty="0"/>
              <a:t>Now respected MIT professor </a:t>
            </a:r>
            <a:r>
              <a:rPr lang="en-US" sz="2000" dirty="0">
                <a:hlinkClick r:id="rId3"/>
              </a:rPr>
              <a:t>http://pdos.csail.mit.edu/~rtm/</a:t>
            </a:r>
            <a:r>
              <a:rPr lang="en-US" sz="2000" dirty="0"/>
              <a:t> </a:t>
            </a:r>
          </a:p>
        </p:txBody>
      </p:sp>
      <p:pic>
        <p:nvPicPr>
          <p:cNvPr id="4099" name="Picture 3"/>
          <p:cNvPicPr>
            <a:picLocks noChangeAspect="1" noChangeArrowheads="1"/>
          </p:cNvPicPr>
          <p:nvPr/>
        </p:nvPicPr>
        <p:blipFill>
          <a:blip r:embed="rId4" cstate="print"/>
          <a:srcRect/>
          <a:stretch>
            <a:fillRect/>
          </a:stretch>
        </p:blipFill>
        <p:spPr bwMode="auto">
          <a:xfrm>
            <a:off x="7301344" y="2171701"/>
            <a:ext cx="1690255" cy="23241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Stuxnet Worm</a:t>
            </a:r>
          </a:p>
        </p:txBody>
      </p:sp>
      <p:sp>
        <p:nvSpPr>
          <p:cNvPr id="3" name="Content Placeholder 2"/>
          <p:cNvSpPr>
            <a:spLocks noGrp="1"/>
          </p:cNvSpPr>
          <p:nvPr>
            <p:ph idx="1"/>
          </p:nvPr>
        </p:nvSpPr>
        <p:spPr/>
        <p:txBody>
          <a:bodyPr/>
          <a:lstStyle/>
          <a:p>
            <a:r>
              <a:rPr lang="en-US" dirty="0"/>
              <a:t>July 2010</a:t>
            </a:r>
          </a:p>
          <a:p>
            <a:r>
              <a:rPr lang="en-US" dirty="0"/>
              <a:t>Zero-day threat to SCADA</a:t>
            </a:r>
          </a:p>
          <a:p>
            <a:pPr lvl="1"/>
            <a:r>
              <a:rPr lang="en-US" dirty="0"/>
              <a:t>Siemens </a:t>
            </a:r>
            <a:r>
              <a:rPr lang="en-US" dirty="0" err="1"/>
              <a:t>Simatic</a:t>
            </a:r>
            <a:r>
              <a:rPr lang="en-US" dirty="0"/>
              <a:t> </a:t>
            </a:r>
            <a:r>
              <a:rPr lang="en-US" dirty="0" err="1"/>
              <a:t>WinCC</a:t>
            </a:r>
            <a:r>
              <a:rPr lang="en-US" dirty="0"/>
              <a:t> &amp; PCS7</a:t>
            </a:r>
          </a:p>
          <a:p>
            <a:pPr lvl="1"/>
            <a:r>
              <a:rPr lang="en-US" dirty="0"/>
              <a:t>Designed for industrial espionage</a:t>
            </a:r>
          </a:p>
          <a:p>
            <a:pPr lvl="1"/>
            <a:r>
              <a:rPr lang="en-US" dirty="0"/>
              <a:t>Also for sabotage</a:t>
            </a:r>
          </a:p>
          <a:p>
            <a:r>
              <a:rPr lang="en-US" dirty="0"/>
              <a:t>Thought to have been developed by USA and Israel by 2007</a:t>
            </a:r>
          </a:p>
          <a:p>
            <a:r>
              <a:rPr lang="en-US" dirty="0"/>
              <a:t>Found in ~100,000 computers</a:t>
            </a:r>
          </a:p>
          <a:p>
            <a:pPr lvl="1"/>
            <a:r>
              <a:rPr lang="en-US" dirty="0"/>
              <a:t>Iran, Indonesia, </a:t>
            </a:r>
            <a:r>
              <a:rPr lang="en-US" dirty="0" err="1"/>
              <a:t>Inda</a:t>
            </a:r>
            <a:endParaRPr lang="en-US" dirty="0"/>
          </a:p>
          <a:p>
            <a:pPr lvl="1"/>
            <a:r>
              <a:rPr lang="en-US" dirty="0"/>
              <a:t>Iranian nuclear power program affected</a:t>
            </a:r>
          </a:p>
          <a:p>
            <a:pPr lvl="2"/>
            <a:r>
              <a:rPr lang="en-US"/>
              <a:t>Centrifuges ran too fast</a:t>
            </a:r>
            <a:endParaRPr lang="en-US" dirty="0"/>
          </a:p>
        </p:txBody>
      </p:sp>
    </p:spTree>
    <p:extLst>
      <p:ext uri="{BB962C8B-B14F-4D97-AF65-F5344CB8AC3E}">
        <p14:creationId xmlns:p14="http://schemas.microsoft.com/office/powerpoint/2010/main" val="42755461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Spam (not SPAM®)</a:t>
            </a:r>
          </a:p>
        </p:txBody>
      </p:sp>
      <p:sp>
        <p:nvSpPr>
          <p:cNvPr id="5" name="Content Placeholder 4"/>
          <p:cNvSpPr>
            <a:spLocks noGrp="1"/>
          </p:cNvSpPr>
          <p:nvPr>
            <p:ph idx="1"/>
          </p:nvPr>
        </p:nvSpPr>
        <p:spPr>
          <a:xfrm>
            <a:off x="990600" y="1219200"/>
            <a:ext cx="7696200" cy="5105400"/>
          </a:xfrm>
        </p:spPr>
        <p:txBody>
          <a:bodyPr/>
          <a:lstStyle/>
          <a:p>
            <a:r>
              <a:rPr lang="en-US" dirty="0"/>
              <a:t>1994: Green Card Lottery spam</a:t>
            </a:r>
          </a:p>
          <a:p>
            <a:pPr lvl="1"/>
            <a:r>
              <a:rPr lang="en-US" dirty="0"/>
              <a:t>Laurence A. Canter &amp; Martha S. Siegel</a:t>
            </a:r>
          </a:p>
          <a:p>
            <a:pPr lvl="2"/>
            <a:r>
              <a:rPr lang="en-US" dirty="0"/>
              <a:t>Attorneys</a:t>
            </a:r>
          </a:p>
          <a:p>
            <a:pPr lvl="1"/>
            <a:r>
              <a:rPr lang="en-US" dirty="0"/>
              <a:t>Posted ad to 6,000 USENET groups</a:t>
            </a:r>
          </a:p>
          <a:p>
            <a:pPr lvl="2"/>
            <a:r>
              <a:rPr lang="en-US" dirty="0"/>
              <a:t>But did not cross-post (1 copy/user)</a:t>
            </a:r>
          </a:p>
          <a:p>
            <a:pPr lvl="2"/>
            <a:r>
              <a:rPr lang="en-US" dirty="0"/>
              <a:t>Posted to EVERY GROUP (1 copy/group)</a:t>
            </a:r>
          </a:p>
          <a:p>
            <a:pPr lvl="1"/>
            <a:r>
              <a:rPr lang="en-US" dirty="0"/>
              <a:t>Response massive</a:t>
            </a:r>
          </a:p>
          <a:p>
            <a:pPr lvl="2"/>
            <a:r>
              <a:rPr lang="en-US" dirty="0"/>
              <a:t>Complaints crashed their e-mail server ISP</a:t>
            </a:r>
          </a:p>
          <a:p>
            <a:pPr lvl="2"/>
            <a:r>
              <a:rPr lang="en-US" dirty="0"/>
              <a:t>Canter disbarred</a:t>
            </a:r>
          </a:p>
          <a:p>
            <a:pPr lvl="2"/>
            <a:r>
              <a:rPr lang="en-US" dirty="0"/>
              <a:t>Never apologized – continue to spam</a:t>
            </a:r>
          </a:p>
          <a:p>
            <a:r>
              <a:rPr lang="en-US" dirty="0"/>
              <a:t>TODAY: estimates of 75-85% all email = spam</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Denial of Service</a:t>
            </a:r>
          </a:p>
        </p:txBody>
      </p:sp>
      <p:sp>
        <p:nvSpPr>
          <p:cNvPr id="5" name="Content Placeholder 4"/>
          <p:cNvSpPr>
            <a:spLocks noGrp="1"/>
          </p:cNvSpPr>
          <p:nvPr>
            <p:ph idx="1"/>
          </p:nvPr>
        </p:nvSpPr>
        <p:spPr>
          <a:xfrm>
            <a:off x="990600" y="1295400"/>
            <a:ext cx="7772400" cy="5257800"/>
          </a:xfrm>
        </p:spPr>
        <p:txBody>
          <a:bodyPr/>
          <a:lstStyle/>
          <a:p>
            <a:r>
              <a:rPr lang="en-US" dirty="0"/>
              <a:t>DoS = interference with availability of service</a:t>
            </a:r>
          </a:p>
          <a:p>
            <a:pPr lvl="1"/>
            <a:r>
              <a:rPr lang="en-US" dirty="0"/>
              <a:t>Resource exhaustion or</a:t>
            </a:r>
          </a:p>
          <a:p>
            <a:pPr lvl="1"/>
            <a:r>
              <a:rPr lang="en-US" dirty="0"/>
              <a:t>Destruction</a:t>
            </a:r>
          </a:p>
          <a:p>
            <a:r>
              <a:rPr lang="en-US" dirty="0" err="1"/>
              <a:t>Unamailer</a:t>
            </a:r>
            <a:r>
              <a:rPr lang="en-US" dirty="0"/>
              <a:t> (1996)</a:t>
            </a:r>
          </a:p>
          <a:p>
            <a:pPr lvl="1"/>
            <a:r>
              <a:rPr lang="en-US" i="1" dirty="0" err="1"/>
              <a:t>johnny</a:t>
            </a:r>
            <a:r>
              <a:rPr lang="en-US" i="1" dirty="0"/>
              <a:t> [x] chaotic</a:t>
            </a:r>
            <a:r>
              <a:rPr lang="en-US" dirty="0"/>
              <a:t> subscribed victims to 100s of e-mail lists</a:t>
            </a:r>
          </a:p>
          <a:p>
            <a:pPr lvl="1"/>
            <a:r>
              <a:rPr lang="en-US" dirty="0"/>
              <a:t>Led to practice of confirming subscriptions</a:t>
            </a:r>
          </a:p>
          <a:p>
            <a:r>
              <a:rPr lang="en-US" dirty="0"/>
              <a:t>MafiaBoy (2000)</a:t>
            </a:r>
          </a:p>
          <a:p>
            <a:pPr lvl="1"/>
            <a:r>
              <a:rPr lang="en-US" dirty="0"/>
              <a:t>Massive attacks on Yahoo.com, Amazon.com, eBay.com, Buy.com, CNN.com – flooded</a:t>
            </a:r>
          </a:p>
          <a:p>
            <a:pPr lvl="1"/>
            <a:r>
              <a:rPr lang="en-US" dirty="0"/>
              <a:t>15-year-old boy using modem in west end of Montréal did $M of lost business &amp; depressed stock prices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Why study historical records?</a:t>
            </a:r>
          </a:p>
        </p:txBody>
      </p:sp>
      <p:sp>
        <p:nvSpPr>
          <p:cNvPr id="5" name="Content Placeholder 4"/>
          <p:cNvSpPr>
            <a:spLocks noGrp="1"/>
          </p:cNvSpPr>
          <p:nvPr>
            <p:ph idx="1"/>
          </p:nvPr>
        </p:nvSpPr>
        <p:spPr/>
        <p:txBody>
          <a:bodyPr/>
          <a:lstStyle/>
          <a:p>
            <a:r>
              <a:rPr lang="en-US" dirty="0"/>
              <a:t>Common body of knowledge</a:t>
            </a:r>
          </a:p>
          <a:p>
            <a:r>
              <a:rPr lang="en-US" dirty="0"/>
              <a:t>Distinguish amateurs from professionals</a:t>
            </a:r>
          </a:p>
          <a:p>
            <a:r>
              <a:rPr lang="en-US" dirty="0"/>
              <a:t>Shared history of significant events</a:t>
            </a:r>
          </a:p>
          <a:p>
            <a:r>
              <a:rPr lang="en-US" dirty="0"/>
              <a:t>What has shaped development of field</a:t>
            </a:r>
          </a:p>
          <a:p>
            <a:r>
              <a:rPr lang="en-US" dirty="0"/>
              <a:t>Understand references from senior people</a:t>
            </a:r>
          </a:p>
          <a:p>
            <a:r>
              <a:rPr lang="en-US" dirty="0"/>
              <a:t>Put new events and patterns into perspective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Hacker Underground</a:t>
            </a:r>
          </a:p>
        </p:txBody>
      </p:sp>
      <p:sp>
        <p:nvSpPr>
          <p:cNvPr id="5" name="Content Placeholder 4"/>
          <p:cNvSpPr>
            <a:spLocks noGrp="1"/>
          </p:cNvSpPr>
          <p:nvPr>
            <p:ph idx="1"/>
          </p:nvPr>
        </p:nvSpPr>
        <p:spPr/>
        <p:txBody>
          <a:bodyPr/>
          <a:lstStyle/>
          <a:p>
            <a:r>
              <a:rPr lang="en-US" dirty="0"/>
              <a:t>Criminal-Hacker Subculture</a:t>
            </a:r>
          </a:p>
          <a:p>
            <a:r>
              <a:rPr lang="en-US" dirty="0"/>
              <a:t>Chaos Computer Club</a:t>
            </a:r>
          </a:p>
          <a:p>
            <a:r>
              <a:rPr lang="en-US" dirty="0"/>
              <a:t>Cult of the Dead Cow</a:t>
            </a:r>
          </a:p>
          <a:p>
            <a:r>
              <a:rPr lang="en-US" i="1" dirty="0"/>
              <a:t>2600 The Hacker Quarterly</a:t>
            </a:r>
          </a:p>
          <a:p>
            <a:r>
              <a:rPr lang="en-US" dirty="0"/>
              <a:t>LOD</a:t>
            </a:r>
          </a:p>
          <a:p>
            <a:r>
              <a:rPr lang="en-US" i="1" dirty="0" err="1"/>
              <a:t>Phrack</a:t>
            </a:r>
            <a:endParaRPr lang="en-US" i="1" dirty="0"/>
          </a:p>
          <a:p>
            <a:r>
              <a:rPr lang="en-US" dirty="0"/>
              <a:t>MOD</a:t>
            </a:r>
          </a:p>
          <a:p>
            <a:r>
              <a:rPr lang="en-US" dirty="0"/>
              <a:t>Gray-Hat Hackers</a:t>
            </a:r>
          </a:p>
          <a:p>
            <a:r>
              <a:rPr lang="en-US" dirty="0"/>
              <a:t>Anonymous</a:t>
            </a:r>
          </a:p>
          <a:p>
            <a:r>
              <a:rPr lang="en-US" dirty="0" err="1"/>
              <a:t>Lulz</a:t>
            </a:r>
            <a:endParaRPr lang="en-US" dirty="0"/>
          </a:p>
          <a:p>
            <a:r>
              <a:rPr lang="en-US" dirty="0"/>
              <a:t>Web Vandalism Classics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1730" name="Rectangle 2"/>
          <p:cNvSpPr>
            <a:spLocks noGrp="1" noChangeArrowheads="1"/>
          </p:cNvSpPr>
          <p:nvPr>
            <p:ph type="title"/>
          </p:nvPr>
        </p:nvSpPr>
        <p:spPr>
          <a:xfrm>
            <a:off x="990600" y="304800"/>
            <a:ext cx="7162800" cy="990600"/>
          </a:xfrm>
        </p:spPr>
        <p:txBody>
          <a:bodyPr/>
          <a:lstStyle/>
          <a:p>
            <a:r>
              <a:rPr lang="en-US" dirty="0"/>
              <a:t>Criminal-Hacker Subculture</a:t>
            </a:r>
          </a:p>
        </p:txBody>
      </p:sp>
      <p:sp>
        <p:nvSpPr>
          <p:cNvPr id="841731" name="Rectangle 3"/>
          <p:cNvSpPr>
            <a:spLocks noGrp="1" noChangeArrowheads="1"/>
          </p:cNvSpPr>
          <p:nvPr>
            <p:ph type="body" idx="1"/>
          </p:nvPr>
        </p:nvSpPr>
        <p:spPr>
          <a:xfrm>
            <a:off x="990023" y="1448361"/>
            <a:ext cx="7163955" cy="5028640"/>
          </a:xfrm>
        </p:spPr>
        <p:txBody>
          <a:bodyPr/>
          <a:lstStyle/>
          <a:p>
            <a:r>
              <a:rPr lang="en-US" dirty="0"/>
              <a:t>Who?</a:t>
            </a:r>
          </a:p>
          <a:p>
            <a:pPr lvl="1"/>
            <a:r>
              <a:rPr lang="en-US" dirty="0"/>
              <a:t>Children (sub-teens, teens)</a:t>
            </a:r>
          </a:p>
          <a:p>
            <a:pPr lvl="1"/>
            <a:r>
              <a:rPr lang="en-US" dirty="0"/>
              <a:t>Adults (fewer after 18 years of age)</a:t>
            </a:r>
          </a:p>
          <a:p>
            <a:pPr lvl="1"/>
            <a:r>
              <a:rPr lang="en-US" dirty="0"/>
              <a:t>Amateurs</a:t>
            </a:r>
          </a:p>
          <a:p>
            <a:pPr lvl="1"/>
            <a:r>
              <a:rPr lang="en-US" dirty="0"/>
              <a:t>“3133T” (elite) hackers</a:t>
            </a:r>
          </a:p>
          <a:p>
            <a:pPr lvl="1"/>
            <a:r>
              <a:rPr lang="en-US" dirty="0"/>
              <a:t>Professionals</a:t>
            </a:r>
          </a:p>
          <a:p>
            <a:pPr lvl="1"/>
            <a:r>
              <a:rPr lang="en-US" dirty="0"/>
              <a:t>Organized crime</a:t>
            </a:r>
          </a:p>
          <a:p>
            <a:r>
              <a:rPr lang="en-US" dirty="0"/>
              <a:t>What</a:t>
            </a:r>
          </a:p>
          <a:p>
            <a:pPr lvl="1"/>
            <a:r>
              <a:rPr lang="en-US" dirty="0"/>
              <a:t>Publications, USENET groups, lists</a:t>
            </a:r>
          </a:p>
          <a:p>
            <a:pPr lvl="1"/>
            <a:r>
              <a:rPr lang="en-US" dirty="0"/>
              <a:t>Local meetings, conventions</a:t>
            </a:r>
          </a:p>
          <a:p>
            <a:pPr lvl="1"/>
            <a:r>
              <a:rPr lang="en-US" dirty="0"/>
              <a:t>Jargon (133T5p33k)</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778" name="Rectangle 2"/>
          <p:cNvSpPr>
            <a:spLocks noGrp="1" noChangeArrowheads="1"/>
          </p:cNvSpPr>
          <p:nvPr>
            <p:ph type="title"/>
          </p:nvPr>
        </p:nvSpPr>
        <p:spPr/>
        <p:txBody>
          <a:bodyPr/>
          <a:lstStyle/>
          <a:p>
            <a:r>
              <a:rPr lang="en-US" dirty="0"/>
              <a:t>Criminal-Hacker </a:t>
            </a:r>
            <a:br>
              <a:rPr lang="en-US" dirty="0"/>
            </a:br>
            <a:r>
              <a:rPr lang="en-US" dirty="0"/>
              <a:t>Subculture (2)</a:t>
            </a:r>
          </a:p>
        </p:txBody>
      </p:sp>
      <p:sp>
        <p:nvSpPr>
          <p:cNvPr id="843779" name="Rectangle 3"/>
          <p:cNvSpPr>
            <a:spLocks noGrp="1" noChangeArrowheads="1"/>
          </p:cNvSpPr>
          <p:nvPr>
            <p:ph type="body" idx="1"/>
          </p:nvPr>
        </p:nvSpPr>
        <p:spPr/>
        <p:txBody>
          <a:bodyPr/>
          <a:lstStyle/>
          <a:p>
            <a:r>
              <a:rPr lang="en-US" dirty="0"/>
              <a:t>Why?</a:t>
            </a:r>
          </a:p>
          <a:p>
            <a:pPr lvl="1"/>
            <a:r>
              <a:rPr lang="en-US" dirty="0"/>
              <a:t>Defining peer-</a:t>
            </a:r>
            <a:r>
              <a:rPr lang="en-US" dirty="0" err="1"/>
              <a:t>group,affiliation</a:t>
            </a:r>
            <a:r>
              <a:rPr lang="en-US" dirty="0"/>
              <a:t>, status</a:t>
            </a:r>
          </a:p>
          <a:p>
            <a:pPr lvl="1"/>
            <a:r>
              <a:rPr lang="en-US" dirty="0"/>
              <a:t>Rebellion, power</a:t>
            </a:r>
          </a:p>
          <a:p>
            <a:pPr lvl="1"/>
            <a:r>
              <a:rPr lang="en-US" dirty="0"/>
              <a:t>Curiosity, learning</a:t>
            </a:r>
          </a:p>
          <a:p>
            <a:pPr lvl="1"/>
            <a:r>
              <a:rPr lang="en-US" dirty="0"/>
              <a:t>Ideology, cant</a:t>
            </a:r>
          </a:p>
          <a:p>
            <a:r>
              <a:rPr lang="en-US" dirty="0"/>
              <a:t>Avoid stereotypes</a:t>
            </a:r>
          </a:p>
          <a:p>
            <a:pPr lvl="1"/>
            <a:r>
              <a:rPr lang="en-US" dirty="0"/>
              <a:t>Not all creepy adolescent geeks</a:t>
            </a:r>
          </a:p>
          <a:p>
            <a:pPr lvl="1"/>
            <a:r>
              <a:rPr lang="en-US" dirty="0"/>
              <a:t>Varying levels of ethical reasoning, emotional development</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Classic Hacker Group: Chaos Computer Club</a:t>
            </a:r>
          </a:p>
        </p:txBody>
      </p:sp>
      <p:sp>
        <p:nvSpPr>
          <p:cNvPr id="3" name="Content Placeholder 2"/>
          <p:cNvSpPr>
            <a:spLocks noGrp="1"/>
          </p:cNvSpPr>
          <p:nvPr>
            <p:ph idx="1"/>
          </p:nvPr>
        </p:nvSpPr>
        <p:spPr>
          <a:xfrm>
            <a:off x="838200" y="1295400"/>
            <a:ext cx="7848600" cy="5257800"/>
          </a:xfrm>
        </p:spPr>
        <p:txBody>
          <a:bodyPr/>
          <a:lstStyle/>
          <a:p>
            <a:r>
              <a:rPr lang="en-US" dirty="0"/>
              <a:t>1981: German group of computer enthusiasts</a:t>
            </a:r>
          </a:p>
          <a:p>
            <a:pPr lvl="1"/>
            <a:r>
              <a:rPr lang="en-US" dirty="0"/>
              <a:t>Radical politics</a:t>
            </a:r>
          </a:p>
          <a:p>
            <a:pPr lvl="1"/>
            <a:r>
              <a:rPr lang="en-US" dirty="0"/>
              <a:t>Demonstrated vulnerability in </a:t>
            </a:r>
            <a:r>
              <a:rPr lang="en-US" dirty="0" err="1"/>
              <a:t>Bundespost</a:t>
            </a:r>
            <a:r>
              <a:rPr lang="en-US" dirty="0"/>
              <a:t> videotext service</a:t>
            </a:r>
          </a:p>
          <a:p>
            <a:pPr lvl="1"/>
            <a:r>
              <a:rPr lang="en-US" dirty="0"/>
              <a:t>Generally viewed as gray-hat (non-criminal) </a:t>
            </a:r>
            <a:br>
              <a:rPr lang="en-US" dirty="0"/>
            </a:br>
            <a:r>
              <a:rPr lang="en-US" dirty="0"/>
              <a:t>hackers</a:t>
            </a:r>
          </a:p>
          <a:p>
            <a:r>
              <a:rPr lang="en-US" dirty="0"/>
              <a:t>1999: Opposed attempts by some computer hacker groups  to disable </a:t>
            </a:r>
            <a:br>
              <a:rPr lang="en-US" dirty="0"/>
            </a:br>
            <a:r>
              <a:rPr lang="en-US" dirty="0"/>
              <a:t>computers in PRC</a:t>
            </a:r>
          </a:p>
          <a:p>
            <a:r>
              <a:rPr lang="en-US" dirty="0"/>
              <a:t>Chaos Communications </a:t>
            </a:r>
            <a:br>
              <a:rPr lang="en-US" dirty="0"/>
            </a:br>
            <a:r>
              <a:rPr lang="en-US" dirty="0"/>
              <a:t>Conferences popular with </a:t>
            </a:r>
            <a:br>
              <a:rPr lang="en-US" dirty="0"/>
            </a:br>
            <a:r>
              <a:rPr lang="en-US" dirty="0"/>
              <a:t>some legitimate security </a:t>
            </a:r>
            <a:br>
              <a:rPr lang="en-US" dirty="0"/>
            </a:br>
            <a:r>
              <a:rPr lang="en-US" dirty="0"/>
              <a:t>experts</a:t>
            </a:r>
          </a:p>
        </p:txBody>
      </p:sp>
      <p:pic>
        <p:nvPicPr>
          <p:cNvPr id="5123" name="Picture 3"/>
          <p:cNvPicPr>
            <a:picLocks noChangeAspect="1" noChangeArrowheads="1"/>
          </p:cNvPicPr>
          <p:nvPr/>
        </p:nvPicPr>
        <p:blipFill>
          <a:blip r:embed="rId3" cstate="print"/>
          <a:srcRect/>
          <a:stretch>
            <a:fillRect/>
          </a:stretch>
        </p:blipFill>
        <p:spPr bwMode="auto">
          <a:xfrm>
            <a:off x="5691554" y="4191000"/>
            <a:ext cx="3310890" cy="25146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CDC – Cult of the Dead Cow</a:t>
            </a:r>
          </a:p>
        </p:txBody>
      </p:sp>
      <p:sp>
        <p:nvSpPr>
          <p:cNvPr id="3" name="Content Placeholder 2"/>
          <p:cNvSpPr>
            <a:spLocks noGrp="1"/>
          </p:cNvSpPr>
          <p:nvPr>
            <p:ph idx="1"/>
          </p:nvPr>
        </p:nvSpPr>
        <p:spPr>
          <a:xfrm>
            <a:off x="990600" y="1066800"/>
            <a:ext cx="7162800" cy="5562600"/>
          </a:xfrm>
        </p:spPr>
        <p:txBody>
          <a:bodyPr/>
          <a:lstStyle/>
          <a:p>
            <a:r>
              <a:rPr lang="en-US" dirty="0"/>
              <a:t>Founded 1984 in Texas</a:t>
            </a:r>
          </a:p>
          <a:p>
            <a:r>
              <a:rPr lang="en-US" dirty="0"/>
              <a:t>“Global Domination Through</a:t>
            </a:r>
            <a:br>
              <a:rPr lang="en-US" dirty="0"/>
            </a:br>
            <a:r>
              <a:rPr lang="en-US" dirty="0"/>
              <a:t>Media Saturation”</a:t>
            </a:r>
          </a:p>
          <a:p>
            <a:pPr lvl="1"/>
            <a:r>
              <a:rPr lang="en-US" dirty="0"/>
              <a:t>Much satire – some very funny</a:t>
            </a:r>
          </a:p>
          <a:p>
            <a:r>
              <a:rPr lang="en-US" dirty="0"/>
              <a:t>Member </a:t>
            </a:r>
            <a:r>
              <a:rPr lang="en-US" dirty="0" err="1"/>
              <a:t>Drunkfux</a:t>
            </a:r>
            <a:r>
              <a:rPr lang="en-US" dirty="0"/>
              <a:t> founded </a:t>
            </a:r>
            <a:br>
              <a:rPr lang="en-US" dirty="0"/>
            </a:br>
            <a:r>
              <a:rPr lang="en-US" dirty="0" err="1"/>
              <a:t>HoHoCon</a:t>
            </a:r>
            <a:r>
              <a:rPr lang="en-US" dirty="0"/>
              <a:t> hacker conference</a:t>
            </a:r>
          </a:p>
          <a:p>
            <a:r>
              <a:rPr lang="en-US" dirty="0"/>
              <a:t>Political action campaigns</a:t>
            </a:r>
          </a:p>
          <a:p>
            <a:pPr lvl="1"/>
            <a:r>
              <a:rPr lang="en-US" dirty="0"/>
              <a:t>Against censorship (</a:t>
            </a:r>
            <a:r>
              <a:rPr lang="en-US" dirty="0" err="1"/>
              <a:t>Goolag</a:t>
            </a:r>
            <a:r>
              <a:rPr lang="en-US" dirty="0"/>
              <a:t> </a:t>
            </a:r>
            <a:br>
              <a:rPr lang="en-US" dirty="0"/>
            </a:br>
            <a:r>
              <a:rPr lang="en-US" dirty="0"/>
              <a:t>Campaign against GOOGLE </a:t>
            </a:r>
            <a:br>
              <a:rPr lang="en-US" dirty="0"/>
            </a:br>
            <a:r>
              <a:rPr lang="en-US" dirty="0"/>
              <a:t>cooperation with PRC)</a:t>
            </a:r>
          </a:p>
          <a:p>
            <a:pPr lvl="1"/>
            <a:r>
              <a:rPr lang="en-US" dirty="0"/>
              <a:t>Attacks on Church of </a:t>
            </a:r>
            <a:br>
              <a:rPr lang="en-US" dirty="0"/>
            </a:br>
            <a:r>
              <a:rPr lang="en-US" dirty="0"/>
              <a:t>Scientology</a:t>
            </a:r>
          </a:p>
          <a:p>
            <a:r>
              <a:rPr lang="en-US" dirty="0"/>
              <a:t>Hacking tools</a:t>
            </a:r>
          </a:p>
          <a:p>
            <a:pPr lvl="1"/>
            <a:r>
              <a:rPr lang="en-US" dirty="0"/>
              <a:t>BO &amp; BO2K</a:t>
            </a:r>
          </a:p>
        </p:txBody>
      </p:sp>
      <p:pic>
        <p:nvPicPr>
          <p:cNvPr id="3075" name="Picture 3"/>
          <p:cNvPicPr>
            <a:picLocks noChangeAspect="1" noChangeArrowheads="1"/>
          </p:cNvPicPr>
          <p:nvPr/>
        </p:nvPicPr>
        <p:blipFill>
          <a:blip r:embed="rId3" cstate="print"/>
          <a:srcRect/>
          <a:stretch>
            <a:fillRect/>
          </a:stretch>
        </p:blipFill>
        <p:spPr bwMode="auto">
          <a:xfrm>
            <a:off x="6400800" y="1028700"/>
            <a:ext cx="2400300" cy="2400300"/>
          </a:xfrm>
          <a:prstGeom prst="rect">
            <a:avLst/>
          </a:prstGeom>
          <a:ln>
            <a:noFill/>
          </a:ln>
          <a:effectLst>
            <a:outerShdw blurRad="292100" dist="139700" dir="2700000" algn="tl" rotWithShape="0">
              <a:srgbClr val="333333">
                <a:alpha val="65000"/>
              </a:srgbClr>
            </a:outerShdw>
          </a:effectLst>
        </p:spPr>
      </p:pic>
      <p:pic>
        <p:nvPicPr>
          <p:cNvPr id="5" name="Picture 3"/>
          <p:cNvPicPr>
            <a:picLocks noChangeAspect="1" noChangeArrowheads="1"/>
          </p:cNvPicPr>
          <p:nvPr/>
        </p:nvPicPr>
        <p:blipFill>
          <a:blip r:embed="rId4" cstate="print"/>
          <a:srcRect l="47531" t="38616" r="4938" b="4493"/>
          <a:stretch>
            <a:fillRect/>
          </a:stretch>
        </p:blipFill>
        <p:spPr bwMode="auto">
          <a:xfrm>
            <a:off x="6400800" y="3657600"/>
            <a:ext cx="2409567" cy="29718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162800" cy="1219200"/>
          </a:xfrm>
        </p:spPr>
        <p:txBody>
          <a:bodyPr/>
          <a:lstStyle/>
          <a:p>
            <a:r>
              <a:rPr lang="en-US" i="1" dirty="0"/>
              <a:t>2600</a:t>
            </a:r>
            <a:r>
              <a:rPr lang="en-US" i="1" baseline="0" dirty="0"/>
              <a:t> </a:t>
            </a:r>
            <a:br>
              <a:rPr lang="en-US" i="1" baseline="0" dirty="0"/>
            </a:br>
            <a:r>
              <a:rPr lang="en-US" i="1" baseline="0" dirty="0"/>
              <a:t>The Hacker Quarterly</a:t>
            </a:r>
            <a:endParaRPr lang="en-US" i="1" dirty="0"/>
          </a:p>
        </p:txBody>
      </p:sp>
      <p:sp>
        <p:nvSpPr>
          <p:cNvPr id="3" name="Content Placeholder 2"/>
          <p:cNvSpPr>
            <a:spLocks noGrp="1"/>
          </p:cNvSpPr>
          <p:nvPr>
            <p:ph idx="1"/>
          </p:nvPr>
        </p:nvSpPr>
        <p:spPr>
          <a:xfrm>
            <a:off x="990600" y="1295400"/>
            <a:ext cx="5029200" cy="5257800"/>
          </a:xfrm>
        </p:spPr>
        <p:txBody>
          <a:bodyPr/>
          <a:lstStyle/>
          <a:p>
            <a:r>
              <a:rPr lang="en-US" sz="2300" dirty="0"/>
              <a:t>Editor Eric Corley aka “Emmanuel Goldstein”</a:t>
            </a:r>
          </a:p>
          <a:p>
            <a:r>
              <a:rPr lang="en-US" sz="2300" dirty="0">
                <a:hlinkClick r:id="rId3"/>
              </a:rPr>
              <a:t>http://www.2600.com/</a:t>
            </a:r>
            <a:r>
              <a:rPr lang="en-US" sz="2300" b="0" dirty="0"/>
              <a:t> </a:t>
            </a:r>
            <a:endParaRPr lang="en-US" sz="2300" dirty="0"/>
          </a:p>
          <a:p>
            <a:r>
              <a:rPr lang="en-US" sz="2300" dirty="0"/>
              <a:t>Founded in 1984</a:t>
            </a:r>
          </a:p>
          <a:p>
            <a:r>
              <a:rPr lang="en-US" sz="2300" dirty="0"/>
              <a:t>Longest running &amp; most popular hacking ‘</a:t>
            </a:r>
            <a:r>
              <a:rPr lang="en-US" sz="2300" dirty="0" err="1"/>
              <a:t>zine</a:t>
            </a:r>
            <a:endParaRPr lang="en-US" sz="2300" dirty="0"/>
          </a:p>
          <a:p>
            <a:r>
              <a:rPr lang="en-US" sz="2300" dirty="0"/>
              <a:t>Detailed instructions on </a:t>
            </a:r>
          </a:p>
          <a:p>
            <a:pPr lvl="1"/>
            <a:r>
              <a:rPr lang="en-US" sz="2300" dirty="0"/>
              <a:t>Stealing telephone services</a:t>
            </a:r>
          </a:p>
          <a:p>
            <a:pPr lvl="1"/>
            <a:r>
              <a:rPr lang="en-US" sz="2300" dirty="0"/>
              <a:t>Lock-picking</a:t>
            </a:r>
          </a:p>
          <a:p>
            <a:pPr lvl="1"/>
            <a:r>
              <a:rPr lang="en-US" sz="2300" dirty="0"/>
              <a:t>Penetration techniques</a:t>
            </a:r>
          </a:p>
          <a:p>
            <a:r>
              <a:rPr lang="en-US" sz="2300" dirty="0"/>
              <a:t>Analysis of security issues</a:t>
            </a:r>
          </a:p>
          <a:p>
            <a:r>
              <a:rPr lang="en-US" sz="2300" dirty="0"/>
              <a:t>History of hacking</a:t>
            </a:r>
          </a:p>
          <a:p>
            <a:r>
              <a:rPr lang="en-US" sz="2300" dirty="0"/>
              <a:t>Political ideology</a:t>
            </a:r>
          </a:p>
        </p:txBody>
      </p:sp>
      <p:pic>
        <p:nvPicPr>
          <p:cNvPr id="1017858" name="Picture 2"/>
          <p:cNvPicPr>
            <a:picLocks noChangeAspect="1" noChangeArrowheads="1"/>
          </p:cNvPicPr>
          <p:nvPr/>
        </p:nvPicPr>
        <p:blipFill>
          <a:blip r:embed="rId4" cstate="print"/>
          <a:srcRect/>
          <a:stretch>
            <a:fillRect/>
          </a:stretch>
        </p:blipFill>
        <p:spPr bwMode="auto">
          <a:xfrm>
            <a:off x="6858000" y="3581400"/>
            <a:ext cx="2108200" cy="3162300"/>
          </a:xfrm>
          <a:prstGeom prst="rect">
            <a:avLst/>
          </a:prstGeom>
          <a:ln>
            <a:noFill/>
          </a:ln>
          <a:effectLst>
            <a:outerShdw blurRad="292100" dist="139700" dir="2700000" algn="tl" rotWithShape="0">
              <a:srgbClr val="333333">
                <a:alpha val="65000"/>
              </a:srgbClr>
            </a:outerShdw>
          </a:effectLst>
        </p:spPr>
      </p:pic>
      <p:pic>
        <p:nvPicPr>
          <p:cNvPr id="1017859" name="Picture 3"/>
          <p:cNvPicPr>
            <a:picLocks noChangeAspect="1" noChangeArrowheads="1"/>
          </p:cNvPicPr>
          <p:nvPr/>
        </p:nvPicPr>
        <p:blipFill>
          <a:blip r:embed="rId5" cstate="print"/>
          <a:srcRect b="9153"/>
          <a:stretch>
            <a:fillRect/>
          </a:stretch>
        </p:blipFill>
        <p:spPr bwMode="auto">
          <a:xfrm>
            <a:off x="6858000" y="914400"/>
            <a:ext cx="2095500" cy="25146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0" dirty="0"/>
              <a:t>Legion of Doom (LOD)</a:t>
            </a:r>
          </a:p>
        </p:txBody>
      </p:sp>
      <p:sp>
        <p:nvSpPr>
          <p:cNvPr id="3" name="Content Placeholder 2"/>
          <p:cNvSpPr>
            <a:spLocks noGrp="1"/>
          </p:cNvSpPr>
          <p:nvPr>
            <p:ph idx="1"/>
          </p:nvPr>
        </p:nvSpPr>
        <p:spPr>
          <a:xfrm>
            <a:off x="685800" y="1143000"/>
            <a:ext cx="6324600" cy="5486400"/>
          </a:xfrm>
        </p:spPr>
        <p:txBody>
          <a:bodyPr/>
          <a:lstStyle/>
          <a:p>
            <a:r>
              <a:rPr lang="en-US" dirty="0"/>
              <a:t>1984</a:t>
            </a:r>
            <a:r>
              <a:rPr lang="en-US" baseline="0" dirty="0"/>
              <a:t>: </a:t>
            </a:r>
            <a:r>
              <a:rPr lang="en-US" dirty="0"/>
              <a:t>Phone phreakers and criminal hackers founded LOD</a:t>
            </a:r>
          </a:p>
          <a:p>
            <a:pPr lvl="1"/>
            <a:r>
              <a:rPr lang="en-US" dirty="0"/>
              <a:t>Named after enemies of DC Comics superheroes</a:t>
            </a:r>
          </a:p>
          <a:p>
            <a:pPr lvl="1"/>
            <a:r>
              <a:rPr lang="en-US" dirty="0"/>
              <a:t>Published findings in </a:t>
            </a:r>
            <a:r>
              <a:rPr lang="en-US" i="1" dirty="0"/>
              <a:t>LOD Technical Journal</a:t>
            </a:r>
          </a:p>
          <a:p>
            <a:r>
              <a:rPr lang="en-US" dirty="0"/>
              <a:t>Chris </a:t>
            </a:r>
            <a:r>
              <a:rPr lang="en-US" dirty="0" err="1"/>
              <a:t>Goggans</a:t>
            </a:r>
            <a:r>
              <a:rPr lang="en-US" dirty="0"/>
              <a:t> (</a:t>
            </a:r>
            <a:r>
              <a:rPr lang="en-US" i="1" dirty="0"/>
              <a:t>Eric Bloodaxe</a:t>
            </a:r>
            <a:r>
              <a:rPr lang="en-US" dirty="0"/>
              <a:t>) one of best known</a:t>
            </a:r>
          </a:p>
          <a:p>
            <a:pPr lvl="1"/>
            <a:r>
              <a:rPr lang="en-US" dirty="0"/>
              <a:t>Editor of </a:t>
            </a:r>
            <a:r>
              <a:rPr lang="en-US" i="1" dirty="0" err="1"/>
              <a:t>Phrack</a:t>
            </a:r>
            <a:endParaRPr lang="en-US" i="1" dirty="0"/>
          </a:p>
          <a:p>
            <a:pPr lvl="1"/>
            <a:r>
              <a:rPr lang="en-US" dirty="0"/>
              <a:t>Became member of MOD</a:t>
            </a:r>
          </a:p>
          <a:p>
            <a:r>
              <a:rPr lang="en-US" dirty="0"/>
              <a:t>Mark </a:t>
            </a:r>
            <a:r>
              <a:rPr lang="en-US" dirty="0" err="1"/>
              <a:t>Abene</a:t>
            </a:r>
            <a:r>
              <a:rPr lang="en-US" dirty="0"/>
              <a:t> (</a:t>
            </a:r>
            <a:r>
              <a:rPr lang="en-US" i="1" dirty="0"/>
              <a:t>Phiber Optik</a:t>
            </a:r>
            <a:r>
              <a:rPr lang="en-US" dirty="0"/>
              <a:t>) also member who moved to MOD</a:t>
            </a:r>
          </a:p>
          <a:p>
            <a:r>
              <a:rPr lang="en-US" dirty="0"/>
              <a:t>Conflict with MOD = </a:t>
            </a:r>
            <a:r>
              <a:rPr lang="en-US" i="1" dirty="0"/>
              <a:t>The Great Hacker War</a:t>
            </a:r>
          </a:p>
        </p:txBody>
      </p:sp>
      <p:pic>
        <p:nvPicPr>
          <p:cNvPr id="6146" name="Picture 2"/>
          <p:cNvPicPr>
            <a:picLocks noChangeAspect="1" noChangeArrowheads="1"/>
          </p:cNvPicPr>
          <p:nvPr/>
        </p:nvPicPr>
        <p:blipFill>
          <a:blip r:embed="rId3" cstate="print"/>
          <a:srcRect/>
          <a:stretch>
            <a:fillRect/>
          </a:stretch>
        </p:blipFill>
        <p:spPr bwMode="auto">
          <a:xfrm>
            <a:off x="7010400" y="790575"/>
            <a:ext cx="1905000" cy="2638425"/>
          </a:xfrm>
          <a:prstGeom prst="rect">
            <a:avLst/>
          </a:prstGeom>
          <a:ln>
            <a:noFill/>
          </a:ln>
          <a:effectLst>
            <a:outerShdw blurRad="292100" dist="139700" dir="2700000" algn="tl" rotWithShape="0">
              <a:srgbClr val="333333">
                <a:alpha val="65000"/>
              </a:srgbClr>
            </a:outerShdw>
          </a:effectLst>
        </p:spPr>
      </p:pic>
      <p:pic>
        <p:nvPicPr>
          <p:cNvPr id="6147" name="Picture 3"/>
          <p:cNvPicPr>
            <a:picLocks noChangeAspect="1" noChangeArrowheads="1"/>
          </p:cNvPicPr>
          <p:nvPr/>
        </p:nvPicPr>
        <p:blipFill>
          <a:blip r:embed="rId4" cstate="print"/>
          <a:srcRect/>
          <a:stretch>
            <a:fillRect/>
          </a:stretch>
        </p:blipFill>
        <p:spPr bwMode="auto">
          <a:xfrm>
            <a:off x="7010400" y="3429000"/>
            <a:ext cx="1905000" cy="247650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7239000" y="6096000"/>
            <a:ext cx="1467068" cy="523220"/>
          </a:xfrm>
          <a:prstGeom prst="rect">
            <a:avLst/>
          </a:prstGeom>
          <a:solidFill>
            <a:srgbClr val="FFC000"/>
          </a:solidFill>
        </p:spPr>
        <p:txBody>
          <a:bodyPr wrap="none" rtlCol="0">
            <a:spAutoFit/>
          </a:bodyPr>
          <a:lstStyle/>
          <a:p>
            <a:pPr algn="ctr"/>
            <a:r>
              <a:rPr lang="en-US" sz="1400" dirty="0"/>
              <a:t>Chris </a:t>
            </a:r>
            <a:r>
              <a:rPr lang="en-US" sz="1400" dirty="0" err="1"/>
              <a:t>Goggans</a:t>
            </a:r>
            <a:br>
              <a:rPr lang="en-US" sz="1400" dirty="0"/>
            </a:br>
            <a:r>
              <a:rPr lang="en-US" sz="1400" dirty="0"/>
              <a:t>Then &amp; Now</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a:t>Phrack</a:t>
            </a:r>
            <a:endParaRPr lang="en-US" i="1" dirty="0"/>
          </a:p>
        </p:txBody>
      </p:sp>
      <p:sp>
        <p:nvSpPr>
          <p:cNvPr id="3" name="Content Placeholder 2"/>
          <p:cNvSpPr>
            <a:spLocks noGrp="1"/>
          </p:cNvSpPr>
          <p:nvPr>
            <p:ph idx="1"/>
          </p:nvPr>
        </p:nvSpPr>
        <p:spPr>
          <a:xfrm>
            <a:off x="381000" y="1143000"/>
            <a:ext cx="4648200" cy="5181600"/>
          </a:xfrm>
        </p:spPr>
        <p:txBody>
          <a:bodyPr/>
          <a:lstStyle/>
          <a:p>
            <a:r>
              <a:rPr lang="en-US" dirty="0">
                <a:hlinkClick r:id="rId3"/>
              </a:rPr>
              <a:t>http://www.phrack.com/</a:t>
            </a:r>
            <a:r>
              <a:rPr lang="en-US" dirty="0"/>
              <a:t> </a:t>
            </a:r>
          </a:p>
          <a:p>
            <a:r>
              <a:rPr lang="en-US" dirty="0"/>
              <a:t>1</a:t>
            </a:r>
            <a:r>
              <a:rPr lang="en-US" baseline="30000" dirty="0"/>
              <a:t>st</a:t>
            </a:r>
            <a:r>
              <a:rPr lang="en-US" dirty="0"/>
              <a:t> edition Nov 1985</a:t>
            </a:r>
          </a:p>
          <a:p>
            <a:r>
              <a:rPr lang="en-US" dirty="0"/>
              <a:t>Originally focused on phreaking</a:t>
            </a:r>
          </a:p>
          <a:p>
            <a:r>
              <a:rPr lang="en-US" dirty="0"/>
              <a:t>Entirely electronic on BBS systems</a:t>
            </a:r>
          </a:p>
          <a:p>
            <a:r>
              <a:rPr lang="en-US" dirty="0" err="1"/>
              <a:t>Eds</a:t>
            </a:r>
            <a:r>
              <a:rPr lang="en-US" dirty="0"/>
              <a:t>: </a:t>
            </a:r>
            <a:r>
              <a:rPr lang="en-US" i="1" dirty="0"/>
              <a:t>Knight Lightning</a:t>
            </a:r>
            <a:br>
              <a:rPr lang="en-US" dirty="0"/>
            </a:br>
            <a:r>
              <a:rPr lang="en-US" dirty="0"/>
              <a:t>(Craig </a:t>
            </a:r>
            <a:r>
              <a:rPr lang="en-US" dirty="0" err="1"/>
              <a:t>Neidorf</a:t>
            </a:r>
            <a:r>
              <a:rPr lang="en-US" dirty="0"/>
              <a:t>) &amp; </a:t>
            </a:r>
            <a:r>
              <a:rPr lang="en-US" i="1" dirty="0" err="1"/>
              <a:t>Taran</a:t>
            </a:r>
            <a:r>
              <a:rPr lang="en-US" i="1" dirty="0"/>
              <a:t> </a:t>
            </a:r>
            <a:br>
              <a:rPr lang="en-US" i="1" dirty="0"/>
            </a:br>
            <a:r>
              <a:rPr lang="en-US" i="1" dirty="0"/>
              <a:t>King</a:t>
            </a:r>
            <a:r>
              <a:rPr lang="en-US" dirty="0"/>
              <a:t> (Randy </a:t>
            </a:r>
            <a:r>
              <a:rPr lang="en-US" dirty="0" err="1"/>
              <a:t>Tischler</a:t>
            </a:r>
            <a:r>
              <a:rPr lang="en-US" dirty="0"/>
              <a:t>)</a:t>
            </a:r>
          </a:p>
          <a:p>
            <a:r>
              <a:rPr lang="en-US" dirty="0" err="1"/>
              <a:t>Phrack</a:t>
            </a:r>
            <a:r>
              <a:rPr lang="en-US" dirty="0"/>
              <a:t> 24 involved in </a:t>
            </a:r>
            <a:r>
              <a:rPr lang="en-US" i="1" dirty="0"/>
              <a:t>Operation </a:t>
            </a:r>
            <a:r>
              <a:rPr lang="en-US" i="1" dirty="0" err="1"/>
              <a:t>Sundevil</a:t>
            </a:r>
            <a:r>
              <a:rPr lang="en-US" i="1" dirty="0"/>
              <a:t> </a:t>
            </a:r>
            <a:r>
              <a:rPr lang="en-US" dirty="0"/>
              <a:t>(1990)</a:t>
            </a:r>
            <a:endParaRPr lang="en-US" i="1" dirty="0"/>
          </a:p>
          <a:p>
            <a:pPr lvl="1"/>
            <a:r>
              <a:rPr lang="en-US" dirty="0"/>
              <a:t>Published E911 docs</a:t>
            </a:r>
          </a:p>
          <a:p>
            <a:pPr lvl="1"/>
            <a:r>
              <a:rPr lang="en-US" dirty="0"/>
              <a:t>Actually public docs!</a:t>
            </a:r>
          </a:p>
        </p:txBody>
      </p:sp>
      <p:pic>
        <p:nvPicPr>
          <p:cNvPr id="1018883" name="Picture 3"/>
          <p:cNvPicPr>
            <a:picLocks noChangeAspect="1" noChangeArrowheads="1"/>
          </p:cNvPicPr>
          <p:nvPr/>
        </p:nvPicPr>
        <p:blipFill>
          <a:blip r:embed="rId4" cstate="print"/>
          <a:srcRect/>
          <a:stretch>
            <a:fillRect/>
          </a:stretch>
        </p:blipFill>
        <p:spPr bwMode="auto">
          <a:xfrm>
            <a:off x="4724400" y="838200"/>
            <a:ext cx="4267200" cy="3200400"/>
          </a:xfrm>
          <a:prstGeom prst="rect">
            <a:avLst/>
          </a:prstGeom>
          <a:ln>
            <a:noFill/>
          </a:ln>
          <a:effectLst>
            <a:outerShdw blurRad="292100" dist="139700" dir="2700000" algn="tl" rotWithShape="0">
              <a:srgbClr val="333333">
                <a:alpha val="65000"/>
              </a:srgbClr>
            </a:outerShdw>
          </a:effectLst>
        </p:spPr>
      </p:pic>
      <p:pic>
        <p:nvPicPr>
          <p:cNvPr id="1018885" name="Picture 5"/>
          <p:cNvPicPr>
            <a:picLocks noChangeAspect="1" noChangeArrowheads="1"/>
          </p:cNvPicPr>
          <p:nvPr/>
        </p:nvPicPr>
        <p:blipFill>
          <a:blip r:embed="rId5" cstate="print"/>
          <a:srcRect/>
          <a:stretch>
            <a:fillRect/>
          </a:stretch>
        </p:blipFill>
        <p:spPr bwMode="auto">
          <a:xfrm>
            <a:off x="5943600" y="4191000"/>
            <a:ext cx="1905000" cy="1933575"/>
          </a:xfrm>
          <a:prstGeom prst="rect">
            <a:avLst/>
          </a:prstGeom>
          <a:noFill/>
          <a:ln w="12700" cap="flat" cmpd="sng">
            <a:noFill/>
            <a:prstDash val="solid"/>
            <a:miter lim="800000"/>
            <a:headEnd type="none" w="sm" len="sm"/>
            <a:tailEnd type="none" w="sm" len="sm"/>
          </a:ln>
        </p:spPr>
      </p:pic>
      <p:sp>
        <p:nvSpPr>
          <p:cNvPr id="6" name="TextBox 5"/>
          <p:cNvSpPr txBox="1"/>
          <p:nvPr/>
        </p:nvSpPr>
        <p:spPr>
          <a:xfrm>
            <a:off x="6324600" y="6172200"/>
            <a:ext cx="1319592" cy="307777"/>
          </a:xfrm>
          <a:prstGeom prst="rect">
            <a:avLst/>
          </a:prstGeom>
          <a:solidFill>
            <a:srgbClr val="FFC000"/>
          </a:solidFill>
        </p:spPr>
        <p:txBody>
          <a:bodyPr wrap="none" rtlCol="0">
            <a:spAutoFit/>
          </a:bodyPr>
          <a:lstStyle/>
          <a:p>
            <a:r>
              <a:rPr lang="en-US" sz="1400" dirty="0"/>
              <a:t>Craig </a:t>
            </a:r>
            <a:r>
              <a:rPr lang="en-US" sz="1400" dirty="0" err="1"/>
              <a:t>Neidorf</a:t>
            </a:r>
            <a:endParaRPr lang="en-US" sz="14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7162800" cy="838200"/>
          </a:xfrm>
        </p:spPr>
        <p:txBody>
          <a:bodyPr/>
          <a:lstStyle/>
          <a:p>
            <a:r>
              <a:rPr lang="en-US" dirty="0"/>
              <a:t>Masters of Deception (MOD)</a:t>
            </a:r>
          </a:p>
        </p:txBody>
      </p:sp>
      <p:sp>
        <p:nvSpPr>
          <p:cNvPr id="3" name="Content Placeholder 2"/>
          <p:cNvSpPr>
            <a:spLocks noGrp="1"/>
          </p:cNvSpPr>
          <p:nvPr>
            <p:ph idx="1"/>
          </p:nvPr>
        </p:nvSpPr>
        <p:spPr/>
        <p:txBody>
          <a:bodyPr/>
          <a:lstStyle/>
          <a:p>
            <a:r>
              <a:rPr lang="en-US" dirty="0"/>
              <a:t>1989-1992 New York criminal hacker group</a:t>
            </a:r>
          </a:p>
          <a:p>
            <a:pPr lvl="1"/>
            <a:r>
              <a:rPr lang="en-US" i="1" dirty="0"/>
              <a:t>Phiber Optik </a:t>
            </a:r>
            <a:r>
              <a:rPr lang="en-US" dirty="0"/>
              <a:t>(Mark </a:t>
            </a:r>
            <a:r>
              <a:rPr lang="en-US" dirty="0" err="1"/>
              <a:t>Abene</a:t>
            </a:r>
            <a:r>
              <a:rPr lang="en-US" dirty="0"/>
              <a:t>)</a:t>
            </a:r>
          </a:p>
          <a:p>
            <a:pPr lvl="1"/>
            <a:r>
              <a:rPr lang="en-US" dirty="0"/>
              <a:t>Highly visible in media</a:t>
            </a:r>
          </a:p>
          <a:p>
            <a:pPr lvl="2"/>
            <a:r>
              <a:rPr lang="en-US" i="1" dirty="0"/>
              <a:t>Harper’s</a:t>
            </a:r>
          </a:p>
          <a:p>
            <a:pPr lvl="2"/>
            <a:r>
              <a:rPr lang="en-US" i="1" dirty="0"/>
              <a:t>Esquire</a:t>
            </a:r>
          </a:p>
          <a:p>
            <a:pPr lvl="2"/>
            <a:r>
              <a:rPr lang="en-US" i="1" dirty="0"/>
              <a:t>New York Times</a:t>
            </a:r>
          </a:p>
          <a:p>
            <a:pPr lvl="2"/>
            <a:r>
              <a:rPr lang="en-US" dirty="0"/>
              <a:t>TV (Geraldo)</a:t>
            </a:r>
          </a:p>
          <a:p>
            <a:pPr marL="685800" marR="0" lvl="1" indent="-228600" algn="l" defTabSz="914400" rtl="0" eaLnBrk="0" fontAlgn="base" latinLnBrk="0" hangingPunct="0">
              <a:lnSpc>
                <a:spcPct val="90000"/>
              </a:lnSpc>
              <a:spcBef>
                <a:spcPct val="30000"/>
              </a:spcBef>
              <a:spcAft>
                <a:spcPct val="0"/>
              </a:spcAft>
              <a:buClr>
                <a:schemeClr val="tx1"/>
              </a:buClr>
              <a:buSzPct val="85000"/>
              <a:buFont typeface="Wingdings" pitchFamily="2" charset="2"/>
              <a:buChar char="q"/>
              <a:tabLst/>
              <a:defRPr/>
            </a:pPr>
            <a:r>
              <a:rPr lang="en-US" sz="2400" b="1" dirty="0">
                <a:solidFill>
                  <a:schemeClr val="tx1"/>
                </a:solidFill>
                <a:latin typeface="+mn-lt"/>
              </a:rPr>
              <a:t>Eventually arrested, </a:t>
            </a:r>
          </a:p>
          <a:p>
            <a:pPr marL="1143000" marR="0" lvl="2" indent="-228600" algn="l" defTabSz="914400" rtl="0" eaLnBrk="0" fontAlgn="base" latinLnBrk="0" hangingPunct="0">
              <a:lnSpc>
                <a:spcPct val="90000"/>
              </a:lnSpc>
              <a:spcBef>
                <a:spcPct val="30000"/>
              </a:spcBef>
              <a:spcAft>
                <a:spcPct val="0"/>
              </a:spcAft>
              <a:buClr>
                <a:schemeClr val="tx1"/>
              </a:buClr>
              <a:buSzPct val="85000"/>
              <a:buFont typeface="Wingdings" pitchFamily="2" charset="2"/>
              <a:buChar char="q"/>
              <a:tabLst/>
              <a:defRPr/>
            </a:pPr>
            <a:r>
              <a:rPr lang="en-US" sz="2400" b="1" dirty="0">
                <a:solidFill>
                  <a:schemeClr val="tx1"/>
                </a:solidFill>
                <a:latin typeface="+mn-lt"/>
              </a:rPr>
              <a:t>Tried for violation of CFA [18 USC §1030(a)] </a:t>
            </a:r>
          </a:p>
          <a:p>
            <a:pPr marL="1143000" marR="0" lvl="2" indent="-228600" algn="l" defTabSz="914400" rtl="0" eaLnBrk="0" fontAlgn="base" latinLnBrk="0" hangingPunct="0">
              <a:lnSpc>
                <a:spcPct val="90000"/>
              </a:lnSpc>
              <a:spcBef>
                <a:spcPct val="30000"/>
              </a:spcBef>
              <a:spcAft>
                <a:spcPct val="0"/>
              </a:spcAft>
              <a:buClr>
                <a:schemeClr val="tx1"/>
              </a:buClr>
              <a:buSzPct val="85000"/>
              <a:buFont typeface="Wingdings" pitchFamily="2" charset="2"/>
              <a:buChar char="q"/>
              <a:tabLst/>
              <a:defRPr/>
            </a:pPr>
            <a:r>
              <a:rPr lang="en-US" sz="2400" b="1" dirty="0">
                <a:solidFill>
                  <a:schemeClr val="tx1"/>
                </a:solidFill>
                <a:latin typeface="+mn-lt"/>
              </a:rPr>
              <a:t>Sentenced to 1 year in prison</a:t>
            </a:r>
            <a:endParaRPr lang="en-US" dirty="0"/>
          </a:p>
        </p:txBody>
      </p:sp>
      <p:pic>
        <p:nvPicPr>
          <p:cNvPr id="7170" name="Picture 2"/>
          <p:cNvPicPr>
            <a:picLocks noChangeAspect="1" noChangeArrowheads="1"/>
          </p:cNvPicPr>
          <p:nvPr/>
        </p:nvPicPr>
        <p:blipFill>
          <a:blip r:embed="rId3" cstate="print"/>
          <a:srcRect/>
          <a:stretch>
            <a:fillRect/>
          </a:stretch>
        </p:blipFill>
        <p:spPr bwMode="auto">
          <a:xfrm>
            <a:off x="6858000" y="2209800"/>
            <a:ext cx="1828800" cy="270803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Gray-Hat Hackers (1)</a:t>
            </a:r>
          </a:p>
        </p:txBody>
      </p:sp>
      <p:sp>
        <p:nvSpPr>
          <p:cNvPr id="3" name="Content Placeholder 2"/>
          <p:cNvSpPr>
            <a:spLocks noGrp="1"/>
          </p:cNvSpPr>
          <p:nvPr>
            <p:ph idx="1"/>
          </p:nvPr>
        </p:nvSpPr>
        <p:spPr>
          <a:xfrm>
            <a:off x="990600" y="1371600"/>
            <a:ext cx="7620000" cy="4953000"/>
          </a:xfrm>
        </p:spPr>
        <p:txBody>
          <a:bodyPr/>
          <a:lstStyle/>
          <a:p>
            <a:r>
              <a:rPr lang="en-US" dirty="0"/>
              <a:t>Black-Hats: criminal</a:t>
            </a:r>
            <a:r>
              <a:rPr lang="en-US" baseline="0" dirty="0"/>
              <a:t> hackers</a:t>
            </a:r>
          </a:p>
          <a:p>
            <a:pPr lvl="1"/>
            <a:r>
              <a:rPr lang="en-US" baseline="0" dirty="0"/>
              <a:t>Ignore laws</a:t>
            </a:r>
          </a:p>
          <a:p>
            <a:pPr lvl="1"/>
            <a:r>
              <a:rPr lang="en-US" baseline="0" dirty="0"/>
              <a:t>Test for and exploit vulnerabilities without authorization</a:t>
            </a:r>
          </a:p>
          <a:p>
            <a:pPr lvl="1"/>
            <a:r>
              <a:rPr lang="en-US" baseline="0" dirty="0"/>
              <a:t>Publicize vulnerabilities without delay for repair</a:t>
            </a:r>
          </a:p>
          <a:p>
            <a:pPr lvl="1"/>
            <a:r>
              <a:rPr lang="en-US" baseline="0" dirty="0"/>
              <a:t>Sometimes amateurish; may be experts</a:t>
            </a:r>
          </a:p>
          <a:p>
            <a:r>
              <a:rPr lang="en-US" baseline="0" dirty="0"/>
              <a:t>White-Hats: penetration testers</a:t>
            </a:r>
          </a:p>
          <a:p>
            <a:pPr lvl="1"/>
            <a:r>
              <a:rPr lang="en-US" dirty="0"/>
              <a:t>Authorized</a:t>
            </a:r>
            <a:r>
              <a:rPr lang="en-US" baseline="0" dirty="0"/>
              <a:t> to test by owners of systems</a:t>
            </a:r>
          </a:p>
          <a:p>
            <a:pPr lvl="1"/>
            <a:r>
              <a:rPr lang="en-US" baseline="0" dirty="0"/>
              <a:t>Maintain confidentiality and professionalism</a:t>
            </a:r>
          </a:p>
          <a:p>
            <a:pPr lvl="1"/>
            <a:r>
              <a:rPr lang="en-US" dirty="0"/>
              <a:t>Sometimes hide-bound; may be imaginative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Trends</a:t>
            </a:r>
          </a:p>
        </p:txBody>
      </p:sp>
      <p:sp>
        <p:nvSpPr>
          <p:cNvPr id="5" name="Content Placeholder 4"/>
          <p:cNvSpPr>
            <a:spLocks noGrp="1"/>
          </p:cNvSpPr>
          <p:nvPr>
            <p:ph idx="1"/>
          </p:nvPr>
        </p:nvSpPr>
        <p:spPr>
          <a:xfrm>
            <a:off x="990600" y="1143000"/>
            <a:ext cx="8001000" cy="5181600"/>
          </a:xfrm>
        </p:spPr>
        <p:txBody>
          <a:bodyPr>
            <a:normAutofit lnSpcReduction="10000"/>
          </a:bodyPr>
          <a:lstStyle/>
          <a:p>
            <a:r>
              <a:rPr lang="en-US" dirty="0"/>
              <a:t>Early days: sabotage, disgruntled/dishonest employees</a:t>
            </a:r>
          </a:p>
          <a:p>
            <a:r>
              <a:rPr lang="en-US" dirty="0"/>
              <a:t>Physical damage prominent threat until 1980s</a:t>
            </a:r>
          </a:p>
          <a:p>
            <a:r>
              <a:rPr lang="en-US" dirty="0"/>
              <a:t>Unauthorized access common</a:t>
            </a:r>
          </a:p>
          <a:p>
            <a:r>
              <a:rPr lang="en-US" dirty="0"/>
              <a:t>Telecommunications subversion popular in 1960s/70s</a:t>
            </a:r>
          </a:p>
          <a:p>
            <a:r>
              <a:rPr lang="en-US" dirty="0"/>
              <a:t>Malicious software developed in 1980s</a:t>
            </a:r>
          </a:p>
          <a:p>
            <a:r>
              <a:rPr lang="en-US" dirty="0"/>
              <a:t>Fax-based fraud developed in 1980s (4-1-9)</a:t>
            </a:r>
          </a:p>
          <a:p>
            <a:r>
              <a:rPr lang="en-US" dirty="0"/>
              <a:t>Growth of Internet multiplied threats</a:t>
            </a:r>
          </a:p>
          <a:p>
            <a:r>
              <a:rPr lang="en-US" dirty="0"/>
              <a:t>Financial crime mediated by computers &amp; networks grew in 1990s</a:t>
            </a:r>
          </a:p>
          <a:p>
            <a:r>
              <a:rPr lang="en-US" dirty="0"/>
              <a:t>New malware types developed in 1990s</a:t>
            </a:r>
          </a:p>
          <a:p>
            <a:r>
              <a:rPr lang="en-US" dirty="0"/>
              <a:t>Illegitimate uses of e-mail spawned spam, phishing, 4-1-9 e-mail fraud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ChangeArrowheads="1"/>
          </p:cNvSpPr>
          <p:nvPr>
            <p:ph type="title"/>
          </p:nvPr>
        </p:nvSpPr>
        <p:spPr/>
        <p:txBody>
          <a:bodyPr/>
          <a:lstStyle/>
          <a:p>
            <a:r>
              <a:rPr lang="en-US" dirty="0"/>
              <a:t>Gray-Hat Hackers (2)</a:t>
            </a:r>
          </a:p>
        </p:txBody>
      </p:sp>
      <p:sp>
        <p:nvSpPr>
          <p:cNvPr id="652291" name="Rectangle 3"/>
          <p:cNvSpPr>
            <a:spLocks noGrp="1" noChangeArrowheads="1"/>
          </p:cNvSpPr>
          <p:nvPr>
            <p:ph type="body" idx="1"/>
          </p:nvPr>
        </p:nvSpPr>
        <p:spPr>
          <a:xfrm>
            <a:off x="762000" y="1066800"/>
            <a:ext cx="8229600" cy="5410200"/>
          </a:xfrm>
        </p:spPr>
        <p:txBody>
          <a:bodyPr/>
          <a:lstStyle/>
          <a:p>
            <a:r>
              <a:rPr lang="en-US" sz="2000" dirty="0"/>
              <a:t>Gray-Hats: professionals with black-hat backgrounds and attitudes</a:t>
            </a:r>
          </a:p>
          <a:p>
            <a:pPr lvl="1"/>
            <a:r>
              <a:rPr lang="en-US" sz="2000" dirty="0"/>
              <a:t>May have been members of criminal-hacking organizations</a:t>
            </a:r>
          </a:p>
          <a:p>
            <a:pPr lvl="1"/>
            <a:r>
              <a:rPr lang="en-US" sz="2000" dirty="0"/>
              <a:t>May continue to use hacker handles (pseudonyms)</a:t>
            </a:r>
          </a:p>
          <a:p>
            <a:r>
              <a:rPr lang="en-US" sz="2000" dirty="0"/>
              <a:t>2000-01:  L0pht members join @Stake </a:t>
            </a:r>
          </a:p>
          <a:p>
            <a:pPr lvl="1"/>
            <a:r>
              <a:rPr lang="en-US" sz="2000" dirty="0"/>
              <a:t>8 members of L0pht Heavy Industries</a:t>
            </a:r>
          </a:p>
          <a:p>
            <a:pPr lvl="1"/>
            <a:r>
              <a:rPr lang="en-US" sz="2000" dirty="0"/>
              <a:t>Continued to use hacker handles (e.g., </a:t>
            </a:r>
            <a:r>
              <a:rPr lang="en-US" sz="2000" dirty="0" err="1"/>
              <a:t>Mudge</a:t>
            </a:r>
            <a:r>
              <a:rPr lang="en-US" sz="2000" dirty="0"/>
              <a:t>, Weld Pond, Brian Oblivion, </a:t>
            </a:r>
            <a:r>
              <a:rPr lang="en-US" sz="2000" dirty="0" err="1"/>
              <a:t>Dildog</a:t>
            </a:r>
            <a:r>
              <a:rPr lang="en-US" sz="2000" dirty="0"/>
              <a:t>…)</a:t>
            </a:r>
          </a:p>
          <a:p>
            <a:r>
              <a:rPr lang="en-US" sz="2000" dirty="0"/>
              <a:t>Described in glowing terms by some reputable experts</a:t>
            </a:r>
          </a:p>
          <a:p>
            <a:pPr lvl="1"/>
            <a:r>
              <a:rPr lang="en-US" sz="2000" dirty="0" err="1"/>
              <a:t>NTBugtraq's</a:t>
            </a:r>
            <a:r>
              <a:rPr lang="en-US" sz="2000" dirty="0"/>
              <a:t> Russ Cooper: "The eight brilliant geniuses down at the L0pht. . . .”</a:t>
            </a:r>
          </a:p>
          <a:p>
            <a:r>
              <a:rPr lang="en-US" sz="2000" dirty="0"/>
              <a:t>Other commentators not impressed</a:t>
            </a:r>
          </a:p>
          <a:p>
            <a:pPr lvl="1"/>
            <a:r>
              <a:rPr lang="en-US" sz="2000" dirty="0"/>
              <a:t>John </a:t>
            </a:r>
            <a:r>
              <a:rPr lang="en-US" sz="2000" dirty="0" err="1"/>
              <a:t>Taschek</a:t>
            </a:r>
            <a:r>
              <a:rPr lang="en-US" sz="2000" dirty="0"/>
              <a:t> of PC Week: “. . . L0pht's history shows that the group is not ethical, maintained practices that bordered on being illegal and is simply downright scary. . . .”</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dirty="0"/>
              <a:t>Web Vandalism Classics</a:t>
            </a:r>
          </a:p>
        </p:txBody>
      </p:sp>
      <p:sp>
        <p:nvSpPr>
          <p:cNvPr id="16387" name="Rectangle 3"/>
          <p:cNvSpPr>
            <a:spLocks noGrp="1" noChangeArrowheads="1"/>
          </p:cNvSpPr>
          <p:nvPr>
            <p:ph type="body" idx="1"/>
          </p:nvPr>
        </p:nvSpPr>
        <p:spPr>
          <a:xfrm>
            <a:off x="990600" y="1219200"/>
            <a:ext cx="7162800" cy="5105400"/>
          </a:xfrm>
        </p:spPr>
        <p:txBody>
          <a:bodyPr/>
          <a:lstStyle/>
          <a:p>
            <a:r>
              <a:rPr lang="en-US" dirty="0"/>
              <a:t>CIA (1996.09)</a:t>
            </a:r>
          </a:p>
          <a:p>
            <a:r>
              <a:rPr lang="en-US" dirty="0"/>
              <a:t>USAF (1996.12)</a:t>
            </a:r>
          </a:p>
          <a:p>
            <a:r>
              <a:rPr lang="en-US" dirty="0"/>
              <a:t>NASA (1997.03)</a:t>
            </a:r>
          </a:p>
          <a:p>
            <a:r>
              <a:rPr lang="en-US" dirty="0" err="1"/>
              <a:t>AirTran</a:t>
            </a:r>
            <a:r>
              <a:rPr lang="en-US" dirty="0"/>
              <a:t> (1997.09)</a:t>
            </a:r>
          </a:p>
          <a:p>
            <a:r>
              <a:rPr lang="en-US" dirty="0"/>
              <a:t>UNICEF (1998.01)</a:t>
            </a:r>
          </a:p>
          <a:p>
            <a:r>
              <a:rPr lang="en-US" dirty="0"/>
              <a:t>US Dept Commerce (1998.02)</a:t>
            </a:r>
          </a:p>
          <a:p>
            <a:r>
              <a:rPr lang="en-US" dirty="0"/>
              <a:t>New York Times (1998.09)</a:t>
            </a:r>
          </a:p>
          <a:p>
            <a:r>
              <a:rPr lang="en-US" dirty="0"/>
              <a:t>SETI site (1999)</a:t>
            </a:r>
          </a:p>
          <a:p>
            <a:r>
              <a:rPr lang="en-US" dirty="0"/>
              <a:t>Fort Monmouth (1999)</a:t>
            </a:r>
          </a:p>
          <a:p>
            <a:r>
              <a:rPr lang="en-US" dirty="0"/>
              <a:t>Senate of the USA (twice)(1999)</a:t>
            </a:r>
          </a:p>
          <a:p>
            <a:r>
              <a:rPr lang="en-US" dirty="0"/>
              <a:t>DEFCON 1999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a:t>CIA (1996.09)</a:t>
            </a:r>
          </a:p>
        </p:txBody>
      </p:sp>
      <p:pic>
        <p:nvPicPr>
          <p:cNvPr id="17411" name="Picture 3"/>
          <p:cNvPicPr>
            <a:picLocks noChangeAspect="1" noChangeArrowheads="1"/>
          </p:cNvPicPr>
          <p:nvPr/>
        </p:nvPicPr>
        <p:blipFill>
          <a:blip r:embed="rId3" cstate="print"/>
          <a:srcRect/>
          <a:stretch>
            <a:fillRect/>
          </a:stretch>
        </p:blipFill>
        <p:spPr bwMode="auto">
          <a:xfrm>
            <a:off x="838200" y="26988"/>
            <a:ext cx="6923088" cy="6831012"/>
          </a:xfrm>
          <a:prstGeom prst="rect">
            <a:avLst/>
          </a:prstGeom>
          <a:noFill/>
          <a:ln w="12700">
            <a:noFill/>
            <a:miter lim="800000"/>
            <a:headEnd type="none" w="sm" len="sm"/>
            <a:tailEnd type="none" w="sm" len="sm"/>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a:t>USAF (1996.12)</a:t>
            </a:r>
          </a:p>
        </p:txBody>
      </p:sp>
      <p:pic>
        <p:nvPicPr>
          <p:cNvPr id="18435" name="Picture 3"/>
          <p:cNvPicPr>
            <a:picLocks noChangeAspect="1" noChangeArrowheads="1"/>
          </p:cNvPicPr>
          <p:nvPr/>
        </p:nvPicPr>
        <p:blipFill>
          <a:blip r:embed="rId3" cstate="print"/>
          <a:srcRect/>
          <a:stretch>
            <a:fillRect/>
          </a:stretch>
        </p:blipFill>
        <p:spPr bwMode="auto">
          <a:xfrm>
            <a:off x="762000" y="1588"/>
            <a:ext cx="6858000" cy="6853237"/>
          </a:xfrm>
          <a:prstGeom prst="rect">
            <a:avLst/>
          </a:prstGeom>
          <a:noFill/>
          <a:ln w="12700">
            <a:noFill/>
            <a:miter lim="800000"/>
            <a:headEnd type="none" w="sm" len="sm"/>
            <a:tailEnd type="none" w="sm" len="sm"/>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dirty="0"/>
              <a:t>NASA (1997.03)</a:t>
            </a:r>
          </a:p>
        </p:txBody>
      </p:sp>
      <p:pic>
        <p:nvPicPr>
          <p:cNvPr id="19459" name="Picture 3"/>
          <p:cNvPicPr>
            <a:picLocks noChangeAspect="1" noChangeArrowheads="1"/>
          </p:cNvPicPr>
          <p:nvPr/>
        </p:nvPicPr>
        <p:blipFill>
          <a:blip r:embed="rId3" cstate="print"/>
          <a:srcRect l="1921" t="7576" r="5882" b="7576"/>
          <a:stretch>
            <a:fillRect/>
          </a:stretch>
        </p:blipFill>
        <p:spPr bwMode="auto">
          <a:xfrm>
            <a:off x="860425" y="0"/>
            <a:ext cx="5878513" cy="6858000"/>
          </a:xfrm>
          <a:prstGeom prst="rect">
            <a:avLst/>
          </a:prstGeom>
          <a:noFill/>
          <a:ln w="12700">
            <a:noFill/>
            <a:miter lim="800000"/>
            <a:headEnd type="none" w="sm" len="sm"/>
            <a:tailEnd type="none" w="sm" len="sm"/>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err="1"/>
              <a:t>AirTran</a:t>
            </a:r>
            <a:r>
              <a:rPr lang="en-US" dirty="0"/>
              <a:t> (1997.09)</a:t>
            </a:r>
          </a:p>
        </p:txBody>
      </p:sp>
      <p:pic>
        <p:nvPicPr>
          <p:cNvPr id="20483" name="Picture 3"/>
          <p:cNvPicPr>
            <a:picLocks noChangeAspect="1" noChangeArrowheads="1"/>
          </p:cNvPicPr>
          <p:nvPr/>
        </p:nvPicPr>
        <p:blipFill>
          <a:blip r:embed="rId3" cstate="print"/>
          <a:srcRect/>
          <a:stretch>
            <a:fillRect/>
          </a:stretch>
        </p:blipFill>
        <p:spPr bwMode="auto">
          <a:xfrm>
            <a:off x="0" y="0"/>
            <a:ext cx="9144000" cy="6559550"/>
          </a:xfrm>
          <a:prstGeom prst="rect">
            <a:avLst/>
          </a:prstGeom>
          <a:noFill/>
          <a:ln w="12700">
            <a:noFill/>
            <a:miter lim="800000"/>
            <a:headEnd type="none" w="sm" len="sm"/>
            <a:tailEnd type="none" w="sm" len="sm"/>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dirty="0"/>
              <a:t>UNICEF (1998.01)</a:t>
            </a:r>
          </a:p>
        </p:txBody>
      </p:sp>
      <p:pic>
        <p:nvPicPr>
          <p:cNvPr id="21507" name="Picture 3"/>
          <p:cNvPicPr>
            <a:picLocks noChangeAspect="1" noChangeArrowheads="1"/>
          </p:cNvPicPr>
          <p:nvPr/>
        </p:nvPicPr>
        <p:blipFill>
          <a:blip r:embed="rId3" cstate="print"/>
          <a:srcRect/>
          <a:stretch>
            <a:fillRect/>
          </a:stretch>
        </p:blipFill>
        <p:spPr bwMode="auto">
          <a:xfrm>
            <a:off x="990600" y="0"/>
            <a:ext cx="5322888" cy="6738938"/>
          </a:xfrm>
          <a:prstGeom prst="rect">
            <a:avLst/>
          </a:prstGeom>
          <a:noFill/>
          <a:ln w="12700">
            <a:noFill/>
            <a:miter lim="800000"/>
            <a:headEnd type="none" w="sm" len="sm"/>
            <a:tailEnd type="none" w="sm" len="sm"/>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a:t>US Dept Commerce (1998.02)</a:t>
            </a:r>
          </a:p>
        </p:txBody>
      </p:sp>
      <p:pic>
        <p:nvPicPr>
          <p:cNvPr id="22531" name="Picture 3"/>
          <p:cNvPicPr>
            <a:picLocks noChangeAspect="1" noChangeArrowheads="1"/>
          </p:cNvPicPr>
          <p:nvPr/>
        </p:nvPicPr>
        <p:blipFill>
          <a:blip r:embed="rId3" cstate="print"/>
          <a:srcRect/>
          <a:stretch>
            <a:fillRect/>
          </a:stretch>
        </p:blipFill>
        <p:spPr bwMode="auto">
          <a:xfrm>
            <a:off x="762000" y="20638"/>
            <a:ext cx="7391400" cy="6837362"/>
          </a:xfrm>
          <a:prstGeom prst="rect">
            <a:avLst/>
          </a:prstGeom>
          <a:noFill/>
          <a:ln w="12700">
            <a:noFill/>
            <a:miter lim="800000"/>
            <a:headEnd type="none" w="sm" len="sm"/>
            <a:tailEnd type="none" w="sm" len="sm"/>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28600" y="152400"/>
            <a:ext cx="1981200" cy="2743200"/>
          </a:xfrm>
        </p:spPr>
        <p:txBody>
          <a:bodyPr/>
          <a:lstStyle/>
          <a:p>
            <a:r>
              <a:rPr lang="en-US" dirty="0"/>
              <a:t>New York Times (1998.09)</a:t>
            </a:r>
          </a:p>
        </p:txBody>
      </p:sp>
      <p:pic>
        <p:nvPicPr>
          <p:cNvPr id="23555" name="Picture 3"/>
          <p:cNvPicPr>
            <a:picLocks noChangeAspect="1" noChangeArrowheads="1"/>
          </p:cNvPicPr>
          <p:nvPr/>
        </p:nvPicPr>
        <p:blipFill>
          <a:blip r:embed="rId3" cstate="print"/>
          <a:srcRect l="30225" t="8057" r="8038" b="14603"/>
          <a:stretch>
            <a:fillRect/>
          </a:stretch>
        </p:blipFill>
        <p:spPr bwMode="auto">
          <a:xfrm>
            <a:off x="2286000" y="0"/>
            <a:ext cx="6858000" cy="6858000"/>
          </a:xfrm>
          <a:prstGeom prst="rect">
            <a:avLst/>
          </a:prstGeom>
          <a:noFill/>
          <a:ln w="12700">
            <a:noFill/>
            <a:miter lim="800000"/>
            <a:headEnd type="none" w="sm" len="sm"/>
            <a:tailEnd type="none" w="sm" len="sm"/>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81000" y="152400"/>
            <a:ext cx="7772400" cy="1143000"/>
          </a:xfrm>
        </p:spPr>
        <p:txBody>
          <a:bodyPr/>
          <a:lstStyle/>
          <a:p>
            <a:r>
              <a:rPr lang="en-US" sz="4000" dirty="0"/>
              <a:t>SETI (1999)</a:t>
            </a:r>
          </a:p>
        </p:txBody>
      </p:sp>
      <p:pic>
        <p:nvPicPr>
          <p:cNvPr id="24579" name="Picture 3"/>
          <p:cNvPicPr>
            <a:picLocks noChangeAspect="1" noChangeArrowheads="1"/>
          </p:cNvPicPr>
          <p:nvPr/>
        </p:nvPicPr>
        <p:blipFill>
          <a:blip r:embed="rId3" cstate="print"/>
          <a:srcRect l="3741" t="44203" r="9070" b="5072"/>
          <a:stretch>
            <a:fillRect/>
          </a:stretch>
        </p:blipFill>
        <p:spPr bwMode="auto">
          <a:xfrm>
            <a:off x="1866900" y="0"/>
            <a:ext cx="6278563" cy="6858000"/>
          </a:xfrm>
          <a:prstGeom prst="rect">
            <a:avLst/>
          </a:prstGeom>
          <a:noFill/>
          <a:ln w="12700">
            <a:noFill/>
            <a:miter lim="800000"/>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190500" y="1312863"/>
            <a:ext cx="8763000" cy="4230687"/>
          </a:xfrm>
          <a:prstGeom prst="rect">
            <a:avLst/>
          </a:prstGeom>
          <a:noFill/>
          <a:ln w="12700">
            <a:noFill/>
            <a:miter lim="800000"/>
            <a:headEnd/>
            <a:tailEnd/>
          </a:ln>
        </p:spPr>
      </p:pic>
      <p:sp>
        <p:nvSpPr>
          <p:cNvPr id="4099" name="Rectangle 3"/>
          <p:cNvSpPr>
            <a:spLocks noGrp="1" noChangeArrowheads="1"/>
          </p:cNvSpPr>
          <p:nvPr>
            <p:ph type="title"/>
          </p:nvPr>
        </p:nvSpPr>
        <p:spPr/>
        <p:txBody>
          <a:bodyPr/>
          <a:lstStyle/>
          <a:p>
            <a:r>
              <a:rPr lang="en-US" dirty="0"/>
              <a:t>Rough Guesses About Sources of Damage to IT</a:t>
            </a:r>
          </a:p>
        </p:txBody>
      </p:sp>
      <p:sp>
        <p:nvSpPr>
          <p:cNvPr id="4102" name="Text Box 6"/>
          <p:cNvSpPr txBox="1">
            <a:spLocks noChangeArrowheads="1"/>
          </p:cNvSpPr>
          <p:nvPr/>
        </p:nvSpPr>
        <p:spPr bwMode="auto">
          <a:xfrm>
            <a:off x="288925" y="1230313"/>
            <a:ext cx="1624013" cy="396875"/>
          </a:xfrm>
          <a:prstGeom prst="rect">
            <a:avLst/>
          </a:prstGeom>
          <a:noFill/>
          <a:ln w="12700">
            <a:noFill/>
            <a:miter lim="800000"/>
            <a:headEnd type="none" w="sm" len="sm"/>
            <a:tailEnd type="none" w="sm" len="sm"/>
          </a:ln>
        </p:spPr>
        <p:txBody>
          <a:bodyPr wrap="none">
            <a:spAutoFit/>
          </a:bodyPr>
          <a:lstStyle/>
          <a:p>
            <a:r>
              <a:rPr lang="en-US"/>
              <a:t>Before 1993</a:t>
            </a:r>
          </a:p>
        </p:txBody>
      </p:sp>
      <p:sp>
        <p:nvSpPr>
          <p:cNvPr id="4103" name="Text Box 7"/>
          <p:cNvSpPr txBox="1">
            <a:spLocks noChangeArrowheads="1"/>
          </p:cNvSpPr>
          <p:nvPr/>
        </p:nvSpPr>
        <p:spPr bwMode="auto">
          <a:xfrm>
            <a:off x="381000" y="4648200"/>
            <a:ext cx="1411288" cy="396875"/>
          </a:xfrm>
          <a:prstGeom prst="rect">
            <a:avLst/>
          </a:prstGeom>
          <a:noFill/>
          <a:ln w="12700">
            <a:noFill/>
            <a:miter lim="800000"/>
            <a:headEnd type="none" w="sm" len="sm"/>
            <a:tailEnd type="none" w="sm" len="sm"/>
          </a:ln>
        </p:spPr>
        <p:txBody>
          <a:bodyPr wrap="none">
            <a:spAutoFit/>
          </a:bodyPr>
          <a:lstStyle/>
          <a:p>
            <a:r>
              <a:rPr lang="en-US"/>
              <a:t>After 1993</a:t>
            </a:r>
          </a:p>
        </p:txBody>
      </p:sp>
      <p:sp>
        <p:nvSpPr>
          <p:cNvPr id="8" name="TextBox 7"/>
          <p:cNvSpPr txBox="1"/>
          <p:nvPr/>
        </p:nvSpPr>
        <p:spPr>
          <a:xfrm>
            <a:off x="1202634" y="5715000"/>
            <a:ext cx="6738731" cy="707886"/>
          </a:xfrm>
          <a:prstGeom prst="rect">
            <a:avLst/>
          </a:prstGeom>
          <a:solidFill>
            <a:srgbClr val="FFC000"/>
          </a:solidFill>
          <a:scene3d>
            <a:camera prst="orthographicFront"/>
            <a:lightRig rig="threePt" dir="t"/>
          </a:scene3d>
          <a:sp3d>
            <a:bevelT/>
          </a:sp3d>
        </p:spPr>
        <p:txBody>
          <a:bodyPr wrap="square" rtlCol="0">
            <a:spAutoFit/>
          </a:bodyPr>
          <a:lstStyle/>
          <a:p>
            <a:pPr algn="ctr"/>
            <a:r>
              <a:rPr lang="en-US" i="1" dirty="0"/>
              <a:t>MORAL: remember this fuzzy graph and </a:t>
            </a:r>
            <a:br>
              <a:rPr lang="en-US" i="1" dirty="0"/>
            </a:br>
            <a:r>
              <a:rPr lang="en-US" i="1" dirty="0"/>
              <a:t>don’t trust precise statistics about computer crime!</a:t>
            </a:r>
          </a:p>
        </p:txBody>
      </p:sp>
    </p:spTree>
  </p:cSld>
  <p:clrMapOvr>
    <a:masterClrMapping/>
  </p:clrMapOvr>
  <p:transition>
    <p:zo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a:t>Fort Monmouth (1999)</a:t>
            </a:r>
          </a:p>
        </p:txBody>
      </p:sp>
      <p:pic>
        <p:nvPicPr>
          <p:cNvPr id="25603" name="Picture 3"/>
          <p:cNvPicPr>
            <a:picLocks noChangeAspect="1" noChangeArrowheads="1"/>
          </p:cNvPicPr>
          <p:nvPr/>
        </p:nvPicPr>
        <p:blipFill>
          <a:blip r:embed="rId3" cstate="print"/>
          <a:srcRect/>
          <a:stretch>
            <a:fillRect/>
          </a:stretch>
        </p:blipFill>
        <p:spPr bwMode="auto">
          <a:xfrm>
            <a:off x="631825" y="0"/>
            <a:ext cx="6732588" cy="6858000"/>
          </a:xfrm>
          <a:prstGeom prst="rect">
            <a:avLst/>
          </a:prstGeom>
          <a:noFill/>
          <a:ln w="12700">
            <a:noFill/>
            <a:miter lim="800000"/>
            <a:headEnd type="none" w="sm" len="sm"/>
            <a:tailEnd type="none" w="sm" len="sm"/>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52400" y="228600"/>
            <a:ext cx="2362200" cy="1905000"/>
          </a:xfrm>
        </p:spPr>
        <p:txBody>
          <a:bodyPr/>
          <a:lstStyle/>
          <a:p>
            <a:r>
              <a:rPr lang="en-US" sz="3200" dirty="0"/>
              <a:t>Senate of the USA (1) (1999)</a:t>
            </a:r>
          </a:p>
        </p:txBody>
      </p:sp>
      <p:pic>
        <p:nvPicPr>
          <p:cNvPr id="26627" name="Picture 3"/>
          <p:cNvPicPr>
            <a:picLocks noChangeAspect="1" noChangeArrowheads="1"/>
          </p:cNvPicPr>
          <p:nvPr/>
        </p:nvPicPr>
        <p:blipFill>
          <a:blip r:embed="rId3" cstate="print"/>
          <a:srcRect/>
          <a:stretch>
            <a:fillRect/>
          </a:stretch>
        </p:blipFill>
        <p:spPr bwMode="auto">
          <a:xfrm>
            <a:off x="2681288" y="0"/>
            <a:ext cx="6462712" cy="6858000"/>
          </a:xfrm>
          <a:prstGeom prst="rect">
            <a:avLst/>
          </a:prstGeom>
          <a:noFill/>
          <a:ln w="12700">
            <a:noFill/>
            <a:miter lim="800000"/>
            <a:headEnd type="none" w="sm" len="sm"/>
            <a:tailEnd type="none" w="sm" len="sm"/>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28600" y="228600"/>
            <a:ext cx="2438400" cy="2057400"/>
          </a:xfrm>
        </p:spPr>
        <p:txBody>
          <a:bodyPr/>
          <a:lstStyle/>
          <a:p>
            <a:r>
              <a:rPr lang="en-US" sz="3200" dirty="0"/>
              <a:t>Senate of the USA (2) (1999.06)</a:t>
            </a:r>
          </a:p>
        </p:txBody>
      </p:sp>
      <p:pic>
        <p:nvPicPr>
          <p:cNvPr id="27651" name="Picture 3"/>
          <p:cNvPicPr>
            <a:picLocks noChangeAspect="1" noChangeArrowheads="1"/>
          </p:cNvPicPr>
          <p:nvPr/>
        </p:nvPicPr>
        <p:blipFill>
          <a:blip r:embed="rId3" cstate="print"/>
          <a:srcRect l="677" t="11783" r="12515" b="5838"/>
          <a:stretch>
            <a:fillRect/>
          </a:stretch>
        </p:blipFill>
        <p:spPr bwMode="auto">
          <a:xfrm>
            <a:off x="2922588" y="0"/>
            <a:ext cx="6221412" cy="6858000"/>
          </a:xfrm>
          <a:prstGeom prst="rect">
            <a:avLst/>
          </a:prstGeom>
          <a:noFill/>
          <a:ln w="12700">
            <a:noFill/>
            <a:miter lim="800000"/>
            <a:headEnd type="none" w="sm" len="sm"/>
            <a:tailEnd type="none" w="sm" len="sm"/>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dirty="0"/>
              <a:t>DEFCON (1999.07)</a:t>
            </a:r>
          </a:p>
        </p:txBody>
      </p:sp>
      <p:pic>
        <p:nvPicPr>
          <p:cNvPr id="28675" name="Picture 3"/>
          <p:cNvPicPr>
            <a:picLocks noChangeAspect="1" noChangeArrowheads="1"/>
          </p:cNvPicPr>
          <p:nvPr/>
        </p:nvPicPr>
        <p:blipFill>
          <a:blip r:embed="rId3" cstate="print"/>
          <a:srcRect/>
          <a:stretch>
            <a:fillRect/>
          </a:stretch>
        </p:blipFill>
        <p:spPr bwMode="auto">
          <a:xfrm>
            <a:off x="0" y="0"/>
            <a:ext cx="9144000" cy="6267450"/>
          </a:xfrm>
          <a:prstGeom prst="rect">
            <a:avLst/>
          </a:prstGeom>
          <a:noFill/>
          <a:ln w="12700">
            <a:noFill/>
            <a:miter lim="800000"/>
            <a:headEnd type="none" w="sm" len="sm"/>
            <a:tailEnd type="none" w="sm" len="sm"/>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Hacker Conventions</a:t>
            </a:r>
          </a:p>
        </p:txBody>
      </p:sp>
      <p:sp>
        <p:nvSpPr>
          <p:cNvPr id="3" name="Content Placeholder 2"/>
          <p:cNvSpPr>
            <a:spLocks noGrp="1"/>
          </p:cNvSpPr>
          <p:nvPr>
            <p:ph idx="1"/>
          </p:nvPr>
        </p:nvSpPr>
        <p:spPr/>
        <p:txBody>
          <a:bodyPr/>
          <a:lstStyle/>
          <a:p>
            <a:r>
              <a:rPr lang="en-US" dirty="0" err="1"/>
              <a:t>Blackhat</a:t>
            </a:r>
            <a:r>
              <a:rPr lang="en-US" dirty="0"/>
              <a:t> &lt; </a:t>
            </a:r>
            <a:r>
              <a:rPr lang="en-US" dirty="0">
                <a:hlinkClick r:id="rId3"/>
              </a:rPr>
              <a:t>http://www.blackhat.com/</a:t>
            </a:r>
            <a:r>
              <a:rPr lang="en-US" dirty="0"/>
              <a:t> &gt;</a:t>
            </a:r>
          </a:p>
          <a:p>
            <a:r>
              <a:rPr lang="en-US" dirty="0" err="1"/>
              <a:t>DefCon</a:t>
            </a:r>
            <a:r>
              <a:rPr lang="en-US" dirty="0"/>
              <a:t> &lt; </a:t>
            </a:r>
            <a:r>
              <a:rPr lang="en-US" dirty="0">
                <a:hlinkClick r:id="rId4"/>
              </a:rPr>
              <a:t>http://www.defcon.org/</a:t>
            </a:r>
            <a:r>
              <a:rPr lang="en-US" dirty="0"/>
              <a:t> &gt;</a:t>
            </a:r>
          </a:p>
          <a:p>
            <a:r>
              <a:rPr lang="en-US" dirty="0"/>
              <a:t>HOPE (Hackers on Planet Earth)</a:t>
            </a:r>
            <a:br>
              <a:rPr lang="en-US" dirty="0"/>
            </a:br>
            <a:r>
              <a:rPr lang="en-US" dirty="0"/>
              <a:t>&lt; </a:t>
            </a:r>
            <a:r>
              <a:rPr lang="en-US" dirty="0">
                <a:hlinkClick r:id="rId5"/>
              </a:rPr>
              <a:t>http://www.hopenumbernine.net/</a:t>
            </a:r>
            <a:r>
              <a:rPr lang="en-US" dirty="0"/>
              <a:t> &gt;</a:t>
            </a:r>
          </a:p>
        </p:txBody>
      </p:sp>
    </p:spTree>
    <p:extLst>
      <p:ext uri="{BB962C8B-B14F-4D97-AF65-F5344CB8AC3E}">
        <p14:creationId xmlns:p14="http://schemas.microsoft.com/office/powerpoint/2010/main" val="6683074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Criminal Hacking Gets Organized</a:t>
            </a:r>
          </a:p>
        </p:txBody>
      </p:sp>
      <p:sp>
        <p:nvSpPr>
          <p:cNvPr id="3" name="Content Placeholder 2"/>
          <p:cNvSpPr>
            <a:spLocks noGrp="1"/>
          </p:cNvSpPr>
          <p:nvPr>
            <p:ph idx="1"/>
          </p:nvPr>
        </p:nvSpPr>
        <p:spPr>
          <a:xfrm>
            <a:off x="990600" y="1371600"/>
            <a:ext cx="7772400" cy="4953000"/>
          </a:xfrm>
        </p:spPr>
        <p:txBody>
          <a:bodyPr/>
          <a:lstStyle/>
          <a:p>
            <a:r>
              <a:rPr lang="en-US" dirty="0"/>
              <a:t>Profitable, low risk</a:t>
            </a:r>
          </a:p>
          <a:p>
            <a:r>
              <a:rPr lang="en-US" dirty="0"/>
              <a:t>International gangs successful</a:t>
            </a:r>
          </a:p>
          <a:p>
            <a:pPr lvl="1"/>
            <a:r>
              <a:rPr lang="en-US" dirty="0"/>
              <a:t>Russian Business Network (RBN)</a:t>
            </a:r>
          </a:p>
          <a:p>
            <a:pPr lvl="1"/>
            <a:r>
              <a:rPr lang="en-US" dirty="0"/>
              <a:t>Bradley </a:t>
            </a:r>
            <a:r>
              <a:rPr lang="en-US" dirty="0" err="1"/>
              <a:t>Guinen</a:t>
            </a:r>
            <a:r>
              <a:rPr lang="en-US" dirty="0"/>
              <a:t> (NU BSCSIA 2013)</a:t>
            </a:r>
          </a:p>
          <a:p>
            <a:pPr lvl="2"/>
            <a:r>
              <a:rPr lang="en-US" dirty="0"/>
              <a:t>CJ341 paper published in </a:t>
            </a:r>
            <a:r>
              <a:rPr lang="en-US" i="1" dirty="0"/>
              <a:t>Network World Security Strategies</a:t>
            </a:r>
            <a:r>
              <a:rPr lang="en-US" dirty="0"/>
              <a:t> with Kabay</a:t>
            </a:r>
          </a:p>
        </p:txBody>
      </p:sp>
      <p:sp>
        <p:nvSpPr>
          <p:cNvPr id="4" name="TextBox 3"/>
          <p:cNvSpPr txBox="1"/>
          <p:nvPr/>
        </p:nvSpPr>
        <p:spPr>
          <a:xfrm>
            <a:off x="990600" y="5486400"/>
            <a:ext cx="7161063" cy="923330"/>
          </a:xfrm>
          <a:prstGeom prst="rect">
            <a:avLst/>
          </a:prstGeom>
          <a:solidFill>
            <a:srgbClr val="FFC000"/>
          </a:solidFill>
          <a:scene3d>
            <a:camera prst="orthographicFront"/>
            <a:lightRig rig="threePt" dir="t"/>
          </a:scene3d>
          <a:sp3d>
            <a:bevelT/>
          </a:sp3d>
        </p:spPr>
        <p:txBody>
          <a:bodyPr wrap="none" rtlCol="0">
            <a:spAutoFit/>
          </a:bodyPr>
          <a:lstStyle/>
          <a:p>
            <a:pPr marL="0" indent="0">
              <a:buNone/>
            </a:pPr>
            <a:r>
              <a:rPr lang="en-US" sz="1800" dirty="0">
                <a:latin typeface="Arial Narrow" panose="020B0606020202030204" pitchFamily="34" charset="0"/>
                <a:hlinkClick r:id="rId3"/>
              </a:rPr>
              <a:t>http://www.mekabay.com/nwss/866_russian_cybercrime_(guinen)_part_1.pdf</a:t>
            </a:r>
            <a:endParaRPr lang="en-US" sz="1800" dirty="0">
              <a:latin typeface="Arial Narrow" panose="020B0606020202030204" pitchFamily="34" charset="0"/>
            </a:endParaRPr>
          </a:p>
          <a:p>
            <a:pPr marL="0" indent="0">
              <a:buNone/>
            </a:pPr>
            <a:r>
              <a:rPr lang="en-US" sz="1800" dirty="0">
                <a:latin typeface="Arial Narrow" panose="020B0606020202030204" pitchFamily="34" charset="0"/>
                <a:hlinkClick r:id="rId4"/>
              </a:rPr>
              <a:t>http://www.mekabay.com/nwss/867_russian_cybercrime_(guinen)_part_2.pdf</a:t>
            </a:r>
            <a:endParaRPr lang="en-US" sz="1800" dirty="0">
              <a:latin typeface="Arial Narrow" panose="020B0606020202030204" pitchFamily="34" charset="0"/>
            </a:endParaRPr>
          </a:p>
          <a:p>
            <a:pPr marL="0" indent="0">
              <a:buNone/>
            </a:pPr>
            <a:r>
              <a:rPr lang="en-US" sz="1800" dirty="0">
                <a:latin typeface="Arial Narrow" panose="020B0606020202030204" pitchFamily="34" charset="0"/>
                <a:hlinkClick r:id="rId5"/>
              </a:rPr>
              <a:t>http://www.mekabay.com/nwss/868_russian_cybercrime_(guinen)_part_3.pdf</a:t>
            </a:r>
            <a:r>
              <a:rPr lang="en-US" sz="1800" dirty="0">
                <a:latin typeface="Arial Narrow" panose="020B0606020202030204" pitchFamily="34" charset="0"/>
              </a:rPr>
              <a:t> </a:t>
            </a:r>
          </a:p>
        </p:txBody>
      </p:sp>
    </p:spTree>
    <p:extLst>
      <p:ext uri="{BB962C8B-B14F-4D97-AF65-F5344CB8AC3E}">
        <p14:creationId xmlns:p14="http://schemas.microsoft.com/office/powerpoint/2010/main" val="18781095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Chinese Cyberwar</a:t>
            </a:r>
          </a:p>
        </p:txBody>
      </p:sp>
      <p:sp>
        <p:nvSpPr>
          <p:cNvPr id="3" name="Content Placeholder 2"/>
          <p:cNvSpPr>
            <a:spLocks noGrp="1"/>
          </p:cNvSpPr>
          <p:nvPr>
            <p:ph idx="1"/>
          </p:nvPr>
        </p:nvSpPr>
        <p:spPr/>
        <p:txBody>
          <a:bodyPr/>
          <a:lstStyle/>
          <a:p>
            <a:r>
              <a:rPr lang="en-US" dirty="0"/>
              <a:t>Significant increase in industrial espionage by PRC</a:t>
            </a:r>
          </a:p>
          <a:p>
            <a:r>
              <a:rPr lang="en-US" dirty="0"/>
              <a:t>Full-time hackers employed by state</a:t>
            </a:r>
          </a:p>
          <a:p>
            <a:r>
              <a:rPr lang="en-US" dirty="0"/>
              <a:t>Log off during weekend!</a:t>
            </a:r>
          </a:p>
          <a:p>
            <a:r>
              <a:rPr lang="en-US" dirty="0"/>
              <a:t>Attacks, penetration, infiltration, IP theft</a:t>
            </a:r>
          </a:p>
          <a:p>
            <a:r>
              <a:rPr lang="en-US" dirty="0"/>
              <a:t>See Chapter 14 from CSH6.</a:t>
            </a:r>
          </a:p>
          <a:p>
            <a:endParaRPr lang="en-US" dirty="0"/>
          </a:p>
        </p:txBody>
      </p:sp>
    </p:spTree>
    <p:extLst>
      <p:ext uri="{BB962C8B-B14F-4D97-AF65-F5344CB8AC3E}">
        <p14:creationId xmlns:p14="http://schemas.microsoft.com/office/powerpoint/2010/main" val="10290485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990600" y="152400"/>
            <a:ext cx="7162800" cy="5334000"/>
          </a:xfrm>
        </p:spPr>
        <p:txBody>
          <a:bodyPr/>
          <a:lstStyle/>
          <a:p>
            <a:pPr algn="ctr"/>
            <a:r>
              <a:rPr lang="en-US" sz="8000" dirty="0"/>
              <a:t>DISCUSSION</a:t>
            </a:r>
          </a:p>
        </p:txBody>
      </p:sp>
    </p:spTree>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1960s / 70s – Sabotage</a:t>
            </a:r>
          </a:p>
        </p:txBody>
      </p:sp>
      <p:sp>
        <p:nvSpPr>
          <p:cNvPr id="5" name="Content Placeholder 4"/>
          <p:cNvSpPr>
            <a:spLocks noGrp="1"/>
          </p:cNvSpPr>
          <p:nvPr>
            <p:ph idx="1"/>
          </p:nvPr>
        </p:nvSpPr>
        <p:spPr>
          <a:xfrm>
            <a:off x="990600" y="1676400"/>
            <a:ext cx="7696200" cy="4648200"/>
          </a:xfrm>
        </p:spPr>
        <p:txBody>
          <a:bodyPr/>
          <a:lstStyle/>
          <a:p>
            <a:r>
              <a:rPr lang="en-US" dirty="0"/>
              <a:t>Computers can be </a:t>
            </a:r>
            <a:r>
              <a:rPr lang="en-US" i="1" dirty="0"/>
              <a:t>tools</a:t>
            </a:r>
            <a:r>
              <a:rPr lang="en-US" dirty="0"/>
              <a:t> and </a:t>
            </a:r>
            <a:r>
              <a:rPr lang="en-US" i="1" dirty="0"/>
              <a:t>targets</a:t>
            </a:r>
            <a:r>
              <a:rPr lang="en-US" dirty="0"/>
              <a:t> of crime</a:t>
            </a:r>
          </a:p>
          <a:p>
            <a:pPr lvl="1"/>
            <a:r>
              <a:rPr lang="en-US" dirty="0"/>
              <a:t>Also repositories of evidence</a:t>
            </a:r>
          </a:p>
          <a:p>
            <a:r>
              <a:rPr lang="en-US" dirty="0"/>
              <a:t>1969.02 – fire in computer center during student riot in Montréal, Québec, Canada</a:t>
            </a:r>
          </a:p>
          <a:p>
            <a:pPr lvl="1"/>
            <a:r>
              <a:rPr lang="en-US" dirty="0"/>
              <a:t>Sir George Williams University (now Concordia)</a:t>
            </a:r>
          </a:p>
          <a:p>
            <a:pPr lvl="1"/>
            <a:r>
              <a:rPr lang="en-US" dirty="0"/>
              <a:t>$2M damages &amp; 97 people arrested</a:t>
            </a:r>
          </a:p>
          <a:p>
            <a:r>
              <a:rPr lang="en-US" dirty="0"/>
              <a:t>In 2001, survey by </a:t>
            </a:r>
            <a:r>
              <a:rPr lang="en-US" dirty="0" err="1"/>
              <a:t>Novatech</a:t>
            </a:r>
            <a:r>
              <a:rPr lang="en-US" dirty="0"/>
              <a:t> showed ~¼ of all computers had been physically assaulted by owner (4,200 respondents)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Albert the Saboteur (1970)</a:t>
            </a:r>
          </a:p>
        </p:txBody>
      </p:sp>
      <p:sp>
        <p:nvSpPr>
          <p:cNvPr id="3" name="Content Placeholder 2"/>
          <p:cNvSpPr>
            <a:spLocks noGrp="1"/>
          </p:cNvSpPr>
          <p:nvPr>
            <p:ph idx="1"/>
          </p:nvPr>
        </p:nvSpPr>
        <p:spPr>
          <a:xfrm>
            <a:off x="990600" y="1295400"/>
            <a:ext cx="7162800" cy="5029200"/>
          </a:xfrm>
        </p:spPr>
        <p:txBody>
          <a:bodyPr/>
          <a:lstStyle/>
          <a:p>
            <a:r>
              <a:rPr lang="en-US" sz="2000" dirty="0"/>
              <a:t>National Farmers Union Service Corporation</a:t>
            </a:r>
          </a:p>
          <a:p>
            <a:pPr lvl="1"/>
            <a:r>
              <a:rPr lang="en-US" sz="2000" dirty="0"/>
              <a:t>1970-1972</a:t>
            </a:r>
          </a:p>
          <a:p>
            <a:pPr lvl="1"/>
            <a:r>
              <a:rPr lang="en-US" sz="2000" dirty="0"/>
              <a:t>Burroughs B3500 mainframe</a:t>
            </a:r>
          </a:p>
          <a:p>
            <a:pPr lvl="1"/>
            <a:r>
              <a:rPr lang="en-US" sz="2000" dirty="0"/>
              <a:t>56 hard disk head crashes in 2 years</a:t>
            </a:r>
          </a:p>
          <a:p>
            <a:pPr lvl="2"/>
            <a:r>
              <a:rPr lang="en-US" sz="2000" dirty="0"/>
              <a:t>8 hours average downtime</a:t>
            </a:r>
          </a:p>
          <a:p>
            <a:r>
              <a:rPr lang="en-US" sz="2000" dirty="0"/>
              <a:t>$500,000 electrical system repairs</a:t>
            </a:r>
          </a:p>
          <a:p>
            <a:r>
              <a:rPr lang="en-US" sz="2000" dirty="0"/>
              <a:t>Crashes continued</a:t>
            </a:r>
          </a:p>
          <a:p>
            <a:r>
              <a:rPr lang="en-US" sz="2000" dirty="0"/>
              <a:t>Suspicion fell on Albert the Operator</a:t>
            </a:r>
          </a:p>
          <a:p>
            <a:pPr lvl="1"/>
            <a:r>
              <a:rPr lang="en-US" sz="2000" dirty="0"/>
              <a:t>Loyal employee</a:t>
            </a:r>
          </a:p>
          <a:p>
            <a:pPr lvl="1"/>
            <a:r>
              <a:rPr lang="en-US" sz="2000" dirty="0"/>
              <a:t>Night shift for many years without letup</a:t>
            </a:r>
          </a:p>
          <a:p>
            <a:pPr lvl="1"/>
            <a:r>
              <a:rPr lang="en-US" sz="2000" dirty="0"/>
              <a:t>Secret video-tape revealed sabotage</a:t>
            </a:r>
          </a:p>
          <a:p>
            <a:pPr lvl="1"/>
            <a:r>
              <a:rPr lang="en-US" sz="2000" dirty="0"/>
              <a:t>Liked the excitement of having all those people around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Impersonation</a:t>
            </a:r>
          </a:p>
        </p:txBody>
      </p:sp>
      <p:sp>
        <p:nvSpPr>
          <p:cNvPr id="5" name="Content Placeholder 4"/>
          <p:cNvSpPr>
            <a:spLocks noGrp="1"/>
          </p:cNvSpPr>
          <p:nvPr>
            <p:ph idx="1"/>
          </p:nvPr>
        </p:nvSpPr>
        <p:spPr/>
        <p:txBody>
          <a:bodyPr/>
          <a:lstStyle/>
          <a:p>
            <a:pPr>
              <a:lnSpc>
                <a:spcPct val="150000"/>
              </a:lnSpc>
            </a:pPr>
            <a:r>
              <a:rPr lang="en-US" dirty="0"/>
              <a:t>1970: Jerry Neal Schneider</a:t>
            </a:r>
          </a:p>
          <a:p>
            <a:pPr>
              <a:lnSpc>
                <a:spcPct val="150000"/>
              </a:lnSpc>
            </a:pPr>
            <a:r>
              <a:rPr lang="en-US" dirty="0"/>
              <a:t>1980-2003: Kevin Mitnick</a:t>
            </a:r>
          </a:p>
          <a:p>
            <a:pPr>
              <a:lnSpc>
                <a:spcPct val="150000"/>
              </a:lnSpc>
            </a:pPr>
            <a:r>
              <a:rPr lang="en-US" dirty="0"/>
              <a:t>1970s-today: Credit Card Fraud</a:t>
            </a:r>
          </a:p>
          <a:p>
            <a:pPr>
              <a:lnSpc>
                <a:spcPct val="150000"/>
              </a:lnSpc>
            </a:pPr>
            <a:r>
              <a:rPr lang="en-US" dirty="0"/>
              <a:t>1990s-today: Identity Theft Rises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162800" cy="990600"/>
          </a:xfrm>
        </p:spPr>
        <p:txBody>
          <a:bodyPr/>
          <a:lstStyle/>
          <a:p>
            <a:pPr lvl="0"/>
            <a:r>
              <a:rPr lang="en-US" dirty="0"/>
              <a:t>1970: Jerry Neal Schneider</a:t>
            </a:r>
          </a:p>
        </p:txBody>
      </p:sp>
      <p:sp>
        <p:nvSpPr>
          <p:cNvPr id="5" name="Content Placeholder 4"/>
          <p:cNvSpPr>
            <a:spLocks noGrp="1"/>
          </p:cNvSpPr>
          <p:nvPr>
            <p:ph idx="1"/>
          </p:nvPr>
        </p:nvSpPr>
        <p:spPr>
          <a:xfrm>
            <a:off x="990600" y="1676400"/>
            <a:ext cx="7696200" cy="4648200"/>
          </a:xfrm>
        </p:spPr>
        <p:txBody>
          <a:bodyPr/>
          <a:lstStyle/>
          <a:p>
            <a:r>
              <a:rPr lang="en-US" dirty="0"/>
              <a:t>Born c. 1951</a:t>
            </a:r>
          </a:p>
          <a:p>
            <a:r>
              <a:rPr lang="en-US" dirty="0"/>
              <a:t>1968: forms Creative Systems Enterprises</a:t>
            </a:r>
          </a:p>
          <a:p>
            <a:pPr lvl="1"/>
            <a:r>
              <a:rPr lang="en-US" dirty="0"/>
              <a:t>Selling electronic communications equipment</a:t>
            </a:r>
          </a:p>
          <a:p>
            <a:pPr lvl="1"/>
            <a:r>
              <a:rPr lang="en-US" dirty="0"/>
              <a:t>Dumpster® Diving for parts at PT&amp;T</a:t>
            </a:r>
          </a:p>
          <a:p>
            <a:pPr lvl="1"/>
            <a:r>
              <a:rPr lang="en-US" dirty="0"/>
              <a:t>Found discarded (</a:t>
            </a:r>
            <a:r>
              <a:rPr lang="en-US" dirty="0" err="1"/>
              <a:t>unshredded</a:t>
            </a:r>
            <a:r>
              <a:rPr lang="en-US" dirty="0"/>
              <a:t>) procedures manuals</a:t>
            </a:r>
          </a:p>
          <a:p>
            <a:r>
              <a:rPr lang="en-US" dirty="0"/>
              <a:t>1971: Ordered new equipment from PT&amp;T by pretending to be employee involved in repairs</a:t>
            </a:r>
          </a:p>
          <a:p>
            <a:pPr lvl="1"/>
            <a:r>
              <a:rPr lang="en-US" dirty="0"/>
              <a:t>Then sold it -- ~$200K value</a:t>
            </a:r>
          </a:p>
          <a:p>
            <a:r>
              <a:rPr lang="en-US" dirty="0"/>
              <a:t>1972: Arrested and convicted of grand theft</a:t>
            </a:r>
          </a:p>
          <a:p>
            <a:pPr lvl="1"/>
            <a:r>
              <a:rPr lang="en-US" dirty="0"/>
              <a:t>2 months + $500 fine!</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hyperlink" Target="http://www.mekabay.com/nwss/866_russian_cybercrime_(guinen)_part_1.pdf" TargetMode="External"/></Relationships>
</file>

<file path=ppt/theme/theme1.xml><?xml version="1.0" encoding="utf-8"?>
<a:theme xmlns:a="http://schemas.openxmlformats.org/drawingml/2006/main" name="csh5_chapter_slides">
  <a:themeElements>
    <a:clrScheme name="CJ 341 Class Notes 9">
      <a:dk1>
        <a:srgbClr val="000000"/>
      </a:dk1>
      <a:lt1>
        <a:srgbClr val="FFFFFF"/>
      </a:lt1>
      <a:dk2>
        <a:srgbClr val="800000"/>
      </a:dk2>
      <a:lt2>
        <a:srgbClr val="A0A0A0"/>
      </a:lt2>
      <a:accent1>
        <a:srgbClr val="FFFFFF"/>
      </a:accent1>
      <a:accent2>
        <a:srgbClr val="0000FF"/>
      </a:accent2>
      <a:accent3>
        <a:srgbClr val="FFFFFF"/>
      </a:accent3>
      <a:accent4>
        <a:srgbClr val="000000"/>
      </a:accent4>
      <a:accent5>
        <a:srgbClr val="FFFFFF"/>
      </a:accent5>
      <a:accent6>
        <a:srgbClr val="0000E7"/>
      </a:accent6>
      <a:hlink>
        <a:srgbClr val="000000"/>
      </a:hlink>
      <a:folHlink>
        <a:srgbClr val="000000"/>
      </a:folHlink>
    </a:clrScheme>
    <a:fontScheme name="CJ 341 Class Notes">
      <a:majorFont>
        <a:latin typeface="Bookman Old Style"/>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C000"/>
        </a:solidFill>
        <a:ln w="12700" cap="flat" cmpd="sng" algn="ctr">
          <a:solidFill>
            <a:schemeClr val="tx1"/>
          </a:solidFill>
          <a:prstDash val="solid"/>
          <a:round/>
          <a:headEnd type="none" w="sm" len="sm"/>
          <a:tailEnd type="none" w="sm" len="sm"/>
        </a:ln>
        <a:effectLst/>
      </a:spPr>
      <a:bodyPr vert="horz" wrap="square" lIns="91440" tIns="45720" rIns="91440" bIns="45720" numCol="1" rtlCol="0"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2000" b="1" i="0" u="none" strike="noStrike" cap="none" normalizeH="0" baseline="0" dirty="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defRPr>
        </a:defPPr>
      </a:lstStyle>
    </a:lnDef>
    <a:txDef>
      <a:spPr>
        <a:solidFill>
          <a:srgbClr val="FFC000"/>
        </a:solidFill>
        <a:scene3d>
          <a:camera prst="orthographicFront"/>
          <a:lightRig rig="threePt" dir="t"/>
        </a:scene3d>
        <a:sp3d>
          <a:bevelT/>
        </a:sp3d>
      </a:spPr>
      <a:bodyPr wrap="none" rtlCol="0">
        <a:spAutoFit/>
      </a:bodyPr>
      <a:lstStyle>
        <a:defPPr marL="0" indent="0">
          <a:buNone/>
          <a:defRPr sz="1800" dirty="0">
            <a:latin typeface="Arial Narrow" panose="020B0606020202030204" pitchFamily="34" charset="0"/>
            <a:hlinkClick xmlns:r="http://schemas.openxmlformats.org/officeDocument/2006/relationships" r:id="rId1"/>
          </a:defRPr>
        </a:defPPr>
      </a:lstStyle>
    </a:txDef>
  </a:objectDefaults>
  <a:extraClrSchemeLst>
    <a:extraClrScheme>
      <a:clrScheme name="CJ 341 Class Not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J 341 Class Not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J 341 Class Note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J 341 Class Note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J 341 Class Not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J 341 Class Not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J 341 Class Not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J 341 Class Notes 8">
        <a:dk1>
          <a:srgbClr val="000000"/>
        </a:dk1>
        <a:lt1>
          <a:srgbClr val="FFFFFF"/>
        </a:lt1>
        <a:dk2>
          <a:srgbClr val="FF0000"/>
        </a:dk2>
        <a:lt2>
          <a:srgbClr val="A0A0A0"/>
        </a:lt2>
        <a:accent1>
          <a:srgbClr val="FFFFFF"/>
        </a:accent1>
        <a:accent2>
          <a:srgbClr val="0000FF"/>
        </a:accent2>
        <a:accent3>
          <a:srgbClr val="FFFFFF"/>
        </a:accent3>
        <a:accent4>
          <a:srgbClr val="000000"/>
        </a:accent4>
        <a:accent5>
          <a:srgbClr val="FFFFFF"/>
        </a:accent5>
        <a:accent6>
          <a:srgbClr val="0000E7"/>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CJ 341 Class Notes 9">
        <a:dk1>
          <a:srgbClr val="000000"/>
        </a:dk1>
        <a:lt1>
          <a:srgbClr val="FFFFFF"/>
        </a:lt1>
        <a:dk2>
          <a:srgbClr val="800000"/>
        </a:dk2>
        <a:lt2>
          <a:srgbClr val="A0A0A0"/>
        </a:lt2>
        <a:accent1>
          <a:srgbClr val="FFFFFF"/>
        </a:accent1>
        <a:accent2>
          <a:srgbClr val="0000FF"/>
        </a:accent2>
        <a:accent3>
          <a:srgbClr val="FFFFFF"/>
        </a:accent3>
        <a:accent4>
          <a:srgbClr val="000000"/>
        </a:accent4>
        <a:accent5>
          <a:srgbClr val="FFFFFF"/>
        </a:accent5>
        <a:accent6>
          <a:srgbClr val="0000E7"/>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csh5_chapter_slides</Template>
  <TotalTime>116</TotalTime>
  <Words>4358</Words>
  <Application>Microsoft Office PowerPoint</Application>
  <PresentationFormat>On-screen Show (4:3)</PresentationFormat>
  <Paragraphs>555</Paragraphs>
  <Slides>57</Slides>
  <Notes>57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57</vt:i4>
      </vt:variant>
    </vt:vector>
  </HeadingPairs>
  <TitlesOfParts>
    <vt:vector size="64" baseType="lpstr">
      <vt:lpstr>Arial</vt:lpstr>
      <vt:lpstr>Arial Narrow</vt:lpstr>
      <vt:lpstr>Bookman Old Style</vt:lpstr>
      <vt:lpstr>Garamond</vt:lpstr>
      <vt:lpstr>Times New Roman</vt:lpstr>
      <vt:lpstr>Wingdings</vt:lpstr>
      <vt:lpstr>csh5_chapter_slides</vt:lpstr>
      <vt:lpstr>History of Computer Crime</vt:lpstr>
      <vt:lpstr>Topics</vt:lpstr>
      <vt:lpstr>Why study historical records?</vt:lpstr>
      <vt:lpstr>Trends</vt:lpstr>
      <vt:lpstr>Rough Guesses About Sources of Damage to IT</vt:lpstr>
      <vt:lpstr>1960s / 70s – Sabotage</vt:lpstr>
      <vt:lpstr>Albert the Saboteur (1970)</vt:lpstr>
      <vt:lpstr>Impersonation</vt:lpstr>
      <vt:lpstr>1970: Jerry Neal Schneider</vt:lpstr>
      <vt:lpstr>1980-2003: Kevin Mitnick (1)</vt:lpstr>
      <vt:lpstr>Kevin Mitnick (2)</vt:lpstr>
      <vt:lpstr>Kevin Mitnick (3)</vt:lpstr>
      <vt:lpstr>Kevin Mitnick (4)</vt:lpstr>
      <vt:lpstr>1970s-Today:  Credit Card Fraud (1)</vt:lpstr>
      <vt:lpstr>Credit Card Fraud (2)</vt:lpstr>
      <vt:lpstr>1990s-now: Identity  Theft Rises</vt:lpstr>
      <vt:lpstr>What ID Thieves Do</vt:lpstr>
      <vt:lpstr>Consequences for Victims</vt:lpstr>
      <vt:lpstr>Preventing ID Theft</vt:lpstr>
      <vt:lpstr>Phone Phreaking</vt:lpstr>
      <vt:lpstr>Data Diddling</vt:lpstr>
      <vt:lpstr>Data Diddling: The Equity Funding Fraud</vt:lpstr>
      <vt:lpstr>Data Diddling: Vladimir Levin vs Citibank</vt:lpstr>
      <vt:lpstr>Trojan Horses</vt:lpstr>
      <vt:lpstr>Logic Bombs</vt:lpstr>
      <vt:lpstr>Early Notorious Worms and Viruses</vt:lpstr>
      <vt:lpstr>Stuxnet Worm</vt:lpstr>
      <vt:lpstr>Spam (not SPAM®)</vt:lpstr>
      <vt:lpstr>Denial of Service</vt:lpstr>
      <vt:lpstr>Hacker Underground</vt:lpstr>
      <vt:lpstr>Criminal-Hacker Subculture</vt:lpstr>
      <vt:lpstr>Criminal-Hacker  Subculture (2)</vt:lpstr>
      <vt:lpstr>Classic Hacker Group: Chaos Computer Club</vt:lpstr>
      <vt:lpstr>CDC – Cult of the Dead Cow</vt:lpstr>
      <vt:lpstr>2600  The Hacker Quarterly</vt:lpstr>
      <vt:lpstr>Legion of Doom (LOD)</vt:lpstr>
      <vt:lpstr>Phrack</vt:lpstr>
      <vt:lpstr>Masters of Deception (MOD)</vt:lpstr>
      <vt:lpstr>Gray-Hat Hackers (1)</vt:lpstr>
      <vt:lpstr>Gray-Hat Hackers (2)</vt:lpstr>
      <vt:lpstr>Web Vandalism Classics</vt:lpstr>
      <vt:lpstr>CIA (1996.09)</vt:lpstr>
      <vt:lpstr>USAF (1996.12)</vt:lpstr>
      <vt:lpstr>NASA (1997.03)</vt:lpstr>
      <vt:lpstr>AirTran (1997.09)</vt:lpstr>
      <vt:lpstr>UNICEF (1998.01)</vt:lpstr>
      <vt:lpstr>US Dept Commerce (1998.02)</vt:lpstr>
      <vt:lpstr>New York Times (1998.09)</vt:lpstr>
      <vt:lpstr>SETI (1999)</vt:lpstr>
      <vt:lpstr>Fort Monmouth (1999)</vt:lpstr>
      <vt:lpstr>Senate of the USA (1) (1999)</vt:lpstr>
      <vt:lpstr>Senate of the USA (2) (1999.06)</vt:lpstr>
      <vt:lpstr>DEFCON (1999.07)</vt:lpstr>
      <vt:lpstr>Hacker Conventions</vt:lpstr>
      <vt:lpstr>Criminal Hacking Gets Organized</vt:lpstr>
      <vt:lpstr>Chinese Cyberwar</vt:lpstr>
      <vt:lpstr>DISCUSSION</vt:lpstr>
    </vt:vector>
  </TitlesOfParts>
  <Manager>Najiba Benabess, PhD</Manager>
  <Company>Norwich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of Computer Crime</dc:title>
  <dc:subject>CSH6 Chapter 2</dc:subject>
  <dc:creator>M. E. Kabay, PhD, CISSP-ISSMP</dc:creator>
  <cp:keywords/>
  <dc:description>“History of Computer Crime”_x000d_
M. E. Kabay -- updated 2014-08-27_x000d_
</dc:description>
  <cp:lastModifiedBy>Mich Kabay</cp:lastModifiedBy>
  <cp:revision>33</cp:revision>
  <cp:lastPrinted>2000-03-28T00:08:39Z</cp:lastPrinted>
  <dcterms:created xsi:type="dcterms:W3CDTF">2009-08-08T14:46:20Z</dcterms:created>
  <dcterms:modified xsi:type="dcterms:W3CDTF">2021-02-05T19:53:29Z</dcterms:modified>
  <cp:category/>
</cp:coreProperties>
</file>