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908" r:id="rId2"/>
    <p:sldId id="910" r:id="rId3"/>
    <p:sldId id="923" r:id="rId4"/>
    <p:sldId id="922" r:id="rId5"/>
    <p:sldId id="924" r:id="rId6"/>
    <p:sldId id="925" r:id="rId7"/>
    <p:sldId id="921" r:id="rId8"/>
    <p:sldId id="920" r:id="rId9"/>
    <p:sldId id="919" r:id="rId10"/>
    <p:sldId id="918" r:id="rId11"/>
    <p:sldId id="917" r:id="rId12"/>
    <p:sldId id="916" r:id="rId13"/>
    <p:sldId id="915" r:id="rId14"/>
    <p:sldId id="914" r:id="rId15"/>
    <p:sldId id="913" r:id="rId16"/>
    <p:sldId id="912" r:id="rId17"/>
    <p:sldId id="911" r:id="rId18"/>
    <p:sldId id="930" r:id="rId19"/>
    <p:sldId id="929" r:id="rId20"/>
    <p:sldId id="928" r:id="rId21"/>
    <p:sldId id="927" r:id="rId22"/>
    <p:sldId id="931" r:id="rId23"/>
    <p:sldId id="932" r:id="rId24"/>
    <p:sldId id="934" r:id="rId25"/>
    <p:sldId id="933" r:id="rId26"/>
    <p:sldId id="926" r:id="rId27"/>
    <p:sldId id="578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8" autoAdjust="0"/>
    <p:restoredTop sz="86398" autoAdjust="0"/>
  </p:normalViewPr>
  <p:slideViewPr>
    <p:cSldViewPr showGuides="1">
      <p:cViewPr varScale="1">
        <p:scale>
          <a:sx n="82" d="100"/>
          <a:sy n="82" d="100"/>
        </p:scale>
        <p:origin x="89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0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49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7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5206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  <a:endParaRPr lang="en-US" dirty="0"/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615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70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21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54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36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70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32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36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48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10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8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2006 M. E. Kabay.                                                           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F58B216C-A862-4EB0-B884-BFC1CA76260A}" type="slidenum">
              <a:rPr lang="en-US" smtClean="0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87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4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26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93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18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28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77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03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27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5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7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6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59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8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6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tinyurl.com/qw36a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solute.com/products/lojac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kabay.com/infosecmgmt/solarmax.pdf" TargetMode="Externa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worldstats.com/stats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42dqc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9600" dirty="0"/>
              <a:t>Hardware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4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“Hardware Elements of Security”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Sy Bosworth &amp; Stephen Cobb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Memory &amp; Data Storage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257800"/>
          </a:xfrm>
        </p:spPr>
        <p:txBody>
          <a:bodyPr/>
          <a:lstStyle/>
          <a:p>
            <a:pPr>
              <a:buNone/>
            </a:pPr>
            <a:r>
              <a:rPr lang="en-US" dirty="0"/>
              <a:t>Memory Hierarchy (of speed)</a:t>
            </a:r>
          </a:p>
          <a:p>
            <a:r>
              <a:rPr lang="en-US" sz="2000" dirty="0"/>
              <a:t>CPU registers (architectural registers)</a:t>
            </a:r>
          </a:p>
          <a:p>
            <a:pPr lvl="1"/>
            <a:r>
              <a:rPr lang="en-US" sz="2000" dirty="0"/>
              <a:t>Nanosecond access time</a:t>
            </a:r>
          </a:p>
          <a:p>
            <a:r>
              <a:rPr lang="en-US" sz="2000" dirty="0"/>
              <a:t>Main memory (primary memory, RAM)</a:t>
            </a:r>
          </a:p>
          <a:p>
            <a:pPr lvl="1"/>
            <a:r>
              <a:rPr lang="en-US" sz="2000" dirty="0"/>
              <a:t>Microsecond access time</a:t>
            </a:r>
          </a:p>
          <a:p>
            <a:r>
              <a:rPr lang="en-US" sz="2000" dirty="0"/>
              <a:t>Secondary storage (disk, tape, flash memory …)</a:t>
            </a:r>
          </a:p>
          <a:p>
            <a:pPr lvl="1"/>
            <a:r>
              <a:rPr lang="en-US" sz="2000" dirty="0"/>
              <a:t>Millisecond access time – on disks, mostly due to head positioning</a:t>
            </a:r>
          </a:p>
          <a:p>
            <a:r>
              <a:rPr lang="en-US" sz="2000" dirty="0"/>
              <a:t>Hardware safeguards</a:t>
            </a:r>
          </a:p>
          <a:p>
            <a:pPr lvl="1"/>
            <a:r>
              <a:rPr lang="en-US" sz="2000" dirty="0"/>
              <a:t>Hardware-locking devices can prevent accidental write</a:t>
            </a:r>
          </a:p>
          <a:p>
            <a:pPr lvl="1"/>
            <a:r>
              <a:rPr lang="en-US" sz="2000" dirty="0"/>
              <a:t>Bad-sector compensation</a:t>
            </a:r>
          </a:p>
          <a:p>
            <a:pPr lvl="1"/>
            <a:r>
              <a:rPr lang="en-US" sz="2000" dirty="0"/>
              <a:t>Reformatting</a:t>
            </a:r>
          </a:p>
          <a:p>
            <a:pPr lvl="1"/>
            <a:r>
              <a:rPr lang="en-US" sz="2000" dirty="0"/>
              <a:t>SMART (Self-Monitoring, Analysis, and Reporting Technology)</a:t>
            </a:r>
          </a:p>
          <a:p>
            <a:pPr lvl="1"/>
            <a:r>
              <a:rPr lang="en-US" sz="2000" dirty="0"/>
              <a:t>Head-withdrawal systems for hard-drives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1676400"/>
            <a:ext cx="2743200" cy="127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Time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Synchronous processes</a:t>
            </a:r>
          </a:p>
          <a:p>
            <a:pPr lvl="1"/>
            <a:r>
              <a:rPr lang="en-US" dirty="0"/>
              <a:t>Operate according to </a:t>
            </a:r>
            <a:br>
              <a:rPr lang="en-US" dirty="0"/>
            </a:br>
            <a:r>
              <a:rPr lang="en-US" dirty="0"/>
              <a:t>strict rhythm</a:t>
            </a:r>
          </a:p>
          <a:p>
            <a:pPr lvl="2"/>
            <a:r>
              <a:rPr lang="en-US" dirty="0"/>
              <a:t>Intrinsic frequency of hardware</a:t>
            </a:r>
          </a:p>
          <a:p>
            <a:pPr lvl="2"/>
            <a:r>
              <a:rPr lang="en-US" dirty="0"/>
              <a:t>System clock cycles</a:t>
            </a:r>
          </a:p>
          <a:p>
            <a:pPr lvl="2"/>
            <a:r>
              <a:rPr lang="en-US" dirty="0"/>
              <a:t>Defined # cycles= tick</a:t>
            </a:r>
          </a:p>
          <a:p>
            <a:pPr lvl="2"/>
            <a:r>
              <a:rPr lang="en-US" dirty="0"/>
              <a:t>Defined # ticks may generate interrupt</a:t>
            </a:r>
          </a:p>
          <a:p>
            <a:pPr lvl="1"/>
            <a:r>
              <a:rPr lang="en-US" dirty="0"/>
              <a:t>Deviation from clock cycle may indicate error</a:t>
            </a:r>
          </a:p>
          <a:p>
            <a:r>
              <a:rPr lang="en-US" dirty="0"/>
              <a:t>Asynchronous processes</a:t>
            </a:r>
          </a:p>
          <a:p>
            <a:pPr lvl="1"/>
            <a:r>
              <a:rPr lang="en-US" dirty="0"/>
              <a:t>No particular rhythm</a:t>
            </a:r>
          </a:p>
          <a:p>
            <a:pPr lvl="1"/>
            <a:r>
              <a:rPr lang="en-US" dirty="0"/>
              <a:t>E.g., keyboard inputs, packet streams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66" y="914400"/>
            <a:ext cx="172653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172653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43" y="4724400"/>
            <a:ext cx="1288257" cy="129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96" y="4724401"/>
            <a:ext cx="1296284" cy="129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Natural Dangers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828800"/>
            <a:ext cx="7162800" cy="4495800"/>
          </a:xfrm>
        </p:spPr>
        <p:txBody>
          <a:bodyPr/>
          <a:lstStyle/>
          <a:p>
            <a:r>
              <a:rPr lang="en-US" dirty="0"/>
              <a:t>Power failure</a:t>
            </a:r>
          </a:p>
          <a:p>
            <a:r>
              <a:rPr lang="en-US" dirty="0"/>
              <a:t>Heat</a:t>
            </a:r>
          </a:p>
          <a:p>
            <a:r>
              <a:rPr lang="en-US" dirty="0"/>
              <a:t>Humidity</a:t>
            </a:r>
          </a:p>
          <a:p>
            <a:r>
              <a:rPr lang="en-US" dirty="0"/>
              <a:t>Water</a:t>
            </a:r>
          </a:p>
          <a:p>
            <a:r>
              <a:rPr lang="en-US" dirty="0"/>
              <a:t>Dirt, dust</a:t>
            </a:r>
          </a:p>
          <a:p>
            <a:r>
              <a:rPr lang="en-US" dirty="0"/>
              <a:t>Radiation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52800" y="1905000"/>
            <a:ext cx="3429000" cy="2590800"/>
            <a:chOff x="3581400" y="1371600"/>
            <a:chExt cx="3429000" cy="2590800"/>
          </a:xfrm>
        </p:grpSpPr>
        <p:sp>
          <p:nvSpPr>
            <p:cNvPr id="6" name="Right Brace 5"/>
            <p:cNvSpPr/>
            <p:nvPr/>
          </p:nvSpPr>
          <p:spPr bwMode="auto">
            <a:xfrm>
              <a:off x="3581400" y="1371600"/>
              <a:ext cx="533400" cy="2590800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2466945"/>
              <a:ext cx="2819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May cause </a:t>
              </a:r>
              <a:r>
                <a:rPr lang="en-US" i="1" dirty="0"/>
                <a:t>downtime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048000"/>
            <a:ext cx="1866900" cy="339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Program Files\Microsoft Office\Media\CntCD1\ClipArt4\j025070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143000"/>
            <a:ext cx="2142653" cy="169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797315" y="5486400"/>
            <a:ext cx="354937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Chapters 22 &amp; 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1143000"/>
          </a:xfrm>
        </p:spPr>
        <p:txBody>
          <a:bodyPr/>
          <a:lstStyle/>
          <a:p>
            <a:pPr lvl="0"/>
            <a:r>
              <a:rPr lang="en-US" dirty="0"/>
              <a:t>Data Communications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7620000" cy="4953000"/>
          </a:xfrm>
        </p:spPr>
        <p:txBody>
          <a:bodyPr/>
          <a:lstStyle/>
          <a:p>
            <a:r>
              <a:rPr lang="en-US" dirty="0"/>
              <a:t>DC hardware can be critical</a:t>
            </a:r>
          </a:p>
          <a:p>
            <a:r>
              <a:rPr lang="en-US" dirty="0"/>
              <a:t>Terminals must be protected to prevent unauthorized access</a:t>
            </a:r>
          </a:p>
          <a:p>
            <a:r>
              <a:rPr lang="en-US" dirty="0"/>
              <a:t>Wired facilities</a:t>
            </a:r>
          </a:p>
          <a:p>
            <a:pPr lvl="1"/>
            <a:r>
              <a:rPr lang="en-US" dirty="0"/>
              <a:t>Dial-up lines (gone to dust heap </a:t>
            </a:r>
            <a:br>
              <a:rPr lang="en-US" dirty="0"/>
            </a:br>
            <a:r>
              <a:rPr lang="en-US" dirty="0"/>
              <a:t>of history)</a:t>
            </a:r>
          </a:p>
          <a:p>
            <a:pPr lvl="1"/>
            <a:r>
              <a:rPr lang="en-US" dirty="0"/>
              <a:t>Leased lines (nah)</a:t>
            </a:r>
          </a:p>
          <a:p>
            <a:pPr lvl="1"/>
            <a:r>
              <a:rPr lang="en-US" dirty="0"/>
              <a:t>DSL (Digital Subscriber Lines -- old)</a:t>
            </a:r>
          </a:p>
          <a:p>
            <a:pPr lvl="1"/>
            <a:r>
              <a:rPr lang="en-US" dirty="0"/>
              <a:t>Cable (still used)</a:t>
            </a:r>
          </a:p>
          <a:p>
            <a:r>
              <a:rPr lang="en-US" dirty="0"/>
              <a:t>Wireless (yep!)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7898" y="5608561"/>
            <a:ext cx="3406702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Chapters 5 &amp; 33</a:t>
            </a:r>
          </a:p>
        </p:txBody>
      </p:sp>
      <p:pic>
        <p:nvPicPr>
          <p:cNvPr id="9218" name="Picture 2" descr="C:\Program Files\Microsoft Office\Media\CntCD1\ClipArt3\j023443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150241"/>
            <a:ext cx="2514600" cy="2557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Cryptography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tool for information assurance</a:t>
            </a:r>
          </a:p>
          <a:p>
            <a:r>
              <a:rPr lang="en-US" dirty="0"/>
              <a:t>Increasingly available in hardware implementations</a:t>
            </a:r>
          </a:p>
          <a:p>
            <a:pPr lvl="1"/>
            <a:r>
              <a:rPr lang="en-US" dirty="0"/>
              <a:t>Encrypting disk drives</a:t>
            </a:r>
          </a:p>
          <a:p>
            <a:pPr lvl="1"/>
            <a:r>
              <a:rPr lang="en-US" dirty="0"/>
              <a:t>Encrypting data-communications equipment (e.g., STU-III)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09800"/>
            <a:ext cx="1905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68881" y="6150114"/>
            <a:ext cx="2775119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ROCSAFE</a:t>
            </a:r>
          </a:p>
          <a:p>
            <a:pPr algn="ctr"/>
            <a:r>
              <a:rPr lang="en-US" dirty="0">
                <a:latin typeface="Arial Narrow" pitchFamily="34" charset="0"/>
                <a:hlinkClick r:id="rId4"/>
              </a:rPr>
              <a:t>http://tinyurl.com/qw36aa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3886200"/>
            <a:ext cx="144142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ROCSAFE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86200"/>
            <a:ext cx="3857625" cy="2371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14400" y="6324600"/>
            <a:ext cx="322735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Secure Telephone Unit 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4953000"/>
            <a:ext cx="265168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 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Backup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4953000"/>
          </a:xfrm>
        </p:spPr>
        <p:txBody>
          <a:bodyPr/>
          <a:lstStyle/>
          <a:p>
            <a:r>
              <a:rPr lang="en-US" dirty="0"/>
              <a:t>All systems may fail</a:t>
            </a:r>
          </a:p>
          <a:p>
            <a:r>
              <a:rPr lang="en-US" dirty="0"/>
              <a:t>Therefore all systems storing meaningful data should be </a:t>
            </a:r>
            <a:r>
              <a:rPr lang="en-US" i="1" dirty="0"/>
              <a:t>backed up</a:t>
            </a:r>
          </a:p>
          <a:p>
            <a:r>
              <a:rPr lang="en-US" dirty="0"/>
              <a:t>Definition: backup is </a:t>
            </a:r>
            <a:r>
              <a:rPr lang="en-US" i="1" dirty="0"/>
              <a:t>independent copy of data</a:t>
            </a:r>
          </a:p>
          <a:p>
            <a:pPr lvl="1"/>
            <a:r>
              <a:rPr lang="en-US" dirty="0"/>
              <a:t>Thus must have </a:t>
            </a:r>
            <a:r>
              <a:rPr lang="en-US" i="1" dirty="0"/>
              <a:t>at least 2 instantiations </a:t>
            </a:r>
            <a:r>
              <a:rPr lang="en-US" dirty="0"/>
              <a:t>of data</a:t>
            </a:r>
          </a:p>
          <a:p>
            <a:pPr lvl="1"/>
            <a:r>
              <a:rPr lang="en-US" dirty="0"/>
              <a:t>Thus cannot backup and then destroy original: would have no backup</a:t>
            </a:r>
          </a:p>
          <a:p>
            <a:r>
              <a:rPr lang="en-US" dirty="0"/>
              <a:t>Backup also includes operational components for business continuity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Hardware</a:t>
            </a:r>
          </a:p>
          <a:p>
            <a:pPr lvl="1"/>
            <a:r>
              <a:rPr lang="en-US" dirty="0"/>
              <a:t>Power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1219200"/>
            <a:ext cx="279435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 57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4953000"/>
            <a:ext cx="279435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 58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Recovery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recovery requires planning &amp; testing</a:t>
            </a:r>
          </a:p>
          <a:p>
            <a:r>
              <a:rPr lang="en-US" dirty="0"/>
              <a:t>Backups</a:t>
            </a:r>
          </a:p>
          <a:p>
            <a:pPr lvl="1"/>
            <a:r>
              <a:rPr lang="en-US" dirty="0"/>
              <a:t>Test backups at time of creation</a:t>
            </a:r>
          </a:p>
          <a:p>
            <a:pPr lvl="2"/>
            <a:r>
              <a:rPr lang="en-US" dirty="0"/>
              <a:t>Use verification mode</a:t>
            </a:r>
          </a:p>
          <a:p>
            <a:pPr lvl="2"/>
            <a:r>
              <a:rPr lang="en-US" dirty="0"/>
              <a:t>Reads data back and compares with original</a:t>
            </a:r>
          </a:p>
          <a:p>
            <a:pPr lvl="1"/>
            <a:r>
              <a:rPr lang="en-US" dirty="0"/>
              <a:t>Test backup restoration periodically</a:t>
            </a:r>
          </a:p>
          <a:p>
            <a:pPr lvl="1"/>
            <a:r>
              <a:rPr lang="en-US" dirty="0"/>
              <a:t>Keep in mind that backup media may deteriorate over time</a:t>
            </a:r>
          </a:p>
          <a:p>
            <a:pPr lvl="2"/>
            <a:r>
              <a:rPr lang="en-US" dirty="0"/>
              <a:t>Archives may become unreadable</a:t>
            </a:r>
          </a:p>
          <a:p>
            <a:pPr lvl="2"/>
            <a:r>
              <a:rPr lang="en-US" dirty="0"/>
              <a:t>Plan for re-recording if necessary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6096000"/>
            <a:ext cx="354937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Chapters 58 &amp; 59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Microcomputers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General threats to microcomputers</a:t>
            </a:r>
          </a:p>
          <a:p>
            <a:pPr lvl="1"/>
            <a:r>
              <a:rPr lang="en-US" dirty="0"/>
              <a:t>Small size</a:t>
            </a:r>
          </a:p>
          <a:p>
            <a:pPr lvl="1"/>
            <a:r>
              <a:rPr lang="en-US" dirty="0"/>
              <a:t>Ease of access (e.g., laptops)</a:t>
            </a:r>
          </a:p>
          <a:p>
            <a:pPr lvl="1"/>
            <a:r>
              <a:rPr lang="en-US" dirty="0"/>
              <a:t>Widespread knowledge</a:t>
            </a:r>
          </a:p>
          <a:p>
            <a:pPr lvl="1"/>
            <a:r>
              <a:rPr lang="en-US" dirty="0"/>
              <a:t>Strong motivation to steal information</a:t>
            </a:r>
          </a:p>
          <a:p>
            <a:pPr lvl="1"/>
            <a:r>
              <a:rPr lang="en-US" dirty="0"/>
              <a:t>Lots of opportunity</a:t>
            </a:r>
          </a:p>
          <a:p>
            <a:r>
              <a:rPr lang="en-US" dirty="0"/>
              <a:t>Specific threats</a:t>
            </a:r>
          </a:p>
          <a:p>
            <a:pPr lvl="1"/>
            <a:r>
              <a:rPr lang="en-US" dirty="0"/>
              <a:t>Physical damage</a:t>
            </a:r>
          </a:p>
          <a:p>
            <a:pPr lvl="1"/>
            <a:r>
              <a:rPr lang="en-US" dirty="0"/>
              <a:t>Theft</a:t>
            </a:r>
          </a:p>
          <a:p>
            <a:pPr lvl="1"/>
            <a:r>
              <a:rPr lang="en-US" dirty="0"/>
              <a:t>Bad electrical power &amp; static </a:t>
            </a:r>
            <a:br>
              <a:rPr lang="en-US" dirty="0"/>
            </a:br>
            <a:r>
              <a:rPr lang="en-US" dirty="0"/>
              <a:t>discharge</a:t>
            </a:r>
          </a:p>
          <a:p>
            <a:pPr lvl="1"/>
            <a:r>
              <a:rPr lang="en-US" dirty="0"/>
              <a:t>Data communications</a:t>
            </a:r>
          </a:p>
          <a:p>
            <a:pPr lvl="1"/>
            <a:r>
              <a:rPr lang="en-US" dirty="0"/>
              <a:t>Maintenance and repair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3697575"/>
            <a:ext cx="321594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See also following slides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6" y="4191000"/>
            <a:ext cx="2743200" cy="232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96873" y="6457890"/>
            <a:ext cx="251562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HP110 from c. 1982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543800" cy="1143000"/>
          </a:xfrm>
        </p:spPr>
        <p:txBody>
          <a:bodyPr/>
          <a:lstStyle/>
          <a:p>
            <a:pPr lvl="0"/>
            <a:r>
              <a:rPr lang="en-US" dirty="0"/>
              <a:t>Physical Damage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371600"/>
            <a:ext cx="7543800" cy="4953000"/>
          </a:xfrm>
        </p:spPr>
        <p:txBody>
          <a:bodyPr/>
          <a:lstStyle/>
          <a:p>
            <a:r>
              <a:rPr lang="en-US" dirty="0"/>
              <a:t>Susceptibility to shock</a:t>
            </a:r>
          </a:p>
          <a:p>
            <a:pPr lvl="1"/>
            <a:r>
              <a:rPr lang="en-US" dirty="0"/>
              <a:t>Disk drives in particular</a:t>
            </a:r>
          </a:p>
          <a:p>
            <a:r>
              <a:rPr lang="en-US" dirty="0"/>
              <a:t>Damage from liquids and grease</a:t>
            </a:r>
          </a:p>
          <a:p>
            <a:pPr lvl="1"/>
            <a:r>
              <a:rPr lang="en-US" dirty="0"/>
              <a:t>Spilled beverages into keyboards</a:t>
            </a:r>
          </a:p>
          <a:p>
            <a:pPr lvl="1"/>
            <a:r>
              <a:rPr lang="en-US" dirty="0"/>
              <a:t>Dirty fingers on connectors</a:t>
            </a:r>
          </a:p>
          <a:p>
            <a:r>
              <a:rPr lang="en-US" dirty="0"/>
              <a:t>Obstructed cooling vents</a:t>
            </a:r>
          </a:p>
          <a:p>
            <a:pPr lvl="1"/>
            <a:r>
              <a:rPr lang="en-US" dirty="0"/>
              <a:t>Dirt</a:t>
            </a:r>
          </a:p>
          <a:p>
            <a:pPr lvl="1"/>
            <a:r>
              <a:rPr lang="en-US" dirty="0"/>
              <a:t>Blockage </a:t>
            </a:r>
            <a:br>
              <a:rPr lang="en-US" dirty="0"/>
            </a:br>
            <a:r>
              <a:rPr lang="en-US" dirty="0"/>
              <a:t>by papers, </a:t>
            </a:r>
            <a:br>
              <a:rPr lang="en-US" dirty="0"/>
            </a:br>
            <a:r>
              <a:rPr lang="en-US" dirty="0"/>
              <a:t>books, </a:t>
            </a:r>
            <a:br>
              <a:rPr lang="en-US" dirty="0"/>
            </a:br>
            <a:r>
              <a:rPr lang="en-US" dirty="0"/>
              <a:t>other </a:t>
            </a:r>
            <a:br>
              <a:rPr lang="en-US" dirty="0"/>
            </a:br>
            <a:r>
              <a:rPr lang="en-US" dirty="0"/>
              <a:t>equipment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3628"/>
            <a:ext cx="5486400" cy="236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pPr lvl="0"/>
            <a:r>
              <a:rPr lang="en-US" dirty="0"/>
              <a:t>Theft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4343400" cy="5562600"/>
          </a:xfrm>
        </p:spPr>
        <p:txBody>
          <a:bodyPr/>
          <a:lstStyle/>
          <a:p>
            <a:r>
              <a:rPr lang="en-US" dirty="0"/>
              <a:t>Theft of laptops → loss of control over confidential data</a:t>
            </a:r>
          </a:p>
          <a:p>
            <a:pPr lvl="1"/>
            <a:r>
              <a:rPr lang="en-US" dirty="0"/>
              <a:t>Confidential data </a:t>
            </a:r>
            <a:r>
              <a:rPr lang="en-US" i="1" dirty="0"/>
              <a:t>must </a:t>
            </a:r>
            <a:r>
              <a:rPr lang="en-US" dirty="0"/>
              <a:t>be encrypted</a:t>
            </a:r>
          </a:p>
          <a:p>
            <a:pPr lvl="1"/>
            <a:r>
              <a:rPr lang="en-US" dirty="0"/>
              <a:t>Personally identifiable information (PII) in particular must be encrypted</a:t>
            </a:r>
          </a:p>
          <a:p>
            <a:pPr lvl="1"/>
            <a:r>
              <a:rPr lang="en-US" dirty="0"/>
              <a:t>Use whole-disk encryption for simplicity</a:t>
            </a:r>
          </a:p>
          <a:p>
            <a:r>
              <a:rPr lang="en-US" dirty="0"/>
              <a:t>Computer lo-jack systems available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1143000"/>
            <a:ext cx="4572000" cy="40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19600" y="5924490"/>
            <a:ext cx="457200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Narrow" pitchFamily="34" charset="0"/>
                <a:hlinkClick r:id="rId4"/>
              </a:rPr>
              <a:t>http://www.absolute.com/products/lojack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Binary Design</a:t>
            </a:r>
          </a:p>
          <a:p>
            <a:r>
              <a:rPr lang="en-US" sz="2000" dirty="0"/>
              <a:t>Parity</a:t>
            </a:r>
          </a:p>
          <a:p>
            <a:r>
              <a:rPr lang="en-US" sz="2000" dirty="0"/>
              <a:t>Hardware Operations</a:t>
            </a:r>
          </a:p>
          <a:p>
            <a:r>
              <a:rPr lang="en-US" sz="2000" dirty="0"/>
              <a:t>Interrupts</a:t>
            </a:r>
          </a:p>
          <a:p>
            <a:r>
              <a:rPr lang="en-US" sz="2000" dirty="0"/>
              <a:t>Memory &amp; Data Storage</a:t>
            </a:r>
          </a:p>
          <a:p>
            <a:r>
              <a:rPr lang="en-US" sz="2000" dirty="0"/>
              <a:t>Time</a:t>
            </a:r>
          </a:p>
          <a:p>
            <a:r>
              <a:rPr lang="en-US" sz="2000" dirty="0"/>
              <a:t>Natural Dangers</a:t>
            </a:r>
          </a:p>
          <a:p>
            <a:r>
              <a:rPr lang="en-US" sz="2000" dirty="0"/>
              <a:t>Data Communications</a:t>
            </a:r>
          </a:p>
          <a:p>
            <a:r>
              <a:rPr lang="en-US" sz="2000" dirty="0"/>
              <a:t>Cryptography</a:t>
            </a:r>
          </a:p>
          <a:p>
            <a:r>
              <a:rPr lang="en-US" sz="2000" dirty="0"/>
              <a:t>Backup</a:t>
            </a:r>
          </a:p>
          <a:p>
            <a:r>
              <a:rPr lang="en-US" sz="2000" dirty="0"/>
              <a:t>Recovery</a:t>
            </a:r>
          </a:p>
          <a:p>
            <a:r>
              <a:rPr lang="en-US" sz="2000" dirty="0"/>
              <a:t>Microcomputers</a:t>
            </a:r>
          </a:p>
        </p:txBody>
      </p:sp>
      <p:pic>
        <p:nvPicPr>
          <p:cNvPr id="1026" name="Picture 2" descr="C:\Program Files\Microsoft Office\Media\CntCD1\ClipArt4\j025043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104900"/>
            <a:ext cx="4893311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Bad Electrical Power &amp; Static Discharge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or eliminate use of </a:t>
            </a:r>
            <a:br>
              <a:rPr lang="en-US" dirty="0"/>
            </a:br>
            <a:r>
              <a:rPr lang="en-US" dirty="0"/>
              <a:t>multiple-access to power outlets</a:t>
            </a:r>
          </a:p>
          <a:p>
            <a:r>
              <a:rPr lang="en-US" dirty="0"/>
              <a:t>Add voltage-regulators</a:t>
            </a:r>
          </a:p>
          <a:p>
            <a:pPr lvl="1"/>
            <a:r>
              <a:rPr lang="en-US" dirty="0"/>
              <a:t>Prevent spikes and brownouts</a:t>
            </a:r>
          </a:p>
          <a:p>
            <a:pPr lvl="1"/>
            <a:r>
              <a:rPr lang="en-US" dirty="0"/>
              <a:t>Many UPSs include voltage</a:t>
            </a:r>
            <a:br>
              <a:rPr lang="en-US" dirty="0"/>
            </a:br>
            <a:r>
              <a:rPr lang="en-US" dirty="0"/>
              <a:t>regulation</a:t>
            </a:r>
          </a:p>
          <a:p>
            <a:r>
              <a:rPr lang="en-US" dirty="0"/>
              <a:t>Don’t allow vacuum </a:t>
            </a:r>
            <a:br>
              <a:rPr lang="en-US" dirty="0"/>
            </a:br>
            <a:r>
              <a:rPr lang="en-US" dirty="0"/>
              <a:t>cleaners (etc) on </a:t>
            </a:r>
            <a:br>
              <a:rPr lang="en-US" dirty="0"/>
            </a:br>
            <a:r>
              <a:rPr lang="en-US" dirty="0"/>
              <a:t>same circuit as </a:t>
            </a:r>
            <a:br>
              <a:rPr lang="en-US" dirty="0"/>
            </a:br>
            <a:r>
              <a:rPr lang="en-US" dirty="0"/>
              <a:t>computer systems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t="16000" b="14667"/>
          <a:stretch>
            <a:fillRect/>
          </a:stretch>
        </p:blipFill>
        <p:spPr bwMode="auto">
          <a:xfrm>
            <a:off x="6205904" y="1066800"/>
            <a:ext cx="274759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SCF1181.JPG"/>
          <p:cNvPicPr>
            <a:picLocks noChangeAspect="1"/>
          </p:cNvPicPr>
          <p:nvPr/>
        </p:nvPicPr>
        <p:blipFill rotWithShape="1">
          <a:blip r:embed="rId4" cstate="screen"/>
          <a:srcRect b="20891"/>
          <a:stretch/>
        </p:blipFill>
        <p:spPr>
          <a:xfrm>
            <a:off x="4419600" y="3352800"/>
            <a:ext cx="4572000" cy="271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9000" y="6273225"/>
            <a:ext cx="5715000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See Kabay (2009) “Preparing for the Next Solar Max”</a:t>
            </a:r>
          </a:p>
          <a:p>
            <a:pPr algn="ctr"/>
            <a:r>
              <a:rPr lang="en-US" sz="1600" dirty="0">
                <a:hlinkClick r:id="rId5"/>
              </a:rPr>
              <a:t>http://www.mekabay.com/infosecmgmt/solarmax.pdf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Data Communications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620000" cy="5486400"/>
          </a:xfrm>
        </p:spPr>
        <p:txBody>
          <a:bodyPr/>
          <a:lstStyle/>
          <a:p>
            <a:r>
              <a:rPr lang="en-US" dirty="0"/>
              <a:t>Explosion of interconnectivity</a:t>
            </a:r>
          </a:p>
          <a:p>
            <a:pPr lvl="1"/>
            <a:r>
              <a:rPr lang="en-US" dirty="0"/>
              <a:t>&lt;1980 almost all computer networks were local</a:t>
            </a:r>
          </a:p>
          <a:p>
            <a:pPr lvl="2"/>
            <a:r>
              <a:rPr lang="en-US" dirty="0"/>
              <a:t>Simple terminals hardwired to mainframes </a:t>
            </a:r>
          </a:p>
          <a:p>
            <a:pPr lvl="2"/>
            <a:r>
              <a:rPr lang="en-US" dirty="0"/>
              <a:t>Smart terminals with some local processing</a:t>
            </a:r>
          </a:p>
          <a:p>
            <a:pPr lvl="1"/>
            <a:r>
              <a:rPr lang="en-US" dirty="0"/>
              <a:t>In 1980s LANs interconnected PCs locally</a:t>
            </a:r>
          </a:p>
          <a:p>
            <a:pPr lvl="2"/>
            <a:r>
              <a:rPr lang="en-US" dirty="0"/>
              <a:t>WANs and MANs implemented internetworking</a:t>
            </a:r>
          </a:p>
          <a:p>
            <a:pPr lvl="2"/>
            <a:r>
              <a:rPr lang="en-US" dirty="0"/>
              <a:t>Internet grew to 1.1M nodes by 1991</a:t>
            </a:r>
          </a:p>
          <a:p>
            <a:pPr lvl="1"/>
            <a:r>
              <a:rPr lang="en-US" dirty="0"/>
              <a:t>1990s saw explosion in size of Internet</a:t>
            </a:r>
          </a:p>
          <a:p>
            <a:pPr lvl="2"/>
            <a:r>
              <a:rPr lang="en-US" dirty="0"/>
              <a:t>.com TLD (top-level domain) opened ~1993</a:t>
            </a:r>
          </a:p>
          <a:p>
            <a:pPr lvl="2"/>
            <a:r>
              <a:rPr lang="en-US" dirty="0"/>
              <a:t>WWW established early 1990s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609600"/>
          </a:xfrm>
        </p:spPr>
        <p:txBody>
          <a:bodyPr/>
          <a:lstStyle/>
          <a:p>
            <a:r>
              <a:rPr lang="en-US" dirty="0"/>
              <a:t>Current Data about Internet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72160"/>
            <a:ext cx="7772400" cy="914400"/>
          </a:xfrm>
        </p:spPr>
        <p:txBody>
          <a:bodyPr/>
          <a:lstStyle/>
          <a:p>
            <a:r>
              <a:rPr lang="en-US" dirty="0"/>
              <a:t>Regularly updated data @ </a:t>
            </a:r>
            <a:r>
              <a:rPr lang="en-US" dirty="0">
                <a:hlinkClick r:id="rId3"/>
              </a:rPr>
              <a:t>http://www.internetworldstats.com/stats.htm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0200"/>
            <a:ext cx="8678319" cy="485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320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Current Data about Internet 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63835"/>
            <a:ext cx="8686800" cy="453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494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609600"/>
          </a:xfrm>
        </p:spPr>
        <p:txBody>
          <a:bodyPr/>
          <a:lstStyle/>
          <a:p>
            <a:r>
              <a:rPr lang="en-US" dirty="0"/>
              <a:t>Current Data about Internet (3)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762000"/>
            <a:ext cx="6705600" cy="579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790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848600" cy="609600"/>
          </a:xfrm>
        </p:spPr>
        <p:txBody>
          <a:bodyPr/>
          <a:lstStyle/>
          <a:p>
            <a:r>
              <a:rPr lang="en-US" dirty="0"/>
              <a:t>Current Data about Internet (4)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9" y="914400"/>
            <a:ext cx="8366041" cy="572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028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Maintenance and Repair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Organizations must establish official program of maintenance and repair for PCs</a:t>
            </a:r>
          </a:p>
          <a:p>
            <a:pPr lvl="1"/>
            <a:r>
              <a:rPr lang="en-US" dirty="0"/>
              <a:t>On-site by employees</a:t>
            </a:r>
          </a:p>
          <a:p>
            <a:pPr lvl="1"/>
            <a:r>
              <a:rPr lang="en-US" dirty="0"/>
              <a:t>On-site by contractors</a:t>
            </a:r>
          </a:p>
          <a:p>
            <a:pPr lvl="1"/>
            <a:r>
              <a:rPr lang="en-US" dirty="0"/>
              <a:t>On-call repair</a:t>
            </a:r>
          </a:p>
          <a:p>
            <a:pPr lvl="1"/>
            <a:r>
              <a:rPr lang="en-US" dirty="0"/>
              <a:t>Carry-in service to repair centers</a:t>
            </a:r>
          </a:p>
          <a:p>
            <a:pPr lvl="1"/>
            <a:r>
              <a:rPr lang="en-US" dirty="0"/>
              <a:t>Remote repair using shipping</a:t>
            </a:r>
          </a:p>
          <a:p>
            <a:r>
              <a:rPr lang="en-US" dirty="0"/>
              <a:t>Have loaners on standby for immediate replacement of damaged units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2590800"/>
            <a:ext cx="1678665" cy="1015663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Consider </a:t>
            </a:r>
          </a:p>
          <a:p>
            <a:r>
              <a:rPr lang="en-US" i="1" dirty="0"/>
              <a:t>security</a:t>
            </a:r>
            <a:br>
              <a:rPr lang="en-US" i="1" dirty="0"/>
            </a:br>
            <a:r>
              <a:rPr lang="en-US" i="1" dirty="0"/>
              <a:t>implications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Other hardware-related chapters of CSH6:</a:t>
            </a:r>
          </a:p>
          <a:p>
            <a:r>
              <a:rPr lang="en-US" dirty="0"/>
              <a:t>Ch 5 – Data Communications &amp; Information Security</a:t>
            </a:r>
          </a:p>
          <a:p>
            <a:r>
              <a:rPr lang="en-US" dirty="0"/>
              <a:t>Ch 6 – Network Topologies, Protocols, &amp; Design</a:t>
            </a:r>
          </a:p>
          <a:p>
            <a:r>
              <a:rPr lang="en-US" dirty="0"/>
              <a:t>Ch 22 – Physical Threats to the Information Infrastructure</a:t>
            </a:r>
          </a:p>
          <a:p>
            <a:r>
              <a:rPr lang="en-US" dirty="0"/>
              <a:t>Ch 23 – Protecting the Information Infrastructure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Binary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8001000" cy="4953000"/>
          </a:xfrm>
        </p:spPr>
        <p:txBody>
          <a:bodyPr/>
          <a:lstStyle/>
          <a:p>
            <a:r>
              <a:rPr lang="en-US" dirty="0"/>
              <a:t>Von Neumann Architecture</a:t>
            </a:r>
          </a:p>
          <a:p>
            <a:pPr lvl="1"/>
            <a:r>
              <a:rPr lang="en-US" dirty="0"/>
              <a:t>John von Neumann, 1946</a:t>
            </a:r>
          </a:p>
          <a:p>
            <a:pPr lvl="1"/>
            <a:r>
              <a:rPr lang="en-US" dirty="0"/>
              <a:t>Apply binary representation to computer implementation</a:t>
            </a:r>
          </a:p>
          <a:p>
            <a:pPr lvl="1"/>
            <a:r>
              <a:rPr lang="en-US" dirty="0"/>
              <a:t>Electrical/electronic systems could handle high/low or on/off states to represent binary 0 and binary 1</a:t>
            </a:r>
          </a:p>
          <a:p>
            <a:pPr lvl="1"/>
            <a:r>
              <a:rPr lang="en-US" dirty="0"/>
              <a:t>Rapid switching = pulses</a:t>
            </a:r>
          </a:p>
          <a:p>
            <a:r>
              <a:rPr lang="en-US" dirty="0"/>
              <a:t>Pulse characteristics</a:t>
            </a:r>
          </a:p>
          <a:p>
            <a:pPr lvl="1"/>
            <a:r>
              <a:rPr lang="en-US" dirty="0"/>
              <a:t>Ideally square waves</a:t>
            </a:r>
          </a:p>
          <a:p>
            <a:pPr lvl="1"/>
            <a:r>
              <a:rPr lang="en-US" dirty="0"/>
              <a:t>But cope with sine waves and other waveforms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/>
              <a:t>Original 1940s computers used </a:t>
            </a:r>
            <a:br>
              <a:rPr lang="en-US" dirty="0"/>
            </a:br>
            <a:r>
              <a:rPr lang="en-US" dirty="0"/>
              <a:t>vacuum tubes</a:t>
            </a:r>
          </a:p>
          <a:p>
            <a:pPr lvl="1"/>
            <a:r>
              <a:rPr lang="en-US" dirty="0"/>
              <a:t>Relatively large – room-sized </a:t>
            </a:r>
            <a:br>
              <a:rPr lang="en-US" dirty="0"/>
            </a:br>
            <a:r>
              <a:rPr lang="en-US" dirty="0"/>
              <a:t>machines with power of later </a:t>
            </a:r>
            <a:br>
              <a:rPr lang="en-US" dirty="0"/>
            </a:br>
            <a:r>
              <a:rPr lang="en-US" dirty="0"/>
              <a:t>calculator-wristwatches</a:t>
            </a:r>
          </a:p>
          <a:p>
            <a:pPr lvl="1"/>
            <a:r>
              <a:rPr lang="en-US" dirty="0"/>
              <a:t>Consumed power &amp; ran hot</a:t>
            </a:r>
          </a:p>
          <a:p>
            <a:pPr lvl="1"/>
            <a:r>
              <a:rPr lang="en-US" dirty="0"/>
              <a:t>Short MTBF (mean time between failures)</a:t>
            </a:r>
          </a:p>
          <a:p>
            <a:r>
              <a:rPr lang="en-US" dirty="0"/>
              <a:t>Solid-state transistors</a:t>
            </a:r>
          </a:p>
          <a:p>
            <a:pPr lvl="1"/>
            <a:r>
              <a:rPr lang="en-US" dirty="0"/>
              <a:t>Patented in 1925 (Lilienfeld) &amp; 1934 (Heil) but never developed</a:t>
            </a:r>
          </a:p>
          <a:p>
            <a:pPr lvl="1"/>
            <a:r>
              <a:rPr lang="en-US" dirty="0"/>
              <a:t>William Shockley &amp; colleagues at Bell Labs developed effective transistors starting in 1947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90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762000"/>
          </a:xfrm>
        </p:spPr>
        <p:txBody>
          <a:bodyPr/>
          <a:lstStyle/>
          <a:p>
            <a:r>
              <a:rPr lang="en-US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334000"/>
          </a:xfrm>
        </p:spPr>
        <p:txBody>
          <a:bodyPr/>
          <a:lstStyle/>
          <a:p>
            <a:r>
              <a:rPr lang="en-US" sz="2200" dirty="0"/>
              <a:t>Convention for representing data</a:t>
            </a:r>
          </a:p>
          <a:p>
            <a:r>
              <a:rPr lang="en-US" sz="2200" dirty="0"/>
              <a:t>Early codes include </a:t>
            </a:r>
          </a:p>
          <a:p>
            <a:pPr lvl="1"/>
            <a:r>
              <a:rPr lang="en-US" sz="2200" dirty="0"/>
              <a:t>Baudot</a:t>
            </a:r>
            <a:r>
              <a:rPr lang="en-US" sz="2200" baseline="0" dirty="0"/>
              <a:t> (hence “baud rate”)</a:t>
            </a:r>
          </a:p>
          <a:p>
            <a:pPr lvl="1"/>
            <a:r>
              <a:rPr lang="en-US" sz="2200" dirty="0"/>
              <a:t>Binary-coded decimal (BCD)</a:t>
            </a:r>
          </a:p>
          <a:p>
            <a:pPr lvl="1"/>
            <a:r>
              <a:rPr lang="en-US" sz="2200" baseline="0" dirty="0"/>
              <a:t>Extended</a:t>
            </a:r>
            <a:r>
              <a:rPr lang="en-US" sz="2200" dirty="0"/>
              <a:t> BCD (EBCDIC, used by IBM)</a:t>
            </a:r>
            <a:endParaRPr lang="en-US" sz="2200" baseline="0" dirty="0"/>
          </a:p>
          <a:p>
            <a:pPr lvl="1"/>
            <a:r>
              <a:rPr lang="en-US" sz="2200" dirty="0"/>
              <a:t>American Standard Code for Information Interchange (ASCII)</a:t>
            </a:r>
          </a:p>
          <a:p>
            <a:r>
              <a:rPr lang="en-US" sz="2200" dirty="0"/>
              <a:t>Bits → bytes (8 bits/byte) → words (n bytes/word)</a:t>
            </a:r>
          </a:p>
          <a:p>
            <a:r>
              <a:rPr lang="en-US" sz="2200" dirty="0"/>
              <a:t>Prefixes for length of numerical codes (B = bytes &amp; b = bits)</a:t>
            </a:r>
          </a:p>
          <a:p>
            <a:pPr lvl="1"/>
            <a:r>
              <a:rPr lang="en-US" sz="2200" dirty="0"/>
              <a:t>KB = kilobyte (1024 bytes) (aka kibibyte!)</a:t>
            </a:r>
          </a:p>
          <a:p>
            <a:pPr lvl="1"/>
            <a:r>
              <a:rPr lang="en-US" sz="2200" dirty="0"/>
              <a:t>MB = megabyte (1024 KB) (aka mebibyte)</a:t>
            </a:r>
          </a:p>
          <a:p>
            <a:pPr lvl="1"/>
            <a:r>
              <a:rPr lang="en-US" sz="2200" dirty="0"/>
              <a:t>GB = gigabyte (1024 MB) (aka gibibyte)</a:t>
            </a:r>
          </a:p>
          <a:p>
            <a:pPr lvl="1"/>
            <a:r>
              <a:rPr lang="en-US" sz="2200" dirty="0"/>
              <a:t>TB = terabyte (1024 GB ) (aka tebibyte)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96039" y="4648200"/>
            <a:ext cx="2486026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Error-Detecting Codes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5181600"/>
          </a:xfrm>
        </p:spPr>
        <p:txBody>
          <a:bodyPr/>
          <a:lstStyle/>
          <a:p>
            <a:r>
              <a:rPr lang="en-US" dirty="0"/>
              <a:t>Error-detection systems started with parity bits</a:t>
            </a:r>
          </a:p>
          <a:p>
            <a:r>
              <a:rPr lang="en-US" dirty="0"/>
              <a:t>Write additional bit into hardware storage (e.g., disk, RAM, data-comm, tape…)</a:t>
            </a:r>
          </a:p>
          <a:p>
            <a:pPr lvl="1"/>
            <a:r>
              <a:rPr lang="en-US" dirty="0"/>
              <a:t>Even parity bit = 0 when sum of bits is even</a:t>
            </a:r>
          </a:p>
          <a:p>
            <a:pPr lvl="1"/>
            <a:r>
              <a:rPr lang="en-US" dirty="0"/>
              <a:t>Odd parity bit = 0 when sum of bits is odd</a:t>
            </a:r>
          </a:p>
          <a:p>
            <a:pPr lvl="1"/>
            <a:r>
              <a:rPr lang="en-US" dirty="0"/>
              <a:t>Recompute parity bit when reading data back</a:t>
            </a:r>
          </a:p>
          <a:p>
            <a:pPr lvl="1"/>
            <a:r>
              <a:rPr lang="en-US" dirty="0"/>
              <a:t>Check to see if computed parity bit = recorded parity bit</a:t>
            </a:r>
          </a:p>
          <a:p>
            <a:r>
              <a:rPr lang="en-US" dirty="0"/>
              <a:t>Extensions led to </a:t>
            </a:r>
            <a:br>
              <a:rPr lang="en-US" dirty="0"/>
            </a:br>
            <a:r>
              <a:rPr lang="en-US" dirty="0"/>
              <a:t>error-correcting codes; </a:t>
            </a:r>
            <a:br>
              <a:rPr lang="en-US" dirty="0"/>
            </a:br>
            <a:r>
              <a:rPr lang="en-US" dirty="0"/>
              <a:t>e.g.,</a:t>
            </a:r>
          </a:p>
          <a:p>
            <a:pPr lvl="1"/>
            <a:r>
              <a:rPr lang="en-US" dirty="0"/>
              <a:t>Cyclical Redundancy </a:t>
            </a:r>
            <a:br>
              <a:rPr lang="en-US" dirty="0"/>
            </a:br>
            <a:r>
              <a:rPr lang="en-US" dirty="0"/>
              <a:t>Checks (CRCs)</a:t>
            </a:r>
          </a:p>
          <a:p>
            <a:pPr lvl="1"/>
            <a:r>
              <a:rPr lang="en-US" dirty="0"/>
              <a:t>Self-checking codes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267200"/>
            <a:ext cx="373122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Hardware Operations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Fundamentals ops: Input, Output, Processing</a:t>
            </a:r>
          </a:p>
          <a:p>
            <a:r>
              <a:rPr lang="en-US" dirty="0"/>
              <a:t>Typical</a:t>
            </a:r>
            <a:r>
              <a:rPr lang="en-US" baseline="0" dirty="0"/>
              <a:t> hardware-implemented error-handling </a:t>
            </a:r>
          </a:p>
          <a:p>
            <a:pPr lvl="1"/>
            <a:r>
              <a:rPr lang="en-US" dirty="0"/>
              <a:t>Read-after write</a:t>
            </a:r>
          </a:p>
          <a:p>
            <a:pPr lvl="1"/>
            <a:r>
              <a:rPr lang="en-US" dirty="0"/>
              <a:t>Echo</a:t>
            </a:r>
          </a:p>
          <a:p>
            <a:pPr lvl="1"/>
            <a:r>
              <a:rPr lang="en-US" dirty="0"/>
              <a:t>Overflow errors</a:t>
            </a:r>
          </a:p>
          <a:p>
            <a:pPr lvl="1"/>
            <a:r>
              <a:rPr lang="en-US" dirty="0"/>
              <a:t>Validation</a:t>
            </a:r>
          </a:p>
          <a:p>
            <a:pPr lvl="1"/>
            <a:r>
              <a:rPr lang="en-US" dirty="0"/>
              <a:t>Replication (e.g., RAID-1 </a:t>
            </a:r>
            <a:br>
              <a:rPr lang="en-US" dirty="0"/>
            </a:br>
            <a:r>
              <a:rPr lang="en-US" dirty="0"/>
              <a:t>arrays of disks)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Interrupts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of state can allow operating</a:t>
            </a:r>
            <a:r>
              <a:rPr lang="en-US" baseline="0" dirty="0"/>
              <a:t> system to examine its own integrity as well as integrity of data</a:t>
            </a:r>
          </a:p>
          <a:p>
            <a:pPr lvl="0"/>
            <a:r>
              <a:rPr lang="en-US" dirty="0"/>
              <a:t>Types of interrupts</a:t>
            </a:r>
          </a:p>
          <a:p>
            <a:pPr lvl="1"/>
            <a:r>
              <a:rPr lang="en-US" dirty="0"/>
              <a:t>I/O</a:t>
            </a:r>
          </a:p>
          <a:p>
            <a:pPr lvl="1"/>
            <a:r>
              <a:rPr lang="en-US" dirty="0"/>
              <a:t>Supervisor calls</a:t>
            </a:r>
          </a:p>
          <a:p>
            <a:pPr lvl="1"/>
            <a:r>
              <a:rPr lang="en-US" dirty="0"/>
              <a:t>Program check</a:t>
            </a:r>
          </a:p>
          <a:p>
            <a:pPr lvl="1"/>
            <a:r>
              <a:rPr lang="en-US" dirty="0"/>
              <a:t>Machine check</a:t>
            </a:r>
          </a:p>
          <a:p>
            <a:pPr lvl="1"/>
            <a:r>
              <a:rPr lang="en-US" dirty="0"/>
              <a:t>External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5257800"/>
            <a:ext cx="4839595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/>
              <a:t>For a detailed computer engineering review,</a:t>
            </a:r>
          </a:p>
          <a:p>
            <a:r>
              <a:rPr lang="en-US" sz="1600" dirty="0"/>
              <a:t>see “Investigating Interrupts” by Garth Wilson</a:t>
            </a:r>
          </a:p>
          <a:p>
            <a:r>
              <a:rPr lang="en-US" sz="1600" dirty="0">
                <a:hlinkClick r:id="rId3"/>
              </a:rPr>
              <a:t>http://tinyurl.com/42dqcuk</a:t>
            </a:r>
            <a:r>
              <a:rPr lang="en-US" sz="1600" dirty="0"/>
              <a:t>	(</a:t>
            </a:r>
            <a:r>
              <a:rPr lang="en-US" sz="1600" dirty="0">
                <a:latin typeface="Calibri"/>
                <a:cs typeface="Calibri"/>
              </a:rPr>
              <a:t>← </a:t>
            </a:r>
            <a:r>
              <a:rPr lang="en-US" sz="1600" dirty="0"/>
              <a:t>q not g)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24600" y="2057400"/>
            <a:ext cx="2654929" cy="3080004"/>
            <a:chOff x="6705600" y="2286000"/>
            <a:chExt cx="2121529" cy="2546604"/>
          </a:xfrm>
        </p:grpSpPr>
        <p:pic>
          <p:nvPicPr>
            <p:cNvPr id="6147" name="Picture 3" descr="C:\Program Files\Microsoft Office\Media\CntCD1\ClipArt1\j0196518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3200400"/>
              <a:ext cx="1776679" cy="16322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46" name="Picture 2" descr="C:\Program Files\Microsoft Office\Media\CntCD1\ClipArt5\j028083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0400" y="2286000"/>
              <a:ext cx="1816729" cy="1447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202</TotalTime>
  <Words>1586</Words>
  <Application>Microsoft Office PowerPoint</Application>
  <PresentationFormat>On-screen Show (4:3)</PresentationFormat>
  <Paragraphs>280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Bookman Old Style</vt:lpstr>
      <vt:lpstr>Calibri</vt:lpstr>
      <vt:lpstr>Garamond</vt:lpstr>
      <vt:lpstr>Times New Roman</vt:lpstr>
      <vt:lpstr>Wingdings</vt:lpstr>
      <vt:lpstr>csh5_chapter_slides</vt:lpstr>
      <vt:lpstr>Hardware</vt:lpstr>
      <vt:lpstr>Topics</vt:lpstr>
      <vt:lpstr>Introduction</vt:lpstr>
      <vt:lpstr>Binary Design</vt:lpstr>
      <vt:lpstr>Circuitry</vt:lpstr>
      <vt:lpstr>Coding</vt:lpstr>
      <vt:lpstr>Error-Detecting Codes</vt:lpstr>
      <vt:lpstr>Hardware Operations</vt:lpstr>
      <vt:lpstr>Interrupts</vt:lpstr>
      <vt:lpstr>Memory &amp; Data Storage</vt:lpstr>
      <vt:lpstr>Time</vt:lpstr>
      <vt:lpstr>Natural Dangers</vt:lpstr>
      <vt:lpstr>Data Communications</vt:lpstr>
      <vt:lpstr>Cryptography</vt:lpstr>
      <vt:lpstr>Backup</vt:lpstr>
      <vt:lpstr>Recovery</vt:lpstr>
      <vt:lpstr>Microcomputers</vt:lpstr>
      <vt:lpstr>Physical Damage</vt:lpstr>
      <vt:lpstr>Theft</vt:lpstr>
      <vt:lpstr>Bad Electrical Power &amp; Static Discharge</vt:lpstr>
      <vt:lpstr>Data Communications</vt:lpstr>
      <vt:lpstr>Current Data about Internet (1)</vt:lpstr>
      <vt:lpstr>Current Data about Internet (2)</vt:lpstr>
      <vt:lpstr>Current Data about Internet (3)</vt:lpstr>
      <vt:lpstr>Current Data about Internet (4)</vt:lpstr>
      <vt:lpstr>Maintenance and Repair</vt:lpstr>
      <vt:lpstr>Now go and study</vt:lpstr>
    </vt:vector>
  </TitlesOfParts>
  <Manager>David D. Blythe, JD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</dc:title>
  <dc:subject>CSH5 Chapter 4</dc:subject>
  <dc:creator>M. E. Kabay, PhD, CISSP-ISSMP</dc:creator>
  <cp:keywords>Updated 2018-09-10</cp:keywords>
  <dc:description>CSH5 Chapter 4_x000d_
“Hardware Elements of Security”_x000d_
Sy Bosworth &amp; Stephen Cobb_x000d_
</dc:description>
  <cp:lastModifiedBy>Mich Kabay</cp:lastModifiedBy>
  <cp:revision>77</cp:revision>
  <cp:lastPrinted>2011-09-12T16:40:19Z</cp:lastPrinted>
  <dcterms:created xsi:type="dcterms:W3CDTF">2009-09-13T23:40:38Z</dcterms:created>
  <dcterms:modified xsi:type="dcterms:W3CDTF">2021-02-05T19:53:31Z</dcterms:modified>
  <cp:category/>
</cp:coreProperties>
</file>