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45"/>
  </p:notesMasterIdLst>
  <p:handoutMasterIdLst>
    <p:handoutMasterId r:id="rId46"/>
  </p:handoutMasterIdLst>
  <p:sldIdLst>
    <p:sldId id="908" r:id="rId2"/>
    <p:sldId id="910" r:id="rId3"/>
    <p:sldId id="918" r:id="rId4"/>
    <p:sldId id="919" r:id="rId5"/>
    <p:sldId id="917" r:id="rId6"/>
    <p:sldId id="921" r:id="rId7"/>
    <p:sldId id="920" r:id="rId8"/>
    <p:sldId id="916" r:id="rId9"/>
    <p:sldId id="925" r:id="rId10"/>
    <p:sldId id="924" r:id="rId11"/>
    <p:sldId id="923" r:id="rId12"/>
    <p:sldId id="922" r:id="rId13"/>
    <p:sldId id="915" r:id="rId14"/>
    <p:sldId id="926" r:id="rId15"/>
    <p:sldId id="927" r:id="rId16"/>
    <p:sldId id="914" r:id="rId17"/>
    <p:sldId id="936" r:id="rId18"/>
    <p:sldId id="937" r:id="rId19"/>
    <p:sldId id="935" r:id="rId20"/>
    <p:sldId id="938" r:id="rId21"/>
    <p:sldId id="934" r:id="rId22"/>
    <p:sldId id="933" r:id="rId23"/>
    <p:sldId id="929" r:id="rId24"/>
    <p:sldId id="939" r:id="rId25"/>
    <p:sldId id="928" r:id="rId26"/>
    <p:sldId id="913" r:id="rId27"/>
    <p:sldId id="912" r:id="rId28"/>
    <p:sldId id="943" r:id="rId29"/>
    <p:sldId id="942" r:id="rId30"/>
    <p:sldId id="945" r:id="rId31"/>
    <p:sldId id="946" r:id="rId32"/>
    <p:sldId id="947" r:id="rId33"/>
    <p:sldId id="948" r:id="rId34"/>
    <p:sldId id="949" r:id="rId35"/>
    <p:sldId id="950" r:id="rId36"/>
    <p:sldId id="951" r:id="rId37"/>
    <p:sldId id="952" r:id="rId38"/>
    <p:sldId id="953" r:id="rId39"/>
    <p:sldId id="941" r:id="rId40"/>
    <p:sldId id="944" r:id="rId41"/>
    <p:sldId id="940" r:id="rId42"/>
    <p:sldId id="911" r:id="rId43"/>
    <p:sldId id="578" r:id="rId4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69" autoAdjust="0"/>
  </p:normalViewPr>
  <p:slideViewPr>
    <p:cSldViewPr showGuides="1">
      <p:cViewPr varScale="1">
        <p:scale>
          <a:sx n="99" d="100"/>
          <a:sy n="99" d="100"/>
        </p:scale>
        <p:origin x="15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648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3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457435"/>
            <a:ext cx="7315200" cy="227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Introduction to IA – Class Notes</a:t>
            </a:r>
            <a:endParaRPr lang="en-US" dirty="0"/>
          </a:p>
        </p:txBody>
      </p:sp>
      <p:sp>
        <p:nvSpPr>
          <p:cNvPr id="503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869"/>
            <a:ext cx="7315200" cy="457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ctr" defTabSz="913927" eaLnBrk="0" hangingPunct="0">
              <a:defRPr sz="1200" b="0" i="1" dirty="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 dirty="0"/>
              <a:t>Copyright </a:t>
            </a:r>
            <a:r>
              <a:rPr lang="en-US"/>
              <a:t>© 2020 M. E. </a:t>
            </a:r>
            <a:r>
              <a:rPr lang="en-US" dirty="0"/>
              <a:t>Kabay                             </a:t>
            </a:r>
            <a:fld id="{737F65E9-A772-4A14-AEBC-B0D97BFED8B8}" type="slidenum">
              <a:rPr lang="en-US"/>
              <a:pPr>
                <a:defRPr/>
              </a:pPr>
              <a:t>‹#›</a:t>
            </a:fld>
            <a:r>
              <a:rPr lang="en-US" dirty="0"/>
              <a:t>                                             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4285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19200" y="239375"/>
            <a:ext cx="4876800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3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/>
              <a:t>IS340 Class Notes</a:t>
            </a:r>
            <a:endParaRPr lang="en-US" dirty="0"/>
          </a:p>
        </p:txBody>
      </p:sp>
      <p:sp>
        <p:nvSpPr>
          <p:cNvPr id="512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8032" y="4561226"/>
            <a:ext cx="5039139" cy="4318573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138032" y="9122452"/>
            <a:ext cx="5039139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i="1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1753" y="9122452"/>
            <a:ext cx="1056861" cy="23937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47" tIns="48324" rIns="96647" bIns="48324" numCol="1" anchor="b" anchorCtr="0" compatLnSpc="1">
            <a:prstTxWarp prst="textNoShape">
              <a:avLst/>
            </a:prstTxWarp>
          </a:bodyPr>
          <a:lstStyle>
            <a:lvl1pPr algn="ctr" defTabSz="966621" eaLnBrk="0" hangingPunct="0">
              <a:defRPr sz="1100" b="0" dirty="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/>
              <a:pPr>
                <a:defRPr/>
              </a:pPr>
              <a:t>‹#›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3593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1143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228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3429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000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B801C775-E9A2-4685-A6A4-9F4F15C88AEE}" type="slidenum">
              <a:rPr lang="en-US" smtClean="0"/>
              <a:pPr/>
              <a:t>1</a:t>
            </a:fld>
            <a:endParaRPr lang="en-US" sz="13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828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3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00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300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321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4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56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14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867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99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19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7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2006 M. E. Kabay.                                                            All rights reserved.</a:t>
            </a:r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F58B216C-A862-4EB0-B884-BFC1CA76260A}" type="slidenum">
              <a:rPr lang="en-US" smtClean="0"/>
              <a:pPr/>
              <a:t>2</a:t>
            </a:fld>
            <a:endParaRPr lang="en-US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145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78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8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0024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643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814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9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2842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084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118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29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48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756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7045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419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340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33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578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6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6491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3451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939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1-</a:t>
            </a:r>
            <a:fld id="{ED725276-BEAB-4EA9-A13C-79F565D41D7F}" type="slidenum">
              <a:rPr lang="en-US" smtClean="0"/>
              <a:pPr>
                <a:defRPr/>
              </a:pPr>
              <a:t>38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578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39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4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433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40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7250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2003 M. E. Kabay.                                                           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41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3186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42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4016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1-</a:t>
            </a:r>
            <a:fld id="{03FF91CD-32CD-43BA-AAFF-F595D6CB5954}" type="slidenum">
              <a:rPr lang="en-US" smtClean="0"/>
              <a:pPr/>
              <a:t>43</a:t>
            </a:fld>
            <a:endParaRPr lang="en-US" sz="1300" dirty="0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929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5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06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6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45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7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176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8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60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© 2003 M. E. Kabay.                                                           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1-</a:t>
            </a:r>
            <a:fld id="{ED725276-BEAB-4EA9-A13C-79F565D41D7F}" type="slidenum">
              <a:rPr lang="en-US" smtClean="0"/>
              <a:pPr>
                <a:defRPr/>
              </a:pPr>
              <a:t>9</a:t>
            </a:fld>
            <a:endParaRPr lang="en-US" sz="13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2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152400"/>
            <a:ext cx="17907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52400"/>
            <a:ext cx="52197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7162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7162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76400"/>
            <a:ext cx="7162800" cy="464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9860" name="Rectangle 4"/>
          <p:cNvSpPr>
            <a:spLocks noChangeArrowheads="1"/>
          </p:cNvSpPr>
          <p:nvPr/>
        </p:nvSpPr>
        <p:spPr bwMode="auto">
          <a:xfrm>
            <a:off x="0" y="6494463"/>
            <a:ext cx="460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fld id="{1876368F-CCB9-4D53-B26B-53ADE0C8FEAD}" type="slidenum">
              <a:rPr lang="en-US" sz="1800"/>
              <a:pPr eaLnBrk="0" hangingPunct="0">
                <a:defRPr/>
              </a:pPr>
              <a:t>‹#›</a:t>
            </a:fld>
            <a:endParaRPr lang="en-US" sz="1800" dirty="0"/>
          </a:p>
        </p:txBody>
      </p:sp>
      <p:sp>
        <p:nvSpPr>
          <p:cNvPr id="889861" name="Text Box 5"/>
          <p:cNvSpPr txBox="1">
            <a:spLocks noChangeArrowheads="1"/>
          </p:cNvSpPr>
          <p:nvPr/>
        </p:nvSpPr>
        <p:spPr bwMode="auto">
          <a:xfrm>
            <a:off x="8839200" y="152400"/>
            <a:ext cx="184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sz="2400" b="0" dirty="0">
              <a:latin typeface="Times New Roman" charset="0"/>
            </a:endParaRPr>
          </a:p>
        </p:txBody>
      </p:sp>
      <p:sp>
        <p:nvSpPr>
          <p:cNvPr id="889863" name="Text Box 7"/>
          <p:cNvSpPr txBox="1">
            <a:spLocks noChangeArrowheads="1"/>
          </p:cNvSpPr>
          <p:nvPr/>
        </p:nvSpPr>
        <p:spPr bwMode="auto">
          <a:xfrm>
            <a:off x="3322638" y="6643688"/>
            <a:ext cx="2497137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800" b="0" i="1" dirty="0"/>
              <a:t>Copyright </a:t>
            </a:r>
            <a:r>
              <a:rPr lang="en-US" sz="800" b="0" i="1"/>
              <a:t>© 2020 M. E. </a:t>
            </a:r>
            <a:r>
              <a:rPr lang="en-US" sz="800" b="0" i="1" dirty="0"/>
              <a:t>Kabay.  All rights reserved.</a:t>
            </a:r>
          </a:p>
        </p:txBody>
      </p:sp>
      <p:pic>
        <p:nvPicPr>
          <p:cNvPr id="1031" name="Picture 7" descr="NWU_2c_stacked_logo_1-inch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235950" y="0"/>
            <a:ext cx="9080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+mj-lt"/>
          <a:ea typeface="+mj-ea"/>
          <a:cs typeface="+mj-cs"/>
        </a:defRPr>
      </a:lvl1pPr>
      <a:lvl2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2pPr>
      <a:lvl3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3pPr>
      <a:lvl4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4pPr>
      <a:lvl5pPr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5pPr>
      <a:lvl6pPr marL="4572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6pPr>
      <a:lvl7pPr marL="9144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7pPr>
      <a:lvl8pPr marL="13716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8pPr>
      <a:lvl9pPr marL="1828800" algn="l" defTabSz="917575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Bookman Old Style" pitchFamily="18" charset="0"/>
        </a:defRPr>
      </a:lvl9pPr>
    </p:titleStyle>
    <p:bodyStyle>
      <a:lvl1pPr marL="2857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q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ü"/>
        <a:defRPr sz="2400" b="1">
          <a:solidFill>
            <a:schemeClr val="tx1"/>
          </a:solidFill>
          <a:latin typeface="+mn-lt"/>
        </a:defRPr>
      </a:lvl3pPr>
      <a:lvl4pPr marL="1543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400" b="1">
          <a:solidFill>
            <a:schemeClr val="tx1"/>
          </a:solidFill>
          <a:latin typeface="+mn-lt"/>
        </a:defRPr>
      </a:lvl4pPr>
      <a:lvl5pPr marL="20002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5pPr>
      <a:lvl6pPr marL="24574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6pPr>
      <a:lvl7pPr marL="29146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7pPr>
      <a:lvl8pPr marL="33718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8pPr>
      <a:lvl9pPr marL="3829050" indent="-1714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1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inyurl.com/3k86vkj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ewall.cx/tcp-analysis-section-4.php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ools.ietf.org/html/rfc2385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aroo.net/tools/ipv4/index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pe.net/internet-coordination/ipv4-exhaustion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worldstats.com/stats.ht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3276600"/>
          </a:xfrm>
        </p:spPr>
        <p:txBody>
          <a:bodyPr/>
          <a:lstStyle/>
          <a:p>
            <a:pPr algn="ctr"/>
            <a:r>
              <a:rPr lang="en-US" sz="8000" dirty="0"/>
              <a:t>DATACOMM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990600" y="3429000"/>
            <a:ext cx="7162800" cy="31242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3600" dirty="0"/>
              <a:t>CSH6 Chapter 5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“Data Communications &amp; Information Security”</a:t>
            </a:r>
          </a:p>
          <a:p>
            <a:pPr algn="ctr">
              <a:buFont typeface="Wingdings" pitchFamily="2" charset="2"/>
              <a:buNone/>
            </a:pPr>
            <a:r>
              <a:rPr lang="en-US" sz="3600" dirty="0"/>
              <a:t>Raymond Panko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Layered Standards Architectures</a:t>
            </a:r>
          </a:p>
        </p:txBody>
      </p:sp>
      <p:pic>
        <p:nvPicPr>
          <p:cNvPr id="6" name="Picture 5" descr="csh5 ch 05 exhibit 09 Layered Standards Architectu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5" y="1443037"/>
            <a:ext cx="8858250" cy="3971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Single-Network Standards</a:t>
            </a:r>
          </a:p>
        </p:txBody>
      </p:sp>
      <p:pic>
        <p:nvPicPr>
          <p:cNvPr id="6" name="Picture 5" descr="csh5 ch 05 exhibit 10 Phy and DL Lay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538" y="1295400"/>
            <a:ext cx="8842923" cy="4876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Internetworking Standards</a:t>
            </a:r>
          </a:p>
        </p:txBody>
      </p:sp>
      <p:pic>
        <p:nvPicPr>
          <p:cNvPr id="7" name="Picture 6" descr="csh5 ch 05 exhibit 11 Internet and Transport Lay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203" y="1485900"/>
            <a:ext cx="8837593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Internet Protocol (IP)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8153400" cy="5181600"/>
          </a:xfrm>
        </p:spPr>
        <p:txBody>
          <a:bodyPr/>
          <a:lstStyle/>
          <a:p>
            <a:r>
              <a:rPr lang="en-US" dirty="0"/>
              <a:t>Basic functions of IP</a:t>
            </a:r>
          </a:p>
          <a:p>
            <a:pPr lvl="1"/>
            <a:r>
              <a:rPr lang="en-US" dirty="0"/>
              <a:t>Organizes packets</a:t>
            </a:r>
          </a:p>
          <a:p>
            <a:pPr lvl="1"/>
            <a:r>
              <a:rPr lang="en-US" dirty="0"/>
              <a:t>Determines how routers move packets</a:t>
            </a:r>
          </a:p>
          <a:p>
            <a:r>
              <a:rPr lang="en-US" dirty="0"/>
              <a:t>IPv4 main protocol of today’s Internet</a:t>
            </a:r>
          </a:p>
          <a:p>
            <a:pPr lvl="1"/>
            <a:r>
              <a:rPr lang="en-US" dirty="0"/>
              <a:t>Descriptive portion = </a:t>
            </a:r>
            <a:r>
              <a:rPr lang="en-US" i="1" dirty="0"/>
              <a:t>header</a:t>
            </a:r>
          </a:p>
          <a:p>
            <a:pPr lvl="2"/>
            <a:r>
              <a:rPr lang="en-US" dirty="0"/>
              <a:t>Consists of </a:t>
            </a:r>
            <a:r>
              <a:rPr lang="en-US" i="1" dirty="0"/>
              <a:t>fields</a:t>
            </a:r>
          </a:p>
          <a:p>
            <a:pPr lvl="1"/>
            <a:r>
              <a:rPr lang="en-US" dirty="0"/>
              <a:t>Packets can be split into smaller </a:t>
            </a:r>
            <a:r>
              <a:rPr lang="en-US" i="1" dirty="0"/>
              <a:t>fragments</a:t>
            </a:r>
          </a:p>
          <a:p>
            <a:pPr lvl="2"/>
            <a:r>
              <a:rPr lang="en-US" dirty="0"/>
              <a:t>All have same </a:t>
            </a:r>
            <a:r>
              <a:rPr lang="en-US" i="1" dirty="0"/>
              <a:t>identification field</a:t>
            </a:r>
          </a:p>
          <a:p>
            <a:pPr lvl="2"/>
            <a:r>
              <a:rPr lang="en-US" dirty="0"/>
              <a:t>Assigned </a:t>
            </a:r>
            <a:r>
              <a:rPr lang="en-US" i="1" dirty="0"/>
              <a:t>fragment offset </a:t>
            </a:r>
            <a:r>
              <a:rPr lang="en-US" dirty="0"/>
              <a:t>value (sequence #)</a:t>
            </a:r>
          </a:p>
          <a:p>
            <a:pPr lvl="2"/>
            <a:r>
              <a:rPr lang="en-US" dirty="0"/>
              <a:t>Reassembled on receiving side</a:t>
            </a:r>
          </a:p>
          <a:p>
            <a:pPr lvl="2"/>
            <a:r>
              <a:rPr lang="en-US" dirty="0"/>
              <a:t>Source &amp; destination addresses</a:t>
            </a:r>
          </a:p>
          <a:p>
            <a:pPr lvl="1"/>
            <a:r>
              <a:rPr lang="en-US" dirty="0"/>
              <a:t>Running out of IPv4 address space!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</a:t>
            </a:r>
            <a:r>
              <a:rPr lang="en-US" baseline="0" dirty="0"/>
              <a:t> Packet Structure</a:t>
            </a:r>
            <a:endParaRPr lang="en-US" dirty="0"/>
          </a:p>
        </p:txBody>
      </p:sp>
      <p:pic>
        <p:nvPicPr>
          <p:cNvPr id="4" name="Picture 3" descr="csh5 ch 05 exhibit 12 IPv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1066800"/>
            <a:ext cx="8758005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IPv6</a:t>
            </a:r>
            <a:r>
              <a:rPr lang="en-US" baseline="0" dirty="0"/>
              <a:t> Packet Structure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9890" y="990600"/>
            <a:ext cx="8304220" cy="5638800"/>
            <a:chOff x="419890" y="990600"/>
            <a:chExt cx="8304220" cy="5638800"/>
          </a:xfrm>
        </p:grpSpPr>
        <p:pic>
          <p:nvPicPr>
            <p:cNvPr id="4" name="Picture 3" descr="csh5 ch 05 exhibit 13 IPv6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890" y="990600"/>
              <a:ext cx="8304220" cy="56388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Oval 4"/>
            <p:cNvSpPr/>
            <p:nvPr/>
          </p:nvSpPr>
          <p:spPr bwMode="auto">
            <a:xfrm>
              <a:off x="4267200" y="2133600"/>
              <a:ext cx="2514600" cy="838200"/>
            </a:xfrm>
            <a:prstGeom prst="ellipse">
              <a:avLst/>
            </a:prstGeom>
            <a:noFill/>
            <a:ln w="762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21614" y="3429000"/>
              <a:ext cx="7500771" cy="400110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r>
                <a:rPr lang="en-US" dirty="0"/>
                <a:t>IPsec uses a security header to implement security w/ IPv6</a:t>
              </a:r>
            </a:p>
          </p:txBody>
        </p:sp>
        <p:cxnSp>
          <p:nvCxnSpPr>
            <p:cNvPr id="7" name="Straight Arrow Connector 6"/>
            <p:cNvCxnSpPr>
              <a:stCxn id="5" idx="2"/>
            </p:cNvCxnSpPr>
            <p:nvPr/>
          </p:nvCxnSpPr>
          <p:spPr bwMode="auto">
            <a:xfrm rot="10800000" flipV="1">
              <a:off x="2286000" y="2552700"/>
              <a:ext cx="1981200" cy="876300"/>
            </a:xfrm>
            <a:prstGeom prst="straightConnector1">
              <a:avLst/>
            </a:prstGeom>
            <a:solidFill>
              <a:schemeClr val="accent2"/>
            </a:solidFill>
            <a:ln w="5715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Transmission Control Protocol (TCP)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dirty="0"/>
              <a:t>Connection-Oriented &amp; Reliable Protocol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Flag Fields</a:t>
            </a:r>
          </a:p>
          <a:p>
            <a:r>
              <a:rPr lang="en-US" dirty="0"/>
              <a:t>Octets &amp; Sequence Number</a:t>
            </a:r>
          </a:p>
          <a:p>
            <a:r>
              <a:rPr lang="en-US" dirty="0"/>
              <a:t>Acknowledgement Numbers</a:t>
            </a:r>
          </a:p>
          <a:p>
            <a:r>
              <a:rPr lang="en-US" dirty="0"/>
              <a:t>Window Field</a:t>
            </a:r>
          </a:p>
          <a:p>
            <a:r>
              <a:rPr lang="en-US" dirty="0"/>
              <a:t>Options</a:t>
            </a:r>
          </a:p>
          <a:p>
            <a:r>
              <a:rPr lang="en-US" dirty="0"/>
              <a:t>Port Numbers</a:t>
            </a:r>
          </a:p>
          <a:p>
            <a:r>
              <a:rPr lang="en-US" dirty="0"/>
              <a:t>TCP Security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11200" t="2000" r="12000" b="2000"/>
          <a:stretch>
            <a:fillRect/>
          </a:stretch>
        </p:blipFill>
        <p:spPr bwMode="auto">
          <a:xfrm>
            <a:off x="4572000" y="990600"/>
            <a:ext cx="4343400" cy="542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Connection-Oriented &amp; Reliable Protocol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Connection-oriented protocols</a:t>
            </a:r>
          </a:p>
          <a:p>
            <a:pPr lvl="1"/>
            <a:r>
              <a:rPr lang="en-US" sz="2200" dirty="0"/>
              <a:t>Initiate </a:t>
            </a:r>
            <a:r>
              <a:rPr lang="en-US" sz="2200" i="1" dirty="0"/>
              <a:t>session </a:t>
            </a:r>
            <a:r>
              <a:rPr lang="en-US" sz="2200" dirty="0"/>
              <a:t>of continued interaction</a:t>
            </a:r>
          </a:p>
          <a:p>
            <a:pPr lvl="1"/>
            <a:r>
              <a:rPr lang="en-US" sz="2200" dirty="0"/>
              <a:t>E.g., telephone call between two people using POTS (plain old telephone system)</a:t>
            </a:r>
          </a:p>
          <a:p>
            <a:pPr lvl="1"/>
            <a:r>
              <a:rPr lang="en-US" sz="2200" dirty="0"/>
              <a:t>Protocols for initiating and terminating session (e.g., ringing, “Hello,” “Bye,” hanging up)</a:t>
            </a:r>
          </a:p>
          <a:p>
            <a:r>
              <a:rPr lang="en-US" sz="2200" dirty="0"/>
              <a:t>Connectionless protocols</a:t>
            </a:r>
          </a:p>
          <a:p>
            <a:pPr lvl="1"/>
            <a:r>
              <a:rPr lang="en-US" sz="2200" dirty="0"/>
              <a:t>No session initiated</a:t>
            </a:r>
          </a:p>
          <a:p>
            <a:pPr lvl="1"/>
            <a:r>
              <a:rPr lang="en-US" sz="2200" dirty="0"/>
              <a:t>Message sent without </a:t>
            </a:r>
            <a:br>
              <a:rPr lang="en-US" sz="2200" dirty="0"/>
            </a:br>
            <a:r>
              <a:rPr lang="en-US" sz="2200" dirty="0"/>
              <a:t>necessarily having </a:t>
            </a:r>
            <a:br>
              <a:rPr lang="en-US" sz="2200" dirty="0"/>
            </a:br>
            <a:r>
              <a:rPr lang="en-US" sz="2200" dirty="0"/>
              <a:t>indication of receipt</a:t>
            </a:r>
          </a:p>
          <a:p>
            <a:pPr lvl="1"/>
            <a:r>
              <a:rPr lang="en-US" sz="2200" dirty="0"/>
              <a:t>E.g., radio, TV broadcast, </a:t>
            </a:r>
            <a:br>
              <a:rPr lang="en-US" sz="2200" dirty="0"/>
            </a:br>
            <a:r>
              <a:rPr lang="en-US" sz="2200" dirty="0"/>
              <a:t>Web, &amp; e-mail</a:t>
            </a:r>
          </a:p>
          <a:p>
            <a:pPr lvl="1"/>
            <a:endParaRPr 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14800"/>
            <a:ext cx="3702748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Session Elements</a:t>
            </a:r>
          </a:p>
        </p:txBody>
      </p:sp>
      <p:pic>
        <p:nvPicPr>
          <p:cNvPr id="4" name="Picture 3" descr="csh5 ch 05 exhibit 15 TCP Sess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5970" y="995082"/>
            <a:ext cx="5032059" cy="58629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Reliability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Unreliable</a:t>
            </a:r>
            <a:r>
              <a:rPr lang="en-US" dirty="0"/>
              <a:t> protocol</a:t>
            </a:r>
          </a:p>
          <a:p>
            <a:pPr lvl="1"/>
            <a:r>
              <a:rPr lang="en-US" dirty="0"/>
              <a:t>Does not detect or correct errors</a:t>
            </a:r>
          </a:p>
          <a:p>
            <a:r>
              <a:rPr lang="en-US" dirty="0"/>
              <a:t>TCP is </a:t>
            </a:r>
            <a:r>
              <a:rPr lang="en-US" i="1" dirty="0"/>
              <a:t>reliable</a:t>
            </a:r>
            <a:r>
              <a:rPr lang="en-US" dirty="0"/>
              <a:t> protocol</a:t>
            </a:r>
          </a:p>
          <a:p>
            <a:pPr lvl="1"/>
            <a:r>
              <a:rPr lang="en-US" dirty="0"/>
              <a:t>TCP checksum field</a:t>
            </a:r>
          </a:p>
          <a:p>
            <a:pPr lvl="1"/>
            <a:r>
              <a:rPr lang="en-US" dirty="0"/>
              <a:t>Recipient uses same algorithm to recompute checksum value</a:t>
            </a:r>
          </a:p>
          <a:p>
            <a:pPr lvl="1"/>
            <a:r>
              <a:rPr lang="en-US" dirty="0"/>
              <a:t>Discrepancy results in dropping packet</a:t>
            </a:r>
          </a:p>
          <a:p>
            <a:r>
              <a:rPr lang="en-US" dirty="0"/>
              <a:t>Sender waits for ACK</a:t>
            </a:r>
          </a:p>
          <a:p>
            <a:pPr lvl="1"/>
            <a:r>
              <a:rPr lang="en-US" dirty="0"/>
              <a:t>After specified wait time, resends </a:t>
            </a:r>
            <a:br>
              <a:rPr lang="en-US" dirty="0"/>
            </a:br>
            <a:r>
              <a:rPr lang="en-US" dirty="0"/>
              <a:t>same packet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572000"/>
            <a:ext cx="2143125" cy="209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11"/>
          <a:stretch/>
        </p:blipFill>
        <p:spPr bwMode="auto">
          <a:xfrm>
            <a:off x="6781800" y="1219200"/>
            <a:ext cx="2143125" cy="208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6100" y="6019800"/>
            <a:ext cx="5831853" cy="46166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200" i="1" dirty="0"/>
              <a:t>Image Copyright © </a:t>
            </a:r>
            <a:r>
              <a:rPr lang="en-US" sz="1200" i="1" dirty="0" err="1"/>
              <a:t>eHow</a:t>
            </a:r>
            <a:r>
              <a:rPr lang="en-US" sz="1200" i="1" dirty="0"/>
              <a:t>. All rights reserved. URL: </a:t>
            </a:r>
            <a:r>
              <a:rPr lang="en-US" sz="1200" i="1" dirty="0">
                <a:hlinkClick r:id="rId5"/>
              </a:rPr>
              <a:t>http://tinyurl.com/3k86vkj</a:t>
            </a:r>
            <a:r>
              <a:rPr lang="en-US" sz="1200" i="1" dirty="0"/>
              <a:t> </a:t>
            </a:r>
          </a:p>
          <a:p>
            <a:r>
              <a:rPr lang="en-US" sz="1200" i="1" dirty="0"/>
              <a:t>Permission received 2011-09-12 for use of copyrighted material.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sz="2000" dirty="0"/>
              <a:t>Sampling of Networks</a:t>
            </a:r>
          </a:p>
          <a:p>
            <a:r>
              <a:rPr lang="en-US" sz="2000" dirty="0"/>
              <a:t>Network Protocols &amp; Vulnerabilities</a:t>
            </a:r>
          </a:p>
          <a:p>
            <a:r>
              <a:rPr lang="en-US" sz="2000" dirty="0"/>
              <a:t>Standards</a:t>
            </a:r>
          </a:p>
          <a:p>
            <a:r>
              <a:rPr lang="en-US" sz="2000" dirty="0"/>
              <a:t>Internet Protocol (IP)</a:t>
            </a:r>
          </a:p>
          <a:p>
            <a:r>
              <a:rPr lang="en-US" sz="2000" dirty="0"/>
              <a:t>Transmission Control Protocol (TCP)</a:t>
            </a:r>
          </a:p>
          <a:p>
            <a:r>
              <a:rPr lang="en-US" sz="2000" dirty="0"/>
              <a:t>User Datagram Protocol (UDP)</a:t>
            </a:r>
          </a:p>
          <a:p>
            <a:r>
              <a:rPr lang="en-US" sz="2000" dirty="0"/>
              <a:t>TCP/IP Supervisory Standards</a:t>
            </a:r>
          </a:p>
          <a:p>
            <a:r>
              <a:rPr lang="en-US" sz="2000" dirty="0"/>
              <a:t>Application Standards</a:t>
            </a:r>
          </a:p>
        </p:txBody>
      </p:sp>
      <p:pic>
        <p:nvPicPr>
          <p:cNvPr id="1026" name="Picture 2" descr="C:\Program Files\Microsoft Office\Media\CntCD1\ClipArt5\j028547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4196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Segment</a:t>
            </a:r>
          </a:p>
        </p:txBody>
      </p:sp>
      <p:pic>
        <p:nvPicPr>
          <p:cNvPr id="4" name="Picture 3" descr="csh5 ch 05 exhibit 14 TC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9" y="990600"/>
            <a:ext cx="8678333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Flag Fields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848600" cy="4953000"/>
          </a:xfrm>
        </p:spPr>
        <p:txBody>
          <a:bodyPr/>
          <a:lstStyle/>
          <a:p>
            <a:r>
              <a:rPr lang="en-US" dirty="0"/>
              <a:t>General term for</a:t>
            </a:r>
            <a:r>
              <a:rPr lang="en-US" baseline="0" dirty="0"/>
              <a:t> any</a:t>
            </a:r>
            <a:br>
              <a:rPr lang="en-US" baseline="0" dirty="0"/>
            </a:br>
            <a:r>
              <a:rPr lang="en-US" baseline="0" dirty="0"/>
              <a:t>single bit variable</a:t>
            </a:r>
          </a:p>
          <a:p>
            <a:pPr lvl="1"/>
            <a:r>
              <a:rPr lang="en-US" dirty="0"/>
              <a:t>Bit = 0 → flag is </a:t>
            </a:r>
            <a:r>
              <a:rPr lang="en-US" i="1" dirty="0"/>
              <a:t>not set</a:t>
            </a:r>
          </a:p>
          <a:p>
            <a:pPr lvl="1"/>
            <a:r>
              <a:rPr lang="en-US" dirty="0"/>
              <a:t>Bit = 1 → flag is </a:t>
            </a:r>
            <a:r>
              <a:rPr lang="en-US" i="1" dirty="0"/>
              <a:t>set</a:t>
            </a:r>
          </a:p>
          <a:p>
            <a:r>
              <a:rPr lang="en-US" dirty="0"/>
              <a:t>6 flags used by TCP header</a:t>
            </a:r>
          </a:p>
          <a:p>
            <a:pPr lvl="1"/>
            <a:r>
              <a:rPr lang="en-US" dirty="0"/>
              <a:t>URG – urgent (e.g., to abort data transfer)</a:t>
            </a:r>
          </a:p>
          <a:p>
            <a:pPr lvl="1"/>
            <a:r>
              <a:rPr lang="en-US" dirty="0"/>
              <a:t>ACK – acknowledgement of receipt</a:t>
            </a:r>
          </a:p>
          <a:p>
            <a:pPr lvl="1"/>
            <a:r>
              <a:rPr lang="en-US" dirty="0"/>
              <a:t>PSH – push (establish priorities)</a:t>
            </a:r>
          </a:p>
          <a:p>
            <a:pPr lvl="1"/>
            <a:r>
              <a:rPr lang="en-US" dirty="0"/>
              <a:t>RST – reset (reject packet / reset connection)</a:t>
            </a:r>
          </a:p>
          <a:p>
            <a:pPr lvl="1"/>
            <a:r>
              <a:rPr lang="en-US" dirty="0"/>
              <a:t>SYN – synchronization (request)</a:t>
            </a:r>
          </a:p>
          <a:p>
            <a:pPr lvl="1"/>
            <a:r>
              <a:rPr lang="en-US" dirty="0"/>
              <a:t>FIN – finished (last packets – terminate)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9390" y="838200"/>
            <a:ext cx="4664610" cy="92333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sz="1800" dirty="0"/>
              <a:t>See “TCP Analysis - Section 4:</a:t>
            </a:r>
            <a:br>
              <a:rPr lang="en-US" sz="1800" dirty="0"/>
            </a:br>
            <a:r>
              <a:rPr lang="en-US" sz="1800" dirty="0"/>
              <a:t>TCP Flag Options”</a:t>
            </a:r>
          </a:p>
          <a:p>
            <a:r>
              <a:rPr lang="en-US" sz="1800" dirty="0">
                <a:latin typeface="Arial Narrow" pitchFamily="34" charset="0"/>
                <a:hlinkClick r:id="rId3"/>
              </a:rPr>
              <a:t>http://www.firewall.cx/tcp-analysis-section-4.php</a:t>
            </a:r>
            <a:r>
              <a:rPr lang="en-US" sz="1800" dirty="0">
                <a:latin typeface="Arial Narrow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5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Octets &amp; Sequence Number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4953000"/>
          </a:xfrm>
        </p:spPr>
        <p:txBody>
          <a:bodyPr/>
          <a:lstStyle/>
          <a:p>
            <a:r>
              <a:rPr lang="en-US" dirty="0"/>
              <a:t>Sequence number field keeps packets in order</a:t>
            </a:r>
          </a:p>
          <a:p>
            <a:r>
              <a:rPr lang="en-US" dirty="0"/>
              <a:t>TCP counts all octets (bytes) sent</a:t>
            </a:r>
          </a:p>
          <a:p>
            <a:r>
              <a:rPr lang="en-US" dirty="0"/>
              <a:t>3 different rules for assigning sequence number (seq#)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segment receives random </a:t>
            </a:r>
            <a:r>
              <a:rPr lang="en-US" i="1" dirty="0"/>
              <a:t>initial seq# </a:t>
            </a:r>
            <a:r>
              <a:rPr lang="en-US" dirty="0"/>
              <a:t>(ISN)</a:t>
            </a:r>
          </a:p>
          <a:p>
            <a:pPr lvl="1"/>
            <a:r>
              <a:rPr lang="en-US" dirty="0"/>
              <a:t>Segment containing data assigned seq# = 1</a:t>
            </a:r>
            <a:r>
              <a:rPr lang="en-US" baseline="30000" dirty="0"/>
              <a:t>st</a:t>
            </a:r>
            <a:r>
              <a:rPr lang="en-US" dirty="0"/>
              <a:t> octet in the data</a:t>
            </a:r>
          </a:p>
          <a:p>
            <a:pPr lvl="1"/>
            <a:r>
              <a:rPr lang="en-US" dirty="0"/>
              <a:t>Supervisory packet with no data (e.g., ACK) assigned seq# = 1+seq# of previous packet</a:t>
            </a:r>
          </a:p>
          <a:p>
            <a:r>
              <a:rPr lang="en-US" dirty="0"/>
              <a:t>Session hijacking is MIMA (man-in-the-middle attack)</a:t>
            </a:r>
          </a:p>
          <a:p>
            <a:pPr lvl="1"/>
            <a:r>
              <a:rPr lang="en-US" dirty="0"/>
              <a:t>Defeated by ensuring that ISN is random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Port Numbers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562600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two fields</a:t>
            </a:r>
            <a:r>
              <a:rPr lang="en-US" baseline="0" dirty="0"/>
              <a:t> use </a:t>
            </a:r>
            <a:br>
              <a:rPr lang="en-US" baseline="0" dirty="0"/>
            </a:br>
            <a:r>
              <a:rPr lang="en-US" i="1" baseline="0" dirty="0"/>
              <a:t>TCP port numbers </a:t>
            </a:r>
            <a:r>
              <a:rPr lang="en-US" baseline="0" dirty="0"/>
              <a:t>(P#)</a:t>
            </a:r>
          </a:p>
          <a:p>
            <a:r>
              <a:rPr lang="en-US" dirty="0"/>
              <a:t>Servers</a:t>
            </a:r>
          </a:p>
          <a:p>
            <a:pPr lvl="1"/>
            <a:r>
              <a:rPr lang="en-US" dirty="0"/>
              <a:t>P# specifies </a:t>
            </a:r>
            <a:r>
              <a:rPr lang="en-US" i="1" dirty="0"/>
              <a:t>service </a:t>
            </a:r>
            <a:br>
              <a:rPr lang="en-US" i="1" dirty="0"/>
            </a:br>
            <a:r>
              <a:rPr lang="en-US" dirty="0"/>
              <a:t>(application)</a:t>
            </a:r>
          </a:p>
          <a:p>
            <a:pPr lvl="1"/>
            <a:r>
              <a:rPr lang="en-US" dirty="0"/>
              <a:t>E.g., TCP 80 → HTTP; </a:t>
            </a:r>
            <a:br>
              <a:rPr lang="en-US" dirty="0"/>
            </a:br>
            <a:r>
              <a:rPr lang="en-US" dirty="0"/>
              <a:t>TCP 25 → SMTP; </a:t>
            </a:r>
            <a:br>
              <a:rPr lang="en-US" dirty="0"/>
            </a:br>
            <a:r>
              <a:rPr lang="en-US" dirty="0"/>
              <a:t>TCP 20 &amp; 21 → FTP</a:t>
            </a:r>
          </a:p>
          <a:p>
            <a:r>
              <a:rPr lang="en-US" dirty="0"/>
              <a:t>Clients</a:t>
            </a:r>
          </a:p>
          <a:p>
            <a:pPr lvl="1"/>
            <a:r>
              <a:rPr lang="en-US" dirty="0"/>
              <a:t>Random ephemeral P# generated when connecting to server</a:t>
            </a:r>
          </a:p>
          <a:p>
            <a:pPr lvl="1"/>
            <a:r>
              <a:rPr lang="en-US" dirty="0"/>
              <a:t>Windows uses TCP P# </a:t>
            </a:r>
            <a:r>
              <a:rPr lang="en-US" dirty="0">
                <a:sym typeface="Symbol"/>
              </a:rPr>
              <a:t> {1024,4999}</a:t>
            </a:r>
          </a:p>
          <a:p>
            <a:pPr lvl="1"/>
            <a:r>
              <a:rPr lang="en-US" dirty="0">
                <a:sym typeface="Symbol"/>
              </a:rPr>
              <a:t>IETF standard range is TCP </a:t>
            </a:r>
            <a:r>
              <a:rPr lang="en-US" dirty="0"/>
              <a:t>P# </a:t>
            </a:r>
            <a:r>
              <a:rPr lang="en-US" dirty="0">
                <a:sym typeface="Symbol"/>
              </a:rPr>
              <a:t> {5000,65534}</a:t>
            </a:r>
          </a:p>
          <a:p>
            <a:pPr lvl="1"/>
            <a:r>
              <a:rPr lang="en-US" dirty="0">
                <a:sym typeface="Symbol"/>
              </a:rPr>
              <a:t>Difference causes problems for firewalls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838200"/>
            <a:ext cx="422910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66800"/>
            <a:ext cx="7162800" cy="2590800"/>
          </a:xfrm>
        </p:spPr>
        <p:txBody>
          <a:bodyPr/>
          <a:lstStyle/>
          <a:p>
            <a:r>
              <a:rPr lang="en-US" dirty="0"/>
              <a:t>Socket = IP address &amp; TCP Port #</a:t>
            </a:r>
          </a:p>
          <a:p>
            <a:pPr lvl="1"/>
            <a:r>
              <a:rPr lang="en-US" dirty="0"/>
              <a:t>Written </a:t>
            </a:r>
            <a:r>
              <a:rPr lang="en-US" dirty="0" err="1"/>
              <a:t>nnn.nnn.nn.nn:nn</a:t>
            </a:r>
            <a:endParaRPr lang="en-US" dirty="0"/>
          </a:p>
          <a:p>
            <a:r>
              <a:rPr lang="en-US" dirty="0"/>
              <a:t>Socket spoofing</a:t>
            </a:r>
          </a:p>
          <a:p>
            <a:pPr lvl="1"/>
            <a:r>
              <a:rPr lang="en-US" dirty="0"/>
              <a:t>Generate packets with socket data matching existing connection</a:t>
            </a:r>
          </a:p>
          <a:p>
            <a:pPr lvl="1"/>
            <a:r>
              <a:rPr lang="en-US" dirty="0"/>
              <a:t>Insert spoofed packets into data stream</a:t>
            </a:r>
          </a:p>
        </p:txBody>
      </p:sp>
      <p:pic>
        <p:nvPicPr>
          <p:cNvPr id="4" name="Picture 3" descr="csh5 ch 05 exhibit 17 Socket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54670" y="3581400"/>
            <a:ext cx="6034659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TCP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066800"/>
            <a:ext cx="7696200" cy="5257800"/>
          </a:xfrm>
        </p:spPr>
        <p:txBody>
          <a:bodyPr/>
          <a:lstStyle/>
          <a:p>
            <a:r>
              <a:rPr lang="en-US" dirty="0"/>
              <a:t>TCP originally designed without security</a:t>
            </a:r>
          </a:p>
          <a:p>
            <a:pPr lvl="1"/>
            <a:r>
              <a:rPr lang="en-US" dirty="0"/>
              <a:t>And continues without it</a:t>
            </a:r>
          </a:p>
          <a:p>
            <a:r>
              <a:rPr lang="en-US" dirty="0"/>
              <a:t>IPsec center of IETF efforts for Internet security</a:t>
            </a:r>
          </a:p>
          <a:p>
            <a:pPr lvl="1"/>
            <a:r>
              <a:rPr lang="en-US" dirty="0"/>
              <a:t>But few users have moved to IPsec</a:t>
            </a:r>
          </a:p>
          <a:p>
            <a:pPr lvl="1"/>
            <a:r>
              <a:rPr lang="en-US" dirty="0"/>
              <a:t>Therefore some pairs of users apply electronic signature</a:t>
            </a:r>
          </a:p>
          <a:p>
            <a:r>
              <a:rPr lang="en-US" dirty="0"/>
              <a:t>RFC 2385, “Protection of BGP Sessions via the TCP MD5 Signature Option”</a:t>
            </a:r>
          </a:p>
          <a:p>
            <a:pPr lvl="1"/>
            <a:r>
              <a:rPr lang="en-US" dirty="0"/>
              <a:t>Border Gateway Protocol used for exchange among administrative systems</a:t>
            </a:r>
          </a:p>
          <a:p>
            <a:pPr lvl="1"/>
            <a:r>
              <a:rPr lang="en-US" dirty="0"/>
              <a:t>Long-term relationships (like leased lines in old days)</a:t>
            </a:r>
          </a:p>
          <a:p>
            <a:pPr lvl="1"/>
            <a:r>
              <a:rPr lang="en-US" dirty="0"/>
              <a:t>Viewed as relatively weak security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4804" y="6457890"/>
            <a:ext cx="4094391" cy="40011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http://tools.ietf.org/html/rfc2385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User Datagram Protocol (UDP)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295400"/>
            <a:ext cx="7696200" cy="5029200"/>
          </a:xfrm>
        </p:spPr>
        <p:txBody>
          <a:bodyPr/>
          <a:lstStyle/>
          <a:p>
            <a:r>
              <a:rPr lang="en-US" sz="2200" dirty="0"/>
              <a:t>Some services do not require reliability</a:t>
            </a:r>
          </a:p>
          <a:p>
            <a:pPr lvl="1"/>
            <a:r>
              <a:rPr lang="en-US" sz="2200" dirty="0"/>
              <a:t>VoIP (Voice over IP)</a:t>
            </a:r>
          </a:p>
          <a:p>
            <a:pPr lvl="1"/>
            <a:r>
              <a:rPr lang="en-US" sz="2200" dirty="0"/>
              <a:t>SNMP (Simple Network Management Protocol)</a:t>
            </a:r>
          </a:p>
          <a:p>
            <a:r>
              <a:rPr lang="en-US" sz="2200" dirty="0"/>
              <a:t>UDP: connectionless &amp; unreliable – &amp; simple</a:t>
            </a:r>
          </a:p>
          <a:p>
            <a:r>
              <a:rPr lang="en-US" sz="2200" dirty="0"/>
              <a:t>UDP &amp; TCP both use port #s – but are different types of ports</a:t>
            </a:r>
          </a:p>
          <a:p>
            <a:pPr lvl="1"/>
            <a:r>
              <a:rPr lang="en-US" sz="2200" dirty="0"/>
              <a:t>So always specify which kind of port # </a:t>
            </a:r>
          </a:p>
          <a:p>
            <a:pPr lvl="1"/>
            <a:r>
              <a:rPr lang="en-US" sz="2200" dirty="0"/>
              <a:t>E.g., “TCP port 80” for HTTP</a:t>
            </a:r>
          </a:p>
          <a:p>
            <a:r>
              <a:rPr lang="en-US" sz="2200" dirty="0"/>
              <a:t>UDP even weaker than TCP</a:t>
            </a:r>
          </a:p>
        </p:txBody>
      </p:sp>
      <p:pic>
        <p:nvPicPr>
          <p:cNvPr id="4" name="Picture 3" descr="csh5 ch 05 exhibit 18 UDP.png"/>
          <p:cNvPicPr>
            <a:picLocks noChangeAspect="1"/>
          </p:cNvPicPr>
          <p:nvPr/>
        </p:nvPicPr>
        <p:blipFill>
          <a:blip r:embed="rId3" cstate="print"/>
          <a:srcRect b="21875"/>
          <a:stretch>
            <a:fillRect/>
          </a:stretch>
        </p:blipFill>
        <p:spPr>
          <a:xfrm>
            <a:off x="490358" y="4800600"/>
            <a:ext cx="8214083" cy="1820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TCP/IP Supervisory Standards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sz="4000" dirty="0"/>
              <a:t>ICMP</a:t>
            </a:r>
          </a:p>
          <a:p>
            <a:r>
              <a:rPr lang="en-US" sz="4000" dirty="0"/>
              <a:t>DNS</a:t>
            </a:r>
          </a:p>
          <a:p>
            <a:r>
              <a:rPr lang="en-US" sz="4000" dirty="0"/>
              <a:t>DHCP</a:t>
            </a:r>
          </a:p>
          <a:p>
            <a:r>
              <a:rPr lang="en-US" sz="4000" dirty="0"/>
              <a:t>DRP</a:t>
            </a:r>
          </a:p>
          <a:p>
            <a:r>
              <a:rPr lang="en-US" sz="4000" dirty="0"/>
              <a:t>SNMP</a:t>
            </a:r>
          </a:p>
        </p:txBody>
      </p:sp>
      <p:pic>
        <p:nvPicPr>
          <p:cNvPr id="1026" name="Picture 2" descr="C:\Program Files\Microsoft Office\Media\CntCD1\ClipArt5\j028209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143000"/>
            <a:ext cx="5078101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ICMP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410200"/>
          </a:xfrm>
        </p:spPr>
        <p:txBody>
          <a:bodyPr/>
          <a:lstStyle/>
          <a:p>
            <a:r>
              <a:rPr lang="en-US" sz="2200" dirty="0"/>
              <a:t>Internet Control Message Protocol</a:t>
            </a:r>
          </a:p>
          <a:p>
            <a:pPr lvl="1"/>
            <a:r>
              <a:rPr lang="en-US" sz="2200" dirty="0"/>
              <a:t>E.g., </a:t>
            </a:r>
            <a:r>
              <a:rPr lang="en-US" sz="2200" i="1" dirty="0"/>
              <a:t>echo</a:t>
            </a:r>
            <a:r>
              <a:rPr lang="en-US" sz="2200" dirty="0"/>
              <a:t> &amp; </a:t>
            </a:r>
            <a:r>
              <a:rPr lang="en-US" sz="2200" i="1" dirty="0"/>
              <a:t>echo reply</a:t>
            </a:r>
          </a:p>
          <a:p>
            <a:pPr lvl="1"/>
            <a:r>
              <a:rPr lang="en-US" sz="2200" dirty="0"/>
              <a:t>Check for activity/existence of host</a:t>
            </a:r>
          </a:p>
          <a:p>
            <a:pPr lvl="1"/>
            <a:r>
              <a:rPr lang="en-US" sz="2200" i="1" dirty="0"/>
              <a:t>Ping</a:t>
            </a:r>
            <a:r>
              <a:rPr lang="en-US" sz="2200" dirty="0"/>
              <a:t> is program that “pings” using </a:t>
            </a:r>
            <a:br>
              <a:rPr lang="en-US" sz="2200" dirty="0"/>
            </a:br>
            <a:r>
              <a:rPr lang="en-US" sz="2200" i="1" dirty="0"/>
              <a:t>echo/echo reply </a:t>
            </a:r>
            <a:r>
              <a:rPr lang="en-US" sz="2200" dirty="0"/>
              <a:t>sequence</a:t>
            </a:r>
          </a:p>
          <a:p>
            <a:pPr lvl="1"/>
            <a:r>
              <a:rPr lang="en-US" sz="2200" dirty="0"/>
              <a:t>Attackers often ping hosts to map </a:t>
            </a:r>
            <a:br>
              <a:rPr lang="en-US" sz="2200" dirty="0"/>
            </a:br>
            <a:r>
              <a:rPr lang="en-US" sz="2200" dirty="0"/>
              <a:t>network</a:t>
            </a:r>
          </a:p>
          <a:p>
            <a:r>
              <a:rPr lang="en-US" sz="2200" i="1" dirty="0" err="1"/>
              <a:t>Traceroute</a:t>
            </a:r>
            <a:r>
              <a:rPr lang="en-US" sz="2200" dirty="0"/>
              <a:t> (</a:t>
            </a:r>
            <a:r>
              <a:rPr lang="en-US" sz="2200" i="1" dirty="0" err="1"/>
              <a:t>tracert</a:t>
            </a:r>
            <a:r>
              <a:rPr lang="en-US" sz="2200" dirty="0"/>
              <a:t>)</a:t>
            </a:r>
          </a:p>
          <a:p>
            <a:pPr lvl="1"/>
            <a:r>
              <a:rPr lang="en-US" sz="2200" dirty="0"/>
              <a:t>Also lists routers on path between </a:t>
            </a:r>
            <a:br>
              <a:rPr lang="en-US" sz="2200" dirty="0"/>
            </a:br>
            <a:r>
              <a:rPr lang="en-US" sz="2200" dirty="0"/>
              <a:t>sender and responder</a:t>
            </a:r>
          </a:p>
          <a:p>
            <a:pPr lvl="1"/>
            <a:r>
              <a:rPr lang="en-US" sz="2200" dirty="0"/>
              <a:t>Firewalls often drop </a:t>
            </a:r>
            <a:r>
              <a:rPr lang="en-US" sz="2200" i="1" dirty="0"/>
              <a:t>echo reply </a:t>
            </a:r>
            <a:r>
              <a:rPr lang="en-US" sz="2200" dirty="0"/>
              <a:t>messages</a:t>
            </a:r>
          </a:p>
          <a:p>
            <a:r>
              <a:rPr lang="en-US" sz="2200" dirty="0"/>
              <a:t>ICMP also used for error messages</a:t>
            </a:r>
          </a:p>
          <a:p>
            <a:pPr lvl="1"/>
            <a:r>
              <a:rPr lang="en-US" sz="2200" dirty="0"/>
              <a:t>E.g., response to malformed packet</a:t>
            </a:r>
          </a:p>
          <a:p>
            <a:pPr lvl="1"/>
            <a:r>
              <a:rPr lang="en-US" sz="2200" dirty="0"/>
              <a:t>Reveals IP address of router – useful for attacker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400"/>
            <a:ext cx="3048000" cy="3798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7772400" cy="5105400"/>
          </a:xfrm>
        </p:spPr>
        <p:txBody>
          <a:bodyPr/>
          <a:lstStyle/>
          <a:p>
            <a:r>
              <a:rPr lang="en-US" dirty="0"/>
              <a:t>Domain Name System</a:t>
            </a:r>
          </a:p>
          <a:p>
            <a:pPr lvl="1"/>
            <a:r>
              <a:rPr lang="en-US" dirty="0"/>
              <a:t>Resolve alphanumeric domain name (e.g., norwich.edu) into numeric address (e.g., 192.149.109.19)</a:t>
            </a:r>
          </a:p>
          <a:p>
            <a:pPr lvl="1"/>
            <a:r>
              <a:rPr lang="en-US" dirty="0"/>
              <a:t>Network of DNS root servers exchange info</a:t>
            </a:r>
          </a:p>
          <a:p>
            <a:r>
              <a:rPr lang="en-US" dirty="0"/>
              <a:t>DNS cache poisoning</a:t>
            </a:r>
          </a:p>
          <a:p>
            <a:pPr lvl="1"/>
            <a:r>
              <a:rPr lang="en-US" dirty="0"/>
              <a:t>Attacker inserts incorrect data about host name – IP address relation</a:t>
            </a:r>
          </a:p>
          <a:p>
            <a:pPr lvl="1"/>
            <a:r>
              <a:rPr lang="en-US" dirty="0"/>
              <a:t>Subsequent users are misdirected to a wrong site</a:t>
            </a:r>
          </a:p>
          <a:p>
            <a:r>
              <a:rPr lang="en-US" dirty="0"/>
              <a:t>DNS security complex &amp; unresolved issue</a:t>
            </a:r>
          </a:p>
        </p:txBody>
      </p:sp>
      <p:pic>
        <p:nvPicPr>
          <p:cNvPr id="1026" name="Picture 2" descr="C:\Users\Michel Kabay\AppData\Local\Microsoft\Windows\Temporary Internet Files\Content.IE5\ZDSGYA1L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6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Sampling of Networks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3733800" cy="457200"/>
          </a:xfrm>
        </p:spPr>
        <p:txBody>
          <a:bodyPr/>
          <a:lstStyle/>
          <a:p>
            <a:r>
              <a:rPr lang="en-US" dirty="0"/>
              <a:t>Simple Home Network</a:t>
            </a:r>
          </a:p>
        </p:txBody>
      </p:sp>
      <p:pic>
        <p:nvPicPr>
          <p:cNvPr id="6" name="Picture 5" descr="csh5 ch 05 exhibit 01 Simple Home Netwo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691" y="1828799"/>
            <a:ext cx="8830909" cy="4538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Address Space Exhaustion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4953000"/>
          </a:xfrm>
        </p:spPr>
        <p:txBody>
          <a:bodyPr/>
          <a:lstStyle/>
          <a:p>
            <a:r>
              <a:rPr lang="en-US" dirty="0"/>
              <a:t>IPv4 uses 32 bits </a:t>
            </a:r>
            <a:r>
              <a:rPr lang="en-US" b="0" dirty="0">
                <a:sym typeface="Symbol"/>
              </a:rPr>
              <a:t> </a:t>
            </a:r>
            <a:r>
              <a:rPr lang="en-US" dirty="0">
                <a:sym typeface="Symbol"/>
              </a:rPr>
              <a:t>4.29e9 addresses</a:t>
            </a:r>
          </a:p>
          <a:p>
            <a:pPr lvl="1"/>
            <a:r>
              <a:rPr lang="en-US" dirty="0">
                <a:sym typeface="Symbol"/>
              </a:rPr>
              <a:t>Being eaten up fast by mobile devices</a:t>
            </a:r>
          </a:p>
          <a:p>
            <a:pPr lvl="1"/>
            <a:r>
              <a:rPr lang="en-US" dirty="0">
                <a:sym typeface="Symbol"/>
              </a:rPr>
              <a:t>IPv6 uses 128 bits  1.70e38 addresses (~10</a:t>
            </a:r>
            <a:r>
              <a:rPr lang="en-US" baseline="30000" dirty="0">
                <a:sym typeface="Symbol"/>
              </a:rPr>
              <a:t>28</a:t>
            </a:r>
            <a:r>
              <a:rPr lang="en-US" dirty="0">
                <a:sym typeface="Symbol"/>
              </a:rPr>
              <a:t> times larger)</a:t>
            </a:r>
          </a:p>
          <a:p>
            <a:pPr lvl="1"/>
            <a:r>
              <a:rPr lang="en-US" dirty="0">
                <a:sym typeface="Symbol"/>
              </a:rPr>
              <a:t>Same ratio as surface of a </a:t>
            </a:r>
            <a:br>
              <a:rPr lang="en-US" dirty="0">
                <a:sym typeface="Symbol"/>
              </a:rPr>
            </a:br>
            <a:r>
              <a:rPr lang="en-US" dirty="0">
                <a:sym typeface="Symbol"/>
              </a:rPr>
              <a:t>1.6” square vs area of solar system</a:t>
            </a:r>
          </a:p>
          <a:p>
            <a:r>
              <a:rPr lang="en-US" dirty="0">
                <a:sym typeface="Symbol"/>
              </a:rPr>
              <a:t>Report &amp; graphs </a:t>
            </a:r>
          </a:p>
          <a:p>
            <a:pPr lvl="1"/>
            <a:r>
              <a:rPr lang="en-US" dirty="0">
                <a:latin typeface="Arial Narrow" pitchFamily="34" charset="0"/>
                <a:sym typeface="Symbol"/>
                <a:hlinkClick r:id="rId3"/>
              </a:rPr>
              <a:t>http://www.potaroo.net/tools/ipv4/index.html</a:t>
            </a:r>
            <a:r>
              <a:rPr lang="en-US" dirty="0">
                <a:latin typeface="Arial Narrow" pitchFamily="34" charset="0"/>
                <a:sym typeface="Symbol"/>
              </a:rPr>
              <a:t> </a:t>
            </a:r>
          </a:p>
          <a:p>
            <a:pPr lvl="1"/>
            <a:r>
              <a:rPr lang="en-US" dirty="0">
                <a:sym typeface="Symbol"/>
              </a:rPr>
              <a:t>Images on next slides…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98922"/>
            <a:ext cx="2733675" cy="3706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Address Space Exhaustion (2)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3761" y="6096000"/>
            <a:ext cx="7218771" cy="70788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US" dirty="0"/>
              <a:t>See also RIPE Network Coordination Center reports:</a:t>
            </a:r>
          </a:p>
          <a:p>
            <a:r>
              <a:rPr lang="en-US" dirty="0">
                <a:hlinkClick r:id="rId3"/>
              </a:rPr>
              <a:t>http://www.ripe.net/internet-coordination/ipv4-exhaustion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" y="1531620"/>
            <a:ext cx="7711440" cy="379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062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Address Space Exhaustion (3)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9150"/>
            <a:ext cx="6886171" cy="478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32309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Address Space Exhaustion (4)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39062"/>
            <a:ext cx="6906155" cy="503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30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IPv4 Address Space Exhaustion (5)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13075"/>
            <a:ext cx="7301458" cy="49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309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Current Data about Internet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7772400" cy="914400"/>
          </a:xfrm>
        </p:spPr>
        <p:txBody>
          <a:bodyPr/>
          <a:lstStyle/>
          <a:p>
            <a:r>
              <a:rPr lang="en-US" dirty="0"/>
              <a:t>Regularly updated data @ </a:t>
            </a:r>
            <a:r>
              <a:rPr lang="en-US" dirty="0">
                <a:hlinkClick r:id="rId3"/>
              </a:rPr>
              <a:t>http://www.internetworldstats.com/stats.htm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world internet st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52749"/>
            <a:ext cx="7772400" cy="430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3207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Current Data about Internet (2)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90600"/>
            <a:ext cx="8839200" cy="4650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4942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Current Data about Internet (3)</a:t>
            </a:r>
          </a:p>
        </p:txBody>
      </p:sp>
      <p:pic>
        <p:nvPicPr>
          <p:cNvPr id="2050" name="Picture 2" descr="world internet pene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6019800" cy="5406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28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48600" cy="1143000"/>
          </a:xfrm>
        </p:spPr>
        <p:txBody>
          <a:bodyPr/>
          <a:lstStyle/>
          <a:p>
            <a:r>
              <a:rPr lang="en-US" dirty="0"/>
              <a:t>Current Data about Internet (4)</a:t>
            </a:r>
          </a:p>
        </p:txBody>
      </p:sp>
      <p:pic>
        <p:nvPicPr>
          <p:cNvPr id="3074" name="Picture 2" descr="world internet us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001000" cy="554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7904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DHCP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Host Configuration Protocol</a:t>
            </a:r>
          </a:p>
          <a:p>
            <a:pPr lvl="1"/>
            <a:r>
              <a:rPr lang="en-US" i="1" dirty="0"/>
              <a:t>Servers</a:t>
            </a:r>
            <a:r>
              <a:rPr lang="en-US" dirty="0"/>
              <a:t> have fixed IP addresses</a:t>
            </a:r>
          </a:p>
          <a:p>
            <a:pPr lvl="1"/>
            <a:r>
              <a:rPr lang="en-US" i="1" dirty="0"/>
              <a:t>Client</a:t>
            </a:r>
            <a:r>
              <a:rPr lang="en-US" dirty="0"/>
              <a:t> PCs and other devices on internal networks have dynamic (temporary) addresses on Internet</a:t>
            </a:r>
          </a:p>
          <a:p>
            <a:pPr lvl="1"/>
            <a:r>
              <a:rPr lang="en-US" dirty="0"/>
              <a:t>Problems arise because DHCP may assign different IP addresses on subsequent uses</a:t>
            </a:r>
          </a:p>
          <a:p>
            <a:r>
              <a:rPr lang="en-US" dirty="0"/>
              <a:t>P2P (peer-to-peer) applications less secure</a:t>
            </a:r>
          </a:p>
          <a:p>
            <a:pPr lvl="1"/>
            <a:r>
              <a:rPr lang="en-US" dirty="0"/>
              <a:t>Need to locate peer despite change of IP address</a:t>
            </a:r>
          </a:p>
          <a:p>
            <a:pPr lvl="1"/>
            <a:r>
              <a:rPr lang="en-US" dirty="0"/>
              <a:t>Exploited by P2P software used for illegal file sharing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of Networks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2362200" cy="457200"/>
          </a:xfrm>
        </p:spPr>
        <p:txBody>
          <a:bodyPr/>
          <a:lstStyle/>
          <a:p>
            <a:r>
              <a:rPr lang="en-US" dirty="0"/>
              <a:t>Building LAN</a:t>
            </a:r>
          </a:p>
        </p:txBody>
      </p:sp>
      <p:pic>
        <p:nvPicPr>
          <p:cNvPr id="4" name="Picture 3" descr="csh5 ch 05 exhibit 03  Building LAN [Converted]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0762" y="990600"/>
            <a:ext cx="6074638" cy="586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</a:t>
            </a:r>
            <a:r>
              <a:rPr lang="en-US" baseline="0" dirty="0"/>
              <a:t> Routing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924800" cy="5410200"/>
          </a:xfrm>
        </p:spPr>
        <p:txBody>
          <a:bodyPr/>
          <a:lstStyle/>
          <a:p>
            <a:r>
              <a:rPr lang="en-US" dirty="0"/>
              <a:t>Routers exchange information about available routes</a:t>
            </a:r>
          </a:p>
          <a:p>
            <a:pPr lvl="1"/>
            <a:r>
              <a:rPr lang="en-US" dirty="0"/>
              <a:t>Traffic data</a:t>
            </a:r>
          </a:p>
          <a:p>
            <a:pPr lvl="1"/>
            <a:r>
              <a:rPr lang="en-US" dirty="0"/>
              <a:t>Broken links</a:t>
            </a:r>
          </a:p>
          <a:p>
            <a:r>
              <a:rPr lang="en-US" dirty="0"/>
              <a:t>Many dynamic routing protocols available</a:t>
            </a:r>
          </a:p>
          <a:p>
            <a:pPr lvl="1"/>
            <a:r>
              <a:rPr lang="en-US" dirty="0"/>
              <a:t>RIP – Routing Information Protocol</a:t>
            </a:r>
          </a:p>
          <a:p>
            <a:pPr lvl="1"/>
            <a:r>
              <a:rPr lang="en-US" dirty="0"/>
              <a:t>OSPF – Open Shortest Path First</a:t>
            </a:r>
          </a:p>
          <a:p>
            <a:pPr lvl="1"/>
            <a:r>
              <a:rPr lang="en-US" dirty="0"/>
              <a:t>BGP – Border Gateway Protocol</a:t>
            </a:r>
          </a:p>
          <a:p>
            <a:pPr lvl="1"/>
            <a:r>
              <a:rPr lang="en-US" dirty="0"/>
              <a:t>EIGRP® – Cisco Systems’ Enhanced Interior Gateway Routing Protocol</a:t>
            </a:r>
          </a:p>
          <a:p>
            <a:r>
              <a:rPr lang="en-US" dirty="0"/>
              <a:t>Attacker may be able to insert false packets into protocols to misdirect packets</a:t>
            </a:r>
          </a:p>
          <a:p>
            <a:pPr lvl="1"/>
            <a:r>
              <a:rPr lang="en-US" dirty="0"/>
              <a:t>Could lead to MIMA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SNMP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2514600"/>
          </a:xfrm>
        </p:spPr>
        <p:txBody>
          <a:bodyPr/>
          <a:lstStyle/>
          <a:p>
            <a:r>
              <a:rPr lang="en-US" sz="2000" dirty="0"/>
              <a:t>Simple Network Management Protocol</a:t>
            </a:r>
          </a:p>
          <a:p>
            <a:pPr lvl="1"/>
            <a:r>
              <a:rPr lang="en-US" sz="2000" dirty="0"/>
              <a:t>Control devices such as routers, switches, gateways, hosts… </a:t>
            </a:r>
          </a:p>
          <a:p>
            <a:pPr lvl="1"/>
            <a:r>
              <a:rPr lang="en-US" sz="2000" dirty="0"/>
              <a:t>IETF SNMP allows control of devices</a:t>
            </a:r>
          </a:p>
          <a:p>
            <a:pPr lvl="1"/>
            <a:r>
              <a:rPr lang="en-US" sz="2000" dirty="0"/>
              <a:t>May reconfigure devices</a:t>
            </a:r>
          </a:p>
          <a:p>
            <a:r>
              <a:rPr lang="en-US" sz="2000" dirty="0"/>
              <a:t>Attackers can use remote reconfiguration</a:t>
            </a:r>
          </a:p>
          <a:p>
            <a:pPr lvl="1"/>
            <a:r>
              <a:rPr lang="en-US" sz="2000" dirty="0"/>
              <a:t>Many system managers disable remote configuration capabilities</a:t>
            </a:r>
          </a:p>
        </p:txBody>
      </p:sp>
      <p:pic>
        <p:nvPicPr>
          <p:cNvPr id="6" name="Picture 5" descr="csh5 ch 05 exhibit 21 SNM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289" y="3352800"/>
            <a:ext cx="6535638" cy="3327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Application Standards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layer standards have their own security issues – </a:t>
            </a:r>
            <a:r>
              <a:rPr lang="en-US" i="1" dirty="0"/>
              <a:t>discussed in other chapters</a:t>
            </a:r>
          </a:p>
          <a:p>
            <a:r>
              <a:rPr lang="en-US" dirty="0"/>
              <a:t>HTTP (</a:t>
            </a:r>
            <a:r>
              <a:rPr lang="en-US" dirty="0" err="1"/>
              <a:t>HyperText</a:t>
            </a:r>
            <a:r>
              <a:rPr lang="en-US" dirty="0"/>
              <a:t> Transfer Protocol) &amp; HTML (</a:t>
            </a:r>
            <a:r>
              <a:rPr lang="en-US" dirty="0" err="1"/>
              <a:t>HyperText</a:t>
            </a:r>
            <a:r>
              <a:rPr lang="en-US" dirty="0"/>
              <a:t> Markup Language)</a:t>
            </a:r>
          </a:p>
          <a:p>
            <a:r>
              <a:rPr lang="en-US" dirty="0"/>
              <a:t>E-mail: SMTP (Simple Mail Transfer Protocol), POP (Post Office Protocol), IMAP (Internet Message Access Protocol), MIME (Multipurpose Internet Mail Extensions), S/MIME (Secure MIME)</a:t>
            </a:r>
          </a:p>
          <a:p>
            <a:r>
              <a:rPr lang="en-US" dirty="0"/>
              <a:t>Telnet, FTP (File Transfer Protocol), SSH (Secure Shell)</a:t>
            </a:r>
          </a:p>
          <a:p>
            <a:r>
              <a:rPr lang="en-US" dirty="0"/>
              <a:t>VoIP (Voice over IP), P2P, SOA (Service-Oriented Architecture), Web services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5334000"/>
          </a:xfrm>
        </p:spPr>
        <p:txBody>
          <a:bodyPr/>
          <a:lstStyle/>
          <a:p>
            <a:pPr algn="ctr"/>
            <a:r>
              <a:rPr lang="en-US" sz="8000" dirty="0"/>
              <a:t>Now go and study</a:t>
            </a:r>
          </a:p>
        </p:txBody>
      </p:sp>
    </p:spTree>
  </p:cSld>
  <p:clrMapOvr>
    <a:masterClrMapping/>
  </p:clrMapOvr>
  <p:transition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Sampling of Networks (3)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1371600" cy="457200"/>
          </a:xfrm>
        </p:spPr>
        <p:txBody>
          <a:bodyPr/>
          <a:lstStyle/>
          <a:p>
            <a:r>
              <a:rPr lang="en-US" dirty="0"/>
              <a:t>WANs</a:t>
            </a:r>
          </a:p>
        </p:txBody>
      </p:sp>
      <p:pic>
        <p:nvPicPr>
          <p:cNvPr id="6" name="Picture 5" descr="csh5 ch 05 exhibit 04  WA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170618"/>
            <a:ext cx="5791200" cy="5691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of Networks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71600"/>
            <a:ext cx="1676400" cy="457200"/>
          </a:xfrm>
        </p:spPr>
        <p:txBody>
          <a:bodyPr/>
          <a:lstStyle/>
          <a:p>
            <a:r>
              <a:rPr lang="en-US" dirty="0"/>
              <a:t>Internet</a:t>
            </a:r>
          </a:p>
        </p:txBody>
      </p:sp>
      <p:pic>
        <p:nvPicPr>
          <p:cNvPr id="4" name="Picture 3" descr="csh5 ch 05 exhibit 05 The Interne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752600"/>
            <a:ext cx="8841981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Network Protocols &amp;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391400" cy="4953000"/>
          </a:xfrm>
        </p:spPr>
        <p:txBody>
          <a:bodyPr/>
          <a:lstStyle/>
          <a:p>
            <a:r>
              <a:rPr lang="en-US" dirty="0"/>
              <a:t>Standards allow interconnection</a:t>
            </a:r>
          </a:p>
          <a:p>
            <a:pPr lvl="1"/>
            <a:r>
              <a:rPr lang="en-US" dirty="0"/>
              <a:t>Otherwise we would suffer </a:t>
            </a:r>
            <a:br>
              <a:rPr lang="en-US" dirty="0"/>
            </a:br>
            <a:r>
              <a:rPr lang="en-US" i="1" dirty="0"/>
              <a:t>combinatorial explosion </a:t>
            </a:r>
            <a:r>
              <a:rPr lang="en-US" dirty="0">
                <a:sym typeface="Symbol"/>
              </a:rPr>
              <a:t>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Security implications of standards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Inherent design of the standard itself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Degree to which security considerations are built into the standard (or not)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Effectiveness of implementation of standards in vendor products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791200" y="381000"/>
            <a:ext cx="3581400" cy="3048000"/>
            <a:chOff x="5791200" y="381000"/>
            <a:chExt cx="3581400" cy="3048000"/>
          </a:xfrm>
        </p:grpSpPr>
        <p:sp>
          <p:nvSpPr>
            <p:cNvPr id="8" name="Explosion 2 7"/>
            <p:cNvSpPr/>
            <p:nvPr/>
          </p:nvSpPr>
          <p:spPr bwMode="auto">
            <a:xfrm>
              <a:off x="5791200" y="381000"/>
              <a:ext cx="3581400" cy="3048000"/>
            </a:xfrm>
            <a:prstGeom prst="irregularSeal2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096000" y="838200"/>
              <a:ext cx="2895600" cy="2286000"/>
              <a:chOff x="6096000" y="838200"/>
              <a:chExt cx="2895600" cy="2286000"/>
            </a:xfrm>
          </p:grpSpPr>
          <p:sp>
            <p:nvSpPr>
              <p:cNvPr id="4" name="Explosion 2 3"/>
              <p:cNvSpPr/>
              <p:nvPr/>
            </p:nvSpPr>
            <p:spPr bwMode="auto">
              <a:xfrm>
                <a:off x="6096000" y="838200"/>
                <a:ext cx="2895600" cy="2286000"/>
              </a:xfrm>
              <a:prstGeom prst="irregularSeal2">
                <a:avLst/>
              </a:prstGeom>
              <a:solidFill>
                <a:srgbClr val="FFC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19559923">
                <a:off x="6564454" y="1880881"/>
                <a:ext cx="1653893" cy="35303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baseline="30000" dirty="0"/>
                  <a:t>n</a:t>
                </a:r>
                <a:r>
                  <a:rPr lang="en-US" dirty="0"/>
                  <a:t>C</a:t>
                </a:r>
                <a:r>
                  <a:rPr lang="en-US" baseline="-25000" dirty="0"/>
                  <a:t>2</a:t>
                </a:r>
                <a:r>
                  <a:rPr lang="en-US" dirty="0"/>
                  <a:t> = ½n(n-1)</a:t>
                </a: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Standards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1371600"/>
            <a:ext cx="3581400" cy="4953000"/>
          </a:xfrm>
        </p:spPr>
        <p:txBody>
          <a:bodyPr/>
          <a:lstStyle/>
          <a:p>
            <a:r>
              <a:rPr lang="en-US" dirty="0"/>
              <a:t>Core Layers</a:t>
            </a:r>
          </a:p>
          <a:p>
            <a:r>
              <a:rPr lang="en-US" dirty="0"/>
              <a:t>Layered Standards Architectures</a:t>
            </a:r>
          </a:p>
          <a:p>
            <a:r>
              <a:rPr lang="en-US" dirty="0"/>
              <a:t>Single-Network Standards</a:t>
            </a:r>
          </a:p>
          <a:p>
            <a:r>
              <a:rPr lang="en-US" dirty="0"/>
              <a:t>Internetworking Standards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838200"/>
            <a:ext cx="3980902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/>
              <a:t>Core Layers</a:t>
            </a:r>
          </a:p>
        </p:txBody>
      </p:sp>
      <p:pic>
        <p:nvPicPr>
          <p:cNvPr id="6" name="Picture 5" descr="csh5 ch 05 exhibit 08 Super 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764" y="1371600"/>
            <a:ext cx="8750471" cy="3057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sh5_chapter_slides">
  <a:themeElements>
    <a:clrScheme name="CJ 341 Class Notes 9">
      <a:dk1>
        <a:srgbClr val="000000"/>
      </a:dk1>
      <a:lt1>
        <a:srgbClr val="FFFFFF"/>
      </a:lt1>
      <a:dk2>
        <a:srgbClr val="800000"/>
      </a:dk2>
      <a:lt2>
        <a:srgbClr val="A0A0A0"/>
      </a:lt2>
      <a:accent1>
        <a:srgbClr val="FFFFFF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00E7"/>
      </a:accent6>
      <a:hlink>
        <a:srgbClr val="000000"/>
      </a:hlink>
      <a:folHlink>
        <a:srgbClr val="000000"/>
      </a:folHlink>
    </a:clrScheme>
    <a:fontScheme name="CJ 341 Class Notes">
      <a:majorFont>
        <a:latin typeface="Bookman Old Sty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000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C000"/>
        </a:solidFill>
        <a:scene3d>
          <a:camera prst="orthographicFront"/>
          <a:lightRig rig="threePt" dir="t"/>
        </a:scene3d>
        <a:sp3d>
          <a:bevelT/>
        </a:sp3d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CJ 341 Class 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J 341 Class 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8">
        <a:dk1>
          <a:srgbClr val="000000"/>
        </a:dk1>
        <a:lt1>
          <a:srgbClr val="FFFFFF"/>
        </a:lt1>
        <a:dk2>
          <a:srgbClr val="FF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J 341 Class Notes 9">
        <a:dk1>
          <a:srgbClr val="000000"/>
        </a:dk1>
        <a:lt1>
          <a:srgbClr val="FFFFFF"/>
        </a:lt1>
        <a:dk2>
          <a:srgbClr val="800000"/>
        </a:dk2>
        <a:lt2>
          <a:srgbClr val="A0A0A0"/>
        </a:lt2>
        <a:accent1>
          <a:srgbClr val="FFFFFF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00E7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csh5_chapter_slides</Template>
  <TotalTime>368</TotalTime>
  <Words>2050</Words>
  <Application>Microsoft Office PowerPoint</Application>
  <PresentationFormat>On-screen Show (4:3)</PresentationFormat>
  <Paragraphs>308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Arial</vt:lpstr>
      <vt:lpstr>Arial Narrow</vt:lpstr>
      <vt:lpstr>Bookman Old Style</vt:lpstr>
      <vt:lpstr>Garamond</vt:lpstr>
      <vt:lpstr>Times New Roman</vt:lpstr>
      <vt:lpstr>Wingdings</vt:lpstr>
      <vt:lpstr>csh5_chapter_slides</vt:lpstr>
      <vt:lpstr>DATACOMM</vt:lpstr>
      <vt:lpstr>Topics</vt:lpstr>
      <vt:lpstr>Sampling of Networks</vt:lpstr>
      <vt:lpstr>Sampling of Networks (2)</vt:lpstr>
      <vt:lpstr>Sampling of Networks (3)</vt:lpstr>
      <vt:lpstr>Sampling of Networks (4)</vt:lpstr>
      <vt:lpstr>Network Protocols &amp; Vulnerabilities</vt:lpstr>
      <vt:lpstr>Standards</vt:lpstr>
      <vt:lpstr>Core Layers</vt:lpstr>
      <vt:lpstr>Layered Standards Architectures</vt:lpstr>
      <vt:lpstr>Single-Network Standards</vt:lpstr>
      <vt:lpstr>Internetworking Standards</vt:lpstr>
      <vt:lpstr>Internet Protocol (IP)</vt:lpstr>
      <vt:lpstr>IPv4 Packet Structure</vt:lpstr>
      <vt:lpstr>IPv6 Packet Structure</vt:lpstr>
      <vt:lpstr>Transmission Control Protocol (TCP)</vt:lpstr>
      <vt:lpstr>Connection-Oriented &amp; Reliable Protocol</vt:lpstr>
      <vt:lpstr>TCP Session Elements</vt:lpstr>
      <vt:lpstr>Reliability</vt:lpstr>
      <vt:lpstr>TCP Segment</vt:lpstr>
      <vt:lpstr>Flag Fields</vt:lpstr>
      <vt:lpstr>Octets &amp; Sequence Number</vt:lpstr>
      <vt:lpstr>Port Numbers</vt:lpstr>
      <vt:lpstr>Sockets</vt:lpstr>
      <vt:lpstr>TCP Security</vt:lpstr>
      <vt:lpstr>User Datagram Protocol (UDP)</vt:lpstr>
      <vt:lpstr>TCP/IP Supervisory Standards</vt:lpstr>
      <vt:lpstr>ICMP</vt:lpstr>
      <vt:lpstr>DNS</vt:lpstr>
      <vt:lpstr>IPv4 Address Space Exhaustion (1)</vt:lpstr>
      <vt:lpstr>IPv4 Address Space Exhaustion (2)</vt:lpstr>
      <vt:lpstr>IPv4 Address Space Exhaustion (3)</vt:lpstr>
      <vt:lpstr>IPv4 Address Space Exhaustion (4)</vt:lpstr>
      <vt:lpstr>IPv4 Address Space Exhaustion (5)</vt:lpstr>
      <vt:lpstr>Current Data about Internet (1)</vt:lpstr>
      <vt:lpstr>Current Data about Internet (2)</vt:lpstr>
      <vt:lpstr>Current Data about Internet (3)</vt:lpstr>
      <vt:lpstr>Current Data about Internet (4)</vt:lpstr>
      <vt:lpstr>DHCP</vt:lpstr>
      <vt:lpstr>Dynamic Routing Protocols</vt:lpstr>
      <vt:lpstr>SNMP</vt:lpstr>
      <vt:lpstr>Application Standards</vt:lpstr>
      <vt:lpstr>Now go and study</vt:lpstr>
    </vt:vector>
  </TitlesOfParts>
  <Manager>David Blythe, JD</Manager>
  <Company>Norwich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DATACOMM</dc:title>
  <dc:subject>CSH6 Chapter 5</dc:subject>
  <dc:creator>M. E. Kabay, PhD, CISSP-ISSMP</dc:creator>
  <cp:keywords/>
  <dc:description>Updated 2016-09-12_x000d_
“Data Communications &amp; Information Security”_x000d_
Raymond Panko</dc:description>
  <cp:lastModifiedBy>Mich Kabay</cp:lastModifiedBy>
  <cp:revision>89</cp:revision>
  <cp:lastPrinted>2013-09-02T18:32:25Z</cp:lastPrinted>
  <dcterms:created xsi:type="dcterms:W3CDTF">2009-09-14T01:48:14Z</dcterms:created>
  <dcterms:modified xsi:type="dcterms:W3CDTF">2021-02-05T19:53:32Z</dcterms:modified>
  <cp:category/>
</cp:coreProperties>
</file>