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</p:sldMasterIdLst>
  <p:notesMasterIdLst>
    <p:notesMasterId r:id="rId89"/>
  </p:notesMasterIdLst>
  <p:handoutMasterIdLst>
    <p:handoutMasterId r:id="rId90"/>
  </p:handoutMasterIdLst>
  <p:sldIdLst>
    <p:sldId id="908" r:id="rId2"/>
    <p:sldId id="912" r:id="rId3"/>
    <p:sldId id="913" r:id="rId4"/>
    <p:sldId id="914" r:id="rId5"/>
    <p:sldId id="915" r:id="rId6"/>
    <p:sldId id="916" r:id="rId7"/>
    <p:sldId id="917" r:id="rId8"/>
    <p:sldId id="918" r:id="rId9"/>
    <p:sldId id="919" r:id="rId10"/>
    <p:sldId id="920" r:id="rId11"/>
    <p:sldId id="921" r:id="rId12"/>
    <p:sldId id="922" r:id="rId13"/>
    <p:sldId id="923" r:id="rId14"/>
    <p:sldId id="924" r:id="rId15"/>
    <p:sldId id="925" r:id="rId16"/>
    <p:sldId id="926" r:id="rId17"/>
    <p:sldId id="927" r:id="rId18"/>
    <p:sldId id="928" r:id="rId19"/>
    <p:sldId id="929" r:id="rId20"/>
    <p:sldId id="930" r:id="rId21"/>
    <p:sldId id="931" r:id="rId22"/>
    <p:sldId id="997" r:id="rId23"/>
    <p:sldId id="932" r:id="rId24"/>
    <p:sldId id="933" r:id="rId25"/>
    <p:sldId id="934" r:id="rId26"/>
    <p:sldId id="935" r:id="rId27"/>
    <p:sldId id="936" r:id="rId28"/>
    <p:sldId id="937" r:id="rId29"/>
    <p:sldId id="998" r:id="rId30"/>
    <p:sldId id="940" r:id="rId31"/>
    <p:sldId id="941" r:id="rId32"/>
    <p:sldId id="942" r:id="rId33"/>
    <p:sldId id="943" r:id="rId34"/>
    <p:sldId id="944" r:id="rId35"/>
    <p:sldId id="945" r:id="rId36"/>
    <p:sldId id="946" r:id="rId37"/>
    <p:sldId id="947" r:id="rId38"/>
    <p:sldId id="948" r:id="rId39"/>
    <p:sldId id="949" r:id="rId40"/>
    <p:sldId id="950" r:id="rId41"/>
    <p:sldId id="951" r:id="rId42"/>
    <p:sldId id="952" r:id="rId43"/>
    <p:sldId id="953" r:id="rId44"/>
    <p:sldId id="954" r:id="rId45"/>
    <p:sldId id="955" r:id="rId46"/>
    <p:sldId id="956" r:id="rId47"/>
    <p:sldId id="957" r:id="rId48"/>
    <p:sldId id="958" r:id="rId49"/>
    <p:sldId id="959" r:id="rId50"/>
    <p:sldId id="960" r:id="rId51"/>
    <p:sldId id="961" r:id="rId52"/>
    <p:sldId id="962" r:id="rId53"/>
    <p:sldId id="963" r:id="rId54"/>
    <p:sldId id="964" r:id="rId55"/>
    <p:sldId id="965" r:id="rId56"/>
    <p:sldId id="966" r:id="rId57"/>
    <p:sldId id="967" r:id="rId58"/>
    <p:sldId id="968" r:id="rId59"/>
    <p:sldId id="969" r:id="rId60"/>
    <p:sldId id="970" r:id="rId61"/>
    <p:sldId id="972" r:id="rId62"/>
    <p:sldId id="971" r:id="rId63"/>
    <p:sldId id="973" r:id="rId64"/>
    <p:sldId id="974" r:id="rId65"/>
    <p:sldId id="975" r:id="rId66"/>
    <p:sldId id="976" r:id="rId67"/>
    <p:sldId id="977" r:id="rId68"/>
    <p:sldId id="978" r:id="rId69"/>
    <p:sldId id="979" r:id="rId70"/>
    <p:sldId id="980" r:id="rId71"/>
    <p:sldId id="981" r:id="rId72"/>
    <p:sldId id="982" r:id="rId73"/>
    <p:sldId id="983" r:id="rId74"/>
    <p:sldId id="984" r:id="rId75"/>
    <p:sldId id="985" r:id="rId76"/>
    <p:sldId id="986" r:id="rId77"/>
    <p:sldId id="987" r:id="rId78"/>
    <p:sldId id="988" r:id="rId79"/>
    <p:sldId id="989" r:id="rId80"/>
    <p:sldId id="990" r:id="rId81"/>
    <p:sldId id="991" r:id="rId82"/>
    <p:sldId id="992" r:id="rId83"/>
    <p:sldId id="993" r:id="rId84"/>
    <p:sldId id="994" r:id="rId85"/>
    <p:sldId id="995" r:id="rId86"/>
    <p:sldId id="996" r:id="rId87"/>
    <p:sldId id="578" r:id="rId88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580" autoAdjust="0"/>
    <p:restoredTop sz="86410" autoAdjust="0"/>
  </p:normalViewPr>
  <p:slideViewPr>
    <p:cSldViewPr showGuides="1">
      <p:cViewPr varScale="1">
        <p:scale>
          <a:sx n="70" d="100"/>
          <a:sy n="70" d="100"/>
        </p:scale>
        <p:origin x="744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34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  <p:sld r:id="rId25" collapse="1"/>
      <p:sld r:id="rId26" collapse="1"/>
      <p:sld r:id="rId27" collapse="1"/>
      <p:sld r:id="rId28" collapse="1"/>
      <p:sld r:id="rId29" collapse="1"/>
      <p:sld r:id="rId30" collapse="1"/>
      <p:sld r:id="rId31" collapse="1"/>
      <p:sld r:id="rId32" collapse="1"/>
      <p:sld r:id="rId33" collapse="1"/>
      <p:sld r:id="rId34" collapse="1"/>
      <p:sld r:id="rId35" collapse="1"/>
      <p:sld r:id="rId36" collapse="1"/>
      <p:sld r:id="rId37" collapse="1"/>
      <p:sld r:id="rId38" collapse="1"/>
      <p:sld r:id="rId39" collapse="1"/>
      <p:sld r:id="rId40" collapse="1"/>
      <p:sld r:id="rId41" collapse="1"/>
      <p:sld r:id="rId42" collapse="1"/>
      <p:sld r:id="rId43" collapse="1"/>
      <p:sld r:id="rId44" collapse="1"/>
      <p:sld r:id="rId45" collapse="1"/>
      <p:sld r:id="rId46" collapse="1"/>
      <p:sld r:id="rId47" collapse="1"/>
      <p:sld r:id="rId48" collapse="1"/>
      <p:sld r:id="rId49" collapse="1"/>
      <p:sld r:id="rId50" collapse="1"/>
      <p:sld r:id="rId51" collapse="1"/>
      <p:sld r:id="rId52" collapse="1"/>
      <p:sld r:id="rId53" collapse="1"/>
      <p:sld r:id="rId54" collapse="1"/>
      <p:sld r:id="rId55" collapse="1"/>
      <p:sld r:id="rId56" collapse="1"/>
      <p:sld r:id="rId57" collapse="1"/>
      <p:sld r:id="rId58" collapse="1"/>
      <p:sld r:id="rId59" collapse="1"/>
      <p:sld r:id="rId60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4902"/>
    </p:cViewPr>
  </p:sorterViewPr>
  <p:notesViewPr>
    <p:cSldViewPr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handoutMaster" Target="handoutMasters/handout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_rels/viewProps.xml.rels><?xml version="1.0" encoding="UTF-8" standalone="yes"?>
<Relationships xmlns="http://schemas.openxmlformats.org/package/2006/relationships"><Relationship Id="rId13" Type="http://schemas.openxmlformats.org/officeDocument/2006/relationships/slide" Target="slides/slide13.xml"/><Relationship Id="rId18" Type="http://schemas.openxmlformats.org/officeDocument/2006/relationships/slide" Target="slides/slide18.xml"/><Relationship Id="rId26" Type="http://schemas.openxmlformats.org/officeDocument/2006/relationships/slide" Target="slides/slide27.xml"/><Relationship Id="rId39" Type="http://schemas.openxmlformats.org/officeDocument/2006/relationships/slide" Target="slides/slide41.xml"/><Relationship Id="rId21" Type="http://schemas.openxmlformats.org/officeDocument/2006/relationships/slide" Target="slides/slide21.xml"/><Relationship Id="rId34" Type="http://schemas.openxmlformats.org/officeDocument/2006/relationships/slide" Target="slides/slide36.xml"/><Relationship Id="rId42" Type="http://schemas.openxmlformats.org/officeDocument/2006/relationships/slide" Target="slides/slide44.xml"/><Relationship Id="rId47" Type="http://schemas.openxmlformats.org/officeDocument/2006/relationships/slide" Target="slides/slide49.xml"/><Relationship Id="rId50" Type="http://schemas.openxmlformats.org/officeDocument/2006/relationships/slide" Target="slides/slide52.xml"/><Relationship Id="rId55" Type="http://schemas.openxmlformats.org/officeDocument/2006/relationships/slide" Target="slides/slide58.xml"/><Relationship Id="rId7" Type="http://schemas.openxmlformats.org/officeDocument/2006/relationships/slide" Target="slides/slide7.xml"/><Relationship Id="rId12" Type="http://schemas.openxmlformats.org/officeDocument/2006/relationships/slide" Target="slides/slide12.xml"/><Relationship Id="rId17" Type="http://schemas.openxmlformats.org/officeDocument/2006/relationships/slide" Target="slides/slide17.xml"/><Relationship Id="rId25" Type="http://schemas.openxmlformats.org/officeDocument/2006/relationships/slide" Target="slides/slide26.xml"/><Relationship Id="rId33" Type="http://schemas.openxmlformats.org/officeDocument/2006/relationships/slide" Target="slides/slide35.xml"/><Relationship Id="rId38" Type="http://schemas.openxmlformats.org/officeDocument/2006/relationships/slide" Target="slides/slide40.xml"/><Relationship Id="rId46" Type="http://schemas.openxmlformats.org/officeDocument/2006/relationships/slide" Target="slides/slide48.xml"/><Relationship Id="rId59" Type="http://schemas.openxmlformats.org/officeDocument/2006/relationships/slide" Target="slides/slide86.xml"/><Relationship Id="rId2" Type="http://schemas.openxmlformats.org/officeDocument/2006/relationships/slide" Target="slides/slide2.xml"/><Relationship Id="rId16" Type="http://schemas.openxmlformats.org/officeDocument/2006/relationships/slide" Target="slides/slide16.xml"/><Relationship Id="rId20" Type="http://schemas.openxmlformats.org/officeDocument/2006/relationships/slide" Target="slides/slide20.xml"/><Relationship Id="rId29" Type="http://schemas.openxmlformats.org/officeDocument/2006/relationships/slide" Target="slides/slide31.xml"/><Relationship Id="rId41" Type="http://schemas.openxmlformats.org/officeDocument/2006/relationships/slide" Target="slides/slide43.xml"/><Relationship Id="rId54" Type="http://schemas.openxmlformats.org/officeDocument/2006/relationships/slide" Target="slides/slide56.xml"/><Relationship Id="rId1" Type="http://schemas.openxmlformats.org/officeDocument/2006/relationships/slide" Target="slides/slide1.xml"/><Relationship Id="rId6" Type="http://schemas.openxmlformats.org/officeDocument/2006/relationships/slide" Target="slides/slide6.xml"/><Relationship Id="rId11" Type="http://schemas.openxmlformats.org/officeDocument/2006/relationships/slide" Target="slides/slide11.xml"/><Relationship Id="rId24" Type="http://schemas.openxmlformats.org/officeDocument/2006/relationships/slide" Target="slides/slide25.xml"/><Relationship Id="rId32" Type="http://schemas.openxmlformats.org/officeDocument/2006/relationships/slide" Target="slides/slide34.xml"/><Relationship Id="rId37" Type="http://schemas.openxmlformats.org/officeDocument/2006/relationships/slide" Target="slides/slide39.xml"/><Relationship Id="rId40" Type="http://schemas.openxmlformats.org/officeDocument/2006/relationships/slide" Target="slides/slide42.xml"/><Relationship Id="rId45" Type="http://schemas.openxmlformats.org/officeDocument/2006/relationships/slide" Target="slides/slide47.xml"/><Relationship Id="rId53" Type="http://schemas.openxmlformats.org/officeDocument/2006/relationships/slide" Target="slides/slide55.xml"/><Relationship Id="rId58" Type="http://schemas.openxmlformats.org/officeDocument/2006/relationships/slide" Target="slides/slide80.xml"/><Relationship Id="rId5" Type="http://schemas.openxmlformats.org/officeDocument/2006/relationships/slide" Target="slides/slide5.xml"/><Relationship Id="rId15" Type="http://schemas.openxmlformats.org/officeDocument/2006/relationships/slide" Target="slides/slide15.xml"/><Relationship Id="rId23" Type="http://schemas.openxmlformats.org/officeDocument/2006/relationships/slide" Target="slides/slide24.xml"/><Relationship Id="rId28" Type="http://schemas.openxmlformats.org/officeDocument/2006/relationships/slide" Target="slides/slide30.xml"/><Relationship Id="rId36" Type="http://schemas.openxmlformats.org/officeDocument/2006/relationships/slide" Target="slides/slide38.xml"/><Relationship Id="rId49" Type="http://schemas.openxmlformats.org/officeDocument/2006/relationships/slide" Target="slides/slide51.xml"/><Relationship Id="rId57" Type="http://schemas.openxmlformats.org/officeDocument/2006/relationships/slide" Target="slides/slide63.xml"/><Relationship Id="rId10" Type="http://schemas.openxmlformats.org/officeDocument/2006/relationships/slide" Target="slides/slide10.xml"/><Relationship Id="rId19" Type="http://schemas.openxmlformats.org/officeDocument/2006/relationships/slide" Target="slides/slide19.xml"/><Relationship Id="rId31" Type="http://schemas.openxmlformats.org/officeDocument/2006/relationships/slide" Target="slides/slide33.xml"/><Relationship Id="rId44" Type="http://schemas.openxmlformats.org/officeDocument/2006/relationships/slide" Target="slides/slide46.xml"/><Relationship Id="rId52" Type="http://schemas.openxmlformats.org/officeDocument/2006/relationships/slide" Target="slides/slide54.xml"/><Relationship Id="rId60" Type="http://schemas.openxmlformats.org/officeDocument/2006/relationships/slide" Target="slides/slide87.xml"/><Relationship Id="rId4" Type="http://schemas.openxmlformats.org/officeDocument/2006/relationships/slide" Target="slides/slide4.xml"/><Relationship Id="rId9" Type="http://schemas.openxmlformats.org/officeDocument/2006/relationships/slide" Target="slides/slide9.xml"/><Relationship Id="rId14" Type="http://schemas.openxmlformats.org/officeDocument/2006/relationships/slide" Target="slides/slide14.xml"/><Relationship Id="rId22" Type="http://schemas.openxmlformats.org/officeDocument/2006/relationships/slide" Target="slides/slide23.xml"/><Relationship Id="rId27" Type="http://schemas.openxmlformats.org/officeDocument/2006/relationships/slide" Target="slides/slide28.xml"/><Relationship Id="rId30" Type="http://schemas.openxmlformats.org/officeDocument/2006/relationships/slide" Target="slides/slide32.xml"/><Relationship Id="rId35" Type="http://schemas.openxmlformats.org/officeDocument/2006/relationships/slide" Target="slides/slide37.xml"/><Relationship Id="rId43" Type="http://schemas.openxmlformats.org/officeDocument/2006/relationships/slide" Target="slides/slide45.xml"/><Relationship Id="rId48" Type="http://schemas.openxmlformats.org/officeDocument/2006/relationships/slide" Target="slides/slide50.xml"/><Relationship Id="rId56" Type="http://schemas.openxmlformats.org/officeDocument/2006/relationships/slide" Target="slides/slide59.xml"/><Relationship Id="rId8" Type="http://schemas.openxmlformats.org/officeDocument/2006/relationships/slide" Target="slides/slide8.xml"/><Relationship Id="rId51" Type="http://schemas.openxmlformats.org/officeDocument/2006/relationships/slide" Target="slides/slide53.xml"/><Relationship Id="rId3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8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457435"/>
            <a:ext cx="7315200" cy="227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4" rIns="91427" bIns="45714" numCol="1" anchor="t" anchorCtr="0" compatLnSpc="1">
            <a:prstTxWarp prst="textNoShape">
              <a:avLst/>
            </a:prstTxWarp>
          </a:bodyPr>
          <a:lstStyle>
            <a:lvl1pPr algn="ctr" defTabSz="913927" eaLnBrk="0" hangingPunct="0">
              <a:defRPr sz="1200" b="0" i="1" dirty="0" smtClean="0">
                <a:latin typeface="Times New Roman" charset="0"/>
              </a:defRPr>
            </a:lvl1pPr>
          </a:lstStyle>
          <a:p>
            <a:pPr>
              <a:defRPr/>
            </a:pPr>
            <a:r>
              <a:rPr lang="en-US"/>
              <a:t>Introduction to IA – Class Notes</a:t>
            </a:r>
          </a:p>
        </p:txBody>
      </p:sp>
      <p:sp>
        <p:nvSpPr>
          <p:cNvPr id="5038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15869"/>
            <a:ext cx="7315200" cy="457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4" rIns="91427" bIns="45714" numCol="1" anchor="b" anchorCtr="0" compatLnSpc="1">
            <a:prstTxWarp prst="textNoShape">
              <a:avLst/>
            </a:prstTxWarp>
          </a:bodyPr>
          <a:lstStyle>
            <a:lvl1pPr algn="ctr" defTabSz="913927" eaLnBrk="0" hangingPunct="0">
              <a:defRPr sz="1200" b="0" i="1" dirty="0" smtClean="0">
                <a:latin typeface="Times New Roman" charset="0"/>
              </a:defRPr>
            </a:lvl1pPr>
          </a:lstStyle>
          <a:p>
            <a:pPr>
              <a:defRPr/>
            </a:pPr>
            <a:r>
              <a:rPr lang="en-US" dirty="0"/>
              <a:t>Copyright </a:t>
            </a:r>
            <a:r>
              <a:rPr lang="en-US"/>
              <a:t>© 2020 M. E. </a:t>
            </a:r>
            <a:r>
              <a:rPr lang="en-US" dirty="0"/>
              <a:t>Kabay                             </a:t>
            </a:r>
            <a:fld id="{737F65E9-A772-4A14-AEBC-B0D97BFED8B8}" type="slidenum">
              <a:rPr lang="en-US"/>
              <a:pPr>
                <a:defRPr/>
              </a:pPr>
              <a:t>‹#›</a:t>
            </a:fld>
            <a:r>
              <a:rPr lang="en-US" dirty="0"/>
              <a:t>                                             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9903032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219200" y="239375"/>
            <a:ext cx="4876800" cy="23937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647" tIns="48324" rIns="96647" bIns="48324" numCol="1" anchor="t" anchorCtr="0" compatLnSpc="1">
            <a:prstTxWarp prst="textNoShape">
              <a:avLst/>
            </a:prstTxWarp>
          </a:bodyPr>
          <a:lstStyle>
            <a:lvl1pPr algn="ctr" defTabSz="966621" eaLnBrk="0" hangingPunct="0">
              <a:defRPr sz="1300" b="0" i="1" dirty="0">
                <a:latin typeface="Garamond" pitchFamily="18" charset="0"/>
              </a:defRPr>
            </a:lvl1pPr>
          </a:lstStyle>
          <a:p>
            <a:pPr>
              <a:defRPr/>
            </a:pPr>
            <a:r>
              <a:rPr lang="en-US"/>
              <a:t>IS340 Class Notes</a:t>
            </a:r>
          </a:p>
        </p:txBody>
      </p:sp>
      <p:sp>
        <p:nvSpPr>
          <p:cNvPr id="5123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138032" y="4561226"/>
            <a:ext cx="5039139" cy="4318573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</p:spPr>
        <p:txBody>
          <a:bodyPr vert="horz" wrap="square" lIns="96647" tIns="48324" rIns="96647" bIns="483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138032" y="9122452"/>
            <a:ext cx="5039139" cy="23937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647" tIns="48324" rIns="96647" bIns="48324" numCol="1" anchor="b" anchorCtr="0" compatLnSpc="1">
            <a:prstTxWarp prst="textNoShape">
              <a:avLst/>
            </a:prstTxWarp>
          </a:bodyPr>
          <a:lstStyle>
            <a:lvl1pPr algn="ctr" defTabSz="966621" eaLnBrk="0" hangingPunct="0">
              <a:defRPr sz="1100" b="0" i="1" dirty="0">
                <a:latin typeface="Garamond" pitchFamily="18" charset="0"/>
              </a:defRPr>
            </a:lvl1pPr>
          </a:lstStyle>
          <a:p>
            <a:pPr>
              <a:defRPr/>
            </a:pPr>
            <a:r>
              <a:rPr lang="en-US"/>
              <a:t>Copyright © 2003 M. E. Kabay.                                                            All rights reserved.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251753" y="9122452"/>
            <a:ext cx="1056861" cy="23937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647" tIns="48324" rIns="96647" bIns="48324" numCol="1" anchor="b" anchorCtr="0" compatLnSpc="1">
            <a:prstTxWarp prst="textNoShape">
              <a:avLst/>
            </a:prstTxWarp>
          </a:bodyPr>
          <a:lstStyle>
            <a:lvl1pPr algn="ctr" defTabSz="966621" eaLnBrk="0" hangingPunct="0">
              <a:defRPr sz="1100" b="0" dirty="0">
                <a:latin typeface="Garamond" pitchFamily="18" charset="0"/>
              </a:defRPr>
            </a:lvl1pPr>
          </a:lstStyle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/>
              <a:pPr>
                <a:defRPr/>
              </a:pPr>
              <a:t>‹#›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456085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000"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1143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000"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228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000"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3429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000"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000"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  <p:sp>
        <p:nvSpPr>
          <p:cNvPr id="6148" name="Footer Placeholder 3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Copyright © 2003 M. E. Kabay.                                                            All rights reserved.</a:t>
            </a:r>
          </a:p>
        </p:txBody>
      </p:sp>
      <p:sp>
        <p:nvSpPr>
          <p:cNvPr id="6149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 dirty="0"/>
              <a:t>1-</a:t>
            </a:r>
            <a:fld id="{B801C775-E9A2-4685-A6A4-9F4F15C88AEE}" type="slidenum">
              <a:rPr lang="en-US" smtClean="0"/>
              <a:pPr/>
              <a:t>1</a:t>
            </a:fld>
            <a:endParaRPr lang="en-US" sz="13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18472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Copyright © 2009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 dirty="0"/>
              <a:t>1-</a:t>
            </a:r>
            <a:fld id="{13A0C564-DD43-4671-8AE9-887E3B54001A}" type="slidenum">
              <a:rPr lang="en-US"/>
              <a:pPr/>
              <a:t>10</a:t>
            </a:fld>
            <a:endParaRPr lang="en-US" sz="1200" dirty="0">
              <a:latin typeface="Times New Roman" pitchFamily="18" charset="0"/>
            </a:endParaRPr>
          </a:p>
        </p:txBody>
      </p:sp>
      <p:sp>
        <p:nvSpPr>
          <p:cNvPr id="1113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3091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3891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Copyright © 2009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 dirty="0"/>
              <a:t>1-</a:t>
            </a:r>
            <a:fld id="{262EDC10-3A53-492F-BB1D-91902FDF0BBC}" type="slidenum">
              <a:rPr lang="en-US"/>
              <a:pPr/>
              <a:t>11</a:t>
            </a:fld>
            <a:endParaRPr lang="en-US" sz="1200" dirty="0">
              <a:latin typeface="Times New Roman" pitchFamily="18" charset="0"/>
            </a:endParaRPr>
          </a:p>
        </p:txBody>
      </p:sp>
      <p:sp>
        <p:nvSpPr>
          <p:cNvPr id="1114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4115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4084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Copyright © 2009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 dirty="0"/>
              <a:t>1-</a:t>
            </a:r>
            <a:fld id="{1A0577C0-FE31-414A-98F0-FAD4509DDA8A}" type="slidenum">
              <a:rPr lang="en-US"/>
              <a:pPr/>
              <a:t>12</a:t>
            </a:fld>
            <a:endParaRPr lang="en-US" sz="1200" dirty="0">
              <a:latin typeface="Times New Roman" pitchFamily="18" charset="0"/>
            </a:endParaRPr>
          </a:p>
        </p:txBody>
      </p:sp>
      <p:sp>
        <p:nvSpPr>
          <p:cNvPr id="1115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5139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3155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Copyright © 2009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 dirty="0"/>
              <a:t>1-</a:t>
            </a:r>
            <a:fld id="{3AB2C154-78A9-49F2-9826-55154FE76D13}" type="slidenum">
              <a:rPr lang="en-US"/>
              <a:pPr/>
              <a:t>13</a:t>
            </a:fld>
            <a:endParaRPr lang="en-US" sz="1200" dirty="0">
              <a:latin typeface="Times New Roman" pitchFamily="18" charset="0"/>
            </a:endParaRPr>
          </a:p>
        </p:txBody>
      </p:sp>
      <p:sp>
        <p:nvSpPr>
          <p:cNvPr id="1116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63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7948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Copyright © 2009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 dirty="0"/>
              <a:t>1-</a:t>
            </a:r>
            <a:fld id="{93A0FB51-B9C0-4BD9-8546-785EC1D8F732}" type="slidenum">
              <a:rPr lang="en-US"/>
              <a:pPr/>
              <a:t>14</a:t>
            </a:fld>
            <a:endParaRPr lang="en-US" sz="1200" dirty="0">
              <a:latin typeface="Times New Roman" pitchFamily="18" charset="0"/>
            </a:endParaRPr>
          </a:p>
        </p:txBody>
      </p:sp>
      <p:sp>
        <p:nvSpPr>
          <p:cNvPr id="1117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7187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0358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Copyright © 2009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 dirty="0"/>
              <a:t>1-</a:t>
            </a:r>
            <a:fld id="{C108395A-A5F8-4C6B-9B0B-4816CF816365}" type="slidenum">
              <a:rPr lang="en-US"/>
              <a:pPr/>
              <a:t>15</a:t>
            </a:fld>
            <a:endParaRPr lang="en-US" sz="1200" dirty="0">
              <a:latin typeface="Times New Roman" pitchFamily="18" charset="0"/>
            </a:endParaRPr>
          </a:p>
        </p:txBody>
      </p:sp>
      <p:sp>
        <p:nvSpPr>
          <p:cNvPr id="1118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8211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667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Copyright © 2009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 dirty="0"/>
              <a:t>1-</a:t>
            </a:r>
            <a:fld id="{4E3BA806-0EBF-4057-9A19-334412C24227}" type="slidenum">
              <a:rPr lang="en-US"/>
              <a:pPr/>
              <a:t>16</a:t>
            </a:fld>
            <a:endParaRPr lang="en-US" sz="1200" dirty="0">
              <a:latin typeface="Times New Roman" pitchFamily="18" charset="0"/>
            </a:endParaRPr>
          </a:p>
        </p:txBody>
      </p:sp>
      <p:sp>
        <p:nvSpPr>
          <p:cNvPr id="1119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9235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0222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Copyright © 2009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 dirty="0"/>
              <a:t>1-</a:t>
            </a:r>
            <a:fld id="{16A6F16E-6E14-4762-A774-90DD517C0388}" type="slidenum">
              <a:rPr lang="en-US"/>
              <a:pPr/>
              <a:t>17</a:t>
            </a:fld>
            <a:endParaRPr lang="en-US" sz="1200" dirty="0">
              <a:latin typeface="Times New Roman" pitchFamily="18" charset="0"/>
            </a:endParaRPr>
          </a:p>
        </p:txBody>
      </p:sp>
      <p:sp>
        <p:nvSpPr>
          <p:cNvPr id="1120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0259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6473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Copyright © 2009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 dirty="0"/>
              <a:t>1-</a:t>
            </a:r>
            <a:fld id="{29EF384F-4E30-4D29-88FE-246ADB42550C}" type="slidenum">
              <a:rPr lang="en-US"/>
              <a:pPr/>
              <a:t>18</a:t>
            </a:fld>
            <a:endParaRPr lang="en-US" sz="1200" dirty="0">
              <a:latin typeface="Times New Roman" pitchFamily="18" charset="0"/>
            </a:endParaRPr>
          </a:p>
        </p:txBody>
      </p:sp>
      <p:sp>
        <p:nvSpPr>
          <p:cNvPr id="1121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1283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6646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Copyright © 2009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 dirty="0"/>
              <a:t>1-</a:t>
            </a:r>
            <a:fld id="{667EF004-90D4-4393-AC48-FF8E1D0C0BFE}" type="slidenum">
              <a:rPr lang="en-US"/>
              <a:pPr/>
              <a:t>19</a:t>
            </a:fld>
            <a:endParaRPr lang="en-US" sz="1200" dirty="0">
              <a:latin typeface="Times New Roman" pitchFamily="18" charset="0"/>
            </a:endParaRPr>
          </a:p>
        </p:txBody>
      </p:sp>
      <p:sp>
        <p:nvSpPr>
          <p:cNvPr id="1122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2307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305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Copyright © 2009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 dirty="0"/>
              <a:t>1-</a:t>
            </a:r>
            <a:fld id="{2FB0AAAA-C11C-4245-B802-EC539A238046}" type="slidenum">
              <a:rPr lang="en-US"/>
              <a:pPr/>
              <a:t>2</a:t>
            </a:fld>
            <a:endParaRPr lang="en-US" sz="1200" dirty="0">
              <a:latin typeface="Times New Roman" pitchFamily="18" charset="0"/>
            </a:endParaRPr>
          </a:p>
        </p:txBody>
      </p:sp>
      <p:sp>
        <p:nvSpPr>
          <p:cNvPr id="1104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4899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534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Copyright © 2009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 dirty="0"/>
              <a:t>1-</a:t>
            </a:r>
            <a:fld id="{B69DEE76-0CE7-48E9-B3C0-3A53B3722E2A}" type="slidenum">
              <a:rPr lang="en-US"/>
              <a:pPr/>
              <a:t>20</a:t>
            </a:fld>
            <a:endParaRPr lang="en-US" sz="1200" dirty="0">
              <a:latin typeface="Times New Roman" pitchFamily="18" charset="0"/>
            </a:endParaRPr>
          </a:p>
        </p:txBody>
      </p:sp>
      <p:sp>
        <p:nvSpPr>
          <p:cNvPr id="1123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3331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1182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Copyright © 2009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 dirty="0"/>
              <a:t>1-</a:t>
            </a:r>
            <a:fld id="{7217E0D5-69CB-487A-8A1B-665548953B95}" type="slidenum">
              <a:rPr lang="en-US"/>
              <a:pPr/>
              <a:t>21</a:t>
            </a:fld>
            <a:endParaRPr lang="en-US" sz="1200" dirty="0">
              <a:latin typeface="Times New Roman" pitchFamily="18" charset="0"/>
            </a:endParaRPr>
          </a:p>
        </p:txBody>
      </p:sp>
      <p:sp>
        <p:nvSpPr>
          <p:cNvPr id="1124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4355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4221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ED725276-BEAB-4EA9-A13C-79F565D41D7F}" type="slidenum">
              <a:rPr lang="en-US" smtClean="0"/>
              <a:pPr>
                <a:defRPr/>
              </a:pPr>
              <a:t>22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87832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Copyright © 2009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 dirty="0"/>
              <a:t>1-</a:t>
            </a:r>
            <a:fld id="{CAC90B3D-AD0F-4625-A482-7DB17016313B}" type="slidenum">
              <a:rPr lang="en-US"/>
              <a:pPr/>
              <a:t>23</a:t>
            </a:fld>
            <a:endParaRPr lang="en-US" sz="1200" dirty="0">
              <a:latin typeface="Times New Roman" pitchFamily="18" charset="0"/>
            </a:endParaRPr>
          </a:p>
        </p:txBody>
      </p:sp>
      <p:sp>
        <p:nvSpPr>
          <p:cNvPr id="1125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5379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875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Copyright © 2009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 dirty="0"/>
              <a:t>1-</a:t>
            </a:r>
            <a:fld id="{CD0C47D1-1957-4362-B878-34CB84A433F8}" type="slidenum">
              <a:rPr lang="en-US"/>
              <a:pPr/>
              <a:t>24</a:t>
            </a:fld>
            <a:endParaRPr lang="en-US" sz="1200" dirty="0">
              <a:latin typeface="Times New Roman" pitchFamily="18" charset="0"/>
            </a:endParaRPr>
          </a:p>
        </p:txBody>
      </p:sp>
      <p:sp>
        <p:nvSpPr>
          <p:cNvPr id="1126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03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65613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Copyright © 2009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 dirty="0"/>
              <a:t>1-</a:t>
            </a:r>
            <a:fld id="{383B234B-60BA-42D1-B581-09094EE1EE20}" type="slidenum">
              <a:rPr lang="en-US"/>
              <a:pPr/>
              <a:t>25</a:t>
            </a:fld>
            <a:endParaRPr lang="en-US" sz="1200" dirty="0">
              <a:latin typeface="Times New Roman" pitchFamily="18" charset="0"/>
            </a:endParaRPr>
          </a:p>
        </p:txBody>
      </p:sp>
      <p:sp>
        <p:nvSpPr>
          <p:cNvPr id="1127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7427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59111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Copyright © 2009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 dirty="0"/>
              <a:t>1-</a:t>
            </a:r>
            <a:fld id="{B837700B-B3F5-419A-B2A4-95B091C2F465}" type="slidenum">
              <a:rPr lang="en-US"/>
              <a:pPr/>
              <a:t>26</a:t>
            </a:fld>
            <a:endParaRPr lang="en-US" sz="1200" dirty="0">
              <a:latin typeface="Times New Roman" pitchFamily="18" charset="0"/>
            </a:endParaRPr>
          </a:p>
        </p:txBody>
      </p:sp>
      <p:sp>
        <p:nvSpPr>
          <p:cNvPr id="1128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8451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97155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Copyright © 2009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 dirty="0"/>
              <a:t>1-</a:t>
            </a:r>
            <a:fld id="{228F9481-043E-4D5A-8ADF-065601825177}" type="slidenum">
              <a:rPr lang="en-US"/>
              <a:pPr/>
              <a:t>27</a:t>
            </a:fld>
            <a:endParaRPr lang="en-US" sz="1200" dirty="0">
              <a:latin typeface="Times New Roman" pitchFamily="18" charset="0"/>
            </a:endParaRPr>
          </a:p>
        </p:txBody>
      </p:sp>
      <p:sp>
        <p:nvSpPr>
          <p:cNvPr id="1129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9475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62143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Copyright © 2009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 dirty="0"/>
              <a:t>1-</a:t>
            </a:r>
            <a:fld id="{2CEA7362-0D38-4D42-9194-A2D61D4C64C7}" type="slidenum">
              <a:rPr lang="en-US"/>
              <a:pPr/>
              <a:t>28</a:t>
            </a:fld>
            <a:endParaRPr lang="en-US" sz="1200" dirty="0">
              <a:latin typeface="Times New Roman" pitchFamily="18" charset="0"/>
            </a:endParaRPr>
          </a:p>
        </p:txBody>
      </p:sp>
      <p:sp>
        <p:nvSpPr>
          <p:cNvPr id="1130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0499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36762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ED725276-BEAB-4EA9-A13C-79F565D41D7F}" type="slidenum">
              <a:rPr lang="en-US" smtClean="0"/>
              <a:pPr>
                <a:defRPr/>
              </a:pPr>
              <a:t>29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81373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Copyright © 2009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 dirty="0"/>
              <a:t>1-</a:t>
            </a:r>
            <a:fld id="{88800033-AB91-4025-B00E-ABCDBB0E1BFA}" type="slidenum">
              <a:rPr lang="en-US"/>
              <a:pPr/>
              <a:t>3</a:t>
            </a:fld>
            <a:endParaRPr lang="en-US" sz="1200" dirty="0">
              <a:latin typeface="Times New Roman" pitchFamily="18" charset="0"/>
            </a:endParaRPr>
          </a:p>
        </p:txBody>
      </p:sp>
      <p:sp>
        <p:nvSpPr>
          <p:cNvPr id="1105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23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71270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1-</a:t>
            </a:r>
            <a:fld id="{80164308-5F42-4DD1-B0D4-C3692C775A93}" type="slidenum">
              <a:rPr lang="en-US" smtClean="0"/>
              <a:pPr/>
              <a:t>30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803863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Copyright © 2009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 dirty="0"/>
              <a:t>1-</a:t>
            </a:r>
            <a:fld id="{BFC64802-82BA-4E43-8BB6-69D16D970FD7}" type="slidenum">
              <a:rPr lang="en-US"/>
              <a:pPr/>
              <a:t>31</a:t>
            </a:fld>
            <a:endParaRPr lang="en-US" sz="1200" dirty="0">
              <a:latin typeface="Times New Roman" pitchFamily="18" charset="0"/>
            </a:endParaRPr>
          </a:p>
        </p:txBody>
      </p:sp>
      <p:sp>
        <p:nvSpPr>
          <p:cNvPr id="1101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1827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01132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Copyright © 2009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 dirty="0"/>
              <a:t>1-</a:t>
            </a:r>
            <a:fld id="{F20DC6BD-CDFE-4219-9EC2-E473B070B411}" type="slidenum">
              <a:rPr lang="en-US"/>
              <a:pPr/>
              <a:t>32</a:t>
            </a:fld>
            <a:endParaRPr lang="en-US" sz="1200" dirty="0">
              <a:latin typeface="Times New Roman" pitchFamily="18" charset="0"/>
            </a:endParaRPr>
          </a:p>
        </p:txBody>
      </p:sp>
      <p:sp>
        <p:nvSpPr>
          <p:cNvPr id="1102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2851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85136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Copyright © 2009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 dirty="0"/>
              <a:t>1-</a:t>
            </a:r>
            <a:fld id="{5DD5F8F5-0A6A-459C-87C5-97FA1BDD30C0}" type="slidenum">
              <a:rPr lang="en-US"/>
              <a:pPr/>
              <a:t>33</a:t>
            </a:fld>
            <a:endParaRPr lang="en-US" sz="1200" dirty="0">
              <a:latin typeface="Times New Roman" pitchFamily="18" charset="0"/>
            </a:endParaRPr>
          </a:p>
        </p:txBody>
      </p:sp>
      <p:sp>
        <p:nvSpPr>
          <p:cNvPr id="1103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3875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80030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Copyright © 2009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 dirty="0"/>
              <a:t>1-</a:t>
            </a:r>
            <a:fld id="{B66CE3CE-EADC-4335-A133-B543338411B3}" type="slidenum">
              <a:rPr lang="en-US"/>
              <a:pPr/>
              <a:t>34</a:t>
            </a:fld>
            <a:endParaRPr lang="en-US" sz="1200" dirty="0">
              <a:latin typeface="Times New Roman" pitchFamily="18" charset="0"/>
            </a:endParaRPr>
          </a:p>
        </p:txBody>
      </p:sp>
      <p:sp>
        <p:nvSpPr>
          <p:cNvPr id="1104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4899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24377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Copyright © 2009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 dirty="0"/>
              <a:t>1-</a:t>
            </a:r>
            <a:fld id="{F1847DDC-9EB2-4761-A62B-8E05AA3B907B}" type="slidenum">
              <a:rPr lang="en-US"/>
              <a:pPr/>
              <a:t>35</a:t>
            </a:fld>
            <a:endParaRPr lang="en-US" sz="1200" dirty="0">
              <a:latin typeface="Times New Roman" pitchFamily="18" charset="0"/>
            </a:endParaRPr>
          </a:p>
        </p:txBody>
      </p:sp>
      <p:sp>
        <p:nvSpPr>
          <p:cNvPr id="1105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23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47188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Copyright © 2009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 dirty="0"/>
              <a:t>1-</a:t>
            </a:r>
            <a:fld id="{53F67704-3E5B-4F7C-9ACA-BAAECE428556}" type="slidenum">
              <a:rPr lang="en-US"/>
              <a:pPr/>
              <a:t>36</a:t>
            </a:fld>
            <a:endParaRPr lang="en-US" sz="1200" dirty="0">
              <a:latin typeface="Times New Roman" pitchFamily="18" charset="0"/>
            </a:endParaRPr>
          </a:p>
        </p:txBody>
      </p:sp>
      <p:sp>
        <p:nvSpPr>
          <p:cNvPr id="1106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6947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27861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Copyright © 2009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 dirty="0"/>
              <a:t>1-</a:t>
            </a:r>
            <a:fld id="{9266B94D-9923-4768-9F8F-BE35B9BDD5AC}" type="slidenum">
              <a:rPr lang="en-US"/>
              <a:pPr/>
              <a:t>37</a:t>
            </a:fld>
            <a:endParaRPr lang="en-US" sz="1200" dirty="0">
              <a:latin typeface="Times New Roman" pitchFamily="18" charset="0"/>
            </a:endParaRPr>
          </a:p>
        </p:txBody>
      </p:sp>
      <p:sp>
        <p:nvSpPr>
          <p:cNvPr id="1107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7971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19382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Copyright © 2009 M. E. Kabay.                                                            All rights reserved.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 dirty="0"/>
              <a:t>1-</a:t>
            </a:r>
            <a:fld id="{6B1A57CF-DE38-4694-BA9F-5D4776532618}" type="slidenum">
              <a:rPr lang="en-US"/>
              <a:pPr/>
              <a:t>38</a:t>
            </a:fld>
            <a:endParaRPr lang="en-US" sz="1200" dirty="0">
              <a:latin typeface="Times New Roman" pitchFamily="18" charset="0"/>
            </a:endParaRPr>
          </a:p>
        </p:txBody>
      </p:sp>
      <p:sp>
        <p:nvSpPr>
          <p:cNvPr id="998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8413" y="730250"/>
            <a:ext cx="4776787" cy="3584575"/>
          </a:xfrm>
          <a:ln w="12700" cap="flat">
            <a:solidFill>
              <a:schemeClr val="tx1"/>
            </a:solidFill>
          </a:ln>
        </p:spPr>
      </p:sp>
    </p:spTree>
    <p:extLst>
      <p:ext uri="{BB962C8B-B14F-4D97-AF65-F5344CB8AC3E}">
        <p14:creationId xmlns:p14="http://schemas.microsoft.com/office/powerpoint/2010/main" val="127884576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Copyright © 2009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 dirty="0"/>
              <a:t>1-</a:t>
            </a:r>
            <a:fld id="{8D1270C0-C3B8-44D6-B3A0-E180E9B1C8A7}" type="slidenum">
              <a:rPr lang="en-US"/>
              <a:pPr/>
              <a:t>39</a:t>
            </a:fld>
            <a:endParaRPr lang="en-US" sz="1200" dirty="0">
              <a:latin typeface="Times New Roman" pitchFamily="18" charset="0"/>
            </a:endParaRPr>
          </a:p>
        </p:txBody>
      </p:sp>
      <p:sp>
        <p:nvSpPr>
          <p:cNvPr id="1113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3091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7090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Copyright © 2009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 dirty="0"/>
              <a:t>1-</a:t>
            </a:r>
            <a:fld id="{1D132DCD-89BB-4BD7-9B77-BC480E08AD95}" type="slidenum">
              <a:rPr lang="en-US"/>
              <a:pPr/>
              <a:t>4</a:t>
            </a:fld>
            <a:endParaRPr lang="en-US" sz="1200" dirty="0">
              <a:latin typeface="Times New Roman" pitchFamily="18" charset="0"/>
            </a:endParaRPr>
          </a:p>
        </p:txBody>
      </p:sp>
      <p:sp>
        <p:nvSpPr>
          <p:cNvPr id="1106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6947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82163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Copyright © 2009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 dirty="0"/>
              <a:t>1-</a:t>
            </a:r>
            <a:fld id="{F06F3DDF-98A3-4790-ABE9-6C3522AF493B}" type="slidenum">
              <a:rPr lang="en-US"/>
              <a:pPr/>
              <a:t>40</a:t>
            </a:fld>
            <a:endParaRPr lang="en-US" sz="1200" dirty="0">
              <a:latin typeface="Times New Roman" pitchFamily="18" charset="0"/>
            </a:endParaRPr>
          </a:p>
        </p:txBody>
      </p:sp>
      <p:sp>
        <p:nvSpPr>
          <p:cNvPr id="1114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4115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82929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Copyright © 2009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 dirty="0"/>
              <a:t>1-</a:t>
            </a:r>
            <a:fld id="{10A3C17E-EF2A-4CEB-914C-5C2D5F09DFA1}" type="slidenum">
              <a:rPr lang="en-US"/>
              <a:pPr/>
              <a:t>41</a:t>
            </a:fld>
            <a:endParaRPr lang="en-US" sz="1200" dirty="0">
              <a:latin typeface="Times New Roman" pitchFamily="18" charset="0"/>
            </a:endParaRPr>
          </a:p>
        </p:txBody>
      </p:sp>
      <p:sp>
        <p:nvSpPr>
          <p:cNvPr id="1115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5139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21968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1-</a:t>
            </a:r>
            <a:fld id="{80164308-5F42-4DD1-B0D4-C3692C775A93}" type="slidenum">
              <a:rPr lang="en-US" smtClean="0"/>
              <a:pPr/>
              <a:t>42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145309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Copyright © 2009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 dirty="0"/>
              <a:t>1-</a:t>
            </a:r>
            <a:fld id="{6A767976-4E3B-4D36-97F4-7D0C54E58DB2}" type="slidenum">
              <a:rPr lang="en-US"/>
              <a:pPr/>
              <a:t>43</a:t>
            </a:fld>
            <a:endParaRPr lang="en-US" sz="1200" dirty="0">
              <a:latin typeface="Times New Roman" pitchFamily="18" charset="0"/>
            </a:endParaRPr>
          </a:p>
        </p:txBody>
      </p:sp>
      <p:sp>
        <p:nvSpPr>
          <p:cNvPr id="1008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2063" y="727075"/>
            <a:ext cx="4781550" cy="3586163"/>
          </a:xfrm>
          <a:ln/>
        </p:spPr>
      </p:sp>
      <p:sp>
        <p:nvSpPr>
          <p:cNvPr id="1008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478" y="4560570"/>
            <a:ext cx="4876245" cy="4320540"/>
          </a:xfrm>
          <a:ln>
            <a:headEnd/>
            <a:tailEnd/>
          </a:ln>
        </p:spPr>
        <p:txBody>
          <a:bodyPr/>
          <a:lstStyle/>
          <a:p>
            <a:r>
              <a:rPr lang="en-US"/>
              <a:t>See, for example,</a:t>
            </a:r>
          </a:p>
          <a:p>
            <a:r>
              <a:rPr lang="en-US"/>
              <a:t>Diffie, W. &amp; M. E. Hellman (1976).  Multiuser cryptographic techniques.  In </a:t>
            </a:r>
            <a:r>
              <a:rPr lang="en-US" i="1"/>
              <a:t>AFIPS Conference Proceedings, vol 45:  National Computer Conference, New York, June 7-10, 1976. </a:t>
            </a:r>
            <a:r>
              <a:rPr lang="en-US"/>
              <a:t> AFIPS Press (Montvale, NJ), pp. 109-112</a:t>
            </a:r>
          </a:p>
          <a:p>
            <a:r>
              <a:rPr lang="en-US"/>
              <a:t>Merkle, R. C. (1978).  Secure communications over insecure channels.  </a:t>
            </a:r>
            <a:r>
              <a:rPr lang="en-US" i="1"/>
              <a:t>Communications of the ACM </a:t>
            </a:r>
            <a:r>
              <a:rPr lang="en-US"/>
              <a:t>21(4):294-299 (April 1978).</a:t>
            </a:r>
          </a:p>
        </p:txBody>
      </p:sp>
    </p:spTree>
    <p:extLst>
      <p:ext uri="{BB962C8B-B14F-4D97-AF65-F5344CB8AC3E}">
        <p14:creationId xmlns:p14="http://schemas.microsoft.com/office/powerpoint/2010/main" val="4583790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Copyright © 2009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 dirty="0"/>
              <a:t>1-</a:t>
            </a:r>
            <a:fld id="{FD477670-A2A0-4FF1-A54A-DB5883DD3F41}" type="slidenum">
              <a:rPr lang="en-US"/>
              <a:pPr/>
              <a:t>44</a:t>
            </a:fld>
            <a:endParaRPr lang="en-US" sz="1200" dirty="0">
              <a:latin typeface="Times New Roman" pitchFamily="18" charset="0"/>
            </a:endParaRPr>
          </a:p>
        </p:txBody>
      </p:sp>
      <p:sp>
        <p:nvSpPr>
          <p:cNvPr id="1116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63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12541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Copyright © 2009 M. E. Kabay.                                                            All rights reserved.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 dirty="0"/>
              <a:t>1-</a:t>
            </a:r>
            <a:fld id="{BF86BAA4-F858-43FE-947D-27FA3993BB1B}" type="slidenum">
              <a:rPr lang="en-US"/>
              <a:pPr/>
              <a:t>45</a:t>
            </a:fld>
            <a:endParaRPr lang="en-US" sz="1200" dirty="0">
              <a:latin typeface="Times New Roman" pitchFamily="18" charset="0"/>
            </a:endParaRPr>
          </a:p>
        </p:txBody>
      </p:sp>
      <p:sp>
        <p:nvSpPr>
          <p:cNvPr id="1011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30250"/>
            <a:ext cx="4779963" cy="3584575"/>
          </a:xfrm>
          <a:ln w="12700" cap="flat">
            <a:solidFill>
              <a:schemeClr val="tx1"/>
            </a:solidFill>
          </a:ln>
        </p:spPr>
      </p:sp>
    </p:spTree>
    <p:extLst>
      <p:ext uri="{BB962C8B-B14F-4D97-AF65-F5344CB8AC3E}">
        <p14:creationId xmlns:p14="http://schemas.microsoft.com/office/powerpoint/2010/main" val="66551664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Copyright © 2009 M. E. Kabay.                                                            All rights reserved.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 dirty="0"/>
              <a:t>1-</a:t>
            </a:r>
            <a:fld id="{27DC92C4-AA33-4514-96BE-7814DD1D5DB3}" type="slidenum">
              <a:rPr lang="en-US"/>
              <a:pPr/>
              <a:t>46</a:t>
            </a:fld>
            <a:endParaRPr lang="en-US" sz="1200" dirty="0">
              <a:latin typeface="Times New Roman" pitchFamily="18" charset="0"/>
            </a:endParaRPr>
          </a:p>
        </p:txBody>
      </p:sp>
      <p:sp>
        <p:nvSpPr>
          <p:cNvPr id="1013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30250"/>
            <a:ext cx="4779963" cy="3584575"/>
          </a:xfrm>
          <a:ln w="12700" cap="flat">
            <a:solidFill>
              <a:schemeClr val="tx1"/>
            </a:solidFill>
          </a:ln>
        </p:spPr>
      </p:sp>
    </p:spTree>
    <p:extLst>
      <p:ext uri="{BB962C8B-B14F-4D97-AF65-F5344CB8AC3E}">
        <p14:creationId xmlns:p14="http://schemas.microsoft.com/office/powerpoint/2010/main" val="87082284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Copyright © 2009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 dirty="0"/>
              <a:t>1-</a:t>
            </a:r>
            <a:fld id="{E8569884-7F6A-4EF5-A010-272A56287635}" type="slidenum">
              <a:rPr lang="en-US"/>
              <a:pPr/>
              <a:t>47</a:t>
            </a:fld>
            <a:endParaRPr lang="en-US" sz="1200" dirty="0">
              <a:latin typeface="Times New Roman" pitchFamily="18" charset="0"/>
            </a:endParaRPr>
          </a:p>
        </p:txBody>
      </p:sp>
      <p:sp>
        <p:nvSpPr>
          <p:cNvPr id="1117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7187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40914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Copyright © 2009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 dirty="0"/>
              <a:t>1-</a:t>
            </a:r>
            <a:fld id="{AE99505B-A4D5-4D6F-85CC-ED46FCE62032}" type="slidenum">
              <a:rPr lang="en-US"/>
              <a:pPr/>
              <a:t>48</a:t>
            </a:fld>
            <a:endParaRPr lang="en-US" sz="1200" dirty="0">
              <a:latin typeface="Times New Roman" pitchFamily="18" charset="0"/>
            </a:endParaRPr>
          </a:p>
        </p:txBody>
      </p:sp>
      <p:sp>
        <p:nvSpPr>
          <p:cNvPr id="1118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8211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5122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Copyright © 2009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 dirty="0"/>
              <a:t>1-</a:t>
            </a:r>
            <a:fld id="{F67604F1-A654-46D6-BF0E-7775DC291C16}" type="slidenum">
              <a:rPr lang="en-US"/>
              <a:pPr/>
              <a:t>49</a:t>
            </a:fld>
            <a:endParaRPr lang="en-US" sz="1200" dirty="0">
              <a:latin typeface="Times New Roman" pitchFamily="18" charset="0"/>
            </a:endParaRPr>
          </a:p>
        </p:txBody>
      </p:sp>
      <p:sp>
        <p:nvSpPr>
          <p:cNvPr id="1119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9235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7535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Copyright © 2009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 dirty="0"/>
              <a:t>1-</a:t>
            </a:r>
            <a:fld id="{A824EB06-AD77-44EC-BE6E-7732F4AF1927}" type="slidenum">
              <a:rPr lang="en-US"/>
              <a:pPr/>
              <a:t>5</a:t>
            </a:fld>
            <a:endParaRPr lang="en-US" sz="1200" dirty="0">
              <a:latin typeface="Times New Roman" pitchFamily="18" charset="0"/>
            </a:endParaRPr>
          </a:p>
        </p:txBody>
      </p:sp>
      <p:sp>
        <p:nvSpPr>
          <p:cNvPr id="1107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7971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72820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Copyright © 2009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 dirty="0"/>
              <a:t>1-</a:t>
            </a:r>
            <a:fld id="{5E53538D-9832-4234-B5C5-D35628483773}" type="slidenum">
              <a:rPr lang="en-US"/>
              <a:pPr/>
              <a:t>50</a:t>
            </a:fld>
            <a:endParaRPr lang="en-US" sz="1200" dirty="0">
              <a:latin typeface="Times New Roman" pitchFamily="18" charset="0"/>
            </a:endParaRPr>
          </a:p>
        </p:txBody>
      </p:sp>
      <p:sp>
        <p:nvSpPr>
          <p:cNvPr id="1120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0259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52372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Copyright © 2009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 dirty="0"/>
              <a:t>1-</a:t>
            </a:r>
            <a:fld id="{92E8A2F2-8E88-440E-8207-F8A2E943786F}" type="slidenum">
              <a:rPr lang="en-US"/>
              <a:pPr/>
              <a:t>51</a:t>
            </a:fld>
            <a:endParaRPr lang="en-US" sz="1200" dirty="0">
              <a:latin typeface="Times New Roman" pitchFamily="18" charset="0"/>
            </a:endParaRPr>
          </a:p>
        </p:txBody>
      </p:sp>
      <p:sp>
        <p:nvSpPr>
          <p:cNvPr id="1121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1283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18659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Copyright © 2009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 dirty="0"/>
              <a:t>1-</a:t>
            </a:r>
            <a:fld id="{46502E28-F899-41E6-AB97-7F8A588BDE83}" type="slidenum">
              <a:rPr lang="en-US"/>
              <a:pPr/>
              <a:t>52</a:t>
            </a:fld>
            <a:endParaRPr lang="en-US" sz="1200" dirty="0">
              <a:latin typeface="Times New Roman" pitchFamily="18" charset="0"/>
            </a:endParaRPr>
          </a:p>
        </p:txBody>
      </p:sp>
      <p:sp>
        <p:nvSpPr>
          <p:cNvPr id="1122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2307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44333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Copyright © 2009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 dirty="0"/>
              <a:t>1-</a:t>
            </a:r>
            <a:fld id="{3BB234C7-0C26-4FC2-9FD0-E5993D86162B}" type="slidenum">
              <a:rPr lang="en-US"/>
              <a:pPr/>
              <a:t>53</a:t>
            </a:fld>
            <a:endParaRPr lang="en-US" sz="1200" dirty="0">
              <a:latin typeface="Times New Roman" pitchFamily="18" charset="0"/>
            </a:endParaRPr>
          </a:p>
        </p:txBody>
      </p:sp>
      <p:sp>
        <p:nvSpPr>
          <p:cNvPr id="1123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3331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989188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Copyright © 2009 M. E. Kabay.                                                            All rights reserved.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 dirty="0"/>
              <a:t>1-</a:t>
            </a:r>
            <a:fld id="{33660456-9574-4897-8330-48C4AB1313DB}" type="slidenum">
              <a:rPr lang="en-US"/>
              <a:pPr/>
              <a:t>54</a:t>
            </a:fld>
            <a:endParaRPr lang="en-US" sz="1200" dirty="0">
              <a:latin typeface="Times New Roman" pitchFamily="18" charset="0"/>
            </a:endParaRPr>
          </a:p>
        </p:txBody>
      </p:sp>
      <p:sp>
        <p:nvSpPr>
          <p:cNvPr id="1022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30250"/>
            <a:ext cx="4779963" cy="3584575"/>
          </a:xfrm>
          <a:ln w="12700" cap="flat">
            <a:solidFill>
              <a:schemeClr val="tx1"/>
            </a:solidFill>
          </a:ln>
        </p:spPr>
      </p:sp>
    </p:spTree>
    <p:extLst>
      <p:ext uri="{BB962C8B-B14F-4D97-AF65-F5344CB8AC3E}">
        <p14:creationId xmlns:p14="http://schemas.microsoft.com/office/powerpoint/2010/main" val="2167945809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Copyright © 2009 M. E. Kabay.                                                            All rights reserved.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 dirty="0"/>
              <a:t>1-</a:t>
            </a:r>
            <a:fld id="{FE1B1A8C-0BFF-49C0-BFC2-F64652A3AD00}" type="slidenum">
              <a:rPr lang="en-US"/>
              <a:pPr/>
              <a:t>55</a:t>
            </a:fld>
            <a:endParaRPr lang="en-US" sz="1200" dirty="0">
              <a:latin typeface="Times New Roman" pitchFamily="18" charset="0"/>
            </a:endParaRPr>
          </a:p>
        </p:txBody>
      </p:sp>
      <p:sp>
        <p:nvSpPr>
          <p:cNvPr id="1025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30250"/>
            <a:ext cx="4779963" cy="3584575"/>
          </a:xfrm>
          <a:ln w="12700" cap="flat">
            <a:solidFill>
              <a:schemeClr val="tx1"/>
            </a:solidFill>
          </a:ln>
        </p:spPr>
      </p:sp>
    </p:spTree>
    <p:extLst>
      <p:ext uri="{BB962C8B-B14F-4D97-AF65-F5344CB8AC3E}">
        <p14:creationId xmlns:p14="http://schemas.microsoft.com/office/powerpoint/2010/main" val="343066200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Copyright © 2009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 dirty="0"/>
              <a:t>1-</a:t>
            </a:r>
            <a:fld id="{27A50FC6-663A-47FC-9362-434607683FBA}" type="slidenum">
              <a:rPr lang="en-US"/>
              <a:pPr/>
              <a:t>56</a:t>
            </a:fld>
            <a:endParaRPr lang="en-US" sz="1200" dirty="0">
              <a:latin typeface="Times New Roman" pitchFamily="18" charset="0"/>
            </a:endParaRPr>
          </a:p>
        </p:txBody>
      </p:sp>
      <p:sp>
        <p:nvSpPr>
          <p:cNvPr id="1124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4355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347705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1-</a:t>
            </a:r>
            <a:fld id="{80164308-5F42-4DD1-B0D4-C3692C775A93}" type="slidenum">
              <a:rPr lang="en-US" smtClean="0"/>
              <a:pPr/>
              <a:t>57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4417128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Copyright © 2009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 dirty="0"/>
              <a:t>1-</a:t>
            </a:r>
            <a:fld id="{AB6B6575-2937-472C-9973-C569EC1631FA}" type="slidenum">
              <a:rPr lang="en-US"/>
              <a:pPr/>
              <a:t>58</a:t>
            </a:fld>
            <a:endParaRPr lang="en-US" sz="1200" dirty="0">
              <a:latin typeface="Times New Roman" pitchFamily="18" charset="0"/>
            </a:endParaRPr>
          </a:p>
        </p:txBody>
      </p:sp>
      <p:sp>
        <p:nvSpPr>
          <p:cNvPr id="1114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4115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046070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Copyright © 2009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 dirty="0"/>
              <a:t>1-</a:t>
            </a:r>
            <a:fld id="{98099D7B-EAF2-424A-876D-D48958D9088F}" type="slidenum">
              <a:rPr lang="en-US"/>
              <a:pPr/>
              <a:t>59</a:t>
            </a:fld>
            <a:endParaRPr lang="en-US" sz="1200" dirty="0">
              <a:latin typeface="Times New Roman" pitchFamily="18" charset="0"/>
            </a:endParaRPr>
          </a:p>
        </p:txBody>
      </p:sp>
      <p:sp>
        <p:nvSpPr>
          <p:cNvPr id="1115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5139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3331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Copyright © 2009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 dirty="0"/>
              <a:t>1-</a:t>
            </a:r>
            <a:fld id="{3367080E-6D0A-41D4-AAA7-55D3D33FE61D}" type="slidenum">
              <a:rPr lang="en-US"/>
              <a:pPr/>
              <a:t>6</a:t>
            </a:fld>
            <a:endParaRPr lang="en-US" sz="1200" dirty="0">
              <a:latin typeface="Times New Roman" pitchFamily="18" charset="0"/>
            </a:endParaRPr>
          </a:p>
        </p:txBody>
      </p:sp>
      <p:sp>
        <p:nvSpPr>
          <p:cNvPr id="1108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8995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651496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Copyright © 2009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 dirty="0"/>
              <a:t>1-</a:t>
            </a:r>
            <a:fld id="{F2F866A8-F2DB-4962-AF12-46D4375E8525}" type="slidenum">
              <a:rPr lang="en-US"/>
              <a:pPr/>
              <a:t>60</a:t>
            </a:fld>
            <a:endParaRPr lang="en-US" sz="1200" dirty="0">
              <a:latin typeface="Times New Roman" pitchFamily="18" charset="0"/>
            </a:endParaRPr>
          </a:p>
        </p:txBody>
      </p:sp>
      <p:sp>
        <p:nvSpPr>
          <p:cNvPr id="1116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63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006535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Copyright © 2009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 dirty="0"/>
              <a:t>1-</a:t>
            </a:r>
            <a:fld id="{4122DB6A-3370-47C7-B5AD-2E3449764756}" type="slidenum">
              <a:rPr lang="en-US"/>
              <a:pPr/>
              <a:t>61</a:t>
            </a:fld>
            <a:endParaRPr lang="en-US" sz="1200" dirty="0">
              <a:latin typeface="Times New Roman" pitchFamily="18" charset="0"/>
            </a:endParaRPr>
          </a:p>
        </p:txBody>
      </p:sp>
      <p:sp>
        <p:nvSpPr>
          <p:cNvPr id="1117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7187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858365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Copyright © 2009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 dirty="0"/>
              <a:t>1-</a:t>
            </a:r>
            <a:fld id="{5BF82826-BE89-41E5-9542-8353FDDF1477}" type="slidenum">
              <a:rPr lang="en-US"/>
              <a:pPr/>
              <a:t>62</a:t>
            </a:fld>
            <a:endParaRPr lang="en-US" sz="1200" dirty="0">
              <a:latin typeface="Times New Roman" pitchFamily="18" charset="0"/>
            </a:endParaRPr>
          </a:p>
        </p:txBody>
      </p:sp>
      <p:sp>
        <p:nvSpPr>
          <p:cNvPr id="1155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5075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969172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Copyright © 2009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 dirty="0"/>
              <a:t>1-</a:t>
            </a:r>
            <a:fld id="{DC1636B0-3ACD-43D9-BD4D-775F1484A28A}" type="slidenum">
              <a:rPr lang="en-US"/>
              <a:pPr/>
              <a:t>63</a:t>
            </a:fld>
            <a:endParaRPr lang="en-US" sz="1200" dirty="0">
              <a:latin typeface="Times New Roman" pitchFamily="18" charset="0"/>
            </a:endParaRPr>
          </a:p>
        </p:txBody>
      </p:sp>
      <p:sp>
        <p:nvSpPr>
          <p:cNvPr id="1118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8211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811196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Copyright © 2009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 dirty="0"/>
              <a:t>1-</a:t>
            </a:r>
            <a:fld id="{0E8E40A0-D0E6-4B79-993F-4D25A231CEC4}" type="slidenum">
              <a:rPr lang="en-US"/>
              <a:pPr/>
              <a:t>64</a:t>
            </a:fld>
            <a:endParaRPr lang="en-US" sz="1200" dirty="0">
              <a:latin typeface="Times New Roman" pitchFamily="18" charset="0"/>
            </a:endParaRPr>
          </a:p>
        </p:txBody>
      </p:sp>
      <p:sp>
        <p:nvSpPr>
          <p:cNvPr id="1119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9235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751334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Copyright © 2009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 dirty="0"/>
              <a:t>1-</a:t>
            </a:r>
            <a:fld id="{3B9F63B6-9DE7-40A5-805E-620DC90C12DE}" type="slidenum">
              <a:rPr lang="en-US"/>
              <a:pPr/>
              <a:t>65</a:t>
            </a:fld>
            <a:endParaRPr lang="en-US" sz="1200" dirty="0">
              <a:latin typeface="Times New Roman" pitchFamily="18" charset="0"/>
            </a:endParaRPr>
          </a:p>
        </p:txBody>
      </p:sp>
      <p:sp>
        <p:nvSpPr>
          <p:cNvPr id="1120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0259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83533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Copyright © 2009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 dirty="0"/>
              <a:t>1-</a:t>
            </a:r>
            <a:fld id="{3F2C25CD-F350-4595-B050-1673F301F865}" type="slidenum">
              <a:rPr lang="en-US"/>
              <a:pPr/>
              <a:t>66</a:t>
            </a:fld>
            <a:endParaRPr lang="en-US" sz="1200" dirty="0">
              <a:latin typeface="Times New Roman" pitchFamily="18" charset="0"/>
            </a:endParaRPr>
          </a:p>
        </p:txBody>
      </p:sp>
      <p:sp>
        <p:nvSpPr>
          <p:cNvPr id="1121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1283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541917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Copyright © 2009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 dirty="0"/>
              <a:t>1-</a:t>
            </a:r>
            <a:fld id="{53F6FEDC-6C9D-4400-87F7-C6A410D422B4}" type="slidenum">
              <a:rPr lang="en-US"/>
              <a:pPr/>
              <a:t>67</a:t>
            </a:fld>
            <a:endParaRPr lang="en-US" sz="1200" dirty="0">
              <a:latin typeface="Times New Roman" pitchFamily="18" charset="0"/>
            </a:endParaRPr>
          </a:p>
        </p:txBody>
      </p:sp>
      <p:sp>
        <p:nvSpPr>
          <p:cNvPr id="1122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2307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862117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Copyright © 2009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 dirty="0"/>
              <a:t>1-</a:t>
            </a:r>
            <a:fld id="{BFD4D387-9ECE-47BE-A770-F9DC434A4929}" type="slidenum">
              <a:rPr lang="en-US"/>
              <a:pPr/>
              <a:t>68</a:t>
            </a:fld>
            <a:endParaRPr lang="en-US" sz="1200" dirty="0">
              <a:latin typeface="Times New Roman" pitchFamily="18" charset="0"/>
            </a:endParaRPr>
          </a:p>
        </p:txBody>
      </p:sp>
      <p:sp>
        <p:nvSpPr>
          <p:cNvPr id="1127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7427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126916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Copyright © 2009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 dirty="0"/>
              <a:t>1-</a:t>
            </a:r>
            <a:fld id="{E616186C-CDF6-446F-9A39-D96CB38E6A40}" type="slidenum">
              <a:rPr lang="en-US"/>
              <a:pPr/>
              <a:t>69</a:t>
            </a:fld>
            <a:endParaRPr lang="en-US" sz="1200" dirty="0">
              <a:latin typeface="Times New Roman" pitchFamily="18" charset="0"/>
            </a:endParaRPr>
          </a:p>
        </p:txBody>
      </p:sp>
      <p:sp>
        <p:nvSpPr>
          <p:cNvPr id="1129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9475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4138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Copyright © 2009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 dirty="0"/>
              <a:t>1-</a:t>
            </a:r>
            <a:fld id="{FC7DAA7F-F379-4ED1-8020-0C91CA1B55DB}" type="slidenum">
              <a:rPr lang="en-US"/>
              <a:pPr/>
              <a:t>7</a:t>
            </a:fld>
            <a:endParaRPr lang="en-US" sz="1200" dirty="0">
              <a:latin typeface="Times New Roman" pitchFamily="18" charset="0"/>
            </a:endParaRPr>
          </a:p>
        </p:txBody>
      </p:sp>
      <p:sp>
        <p:nvSpPr>
          <p:cNvPr id="1110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0019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502631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Copyright © 2009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 dirty="0"/>
              <a:t>1-</a:t>
            </a:r>
            <a:fld id="{C069C0AD-D49C-4542-B42F-2F7286DFCD74}" type="slidenum">
              <a:rPr lang="en-US"/>
              <a:pPr/>
              <a:t>70</a:t>
            </a:fld>
            <a:endParaRPr lang="en-US" sz="1200" dirty="0">
              <a:latin typeface="Times New Roman" pitchFamily="18" charset="0"/>
            </a:endParaRPr>
          </a:p>
        </p:txBody>
      </p:sp>
      <p:sp>
        <p:nvSpPr>
          <p:cNvPr id="1156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6099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904962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Copyright © 2009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 dirty="0"/>
              <a:t>1-</a:t>
            </a:r>
            <a:fld id="{C13E5C44-6CFF-4DAE-BAB3-E10D7B946BFA}" type="slidenum">
              <a:rPr lang="en-US"/>
              <a:pPr/>
              <a:t>71</a:t>
            </a:fld>
            <a:endParaRPr lang="en-US" sz="1200" dirty="0">
              <a:latin typeface="Times New Roman" pitchFamily="18" charset="0"/>
            </a:endParaRPr>
          </a:p>
        </p:txBody>
      </p:sp>
      <p:sp>
        <p:nvSpPr>
          <p:cNvPr id="1130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0499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88532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Copyright © 2009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 dirty="0"/>
              <a:t>1-</a:t>
            </a:r>
            <a:fld id="{7F43005E-FC13-4339-B059-4AEEBD9F0A12}" type="slidenum">
              <a:rPr lang="en-US"/>
              <a:pPr/>
              <a:t>72</a:t>
            </a:fld>
            <a:endParaRPr lang="en-US" sz="1200" dirty="0">
              <a:latin typeface="Times New Roman" pitchFamily="18" charset="0"/>
            </a:endParaRPr>
          </a:p>
        </p:txBody>
      </p:sp>
      <p:sp>
        <p:nvSpPr>
          <p:cNvPr id="1131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1523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947217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Copyright © 2009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 dirty="0"/>
              <a:t>1-</a:t>
            </a:r>
            <a:fld id="{1F32EB72-1661-4BB0-80F0-72E59B791C04}" type="slidenum">
              <a:rPr lang="en-US"/>
              <a:pPr/>
              <a:t>73</a:t>
            </a:fld>
            <a:endParaRPr lang="en-US" sz="1200" dirty="0">
              <a:latin typeface="Times New Roman" pitchFamily="18" charset="0"/>
            </a:endParaRPr>
          </a:p>
        </p:txBody>
      </p:sp>
      <p:sp>
        <p:nvSpPr>
          <p:cNvPr id="1132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2547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242386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Copyright © 2009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 dirty="0"/>
              <a:t>1-</a:t>
            </a:r>
            <a:fld id="{955FFEBF-7028-46B7-939E-FA8C4AAF0767}" type="slidenum">
              <a:rPr lang="en-US"/>
              <a:pPr/>
              <a:t>74</a:t>
            </a:fld>
            <a:endParaRPr lang="en-US" sz="1200" dirty="0">
              <a:latin typeface="Times New Roman" pitchFamily="18" charset="0"/>
            </a:endParaRPr>
          </a:p>
        </p:txBody>
      </p:sp>
      <p:sp>
        <p:nvSpPr>
          <p:cNvPr id="1133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3571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090081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Copyright © 2009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 dirty="0"/>
              <a:t>1-</a:t>
            </a:r>
            <a:fld id="{1023DE54-7158-4151-8A93-C92D1F0C0236}" type="slidenum">
              <a:rPr lang="en-US"/>
              <a:pPr/>
              <a:t>75</a:t>
            </a:fld>
            <a:endParaRPr lang="en-US" sz="1200" dirty="0">
              <a:latin typeface="Times New Roman" pitchFamily="18" charset="0"/>
            </a:endParaRPr>
          </a:p>
        </p:txBody>
      </p:sp>
      <p:sp>
        <p:nvSpPr>
          <p:cNvPr id="1134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4595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184537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Copyright © 2009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 dirty="0"/>
              <a:t>1-</a:t>
            </a:r>
            <a:fld id="{6AB07809-9633-4EE9-BBD1-85FE52CA4C1B}" type="slidenum">
              <a:rPr lang="en-US"/>
              <a:pPr/>
              <a:t>76</a:t>
            </a:fld>
            <a:endParaRPr lang="en-US" sz="1200" dirty="0">
              <a:latin typeface="Times New Roman" pitchFamily="18" charset="0"/>
            </a:endParaRPr>
          </a:p>
        </p:txBody>
      </p:sp>
      <p:sp>
        <p:nvSpPr>
          <p:cNvPr id="1135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5619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057908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Copyright © 2009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 dirty="0"/>
              <a:t>1-</a:t>
            </a:r>
            <a:fld id="{8BB7548A-879F-4797-AAEF-40C74AAB3303}" type="slidenum">
              <a:rPr lang="en-US"/>
              <a:pPr/>
              <a:t>77</a:t>
            </a:fld>
            <a:endParaRPr lang="en-US" sz="1200" dirty="0">
              <a:latin typeface="Times New Roman" pitchFamily="18" charset="0"/>
            </a:endParaRPr>
          </a:p>
        </p:txBody>
      </p:sp>
      <p:sp>
        <p:nvSpPr>
          <p:cNvPr id="1136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43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115214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Copyright © 2009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 dirty="0"/>
              <a:t>1-</a:t>
            </a:r>
            <a:fld id="{7DF49105-4DB3-49BF-9664-698FF3B5B089}" type="slidenum">
              <a:rPr lang="en-US"/>
              <a:pPr/>
              <a:t>78</a:t>
            </a:fld>
            <a:endParaRPr lang="en-US" sz="1200" dirty="0">
              <a:latin typeface="Times New Roman" pitchFamily="18" charset="0"/>
            </a:endParaRPr>
          </a:p>
        </p:txBody>
      </p:sp>
      <p:sp>
        <p:nvSpPr>
          <p:cNvPr id="1137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7667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984059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Copyright © 2009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 dirty="0"/>
              <a:t>1-</a:t>
            </a:r>
            <a:fld id="{640D8075-20B5-484A-B288-CB03F2E90FC4}" type="slidenum">
              <a:rPr lang="en-US"/>
              <a:pPr/>
              <a:t>79</a:t>
            </a:fld>
            <a:endParaRPr lang="en-US" sz="1200" dirty="0">
              <a:latin typeface="Times New Roman" pitchFamily="18" charset="0"/>
            </a:endParaRPr>
          </a:p>
        </p:txBody>
      </p:sp>
      <p:sp>
        <p:nvSpPr>
          <p:cNvPr id="1138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8691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5515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Copyright © 2009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 dirty="0"/>
              <a:t>1-</a:t>
            </a:r>
            <a:fld id="{8EDF741C-C756-4A18-B7CB-38ED008AC424}" type="slidenum">
              <a:rPr lang="en-US"/>
              <a:pPr/>
              <a:t>8</a:t>
            </a:fld>
            <a:endParaRPr lang="en-US" sz="1200" dirty="0">
              <a:latin typeface="Times New Roman" pitchFamily="18" charset="0"/>
            </a:endParaRPr>
          </a:p>
        </p:txBody>
      </p:sp>
      <p:sp>
        <p:nvSpPr>
          <p:cNvPr id="1111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1043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000345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Copyright © 2009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 dirty="0"/>
              <a:t>1-</a:t>
            </a:r>
            <a:fld id="{B41BDF48-CD7D-4FF4-8E67-86E13D5DE71B}" type="slidenum">
              <a:rPr lang="en-US"/>
              <a:pPr/>
              <a:t>80</a:t>
            </a:fld>
            <a:endParaRPr lang="en-US" sz="1200" dirty="0">
              <a:latin typeface="Times New Roman" pitchFamily="18" charset="0"/>
            </a:endParaRPr>
          </a:p>
        </p:txBody>
      </p:sp>
      <p:sp>
        <p:nvSpPr>
          <p:cNvPr id="1139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9715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739634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Copyright © 2009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 dirty="0"/>
              <a:t>1-</a:t>
            </a:r>
            <a:fld id="{82C73557-55CD-4FA8-A7A7-17DB6608E4E2}" type="slidenum">
              <a:rPr lang="en-US"/>
              <a:pPr/>
              <a:t>81</a:t>
            </a:fld>
            <a:endParaRPr lang="en-US" sz="1200" dirty="0">
              <a:latin typeface="Times New Roman" pitchFamily="18" charset="0"/>
            </a:endParaRPr>
          </a:p>
        </p:txBody>
      </p:sp>
      <p:sp>
        <p:nvSpPr>
          <p:cNvPr id="1140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0739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494431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Copyright © 2009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 dirty="0"/>
              <a:t>1-</a:t>
            </a:r>
            <a:fld id="{D509CD31-04F6-4AAC-BEC6-7D94113D8BE5}" type="slidenum">
              <a:rPr lang="en-US"/>
              <a:pPr/>
              <a:t>82</a:t>
            </a:fld>
            <a:endParaRPr lang="en-US" sz="1200" dirty="0">
              <a:latin typeface="Times New Roman" pitchFamily="18" charset="0"/>
            </a:endParaRPr>
          </a:p>
        </p:txBody>
      </p:sp>
      <p:sp>
        <p:nvSpPr>
          <p:cNvPr id="1141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1763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14779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Copyright © 2009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 dirty="0"/>
              <a:t>1-</a:t>
            </a:r>
            <a:fld id="{68131EA2-9983-4BC6-97B1-0DB0CDA0FF0B}" type="slidenum">
              <a:rPr lang="en-US"/>
              <a:pPr/>
              <a:t>83</a:t>
            </a:fld>
            <a:endParaRPr lang="en-US" sz="1200" dirty="0">
              <a:latin typeface="Times New Roman" pitchFamily="18" charset="0"/>
            </a:endParaRPr>
          </a:p>
        </p:txBody>
      </p:sp>
      <p:sp>
        <p:nvSpPr>
          <p:cNvPr id="1142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2787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756217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Copyright © 2009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 dirty="0"/>
              <a:t>1-</a:t>
            </a:r>
            <a:fld id="{35D2B860-81C7-4260-9E61-44353B0CCD46}" type="slidenum">
              <a:rPr lang="en-US"/>
              <a:pPr/>
              <a:t>84</a:t>
            </a:fld>
            <a:endParaRPr lang="en-US" sz="1200" dirty="0">
              <a:latin typeface="Times New Roman" pitchFamily="18" charset="0"/>
            </a:endParaRPr>
          </a:p>
        </p:txBody>
      </p:sp>
      <p:sp>
        <p:nvSpPr>
          <p:cNvPr id="1143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3811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401603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Copyright © 2009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 dirty="0"/>
              <a:t>1-</a:t>
            </a:r>
            <a:fld id="{42930EB7-F974-4962-8728-B208B34E5D83}" type="slidenum">
              <a:rPr lang="en-US"/>
              <a:pPr/>
              <a:t>85</a:t>
            </a:fld>
            <a:endParaRPr lang="en-US" sz="1200" dirty="0">
              <a:latin typeface="Times New Roman" pitchFamily="18" charset="0"/>
            </a:endParaRPr>
          </a:p>
        </p:txBody>
      </p:sp>
      <p:sp>
        <p:nvSpPr>
          <p:cNvPr id="1144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4835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386129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Copyright © 2009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 dirty="0"/>
              <a:t>1-</a:t>
            </a:r>
            <a:fld id="{F657954A-D8E2-46E6-BBEE-B0567167EFDD}" type="slidenum">
              <a:rPr lang="en-US"/>
              <a:pPr/>
              <a:t>86</a:t>
            </a:fld>
            <a:endParaRPr lang="en-US" sz="1200" dirty="0">
              <a:latin typeface="Times New Roman" pitchFamily="18" charset="0"/>
            </a:endParaRPr>
          </a:p>
        </p:txBody>
      </p:sp>
      <p:sp>
        <p:nvSpPr>
          <p:cNvPr id="1145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5859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706201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Copyright © 2003 M. E. Kabay.                                                            All rights reserved.</a:t>
            </a:r>
          </a:p>
        </p:txBody>
      </p:sp>
      <p:sp>
        <p:nvSpPr>
          <p:cNvPr id="819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 dirty="0"/>
              <a:t>1-</a:t>
            </a:r>
            <a:fld id="{03FF91CD-32CD-43BA-AAFF-F595D6CB5954}" type="slidenum">
              <a:rPr lang="en-US" smtClean="0"/>
              <a:pPr/>
              <a:t>87</a:t>
            </a:fld>
            <a:endParaRPr lang="en-US" sz="1300" dirty="0">
              <a:latin typeface="Times New Roman" pitchFamily="18" charset="0"/>
            </a:endParaRPr>
          </a:p>
        </p:txBody>
      </p:sp>
      <p:sp>
        <p:nvSpPr>
          <p:cNvPr id="81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9118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Copyright © 2009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 dirty="0"/>
              <a:t>1-</a:t>
            </a:r>
            <a:fld id="{8C2C093F-E01C-4667-8BF1-AA21DAC1401F}" type="slidenum">
              <a:rPr lang="en-US"/>
              <a:pPr/>
              <a:t>9</a:t>
            </a:fld>
            <a:endParaRPr lang="en-US" sz="1200" dirty="0">
              <a:latin typeface="Times New Roman" pitchFamily="18" charset="0"/>
            </a:endParaRPr>
          </a:p>
        </p:txBody>
      </p:sp>
      <p:sp>
        <p:nvSpPr>
          <p:cNvPr id="1112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2067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836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152400"/>
            <a:ext cx="1790700" cy="6172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152400"/>
            <a:ext cx="5219700" cy="6172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371600"/>
            <a:ext cx="71628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676400"/>
            <a:ext cx="35052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5052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152400"/>
            <a:ext cx="71628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SLIDE 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676400"/>
            <a:ext cx="7162800" cy="464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Body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89860" name="Rectangle 4"/>
          <p:cNvSpPr>
            <a:spLocks noChangeArrowheads="1"/>
          </p:cNvSpPr>
          <p:nvPr/>
        </p:nvSpPr>
        <p:spPr bwMode="auto">
          <a:xfrm>
            <a:off x="0" y="6494463"/>
            <a:ext cx="46037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fld id="{1876368F-CCB9-4D53-B26B-53ADE0C8FEAD}" type="slidenum">
              <a:rPr lang="en-US" sz="1800"/>
              <a:pPr eaLnBrk="0" hangingPunct="0">
                <a:defRPr/>
              </a:pPr>
              <a:t>‹#›</a:t>
            </a:fld>
            <a:endParaRPr lang="en-US" sz="1800" dirty="0"/>
          </a:p>
        </p:txBody>
      </p:sp>
      <p:sp>
        <p:nvSpPr>
          <p:cNvPr id="889861" name="Text Box 5"/>
          <p:cNvSpPr txBox="1">
            <a:spLocks noChangeArrowheads="1"/>
          </p:cNvSpPr>
          <p:nvPr/>
        </p:nvSpPr>
        <p:spPr bwMode="auto">
          <a:xfrm>
            <a:off x="8839200" y="152400"/>
            <a:ext cx="1841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 sz="2400" b="0" dirty="0">
              <a:latin typeface="Times New Roman" charset="0"/>
            </a:endParaRPr>
          </a:p>
        </p:txBody>
      </p:sp>
      <p:sp>
        <p:nvSpPr>
          <p:cNvPr id="889863" name="Text Box 7"/>
          <p:cNvSpPr txBox="1">
            <a:spLocks noChangeArrowheads="1"/>
          </p:cNvSpPr>
          <p:nvPr/>
        </p:nvSpPr>
        <p:spPr bwMode="auto">
          <a:xfrm>
            <a:off x="3322638" y="6643688"/>
            <a:ext cx="2497137" cy="2143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800" b="0" i="1" dirty="0"/>
              <a:t>Copyright </a:t>
            </a:r>
            <a:r>
              <a:rPr lang="en-US" sz="800" b="0" i="1"/>
              <a:t>© 2020 M. E. </a:t>
            </a:r>
            <a:r>
              <a:rPr lang="en-US" sz="800" b="0" i="1" dirty="0"/>
              <a:t>Kabay.  All rights reserved.</a:t>
            </a:r>
          </a:p>
        </p:txBody>
      </p:sp>
      <p:pic>
        <p:nvPicPr>
          <p:cNvPr id="1031" name="Picture 7" descr="NWU_2c_stacked_logo_1-inch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235950" y="0"/>
            <a:ext cx="90805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l" defTabSz="91757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+mj-lt"/>
          <a:ea typeface="+mj-ea"/>
          <a:cs typeface="+mj-cs"/>
        </a:defRPr>
      </a:lvl1pPr>
      <a:lvl2pPr algn="l" defTabSz="91757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2pPr>
      <a:lvl3pPr algn="l" defTabSz="91757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3pPr>
      <a:lvl4pPr algn="l" defTabSz="91757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4pPr>
      <a:lvl5pPr algn="l" defTabSz="91757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5pPr>
      <a:lvl6pPr marL="457200" algn="l" defTabSz="91757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6pPr>
      <a:lvl7pPr marL="914400" algn="l" defTabSz="91757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7pPr>
      <a:lvl8pPr marL="1371600" algn="l" defTabSz="91757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8pPr>
      <a:lvl9pPr marL="1828800" algn="l" defTabSz="91757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9pPr>
    </p:titleStyle>
    <p:bodyStyle>
      <a:lvl1pPr marL="285750" indent="-2857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Font typeface="Wingdings" pitchFamily="2" charset="2"/>
        <a:buChar char="Ø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q"/>
        <a:defRPr sz="24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Font typeface="Wingdings" pitchFamily="2" charset="2"/>
        <a:buChar char="ü"/>
        <a:defRPr sz="2400" b="1">
          <a:solidFill>
            <a:schemeClr val="tx1"/>
          </a:solidFill>
          <a:latin typeface="+mn-lt"/>
        </a:defRPr>
      </a:lvl3pPr>
      <a:lvl4pPr marL="1543050" indent="-1714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Font typeface="Wingdings" pitchFamily="2" charset="2"/>
        <a:buChar char="§"/>
        <a:defRPr sz="2400" b="1">
          <a:solidFill>
            <a:schemeClr val="tx1"/>
          </a:solidFill>
          <a:latin typeface="+mn-lt"/>
        </a:defRPr>
      </a:lvl4pPr>
      <a:lvl5pPr marL="2000250" indent="-1714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•"/>
        <a:defRPr sz="2400" b="1">
          <a:solidFill>
            <a:schemeClr val="tx1"/>
          </a:solidFill>
          <a:latin typeface="+mn-lt"/>
        </a:defRPr>
      </a:lvl5pPr>
      <a:lvl6pPr marL="2457450" indent="-1714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•"/>
        <a:defRPr sz="2400" b="1">
          <a:solidFill>
            <a:schemeClr val="tx1"/>
          </a:solidFill>
          <a:latin typeface="+mn-lt"/>
        </a:defRPr>
      </a:lvl6pPr>
      <a:lvl7pPr marL="2914650" indent="-1714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•"/>
        <a:defRPr sz="2400" b="1">
          <a:solidFill>
            <a:schemeClr val="tx1"/>
          </a:solidFill>
          <a:latin typeface="+mn-lt"/>
        </a:defRPr>
      </a:lvl7pPr>
      <a:lvl8pPr marL="3371850" indent="-1714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•"/>
        <a:defRPr sz="2400" b="1">
          <a:solidFill>
            <a:schemeClr val="tx1"/>
          </a:solidFill>
          <a:latin typeface="+mn-lt"/>
        </a:defRPr>
      </a:lvl8pPr>
      <a:lvl9pPr marL="3829050" indent="-1714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•"/>
        <a:defRPr sz="24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incoll.edu/depts/cpsc/cryptography/vigenere.html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n.wikipedia.org/wiki/Vigen%e8re_Cipher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sfsp.edu/gkearns/Articles_Fraud/Benford%20Analysis%20Article.pdf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.cornell.edu/~mec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w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2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wmf"/><Relationship Id="rId4" Type="http://schemas.openxmlformats.org/officeDocument/2006/relationships/image" Target="../media/image32.w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audio" Target="../media/audio6.wav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audio" Target="../media/audio8.wav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wm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gp.com/company/faqs.html" TargetMode="External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3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nu.org/software/gnupg/gnupg.html" TargetMode="External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162800" cy="3276600"/>
          </a:xfrm>
        </p:spPr>
        <p:txBody>
          <a:bodyPr/>
          <a:lstStyle/>
          <a:p>
            <a:pPr algn="ctr"/>
            <a:r>
              <a:rPr lang="en-US" sz="6000" dirty="0"/>
              <a:t>Introduction to Cryptography</a:t>
            </a:r>
          </a:p>
        </p:txBody>
      </p:sp>
      <p:sp>
        <p:nvSpPr>
          <p:cNvPr id="2051" name="Content Placeholder 2"/>
          <p:cNvSpPr>
            <a:spLocks noGrp="1"/>
          </p:cNvSpPr>
          <p:nvPr>
            <p:ph idx="1"/>
          </p:nvPr>
        </p:nvSpPr>
        <p:spPr>
          <a:xfrm>
            <a:off x="990600" y="3429000"/>
            <a:ext cx="7162800" cy="31242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sz="3600" dirty="0"/>
              <a:t>CSH6 Chapter 7</a:t>
            </a:r>
          </a:p>
          <a:p>
            <a:pPr algn="ctr">
              <a:buFont typeface="Wingdings" pitchFamily="2" charset="2"/>
              <a:buNone/>
            </a:pPr>
            <a:r>
              <a:rPr lang="en-US" sz="3600" dirty="0"/>
              <a:t>“Encryption”</a:t>
            </a:r>
          </a:p>
          <a:p>
            <a:pPr algn="ctr">
              <a:buFont typeface="Wingdings" pitchFamily="2" charset="2"/>
              <a:buNone/>
            </a:pPr>
            <a:r>
              <a:rPr lang="en-US" sz="3600" dirty="0"/>
              <a:t>Stephen Cobb &amp; </a:t>
            </a:r>
            <a:br>
              <a:rPr lang="en-US" sz="3600" dirty="0"/>
            </a:br>
            <a:r>
              <a:rPr lang="en-US" sz="3600" dirty="0"/>
              <a:t>Corinne </a:t>
            </a:r>
            <a:r>
              <a:rPr lang="en-US" sz="3600" dirty="0" err="1"/>
              <a:t>Lefrançois</a:t>
            </a:r>
            <a:endParaRPr lang="en-US" sz="3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8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Polyalphabetic</a:t>
            </a:r>
            <a:r>
              <a:rPr lang="en-US" dirty="0"/>
              <a:t> Substitution Ciphers</a:t>
            </a:r>
          </a:p>
        </p:txBody>
      </p:sp>
      <p:sp>
        <p:nvSpPr>
          <p:cNvPr id="978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676400"/>
            <a:ext cx="7543800" cy="4648200"/>
          </a:xfrm>
        </p:spPr>
        <p:txBody>
          <a:bodyPr/>
          <a:lstStyle/>
          <a:p>
            <a:r>
              <a:rPr lang="en-US" dirty="0"/>
              <a:t>Can use different offsets for </a:t>
            </a:r>
            <a:r>
              <a:rPr lang="en-US" i="1" dirty="0"/>
              <a:t>each position</a:t>
            </a:r>
            <a:r>
              <a:rPr lang="en-US" dirty="0"/>
              <a:t> in plaintext</a:t>
            </a:r>
          </a:p>
          <a:p>
            <a:pPr lvl="1"/>
            <a:r>
              <a:rPr lang="en-US" dirty="0"/>
              <a:t>E.g., </a:t>
            </a:r>
            <a:r>
              <a:rPr lang="en-US" i="1" dirty="0" err="1"/>
              <a:t>Vigenère</a:t>
            </a:r>
            <a:r>
              <a:rPr lang="en-US" dirty="0"/>
              <a:t> cipher is like 26 Caesar ciphers</a:t>
            </a:r>
          </a:p>
          <a:p>
            <a:pPr lvl="1"/>
            <a:r>
              <a:rPr lang="en-US" dirty="0"/>
              <a:t>Use key indicating </a:t>
            </a:r>
            <a:r>
              <a:rPr lang="en-US" i="1" dirty="0"/>
              <a:t>which offset</a:t>
            </a:r>
            <a:r>
              <a:rPr lang="en-US" dirty="0"/>
              <a:t> to use for </a:t>
            </a:r>
            <a:r>
              <a:rPr lang="en-US" i="1" dirty="0"/>
              <a:t>which position</a:t>
            </a:r>
            <a:r>
              <a:rPr lang="en-US" dirty="0"/>
              <a:t> in sequence of 26 letters</a:t>
            </a:r>
          </a:p>
          <a:p>
            <a:r>
              <a:rPr lang="en-US" dirty="0"/>
              <a:t>See</a:t>
            </a:r>
            <a:br>
              <a:rPr lang="en-US" dirty="0"/>
            </a:br>
            <a:r>
              <a:rPr lang="en-US" sz="2000" dirty="0">
                <a:latin typeface="Arial Narrow" pitchFamily="34" charset="0"/>
                <a:hlinkClick r:id="rId3"/>
              </a:rPr>
              <a:t>http://www.trincoll.edu/depts/cpsc/cryptography/vigenere.html</a:t>
            </a:r>
            <a:r>
              <a:rPr lang="en-US" sz="2000" dirty="0">
                <a:latin typeface="Arial Narrow" pitchFamily="34" charset="0"/>
              </a:rPr>
              <a:t> 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	Or</a:t>
            </a:r>
          </a:p>
          <a:p>
            <a:pPr>
              <a:buFont typeface="Wingdings" pitchFamily="2" charset="2"/>
              <a:buNone/>
            </a:pPr>
            <a:r>
              <a:rPr lang="en-US" sz="2000" dirty="0">
                <a:latin typeface="Arial Narrow" pitchFamily="34" charset="0"/>
              </a:rPr>
              <a:t>	</a:t>
            </a:r>
            <a:r>
              <a:rPr lang="en-US" sz="2000" dirty="0">
                <a:latin typeface="Arial Narrow" pitchFamily="34" charset="0"/>
                <a:hlinkClick r:id="rId4"/>
              </a:rPr>
              <a:t>http://en.wikipedia.org/wiki/Vigen%e8re_Cipher</a:t>
            </a:r>
            <a:r>
              <a:rPr lang="en-US" dirty="0">
                <a:latin typeface="Arial Narrow" pitchFamily="34" charset="0"/>
              </a:rPr>
              <a:t> </a:t>
            </a:r>
            <a:endParaRPr lang="en-US" sz="2000" dirty="0">
              <a:latin typeface="Arial Narrow" pitchFamily="34" charset="0"/>
            </a:endParaRPr>
          </a:p>
          <a:p>
            <a:pPr>
              <a:buFont typeface="Wingdings" pitchFamily="2" charset="2"/>
              <a:buNone/>
            </a:pPr>
            <a:r>
              <a:rPr lang="en-US" dirty="0"/>
              <a:t>	for detailed illustrations of how to perform the </a:t>
            </a:r>
            <a:r>
              <a:rPr lang="en-US" dirty="0" err="1"/>
              <a:t>Vigenère</a:t>
            </a:r>
            <a:r>
              <a:rPr lang="en-US" dirty="0"/>
              <a:t> cipher with a particular key on a specific plaintext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9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One-Time Pad</a:t>
            </a:r>
          </a:p>
        </p:txBody>
      </p:sp>
      <p:sp>
        <p:nvSpPr>
          <p:cNvPr id="979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143000"/>
            <a:ext cx="7543800" cy="5181600"/>
          </a:xfrm>
        </p:spPr>
        <p:txBody>
          <a:bodyPr/>
          <a:lstStyle/>
          <a:p>
            <a:r>
              <a:rPr lang="en-US" dirty="0"/>
              <a:t>Use a fixed and shared secret to determine offsets</a:t>
            </a:r>
          </a:p>
          <a:p>
            <a:r>
              <a:rPr lang="en-US" dirty="0"/>
              <a:t>In theory, is only cipher </a:t>
            </a:r>
            <a:r>
              <a:rPr lang="en-US" i="1" dirty="0"/>
              <a:t>impossible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to break IFF</a:t>
            </a:r>
          </a:p>
          <a:p>
            <a:pPr lvl="1"/>
            <a:r>
              <a:rPr lang="en-US" dirty="0"/>
              <a:t>Pad kept secret </a:t>
            </a:r>
          </a:p>
          <a:p>
            <a:pPr lvl="1"/>
            <a:r>
              <a:rPr lang="en-US" dirty="0"/>
              <a:t>Key data truly random</a:t>
            </a:r>
          </a:p>
          <a:p>
            <a:pPr lvl="1"/>
            <a:r>
              <a:rPr lang="en-US" dirty="0"/>
              <a:t>Key data never re-used</a:t>
            </a:r>
          </a:p>
          <a:p>
            <a:r>
              <a:rPr lang="en-US" dirty="0"/>
              <a:t>In practice, people use natural </a:t>
            </a:r>
            <a:br>
              <a:rPr lang="en-US" dirty="0"/>
            </a:br>
            <a:r>
              <a:rPr lang="en-US" dirty="0"/>
              <a:t>language (e.g., novels) and reduce </a:t>
            </a:r>
            <a:br>
              <a:rPr lang="en-US" dirty="0"/>
            </a:br>
            <a:r>
              <a:rPr lang="en-US" dirty="0"/>
              <a:t>strength of algorithm</a:t>
            </a:r>
          </a:p>
          <a:p>
            <a:r>
              <a:rPr lang="en-US" dirty="0"/>
              <a:t>Major problem:  how to distribute the pad securely?</a:t>
            </a:r>
          </a:p>
          <a:p>
            <a:pPr lvl="1"/>
            <a:r>
              <a:rPr lang="en-US" i="1" dirty="0"/>
              <a:t>Explain the problem.</a:t>
            </a:r>
          </a:p>
        </p:txBody>
      </p:sp>
      <p:pic>
        <p:nvPicPr>
          <p:cNvPr id="41985" name="Picture 1" descr="C:\Program Files\Microsoft Office\Media\CntCD1\ClipArt6\j0299547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1905000"/>
            <a:ext cx="3000047" cy="304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410200" y="6172200"/>
            <a:ext cx="3280065" cy="400110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US" dirty="0"/>
              <a:t>IFF means “if and only if”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8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Secure Key Distribution</a:t>
            </a:r>
          </a:p>
        </p:txBody>
      </p:sp>
      <p:sp>
        <p:nvSpPr>
          <p:cNvPr id="1068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143000"/>
            <a:ext cx="7162800" cy="5410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/>
              <a:t>The problem of distributing a key securely is completely general to all </a:t>
            </a:r>
            <a:r>
              <a:rPr lang="en-US" i="1" dirty="0"/>
              <a:t>secret-key</a:t>
            </a:r>
            <a:r>
              <a:rPr lang="en-US" dirty="0"/>
              <a:t> algorithms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Shared secret essential for </a:t>
            </a:r>
            <a:br>
              <a:rPr lang="en-US" dirty="0"/>
            </a:br>
            <a:r>
              <a:rPr lang="en-US" dirty="0"/>
              <a:t>both enciphering and </a:t>
            </a:r>
            <a:br>
              <a:rPr lang="en-US" dirty="0"/>
            </a:br>
            <a:r>
              <a:rPr lang="en-US" dirty="0"/>
              <a:t>deciphering data</a:t>
            </a:r>
          </a:p>
          <a:p>
            <a:pPr>
              <a:lnSpc>
                <a:spcPct val="80000"/>
              </a:lnSpc>
            </a:pPr>
            <a:r>
              <a:rPr lang="en-US" dirty="0"/>
              <a:t>Therefore both sender and </a:t>
            </a:r>
            <a:br>
              <a:rPr lang="en-US" dirty="0"/>
            </a:br>
            <a:r>
              <a:rPr lang="en-US" dirty="0"/>
              <a:t>receiver must share the </a:t>
            </a:r>
            <a:br>
              <a:rPr lang="en-US" dirty="0"/>
            </a:br>
            <a:r>
              <a:rPr lang="en-US" dirty="0"/>
              <a:t>secret securely</a:t>
            </a:r>
          </a:p>
          <a:p>
            <a:pPr>
              <a:lnSpc>
                <a:spcPct val="80000"/>
              </a:lnSpc>
            </a:pPr>
            <a:r>
              <a:rPr lang="en-US" dirty="0"/>
              <a:t>But if it were secure to </a:t>
            </a:r>
            <a:br>
              <a:rPr lang="en-US" dirty="0"/>
            </a:br>
            <a:r>
              <a:rPr lang="en-US" dirty="0"/>
              <a:t>transmit the key, you could transmit the plaintext message too</a:t>
            </a:r>
          </a:p>
          <a:p>
            <a:pPr>
              <a:lnSpc>
                <a:spcPct val="80000"/>
              </a:lnSpc>
            </a:pPr>
            <a:r>
              <a:rPr lang="en-US" dirty="0"/>
              <a:t>So how do you get the secret from one to the other securely?</a:t>
            </a:r>
          </a:p>
          <a:p>
            <a:pPr>
              <a:lnSpc>
                <a:spcPct val="80000"/>
              </a:lnSpc>
            </a:pPr>
            <a:r>
              <a:rPr lang="en-US" dirty="0"/>
              <a:t>Need an alternate communications channel with higher security</a:t>
            </a:r>
          </a:p>
        </p:txBody>
      </p:sp>
      <p:pic>
        <p:nvPicPr>
          <p:cNvPr id="39937" name="Picture 1" descr="C:\Program Files\Microsoft Office\Media\CntCD1\ClipArt5\j0280581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1905000"/>
            <a:ext cx="3200400" cy="2305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082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152400"/>
            <a:ext cx="7162800" cy="1828800"/>
          </a:xfrm>
        </p:spPr>
        <p:txBody>
          <a:bodyPr/>
          <a:lstStyle/>
          <a:p>
            <a:r>
              <a:rPr lang="en-US" dirty="0"/>
              <a:t>Example of Linear </a:t>
            </a:r>
            <a:r>
              <a:rPr lang="en-US" dirty="0" err="1"/>
              <a:t>Congruential</a:t>
            </a:r>
            <a:r>
              <a:rPr lang="en-US" dirty="0"/>
              <a:t> Pseudo-Random Number Generator</a:t>
            </a:r>
          </a:p>
        </p:txBody>
      </p:sp>
      <p:sp>
        <p:nvSpPr>
          <p:cNvPr id="1070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7700" y="1981200"/>
            <a:ext cx="7848600" cy="35814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9600" dirty="0"/>
              <a:t>n</a:t>
            </a:r>
            <a:r>
              <a:rPr lang="en-US" sz="9600" baseline="-25000" dirty="0"/>
              <a:t>i+1</a:t>
            </a:r>
            <a:r>
              <a:rPr lang="en-US" sz="9600" dirty="0"/>
              <a:t>=</a:t>
            </a:r>
            <a:r>
              <a:rPr lang="en-US" sz="9600" dirty="0" err="1"/>
              <a:t>frac</a:t>
            </a:r>
            <a:r>
              <a:rPr lang="en-US" sz="9600" dirty="0"/>
              <a:t>(</a:t>
            </a:r>
            <a:r>
              <a:rPr lang="en-US" sz="9600" dirty="0">
                <a:sym typeface="Symbol" pitchFamily="18" charset="2"/>
              </a:rPr>
              <a:t></a:t>
            </a:r>
            <a:r>
              <a:rPr lang="en-US" sz="9600" baseline="30000" dirty="0" err="1"/>
              <a:t>n</a:t>
            </a:r>
            <a:r>
              <a:rPr lang="en-US" sz="5400" baseline="30000" dirty="0" err="1"/>
              <a:t>i</a:t>
            </a:r>
            <a:r>
              <a:rPr lang="en-US" sz="9600" dirty="0"/>
              <a:t>)</a:t>
            </a:r>
          </a:p>
        </p:txBody>
      </p:sp>
      <p:pic>
        <p:nvPicPr>
          <p:cNvPr id="37889" name="Picture 1" descr="C:\Program Files\Microsoft Office\Media\CntCD1\ClipArt4\j0250446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57450" y="3429000"/>
            <a:ext cx="4229100" cy="3109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0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Linear </a:t>
            </a:r>
            <a:r>
              <a:rPr lang="en-US" sz="3200" dirty="0" err="1"/>
              <a:t>Congruential</a:t>
            </a:r>
            <a:r>
              <a:rPr lang="en-US" sz="3200" dirty="0"/>
              <a:t> Pseudo-Random Number Generators</a:t>
            </a:r>
          </a:p>
        </p:txBody>
      </p:sp>
      <p:sp>
        <p:nvSpPr>
          <p:cNvPr id="980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676400"/>
            <a:ext cx="7467600" cy="4876800"/>
          </a:xfrm>
        </p:spPr>
        <p:txBody>
          <a:bodyPr/>
          <a:lstStyle/>
          <a:p>
            <a:r>
              <a:rPr lang="en-US" dirty="0"/>
              <a:t>Amateurs assume that RAND() function can be used as basis of one-time pad</a:t>
            </a:r>
          </a:p>
          <a:p>
            <a:pPr lvl="1"/>
            <a:r>
              <a:rPr lang="en-US" dirty="0"/>
              <a:t>But in fact such functions are NOT truly random</a:t>
            </a:r>
          </a:p>
          <a:p>
            <a:r>
              <a:rPr lang="en-US" dirty="0"/>
              <a:t>For one thing, use floating-point data with specific number (e.g., 17) of significant figures</a:t>
            </a:r>
          </a:p>
          <a:p>
            <a:pPr lvl="1"/>
            <a:r>
              <a:rPr lang="en-US" dirty="0"/>
              <a:t>Thus must inevitably repeat (WHY?)</a:t>
            </a:r>
          </a:p>
          <a:p>
            <a:r>
              <a:rPr lang="en-US" dirty="0"/>
              <a:t>Therefore ciphers with natural-language plaintext are subject to frequency analysis</a:t>
            </a:r>
          </a:p>
          <a:p>
            <a:pPr lvl="1"/>
            <a:r>
              <a:rPr lang="en-US" dirty="0"/>
              <a:t>WHY?</a:t>
            </a:r>
          </a:p>
          <a:p>
            <a:r>
              <a:rPr lang="en-US" dirty="0"/>
              <a:t>Nonetheless, can be useful for simulations and demonstrations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Topics</a:t>
            </a:r>
          </a:p>
        </p:txBody>
      </p:sp>
      <p:sp>
        <p:nvSpPr>
          <p:cNvPr id="982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Basic Concepts &amp; Terminology</a:t>
            </a:r>
          </a:p>
          <a:p>
            <a:r>
              <a:rPr lang="en-US" dirty="0">
                <a:solidFill>
                  <a:schemeClr val="bg2"/>
                </a:solidFill>
              </a:rPr>
              <a:t>Types of Algorithm</a:t>
            </a:r>
          </a:p>
          <a:p>
            <a:r>
              <a:rPr lang="en-US" dirty="0"/>
              <a:t>Cryptanalysis</a:t>
            </a:r>
            <a:endParaRPr lang="en-US" dirty="0">
              <a:solidFill>
                <a:schemeClr val="bg2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475" y="2543175"/>
            <a:ext cx="3619500" cy="381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Cryptanalysis</a:t>
            </a:r>
          </a:p>
        </p:txBody>
      </p:sp>
      <p:sp>
        <p:nvSpPr>
          <p:cNvPr id="983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371600"/>
            <a:ext cx="3581400" cy="4953000"/>
          </a:xfrm>
        </p:spPr>
        <p:txBody>
          <a:bodyPr/>
          <a:lstStyle/>
          <a:p>
            <a:r>
              <a:rPr lang="en-US" sz="2800" dirty="0"/>
              <a:t>Kerckhoffs’ Principle</a:t>
            </a:r>
          </a:p>
          <a:p>
            <a:r>
              <a:rPr lang="en-US" sz="2800" dirty="0" err="1"/>
              <a:t>Cryptanalytical</a:t>
            </a:r>
            <a:r>
              <a:rPr lang="en-US" sz="2800" dirty="0"/>
              <a:t> Methods</a:t>
            </a:r>
          </a:p>
          <a:p>
            <a:r>
              <a:rPr lang="en-US" sz="2800" dirty="0"/>
              <a:t>Types of </a:t>
            </a:r>
            <a:r>
              <a:rPr lang="en-US" sz="2800" dirty="0" err="1"/>
              <a:t>Cryptanalytical</a:t>
            </a:r>
            <a:r>
              <a:rPr lang="en-US" sz="2800" dirty="0"/>
              <a:t> Attacks</a:t>
            </a:r>
          </a:p>
        </p:txBody>
      </p:sp>
      <p:pic>
        <p:nvPicPr>
          <p:cNvPr id="31747" name="Picture 3" descr="C:\Program Files\Microsoft Office\Media\CntCD1\ClipArt3\j0233289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333500"/>
            <a:ext cx="4400711" cy="4191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6226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533400"/>
            <a:ext cx="7162800" cy="762000"/>
          </a:xfrm>
        </p:spPr>
        <p:txBody>
          <a:bodyPr/>
          <a:lstStyle/>
          <a:p>
            <a:r>
              <a:rPr lang="en-US" sz="4800" dirty="0"/>
              <a:t>Kerckhoffs’ Principle*</a:t>
            </a:r>
          </a:p>
        </p:txBody>
      </p:sp>
      <p:sp>
        <p:nvSpPr>
          <p:cNvPr id="1076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371600"/>
            <a:ext cx="7620000" cy="4953000"/>
          </a:xfrm>
        </p:spPr>
        <p:txBody>
          <a:bodyPr/>
          <a:lstStyle/>
          <a:p>
            <a:r>
              <a:rPr lang="en-US" sz="2800" dirty="0"/>
              <a:t>The strength of an encryption algorithm does not reside in the secrecy of the algorithm</a:t>
            </a:r>
          </a:p>
          <a:p>
            <a:endParaRPr lang="en-US" sz="2800" dirty="0"/>
          </a:p>
          <a:p>
            <a:pPr>
              <a:buFont typeface="Wingdings" pitchFamily="2" charset="2"/>
              <a:buNone/>
            </a:pPr>
            <a:r>
              <a:rPr lang="en-US" sz="2800" dirty="0"/>
              <a:t>Corollary:</a:t>
            </a:r>
          </a:p>
          <a:p>
            <a:r>
              <a:rPr lang="en-US" sz="2800" dirty="0"/>
              <a:t>The strength of an encryption algorithm is not measurable unless the algorithm is known</a:t>
            </a:r>
            <a:endParaRPr lang="en-US" sz="1400" dirty="0"/>
          </a:p>
        </p:txBody>
      </p:sp>
      <p:sp>
        <p:nvSpPr>
          <p:cNvPr id="1076228" name="Text Box 4"/>
          <p:cNvSpPr txBox="1">
            <a:spLocks noChangeArrowheads="1"/>
          </p:cNvSpPr>
          <p:nvPr/>
        </p:nvSpPr>
        <p:spPr bwMode="auto">
          <a:xfrm>
            <a:off x="369887" y="5943600"/>
            <a:ext cx="8720849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i="1" dirty="0"/>
              <a:t>* Published in 1883.  Not to be confused with </a:t>
            </a:r>
            <a:r>
              <a:rPr lang="en-US" i="1" dirty="0" err="1"/>
              <a:t>Kirchoff’s</a:t>
            </a:r>
            <a:r>
              <a:rPr lang="en-US" i="1" dirty="0"/>
              <a:t> Laws (physics)</a:t>
            </a:r>
          </a:p>
        </p:txBody>
      </p:sp>
      <p:pic>
        <p:nvPicPr>
          <p:cNvPr id="29697" name="Picture 1" descr="C:\Program Files\Microsoft Office\Media\CntCD1\ClipArt4\j0251285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3371" y="2209800"/>
            <a:ext cx="2137258" cy="14283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7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Dangers of Proprietary Algorithms</a:t>
            </a:r>
          </a:p>
        </p:txBody>
      </p:sp>
      <p:sp>
        <p:nvSpPr>
          <p:cNvPr id="1077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800" i="1" dirty="0"/>
              <a:t>Therefore beware of secret, proprietary algorithms</a:t>
            </a:r>
          </a:p>
          <a:p>
            <a:r>
              <a:rPr lang="en-US" sz="2800" dirty="0"/>
              <a:t>Many amateurs have failed utterly to defeat cryptanalysis</a:t>
            </a:r>
          </a:p>
          <a:p>
            <a:r>
              <a:rPr lang="en-US" sz="2800" dirty="0"/>
              <a:t>Must demonstrate that even with </a:t>
            </a:r>
            <a:r>
              <a:rPr lang="en-US" sz="2800" i="1" dirty="0"/>
              <a:t>knowledge of the algorithm</a:t>
            </a:r>
            <a:r>
              <a:rPr lang="en-US" sz="2800" dirty="0"/>
              <a:t> and even </a:t>
            </a:r>
            <a:r>
              <a:rPr lang="en-US" sz="2800" i="1" dirty="0"/>
              <a:t>knowledge of a plaintext &amp; ciphertext</a:t>
            </a:r>
            <a:r>
              <a:rPr lang="en-US" sz="2800" dirty="0"/>
              <a:t> sample, still too expensive to decrypt general ciphertext to make cryptanalysis worthwhile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000" y="4800600"/>
            <a:ext cx="1295400" cy="1862048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11500" dirty="0"/>
              <a:t>®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Cryptanalytical</a:t>
            </a:r>
            <a:r>
              <a:rPr lang="en-US" dirty="0"/>
              <a:t> Methods</a:t>
            </a:r>
          </a:p>
        </p:txBody>
      </p:sp>
      <p:sp>
        <p:nvSpPr>
          <p:cNvPr id="984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371600"/>
            <a:ext cx="3581400" cy="4953000"/>
          </a:xfrm>
        </p:spPr>
        <p:txBody>
          <a:bodyPr/>
          <a:lstStyle/>
          <a:p>
            <a:r>
              <a:rPr lang="en-US" sz="2800" dirty="0"/>
              <a:t>Frequency-Based Cryptanalysis</a:t>
            </a:r>
          </a:p>
          <a:p>
            <a:r>
              <a:rPr lang="en-US" sz="2800" dirty="0"/>
              <a:t>Brute-Force Cracking</a:t>
            </a:r>
          </a:p>
          <a:p>
            <a:r>
              <a:rPr lang="en-US" sz="2800" dirty="0"/>
              <a:t>Attacking Weak Algorithms</a:t>
            </a:r>
            <a:endParaRPr lang="en-US" dirty="0"/>
          </a:p>
        </p:txBody>
      </p:sp>
      <p:pic>
        <p:nvPicPr>
          <p:cNvPr id="25601" name="Picture 1" descr="C:\Documents and Settings\HP_Administrator\My Documents\My Pictures\Microsoft Clip Organizer\j0434407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1114328"/>
            <a:ext cx="4419600" cy="4629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0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Topics </a:t>
            </a:r>
          </a:p>
        </p:txBody>
      </p:sp>
      <p:sp>
        <p:nvSpPr>
          <p:cNvPr id="970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dirty="0"/>
              <a:t>Basic Concepts &amp; Terminology</a:t>
            </a:r>
          </a:p>
          <a:p>
            <a:r>
              <a:rPr lang="en-US" sz="3200" dirty="0"/>
              <a:t>Types of Algorithm</a:t>
            </a:r>
          </a:p>
          <a:p>
            <a:r>
              <a:rPr lang="en-US" sz="3200" dirty="0"/>
              <a:t>Cryptanalysis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" y="5562600"/>
            <a:ext cx="3518912" cy="400110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US" i="1" dirty="0"/>
              <a:t>CSH6</a:t>
            </a:r>
            <a:r>
              <a:rPr lang="en-US" dirty="0"/>
              <a:t> Chapter 7 pp 7.1-7.16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533710"/>
            <a:ext cx="3810000" cy="381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0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Frequency-Based Cryptanalysis</a:t>
            </a:r>
          </a:p>
        </p:txBody>
      </p:sp>
      <p:sp>
        <p:nvSpPr>
          <p:cNvPr id="1080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Possible to use frequency of single letters and </a:t>
            </a:r>
            <a:r>
              <a:rPr lang="en-US" i="1" dirty="0"/>
              <a:t>digraphs</a:t>
            </a:r>
            <a:r>
              <a:rPr lang="en-US" dirty="0"/>
              <a:t> (pairs of letters) to analyze ciphertext</a:t>
            </a:r>
          </a:p>
          <a:p>
            <a:pPr lvl="1"/>
            <a:r>
              <a:rPr lang="en-US" dirty="0"/>
              <a:t>But this technique works only for plaintext based on natural language</a:t>
            </a:r>
          </a:p>
          <a:p>
            <a:pPr lvl="1"/>
            <a:r>
              <a:rPr lang="en-US" dirty="0"/>
              <a:t>Must know (or guess) which language is used*</a:t>
            </a:r>
          </a:p>
          <a:p>
            <a:pPr lvl="1"/>
            <a:r>
              <a:rPr lang="en-US" dirty="0"/>
              <a:t>Need large amounts of data</a:t>
            </a:r>
          </a:p>
          <a:p>
            <a:r>
              <a:rPr lang="en-US" dirty="0"/>
              <a:t>Does not help with cryptanalysis of purely numerical data unless there are regularities in the plaintext**</a:t>
            </a:r>
          </a:p>
        </p:txBody>
      </p:sp>
      <p:sp>
        <p:nvSpPr>
          <p:cNvPr id="1080324" name="Text Box 4"/>
          <p:cNvSpPr txBox="1">
            <a:spLocks noChangeArrowheads="1"/>
          </p:cNvSpPr>
          <p:nvPr/>
        </p:nvSpPr>
        <p:spPr bwMode="auto">
          <a:xfrm>
            <a:off x="457200" y="5562600"/>
            <a:ext cx="8382000" cy="307777"/>
          </a:xfrm>
          <a:prstGeom prst="rect">
            <a:avLst/>
          </a:prstGeom>
          <a:solidFill>
            <a:srgbClr val="FFC000"/>
          </a:solidFill>
          <a:ln w="12700">
            <a:noFill/>
            <a:miter lim="800000"/>
            <a:headEnd type="none" w="sm" len="sm"/>
            <a:tailEnd type="none" w="sm" len="sm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en-US" sz="1400" dirty="0"/>
              <a:t>* e.g., frequency of single letters in plain English follows sequence  </a:t>
            </a:r>
            <a:r>
              <a:rPr lang="en-US" sz="1400" i="1" dirty="0" err="1"/>
              <a:t>approx</a:t>
            </a:r>
            <a:r>
              <a:rPr lang="en-US" sz="1400" dirty="0"/>
              <a:t> like </a:t>
            </a:r>
            <a:r>
              <a:rPr lang="en-US" sz="1400" i="1" dirty="0"/>
              <a:t>ETAOINSHRDLU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28625" y="6019800"/>
            <a:ext cx="8382000" cy="523220"/>
          </a:xfrm>
          <a:prstGeom prst="rect">
            <a:avLst/>
          </a:prstGeom>
          <a:solidFill>
            <a:srgbClr val="FFC000"/>
          </a:solidFill>
          <a:ln w="12700">
            <a:noFill/>
            <a:miter lim="800000"/>
            <a:headEnd type="none" w="sm" len="sm"/>
            <a:tailEnd type="none" w="sm" len="sm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en-US" sz="1400" dirty="0"/>
              <a:t>** But in detecting accounting fraud, </a:t>
            </a:r>
            <a:r>
              <a:rPr lang="en-US" sz="1400" i="1" dirty="0" err="1"/>
              <a:t>Benford’s</a:t>
            </a:r>
            <a:r>
              <a:rPr lang="en-US" sz="1400" i="1" dirty="0"/>
              <a:t> Law</a:t>
            </a:r>
            <a:r>
              <a:rPr lang="en-US" sz="1400" dirty="0"/>
              <a:t> can help. See for example</a:t>
            </a:r>
          </a:p>
          <a:p>
            <a:r>
              <a:rPr lang="en-US" sz="1400" i="1" dirty="0">
                <a:hlinkClick r:id="rId3"/>
              </a:rPr>
              <a:t>http://www.usfsp.edu/gkearns/Articles_Fraud/Benford%2520Analysis%2520Article.pdf</a:t>
            </a:r>
            <a:r>
              <a:rPr lang="en-US" sz="1400" i="1" dirty="0"/>
              <a:t>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Frequency-Based Analysis: </a:t>
            </a:r>
            <a:br>
              <a:rPr lang="en-US" dirty="0"/>
            </a:br>
            <a:r>
              <a:rPr lang="en-US" dirty="0"/>
              <a:t>A Bit More Detail</a:t>
            </a:r>
          </a:p>
        </p:txBody>
      </p:sp>
      <p:sp>
        <p:nvSpPr>
          <p:cNvPr id="1074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Ciphertext only:  Study patterns in ciphertext</a:t>
            </a:r>
          </a:p>
          <a:p>
            <a:pPr lvl="1"/>
            <a:r>
              <a:rPr lang="en-US" dirty="0"/>
              <a:t>Digraphs:  pairs of symbols in sequence</a:t>
            </a:r>
          </a:p>
          <a:p>
            <a:pPr lvl="1"/>
            <a:r>
              <a:rPr lang="en-US" dirty="0" err="1"/>
              <a:t>Trigraphs</a:t>
            </a:r>
            <a:r>
              <a:rPr lang="en-US" dirty="0"/>
              <a:t>:  sets of three symbols in a row</a:t>
            </a:r>
          </a:p>
          <a:p>
            <a:r>
              <a:rPr lang="en-US" dirty="0"/>
              <a:t>Plot frequencies of digraphs, </a:t>
            </a:r>
            <a:r>
              <a:rPr lang="en-US" dirty="0" err="1"/>
              <a:t>trigraphs</a:t>
            </a:r>
            <a:r>
              <a:rPr lang="en-US" dirty="0"/>
              <a:t> etc.</a:t>
            </a:r>
          </a:p>
          <a:p>
            <a:r>
              <a:rPr lang="en-US" dirty="0"/>
              <a:t>Tables exist of known frequencies of transition probabilities for letters in natural language</a:t>
            </a:r>
          </a:p>
          <a:p>
            <a:pPr lvl="1"/>
            <a:r>
              <a:rPr lang="en-US" dirty="0"/>
              <a:t>E.g., in English </a:t>
            </a:r>
            <a:r>
              <a:rPr lang="en-US" i="1" dirty="0" err="1"/>
              <a:t>th</a:t>
            </a:r>
            <a:r>
              <a:rPr lang="en-US" dirty="0"/>
              <a:t> more common than </a:t>
            </a:r>
            <a:r>
              <a:rPr lang="en-US" i="1" dirty="0" err="1"/>
              <a:t>tx</a:t>
            </a:r>
            <a:endParaRPr lang="en-US" i="1" dirty="0"/>
          </a:p>
          <a:p>
            <a:pPr lvl="1"/>
            <a:r>
              <a:rPr lang="en-US" dirty="0"/>
              <a:t>AKA </a:t>
            </a:r>
            <a:r>
              <a:rPr lang="en-US" i="1" dirty="0" err="1"/>
              <a:t>Markoff</a:t>
            </a:r>
            <a:r>
              <a:rPr lang="en-US" i="1" dirty="0"/>
              <a:t> Chain probabilities</a:t>
            </a:r>
            <a:endParaRPr lang="en-US" dirty="0"/>
          </a:p>
          <a:p>
            <a:r>
              <a:rPr lang="en-US" dirty="0"/>
              <a:t>Use transition probabilities to spot likely transformed ciphertext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66995" y="5534561"/>
            <a:ext cx="3577005" cy="1323439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See chart on next slide</a:t>
            </a:r>
          </a:p>
          <a:p>
            <a:pPr algn="ctr"/>
            <a:r>
              <a:rPr lang="en-US" sz="1600" dirty="0"/>
              <a:t>from Cornell University’s </a:t>
            </a:r>
          </a:p>
          <a:p>
            <a:pPr algn="ctr"/>
            <a:r>
              <a:rPr lang="en-US" sz="1600" dirty="0"/>
              <a:t>“Math Explorer’s Club”</a:t>
            </a:r>
          </a:p>
          <a:p>
            <a:pPr algn="ctr"/>
            <a:r>
              <a:rPr lang="en-US" sz="1600" dirty="0">
                <a:hlinkClick r:id="rId3"/>
              </a:rPr>
              <a:t>http://www.math.cornell.edu/~mec/</a:t>
            </a:r>
            <a:endParaRPr lang="en-US" sz="1600" dirty="0"/>
          </a:p>
          <a:p>
            <a:pPr algn="ctr"/>
            <a:r>
              <a:rPr lang="en-US" sz="1600" dirty="0"/>
              <a:t>(Used </a:t>
            </a:r>
            <a:r>
              <a:rPr lang="en-US" sz="1600" dirty="0" err="1"/>
              <a:t>witih</a:t>
            </a:r>
            <a:r>
              <a:rPr lang="en-US" sz="1600" dirty="0"/>
              <a:t> permission)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English Digraph Frequencies</a:t>
            </a:r>
          </a:p>
        </p:txBody>
      </p:sp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6300" y="990600"/>
            <a:ext cx="7391400" cy="54700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390520" y="6519446"/>
            <a:ext cx="6362960" cy="338554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rial Narrow" pitchFamily="34" charset="0"/>
              </a:rPr>
              <a:t>http://www.math.cornell.edu/~mec/2003-2004/cryptography/subs/digraphs.jpg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Brute-Force Cracking</a:t>
            </a:r>
          </a:p>
        </p:txBody>
      </p:sp>
      <p:sp>
        <p:nvSpPr>
          <p:cNvPr id="985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371600"/>
            <a:ext cx="7696200" cy="4953000"/>
          </a:xfrm>
        </p:spPr>
        <p:txBody>
          <a:bodyPr/>
          <a:lstStyle/>
          <a:p>
            <a:r>
              <a:rPr lang="en-US" dirty="0"/>
              <a:t>Try every possible key</a:t>
            </a:r>
          </a:p>
          <a:p>
            <a:pPr lvl="1"/>
            <a:r>
              <a:rPr lang="en-US" dirty="0"/>
              <a:t>Facilitated by massively </a:t>
            </a:r>
            <a:br>
              <a:rPr lang="en-US" dirty="0"/>
            </a:br>
            <a:r>
              <a:rPr lang="en-US" dirty="0"/>
              <a:t>parallel computing</a:t>
            </a:r>
          </a:p>
          <a:p>
            <a:r>
              <a:rPr lang="en-US" i="1" dirty="0"/>
              <a:t>Dictionary attacks</a:t>
            </a:r>
            <a:r>
              <a:rPr lang="en-US" dirty="0"/>
              <a:t> narrow the </a:t>
            </a:r>
            <a:br>
              <a:rPr lang="en-US" dirty="0"/>
            </a:br>
            <a:r>
              <a:rPr lang="en-US" dirty="0"/>
              <a:t>range of keys</a:t>
            </a:r>
          </a:p>
          <a:p>
            <a:pPr lvl="1"/>
            <a:r>
              <a:rPr lang="en-US" dirty="0"/>
              <a:t>Helpful when one suspects that the target user has chosen </a:t>
            </a:r>
            <a:r>
              <a:rPr lang="en-US" i="1" dirty="0"/>
              <a:t>bad key</a:t>
            </a:r>
            <a:endParaRPr lang="en-US" dirty="0"/>
          </a:p>
          <a:p>
            <a:pPr lvl="2"/>
            <a:r>
              <a:rPr lang="en-US" dirty="0"/>
              <a:t>Names of pets, friends, sports teams, hobbies, objects on desk</a:t>
            </a:r>
          </a:p>
          <a:p>
            <a:pPr lvl="1"/>
            <a:r>
              <a:rPr lang="en-US" i="1" dirty="0"/>
              <a:t>Password-cracking programs</a:t>
            </a:r>
            <a:r>
              <a:rPr lang="en-US" dirty="0"/>
              <a:t> use dictionaries</a:t>
            </a:r>
          </a:p>
          <a:p>
            <a:pPr lvl="2"/>
            <a:r>
              <a:rPr lang="en-US" dirty="0"/>
              <a:t>Try every word and combination</a:t>
            </a:r>
          </a:p>
          <a:p>
            <a:pPr lvl="2"/>
            <a:r>
              <a:rPr lang="en-US" dirty="0"/>
              <a:t>Can also introduce numbers and symbols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838200"/>
            <a:ext cx="2747201" cy="2514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8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83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Password-Cracking Programs</a:t>
            </a:r>
          </a:p>
        </p:txBody>
      </p:sp>
      <p:sp>
        <p:nvSpPr>
          <p:cNvPr id="1083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Most systems store </a:t>
            </a:r>
            <a:r>
              <a:rPr lang="en-US" i="1" dirty="0"/>
              <a:t>one-way encrypted</a:t>
            </a:r>
            <a:r>
              <a:rPr lang="en-US" dirty="0"/>
              <a:t> passwords in a file</a:t>
            </a:r>
          </a:p>
          <a:p>
            <a:pPr lvl="1"/>
            <a:r>
              <a:rPr lang="en-US" dirty="0"/>
              <a:t>E.g., /password/etc. file in UNIX systems</a:t>
            </a:r>
          </a:p>
          <a:p>
            <a:pPr lvl="1"/>
            <a:r>
              <a:rPr lang="en-US" i="1" dirty="0"/>
              <a:t>One-way</a:t>
            </a:r>
            <a:r>
              <a:rPr lang="en-US" dirty="0"/>
              <a:t> because cannot deduce original password from knowing ciphertext</a:t>
            </a:r>
          </a:p>
          <a:p>
            <a:pPr lvl="2"/>
            <a:r>
              <a:rPr lang="en-US" dirty="0"/>
              <a:t>Why not?</a:t>
            </a:r>
          </a:p>
          <a:p>
            <a:r>
              <a:rPr lang="en-US" dirty="0"/>
              <a:t>Password encryption algorithm is known</a:t>
            </a:r>
          </a:p>
          <a:p>
            <a:pPr lvl="1"/>
            <a:r>
              <a:rPr lang="en-US" dirty="0"/>
              <a:t>Encrypt all possible passwords</a:t>
            </a:r>
          </a:p>
          <a:p>
            <a:pPr lvl="1"/>
            <a:r>
              <a:rPr lang="en-US" dirty="0"/>
              <a:t>Compare ciphertexts against stored values</a:t>
            </a:r>
          </a:p>
          <a:p>
            <a:pPr lvl="1"/>
            <a:r>
              <a:rPr lang="en-US" dirty="0"/>
              <a:t>Hits indicate valid passwords or equivalents (WHY?)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0"/>
            <a:ext cx="91154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6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Defending Against Password-Cracking Programs</a:t>
            </a:r>
          </a:p>
        </p:txBody>
      </p:sp>
      <p:sp>
        <p:nvSpPr>
          <p:cNvPr id="1086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371600"/>
            <a:ext cx="7162800" cy="4953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/>
              <a:t>How can you choose passwords that are hard to crack?</a:t>
            </a:r>
          </a:p>
          <a:p>
            <a:pPr>
              <a:lnSpc>
                <a:spcPct val="80000"/>
              </a:lnSpc>
            </a:pPr>
            <a:r>
              <a:rPr lang="en-US" dirty="0"/>
              <a:t>Don’t use real words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Why?</a:t>
            </a:r>
          </a:p>
          <a:p>
            <a:pPr>
              <a:lnSpc>
                <a:spcPct val="80000"/>
              </a:lnSpc>
            </a:pPr>
            <a:r>
              <a:rPr lang="en-US" dirty="0"/>
              <a:t>Introduce numbers and symbols into the password sequence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Why?</a:t>
            </a:r>
          </a:p>
          <a:p>
            <a:pPr>
              <a:lnSpc>
                <a:spcPct val="80000"/>
              </a:lnSpc>
            </a:pPr>
            <a:r>
              <a:rPr lang="en-US" dirty="0"/>
              <a:t>Change your password periodically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Why?</a:t>
            </a:r>
          </a:p>
          <a:p>
            <a:pPr>
              <a:lnSpc>
                <a:spcPct val="80000"/>
              </a:lnSpc>
            </a:pPr>
            <a:r>
              <a:rPr lang="en-US" dirty="0"/>
              <a:t>Don’t use the same password on public Web sites as on important / secure production sites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Why?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Interfering with Brute-Force Cracking</a:t>
            </a:r>
          </a:p>
        </p:txBody>
      </p:sp>
      <p:sp>
        <p:nvSpPr>
          <p:cNvPr id="1081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371600"/>
            <a:ext cx="7696200" cy="5334000"/>
          </a:xfrm>
        </p:spPr>
        <p:txBody>
          <a:bodyPr/>
          <a:lstStyle/>
          <a:p>
            <a:r>
              <a:rPr lang="en-US" dirty="0"/>
              <a:t>Need to know the algorithm used for encryption</a:t>
            </a:r>
          </a:p>
          <a:p>
            <a:pPr lvl="1"/>
            <a:r>
              <a:rPr lang="en-US" dirty="0"/>
              <a:t>Why?</a:t>
            </a:r>
          </a:p>
          <a:p>
            <a:r>
              <a:rPr lang="en-US" dirty="0"/>
              <a:t>Must be able to </a:t>
            </a:r>
            <a:r>
              <a:rPr lang="en-US" i="1" dirty="0"/>
              <a:t>recognize</a:t>
            </a:r>
            <a:r>
              <a:rPr lang="en-US" dirty="0"/>
              <a:t> successful decryption</a:t>
            </a:r>
          </a:p>
          <a:p>
            <a:pPr lvl="1"/>
            <a:r>
              <a:rPr lang="en-US" dirty="0"/>
              <a:t>Why?</a:t>
            </a:r>
          </a:p>
          <a:p>
            <a:r>
              <a:rPr lang="en-US" i="1" dirty="0" err="1"/>
              <a:t>Superencryption</a:t>
            </a:r>
            <a:r>
              <a:rPr lang="en-US" dirty="0"/>
              <a:t> of plaintext makes brute-force cracking </a:t>
            </a:r>
            <a:r>
              <a:rPr lang="en-US" i="1" dirty="0"/>
              <a:t>more difficult</a:t>
            </a:r>
            <a:r>
              <a:rPr lang="en-US" dirty="0"/>
              <a:t> but not impossible</a:t>
            </a:r>
          </a:p>
          <a:p>
            <a:pPr lvl="1"/>
            <a:r>
              <a:rPr lang="en-US" dirty="0"/>
              <a:t>Suppose adversary uses two algorithms, E</a:t>
            </a:r>
            <a:r>
              <a:rPr lang="en-US" baseline="-25000" dirty="0"/>
              <a:t>1</a:t>
            </a:r>
            <a:r>
              <a:rPr lang="en-US" dirty="0"/>
              <a:t> and E</a:t>
            </a:r>
            <a:r>
              <a:rPr lang="en-US" baseline="-25000" dirty="0"/>
              <a:t>2</a:t>
            </a:r>
            <a:r>
              <a:rPr lang="en-US" dirty="0"/>
              <a:t> using keys k</a:t>
            </a:r>
            <a:r>
              <a:rPr lang="en-US" baseline="-25000" dirty="0"/>
              <a:t>1</a:t>
            </a:r>
            <a:r>
              <a:rPr lang="en-US" dirty="0"/>
              <a:t> and k</a:t>
            </a:r>
            <a:r>
              <a:rPr lang="en-US" baseline="-25000" dirty="0"/>
              <a:t>2</a:t>
            </a:r>
            <a:r>
              <a:rPr lang="en-US" dirty="0"/>
              <a:t> respectively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Thus must crack E</a:t>
            </a:r>
            <a:r>
              <a:rPr lang="en-US" baseline="-25000" dirty="0"/>
              <a:t>2k2</a:t>
            </a:r>
            <a:r>
              <a:rPr lang="en-US" dirty="0"/>
              <a:t>((E</a:t>
            </a:r>
            <a:r>
              <a:rPr lang="en-US" baseline="-25000" dirty="0"/>
              <a:t>1k1</a:t>
            </a:r>
            <a:r>
              <a:rPr lang="en-US" dirty="0"/>
              <a:t>(P)) which has a </a:t>
            </a:r>
            <a:r>
              <a:rPr lang="en-US" i="1" dirty="0"/>
              <a:t>keyspace</a:t>
            </a:r>
            <a:r>
              <a:rPr lang="en-US" dirty="0"/>
              <a:t> that is the </a:t>
            </a:r>
            <a:r>
              <a:rPr lang="en-US" i="1" dirty="0"/>
              <a:t>product</a:t>
            </a:r>
            <a:r>
              <a:rPr lang="en-US" dirty="0"/>
              <a:t> of k1 and k2</a:t>
            </a:r>
          </a:p>
          <a:p>
            <a:r>
              <a:rPr lang="en-US" dirty="0"/>
              <a:t>Using different data encoding schemes can confuse cryptanalyst (e.g., use EBCDIC &amp; ASCII)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Attacking Weak Algorithms</a:t>
            </a:r>
          </a:p>
        </p:txBody>
      </p:sp>
      <p:sp>
        <p:nvSpPr>
          <p:cNvPr id="1064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371600"/>
            <a:ext cx="6705600" cy="4953000"/>
          </a:xfrm>
        </p:spPr>
        <p:txBody>
          <a:bodyPr/>
          <a:lstStyle/>
          <a:p>
            <a:r>
              <a:rPr lang="en-US" dirty="0"/>
              <a:t>Find methods of deducing key due to bad algorithms</a:t>
            </a:r>
          </a:p>
          <a:p>
            <a:pPr lvl="1"/>
            <a:r>
              <a:rPr lang="en-US" dirty="0"/>
              <a:t>But may be able to find key only one message at a time</a:t>
            </a:r>
          </a:p>
          <a:p>
            <a:pPr lvl="1"/>
            <a:r>
              <a:rPr lang="en-US" dirty="0"/>
              <a:t>May be able to demonstrate that algorithm is fundamentally flawed – may not successfully protect ciphertext against analysis (e.g., Knapsack algorithm)</a:t>
            </a:r>
          </a:p>
          <a:p>
            <a:r>
              <a:rPr lang="en-US" dirty="0"/>
              <a:t>Fundamental principle:  strength of encryption measured by </a:t>
            </a:r>
            <a:r>
              <a:rPr lang="en-US" i="1" dirty="0"/>
              <a:t>time</a:t>
            </a:r>
            <a:r>
              <a:rPr lang="en-US" dirty="0"/>
              <a:t> and </a:t>
            </a:r>
            <a:r>
              <a:rPr lang="en-US" i="1" dirty="0"/>
              <a:t>cost</a:t>
            </a:r>
            <a:r>
              <a:rPr lang="en-US" dirty="0"/>
              <a:t> of cryptanalysis </a:t>
            </a:r>
            <a:r>
              <a:rPr lang="en-US" i="1" dirty="0"/>
              <a:t>for specific application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47" r="21576"/>
          <a:stretch/>
        </p:blipFill>
        <p:spPr bwMode="auto">
          <a:xfrm>
            <a:off x="7543800" y="1143000"/>
            <a:ext cx="1447800" cy="4800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8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</a:t>
            </a:r>
            <a:r>
              <a:rPr lang="en-US" dirty="0" err="1"/>
              <a:t>Cryptanalytical</a:t>
            </a:r>
            <a:r>
              <a:rPr lang="en-US" dirty="0"/>
              <a:t> Attacks</a:t>
            </a:r>
          </a:p>
        </p:txBody>
      </p:sp>
      <p:sp>
        <p:nvSpPr>
          <p:cNvPr id="988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524000"/>
            <a:ext cx="7620000" cy="4800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i="1" dirty="0"/>
              <a:t>Ciphertext only:</a:t>
            </a:r>
            <a:r>
              <a:rPr lang="en-US" sz="2800" dirty="0"/>
              <a:t>  </a:t>
            </a:r>
          </a:p>
          <a:p>
            <a:pPr lvl="1">
              <a:lnSpc>
                <a:spcPct val="80000"/>
              </a:lnSpc>
            </a:pPr>
            <a:r>
              <a:rPr lang="en-US" sz="2800" dirty="0"/>
              <a:t>No idea of plaintext at all</a:t>
            </a:r>
          </a:p>
          <a:p>
            <a:pPr>
              <a:lnSpc>
                <a:spcPct val="80000"/>
              </a:lnSpc>
            </a:pPr>
            <a:r>
              <a:rPr lang="en-US" sz="2800" i="1" dirty="0"/>
              <a:t>Known plaintext:</a:t>
            </a:r>
            <a:r>
              <a:rPr lang="en-US" sz="2800" dirty="0"/>
              <a:t>  </a:t>
            </a:r>
          </a:p>
          <a:p>
            <a:pPr lvl="1">
              <a:lnSpc>
                <a:spcPct val="80000"/>
              </a:lnSpc>
            </a:pPr>
            <a:r>
              <a:rPr lang="en-US" sz="2800" dirty="0"/>
              <a:t>Examine plaintext + ciphertext</a:t>
            </a:r>
          </a:p>
          <a:p>
            <a:pPr>
              <a:lnSpc>
                <a:spcPct val="80000"/>
              </a:lnSpc>
            </a:pPr>
            <a:r>
              <a:rPr lang="en-US" sz="2800" i="1" dirty="0"/>
              <a:t>Chosen plaintext: </a:t>
            </a:r>
          </a:p>
          <a:p>
            <a:pPr lvl="1">
              <a:lnSpc>
                <a:spcPct val="80000"/>
              </a:lnSpc>
            </a:pPr>
            <a:r>
              <a:rPr lang="en-US" sz="2800" dirty="0"/>
              <a:t>Choose plaintext and examine ciphertext</a:t>
            </a:r>
          </a:p>
          <a:p>
            <a:pPr>
              <a:lnSpc>
                <a:spcPct val="80000"/>
              </a:lnSpc>
            </a:pPr>
            <a:r>
              <a:rPr lang="en-US" sz="2800" i="1" dirty="0"/>
              <a:t>Adaptive chosen plaintext</a:t>
            </a:r>
            <a:r>
              <a:rPr lang="en-US" sz="2800" dirty="0"/>
              <a:t> (aka </a:t>
            </a:r>
            <a:r>
              <a:rPr lang="en-US" sz="2800" i="1" dirty="0"/>
              <a:t>differential cryptanalysis</a:t>
            </a:r>
            <a:r>
              <a:rPr lang="en-US" sz="2800" dirty="0"/>
              <a:t>):  </a:t>
            </a:r>
          </a:p>
          <a:p>
            <a:pPr lvl="1">
              <a:lnSpc>
                <a:spcPct val="80000"/>
              </a:lnSpc>
            </a:pPr>
            <a:r>
              <a:rPr lang="en-US" sz="2800" dirty="0"/>
              <a:t>Repeatedly choose plaintext and examine results of encryption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914400"/>
            <a:ext cx="2849880" cy="1981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162800" cy="5410200"/>
          </a:xfrm>
        </p:spPr>
        <p:txBody>
          <a:bodyPr/>
          <a:lstStyle/>
          <a:p>
            <a:pPr algn="ctr"/>
            <a:r>
              <a:rPr lang="en-US" sz="9600" dirty="0"/>
              <a:t>Start here Monday</a:t>
            </a:r>
          </a:p>
        </p:txBody>
      </p:sp>
    </p:spTree>
    <p:extLst>
      <p:ext uri="{BB962C8B-B14F-4D97-AF65-F5344CB8AC3E}">
        <p14:creationId xmlns:p14="http://schemas.microsoft.com/office/powerpoint/2010/main" val="10417461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Encryption in INFOSEC</a:t>
            </a:r>
          </a:p>
        </p:txBody>
      </p:sp>
      <p:sp>
        <p:nvSpPr>
          <p:cNvPr id="971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295400"/>
            <a:ext cx="7543800" cy="5029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800" dirty="0"/>
              <a:t>Foundation technology</a:t>
            </a:r>
          </a:p>
          <a:p>
            <a:pPr>
              <a:lnSpc>
                <a:spcPct val="100000"/>
              </a:lnSpc>
            </a:pPr>
            <a:r>
              <a:rPr lang="en-US" sz="2800" dirty="0"/>
              <a:t>Underlies almost everything in INFOSEC</a:t>
            </a:r>
          </a:p>
          <a:p>
            <a:pPr>
              <a:lnSpc>
                <a:spcPct val="100000"/>
              </a:lnSpc>
            </a:pPr>
            <a:r>
              <a:rPr lang="en-US" sz="2800" dirty="0"/>
              <a:t>Ensures or supports </a:t>
            </a:r>
          </a:p>
          <a:p>
            <a:pPr lvl="1">
              <a:lnSpc>
                <a:spcPct val="100000"/>
              </a:lnSpc>
            </a:pPr>
            <a:r>
              <a:rPr lang="en-US" sz="2800" dirty="0"/>
              <a:t>Confidentiality</a:t>
            </a:r>
          </a:p>
          <a:p>
            <a:pPr lvl="1">
              <a:lnSpc>
                <a:spcPct val="100000"/>
              </a:lnSpc>
            </a:pPr>
            <a:r>
              <a:rPr lang="en-US" sz="2800" dirty="0"/>
              <a:t>Control and </a:t>
            </a:r>
            <a:br>
              <a:rPr lang="en-US" sz="2800" dirty="0"/>
            </a:br>
            <a:r>
              <a:rPr lang="en-US" sz="2800" dirty="0"/>
              <a:t>possession</a:t>
            </a:r>
          </a:p>
          <a:p>
            <a:pPr lvl="1">
              <a:lnSpc>
                <a:spcPct val="100000"/>
              </a:lnSpc>
            </a:pPr>
            <a:r>
              <a:rPr lang="en-US" sz="2800" dirty="0"/>
              <a:t>Integrity</a:t>
            </a:r>
          </a:p>
          <a:p>
            <a:pPr lvl="1">
              <a:lnSpc>
                <a:spcPct val="100000"/>
              </a:lnSpc>
            </a:pPr>
            <a:r>
              <a:rPr lang="en-US" sz="2800" dirty="0"/>
              <a:t>Authenticity</a:t>
            </a:r>
          </a:p>
          <a:p>
            <a:pPr lvl="1">
              <a:lnSpc>
                <a:spcPct val="100000"/>
              </a:lnSpc>
            </a:pPr>
            <a:r>
              <a:rPr lang="en-US" sz="2800" dirty="0"/>
              <a:t>Non-repudiation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5105400" y="3048000"/>
            <a:ext cx="3639388" cy="2895600"/>
            <a:chOff x="5105400" y="3048000"/>
            <a:chExt cx="3639388" cy="2895600"/>
          </a:xfrm>
        </p:grpSpPr>
        <p:pic>
          <p:nvPicPr>
            <p:cNvPr id="58370" name="Picture 2" descr="C:\Program Files\Microsoft Office\Media\CntCD1\ClipArt6\j0287551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105400" y="3048000"/>
              <a:ext cx="3639388" cy="28956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58371" name="Picture 3" descr="C:\Program Files\Microsoft Office\Media\CntCD1\ClipArt6\j0293728.wm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400800" y="3581400"/>
              <a:ext cx="966104" cy="121295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Stronger Encryption </a:t>
            </a:r>
            <a:br>
              <a:rPr lang="en-US" dirty="0"/>
            </a:br>
            <a:r>
              <a:rPr lang="en-US" dirty="0"/>
              <a:t>&amp; the PKC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Stronger Encryption</a:t>
            </a:r>
          </a:p>
          <a:p>
            <a:pPr lvl="1"/>
            <a:r>
              <a:rPr lang="en-US" dirty="0"/>
              <a:t>Transposition Ciphers</a:t>
            </a:r>
          </a:p>
          <a:p>
            <a:pPr lvl="1"/>
            <a:r>
              <a:rPr lang="en-US" dirty="0"/>
              <a:t>Block Ciphers &amp; Chaining</a:t>
            </a:r>
          </a:p>
          <a:p>
            <a:pPr lvl="1"/>
            <a:r>
              <a:rPr lang="en-US" dirty="0"/>
              <a:t>Product Ciphers</a:t>
            </a:r>
          </a:p>
          <a:p>
            <a:pPr lvl="1"/>
            <a:r>
              <a:rPr lang="en-US" dirty="0"/>
              <a:t>DES:  Data Encryption Standard</a:t>
            </a:r>
          </a:p>
          <a:p>
            <a:pPr lvl="1"/>
            <a:r>
              <a:rPr lang="en-US" dirty="0"/>
              <a:t>Triple DES (3DES)</a:t>
            </a:r>
          </a:p>
          <a:p>
            <a:pPr lvl="1"/>
            <a:r>
              <a:rPr lang="en-US" dirty="0"/>
              <a:t>AES:  Advanced Encryption Standard</a:t>
            </a:r>
          </a:p>
          <a:p>
            <a:r>
              <a:rPr lang="en-US" dirty="0"/>
              <a:t>Public</a:t>
            </a:r>
            <a:r>
              <a:rPr lang="en-US" baseline="0" dirty="0"/>
              <a:t> Key Cryptosystem (PKC)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248400" y="1371600"/>
            <a:ext cx="2194832" cy="707886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pPr algn="ctr"/>
            <a:r>
              <a:rPr lang="en-US" i="1" dirty="0"/>
              <a:t>CSH6</a:t>
            </a:r>
            <a:r>
              <a:rPr lang="en-US" dirty="0"/>
              <a:t> Chapter 7 </a:t>
            </a:r>
            <a:br>
              <a:rPr lang="en-US" dirty="0"/>
            </a:br>
            <a:r>
              <a:rPr lang="en-US" dirty="0"/>
              <a:t>pp 7.16-7.43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Stronger Encryption</a:t>
            </a:r>
          </a:p>
        </p:txBody>
      </p:sp>
      <p:sp>
        <p:nvSpPr>
          <p:cNvPr id="991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US" sz="3200" dirty="0"/>
              <a:t>Substitution ciphers are generally </a:t>
            </a:r>
            <a:r>
              <a:rPr lang="en-US" sz="3200" i="1" dirty="0"/>
              <a:t>weak </a:t>
            </a:r>
            <a:r>
              <a:rPr lang="en-US" sz="3200" dirty="0"/>
              <a:t>(i.e., cheap or quick to crack)</a:t>
            </a:r>
            <a:endParaRPr lang="en-US" sz="3200" i="1" dirty="0"/>
          </a:p>
          <a:p>
            <a:pPr>
              <a:lnSpc>
                <a:spcPct val="120000"/>
              </a:lnSpc>
            </a:pPr>
            <a:r>
              <a:rPr lang="en-US" sz="3200" dirty="0"/>
              <a:t>Stronger ciphers include</a:t>
            </a:r>
          </a:p>
          <a:p>
            <a:pPr lvl="1">
              <a:lnSpc>
                <a:spcPct val="120000"/>
              </a:lnSpc>
            </a:pPr>
            <a:r>
              <a:rPr lang="en-US" sz="3200" dirty="0"/>
              <a:t>Transposition ciphers</a:t>
            </a:r>
          </a:p>
          <a:p>
            <a:pPr lvl="1">
              <a:lnSpc>
                <a:spcPct val="120000"/>
              </a:lnSpc>
            </a:pPr>
            <a:r>
              <a:rPr lang="en-US" sz="3200" dirty="0"/>
              <a:t>Block ciphers &amp; chaining</a:t>
            </a:r>
          </a:p>
          <a:p>
            <a:pPr lvl="1">
              <a:lnSpc>
                <a:spcPct val="120000"/>
              </a:lnSpc>
            </a:pPr>
            <a:r>
              <a:rPr lang="en-US" sz="3200" dirty="0"/>
              <a:t>Product ciphers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2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Transposition Ciphers</a:t>
            </a:r>
          </a:p>
        </p:txBody>
      </p:sp>
      <p:sp>
        <p:nvSpPr>
          <p:cNvPr id="992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676400"/>
            <a:ext cx="7467600" cy="4648200"/>
          </a:xfrm>
        </p:spPr>
        <p:txBody>
          <a:bodyPr/>
          <a:lstStyle/>
          <a:p>
            <a:r>
              <a:rPr lang="en-US" dirty="0"/>
              <a:t>Change order of plaintext</a:t>
            </a:r>
          </a:p>
          <a:p>
            <a:pPr lvl="1"/>
            <a:r>
              <a:rPr lang="en-US" dirty="0"/>
              <a:t>Use specific algorithm (rule)</a:t>
            </a:r>
          </a:p>
          <a:p>
            <a:r>
              <a:rPr lang="en-US" dirty="0"/>
              <a:t>Example:  matrix rotation</a:t>
            </a:r>
          </a:p>
          <a:p>
            <a:pPr lvl="1"/>
            <a:r>
              <a:rPr lang="en-US" dirty="0"/>
              <a:t>Matrix dimensions can serve as key; </a:t>
            </a:r>
            <a:br>
              <a:rPr lang="en-US" dirty="0"/>
            </a:br>
            <a:r>
              <a:rPr lang="en-US" dirty="0"/>
              <a:t>e.g., 6 x 8 then read as 8 x 6</a:t>
            </a:r>
          </a:p>
          <a:p>
            <a:pPr lvl="1"/>
            <a:r>
              <a:rPr lang="en-US" dirty="0"/>
              <a:t>Read text in opposite direction of matrix</a:t>
            </a:r>
          </a:p>
          <a:p>
            <a:pPr lvl="1"/>
            <a:r>
              <a:rPr lang="en-US" dirty="0"/>
              <a:t>See next slide for illustration</a:t>
            </a:r>
          </a:p>
          <a:p>
            <a:r>
              <a:rPr lang="en-US" dirty="0"/>
              <a:t>Interferes with expected frequencies of digraphs, </a:t>
            </a:r>
            <a:r>
              <a:rPr lang="en-US" dirty="0" err="1"/>
              <a:t>trigraphs</a:t>
            </a:r>
            <a:r>
              <a:rPr lang="en-US" dirty="0"/>
              <a:t> etc.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Transposition Ciphers:  Example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23837" y="2286000"/>
            <a:ext cx="8696325" cy="4048125"/>
            <a:chOff x="144" y="912"/>
            <a:chExt cx="5478" cy="2550"/>
          </a:xfrm>
        </p:grpSpPr>
        <p:graphicFrame>
          <p:nvGraphicFramePr>
            <p:cNvPr id="993284" name="Object 4"/>
            <p:cNvGraphicFramePr>
              <a:graphicFrameLocks noChangeAspect="1"/>
            </p:cNvGraphicFramePr>
            <p:nvPr/>
          </p:nvGraphicFramePr>
          <p:xfrm>
            <a:off x="144" y="912"/>
            <a:ext cx="2022" cy="2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Worksheet" r:id="rId3" imgW="3203640" imgH="4034160" progId="Excel.Sheet.8">
                    <p:embed/>
                  </p:oleObj>
                </mc:Choice>
                <mc:Fallback>
                  <p:oleObj name="Worksheet" r:id="rId3" imgW="3203640" imgH="4034160" progId="Excel.Sheet.8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4" y="912"/>
                          <a:ext cx="2022" cy="25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2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93285" name="Object 5"/>
            <p:cNvGraphicFramePr>
              <a:graphicFrameLocks noChangeAspect="1"/>
            </p:cNvGraphicFramePr>
            <p:nvPr/>
          </p:nvGraphicFramePr>
          <p:xfrm>
            <a:off x="2928" y="1008"/>
            <a:ext cx="2694" cy="19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Worksheet" r:id="rId5" imgW="4268160" imgH="3027960" progId="Excel.Sheet.8">
                    <p:embed/>
                  </p:oleObj>
                </mc:Choice>
                <mc:Fallback>
                  <p:oleObj name="Worksheet" r:id="rId5" imgW="4268160" imgH="3027960" progId="Excel.Sheet.8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28" y="1008"/>
                          <a:ext cx="2694" cy="191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2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93286" name="AutoShape 6"/>
            <p:cNvSpPr>
              <a:spLocks noChangeArrowheads="1"/>
            </p:cNvSpPr>
            <p:nvPr/>
          </p:nvSpPr>
          <p:spPr bwMode="auto">
            <a:xfrm>
              <a:off x="2256" y="1776"/>
              <a:ext cx="624" cy="672"/>
            </a:xfrm>
            <a:prstGeom prst="rightArrow">
              <a:avLst>
                <a:gd name="adj1" fmla="val 46722"/>
                <a:gd name="adj2" fmla="val 49199"/>
              </a:avLst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93287" name="Text Box 7"/>
          <p:cNvSpPr txBox="1">
            <a:spLocks noChangeArrowheads="1"/>
          </p:cNvSpPr>
          <p:nvPr/>
        </p:nvSpPr>
        <p:spPr bwMode="auto">
          <a:xfrm>
            <a:off x="1676400" y="1295400"/>
            <a:ext cx="6261100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The quick brown fox jumped over the lazy dogs.</a:t>
            </a:r>
          </a:p>
          <a:p>
            <a:r>
              <a:rPr lang="en-US" i="1"/>
              <a:t>Tioxerlohcw d ageeknj tzs   uohy.qbfmve  urope d</a:t>
            </a:r>
            <a:r>
              <a:rPr lang="en-US"/>
              <a:t> 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0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Cryptanalytical</a:t>
            </a:r>
            <a:r>
              <a:rPr lang="en-US" dirty="0"/>
              <a:t> Attacks </a:t>
            </a:r>
            <a:br>
              <a:rPr lang="en-US" dirty="0"/>
            </a:br>
            <a:r>
              <a:rPr lang="en-US" dirty="0"/>
              <a:t>on Transposition Ciphers</a:t>
            </a:r>
          </a:p>
        </p:txBody>
      </p:sp>
      <p:sp>
        <p:nvSpPr>
          <p:cNvPr id="1090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371600"/>
            <a:ext cx="4724400" cy="4953000"/>
          </a:xfrm>
        </p:spPr>
        <p:txBody>
          <a:bodyPr/>
          <a:lstStyle/>
          <a:p>
            <a:r>
              <a:rPr lang="en-US" dirty="0"/>
              <a:t>Susceptible to combination of brute-force and frequency-based analysis</a:t>
            </a:r>
          </a:p>
          <a:p>
            <a:pPr lvl="1"/>
            <a:r>
              <a:rPr lang="en-US" dirty="0"/>
              <a:t>Try different offsets looking for familiar / frequent digraphs</a:t>
            </a:r>
          </a:p>
          <a:p>
            <a:pPr lvl="1"/>
            <a:r>
              <a:rPr lang="en-US" dirty="0"/>
              <a:t>This helps to determine the original matrix and its rotation</a:t>
            </a:r>
          </a:p>
          <a:p>
            <a:r>
              <a:rPr lang="en-US" dirty="0"/>
              <a:t>Nonetheless, transposition is an important part of more complex encryption schemes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371600"/>
            <a:ext cx="3200400" cy="4291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943600" y="5867400"/>
            <a:ext cx="2840842" cy="584775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US" sz="1600" dirty="0"/>
              <a:t>Copy of the Rosetta Stone</a:t>
            </a:r>
          </a:p>
          <a:p>
            <a:r>
              <a:rPr lang="en-US" sz="1600" dirty="0"/>
              <a:t>(Create Commons License)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4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 Ciphers &amp; Chaining</a:t>
            </a:r>
          </a:p>
        </p:txBody>
      </p:sp>
      <p:sp>
        <p:nvSpPr>
          <p:cNvPr id="994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Introduce additional complexity:</a:t>
            </a:r>
          </a:p>
          <a:p>
            <a:pPr lvl="1"/>
            <a:r>
              <a:rPr lang="en-US" dirty="0"/>
              <a:t>Break plaintext into blocks</a:t>
            </a:r>
          </a:p>
          <a:p>
            <a:pPr lvl="1"/>
            <a:r>
              <a:rPr lang="en-US" dirty="0"/>
              <a:t>Apply transposition and substitution ciphers to each block</a:t>
            </a:r>
          </a:p>
          <a:p>
            <a:r>
              <a:rPr lang="en-US" dirty="0"/>
              <a:t>Chaining</a:t>
            </a:r>
          </a:p>
          <a:p>
            <a:pPr lvl="1"/>
            <a:r>
              <a:rPr lang="en-US" dirty="0"/>
              <a:t>Introduce an element from previous block into next block</a:t>
            </a:r>
          </a:p>
          <a:p>
            <a:pPr lvl="1"/>
            <a:r>
              <a:rPr lang="en-US" dirty="0"/>
              <a:t>Thus specific ciphertext becomes context dependent</a:t>
            </a:r>
          </a:p>
          <a:p>
            <a:pPr lvl="1"/>
            <a:r>
              <a:rPr lang="en-US" dirty="0"/>
              <a:t>Risk:  transmission error may render ciphertext unrecoverable</a:t>
            </a:r>
          </a:p>
        </p:txBody>
      </p:sp>
      <p:pic>
        <p:nvPicPr>
          <p:cNvPr id="7170" name="Picture 2" descr="C:\Users\Michel Kabay\AppData\Local\Microsoft\Windows\Temporary Internet Files\Content.IE5\QCLVY4OW\MC900232107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447800"/>
            <a:ext cx="1688471" cy="18604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5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Product Ciphers</a:t>
            </a:r>
          </a:p>
        </p:txBody>
      </p:sp>
      <p:sp>
        <p:nvSpPr>
          <p:cNvPr id="995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219200"/>
            <a:ext cx="7848600" cy="4648200"/>
          </a:xfrm>
        </p:spPr>
        <p:txBody>
          <a:bodyPr/>
          <a:lstStyle/>
          <a:p>
            <a:r>
              <a:rPr lang="en-US" dirty="0"/>
              <a:t>Use all methods at once</a:t>
            </a:r>
          </a:p>
          <a:p>
            <a:pPr lvl="1"/>
            <a:r>
              <a:rPr lang="en-US" dirty="0"/>
              <a:t>Blocks</a:t>
            </a:r>
          </a:p>
          <a:p>
            <a:pPr lvl="1"/>
            <a:r>
              <a:rPr lang="en-US" dirty="0"/>
              <a:t>Chaining</a:t>
            </a:r>
          </a:p>
          <a:p>
            <a:pPr lvl="1"/>
            <a:r>
              <a:rPr lang="en-US" dirty="0"/>
              <a:t>Transpositions</a:t>
            </a:r>
          </a:p>
          <a:p>
            <a:r>
              <a:rPr lang="en-US" dirty="0"/>
              <a:t>Problem:  no mathematical way of proving that a product cipher is actually strong</a:t>
            </a:r>
          </a:p>
          <a:p>
            <a:pPr lvl="1"/>
            <a:r>
              <a:rPr lang="en-US" dirty="0"/>
              <a:t>Therefore try to look at degree of randomness</a:t>
            </a:r>
          </a:p>
          <a:p>
            <a:pPr lvl="1"/>
            <a:r>
              <a:rPr lang="en-US" dirty="0"/>
              <a:t>Measure frequencies of symbols</a:t>
            </a:r>
          </a:p>
          <a:p>
            <a:pPr lvl="1"/>
            <a:r>
              <a:rPr lang="en-US" dirty="0"/>
              <a:t>Also 1</a:t>
            </a:r>
            <a:r>
              <a:rPr lang="en-US" baseline="30000" dirty="0"/>
              <a:t>st</a:t>
            </a:r>
            <a:r>
              <a:rPr lang="en-US" dirty="0"/>
              <a:t>, 2</a:t>
            </a:r>
            <a:r>
              <a:rPr lang="en-US" baseline="30000" dirty="0"/>
              <a:t>nd</a:t>
            </a:r>
            <a:r>
              <a:rPr lang="en-US" dirty="0"/>
              <a:t>, 3</a:t>
            </a:r>
            <a:r>
              <a:rPr lang="en-US" baseline="30000" dirty="0"/>
              <a:t>rd</a:t>
            </a:r>
            <a:r>
              <a:rPr lang="en-US" dirty="0"/>
              <a:t>. . . n</a:t>
            </a:r>
            <a:r>
              <a:rPr lang="en-US" baseline="30000" dirty="0"/>
              <a:t>th</a:t>
            </a:r>
            <a:r>
              <a:rPr lang="en-US" dirty="0"/>
              <a:t>-order correlations</a:t>
            </a:r>
          </a:p>
        </p:txBody>
      </p:sp>
      <p:sp>
        <p:nvSpPr>
          <p:cNvPr id="995332" name="Text Box 4"/>
          <p:cNvSpPr txBox="1">
            <a:spLocks noChangeArrowheads="1"/>
          </p:cNvSpPr>
          <p:nvPr/>
        </p:nvSpPr>
        <p:spPr bwMode="auto">
          <a:xfrm flipH="1">
            <a:off x="1219200" y="5867400"/>
            <a:ext cx="708025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995333" name="Text Box 5"/>
          <p:cNvSpPr txBox="1">
            <a:spLocks noChangeArrowheads="1"/>
          </p:cNvSpPr>
          <p:nvPr/>
        </p:nvSpPr>
        <p:spPr bwMode="auto">
          <a:xfrm>
            <a:off x="1295400" y="5410200"/>
            <a:ext cx="6788150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000"/>
              <a:t>A B C D E F G H I J K L M N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546225" y="6096000"/>
            <a:ext cx="1524000" cy="381000"/>
            <a:chOff x="1008" y="3840"/>
            <a:chExt cx="960" cy="240"/>
          </a:xfrm>
        </p:grpSpPr>
        <p:sp>
          <p:nvSpPr>
            <p:cNvPr id="995335" name="Line 7"/>
            <p:cNvSpPr>
              <a:spLocks noChangeShapeType="1"/>
            </p:cNvSpPr>
            <p:nvPr/>
          </p:nvSpPr>
          <p:spPr bwMode="auto">
            <a:xfrm>
              <a:off x="1008" y="3840"/>
              <a:ext cx="0" cy="240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95336" name="Line 8"/>
            <p:cNvSpPr>
              <a:spLocks noChangeShapeType="1"/>
            </p:cNvSpPr>
            <p:nvPr/>
          </p:nvSpPr>
          <p:spPr bwMode="auto">
            <a:xfrm>
              <a:off x="1008" y="4080"/>
              <a:ext cx="960" cy="0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95337" name="Line 9"/>
            <p:cNvSpPr>
              <a:spLocks noChangeShapeType="1"/>
            </p:cNvSpPr>
            <p:nvPr/>
          </p:nvSpPr>
          <p:spPr bwMode="auto">
            <a:xfrm flipV="1">
              <a:off x="1968" y="3840"/>
              <a:ext cx="0" cy="240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2003425" y="6248400"/>
            <a:ext cx="1524000" cy="381000"/>
            <a:chOff x="1008" y="3840"/>
            <a:chExt cx="960" cy="240"/>
          </a:xfrm>
        </p:grpSpPr>
        <p:sp>
          <p:nvSpPr>
            <p:cNvPr id="995339" name="Line 11"/>
            <p:cNvSpPr>
              <a:spLocks noChangeShapeType="1"/>
            </p:cNvSpPr>
            <p:nvPr/>
          </p:nvSpPr>
          <p:spPr bwMode="auto">
            <a:xfrm>
              <a:off x="1008" y="3840"/>
              <a:ext cx="0" cy="240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95340" name="Line 12"/>
            <p:cNvSpPr>
              <a:spLocks noChangeShapeType="1"/>
            </p:cNvSpPr>
            <p:nvPr/>
          </p:nvSpPr>
          <p:spPr bwMode="auto">
            <a:xfrm>
              <a:off x="1008" y="4080"/>
              <a:ext cx="960" cy="0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95341" name="Line 13"/>
            <p:cNvSpPr>
              <a:spLocks noChangeShapeType="1"/>
            </p:cNvSpPr>
            <p:nvPr/>
          </p:nvSpPr>
          <p:spPr bwMode="auto">
            <a:xfrm flipV="1">
              <a:off x="1968" y="3840"/>
              <a:ext cx="0" cy="240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95342" name="Oval 14"/>
          <p:cNvSpPr>
            <a:spLocks noChangeArrowheads="1"/>
          </p:cNvSpPr>
          <p:nvPr/>
        </p:nvSpPr>
        <p:spPr bwMode="auto">
          <a:xfrm>
            <a:off x="3528391" y="4495800"/>
            <a:ext cx="609600" cy="533400"/>
          </a:xfrm>
          <a:prstGeom prst="ellipse">
            <a:avLst/>
          </a:prstGeom>
          <a:noFill/>
          <a:ln w="571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2536825" y="5943600"/>
            <a:ext cx="1524000" cy="381000"/>
            <a:chOff x="1008" y="3840"/>
            <a:chExt cx="960" cy="240"/>
          </a:xfrm>
        </p:grpSpPr>
        <p:sp>
          <p:nvSpPr>
            <p:cNvPr id="995344" name="Line 16"/>
            <p:cNvSpPr>
              <a:spLocks noChangeShapeType="1"/>
            </p:cNvSpPr>
            <p:nvPr/>
          </p:nvSpPr>
          <p:spPr bwMode="auto">
            <a:xfrm>
              <a:off x="1008" y="3840"/>
              <a:ext cx="0" cy="240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95345" name="Line 17"/>
            <p:cNvSpPr>
              <a:spLocks noChangeShapeType="1"/>
            </p:cNvSpPr>
            <p:nvPr/>
          </p:nvSpPr>
          <p:spPr bwMode="auto">
            <a:xfrm>
              <a:off x="1008" y="4080"/>
              <a:ext cx="960" cy="0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95346" name="Line 18"/>
            <p:cNvSpPr>
              <a:spLocks noChangeShapeType="1"/>
            </p:cNvSpPr>
            <p:nvPr/>
          </p:nvSpPr>
          <p:spPr bwMode="auto">
            <a:xfrm flipV="1">
              <a:off x="1968" y="3840"/>
              <a:ext cx="0" cy="240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3679825" y="6096000"/>
            <a:ext cx="1524000" cy="381000"/>
            <a:chOff x="1008" y="3840"/>
            <a:chExt cx="960" cy="240"/>
          </a:xfrm>
        </p:grpSpPr>
        <p:sp>
          <p:nvSpPr>
            <p:cNvPr id="995348" name="Line 20"/>
            <p:cNvSpPr>
              <a:spLocks noChangeShapeType="1"/>
            </p:cNvSpPr>
            <p:nvPr/>
          </p:nvSpPr>
          <p:spPr bwMode="auto">
            <a:xfrm>
              <a:off x="1008" y="3840"/>
              <a:ext cx="0" cy="240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95349" name="Line 21"/>
            <p:cNvSpPr>
              <a:spLocks noChangeShapeType="1"/>
            </p:cNvSpPr>
            <p:nvPr/>
          </p:nvSpPr>
          <p:spPr bwMode="auto">
            <a:xfrm>
              <a:off x="1008" y="4080"/>
              <a:ext cx="960" cy="0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95350" name="Line 22"/>
            <p:cNvSpPr>
              <a:spLocks noChangeShapeType="1"/>
            </p:cNvSpPr>
            <p:nvPr/>
          </p:nvSpPr>
          <p:spPr bwMode="auto">
            <a:xfrm flipV="1">
              <a:off x="1968" y="3840"/>
              <a:ext cx="0" cy="240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8194" name="Picture 2" descr="C:\Users\Michel Kabay\AppData\Local\Microsoft\Windows\Temporary Internet Files\Content.IE5\0R4RK3UN\MC90037046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52400"/>
            <a:ext cx="1828800" cy="271454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DES:  Data Encryption Standard</a:t>
            </a:r>
          </a:p>
        </p:txBody>
      </p:sp>
      <p:sp>
        <p:nvSpPr>
          <p:cNvPr id="996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467600" cy="5410200"/>
          </a:xfrm>
        </p:spPr>
        <p:txBody>
          <a:bodyPr/>
          <a:lstStyle/>
          <a:p>
            <a:r>
              <a:rPr lang="en-US" dirty="0"/>
              <a:t>1971:  IBM created “Lucifer”</a:t>
            </a:r>
          </a:p>
          <a:p>
            <a:pPr lvl="1"/>
            <a:r>
              <a:rPr lang="en-US" dirty="0"/>
              <a:t>Used in financial transactions</a:t>
            </a:r>
          </a:p>
          <a:p>
            <a:pPr lvl="1"/>
            <a:r>
              <a:rPr lang="en-US" dirty="0"/>
              <a:t>Single-key symmetric algorithm using 56-bit keys</a:t>
            </a:r>
          </a:p>
          <a:p>
            <a:r>
              <a:rPr lang="en-US" dirty="0"/>
              <a:t>NIST selected Lucifer to be the DES</a:t>
            </a:r>
          </a:p>
          <a:p>
            <a:pPr lvl="1"/>
            <a:r>
              <a:rPr lang="en-US" dirty="0"/>
              <a:t>1977:  Federal Information Processing Standard (FIPS) 46</a:t>
            </a:r>
          </a:p>
          <a:p>
            <a:pPr lvl="1"/>
            <a:r>
              <a:rPr lang="en-US" dirty="0"/>
              <a:t>US government standard for unclassified use</a:t>
            </a:r>
          </a:p>
          <a:p>
            <a:r>
              <a:rPr lang="en-US" dirty="0"/>
              <a:t>Widely adopted in commercial banking</a:t>
            </a:r>
          </a:p>
          <a:p>
            <a:r>
              <a:rPr lang="en-US" dirty="0"/>
              <a:t>Originally defined in hardware</a:t>
            </a:r>
          </a:p>
          <a:p>
            <a:pPr lvl="1"/>
            <a:r>
              <a:rPr lang="en-US" dirty="0"/>
              <a:t>Increased general computer speed led to approval for software implementations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737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/>
          <a:lstStyle/>
          <a:p>
            <a:r>
              <a:rPr lang="en-US" dirty="0"/>
              <a:t>Encryption: DES</a:t>
            </a:r>
          </a:p>
        </p:txBody>
      </p:sp>
      <p:sp>
        <p:nvSpPr>
          <p:cNvPr id="997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676400"/>
            <a:ext cx="8001000" cy="1066800"/>
          </a:xfrm>
          <a:noFill/>
          <a:ln/>
        </p:spPr>
        <p:txBody>
          <a:bodyPr lIns="92075" tIns="46038" rIns="92075" bIns="46038"/>
          <a:lstStyle/>
          <a:p>
            <a:r>
              <a:rPr lang="en-US" dirty="0"/>
              <a:t>Data Encryption Standard</a:t>
            </a:r>
          </a:p>
          <a:p>
            <a:pPr lvl="1"/>
            <a:r>
              <a:rPr lang="en-US" dirty="0"/>
              <a:t>example of </a:t>
            </a:r>
            <a:r>
              <a:rPr lang="en-US" i="1" dirty="0"/>
              <a:t>symmetric</a:t>
            </a:r>
            <a:r>
              <a:rPr lang="en-US" dirty="0"/>
              <a:t> encryption algorithm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87350" y="3587750"/>
            <a:ext cx="3111500" cy="749300"/>
            <a:chOff x="244" y="2260"/>
            <a:chExt cx="1960" cy="472"/>
          </a:xfrm>
        </p:grpSpPr>
        <p:sp>
          <p:nvSpPr>
            <p:cNvPr id="997381" name="Rectangle 5"/>
            <p:cNvSpPr>
              <a:spLocks noChangeArrowheads="1"/>
            </p:cNvSpPr>
            <p:nvPr/>
          </p:nvSpPr>
          <p:spPr bwMode="auto">
            <a:xfrm>
              <a:off x="244" y="2260"/>
              <a:ext cx="1960" cy="472"/>
            </a:xfrm>
            <a:prstGeom prst="rect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7382" name="Rectangle 6"/>
            <p:cNvSpPr>
              <a:spLocks noChangeArrowheads="1"/>
            </p:cNvSpPr>
            <p:nvPr/>
          </p:nvSpPr>
          <p:spPr bwMode="auto">
            <a:xfrm>
              <a:off x="768" y="2371"/>
              <a:ext cx="864" cy="25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 algn="ctr"/>
              <a:r>
                <a:rPr lang="en-US"/>
                <a:t>plaintext</a:t>
              </a: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2720975" y="3071813"/>
            <a:ext cx="4221163" cy="1417637"/>
            <a:chOff x="1714" y="1935"/>
            <a:chExt cx="2659" cy="893"/>
          </a:xfrm>
        </p:grpSpPr>
        <p:sp>
          <p:nvSpPr>
            <p:cNvPr id="997384" name="Rectangle 8"/>
            <p:cNvSpPr>
              <a:spLocks noChangeArrowheads="1"/>
            </p:cNvSpPr>
            <p:nvPr/>
          </p:nvSpPr>
          <p:spPr bwMode="auto">
            <a:xfrm>
              <a:off x="1714" y="1935"/>
              <a:ext cx="2659" cy="258"/>
            </a:xfrm>
            <a:prstGeom prst="rect">
              <a:avLst/>
            </a:prstGeom>
            <a:solidFill>
              <a:srgbClr val="66FF3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/>
                <a:t>Key:  7dhHG0(Jd*/89f-0ejf-pt2@...</a:t>
              </a:r>
            </a:p>
          </p:txBody>
        </p:sp>
        <p:grpSp>
          <p:nvGrpSpPr>
            <p:cNvPr id="4" name="Group 9"/>
            <p:cNvGrpSpPr>
              <a:grpSpLocks/>
            </p:cNvGrpSpPr>
            <p:nvPr/>
          </p:nvGrpSpPr>
          <p:grpSpPr bwMode="auto">
            <a:xfrm>
              <a:off x="2356" y="2212"/>
              <a:ext cx="1096" cy="616"/>
              <a:chOff x="2356" y="2212"/>
              <a:chExt cx="1096" cy="616"/>
            </a:xfrm>
          </p:grpSpPr>
          <p:sp>
            <p:nvSpPr>
              <p:cNvPr id="997386" name="AutoShape 10"/>
              <p:cNvSpPr>
                <a:spLocks noChangeArrowheads="1"/>
              </p:cNvSpPr>
              <p:nvPr/>
            </p:nvSpPr>
            <p:spPr bwMode="auto">
              <a:xfrm>
                <a:off x="2356" y="2212"/>
                <a:ext cx="1096" cy="616"/>
              </a:xfrm>
              <a:prstGeom prst="rightArrow">
                <a:avLst>
                  <a:gd name="adj1" fmla="val 50000"/>
                  <a:gd name="adj2" fmla="val 88969"/>
                </a:avLst>
              </a:prstGeom>
              <a:solidFill>
                <a:srgbClr val="FF99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7387" name="Rectangle 11"/>
              <p:cNvSpPr>
                <a:spLocks noChangeArrowheads="1"/>
              </p:cNvSpPr>
              <p:nvPr/>
            </p:nvSpPr>
            <p:spPr bwMode="auto">
              <a:xfrm>
                <a:off x="2464" y="2395"/>
                <a:ext cx="883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r>
                  <a:rPr lang="en-US"/>
                  <a:t>ENCRYPT</a:t>
                </a:r>
              </a:p>
            </p:txBody>
          </p:sp>
        </p:grpSp>
      </p:grp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5492750" y="3587750"/>
            <a:ext cx="3111500" cy="749300"/>
            <a:chOff x="3460" y="2260"/>
            <a:chExt cx="1960" cy="472"/>
          </a:xfrm>
        </p:grpSpPr>
        <p:sp>
          <p:nvSpPr>
            <p:cNvPr id="997389" name="Rectangle 13"/>
            <p:cNvSpPr>
              <a:spLocks noChangeArrowheads="1"/>
            </p:cNvSpPr>
            <p:nvPr/>
          </p:nvSpPr>
          <p:spPr bwMode="auto">
            <a:xfrm>
              <a:off x="3460" y="2260"/>
              <a:ext cx="1960" cy="472"/>
            </a:xfrm>
            <a:prstGeom prst="rect">
              <a:avLst/>
            </a:prstGeom>
            <a:pattFill prst="openDmnd">
              <a:fgClr>
                <a:schemeClr val="tx1"/>
              </a:fgClr>
              <a:bgClr>
                <a:srgbClr val="FFFFFF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7390" name="Rectangle 14"/>
            <p:cNvSpPr>
              <a:spLocks noChangeArrowheads="1"/>
            </p:cNvSpPr>
            <p:nvPr/>
          </p:nvSpPr>
          <p:spPr bwMode="auto">
            <a:xfrm>
              <a:off x="3936" y="2371"/>
              <a:ext cx="960" cy="25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 algn="ctr"/>
              <a:r>
                <a:rPr lang="en-US"/>
                <a:t>Ciphertext</a:t>
              </a:r>
            </a:p>
          </p:txBody>
        </p:sp>
      </p:grpSp>
      <p:grpSp>
        <p:nvGrpSpPr>
          <p:cNvPr id="6" name="Group 15"/>
          <p:cNvGrpSpPr>
            <a:grpSpLocks/>
          </p:cNvGrpSpPr>
          <p:nvPr/>
        </p:nvGrpSpPr>
        <p:grpSpPr bwMode="auto">
          <a:xfrm>
            <a:off x="5492750" y="5111750"/>
            <a:ext cx="3111500" cy="749300"/>
            <a:chOff x="3460" y="3220"/>
            <a:chExt cx="1960" cy="472"/>
          </a:xfrm>
        </p:grpSpPr>
        <p:sp>
          <p:nvSpPr>
            <p:cNvPr id="997392" name="Rectangle 16"/>
            <p:cNvSpPr>
              <a:spLocks noChangeArrowheads="1"/>
            </p:cNvSpPr>
            <p:nvPr/>
          </p:nvSpPr>
          <p:spPr bwMode="auto">
            <a:xfrm>
              <a:off x="3460" y="3220"/>
              <a:ext cx="1960" cy="472"/>
            </a:xfrm>
            <a:prstGeom prst="rect">
              <a:avLst/>
            </a:prstGeom>
            <a:pattFill prst="openDmnd">
              <a:fgClr>
                <a:schemeClr val="tx1"/>
              </a:fgClr>
              <a:bgClr>
                <a:srgbClr val="FFFFFF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7393" name="Rectangle 17"/>
            <p:cNvSpPr>
              <a:spLocks noChangeArrowheads="1"/>
            </p:cNvSpPr>
            <p:nvPr/>
          </p:nvSpPr>
          <p:spPr bwMode="auto">
            <a:xfrm flipH="1">
              <a:off x="3936" y="3331"/>
              <a:ext cx="960" cy="25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 algn="ctr"/>
              <a:r>
                <a:rPr lang="en-US"/>
                <a:t>Ciphertext</a:t>
              </a:r>
            </a:p>
          </p:txBody>
        </p:sp>
      </p:grpSp>
      <p:grpSp>
        <p:nvGrpSpPr>
          <p:cNvPr id="7" name="Group 18"/>
          <p:cNvGrpSpPr>
            <a:grpSpLocks/>
          </p:cNvGrpSpPr>
          <p:nvPr/>
        </p:nvGrpSpPr>
        <p:grpSpPr bwMode="auto">
          <a:xfrm>
            <a:off x="2354263" y="4959350"/>
            <a:ext cx="4221162" cy="1506538"/>
            <a:chOff x="1483" y="3124"/>
            <a:chExt cx="2659" cy="949"/>
          </a:xfrm>
        </p:grpSpPr>
        <p:sp>
          <p:nvSpPr>
            <p:cNvPr id="997395" name="Rectangle 19"/>
            <p:cNvSpPr>
              <a:spLocks noChangeArrowheads="1"/>
            </p:cNvSpPr>
            <p:nvPr/>
          </p:nvSpPr>
          <p:spPr bwMode="auto">
            <a:xfrm flipH="1">
              <a:off x="1483" y="3815"/>
              <a:ext cx="2659" cy="258"/>
            </a:xfrm>
            <a:prstGeom prst="rect">
              <a:avLst/>
            </a:prstGeom>
            <a:solidFill>
              <a:srgbClr val="66FF3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/>
                <a:t>Key:  7dhHG0(Jd*/89f-0ejf-pt2@...</a:t>
              </a:r>
            </a:p>
          </p:txBody>
        </p:sp>
        <p:sp>
          <p:nvSpPr>
            <p:cNvPr id="997396" name="AutoShape 20"/>
            <p:cNvSpPr>
              <a:spLocks noChangeArrowheads="1"/>
            </p:cNvSpPr>
            <p:nvPr/>
          </p:nvSpPr>
          <p:spPr bwMode="auto">
            <a:xfrm>
              <a:off x="2260" y="3124"/>
              <a:ext cx="1096" cy="616"/>
            </a:xfrm>
            <a:prstGeom prst="leftArrow">
              <a:avLst>
                <a:gd name="adj1" fmla="val 50000"/>
                <a:gd name="adj2" fmla="val 88953"/>
              </a:avLst>
            </a:prstGeom>
            <a:solidFill>
              <a:srgbClr val="FF993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7397" name="Rectangle 21"/>
            <p:cNvSpPr>
              <a:spLocks noChangeArrowheads="1"/>
            </p:cNvSpPr>
            <p:nvPr/>
          </p:nvSpPr>
          <p:spPr bwMode="auto">
            <a:xfrm flipH="1">
              <a:off x="2369" y="3307"/>
              <a:ext cx="88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/>
                <a:t>DECRYPT</a:t>
              </a:r>
            </a:p>
          </p:txBody>
        </p:sp>
      </p:grpSp>
      <p:grpSp>
        <p:nvGrpSpPr>
          <p:cNvPr id="8" name="Group 22"/>
          <p:cNvGrpSpPr>
            <a:grpSpLocks/>
          </p:cNvGrpSpPr>
          <p:nvPr/>
        </p:nvGrpSpPr>
        <p:grpSpPr bwMode="auto">
          <a:xfrm>
            <a:off x="387350" y="5111750"/>
            <a:ext cx="3111500" cy="749300"/>
            <a:chOff x="244" y="3220"/>
            <a:chExt cx="1960" cy="472"/>
          </a:xfrm>
        </p:grpSpPr>
        <p:sp>
          <p:nvSpPr>
            <p:cNvPr id="997399" name="Rectangle 23"/>
            <p:cNvSpPr>
              <a:spLocks noChangeArrowheads="1"/>
            </p:cNvSpPr>
            <p:nvPr/>
          </p:nvSpPr>
          <p:spPr bwMode="auto">
            <a:xfrm>
              <a:off x="244" y="3220"/>
              <a:ext cx="1960" cy="472"/>
            </a:xfrm>
            <a:prstGeom prst="rect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7400" name="Rectangle 24"/>
            <p:cNvSpPr>
              <a:spLocks noChangeArrowheads="1"/>
            </p:cNvSpPr>
            <p:nvPr/>
          </p:nvSpPr>
          <p:spPr bwMode="auto">
            <a:xfrm flipH="1">
              <a:off x="768" y="3331"/>
              <a:ext cx="864" cy="25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 algn="ctr"/>
              <a:r>
                <a:rPr lang="en-US"/>
                <a:t>plaintext</a:t>
              </a:r>
            </a:p>
          </p:txBody>
        </p:sp>
      </p:grp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Triple DES (3DES)</a:t>
            </a:r>
          </a:p>
        </p:txBody>
      </p:sp>
      <p:sp>
        <p:nvSpPr>
          <p:cNvPr id="1003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6000" dirty="0"/>
              <a:t>C = E</a:t>
            </a:r>
            <a:r>
              <a:rPr lang="en-US" sz="6000" baseline="-25000" dirty="0"/>
              <a:t>k1</a:t>
            </a:r>
            <a:r>
              <a:rPr lang="en-US" sz="6000" dirty="0"/>
              <a:t>[D</a:t>
            </a:r>
            <a:r>
              <a:rPr lang="en-US" sz="6000" baseline="-25000" dirty="0"/>
              <a:t>k2</a:t>
            </a:r>
            <a:r>
              <a:rPr lang="en-US" sz="6000" dirty="0"/>
              <a:t>[E</a:t>
            </a:r>
            <a:r>
              <a:rPr lang="en-US" sz="6000" baseline="-25000" dirty="0"/>
              <a:t>k1</a:t>
            </a:r>
            <a:r>
              <a:rPr lang="en-US" sz="6000" dirty="0"/>
              <a:t>(P)]]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800" dirty="0"/>
              <a:t>Where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E</a:t>
            </a:r>
            <a:r>
              <a:rPr lang="en-US" sz="2800" baseline="-25000" dirty="0"/>
              <a:t>k1</a:t>
            </a:r>
            <a:r>
              <a:rPr lang="en-US" sz="2800" dirty="0"/>
              <a:t>(P) means “encrypt plaintext using key 1”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C means “ciphertext”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Keylength 110 bits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Keyspace 2</a:t>
            </a:r>
            <a:r>
              <a:rPr lang="en-US" sz="2800" baseline="30000" dirty="0"/>
              <a:t>110</a:t>
            </a:r>
            <a:r>
              <a:rPr lang="en-US" sz="2800" dirty="0"/>
              <a:t> </a:t>
            </a:r>
            <a:r>
              <a:rPr lang="en-US" sz="2800" dirty="0">
                <a:sym typeface="Symbol" pitchFamily="18" charset="2"/>
              </a:rPr>
              <a:t> 10</a:t>
            </a:r>
            <a:r>
              <a:rPr lang="en-US" sz="2800" baseline="30000" dirty="0">
                <a:sym typeface="Symbol" pitchFamily="18" charset="2"/>
              </a:rPr>
              <a:t>36</a:t>
            </a:r>
            <a:r>
              <a:rPr lang="en-US" sz="2800" dirty="0">
                <a:sym typeface="Symbol" pitchFamily="18" charset="2"/>
              </a:rPr>
              <a:t> </a:t>
            </a:r>
            <a:endParaRPr lang="en-US" sz="2800" dirty="0"/>
          </a:p>
          <a:p>
            <a:pPr>
              <a:lnSpc>
                <a:spcPct val="80000"/>
              </a:lnSpc>
            </a:pPr>
            <a:r>
              <a:rPr lang="en-US" sz="2800" dirty="0"/>
              <a:t>Much used for key management (see next lecture)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Concepts &amp; Terminology (1)</a:t>
            </a:r>
          </a:p>
        </p:txBody>
      </p:sp>
      <p:sp>
        <p:nvSpPr>
          <p:cNvPr id="972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371600"/>
            <a:ext cx="7467600" cy="4953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3200" i="1" dirty="0"/>
              <a:t>Plaintext (</a:t>
            </a:r>
            <a:r>
              <a:rPr lang="en-US" sz="3200" dirty="0"/>
              <a:t>aka </a:t>
            </a:r>
            <a:r>
              <a:rPr lang="en-US" sz="3200" i="1" dirty="0"/>
              <a:t>cleartext)</a:t>
            </a:r>
            <a:r>
              <a:rPr lang="en-US" sz="3200" dirty="0"/>
              <a:t>:  original, readable data</a:t>
            </a:r>
          </a:p>
          <a:p>
            <a:pPr>
              <a:lnSpc>
                <a:spcPct val="80000"/>
              </a:lnSpc>
            </a:pPr>
            <a:r>
              <a:rPr lang="en-US" sz="3200" i="1" dirty="0"/>
              <a:t>Ciphertext</a:t>
            </a:r>
            <a:r>
              <a:rPr lang="en-US" sz="3200" dirty="0"/>
              <a:t>:  scrambled form of plaintext</a:t>
            </a:r>
          </a:p>
          <a:p>
            <a:pPr>
              <a:lnSpc>
                <a:spcPct val="80000"/>
              </a:lnSpc>
            </a:pPr>
            <a:r>
              <a:rPr lang="en-US" sz="3200" i="1" dirty="0"/>
              <a:t>Encryption</a:t>
            </a:r>
            <a:r>
              <a:rPr lang="en-US" sz="3200" dirty="0"/>
              <a:t>: reversible conversion of plaintext into ciphertext</a:t>
            </a:r>
          </a:p>
          <a:p>
            <a:pPr>
              <a:lnSpc>
                <a:spcPct val="80000"/>
              </a:lnSpc>
            </a:pPr>
            <a:r>
              <a:rPr lang="en-US" sz="3200" i="1" dirty="0"/>
              <a:t>Decryption</a:t>
            </a:r>
            <a:r>
              <a:rPr lang="en-US" sz="3200" dirty="0"/>
              <a:t>:  conversion of ciphertext back into plaintext</a:t>
            </a:r>
          </a:p>
          <a:p>
            <a:pPr>
              <a:lnSpc>
                <a:spcPct val="80000"/>
              </a:lnSpc>
            </a:pPr>
            <a:r>
              <a:rPr lang="en-US" sz="3200" i="1" dirty="0"/>
              <a:t>Crack (</a:t>
            </a:r>
            <a:r>
              <a:rPr lang="en-US" sz="3200" dirty="0"/>
              <a:t>aka</a:t>
            </a:r>
            <a:r>
              <a:rPr lang="en-US" sz="3200" i="1" dirty="0"/>
              <a:t> break) code</a:t>
            </a:r>
            <a:r>
              <a:rPr lang="en-US" sz="3200" dirty="0"/>
              <a:t>: decrypt ciphertext without knowing key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AES:  Advanced </a:t>
            </a:r>
            <a:br>
              <a:rPr lang="en-US" dirty="0"/>
            </a:br>
            <a:r>
              <a:rPr lang="en-US" dirty="0"/>
              <a:t>Encryption Standard</a:t>
            </a:r>
          </a:p>
        </p:txBody>
      </p:sp>
      <p:sp>
        <p:nvSpPr>
          <p:cNvPr id="1004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676400"/>
            <a:ext cx="7620000" cy="4648200"/>
          </a:xfrm>
        </p:spPr>
        <p:txBody>
          <a:bodyPr/>
          <a:lstStyle/>
          <a:p>
            <a:r>
              <a:rPr lang="en-US" dirty="0"/>
              <a:t>1997:  NIST requested new encryption algorithm</a:t>
            </a:r>
          </a:p>
          <a:p>
            <a:pPr lvl="1"/>
            <a:r>
              <a:rPr lang="en-US" dirty="0"/>
              <a:t>Protect sensitive unclassified US government information</a:t>
            </a:r>
          </a:p>
          <a:p>
            <a:r>
              <a:rPr lang="en-US" dirty="0"/>
              <a:t>Competition among candidate algorithms</a:t>
            </a:r>
          </a:p>
          <a:p>
            <a:pPr lvl="1"/>
            <a:r>
              <a:rPr lang="en-US" dirty="0"/>
              <a:t>Winner:  </a:t>
            </a:r>
            <a:r>
              <a:rPr lang="en-US" dirty="0" err="1"/>
              <a:t>Rijndael</a:t>
            </a:r>
            <a:r>
              <a:rPr lang="en-US" dirty="0"/>
              <a:t> (“Rhine doll”)</a:t>
            </a:r>
          </a:p>
          <a:p>
            <a:pPr lvl="1"/>
            <a:r>
              <a:rPr lang="en-US" dirty="0"/>
              <a:t>Drs Joan </a:t>
            </a:r>
            <a:r>
              <a:rPr lang="en-US" dirty="0" err="1"/>
              <a:t>Daeman</a:t>
            </a:r>
            <a:r>
              <a:rPr lang="en-US" dirty="0"/>
              <a:t> &amp; Vincent </a:t>
            </a:r>
            <a:r>
              <a:rPr lang="en-US" dirty="0" err="1"/>
              <a:t>Rijmen</a:t>
            </a:r>
            <a:r>
              <a:rPr lang="en-US" dirty="0"/>
              <a:t> from Belgium</a:t>
            </a:r>
          </a:p>
          <a:p>
            <a:r>
              <a:rPr lang="en-US" dirty="0"/>
              <a:t>Block cipher w/ variable block length &amp; variable key length (easily extendible)</a:t>
            </a:r>
          </a:p>
          <a:p>
            <a:pPr lvl="1"/>
            <a:r>
              <a:rPr lang="en-US" dirty="0"/>
              <a:t>Easy to implement in hardware (e.g., smart cards) as well as software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6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Key Cryptosystem (PKC) Topics</a:t>
            </a:r>
          </a:p>
        </p:txBody>
      </p:sp>
      <p:sp>
        <p:nvSpPr>
          <p:cNvPr id="1006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History</a:t>
            </a:r>
          </a:p>
          <a:p>
            <a:r>
              <a:rPr lang="en-US" dirty="0"/>
              <a:t>Functions</a:t>
            </a:r>
          </a:p>
          <a:p>
            <a:r>
              <a:rPr lang="en-US" dirty="0"/>
              <a:t>Illustrations of Digital </a:t>
            </a:r>
            <a:br>
              <a:rPr lang="en-US" dirty="0"/>
            </a:br>
            <a:r>
              <a:rPr lang="en-US" dirty="0"/>
              <a:t>Signatures</a:t>
            </a:r>
          </a:p>
        </p:txBody>
      </p:sp>
      <p:pic>
        <p:nvPicPr>
          <p:cNvPr id="4" name="Picture 3" descr="MK_sig_lo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2971801"/>
            <a:ext cx="3276600" cy="13237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70690" name="Picture 2"/>
          <p:cNvPicPr>
            <a:picLocks noChangeAspect="1" noChangeArrowheads="1"/>
          </p:cNvPicPr>
          <p:nvPr/>
        </p:nvPicPr>
        <p:blipFill>
          <a:blip r:embed="rId4" cstate="print"/>
          <a:srcRect l="4969" t="17568" r="5590" b="2703"/>
          <a:stretch>
            <a:fillRect/>
          </a:stretch>
        </p:blipFill>
        <p:spPr bwMode="auto">
          <a:xfrm>
            <a:off x="6019800" y="3148012"/>
            <a:ext cx="2743200" cy="561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70691" name="Picture 3"/>
          <p:cNvPicPr>
            <a:picLocks noChangeAspect="1" noChangeArrowheads="1"/>
          </p:cNvPicPr>
          <p:nvPr/>
        </p:nvPicPr>
        <p:blipFill>
          <a:blip r:embed="rId5" cstate="print"/>
          <a:srcRect l="464" t="1515" r="464" b="1515"/>
          <a:stretch>
            <a:fillRect/>
          </a:stretch>
        </p:blipFill>
        <p:spPr bwMode="auto">
          <a:xfrm>
            <a:off x="1524000" y="4114800"/>
            <a:ext cx="6096000" cy="243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8219" y="914400"/>
            <a:ext cx="4267912" cy="1981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</a:t>
            </a:r>
            <a:r>
              <a:rPr lang="en-US" baseline="0" dirty="0"/>
              <a:t> of the PKC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Protecting confidentiality</a:t>
            </a:r>
          </a:p>
          <a:p>
            <a:r>
              <a:rPr lang="en-US" dirty="0"/>
              <a:t>Assuring integrity</a:t>
            </a:r>
          </a:p>
          <a:p>
            <a:r>
              <a:rPr lang="en-US" dirty="0"/>
              <a:t>Demonstrating authenticity</a:t>
            </a:r>
          </a:p>
        </p:txBody>
      </p:sp>
      <p:pic>
        <p:nvPicPr>
          <p:cNvPr id="371715" name="Picture 3" descr="C:\Program Files\Microsoft Office\Media\CntCD1\ClipArt6\j0297161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3200399"/>
            <a:ext cx="3657600" cy="34199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4" name="Group 7"/>
          <p:cNvGrpSpPr/>
          <p:nvPr/>
        </p:nvGrpSpPr>
        <p:grpSpPr>
          <a:xfrm>
            <a:off x="5567011" y="947596"/>
            <a:ext cx="3576989" cy="2481404"/>
            <a:chOff x="5567011" y="947596"/>
            <a:chExt cx="3576989" cy="2481404"/>
          </a:xfrm>
        </p:grpSpPr>
        <p:pic>
          <p:nvPicPr>
            <p:cNvPr id="371716" name="Picture 4" descr="C:\Program Files\Microsoft Office\Media\CntCD1\ClipArt3\j0238024.wm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567011" y="947596"/>
              <a:ext cx="3576989" cy="248140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371717" name="Picture 5" descr="C:\Program Files\Microsoft Office\Media\CntCD1\ClipArt8\j0346531.wm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629400" y="1752600"/>
              <a:ext cx="823514" cy="10668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37171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3600" y="3733799"/>
            <a:ext cx="2667000" cy="28600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7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PKC:  Public Key Cryptosystem (1)</a:t>
            </a:r>
          </a:p>
        </p:txBody>
      </p:sp>
      <p:sp>
        <p:nvSpPr>
          <p:cNvPr id="1007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162800" cy="4876800"/>
          </a:xfrm>
        </p:spPr>
        <p:txBody>
          <a:bodyPr/>
          <a:lstStyle/>
          <a:p>
            <a:r>
              <a:rPr lang="en-US" dirty="0"/>
              <a:t>Discoverers / Inventors – 1974-1975</a:t>
            </a:r>
          </a:p>
          <a:p>
            <a:pPr lvl="1"/>
            <a:r>
              <a:rPr lang="en-US" dirty="0"/>
              <a:t>Stanford University</a:t>
            </a:r>
          </a:p>
          <a:p>
            <a:pPr lvl="2"/>
            <a:r>
              <a:rPr lang="en-US" dirty="0"/>
              <a:t>Whitfield </a:t>
            </a:r>
            <a:r>
              <a:rPr lang="en-US" dirty="0" err="1"/>
              <a:t>Diffie</a:t>
            </a:r>
            <a:endParaRPr lang="en-US" dirty="0"/>
          </a:p>
          <a:p>
            <a:pPr lvl="2"/>
            <a:r>
              <a:rPr lang="en-US" dirty="0"/>
              <a:t>Martin Hellman</a:t>
            </a:r>
          </a:p>
          <a:p>
            <a:pPr lvl="1"/>
            <a:r>
              <a:rPr lang="en-US" dirty="0"/>
              <a:t>UC Berkeley</a:t>
            </a:r>
          </a:p>
          <a:p>
            <a:pPr lvl="2"/>
            <a:r>
              <a:rPr lang="en-US" dirty="0"/>
              <a:t>Ralph </a:t>
            </a:r>
            <a:r>
              <a:rPr lang="en-US" dirty="0" err="1"/>
              <a:t>Merkle</a:t>
            </a:r>
            <a:endParaRPr lang="en-US" dirty="0"/>
          </a:p>
          <a:p>
            <a:r>
              <a:rPr lang="en-US" dirty="0"/>
              <a:t>Radically new concept at the time</a:t>
            </a:r>
          </a:p>
          <a:p>
            <a:pPr lvl="1"/>
            <a:r>
              <a:rPr lang="en-US" dirty="0"/>
              <a:t>Create 2 complementary keys</a:t>
            </a:r>
          </a:p>
          <a:p>
            <a:pPr lvl="1"/>
            <a:r>
              <a:rPr lang="en-US" dirty="0"/>
              <a:t>Make one of them public</a:t>
            </a:r>
          </a:p>
          <a:p>
            <a:pPr lvl="1"/>
            <a:r>
              <a:rPr lang="en-US" dirty="0"/>
              <a:t>Dispense with problems of secure key distribution for decryption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633596" y="762000"/>
            <a:ext cx="1292451" cy="13843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630892" y="2286000"/>
            <a:ext cx="1297858" cy="18077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 cstate="print"/>
          <a:srcRect r="12000" b="18421"/>
          <a:stretch>
            <a:fillRect/>
          </a:stretch>
        </p:blipFill>
        <p:spPr bwMode="auto">
          <a:xfrm>
            <a:off x="7630892" y="4267200"/>
            <a:ext cx="1297858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7415642" y="6273225"/>
            <a:ext cx="1728358" cy="58477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dirty="0" err="1"/>
              <a:t>Diffie</a:t>
            </a:r>
            <a:r>
              <a:rPr lang="en-US" sz="1600" dirty="0"/>
              <a:t>, Hellman, </a:t>
            </a:r>
            <a:br>
              <a:rPr lang="en-US" sz="1600" dirty="0"/>
            </a:br>
            <a:r>
              <a:rPr lang="en-US" sz="1600" dirty="0" err="1"/>
              <a:t>Merkle</a:t>
            </a:r>
            <a:endParaRPr lang="en-US" sz="1600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9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PKC History (2)</a:t>
            </a:r>
          </a:p>
        </p:txBody>
      </p:sp>
      <p:sp>
        <p:nvSpPr>
          <p:cNvPr id="1009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143000"/>
            <a:ext cx="6400800" cy="5181600"/>
          </a:xfrm>
        </p:spPr>
        <p:txBody>
          <a:bodyPr/>
          <a:lstStyle/>
          <a:p>
            <a:r>
              <a:rPr lang="en-US" dirty="0"/>
              <a:t>Idea developed into the Public Key Cryptosystem (PKC) by three scientists</a:t>
            </a:r>
          </a:p>
          <a:p>
            <a:pPr lvl="1"/>
            <a:r>
              <a:rPr lang="en-US" dirty="0"/>
              <a:t>Ron Rivest</a:t>
            </a:r>
          </a:p>
          <a:p>
            <a:pPr lvl="1"/>
            <a:r>
              <a:rPr lang="en-US" dirty="0" err="1"/>
              <a:t>Adi</a:t>
            </a:r>
            <a:r>
              <a:rPr lang="en-US" dirty="0"/>
              <a:t> Shamir</a:t>
            </a:r>
          </a:p>
          <a:p>
            <a:pPr lvl="1"/>
            <a:r>
              <a:rPr lang="en-US" dirty="0"/>
              <a:t>Len </a:t>
            </a:r>
            <a:r>
              <a:rPr lang="en-US" dirty="0" err="1"/>
              <a:t>Adleman</a:t>
            </a:r>
            <a:endParaRPr lang="en-US" dirty="0"/>
          </a:p>
          <a:p>
            <a:r>
              <a:rPr lang="en-US" dirty="0"/>
              <a:t>Founded RSA Data Security Inc. (RSADSI)</a:t>
            </a:r>
          </a:p>
          <a:p>
            <a:pPr lvl="1"/>
            <a:r>
              <a:rPr lang="en-US" dirty="0"/>
              <a:t>Now one of best-known security firms</a:t>
            </a:r>
          </a:p>
          <a:p>
            <a:pPr lvl="1"/>
            <a:r>
              <a:rPr lang="en-US" dirty="0"/>
              <a:t>Sponsor highly-regarded annual conference</a:t>
            </a:r>
          </a:p>
          <a:p>
            <a:pPr lvl="1"/>
            <a:r>
              <a:rPr lang="en-US" dirty="0"/>
              <a:t>Web site has much useful information</a:t>
            </a:r>
          </a:p>
          <a:p>
            <a:pPr lvl="1">
              <a:buFont typeface="Wingdings" pitchFamily="2" charset="2"/>
              <a:buNone/>
            </a:pPr>
            <a:r>
              <a:rPr lang="en-US" dirty="0"/>
              <a:t>			</a:t>
            </a:r>
            <a:r>
              <a:rPr lang="en-US" u="sng" dirty="0"/>
              <a:t>http://www.rsa.com</a:t>
            </a:r>
            <a:endParaRPr lang="en-US" dirty="0"/>
          </a:p>
          <a:p>
            <a:pPr lvl="1"/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481186" y="838199"/>
            <a:ext cx="1494092" cy="17173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81917" y="2743200"/>
            <a:ext cx="1492631" cy="1599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467600" y="4572000"/>
            <a:ext cx="1521264" cy="1752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7563050" y="6396335"/>
            <a:ext cx="1330364" cy="46166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Rivest, Shamir, </a:t>
            </a:r>
            <a:br>
              <a:rPr lang="en-US" sz="1200" dirty="0"/>
            </a:br>
            <a:r>
              <a:rPr lang="en-US" sz="1200" dirty="0" err="1"/>
              <a:t>Adleman</a:t>
            </a:r>
            <a:endParaRPr lang="en-US" sz="1200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069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/>
          <a:lstStyle/>
          <a:p>
            <a:r>
              <a:rPr lang="en-US" dirty="0"/>
              <a:t>Encryption Using PKC (1)</a:t>
            </a:r>
          </a:p>
        </p:txBody>
      </p:sp>
      <p:sp>
        <p:nvSpPr>
          <p:cNvPr id="1010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143000"/>
            <a:ext cx="7162800" cy="2133600"/>
          </a:xfrm>
          <a:noFill/>
          <a:ln/>
        </p:spPr>
        <p:txBody>
          <a:bodyPr lIns="92075" tIns="46038" rIns="92075" bIns="46038"/>
          <a:lstStyle/>
          <a:p>
            <a:r>
              <a:rPr lang="en-US" dirty="0"/>
              <a:t>Key generation produces 2 keys</a:t>
            </a:r>
          </a:p>
          <a:p>
            <a:pPr lvl="1"/>
            <a:r>
              <a:rPr lang="en-US" dirty="0"/>
              <a:t>Each can decrypt the ciphertext produced by the other</a:t>
            </a:r>
          </a:p>
          <a:p>
            <a:pPr lvl="1"/>
            <a:r>
              <a:rPr lang="en-US" dirty="0"/>
              <a:t>One is defined as </a:t>
            </a:r>
            <a:r>
              <a:rPr lang="en-US" i="1" dirty="0"/>
              <a:t>public</a:t>
            </a:r>
            <a:endParaRPr lang="en-US" dirty="0"/>
          </a:p>
          <a:p>
            <a:pPr lvl="1"/>
            <a:r>
              <a:rPr lang="en-US" dirty="0"/>
              <a:t>Other is kept as </a:t>
            </a:r>
            <a:r>
              <a:rPr lang="en-US" i="1" dirty="0"/>
              <a:t>private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466975" y="5410200"/>
            <a:ext cx="4462463" cy="925513"/>
            <a:chOff x="1554" y="3408"/>
            <a:chExt cx="2811" cy="583"/>
          </a:xfrm>
        </p:grpSpPr>
        <p:sp>
          <p:nvSpPr>
            <p:cNvPr id="1010693" name="Rectangle 5"/>
            <p:cNvSpPr>
              <a:spLocks noChangeArrowheads="1"/>
            </p:cNvSpPr>
            <p:nvPr/>
          </p:nvSpPr>
          <p:spPr bwMode="auto">
            <a:xfrm>
              <a:off x="1630" y="3408"/>
              <a:ext cx="2659" cy="258"/>
            </a:xfrm>
            <a:prstGeom prst="rect">
              <a:avLst/>
            </a:prstGeom>
            <a:solidFill>
              <a:srgbClr val="66FF3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/>
                <a:t>Key:  7dhHG0(Jd*/89f-0ejf-pt2@...</a:t>
              </a:r>
            </a:p>
          </p:txBody>
        </p:sp>
        <p:sp>
          <p:nvSpPr>
            <p:cNvPr id="1010694" name="Rectangle 6"/>
            <p:cNvSpPr>
              <a:spLocks noChangeArrowheads="1"/>
            </p:cNvSpPr>
            <p:nvPr/>
          </p:nvSpPr>
          <p:spPr bwMode="auto">
            <a:xfrm flipH="1">
              <a:off x="1554" y="3733"/>
              <a:ext cx="2811" cy="258"/>
            </a:xfrm>
            <a:prstGeom prst="rect">
              <a:avLst/>
            </a:prstGeom>
            <a:solidFill>
              <a:srgbClr val="66FF3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/>
                <a:t>Key:  fu3f93jgf912=kjh#1sdfjdh1&amp;...</a:t>
              </a: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593725" y="3440113"/>
            <a:ext cx="2628900" cy="903287"/>
            <a:chOff x="374" y="2167"/>
            <a:chExt cx="1656" cy="569"/>
          </a:xfrm>
        </p:grpSpPr>
        <p:sp>
          <p:nvSpPr>
            <p:cNvPr id="1010696" name="Text Box 8"/>
            <p:cNvSpPr txBox="1">
              <a:spLocks noChangeArrowheads="1"/>
            </p:cNvSpPr>
            <p:nvPr/>
          </p:nvSpPr>
          <p:spPr bwMode="auto">
            <a:xfrm>
              <a:off x="374" y="2167"/>
              <a:ext cx="1656" cy="26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Choose passphrase</a:t>
              </a:r>
            </a:p>
          </p:txBody>
        </p:sp>
        <p:sp>
          <p:nvSpPr>
            <p:cNvPr id="1010697" name="Line 9"/>
            <p:cNvSpPr>
              <a:spLocks noChangeShapeType="1"/>
            </p:cNvSpPr>
            <p:nvPr/>
          </p:nvSpPr>
          <p:spPr bwMode="auto">
            <a:xfrm>
              <a:off x="1152" y="2448"/>
              <a:ext cx="672" cy="288"/>
            </a:xfrm>
            <a:prstGeom prst="line">
              <a:avLst/>
            </a:prstGeom>
            <a:noFill/>
            <a:ln w="76200">
              <a:solidFill>
                <a:schemeClr val="tx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6096000" y="3429000"/>
            <a:ext cx="2273300" cy="914400"/>
            <a:chOff x="3840" y="2160"/>
            <a:chExt cx="1432" cy="576"/>
          </a:xfrm>
        </p:grpSpPr>
        <p:sp>
          <p:nvSpPr>
            <p:cNvPr id="1010699" name="Text Box 11"/>
            <p:cNvSpPr txBox="1">
              <a:spLocks noChangeArrowheads="1"/>
            </p:cNvSpPr>
            <p:nvPr/>
          </p:nvSpPr>
          <p:spPr bwMode="auto">
            <a:xfrm>
              <a:off x="3840" y="2160"/>
              <a:ext cx="1432" cy="26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Use random data</a:t>
              </a:r>
            </a:p>
          </p:txBody>
        </p:sp>
        <p:sp>
          <p:nvSpPr>
            <p:cNvPr id="1010700" name="Line 12"/>
            <p:cNvSpPr>
              <a:spLocks noChangeShapeType="1"/>
            </p:cNvSpPr>
            <p:nvPr/>
          </p:nvSpPr>
          <p:spPr bwMode="auto">
            <a:xfrm flipH="1">
              <a:off x="4080" y="2448"/>
              <a:ext cx="480" cy="288"/>
            </a:xfrm>
            <a:prstGeom prst="line">
              <a:avLst/>
            </a:prstGeom>
            <a:noFill/>
            <a:ln w="76200">
              <a:solidFill>
                <a:schemeClr val="tx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2905125" y="4343400"/>
            <a:ext cx="3584575" cy="1066800"/>
            <a:chOff x="1830" y="2736"/>
            <a:chExt cx="2258" cy="672"/>
          </a:xfrm>
        </p:grpSpPr>
        <p:sp>
          <p:nvSpPr>
            <p:cNvPr id="1010702" name="Text Box 14"/>
            <p:cNvSpPr txBox="1">
              <a:spLocks noChangeArrowheads="1"/>
            </p:cNvSpPr>
            <p:nvPr/>
          </p:nvSpPr>
          <p:spPr bwMode="auto">
            <a:xfrm>
              <a:off x="1830" y="2736"/>
              <a:ext cx="2258" cy="26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Create complementary keys</a:t>
              </a:r>
            </a:p>
          </p:txBody>
        </p:sp>
        <p:sp>
          <p:nvSpPr>
            <p:cNvPr id="1010703" name="Line 15"/>
            <p:cNvSpPr>
              <a:spLocks noChangeShapeType="1"/>
            </p:cNvSpPr>
            <p:nvPr/>
          </p:nvSpPr>
          <p:spPr bwMode="auto">
            <a:xfrm>
              <a:off x="2928" y="3024"/>
              <a:ext cx="0" cy="384"/>
            </a:xfrm>
            <a:prstGeom prst="line">
              <a:avLst/>
            </a:prstGeom>
            <a:noFill/>
            <a:ln w="76200">
              <a:solidFill>
                <a:schemeClr val="tx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273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/>
          <a:lstStyle/>
          <a:p>
            <a:r>
              <a:rPr lang="en-US" dirty="0"/>
              <a:t>Encryption Using PKC (2)</a:t>
            </a:r>
          </a:p>
        </p:txBody>
      </p:sp>
      <p:sp>
        <p:nvSpPr>
          <p:cNvPr id="1012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219200"/>
            <a:ext cx="7162800" cy="5105400"/>
          </a:xfrm>
          <a:noFill/>
          <a:ln/>
        </p:spPr>
        <p:txBody>
          <a:bodyPr lIns="92075" tIns="46038" rIns="92075" bIns="46038"/>
          <a:lstStyle/>
          <a:p>
            <a:r>
              <a:rPr lang="en-US" dirty="0"/>
              <a:t>Key generation produces 2 keys</a:t>
            </a:r>
          </a:p>
          <a:p>
            <a:pPr lvl="1"/>
            <a:r>
              <a:rPr lang="en-US" dirty="0"/>
              <a:t>Each can decrypt the ciphertext produced by the other</a:t>
            </a:r>
          </a:p>
          <a:p>
            <a:pPr lvl="1"/>
            <a:r>
              <a:rPr lang="en-US" dirty="0"/>
              <a:t>One is defined as </a:t>
            </a:r>
            <a:r>
              <a:rPr lang="en-US" i="1" dirty="0"/>
              <a:t>public</a:t>
            </a:r>
            <a:endParaRPr lang="en-US" dirty="0"/>
          </a:p>
          <a:p>
            <a:pPr lvl="1"/>
            <a:r>
              <a:rPr lang="en-US" dirty="0"/>
              <a:t>Other is kept as </a:t>
            </a:r>
            <a:r>
              <a:rPr lang="en-US" i="1" dirty="0"/>
              <a:t>private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57200" y="3810000"/>
            <a:ext cx="3111500" cy="749300"/>
            <a:chOff x="244" y="2260"/>
            <a:chExt cx="1960" cy="472"/>
          </a:xfrm>
        </p:grpSpPr>
        <p:sp>
          <p:nvSpPr>
            <p:cNvPr id="1012741" name="Rectangle 5"/>
            <p:cNvSpPr>
              <a:spLocks noChangeArrowheads="1"/>
            </p:cNvSpPr>
            <p:nvPr/>
          </p:nvSpPr>
          <p:spPr bwMode="auto">
            <a:xfrm>
              <a:off x="244" y="2260"/>
              <a:ext cx="1960" cy="472"/>
            </a:xfrm>
            <a:prstGeom prst="rect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2742" name="Rectangle 6"/>
            <p:cNvSpPr>
              <a:spLocks noChangeArrowheads="1"/>
            </p:cNvSpPr>
            <p:nvPr/>
          </p:nvSpPr>
          <p:spPr bwMode="auto">
            <a:xfrm>
              <a:off x="768" y="2371"/>
              <a:ext cx="864" cy="25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 algn="ctr"/>
              <a:r>
                <a:rPr lang="en-US"/>
                <a:t>Cleartext</a:t>
              </a: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2790825" y="3294063"/>
            <a:ext cx="4221163" cy="1417637"/>
            <a:chOff x="1714" y="1935"/>
            <a:chExt cx="2659" cy="893"/>
          </a:xfrm>
        </p:grpSpPr>
        <p:sp>
          <p:nvSpPr>
            <p:cNvPr id="1012744" name="Rectangle 8"/>
            <p:cNvSpPr>
              <a:spLocks noChangeArrowheads="1"/>
            </p:cNvSpPr>
            <p:nvPr/>
          </p:nvSpPr>
          <p:spPr bwMode="auto">
            <a:xfrm>
              <a:off x="1714" y="1935"/>
              <a:ext cx="2659" cy="258"/>
            </a:xfrm>
            <a:prstGeom prst="rect">
              <a:avLst/>
            </a:prstGeom>
            <a:solidFill>
              <a:srgbClr val="66FF3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/>
                <a:t>Key:  7dhHG0(Jd*/89f-0ejf-pt2@...</a:t>
              </a:r>
            </a:p>
          </p:txBody>
        </p:sp>
        <p:grpSp>
          <p:nvGrpSpPr>
            <p:cNvPr id="4" name="Group 9"/>
            <p:cNvGrpSpPr>
              <a:grpSpLocks/>
            </p:cNvGrpSpPr>
            <p:nvPr/>
          </p:nvGrpSpPr>
          <p:grpSpPr bwMode="auto">
            <a:xfrm>
              <a:off x="2356" y="2212"/>
              <a:ext cx="1096" cy="616"/>
              <a:chOff x="2356" y="2212"/>
              <a:chExt cx="1096" cy="616"/>
            </a:xfrm>
          </p:grpSpPr>
          <p:sp>
            <p:nvSpPr>
              <p:cNvPr id="1012746" name="AutoShape 10"/>
              <p:cNvSpPr>
                <a:spLocks noChangeArrowheads="1"/>
              </p:cNvSpPr>
              <p:nvPr/>
            </p:nvSpPr>
            <p:spPr bwMode="auto">
              <a:xfrm>
                <a:off x="2356" y="2212"/>
                <a:ext cx="1096" cy="616"/>
              </a:xfrm>
              <a:prstGeom prst="rightArrow">
                <a:avLst>
                  <a:gd name="adj1" fmla="val 50000"/>
                  <a:gd name="adj2" fmla="val 88969"/>
                </a:avLst>
              </a:prstGeom>
              <a:solidFill>
                <a:srgbClr val="FF99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2747" name="Rectangle 11"/>
              <p:cNvSpPr>
                <a:spLocks noChangeArrowheads="1"/>
              </p:cNvSpPr>
              <p:nvPr/>
            </p:nvSpPr>
            <p:spPr bwMode="auto">
              <a:xfrm>
                <a:off x="2464" y="2395"/>
                <a:ext cx="883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r>
                  <a:rPr lang="en-US"/>
                  <a:t>ENCRYPT</a:t>
                </a:r>
              </a:p>
            </p:txBody>
          </p:sp>
        </p:grpSp>
      </p:grp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5562600" y="3810000"/>
            <a:ext cx="3111500" cy="749300"/>
            <a:chOff x="3460" y="2260"/>
            <a:chExt cx="1960" cy="472"/>
          </a:xfrm>
        </p:grpSpPr>
        <p:sp>
          <p:nvSpPr>
            <p:cNvPr id="1012749" name="Rectangle 13"/>
            <p:cNvSpPr>
              <a:spLocks noChangeArrowheads="1"/>
            </p:cNvSpPr>
            <p:nvPr/>
          </p:nvSpPr>
          <p:spPr bwMode="auto">
            <a:xfrm>
              <a:off x="3460" y="2260"/>
              <a:ext cx="1960" cy="472"/>
            </a:xfrm>
            <a:prstGeom prst="rect">
              <a:avLst/>
            </a:prstGeom>
            <a:pattFill prst="openDmnd">
              <a:fgClr>
                <a:schemeClr val="tx1"/>
              </a:fgClr>
              <a:bgClr>
                <a:srgbClr val="FFFFFF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2750" name="Rectangle 14"/>
            <p:cNvSpPr>
              <a:spLocks noChangeArrowheads="1"/>
            </p:cNvSpPr>
            <p:nvPr/>
          </p:nvSpPr>
          <p:spPr bwMode="auto">
            <a:xfrm>
              <a:off x="3936" y="2371"/>
              <a:ext cx="960" cy="25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 algn="ctr"/>
              <a:r>
                <a:rPr lang="en-US"/>
                <a:t>Ciphertext</a:t>
              </a:r>
            </a:p>
          </p:txBody>
        </p:sp>
      </p:grpSp>
      <p:grpSp>
        <p:nvGrpSpPr>
          <p:cNvPr id="6" name="Group 15"/>
          <p:cNvGrpSpPr>
            <a:grpSpLocks/>
          </p:cNvGrpSpPr>
          <p:nvPr/>
        </p:nvGrpSpPr>
        <p:grpSpPr bwMode="auto">
          <a:xfrm>
            <a:off x="5562600" y="5334000"/>
            <a:ext cx="3111500" cy="749300"/>
            <a:chOff x="3460" y="3220"/>
            <a:chExt cx="1960" cy="472"/>
          </a:xfrm>
        </p:grpSpPr>
        <p:sp>
          <p:nvSpPr>
            <p:cNvPr id="1012752" name="Rectangle 16"/>
            <p:cNvSpPr>
              <a:spLocks noChangeArrowheads="1"/>
            </p:cNvSpPr>
            <p:nvPr/>
          </p:nvSpPr>
          <p:spPr bwMode="auto">
            <a:xfrm>
              <a:off x="3460" y="3220"/>
              <a:ext cx="1960" cy="472"/>
            </a:xfrm>
            <a:prstGeom prst="rect">
              <a:avLst/>
            </a:prstGeom>
            <a:pattFill prst="openDmnd">
              <a:fgClr>
                <a:schemeClr val="tx1"/>
              </a:fgClr>
              <a:bgClr>
                <a:srgbClr val="FFFFFF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2753" name="Rectangle 17"/>
            <p:cNvSpPr>
              <a:spLocks noChangeArrowheads="1"/>
            </p:cNvSpPr>
            <p:nvPr/>
          </p:nvSpPr>
          <p:spPr bwMode="auto">
            <a:xfrm flipH="1">
              <a:off x="3936" y="3331"/>
              <a:ext cx="960" cy="25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 algn="ctr"/>
              <a:r>
                <a:rPr lang="en-US"/>
                <a:t>Ciphertext</a:t>
              </a:r>
            </a:p>
          </p:txBody>
        </p:sp>
      </p:grpSp>
      <p:grpSp>
        <p:nvGrpSpPr>
          <p:cNvPr id="7" name="Group 18"/>
          <p:cNvGrpSpPr>
            <a:grpSpLocks/>
          </p:cNvGrpSpPr>
          <p:nvPr/>
        </p:nvGrpSpPr>
        <p:grpSpPr bwMode="auto">
          <a:xfrm>
            <a:off x="2422525" y="5181600"/>
            <a:ext cx="4462463" cy="1506538"/>
            <a:chOff x="1482" y="3124"/>
            <a:chExt cx="2811" cy="949"/>
          </a:xfrm>
        </p:grpSpPr>
        <p:sp>
          <p:nvSpPr>
            <p:cNvPr id="1012755" name="Rectangle 19"/>
            <p:cNvSpPr>
              <a:spLocks noChangeArrowheads="1"/>
            </p:cNvSpPr>
            <p:nvPr/>
          </p:nvSpPr>
          <p:spPr bwMode="auto">
            <a:xfrm flipH="1">
              <a:off x="1482" y="3815"/>
              <a:ext cx="2811" cy="258"/>
            </a:xfrm>
            <a:prstGeom prst="rect">
              <a:avLst/>
            </a:prstGeom>
            <a:solidFill>
              <a:srgbClr val="66FF3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/>
                <a:t>Key:  fu3f93jgf912=kjh#1sdfjdh1&amp;...</a:t>
              </a:r>
            </a:p>
          </p:txBody>
        </p:sp>
        <p:sp>
          <p:nvSpPr>
            <p:cNvPr id="1012756" name="AutoShape 20"/>
            <p:cNvSpPr>
              <a:spLocks noChangeArrowheads="1"/>
            </p:cNvSpPr>
            <p:nvPr/>
          </p:nvSpPr>
          <p:spPr bwMode="auto">
            <a:xfrm>
              <a:off x="2260" y="3124"/>
              <a:ext cx="1096" cy="616"/>
            </a:xfrm>
            <a:prstGeom prst="leftArrow">
              <a:avLst>
                <a:gd name="adj1" fmla="val 50000"/>
                <a:gd name="adj2" fmla="val 88953"/>
              </a:avLst>
            </a:prstGeom>
            <a:solidFill>
              <a:srgbClr val="FF993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2757" name="Rectangle 21"/>
            <p:cNvSpPr>
              <a:spLocks noChangeArrowheads="1"/>
            </p:cNvSpPr>
            <p:nvPr/>
          </p:nvSpPr>
          <p:spPr bwMode="auto">
            <a:xfrm flipH="1">
              <a:off x="2369" y="3307"/>
              <a:ext cx="88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/>
                <a:t>DECRYPT</a:t>
              </a:r>
            </a:p>
          </p:txBody>
        </p:sp>
      </p:grpSp>
      <p:grpSp>
        <p:nvGrpSpPr>
          <p:cNvPr id="8" name="Group 22"/>
          <p:cNvGrpSpPr>
            <a:grpSpLocks/>
          </p:cNvGrpSpPr>
          <p:nvPr/>
        </p:nvGrpSpPr>
        <p:grpSpPr bwMode="auto">
          <a:xfrm>
            <a:off x="457200" y="5334000"/>
            <a:ext cx="3111500" cy="749300"/>
            <a:chOff x="244" y="3220"/>
            <a:chExt cx="1960" cy="472"/>
          </a:xfrm>
        </p:grpSpPr>
        <p:sp>
          <p:nvSpPr>
            <p:cNvPr id="1012759" name="Rectangle 23"/>
            <p:cNvSpPr>
              <a:spLocks noChangeArrowheads="1"/>
            </p:cNvSpPr>
            <p:nvPr/>
          </p:nvSpPr>
          <p:spPr bwMode="auto">
            <a:xfrm>
              <a:off x="244" y="3220"/>
              <a:ext cx="1960" cy="472"/>
            </a:xfrm>
            <a:prstGeom prst="rect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2760" name="Rectangle 24"/>
            <p:cNvSpPr>
              <a:spLocks noChangeArrowheads="1"/>
            </p:cNvSpPr>
            <p:nvPr/>
          </p:nvSpPr>
          <p:spPr bwMode="auto">
            <a:xfrm flipH="1">
              <a:off x="768" y="3331"/>
              <a:ext cx="864" cy="25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 algn="ctr"/>
              <a:r>
                <a:rPr lang="en-US"/>
                <a:t>Cleartext</a:t>
              </a:r>
            </a:p>
          </p:txBody>
        </p:sp>
      </p:grp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4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the PKC for Encryption (1)</a:t>
            </a:r>
          </a:p>
        </p:txBody>
      </p:sp>
      <p:sp>
        <p:nvSpPr>
          <p:cNvPr id="1014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en-US" dirty="0"/>
              <a:t>How can we send a message so only the desired </a:t>
            </a:r>
            <a:r>
              <a:rPr lang="en-US" i="1" dirty="0"/>
              <a:t>recipient</a:t>
            </a:r>
            <a:r>
              <a:rPr lang="en-US" dirty="0"/>
              <a:t> can read it?  Select the correct answers in the following description.</a:t>
            </a:r>
          </a:p>
          <a:p>
            <a:pPr>
              <a:lnSpc>
                <a:spcPct val="110000"/>
              </a:lnSpc>
            </a:pPr>
            <a:r>
              <a:rPr lang="en-US" dirty="0"/>
              <a:t>First, encrypt the plaintext using the</a:t>
            </a:r>
          </a:p>
          <a:p>
            <a:pPr lvl="1">
              <a:lnSpc>
                <a:spcPct val="110000"/>
              </a:lnSpc>
              <a:buFont typeface="Wingdings" pitchFamily="2" charset="2"/>
              <a:buNone/>
            </a:pPr>
            <a:r>
              <a:rPr lang="en-US" dirty="0"/>
              <a:t>	Sender’s		Public</a:t>
            </a:r>
          </a:p>
          <a:p>
            <a:pPr lvl="1">
              <a:lnSpc>
                <a:spcPct val="110000"/>
              </a:lnSpc>
              <a:buFont typeface="Wingdings" pitchFamily="2" charset="2"/>
              <a:buNone/>
            </a:pPr>
            <a:r>
              <a:rPr lang="en-US" dirty="0"/>
              <a:t>        or                              </a:t>
            </a:r>
            <a:r>
              <a:rPr lang="en-US" dirty="0" err="1"/>
              <a:t>or</a:t>
            </a:r>
            <a:r>
              <a:rPr lang="en-US" dirty="0"/>
              <a:t>                 Key</a:t>
            </a:r>
          </a:p>
          <a:p>
            <a:pPr lvl="1">
              <a:lnSpc>
                <a:spcPct val="110000"/>
              </a:lnSpc>
              <a:buFont typeface="Wingdings" pitchFamily="2" charset="2"/>
              <a:buNone/>
            </a:pPr>
            <a:r>
              <a:rPr lang="en-US" dirty="0"/>
              <a:t>	Recipient’s		Private</a:t>
            </a:r>
          </a:p>
        </p:txBody>
      </p:sp>
      <p:sp>
        <p:nvSpPr>
          <p:cNvPr id="1014788" name="Rectangle 4"/>
          <p:cNvSpPr>
            <a:spLocks noChangeArrowheads="1"/>
          </p:cNvSpPr>
          <p:nvPr/>
        </p:nvSpPr>
        <p:spPr bwMode="auto">
          <a:xfrm>
            <a:off x="1295400" y="3581400"/>
            <a:ext cx="381000" cy="381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4789" name="Rectangle 5"/>
          <p:cNvSpPr>
            <a:spLocks noChangeArrowheads="1"/>
          </p:cNvSpPr>
          <p:nvPr/>
        </p:nvSpPr>
        <p:spPr bwMode="auto">
          <a:xfrm>
            <a:off x="1295400" y="4572000"/>
            <a:ext cx="381000" cy="381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4790" name="Rectangle 6"/>
          <p:cNvSpPr>
            <a:spLocks noChangeArrowheads="1"/>
          </p:cNvSpPr>
          <p:nvPr/>
        </p:nvSpPr>
        <p:spPr bwMode="auto">
          <a:xfrm>
            <a:off x="4267200" y="3581400"/>
            <a:ext cx="381000" cy="381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4791" name="Rectangle 7"/>
          <p:cNvSpPr>
            <a:spLocks noChangeArrowheads="1"/>
          </p:cNvSpPr>
          <p:nvPr/>
        </p:nvSpPr>
        <p:spPr bwMode="auto">
          <a:xfrm>
            <a:off x="4267200" y="4572000"/>
            <a:ext cx="381000" cy="381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4792" name="Freeform 8"/>
          <p:cNvSpPr>
            <a:spLocks/>
          </p:cNvSpPr>
          <p:nvPr/>
        </p:nvSpPr>
        <p:spPr bwMode="auto">
          <a:xfrm>
            <a:off x="1371600" y="4343400"/>
            <a:ext cx="457200" cy="595313"/>
          </a:xfrm>
          <a:custGeom>
            <a:avLst/>
            <a:gdLst/>
            <a:ahLst/>
            <a:cxnLst>
              <a:cxn ang="0">
                <a:pos x="0" y="205"/>
              </a:cxn>
              <a:cxn ang="0">
                <a:pos x="149" y="344"/>
              </a:cxn>
              <a:cxn ang="0">
                <a:pos x="205" y="428"/>
              </a:cxn>
              <a:cxn ang="0">
                <a:pos x="307" y="344"/>
              </a:cxn>
              <a:cxn ang="0">
                <a:pos x="418" y="251"/>
              </a:cxn>
              <a:cxn ang="0">
                <a:pos x="456" y="149"/>
              </a:cxn>
              <a:cxn ang="0">
                <a:pos x="493" y="140"/>
              </a:cxn>
              <a:cxn ang="0">
                <a:pos x="539" y="56"/>
              </a:cxn>
              <a:cxn ang="0">
                <a:pos x="595" y="19"/>
              </a:cxn>
              <a:cxn ang="0">
                <a:pos x="614" y="0"/>
              </a:cxn>
            </a:cxnLst>
            <a:rect l="0" t="0" r="r" b="b"/>
            <a:pathLst>
              <a:path w="614" h="428">
                <a:moveTo>
                  <a:pt x="0" y="205"/>
                </a:moveTo>
                <a:cubicBezTo>
                  <a:pt x="39" y="263"/>
                  <a:pt x="80" y="322"/>
                  <a:pt x="149" y="344"/>
                </a:cubicBezTo>
                <a:cubicBezTo>
                  <a:pt x="177" y="372"/>
                  <a:pt x="192" y="391"/>
                  <a:pt x="205" y="428"/>
                </a:cubicBezTo>
                <a:cubicBezTo>
                  <a:pt x="259" y="414"/>
                  <a:pt x="264" y="383"/>
                  <a:pt x="307" y="344"/>
                </a:cubicBezTo>
                <a:cubicBezTo>
                  <a:pt x="345" y="309"/>
                  <a:pt x="381" y="289"/>
                  <a:pt x="418" y="251"/>
                </a:cubicBezTo>
                <a:cubicBezTo>
                  <a:pt x="427" y="226"/>
                  <a:pt x="438" y="167"/>
                  <a:pt x="456" y="149"/>
                </a:cubicBezTo>
                <a:cubicBezTo>
                  <a:pt x="465" y="140"/>
                  <a:pt x="481" y="143"/>
                  <a:pt x="493" y="140"/>
                </a:cubicBezTo>
                <a:cubicBezTo>
                  <a:pt x="508" y="116"/>
                  <a:pt x="518" y="75"/>
                  <a:pt x="539" y="56"/>
                </a:cubicBezTo>
                <a:cubicBezTo>
                  <a:pt x="556" y="41"/>
                  <a:pt x="579" y="35"/>
                  <a:pt x="595" y="19"/>
                </a:cubicBezTo>
                <a:cubicBezTo>
                  <a:pt x="601" y="13"/>
                  <a:pt x="608" y="6"/>
                  <a:pt x="614" y="0"/>
                </a:cubicBezTo>
              </a:path>
            </a:pathLst>
          </a:custGeom>
          <a:noFill/>
          <a:ln w="76200" cap="flat" cmpd="sng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14793" name="Freeform 9"/>
          <p:cNvSpPr>
            <a:spLocks/>
          </p:cNvSpPr>
          <p:nvPr/>
        </p:nvSpPr>
        <p:spPr bwMode="auto">
          <a:xfrm>
            <a:off x="4343400" y="3352800"/>
            <a:ext cx="457200" cy="595313"/>
          </a:xfrm>
          <a:custGeom>
            <a:avLst/>
            <a:gdLst/>
            <a:ahLst/>
            <a:cxnLst>
              <a:cxn ang="0">
                <a:pos x="0" y="205"/>
              </a:cxn>
              <a:cxn ang="0">
                <a:pos x="149" y="344"/>
              </a:cxn>
              <a:cxn ang="0">
                <a:pos x="205" y="428"/>
              </a:cxn>
              <a:cxn ang="0">
                <a:pos x="307" y="344"/>
              </a:cxn>
              <a:cxn ang="0">
                <a:pos x="418" y="251"/>
              </a:cxn>
              <a:cxn ang="0">
                <a:pos x="456" y="149"/>
              </a:cxn>
              <a:cxn ang="0">
                <a:pos x="493" y="140"/>
              </a:cxn>
              <a:cxn ang="0">
                <a:pos x="539" y="56"/>
              </a:cxn>
              <a:cxn ang="0">
                <a:pos x="595" y="19"/>
              </a:cxn>
              <a:cxn ang="0">
                <a:pos x="614" y="0"/>
              </a:cxn>
            </a:cxnLst>
            <a:rect l="0" t="0" r="r" b="b"/>
            <a:pathLst>
              <a:path w="614" h="428">
                <a:moveTo>
                  <a:pt x="0" y="205"/>
                </a:moveTo>
                <a:cubicBezTo>
                  <a:pt x="39" y="263"/>
                  <a:pt x="80" y="322"/>
                  <a:pt x="149" y="344"/>
                </a:cubicBezTo>
                <a:cubicBezTo>
                  <a:pt x="177" y="372"/>
                  <a:pt x="192" y="391"/>
                  <a:pt x="205" y="428"/>
                </a:cubicBezTo>
                <a:cubicBezTo>
                  <a:pt x="259" y="414"/>
                  <a:pt x="264" y="383"/>
                  <a:pt x="307" y="344"/>
                </a:cubicBezTo>
                <a:cubicBezTo>
                  <a:pt x="345" y="309"/>
                  <a:pt x="381" y="289"/>
                  <a:pt x="418" y="251"/>
                </a:cubicBezTo>
                <a:cubicBezTo>
                  <a:pt x="427" y="226"/>
                  <a:pt x="438" y="167"/>
                  <a:pt x="456" y="149"/>
                </a:cubicBezTo>
                <a:cubicBezTo>
                  <a:pt x="465" y="140"/>
                  <a:pt x="481" y="143"/>
                  <a:pt x="493" y="140"/>
                </a:cubicBezTo>
                <a:cubicBezTo>
                  <a:pt x="508" y="116"/>
                  <a:pt x="518" y="75"/>
                  <a:pt x="539" y="56"/>
                </a:cubicBezTo>
                <a:cubicBezTo>
                  <a:pt x="556" y="41"/>
                  <a:pt x="579" y="35"/>
                  <a:pt x="595" y="19"/>
                </a:cubicBezTo>
                <a:cubicBezTo>
                  <a:pt x="601" y="13"/>
                  <a:pt x="608" y="6"/>
                  <a:pt x="614" y="0"/>
                </a:cubicBezTo>
              </a:path>
            </a:pathLst>
          </a:custGeom>
          <a:noFill/>
          <a:ln w="76200" cap="flat" cmpd="sng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86600" y="4648200"/>
            <a:ext cx="1676400" cy="17977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147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147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coche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147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147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4792" grpId="0" animBg="1"/>
      <p:bldP spid="1014793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5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the PKC for Encryption (2)</a:t>
            </a:r>
          </a:p>
        </p:txBody>
      </p:sp>
      <p:sp>
        <p:nvSpPr>
          <p:cNvPr id="1015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en-US" dirty="0"/>
              <a:t>Send the ciphertext to the recipient</a:t>
            </a:r>
          </a:p>
          <a:p>
            <a:pPr>
              <a:lnSpc>
                <a:spcPct val="110000"/>
              </a:lnSpc>
            </a:pPr>
            <a:r>
              <a:rPr lang="en-US" dirty="0"/>
              <a:t>Next, decrypt the ciphertext using the</a:t>
            </a:r>
          </a:p>
          <a:p>
            <a:pPr lvl="1">
              <a:lnSpc>
                <a:spcPct val="110000"/>
              </a:lnSpc>
              <a:buFont typeface="Wingdings" pitchFamily="2" charset="2"/>
              <a:buNone/>
            </a:pPr>
            <a:r>
              <a:rPr lang="en-US" dirty="0"/>
              <a:t>	Sender’s		Public</a:t>
            </a:r>
          </a:p>
          <a:p>
            <a:pPr lvl="1">
              <a:lnSpc>
                <a:spcPct val="110000"/>
              </a:lnSpc>
              <a:buFont typeface="Wingdings" pitchFamily="2" charset="2"/>
              <a:buNone/>
            </a:pPr>
            <a:r>
              <a:rPr lang="en-US" dirty="0"/>
              <a:t>        or                              </a:t>
            </a:r>
            <a:r>
              <a:rPr lang="en-US" dirty="0" err="1"/>
              <a:t>or</a:t>
            </a:r>
            <a:r>
              <a:rPr lang="en-US" dirty="0"/>
              <a:t>                 Key</a:t>
            </a:r>
          </a:p>
          <a:p>
            <a:pPr lvl="1">
              <a:lnSpc>
                <a:spcPct val="110000"/>
              </a:lnSpc>
              <a:buFont typeface="Wingdings" pitchFamily="2" charset="2"/>
              <a:buNone/>
            </a:pPr>
            <a:r>
              <a:rPr lang="en-US" dirty="0"/>
              <a:t>	Recipient’s		Private</a:t>
            </a:r>
          </a:p>
        </p:txBody>
      </p:sp>
      <p:sp>
        <p:nvSpPr>
          <p:cNvPr id="1015812" name="Rectangle 4"/>
          <p:cNvSpPr>
            <a:spLocks noChangeArrowheads="1"/>
          </p:cNvSpPr>
          <p:nvPr/>
        </p:nvSpPr>
        <p:spPr bwMode="auto">
          <a:xfrm>
            <a:off x="1295400" y="2743200"/>
            <a:ext cx="381000" cy="381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5813" name="Rectangle 5"/>
          <p:cNvSpPr>
            <a:spLocks noChangeArrowheads="1"/>
          </p:cNvSpPr>
          <p:nvPr/>
        </p:nvSpPr>
        <p:spPr bwMode="auto">
          <a:xfrm>
            <a:off x="1295400" y="3733800"/>
            <a:ext cx="381000" cy="381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5814" name="Rectangle 6"/>
          <p:cNvSpPr>
            <a:spLocks noChangeArrowheads="1"/>
          </p:cNvSpPr>
          <p:nvPr/>
        </p:nvSpPr>
        <p:spPr bwMode="auto">
          <a:xfrm>
            <a:off x="4267200" y="2743200"/>
            <a:ext cx="381000" cy="381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5815" name="Rectangle 7"/>
          <p:cNvSpPr>
            <a:spLocks noChangeArrowheads="1"/>
          </p:cNvSpPr>
          <p:nvPr/>
        </p:nvSpPr>
        <p:spPr bwMode="auto">
          <a:xfrm>
            <a:off x="4267200" y="3733800"/>
            <a:ext cx="381000" cy="381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5816" name="Freeform 8"/>
          <p:cNvSpPr>
            <a:spLocks/>
          </p:cNvSpPr>
          <p:nvPr/>
        </p:nvSpPr>
        <p:spPr bwMode="auto">
          <a:xfrm>
            <a:off x="1371600" y="3505200"/>
            <a:ext cx="457200" cy="595313"/>
          </a:xfrm>
          <a:custGeom>
            <a:avLst/>
            <a:gdLst/>
            <a:ahLst/>
            <a:cxnLst>
              <a:cxn ang="0">
                <a:pos x="0" y="205"/>
              </a:cxn>
              <a:cxn ang="0">
                <a:pos x="149" y="344"/>
              </a:cxn>
              <a:cxn ang="0">
                <a:pos x="205" y="428"/>
              </a:cxn>
              <a:cxn ang="0">
                <a:pos x="307" y="344"/>
              </a:cxn>
              <a:cxn ang="0">
                <a:pos x="418" y="251"/>
              </a:cxn>
              <a:cxn ang="0">
                <a:pos x="456" y="149"/>
              </a:cxn>
              <a:cxn ang="0">
                <a:pos x="493" y="140"/>
              </a:cxn>
              <a:cxn ang="0">
                <a:pos x="539" y="56"/>
              </a:cxn>
              <a:cxn ang="0">
                <a:pos x="595" y="19"/>
              </a:cxn>
              <a:cxn ang="0">
                <a:pos x="614" y="0"/>
              </a:cxn>
            </a:cxnLst>
            <a:rect l="0" t="0" r="r" b="b"/>
            <a:pathLst>
              <a:path w="614" h="428">
                <a:moveTo>
                  <a:pt x="0" y="205"/>
                </a:moveTo>
                <a:cubicBezTo>
                  <a:pt x="39" y="263"/>
                  <a:pt x="80" y="322"/>
                  <a:pt x="149" y="344"/>
                </a:cubicBezTo>
                <a:cubicBezTo>
                  <a:pt x="177" y="372"/>
                  <a:pt x="192" y="391"/>
                  <a:pt x="205" y="428"/>
                </a:cubicBezTo>
                <a:cubicBezTo>
                  <a:pt x="259" y="414"/>
                  <a:pt x="264" y="383"/>
                  <a:pt x="307" y="344"/>
                </a:cubicBezTo>
                <a:cubicBezTo>
                  <a:pt x="345" y="309"/>
                  <a:pt x="381" y="289"/>
                  <a:pt x="418" y="251"/>
                </a:cubicBezTo>
                <a:cubicBezTo>
                  <a:pt x="427" y="226"/>
                  <a:pt x="438" y="167"/>
                  <a:pt x="456" y="149"/>
                </a:cubicBezTo>
                <a:cubicBezTo>
                  <a:pt x="465" y="140"/>
                  <a:pt x="481" y="143"/>
                  <a:pt x="493" y="140"/>
                </a:cubicBezTo>
                <a:cubicBezTo>
                  <a:pt x="508" y="116"/>
                  <a:pt x="518" y="75"/>
                  <a:pt x="539" y="56"/>
                </a:cubicBezTo>
                <a:cubicBezTo>
                  <a:pt x="556" y="41"/>
                  <a:pt x="579" y="35"/>
                  <a:pt x="595" y="19"/>
                </a:cubicBezTo>
                <a:cubicBezTo>
                  <a:pt x="601" y="13"/>
                  <a:pt x="608" y="6"/>
                  <a:pt x="614" y="0"/>
                </a:cubicBezTo>
              </a:path>
            </a:pathLst>
          </a:custGeom>
          <a:noFill/>
          <a:ln w="76200" cap="flat" cmpd="sng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15817" name="Freeform 9"/>
          <p:cNvSpPr>
            <a:spLocks/>
          </p:cNvSpPr>
          <p:nvPr/>
        </p:nvSpPr>
        <p:spPr bwMode="auto">
          <a:xfrm>
            <a:off x="4267200" y="3505200"/>
            <a:ext cx="457200" cy="595313"/>
          </a:xfrm>
          <a:custGeom>
            <a:avLst/>
            <a:gdLst/>
            <a:ahLst/>
            <a:cxnLst>
              <a:cxn ang="0">
                <a:pos x="0" y="205"/>
              </a:cxn>
              <a:cxn ang="0">
                <a:pos x="149" y="344"/>
              </a:cxn>
              <a:cxn ang="0">
                <a:pos x="205" y="428"/>
              </a:cxn>
              <a:cxn ang="0">
                <a:pos x="307" y="344"/>
              </a:cxn>
              <a:cxn ang="0">
                <a:pos x="418" y="251"/>
              </a:cxn>
              <a:cxn ang="0">
                <a:pos x="456" y="149"/>
              </a:cxn>
              <a:cxn ang="0">
                <a:pos x="493" y="140"/>
              </a:cxn>
              <a:cxn ang="0">
                <a:pos x="539" y="56"/>
              </a:cxn>
              <a:cxn ang="0">
                <a:pos x="595" y="19"/>
              </a:cxn>
              <a:cxn ang="0">
                <a:pos x="614" y="0"/>
              </a:cxn>
            </a:cxnLst>
            <a:rect l="0" t="0" r="r" b="b"/>
            <a:pathLst>
              <a:path w="614" h="428">
                <a:moveTo>
                  <a:pt x="0" y="205"/>
                </a:moveTo>
                <a:cubicBezTo>
                  <a:pt x="39" y="263"/>
                  <a:pt x="80" y="322"/>
                  <a:pt x="149" y="344"/>
                </a:cubicBezTo>
                <a:cubicBezTo>
                  <a:pt x="177" y="372"/>
                  <a:pt x="192" y="391"/>
                  <a:pt x="205" y="428"/>
                </a:cubicBezTo>
                <a:cubicBezTo>
                  <a:pt x="259" y="414"/>
                  <a:pt x="264" y="383"/>
                  <a:pt x="307" y="344"/>
                </a:cubicBezTo>
                <a:cubicBezTo>
                  <a:pt x="345" y="309"/>
                  <a:pt x="381" y="289"/>
                  <a:pt x="418" y="251"/>
                </a:cubicBezTo>
                <a:cubicBezTo>
                  <a:pt x="427" y="226"/>
                  <a:pt x="438" y="167"/>
                  <a:pt x="456" y="149"/>
                </a:cubicBezTo>
                <a:cubicBezTo>
                  <a:pt x="465" y="140"/>
                  <a:pt x="481" y="143"/>
                  <a:pt x="493" y="140"/>
                </a:cubicBezTo>
                <a:cubicBezTo>
                  <a:pt x="508" y="116"/>
                  <a:pt x="518" y="75"/>
                  <a:pt x="539" y="56"/>
                </a:cubicBezTo>
                <a:cubicBezTo>
                  <a:pt x="556" y="41"/>
                  <a:pt x="579" y="35"/>
                  <a:pt x="595" y="19"/>
                </a:cubicBezTo>
                <a:cubicBezTo>
                  <a:pt x="601" y="13"/>
                  <a:pt x="608" y="6"/>
                  <a:pt x="614" y="0"/>
                </a:cubicBezTo>
              </a:path>
            </a:pathLst>
          </a:custGeom>
          <a:noFill/>
          <a:ln w="76200" cap="flat" cmpd="sng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86600" y="4648200"/>
            <a:ext cx="1676400" cy="17977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158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158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158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158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158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158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158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158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5816" grpId="0" animBg="1"/>
      <p:bldP spid="1015817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6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en-US" dirty="0"/>
              <a:t>Sending a Ciphertext to Multiple Recipients</a:t>
            </a:r>
          </a:p>
        </p:txBody>
      </p:sp>
      <p:sp>
        <p:nvSpPr>
          <p:cNvPr id="1016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8153400" cy="1981200"/>
          </a:xfrm>
        </p:spPr>
        <p:txBody>
          <a:bodyPr/>
          <a:lstStyle/>
          <a:p>
            <a:r>
              <a:rPr lang="en-US" dirty="0"/>
              <a:t>What if you have to send a message securely to many people?</a:t>
            </a:r>
          </a:p>
          <a:p>
            <a:pPr lvl="1"/>
            <a:r>
              <a:rPr lang="en-US" dirty="0"/>
              <a:t>Obvious way is to encrypt the message separately for each recipient</a:t>
            </a:r>
          </a:p>
          <a:p>
            <a:pPr lvl="1"/>
            <a:r>
              <a:rPr lang="en-US" dirty="0"/>
              <a:t>Thus generate as many ciphertexts as recipients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81000" y="3581400"/>
            <a:ext cx="8216900" cy="1506538"/>
            <a:chOff x="240" y="2459"/>
            <a:chExt cx="5176" cy="949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240" y="2784"/>
              <a:ext cx="1960" cy="472"/>
              <a:chOff x="244" y="2260"/>
              <a:chExt cx="1960" cy="472"/>
            </a:xfrm>
          </p:grpSpPr>
          <p:sp>
            <p:nvSpPr>
              <p:cNvPr id="1016838" name="Rectangle 6"/>
              <p:cNvSpPr>
                <a:spLocks noChangeArrowheads="1"/>
              </p:cNvSpPr>
              <p:nvPr/>
            </p:nvSpPr>
            <p:spPr bwMode="auto">
              <a:xfrm>
                <a:off x="244" y="2260"/>
                <a:ext cx="1960" cy="472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6839" name="Rectangle 7"/>
              <p:cNvSpPr>
                <a:spLocks noChangeArrowheads="1"/>
              </p:cNvSpPr>
              <p:nvPr/>
            </p:nvSpPr>
            <p:spPr bwMode="auto">
              <a:xfrm>
                <a:off x="768" y="2371"/>
                <a:ext cx="864" cy="25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92075" tIns="46038" rIns="92075" bIns="46038">
                <a:spAutoFit/>
              </a:bodyPr>
              <a:lstStyle/>
              <a:p>
                <a:pPr algn="ctr"/>
                <a:r>
                  <a:rPr lang="en-US"/>
                  <a:t>Cleartext</a:t>
                </a:r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>
              <a:off x="1710" y="2459"/>
              <a:ext cx="2096" cy="893"/>
              <a:chOff x="1714" y="1935"/>
              <a:chExt cx="2096" cy="893"/>
            </a:xfrm>
          </p:grpSpPr>
          <p:sp>
            <p:nvSpPr>
              <p:cNvPr id="1016841" name="Rectangle 9"/>
              <p:cNvSpPr>
                <a:spLocks noChangeArrowheads="1"/>
              </p:cNvSpPr>
              <p:nvPr/>
            </p:nvSpPr>
            <p:spPr bwMode="auto">
              <a:xfrm>
                <a:off x="1714" y="1935"/>
                <a:ext cx="2096" cy="258"/>
              </a:xfrm>
              <a:prstGeom prst="rect">
                <a:avLst/>
              </a:prstGeom>
              <a:solidFill>
                <a:srgbClr val="66FF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r>
                  <a:rPr lang="en-US"/>
                  <a:t>Public Key for Recipient 1</a:t>
                </a:r>
              </a:p>
            </p:txBody>
          </p:sp>
          <p:grpSp>
            <p:nvGrpSpPr>
              <p:cNvPr id="5" name="Group 10"/>
              <p:cNvGrpSpPr>
                <a:grpSpLocks/>
              </p:cNvGrpSpPr>
              <p:nvPr/>
            </p:nvGrpSpPr>
            <p:grpSpPr bwMode="auto">
              <a:xfrm>
                <a:off x="2356" y="2212"/>
                <a:ext cx="1096" cy="616"/>
                <a:chOff x="2356" y="2212"/>
                <a:chExt cx="1096" cy="616"/>
              </a:xfrm>
            </p:grpSpPr>
            <p:sp>
              <p:nvSpPr>
                <p:cNvPr id="1016843" name="AutoShape 11"/>
                <p:cNvSpPr>
                  <a:spLocks noChangeArrowheads="1"/>
                </p:cNvSpPr>
                <p:nvPr/>
              </p:nvSpPr>
              <p:spPr bwMode="auto">
                <a:xfrm>
                  <a:off x="2356" y="2212"/>
                  <a:ext cx="1096" cy="616"/>
                </a:xfrm>
                <a:prstGeom prst="rightArrow">
                  <a:avLst>
                    <a:gd name="adj1" fmla="val 50000"/>
                    <a:gd name="adj2" fmla="val 88969"/>
                  </a:avLst>
                </a:prstGeom>
                <a:solidFill>
                  <a:srgbClr val="FF9933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16844" name="Rectangle 12"/>
                <p:cNvSpPr>
                  <a:spLocks noChangeArrowheads="1"/>
                </p:cNvSpPr>
                <p:nvPr/>
              </p:nvSpPr>
              <p:spPr bwMode="auto">
                <a:xfrm>
                  <a:off x="2464" y="2395"/>
                  <a:ext cx="883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>
                  <a:spAutoFit/>
                </a:bodyPr>
                <a:lstStyle/>
                <a:p>
                  <a:r>
                    <a:rPr lang="en-US"/>
                    <a:t>ENCRYPT</a:t>
                  </a:r>
                </a:p>
              </p:txBody>
            </p:sp>
          </p:grpSp>
        </p:grpSp>
        <p:sp>
          <p:nvSpPr>
            <p:cNvPr id="1016845" name="Rectangle 13"/>
            <p:cNvSpPr>
              <a:spLocks noChangeArrowheads="1"/>
            </p:cNvSpPr>
            <p:nvPr/>
          </p:nvSpPr>
          <p:spPr bwMode="auto">
            <a:xfrm>
              <a:off x="3504" y="2784"/>
              <a:ext cx="1912" cy="624"/>
            </a:xfrm>
            <a:prstGeom prst="rect">
              <a:avLst/>
            </a:prstGeom>
            <a:pattFill prst="openDmnd">
              <a:fgClr>
                <a:schemeClr val="tx1"/>
              </a:fgClr>
              <a:bgClr>
                <a:srgbClr val="FFFFFF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6846" name="Rectangle 14"/>
            <p:cNvSpPr>
              <a:spLocks noChangeArrowheads="1"/>
            </p:cNvSpPr>
            <p:nvPr/>
          </p:nvSpPr>
          <p:spPr bwMode="auto">
            <a:xfrm>
              <a:off x="3596" y="2875"/>
              <a:ext cx="1728" cy="44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 algn="ctr"/>
              <a:r>
                <a:rPr lang="en-US"/>
                <a:t>Ciphertext for Recipient 1</a:t>
              </a:r>
            </a:p>
          </p:txBody>
        </p:sp>
      </p:grpSp>
      <p:sp>
        <p:nvSpPr>
          <p:cNvPr id="1016847" name="Rectangle 15"/>
          <p:cNvSpPr>
            <a:spLocks noChangeArrowheads="1"/>
          </p:cNvSpPr>
          <p:nvPr/>
        </p:nvSpPr>
        <p:spPr bwMode="auto">
          <a:xfrm>
            <a:off x="2971800" y="6448425"/>
            <a:ext cx="3327400" cy="409575"/>
          </a:xfrm>
          <a:prstGeom prst="rect">
            <a:avLst/>
          </a:prstGeom>
          <a:solidFill>
            <a:srgbClr val="66FF33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/>
              <a:t>Public Key for Recipient 2</a:t>
            </a:r>
          </a:p>
        </p:txBody>
      </p:sp>
      <p:grpSp>
        <p:nvGrpSpPr>
          <p:cNvPr id="6" name="Group 16"/>
          <p:cNvGrpSpPr>
            <a:grpSpLocks/>
          </p:cNvGrpSpPr>
          <p:nvPr/>
        </p:nvGrpSpPr>
        <p:grpSpPr bwMode="auto">
          <a:xfrm>
            <a:off x="381000" y="5257800"/>
            <a:ext cx="8216900" cy="1066800"/>
            <a:chOff x="336" y="3493"/>
            <a:chExt cx="5176" cy="672"/>
          </a:xfrm>
        </p:grpSpPr>
        <p:grpSp>
          <p:nvGrpSpPr>
            <p:cNvPr id="7" name="Group 17"/>
            <p:cNvGrpSpPr>
              <a:grpSpLocks/>
            </p:cNvGrpSpPr>
            <p:nvPr/>
          </p:nvGrpSpPr>
          <p:grpSpPr bwMode="auto">
            <a:xfrm>
              <a:off x="336" y="3541"/>
              <a:ext cx="1960" cy="472"/>
              <a:chOff x="244" y="2260"/>
              <a:chExt cx="1960" cy="472"/>
            </a:xfrm>
          </p:grpSpPr>
          <p:sp>
            <p:nvSpPr>
              <p:cNvPr id="1016850" name="Rectangle 18"/>
              <p:cNvSpPr>
                <a:spLocks noChangeArrowheads="1"/>
              </p:cNvSpPr>
              <p:nvPr/>
            </p:nvSpPr>
            <p:spPr bwMode="auto">
              <a:xfrm>
                <a:off x="244" y="2260"/>
                <a:ext cx="1960" cy="472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6851" name="Rectangle 19"/>
              <p:cNvSpPr>
                <a:spLocks noChangeArrowheads="1"/>
              </p:cNvSpPr>
              <p:nvPr/>
            </p:nvSpPr>
            <p:spPr bwMode="auto">
              <a:xfrm>
                <a:off x="768" y="2371"/>
                <a:ext cx="864" cy="25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92075" tIns="46038" rIns="92075" bIns="46038">
                <a:spAutoFit/>
              </a:bodyPr>
              <a:lstStyle/>
              <a:p>
                <a:pPr algn="ctr"/>
                <a:r>
                  <a:rPr lang="en-US"/>
                  <a:t>Cleartext</a:t>
                </a:r>
              </a:p>
            </p:txBody>
          </p:sp>
        </p:grpSp>
        <p:grpSp>
          <p:nvGrpSpPr>
            <p:cNvPr id="8" name="Group 20"/>
            <p:cNvGrpSpPr>
              <a:grpSpLocks/>
            </p:cNvGrpSpPr>
            <p:nvPr/>
          </p:nvGrpSpPr>
          <p:grpSpPr bwMode="auto">
            <a:xfrm>
              <a:off x="2448" y="3493"/>
              <a:ext cx="1096" cy="616"/>
              <a:chOff x="2356" y="2212"/>
              <a:chExt cx="1096" cy="616"/>
            </a:xfrm>
          </p:grpSpPr>
          <p:sp>
            <p:nvSpPr>
              <p:cNvPr id="1016853" name="AutoShape 21"/>
              <p:cNvSpPr>
                <a:spLocks noChangeArrowheads="1"/>
              </p:cNvSpPr>
              <p:nvPr/>
            </p:nvSpPr>
            <p:spPr bwMode="auto">
              <a:xfrm>
                <a:off x="2356" y="2212"/>
                <a:ext cx="1096" cy="616"/>
              </a:xfrm>
              <a:prstGeom prst="rightArrow">
                <a:avLst>
                  <a:gd name="adj1" fmla="val 50000"/>
                  <a:gd name="adj2" fmla="val 88969"/>
                </a:avLst>
              </a:prstGeom>
              <a:solidFill>
                <a:srgbClr val="FF99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6854" name="Rectangle 22"/>
              <p:cNvSpPr>
                <a:spLocks noChangeArrowheads="1"/>
              </p:cNvSpPr>
              <p:nvPr/>
            </p:nvSpPr>
            <p:spPr bwMode="auto">
              <a:xfrm>
                <a:off x="2464" y="2395"/>
                <a:ext cx="883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r>
                  <a:rPr lang="en-US"/>
                  <a:t>ENCRYPT</a:t>
                </a:r>
              </a:p>
            </p:txBody>
          </p:sp>
        </p:grpSp>
        <p:sp>
          <p:nvSpPr>
            <p:cNvPr id="1016855" name="Rectangle 23"/>
            <p:cNvSpPr>
              <a:spLocks noChangeArrowheads="1"/>
            </p:cNvSpPr>
            <p:nvPr/>
          </p:nvSpPr>
          <p:spPr bwMode="auto">
            <a:xfrm>
              <a:off x="3600" y="3541"/>
              <a:ext cx="1912" cy="624"/>
            </a:xfrm>
            <a:prstGeom prst="rect">
              <a:avLst/>
            </a:prstGeom>
            <a:pattFill prst="openDmnd">
              <a:fgClr>
                <a:schemeClr val="tx1"/>
              </a:fgClr>
              <a:bgClr>
                <a:srgbClr val="FFFFFF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6856" name="Rectangle 24"/>
            <p:cNvSpPr>
              <a:spLocks noChangeArrowheads="1"/>
            </p:cNvSpPr>
            <p:nvPr/>
          </p:nvSpPr>
          <p:spPr bwMode="auto">
            <a:xfrm>
              <a:off x="3692" y="3632"/>
              <a:ext cx="1728" cy="44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 algn="ctr"/>
              <a:r>
                <a:rPr lang="en-US"/>
                <a:t>Ciphertext for Recipient 2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Concepts &amp; Terminology (2)</a:t>
            </a:r>
          </a:p>
        </p:txBody>
      </p:sp>
      <p:sp>
        <p:nvSpPr>
          <p:cNvPr id="973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i="1" dirty="0"/>
              <a:t>Key</a:t>
            </a:r>
            <a:r>
              <a:rPr lang="en-US" sz="2800" dirty="0"/>
              <a:t>:  secret allowing </a:t>
            </a:r>
            <a:br>
              <a:rPr lang="en-US" sz="2800" dirty="0"/>
            </a:br>
            <a:r>
              <a:rPr lang="en-US" sz="2800" dirty="0"/>
              <a:t>encryption and decryption </a:t>
            </a:r>
            <a:br>
              <a:rPr lang="en-US" sz="2800" dirty="0"/>
            </a:br>
            <a:r>
              <a:rPr lang="en-US" sz="2800" dirty="0"/>
              <a:t>to be restricted to </a:t>
            </a:r>
            <a:br>
              <a:rPr lang="en-US" sz="2800" dirty="0"/>
            </a:br>
            <a:r>
              <a:rPr lang="en-US" sz="2800" dirty="0"/>
              <a:t>possessors of key</a:t>
            </a:r>
          </a:p>
          <a:p>
            <a:r>
              <a:rPr lang="en-US" sz="2800" i="1" dirty="0"/>
              <a:t>Symmetric encryption:</a:t>
            </a:r>
            <a:r>
              <a:rPr lang="en-US" sz="2800" dirty="0"/>
              <a:t> encryption requiring a shared key for both encryption and decryption</a:t>
            </a:r>
          </a:p>
          <a:p>
            <a:r>
              <a:rPr lang="en-US" sz="2800" i="1" dirty="0"/>
              <a:t>Asymmetric encryption:</a:t>
            </a:r>
            <a:r>
              <a:rPr lang="en-US" sz="2800" dirty="0"/>
              <a:t>  algorithm using a different key for decryption than for encryption</a:t>
            </a:r>
          </a:p>
        </p:txBody>
      </p:sp>
      <p:pic>
        <p:nvPicPr>
          <p:cNvPr id="54273" name="Picture 1" descr="C:\Program Files\Microsoft Office\Media\CntCD1\ClipArt5\j0280550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17593" y="838200"/>
            <a:ext cx="3089851" cy="213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858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457200"/>
            <a:ext cx="7162800" cy="990600"/>
          </a:xfrm>
        </p:spPr>
        <p:txBody>
          <a:bodyPr/>
          <a:lstStyle/>
          <a:p>
            <a:r>
              <a:rPr lang="en-US" dirty="0"/>
              <a:t>Multiple Recipients (2)</a:t>
            </a:r>
          </a:p>
        </p:txBody>
      </p:sp>
      <p:sp>
        <p:nvSpPr>
          <p:cNvPr id="1017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However, e-mail normally makes it easy to send one message to multiple recipients</a:t>
            </a:r>
          </a:p>
          <a:p>
            <a:pPr lvl="1"/>
            <a:r>
              <a:rPr lang="en-US" dirty="0"/>
              <a:t>Don’t want to send a different ciphertext to each recipient</a:t>
            </a:r>
          </a:p>
          <a:p>
            <a:r>
              <a:rPr lang="en-US" dirty="0"/>
              <a:t>PKC algorithms are computationally demanding</a:t>
            </a:r>
          </a:p>
          <a:p>
            <a:pPr lvl="1"/>
            <a:r>
              <a:rPr lang="en-US" dirty="0"/>
              <a:t>Can take significant time to encrypt messages</a:t>
            </a:r>
          </a:p>
          <a:p>
            <a:pPr lvl="1"/>
            <a:r>
              <a:rPr lang="en-US" dirty="0"/>
              <a:t>Encrypting same message </a:t>
            </a:r>
            <a:r>
              <a:rPr lang="en-US" i="1" dirty="0"/>
              <a:t>n</a:t>
            </a:r>
            <a:r>
              <a:rPr lang="en-US" dirty="0"/>
              <a:t> times could take a long time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8882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81000"/>
            <a:ext cx="7162800" cy="1143000"/>
          </a:xfrm>
        </p:spPr>
        <p:txBody>
          <a:bodyPr/>
          <a:lstStyle/>
          <a:p>
            <a:r>
              <a:rPr lang="en-US" dirty="0"/>
              <a:t>Multiple Recipients (3)</a:t>
            </a:r>
          </a:p>
        </p:txBody>
      </p:sp>
      <p:sp>
        <p:nvSpPr>
          <p:cNvPr id="1018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676400"/>
            <a:ext cx="7162800" cy="2819400"/>
          </a:xfrm>
        </p:spPr>
        <p:txBody>
          <a:bodyPr/>
          <a:lstStyle/>
          <a:p>
            <a:r>
              <a:rPr lang="en-US" dirty="0"/>
              <a:t>Use a one-time symmetric key to create ciphertext  -- the </a:t>
            </a:r>
            <a:r>
              <a:rPr lang="en-US" i="1" dirty="0"/>
              <a:t>session key</a:t>
            </a:r>
            <a:endParaRPr lang="en-US" dirty="0"/>
          </a:p>
          <a:p>
            <a:r>
              <a:rPr lang="en-US" dirty="0"/>
              <a:t>Prepare as many copies of this symmetric key as necessary to reach all the recipients</a:t>
            </a:r>
          </a:p>
          <a:p>
            <a:r>
              <a:rPr lang="en-US" dirty="0"/>
              <a:t>Encrypt a copy of the symmetric key with the public key of a specific recipient</a:t>
            </a:r>
          </a:p>
          <a:p>
            <a:pPr lvl="1"/>
            <a:r>
              <a:rPr lang="en-US" dirty="0"/>
              <a:t>Do this step for each recipient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838200" y="4495800"/>
            <a:ext cx="7391400" cy="1600200"/>
            <a:chOff x="240" y="3120"/>
            <a:chExt cx="1776" cy="672"/>
          </a:xfrm>
        </p:grpSpPr>
        <p:sp>
          <p:nvSpPr>
            <p:cNvPr id="1018885" name="Text Box 5"/>
            <p:cNvSpPr txBox="1">
              <a:spLocks noChangeArrowheads="1"/>
            </p:cNvSpPr>
            <p:nvPr/>
          </p:nvSpPr>
          <p:spPr bwMode="auto">
            <a:xfrm>
              <a:off x="240" y="3120"/>
              <a:ext cx="1056" cy="199"/>
            </a:xfrm>
            <a:prstGeom prst="rect">
              <a:avLst/>
            </a:prstGeom>
            <a:noFill/>
            <a:ln w="762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/>
                <a:t>Ciphertext</a:t>
              </a:r>
            </a:p>
          </p:txBody>
        </p:sp>
        <p:sp>
          <p:nvSpPr>
            <p:cNvPr id="1018886" name="Rectangle 6"/>
            <p:cNvSpPr>
              <a:spLocks noChangeArrowheads="1"/>
            </p:cNvSpPr>
            <p:nvPr/>
          </p:nvSpPr>
          <p:spPr bwMode="auto">
            <a:xfrm>
              <a:off x="1296" y="3120"/>
              <a:ext cx="336" cy="288"/>
            </a:xfrm>
            <a:prstGeom prst="rect">
              <a:avLst/>
            </a:prstGeom>
            <a:solidFill>
              <a:srgbClr val="FF5700"/>
            </a:solidFill>
            <a:ln w="762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8887" name="Rectangle 7"/>
            <p:cNvSpPr>
              <a:spLocks noChangeArrowheads="1"/>
            </p:cNvSpPr>
            <p:nvPr/>
          </p:nvSpPr>
          <p:spPr bwMode="auto">
            <a:xfrm>
              <a:off x="1392" y="3216"/>
              <a:ext cx="336" cy="288"/>
            </a:xfrm>
            <a:prstGeom prst="rect">
              <a:avLst/>
            </a:prstGeom>
            <a:solidFill>
              <a:srgbClr val="FF5700"/>
            </a:solidFill>
            <a:ln w="762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8888" name="Rectangle 8"/>
            <p:cNvSpPr>
              <a:spLocks noChangeArrowheads="1"/>
            </p:cNvSpPr>
            <p:nvPr/>
          </p:nvSpPr>
          <p:spPr bwMode="auto">
            <a:xfrm>
              <a:off x="1488" y="3312"/>
              <a:ext cx="336" cy="288"/>
            </a:xfrm>
            <a:prstGeom prst="rect">
              <a:avLst/>
            </a:prstGeom>
            <a:solidFill>
              <a:srgbClr val="FF5700"/>
            </a:solidFill>
            <a:ln w="762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8889" name="Rectangle 9"/>
            <p:cNvSpPr>
              <a:spLocks noChangeArrowheads="1"/>
            </p:cNvSpPr>
            <p:nvPr/>
          </p:nvSpPr>
          <p:spPr bwMode="auto">
            <a:xfrm>
              <a:off x="1584" y="3408"/>
              <a:ext cx="336" cy="288"/>
            </a:xfrm>
            <a:prstGeom prst="rect">
              <a:avLst/>
            </a:prstGeom>
            <a:solidFill>
              <a:srgbClr val="FF5700"/>
            </a:solidFill>
            <a:ln w="762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8890" name="Rectangle 10"/>
            <p:cNvSpPr>
              <a:spLocks noChangeArrowheads="1"/>
            </p:cNvSpPr>
            <p:nvPr/>
          </p:nvSpPr>
          <p:spPr bwMode="auto">
            <a:xfrm>
              <a:off x="1680" y="3504"/>
              <a:ext cx="336" cy="288"/>
            </a:xfrm>
            <a:prstGeom prst="rect">
              <a:avLst/>
            </a:prstGeom>
            <a:solidFill>
              <a:srgbClr val="FF5700"/>
            </a:solidFill>
            <a:ln w="762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18891" name="Text Box 11"/>
          <p:cNvSpPr txBox="1">
            <a:spLocks noChangeArrowheads="1"/>
          </p:cNvSpPr>
          <p:nvPr/>
        </p:nvSpPr>
        <p:spPr bwMode="auto">
          <a:xfrm>
            <a:off x="1752600" y="5851525"/>
            <a:ext cx="1890713" cy="10064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Session Key </a:t>
            </a:r>
            <a:br>
              <a:rPr lang="en-US"/>
            </a:br>
            <a:r>
              <a:rPr lang="en-US"/>
              <a:t>encrypted for</a:t>
            </a:r>
          </a:p>
          <a:p>
            <a:r>
              <a:rPr lang="en-US"/>
              <a:t>each recipient</a:t>
            </a:r>
          </a:p>
        </p:txBody>
      </p:sp>
      <p:sp>
        <p:nvSpPr>
          <p:cNvPr id="1018892" name="Line 12"/>
          <p:cNvSpPr>
            <a:spLocks noChangeShapeType="1"/>
          </p:cNvSpPr>
          <p:nvPr/>
        </p:nvSpPr>
        <p:spPr bwMode="auto">
          <a:xfrm flipV="1">
            <a:off x="3657600" y="4876800"/>
            <a:ext cx="1752600" cy="1066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18893" name="Line 13"/>
          <p:cNvSpPr>
            <a:spLocks noChangeShapeType="1"/>
          </p:cNvSpPr>
          <p:nvPr/>
        </p:nvSpPr>
        <p:spPr bwMode="auto">
          <a:xfrm flipV="1">
            <a:off x="3810000" y="5105400"/>
            <a:ext cx="2057400" cy="9906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18894" name="Line 14"/>
          <p:cNvSpPr>
            <a:spLocks noChangeShapeType="1"/>
          </p:cNvSpPr>
          <p:nvPr/>
        </p:nvSpPr>
        <p:spPr bwMode="auto">
          <a:xfrm flipV="1">
            <a:off x="3886200" y="5334000"/>
            <a:ext cx="2362200" cy="914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18895" name="Line 15"/>
          <p:cNvSpPr>
            <a:spLocks noChangeShapeType="1"/>
          </p:cNvSpPr>
          <p:nvPr/>
        </p:nvSpPr>
        <p:spPr bwMode="auto">
          <a:xfrm flipV="1">
            <a:off x="3962400" y="5638800"/>
            <a:ext cx="2743200" cy="7620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18896" name="Line 16"/>
          <p:cNvSpPr>
            <a:spLocks noChangeShapeType="1"/>
          </p:cNvSpPr>
          <p:nvPr/>
        </p:nvSpPr>
        <p:spPr bwMode="auto">
          <a:xfrm flipV="1">
            <a:off x="4038600" y="5791200"/>
            <a:ext cx="3276600" cy="7620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9906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457200"/>
            <a:ext cx="7162800" cy="990600"/>
          </a:xfrm>
        </p:spPr>
        <p:txBody>
          <a:bodyPr/>
          <a:lstStyle/>
          <a:p>
            <a:r>
              <a:rPr lang="en-US" dirty="0"/>
              <a:t>Multiple Recipients (4)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44500" y="3429000"/>
            <a:ext cx="3111500" cy="749300"/>
            <a:chOff x="244" y="2260"/>
            <a:chExt cx="1960" cy="472"/>
          </a:xfrm>
        </p:grpSpPr>
        <p:sp>
          <p:nvSpPr>
            <p:cNvPr id="1019908" name="Rectangle 4"/>
            <p:cNvSpPr>
              <a:spLocks noChangeArrowheads="1"/>
            </p:cNvSpPr>
            <p:nvPr/>
          </p:nvSpPr>
          <p:spPr bwMode="auto">
            <a:xfrm>
              <a:off x="244" y="2260"/>
              <a:ext cx="1960" cy="472"/>
            </a:xfrm>
            <a:prstGeom prst="rect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9909" name="Rectangle 5"/>
            <p:cNvSpPr>
              <a:spLocks noChangeArrowheads="1"/>
            </p:cNvSpPr>
            <p:nvPr/>
          </p:nvSpPr>
          <p:spPr bwMode="auto">
            <a:xfrm>
              <a:off x="768" y="2371"/>
              <a:ext cx="864" cy="25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 algn="ctr"/>
              <a:r>
                <a:rPr lang="en-US"/>
                <a:t>Cleartext</a:t>
              </a:r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5562600" y="3657600"/>
            <a:ext cx="3111500" cy="749300"/>
            <a:chOff x="3460" y="2260"/>
            <a:chExt cx="1960" cy="472"/>
          </a:xfrm>
        </p:grpSpPr>
        <p:sp>
          <p:nvSpPr>
            <p:cNvPr id="1019911" name="Rectangle 7"/>
            <p:cNvSpPr>
              <a:spLocks noChangeArrowheads="1"/>
            </p:cNvSpPr>
            <p:nvPr/>
          </p:nvSpPr>
          <p:spPr bwMode="auto">
            <a:xfrm>
              <a:off x="3460" y="2260"/>
              <a:ext cx="1960" cy="472"/>
            </a:xfrm>
            <a:prstGeom prst="rect">
              <a:avLst/>
            </a:prstGeom>
            <a:pattFill prst="openDmnd">
              <a:fgClr>
                <a:schemeClr val="tx1"/>
              </a:fgClr>
              <a:bgClr>
                <a:srgbClr val="FFFFFF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9912" name="Rectangle 8"/>
            <p:cNvSpPr>
              <a:spLocks noChangeArrowheads="1"/>
            </p:cNvSpPr>
            <p:nvPr/>
          </p:nvSpPr>
          <p:spPr bwMode="auto">
            <a:xfrm>
              <a:off x="3936" y="2371"/>
              <a:ext cx="960" cy="25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 algn="ctr"/>
              <a:r>
                <a:rPr lang="en-US"/>
                <a:t>Ciphertext</a:t>
              </a:r>
            </a:p>
          </p:txBody>
        </p:sp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2730500" y="3429000"/>
            <a:ext cx="2654300" cy="1565275"/>
            <a:chOff x="1632" y="1296"/>
            <a:chExt cx="1672" cy="986"/>
          </a:xfrm>
        </p:grpSpPr>
        <p:sp>
          <p:nvSpPr>
            <p:cNvPr id="1019914" name="Text Box 10"/>
            <p:cNvSpPr txBox="1">
              <a:spLocks noChangeArrowheads="1"/>
            </p:cNvSpPr>
            <p:nvPr/>
          </p:nvSpPr>
          <p:spPr bwMode="auto">
            <a:xfrm>
              <a:off x="1632" y="1824"/>
              <a:ext cx="1084" cy="45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Symmetric</a:t>
              </a:r>
              <a:br>
                <a:rPr lang="en-US"/>
              </a:br>
              <a:r>
                <a:rPr lang="en-US" i="1"/>
                <a:t>Session</a:t>
              </a:r>
              <a:r>
                <a:rPr lang="en-US"/>
                <a:t> Key</a:t>
              </a:r>
            </a:p>
          </p:txBody>
        </p:sp>
        <p:grpSp>
          <p:nvGrpSpPr>
            <p:cNvPr id="5" name="Group 11"/>
            <p:cNvGrpSpPr>
              <a:grpSpLocks/>
            </p:cNvGrpSpPr>
            <p:nvPr/>
          </p:nvGrpSpPr>
          <p:grpSpPr bwMode="auto">
            <a:xfrm>
              <a:off x="2208" y="1296"/>
              <a:ext cx="1096" cy="616"/>
              <a:chOff x="2356" y="2212"/>
              <a:chExt cx="1096" cy="616"/>
            </a:xfrm>
          </p:grpSpPr>
          <p:sp>
            <p:nvSpPr>
              <p:cNvPr id="1019916" name="AutoShape 12"/>
              <p:cNvSpPr>
                <a:spLocks noChangeArrowheads="1"/>
              </p:cNvSpPr>
              <p:nvPr/>
            </p:nvSpPr>
            <p:spPr bwMode="auto">
              <a:xfrm>
                <a:off x="2356" y="2212"/>
                <a:ext cx="1096" cy="616"/>
              </a:xfrm>
              <a:prstGeom prst="rightArrow">
                <a:avLst>
                  <a:gd name="adj1" fmla="val 50000"/>
                  <a:gd name="adj2" fmla="val 88969"/>
                </a:avLst>
              </a:prstGeom>
              <a:solidFill>
                <a:srgbClr val="FF99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9917" name="Rectangle 13"/>
              <p:cNvSpPr>
                <a:spLocks noChangeArrowheads="1"/>
              </p:cNvSpPr>
              <p:nvPr/>
            </p:nvSpPr>
            <p:spPr bwMode="auto">
              <a:xfrm>
                <a:off x="2464" y="2395"/>
                <a:ext cx="883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r>
                  <a:rPr lang="en-US"/>
                  <a:t>ENCRYPT</a:t>
                </a:r>
              </a:p>
            </p:txBody>
          </p:sp>
        </p:grpSp>
      </p:grpSp>
      <p:grpSp>
        <p:nvGrpSpPr>
          <p:cNvPr id="6" name="Group 14"/>
          <p:cNvGrpSpPr>
            <a:grpSpLocks/>
          </p:cNvGrpSpPr>
          <p:nvPr/>
        </p:nvGrpSpPr>
        <p:grpSpPr bwMode="auto">
          <a:xfrm>
            <a:off x="6311900" y="4572000"/>
            <a:ext cx="1828800" cy="1676400"/>
            <a:chOff x="3936" y="2160"/>
            <a:chExt cx="1152" cy="1056"/>
          </a:xfrm>
        </p:grpSpPr>
        <p:sp>
          <p:nvSpPr>
            <p:cNvPr id="1019919" name="Rectangle 15"/>
            <p:cNvSpPr>
              <a:spLocks noChangeArrowheads="1"/>
            </p:cNvSpPr>
            <p:nvPr/>
          </p:nvSpPr>
          <p:spPr bwMode="auto">
            <a:xfrm>
              <a:off x="3936" y="2160"/>
              <a:ext cx="1152" cy="1056"/>
            </a:xfrm>
            <a:prstGeom prst="rect">
              <a:avLst/>
            </a:prstGeom>
            <a:pattFill prst="openDmnd">
              <a:fgClr>
                <a:schemeClr val="tx1"/>
              </a:fgClr>
              <a:bgClr>
                <a:srgbClr val="FFFFFF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9920" name="Rectangle 16"/>
            <p:cNvSpPr>
              <a:spLocks noChangeArrowheads="1"/>
            </p:cNvSpPr>
            <p:nvPr/>
          </p:nvSpPr>
          <p:spPr bwMode="auto">
            <a:xfrm>
              <a:off x="4028" y="2271"/>
              <a:ext cx="960" cy="82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 algn="ctr"/>
              <a:r>
                <a:rPr lang="en-US"/>
                <a:t>Encrypted</a:t>
              </a:r>
              <a:br>
                <a:rPr lang="en-US"/>
              </a:br>
              <a:r>
                <a:rPr lang="en-US"/>
                <a:t>Symmetric</a:t>
              </a:r>
              <a:br>
                <a:rPr lang="en-US"/>
              </a:br>
              <a:r>
                <a:rPr lang="en-US"/>
                <a:t>Session Key</a:t>
              </a:r>
            </a:p>
          </p:txBody>
        </p:sp>
      </p:grpSp>
      <p:grpSp>
        <p:nvGrpSpPr>
          <p:cNvPr id="7" name="Group 17"/>
          <p:cNvGrpSpPr>
            <a:grpSpLocks/>
          </p:cNvGrpSpPr>
          <p:nvPr/>
        </p:nvGrpSpPr>
        <p:grpSpPr bwMode="auto">
          <a:xfrm>
            <a:off x="1130300" y="4648200"/>
            <a:ext cx="5168900" cy="1946275"/>
            <a:chOff x="624" y="2064"/>
            <a:chExt cx="3256" cy="1226"/>
          </a:xfrm>
        </p:grpSpPr>
        <p:sp>
          <p:nvSpPr>
            <p:cNvPr id="1019922" name="Rectangle 18"/>
            <p:cNvSpPr>
              <a:spLocks noChangeArrowheads="1"/>
            </p:cNvSpPr>
            <p:nvPr/>
          </p:nvSpPr>
          <p:spPr bwMode="auto">
            <a:xfrm>
              <a:off x="624" y="2592"/>
              <a:ext cx="2659" cy="258"/>
            </a:xfrm>
            <a:prstGeom prst="rect">
              <a:avLst/>
            </a:prstGeom>
            <a:solidFill>
              <a:srgbClr val="66FF3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/>
                <a:t>Key:  7dhHG0(Jd*/89f-0ejf-pt2@...</a:t>
              </a:r>
            </a:p>
          </p:txBody>
        </p:sp>
        <p:grpSp>
          <p:nvGrpSpPr>
            <p:cNvPr id="8" name="Group 19"/>
            <p:cNvGrpSpPr>
              <a:grpSpLocks/>
            </p:cNvGrpSpPr>
            <p:nvPr/>
          </p:nvGrpSpPr>
          <p:grpSpPr bwMode="auto">
            <a:xfrm>
              <a:off x="2784" y="2064"/>
              <a:ext cx="1096" cy="616"/>
              <a:chOff x="2356" y="2212"/>
              <a:chExt cx="1096" cy="616"/>
            </a:xfrm>
          </p:grpSpPr>
          <p:sp>
            <p:nvSpPr>
              <p:cNvPr id="1019924" name="AutoShape 20"/>
              <p:cNvSpPr>
                <a:spLocks noChangeArrowheads="1"/>
              </p:cNvSpPr>
              <p:nvPr/>
            </p:nvSpPr>
            <p:spPr bwMode="auto">
              <a:xfrm>
                <a:off x="2356" y="2212"/>
                <a:ext cx="1096" cy="616"/>
              </a:xfrm>
              <a:prstGeom prst="rightArrow">
                <a:avLst>
                  <a:gd name="adj1" fmla="val 50000"/>
                  <a:gd name="adj2" fmla="val 88969"/>
                </a:avLst>
              </a:prstGeom>
              <a:solidFill>
                <a:srgbClr val="FF99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9925" name="Rectangle 21"/>
              <p:cNvSpPr>
                <a:spLocks noChangeArrowheads="1"/>
              </p:cNvSpPr>
              <p:nvPr/>
            </p:nvSpPr>
            <p:spPr bwMode="auto">
              <a:xfrm>
                <a:off x="2464" y="2395"/>
                <a:ext cx="883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r>
                  <a:rPr lang="en-US"/>
                  <a:t>ENCRYPT</a:t>
                </a:r>
              </a:p>
            </p:txBody>
          </p:sp>
        </p:grpSp>
        <p:sp>
          <p:nvSpPr>
            <p:cNvPr id="1019926" name="Text Box 22"/>
            <p:cNvSpPr txBox="1">
              <a:spLocks noChangeArrowheads="1"/>
            </p:cNvSpPr>
            <p:nvPr/>
          </p:nvSpPr>
          <p:spPr bwMode="auto">
            <a:xfrm>
              <a:off x="960" y="3024"/>
              <a:ext cx="1847" cy="26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Recipient’s Public Key</a:t>
              </a:r>
            </a:p>
          </p:txBody>
        </p:sp>
      </p:grpSp>
      <p:sp>
        <p:nvSpPr>
          <p:cNvPr id="1019927" name="Rectangle 23"/>
          <p:cNvSpPr>
            <a:spLocks noGrp="1" noChangeArrowheads="1"/>
          </p:cNvSpPr>
          <p:nvPr>
            <p:ph type="body" idx="1"/>
          </p:nvPr>
        </p:nvSpPr>
        <p:spPr>
          <a:xfrm>
            <a:off x="990600" y="1676400"/>
            <a:ext cx="7162800" cy="914400"/>
          </a:xfrm>
          <a:noFill/>
          <a:ln/>
        </p:spPr>
        <p:txBody>
          <a:bodyPr/>
          <a:lstStyle/>
          <a:p>
            <a:r>
              <a:rPr lang="en-US" dirty="0"/>
              <a:t>Send both the ciphertext and the encrypted decryption keys to all the recipients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0930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457200"/>
            <a:ext cx="7162800" cy="838200"/>
          </a:xfrm>
        </p:spPr>
        <p:txBody>
          <a:bodyPr/>
          <a:lstStyle/>
          <a:p>
            <a:r>
              <a:rPr lang="en-US" dirty="0"/>
              <a:t>Multiple Recipients (5)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52400" y="2667000"/>
            <a:ext cx="3111500" cy="749300"/>
            <a:chOff x="244" y="2260"/>
            <a:chExt cx="1960" cy="472"/>
          </a:xfrm>
        </p:grpSpPr>
        <p:sp>
          <p:nvSpPr>
            <p:cNvPr id="1020932" name="Rectangle 4"/>
            <p:cNvSpPr>
              <a:spLocks noChangeArrowheads="1"/>
            </p:cNvSpPr>
            <p:nvPr/>
          </p:nvSpPr>
          <p:spPr bwMode="auto">
            <a:xfrm>
              <a:off x="244" y="2260"/>
              <a:ext cx="1960" cy="472"/>
            </a:xfrm>
            <a:prstGeom prst="rect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0933" name="Rectangle 5"/>
            <p:cNvSpPr>
              <a:spLocks noChangeArrowheads="1"/>
            </p:cNvSpPr>
            <p:nvPr/>
          </p:nvSpPr>
          <p:spPr bwMode="auto">
            <a:xfrm>
              <a:off x="768" y="2371"/>
              <a:ext cx="864" cy="25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 algn="ctr"/>
              <a:r>
                <a:rPr lang="en-US"/>
                <a:t>Cleartext</a:t>
              </a:r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5575300" y="2438400"/>
            <a:ext cx="3111500" cy="749300"/>
            <a:chOff x="3460" y="2260"/>
            <a:chExt cx="1960" cy="472"/>
          </a:xfrm>
        </p:grpSpPr>
        <p:sp>
          <p:nvSpPr>
            <p:cNvPr id="1020935" name="Rectangle 7"/>
            <p:cNvSpPr>
              <a:spLocks noChangeArrowheads="1"/>
            </p:cNvSpPr>
            <p:nvPr/>
          </p:nvSpPr>
          <p:spPr bwMode="auto">
            <a:xfrm>
              <a:off x="3460" y="2260"/>
              <a:ext cx="1960" cy="472"/>
            </a:xfrm>
            <a:prstGeom prst="rect">
              <a:avLst/>
            </a:prstGeom>
            <a:pattFill prst="openDmnd">
              <a:fgClr>
                <a:schemeClr val="tx1"/>
              </a:fgClr>
              <a:bgClr>
                <a:srgbClr val="FFFFFF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0936" name="Rectangle 8"/>
            <p:cNvSpPr>
              <a:spLocks noChangeArrowheads="1"/>
            </p:cNvSpPr>
            <p:nvPr/>
          </p:nvSpPr>
          <p:spPr bwMode="auto">
            <a:xfrm>
              <a:off x="3936" y="2371"/>
              <a:ext cx="960" cy="25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 algn="ctr"/>
              <a:r>
                <a:rPr lang="en-US"/>
                <a:t>Ciphertext</a:t>
              </a:r>
            </a:p>
          </p:txBody>
        </p:sp>
      </p:grpSp>
      <p:sp>
        <p:nvSpPr>
          <p:cNvPr id="1020937" name="Text Box 9"/>
          <p:cNvSpPr txBox="1">
            <a:spLocks noChangeArrowheads="1"/>
          </p:cNvSpPr>
          <p:nvPr/>
        </p:nvSpPr>
        <p:spPr bwMode="auto">
          <a:xfrm>
            <a:off x="2590800" y="4876800"/>
            <a:ext cx="1720850" cy="7270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Symmetric</a:t>
            </a:r>
            <a:br>
              <a:rPr lang="en-US"/>
            </a:br>
            <a:r>
              <a:rPr lang="en-US" i="1"/>
              <a:t>Session</a:t>
            </a:r>
            <a:r>
              <a:rPr lang="en-US"/>
              <a:t> Key</a:t>
            </a:r>
          </a:p>
        </p:txBody>
      </p: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6324600" y="3352800"/>
            <a:ext cx="1828800" cy="1676400"/>
            <a:chOff x="3936" y="2160"/>
            <a:chExt cx="1152" cy="1056"/>
          </a:xfrm>
        </p:grpSpPr>
        <p:sp>
          <p:nvSpPr>
            <p:cNvPr id="1020939" name="Rectangle 11"/>
            <p:cNvSpPr>
              <a:spLocks noChangeArrowheads="1"/>
            </p:cNvSpPr>
            <p:nvPr/>
          </p:nvSpPr>
          <p:spPr bwMode="auto">
            <a:xfrm>
              <a:off x="3936" y="2160"/>
              <a:ext cx="1152" cy="1056"/>
            </a:xfrm>
            <a:prstGeom prst="rect">
              <a:avLst/>
            </a:prstGeom>
            <a:pattFill prst="openDmnd">
              <a:fgClr>
                <a:schemeClr val="tx1"/>
              </a:fgClr>
              <a:bgClr>
                <a:srgbClr val="FFFFFF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0940" name="Rectangle 12"/>
            <p:cNvSpPr>
              <a:spLocks noChangeArrowheads="1"/>
            </p:cNvSpPr>
            <p:nvPr/>
          </p:nvSpPr>
          <p:spPr bwMode="auto">
            <a:xfrm>
              <a:off x="4028" y="2271"/>
              <a:ext cx="960" cy="82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 algn="ctr"/>
              <a:r>
                <a:rPr lang="en-US"/>
                <a:t>Encrypted</a:t>
              </a:r>
              <a:br>
                <a:rPr lang="en-US"/>
              </a:br>
              <a:r>
                <a:rPr lang="en-US"/>
                <a:t>Symmetric</a:t>
              </a:r>
              <a:br>
                <a:rPr lang="en-US"/>
              </a:br>
              <a:r>
                <a:rPr lang="en-US"/>
                <a:t>Session Key</a:t>
              </a:r>
            </a:p>
          </p:txBody>
        </p:sp>
      </p:grpSp>
      <p:grpSp>
        <p:nvGrpSpPr>
          <p:cNvPr id="5" name="Group 13"/>
          <p:cNvGrpSpPr>
            <a:grpSpLocks/>
          </p:cNvGrpSpPr>
          <p:nvPr/>
        </p:nvGrpSpPr>
        <p:grpSpPr bwMode="auto">
          <a:xfrm flipH="1">
            <a:off x="3429000" y="2590800"/>
            <a:ext cx="1739900" cy="977900"/>
            <a:chOff x="2356" y="2212"/>
            <a:chExt cx="1096" cy="616"/>
          </a:xfrm>
        </p:grpSpPr>
        <p:sp>
          <p:nvSpPr>
            <p:cNvPr id="1020942" name="AutoShape 14"/>
            <p:cNvSpPr>
              <a:spLocks noChangeArrowheads="1"/>
            </p:cNvSpPr>
            <p:nvPr/>
          </p:nvSpPr>
          <p:spPr bwMode="auto">
            <a:xfrm>
              <a:off x="2356" y="2212"/>
              <a:ext cx="1096" cy="616"/>
            </a:xfrm>
            <a:prstGeom prst="rightArrow">
              <a:avLst>
                <a:gd name="adj1" fmla="val 50000"/>
                <a:gd name="adj2" fmla="val 88969"/>
              </a:avLst>
            </a:prstGeom>
            <a:solidFill>
              <a:srgbClr val="FF993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0943" name="Rectangle 15"/>
            <p:cNvSpPr>
              <a:spLocks noChangeArrowheads="1"/>
            </p:cNvSpPr>
            <p:nvPr/>
          </p:nvSpPr>
          <p:spPr bwMode="auto">
            <a:xfrm>
              <a:off x="2464" y="2395"/>
              <a:ext cx="88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/>
                <a:t>DECRYPT</a:t>
              </a:r>
            </a:p>
          </p:txBody>
        </p:sp>
      </p:grpSp>
      <p:sp>
        <p:nvSpPr>
          <p:cNvPr id="1020944" name="Line 16"/>
          <p:cNvSpPr>
            <a:spLocks noChangeShapeType="1"/>
          </p:cNvSpPr>
          <p:nvPr/>
        </p:nvSpPr>
        <p:spPr bwMode="auto">
          <a:xfrm flipV="1">
            <a:off x="3276600" y="3886200"/>
            <a:ext cx="1143000" cy="99060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4419600" y="4648200"/>
            <a:ext cx="4462463" cy="2022475"/>
            <a:chOff x="2688" y="2832"/>
            <a:chExt cx="2811" cy="1274"/>
          </a:xfrm>
        </p:grpSpPr>
        <p:grpSp>
          <p:nvGrpSpPr>
            <p:cNvPr id="7" name="Group 18"/>
            <p:cNvGrpSpPr>
              <a:grpSpLocks/>
            </p:cNvGrpSpPr>
            <p:nvPr/>
          </p:nvGrpSpPr>
          <p:grpSpPr bwMode="auto">
            <a:xfrm flipH="1">
              <a:off x="2736" y="2832"/>
              <a:ext cx="1096" cy="616"/>
              <a:chOff x="2356" y="2212"/>
              <a:chExt cx="1096" cy="616"/>
            </a:xfrm>
          </p:grpSpPr>
          <p:sp>
            <p:nvSpPr>
              <p:cNvPr id="1020947" name="AutoShape 19"/>
              <p:cNvSpPr>
                <a:spLocks noChangeArrowheads="1"/>
              </p:cNvSpPr>
              <p:nvPr/>
            </p:nvSpPr>
            <p:spPr bwMode="auto">
              <a:xfrm>
                <a:off x="2356" y="2212"/>
                <a:ext cx="1096" cy="616"/>
              </a:xfrm>
              <a:prstGeom prst="rightArrow">
                <a:avLst>
                  <a:gd name="adj1" fmla="val 50000"/>
                  <a:gd name="adj2" fmla="val 88969"/>
                </a:avLst>
              </a:prstGeom>
              <a:solidFill>
                <a:srgbClr val="FF99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0948" name="Rectangle 20"/>
              <p:cNvSpPr>
                <a:spLocks noChangeArrowheads="1"/>
              </p:cNvSpPr>
              <p:nvPr/>
            </p:nvSpPr>
            <p:spPr bwMode="auto">
              <a:xfrm>
                <a:off x="2464" y="2395"/>
                <a:ext cx="883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r>
                  <a:rPr lang="en-US"/>
                  <a:t>DECRYPT</a:t>
                </a:r>
              </a:p>
            </p:txBody>
          </p:sp>
        </p:grpSp>
        <p:sp>
          <p:nvSpPr>
            <p:cNvPr id="1020949" name="Rectangle 21"/>
            <p:cNvSpPr>
              <a:spLocks noChangeArrowheads="1"/>
            </p:cNvSpPr>
            <p:nvPr/>
          </p:nvSpPr>
          <p:spPr bwMode="auto">
            <a:xfrm flipH="1">
              <a:off x="2688" y="3504"/>
              <a:ext cx="2811" cy="258"/>
            </a:xfrm>
            <a:prstGeom prst="rect">
              <a:avLst/>
            </a:prstGeom>
            <a:solidFill>
              <a:srgbClr val="66FF3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/>
                <a:t>Key:  fu3f93jgf912=kjh#1sdfjdh1&amp;...</a:t>
              </a:r>
            </a:p>
          </p:txBody>
        </p:sp>
        <p:sp>
          <p:nvSpPr>
            <p:cNvPr id="1020950" name="Text Box 22"/>
            <p:cNvSpPr txBox="1">
              <a:spLocks noChangeArrowheads="1"/>
            </p:cNvSpPr>
            <p:nvPr/>
          </p:nvSpPr>
          <p:spPr bwMode="auto">
            <a:xfrm>
              <a:off x="3312" y="3840"/>
              <a:ext cx="1900" cy="26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Recipient’s Private Key</a:t>
              </a:r>
            </a:p>
          </p:txBody>
        </p:sp>
      </p:grpSp>
      <p:sp>
        <p:nvSpPr>
          <p:cNvPr id="1020951" name="Text Box 23"/>
          <p:cNvSpPr txBox="1">
            <a:spLocks noChangeArrowheads="1"/>
          </p:cNvSpPr>
          <p:nvPr/>
        </p:nvSpPr>
        <p:spPr bwMode="auto">
          <a:xfrm>
            <a:off x="4419600" y="3505200"/>
            <a:ext cx="1720850" cy="7270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Symmetric</a:t>
            </a:r>
            <a:br>
              <a:rPr lang="en-US"/>
            </a:br>
            <a:r>
              <a:rPr lang="en-US" i="1"/>
              <a:t>Session</a:t>
            </a:r>
            <a:r>
              <a:rPr lang="en-US"/>
              <a:t> Key</a:t>
            </a:r>
          </a:p>
        </p:txBody>
      </p:sp>
      <p:sp>
        <p:nvSpPr>
          <p:cNvPr id="1020952" name="Rectangle 24"/>
          <p:cNvSpPr>
            <a:spLocks noGrp="1" noChangeArrowheads="1"/>
          </p:cNvSpPr>
          <p:nvPr>
            <p:ph type="body" idx="1"/>
          </p:nvPr>
        </p:nvSpPr>
        <p:spPr>
          <a:xfrm>
            <a:off x="1066800" y="1295400"/>
            <a:ext cx="7162800" cy="914400"/>
          </a:xfrm>
          <a:noFill/>
          <a:ln/>
        </p:spPr>
        <p:txBody>
          <a:bodyPr/>
          <a:lstStyle/>
          <a:p>
            <a:r>
              <a:rPr lang="en-US" dirty="0"/>
              <a:t>Each recipient decrypts the asymmetric key using their own private key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0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0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0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0937" grpId="0" animBg="1" autoUpdateAnimBg="0"/>
      <p:bldP spid="1020944" grpId="0" animBg="1"/>
      <p:bldP spid="1020951" grpId="0" animBg="1" autoUpdateAnimBg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1954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04800"/>
            <a:ext cx="7162800" cy="990600"/>
          </a:xfrm>
          <a:noFill/>
          <a:ln/>
        </p:spPr>
        <p:txBody>
          <a:bodyPr lIns="92075" tIns="46038" rIns="92075" bIns="46038"/>
          <a:lstStyle/>
          <a:p>
            <a:r>
              <a:rPr lang="en-US" dirty="0"/>
              <a:t>Digital Signature Using </a:t>
            </a:r>
            <a:br>
              <a:rPr lang="en-US" dirty="0"/>
            </a:br>
            <a:r>
              <a:rPr lang="en-US" dirty="0"/>
              <a:t>PKC (1)</a:t>
            </a:r>
          </a:p>
        </p:txBody>
      </p:sp>
      <p:sp>
        <p:nvSpPr>
          <p:cNvPr id="1021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295400"/>
            <a:ext cx="7239000" cy="533400"/>
          </a:xfrm>
          <a:noFill/>
          <a:ln/>
        </p:spPr>
        <p:txBody>
          <a:bodyPr lIns="92075" tIns="46038" rIns="92075" bIns="46038"/>
          <a:lstStyle/>
          <a:p>
            <a:r>
              <a:rPr lang="en-US" dirty="0"/>
              <a:t>Signing a document using PKC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996950" y="2216150"/>
            <a:ext cx="1593850" cy="2197100"/>
            <a:chOff x="628" y="1396"/>
            <a:chExt cx="1004" cy="1384"/>
          </a:xfrm>
        </p:grpSpPr>
        <p:sp>
          <p:nvSpPr>
            <p:cNvPr id="1021957" name="Rectangle 5"/>
            <p:cNvSpPr>
              <a:spLocks noChangeArrowheads="1"/>
            </p:cNvSpPr>
            <p:nvPr/>
          </p:nvSpPr>
          <p:spPr bwMode="auto">
            <a:xfrm>
              <a:off x="628" y="1396"/>
              <a:ext cx="1004" cy="1384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1958" name="Rectangle 6"/>
            <p:cNvSpPr>
              <a:spLocks noChangeArrowheads="1"/>
            </p:cNvSpPr>
            <p:nvPr/>
          </p:nvSpPr>
          <p:spPr bwMode="auto">
            <a:xfrm>
              <a:off x="666" y="1411"/>
              <a:ext cx="917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r>
                <a:rPr lang="en-US" b="0"/>
                <a:t>This is the original text.</a:t>
              </a: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2743200" y="3200400"/>
            <a:ext cx="3505200" cy="2197100"/>
            <a:chOff x="1728" y="2016"/>
            <a:chExt cx="2208" cy="1384"/>
          </a:xfrm>
        </p:grpSpPr>
        <p:sp>
          <p:nvSpPr>
            <p:cNvPr id="1021960" name="AutoShape 8"/>
            <p:cNvSpPr>
              <a:spLocks noChangeArrowheads="1"/>
            </p:cNvSpPr>
            <p:nvPr/>
          </p:nvSpPr>
          <p:spPr bwMode="auto">
            <a:xfrm>
              <a:off x="1728" y="2016"/>
              <a:ext cx="2208" cy="1384"/>
            </a:xfrm>
            <a:prstGeom prst="rightArrow">
              <a:avLst>
                <a:gd name="adj1" fmla="val 50000"/>
                <a:gd name="adj2" fmla="val 79776"/>
              </a:avLst>
            </a:prstGeom>
            <a:solidFill>
              <a:srgbClr val="66FF3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1961" name="Rectangle 9"/>
            <p:cNvSpPr>
              <a:spLocks noChangeArrowheads="1"/>
            </p:cNvSpPr>
            <p:nvPr/>
          </p:nvSpPr>
          <p:spPr bwMode="auto">
            <a:xfrm>
              <a:off x="1762" y="2415"/>
              <a:ext cx="1892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/>
                <a:t>Create message hash;</a:t>
              </a:r>
            </a:p>
            <a:p>
              <a:r>
                <a:rPr lang="en-US" i="1"/>
                <a:t>encrypt only hash</a:t>
              </a:r>
              <a:r>
                <a:rPr lang="en-US"/>
                <a:t> with </a:t>
              </a:r>
            </a:p>
            <a:p>
              <a:r>
                <a:rPr lang="en-US"/>
                <a:t>sender’s </a:t>
              </a:r>
              <a:r>
                <a:rPr lang="en-US" i="1"/>
                <a:t>private</a:t>
              </a:r>
              <a:r>
                <a:rPr lang="en-US"/>
                <a:t> key.</a:t>
              </a:r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6923088" y="2057400"/>
            <a:ext cx="1627187" cy="2197100"/>
            <a:chOff x="4361" y="1296"/>
            <a:chExt cx="1025" cy="1384"/>
          </a:xfrm>
        </p:grpSpPr>
        <p:sp>
          <p:nvSpPr>
            <p:cNvPr id="1021963" name="Rectangle 11"/>
            <p:cNvSpPr>
              <a:spLocks noChangeArrowheads="1"/>
            </p:cNvSpPr>
            <p:nvPr/>
          </p:nvSpPr>
          <p:spPr bwMode="auto">
            <a:xfrm>
              <a:off x="4361" y="1296"/>
              <a:ext cx="1025" cy="1384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1964" name="Rectangle 12"/>
            <p:cNvSpPr>
              <a:spLocks noChangeArrowheads="1"/>
            </p:cNvSpPr>
            <p:nvPr/>
          </p:nvSpPr>
          <p:spPr bwMode="auto">
            <a:xfrm>
              <a:off x="4401" y="1311"/>
              <a:ext cx="935" cy="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r>
                <a:rPr lang="en-US" b="0"/>
                <a:t>This is the original text.</a:t>
              </a:r>
            </a:p>
            <a:p>
              <a:endParaRPr lang="en-US" b="0"/>
            </a:p>
          </p:txBody>
        </p:sp>
      </p:grp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381000" y="3810000"/>
            <a:ext cx="2762250" cy="1417638"/>
            <a:chOff x="240" y="2400"/>
            <a:chExt cx="1740" cy="893"/>
          </a:xfrm>
        </p:grpSpPr>
        <p:sp>
          <p:nvSpPr>
            <p:cNvPr id="1021966" name="Rectangle 14"/>
            <p:cNvSpPr>
              <a:spLocks noChangeArrowheads="1"/>
            </p:cNvSpPr>
            <p:nvPr/>
          </p:nvSpPr>
          <p:spPr bwMode="auto">
            <a:xfrm>
              <a:off x="518" y="2419"/>
              <a:ext cx="109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/>
                <a:t>   83502758   </a:t>
              </a:r>
            </a:p>
          </p:txBody>
        </p:sp>
        <p:sp>
          <p:nvSpPr>
            <p:cNvPr id="1021967" name="Rectangle 15"/>
            <p:cNvSpPr>
              <a:spLocks noChangeArrowheads="1"/>
            </p:cNvSpPr>
            <p:nvPr/>
          </p:nvSpPr>
          <p:spPr bwMode="auto">
            <a:xfrm>
              <a:off x="566" y="2851"/>
              <a:ext cx="1414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/>
                <a:t>Unencrypted</a:t>
              </a:r>
            </a:p>
            <a:p>
              <a:r>
                <a:rPr lang="en-US"/>
                <a:t>hash of message</a:t>
              </a:r>
            </a:p>
          </p:txBody>
        </p:sp>
        <p:sp>
          <p:nvSpPr>
            <p:cNvPr id="1021968" name="AutoShape 16"/>
            <p:cNvSpPr>
              <a:spLocks noChangeArrowheads="1"/>
            </p:cNvSpPr>
            <p:nvPr/>
          </p:nvSpPr>
          <p:spPr bwMode="auto">
            <a:xfrm flipV="1">
              <a:off x="240" y="2400"/>
              <a:ext cx="288" cy="720"/>
            </a:xfrm>
            <a:prstGeom prst="curvedRightArrow">
              <a:avLst>
                <a:gd name="adj1" fmla="val 31250"/>
                <a:gd name="adj2" fmla="val 100000"/>
                <a:gd name="adj3" fmla="val 53278"/>
              </a:avLst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6324600" y="3429000"/>
            <a:ext cx="2819400" cy="1716088"/>
            <a:chOff x="3984" y="2160"/>
            <a:chExt cx="1776" cy="1081"/>
          </a:xfrm>
        </p:grpSpPr>
        <p:sp>
          <p:nvSpPr>
            <p:cNvPr id="1021970" name="Rectangle 18"/>
            <p:cNvSpPr>
              <a:spLocks noChangeArrowheads="1"/>
            </p:cNvSpPr>
            <p:nvPr/>
          </p:nvSpPr>
          <p:spPr bwMode="auto">
            <a:xfrm>
              <a:off x="4346" y="2799"/>
              <a:ext cx="1414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/>
                <a:t>Encrypted</a:t>
              </a:r>
            </a:p>
            <a:p>
              <a:r>
                <a:rPr lang="en-US"/>
                <a:t>hash of message</a:t>
              </a:r>
            </a:p>
          </p:txBody>
        </p:sp>
        <p:grpSp>
          <p:nvGrpSpPr>
            <p:cNvPr id="7" name="Group 19"/>
            <p:cNvGrpSpPr>
              <a:grpSpLocks/>
            </p:cNvGrpSpPr>
            <p:nvPr/>
          </p:nvGrpSpPr>
          <p:grpSpPr bwMode="auto">
            <a:xfrm>
              <a:off x="3984" y="2160"/>
              <a:ext cx="1313" cy="912"/>
              <a:chOff x="3984" y="2160"/>
              <a:chExt cx="1313" cy="912"/>
            </a:xfrm>
          </p:grpSpPr>
          <p:sp>
            <p:nvSpPr>
              <p:cNvPr id="1021972" name="AutoShape 20"/>
              <p:cNvSpPr>
                <a:spLocks noChangeArrowheads="1"/>
              </p:cNvSpPr>
              <p:nvPr/>
            </p:nvSpPr>
            <p:spPr bwMode="auto">
              <a:xfrm flipV="1">
                <a:off x="3984" y="2160"/>
                <a:ext cx="288" cy="912"/>
              </a:xfrm>
              <a:prstGeom prst="curvedRightArrow">
                <a:avLst>
                  <a:gd name="adj1" fmla="val 39583"/>
                  <a:gd name="adj2" fmla="val 126667"/>
                  <a:gd name="adj3" fmla="val 53278"/>
                </a:avLst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1973" name="Text Box 21"/>
              <p:cNvSpPr txBox="1">
                <a:spLocks noChangeArrowheads="1"/>
              </p:cNvSpPr>
              <p:nvPr/>
            </p:nvSpPr>
            <p:spPr bwMode="auto">
              <a:xfrm>
                <a:off x="4416" y="2208"/>
                <a:ext cx="881" cy="44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i="1"/>
                  <a:t>8u3ofdjgh</a:t>
                </a:r>
                <a:br>
                  <a:rPr lang="en-US" i="1"/>
                </a:br>
                <a:r>
                  <a:rPr lang="en-US" i="1"/>
                  <a:t>djc9d_j3$</a:t>
                </a:r>
                <a:endParaRPr lang="en-US"/>
              </a:p>
            </p:txBody>
          </p:sp>
        </p:grpSp>
      </p:grpSp>
      <p:pic>
        <p:nvPicPr>
          <p:cNvPr id="23" name="Picture 3" descr="C:\Program Files\Microsoft Office\Media\CntCD1\ClipArt6\j0297161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5181600"/>
            <a:ext cx="1457200" cy="1362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838200" y="2209800"/>
            <a:ext cx="2244725" cy="3011488"/>
            <a:chOff x="4262" y="1396"/>
            <a:chExt cx="1324" cy="1897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4276" y="1396"/>
              <a:ext cx="904" cy="1384"/>
              <a:chOff x="4276" y="1396"/>
              <a:chExt cx="904" cy="1384"/>
            </a:xfrm>
          </p:grpSpPr>
          <p:sp>
            <p:nvSpPr>
              <p:cNvPr id="1024004" name="Rectangle 4"/>
              <p:cNvSpPr>
                <a:spLocks noChangeArrowheads="1"/>
              </p:cNvSpPr>
              <p:nvPr/>
            </p:nvSpPr>
            <p:spPr bwMode="auto">
              <a:xfrm>
                <a:off x="4276" y="1396"/>
                <a:ext cx="904" cy="1384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4005" name="Rectangle 5"/>
              <p:cNvSpPr>
                <a:spLocks noChangeArrowheads="1"/>
              </p:cNvSpPr>
              <p:nvPr/>
            </p:nvSpPr>
            <p:spPr bwMode="auto">
              <a:xfrm>
                <a:off x="4310" y="1411"/>
                <a:ext cx="826" cy="12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92075" tIns="46038" rIns="92075" bIns="46038">
                <a:spAutoFit/>
              </a:bodyPr>
              <a:lstStyle/>
              <a:p>
                <a:r>
                  <a:rPr lang="en-US" b="0"/>
                  <a:t>This is the original text.</a:t>
                </a:r>
              </a:p>
              <a:p>
                <a:endParaRPr lang="en-US" b="0"/>
              </a:p>
              <a:p>
                <a:r>
                  <a:rPr lang="en-US" i="1"/>
                  <a:t>8u3ofdjghdjc9d_j3$</a:t>
                </a:r>
              </a:p>
            </p:txBody>
          </p:sp>
        </p:grpSp>
        <p:sp>
          <p:nvSpPr>
            <p:cNvPr id="1024006" name="Rectangle 6"/>
            <p:cNvSpPr>
              <a:spLocks noChangeArrowheads="1"/>
            </p:cNvSpPr>
            <p:nvPr/>
          </p:nvSpPr>
          <p:spPr bwMode="auto">
            <a:xfrm>
              <a:off x="4262" y="2851"/>
              <a:ext cx="1324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/>
                <a:t>Encrypted</a:t>
              </a:r>
            </a:p>
            <a:p>
              <a:r>
                <a:rPr lang="en-US"/>
                <a:t>hash of message</a:t>
              </a:r>
            </a:p>
          </p:txBody>
        </p:sp>
      </p:grpSp>
      <p:sp>
        <p:nvSpPr>
          <p:cNvPr id="1024007" name="Rectangle 7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/>
          <a:lstStyle/>
          <a:p>
            <a:r>
              <a:rPr lang="en-US" dirty="0"/>
              <a:t>Digital Signature Using</a:t>
            </a:r>
            <a:br>
              <a:rPr lang="en-US" dirty="0"/>
            </a:br>
            <a:r>
              <a:rPr lang="en-US" dirty="0"/>
              <a:t>PKC (2)</a:t>
            </a:r>
          </a:p>
        </p:txBody>
      </p:sp>
      <p:sp>
        <p:nvSpPr>
          <p:cNvPr id="1024008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990600" y="1295400"/>
            <a:ext cx="7239000" cy="533400"/>
          </a:xfrm>
          <a:noFill/>
          <a:ln/>
        </p:spPr>
        <p:txBody>
          <a:bodyPr lIns="92075" tIns="46038" rIns="92075" bIns="46038"/>
          <a:lstStyle/>
          <a:p>
            <a:r>
              <a:rPr lang="en-US" dirty="0"/>
              <a:t>Verifying the signature using PKC</a:t>
            </a:r>
          </a:p>
        </p:txBody>
      </p:sp>
      <p:grpSp>
        <p:nvGrpSpPr>
          <p:cNvPr id="4" name="Group 9"/>
          <p:cNvGrpSpPr>
            <a:grpSpLocks/>
          </p:cNvGrpSpPr>
          <p:nvPr/>
        </p:nvGrpSpPr>
        <p:grpSpPr bwMode="auto">
          <a:xfrm flipH="1">
            <a:off x="2749550" y="2216150"/>
            <a:ext cx="3873500" cy="2197100"/>
            <a:chOff x="1732" y="1396"/>
            <a:chExt cx="2440" cy="1384"/>
          </a:xfrm>
        </p:grpSpPr>
        <p:sp>
          <p:nvSpPr>
            <p:cNvPr id="1024010" name="AutoShape 10"/>
            <p:cNvSpPr>
              <a:spLocks noChangeArrowheads="1"/>
            </p:cNvSpPr>
            <p:nvPr/>
          </p:nvSpPr>
          <p:spPr bwMode="auto">
            <a:xfrm>
              <a:off x="1732" y="1396"/>
              <a:ext cx="2440" cy="1384"/>
            </a:xfrm>
            <a:prstGeom prst="leftArrow">
              <a:avLst>
                <a:gd name="adj1" fmla="val 50000"/>
                <a:gd name="adj2" fmla="val 88142"/>
              </a:avLst>
            </a:prstGeom>
            <a:solidFill>
              <a:srgbClr val="66FF3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011" name="Rectangle 11"/>
            <p:cNvSpPr>
              <a:spLocks noChangeArrowheads="1"/>
            </p:cNvSpPr>
            <p:nvPr/>
          </p:nvSpPr>
          <p:spPr bwMode="auto">
            <a:xfrm>
              <a:off x="1796" y="1795"/>
              <a:ext cx="2080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/>
                <a:t>Decrypt  hash with </a:t>
              </a:r>
            </a:p>
            <a:p>
              <a:r>
                <a:rPr lang="en-US"/>
                <a:t>public key; compute hash</a:t>
              </a:r>
            </a:p>
            <a:p>
              <a:r>
                <a:rPr lang="en-US"/>
                <a:t>again and compare</a:t>
              </a:r>
            </a:p>
          </p:txBody>
        </p:sp>
      </p:grp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6302375" y="1828800"/>
            <a:ext cx="2244725" cy="1177925"/>
            <a:chOff x="3970" y="1152"/>
            <a:chExt cx="1414" cy="742"/>
          </a:xfrm>
        </p:grpSpPr>
        <p:sp>
          <p:nvSpPr>
            <p:cNvPr id="1024013" name="Rectangle 13"/>
            <p:cNvSpPr>
              <a:spLocks noChangeArrowheads="1"/>
            </p:cNvSpPr>
            <p:nvPr/>
          </p:nvSpPr>
          <p:spPr bwMode="auto">
            <a:xfrm>
              <a:off x="3970" y="1152"/>
              <a:ext cx="1414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/>
                <a:t>Decrypted</a:t>
              </a:r>
            </a:p>
            <a:p>
              <a:r>
                <a:rPr lang="en-US"/>
                <a:t>hash of message</a:t>
              </a:r>
            </a:p>
          </p:txBody>
        </p:sp>
        <p:sp>
          <p:nvSpPr>
            <p:cNvPr id="1024014" name="Rectangle 14"/>
            <p:cNvSpPr>
              <a:spLocks noChangeArrowheads="1"/>
            </p:cNvSpPr>
            <p:nvPr/>
          </p:nvSpPr>
          <p:spPr bwMode="auto">
            <a:xfrm>
              <a:off x="3974" y="1636"/>
              <a:ext cx="1100" cy="258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/>
                <a:t>   83502758   </a:t>
              </a:r>
            </a:p>
          </p:txBody>
        </p:sp>
      </p:grpSp>
      <p:grpSp>
        <p:nvGrpSpPr>
          <p:cNvPr id="6" name="Group 15"/>
          <p:cNvGrpSpPr>
            <a:grpSpLocks/>
          </p:cNvGrpSpPr>
          <p:nvPr/>
        </p:nvGrpSpPr>
        <p:grpSpPr bwMode="auto">
          <a:xfrm>
            <a:off x="6226175" y="3663950"/>
            <a:ext cx="2244725" cy="1152525"/>
            <a:chOff x="3922" y="2308"/>
            <a:chExt cx="1414" cy="726"/>
          </a:xfrm>
        </p:grpSpPr>
        <p:sp>
          <p:nvSpPr>
            <p:cNvPr id="1024016" name="Rectangle 16"/>
            <p:cNvSpPr>
              <a:spLocks noChangeArrowheads="1"/>
            </p:cNvSpPr>
            <p:nvPr/>
          </p:nvSpPr>
          <p:spPr bwMode="auto">
            <a:xfrm>
              <a:off x="3974" y="2308"/>
              <a:ext cx="1100" cy="258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/>
                <a:t>   83502758   </a:t>
              </a:r>
            </a:p>
          </p:txBody>
        </p:sp>
        <p:sp>
          <p:nvSpPr>
            <p:cNvPr id="1024017" name="Rectangle 17"/>
            <p:cNvSpPr>
              <a:spLocks noChangeArrowheads="1"/>
            </p:cNvSpPr>
            <p:nvPr/>
          </p:nvSpPr>
          <p:spPr bwMode="auto">
            <a:xfrm>
              <a:off x="3922" y="2592"/>
              <a:ext cx="1414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/>
                <a:t>Newly computed</a:t>
              </a:r>
            </a:p>
            <a:p>
              <a:r>
                <a:rPr lang="en-US"/>
                <a:t>hash of message</a:t>
              </a:r>
            </a:p>
          </p:txBody>
        </p:sp>
      </p:grpSp>
      <p:grpSp>
        <p:nvGrpSpPr>
          <p:cNvPr id="7" name="Group 18"/>
          <p:cNvGrpSpPr>
            <a:grpSpLocks/>
          </p:cNvGrpSpPr>
          <p:nvPr/>
        </p:nvGrpSpPr>
        <p:grpSpPr bwMode="auto">
          <a:xfrm>
            <a:off x="5943600" y="5081588"/>
            <a:ext cx="2959100" cy="901700"/>
            <a:chOff x="292" y="3172"/>
            <a:chExt cx="1864" cy="568"/>
          </a:xfrm>
        </p:grpSpPr>
        <p:sp>
          <p:nvSpPr>
            <p:cNvPr id="1024019" name="Rectangle 19"/>
            <p:cNvSpPr>
              <a:spLocks noChangeArrowheads="1"/>
            </p:cNvSpPr>
            <p:nvPr/>
          </p:nvSpPr>
          <p:spPr bwMode="auto">
            <a:xfrm>
              <a:off x="292" y="3172"/>
              <a:ext cx="1864" cy="568"/>
            </a:xfrm>
            <a:prstGeom prst="rect">
              <a:avLst/>
            </a:prstGeom>
            <a:solidFill>
              <a:srgbClr val="FF993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020" name="Rectangle 20"/>
            <p:cNvSpPr>
              <a:spLocks noChangeArrowheads="1"/>
            </p:cNvSpPr>
            <p:nvPr/>
          </p:nvSpPr>
          <p:spPr bwMode="auto">
            <a:xfrm>
              <a:off x="330" y="3239"/>
              <a:ext cx="1748" cy="450"/>
            </a:xfrm>
            <a:prstGeom prst="rect">
              <a:avLst/>
            </a:prstGeom>
            <a:solidFill>
              <a:srgbClr val="FF993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/>
                <a:t>. . . and now compare</a:t>
              </a:r>
            </a:p>
            <a:p>
              <a:r>
                <a:rPr lang="en-US"/>
                <a:t>the two hashes</a:t>
              </a:r>
            </a:p>
          </p:txBody>
        </p:sp>
      </p:grpSp>
      <p:pic>
        <p:nvPicPr>
          <p:cNvPr id="21" name="Picture 3" descr="C:\Program Files\Microsoft Office\Media\CntCD1\ClipArt6\j0297161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5029200"/>
            <a:ext cx="1457200" cy="1362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Signature Using </a:t>
            </a:r>
            <a:br>
              <a:rPr lang="en-US" dirty="0"/>
            </a:br>
            <a:r>
              <a:rPr lang="en-US" dirty="0"/>
              <a:t>PKC (3)</a:t>
            </a:r>
          </a:p>
        </p:txBody>
      </p:sp>
      <p:sp>
        <p:nvSpPr>
          <p:cNvPr id="1026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676400"/>
            <a:ext cx="7162800" cy="2819400"/>
          </a:xfrm>
        </p:spPr>
        <p:txBody>
          <a:bodyPr/>
          <a:lstStyle/>
          <a:p>
            <a:r>
              <a:rPr lang="en-US" dirty="0"/>
              <a:t>IF (decrypted hash = newly computed hash)</a:t>
            </a:r>
          </a:p>
          <a:p>
            <a:r>
              <a:rPr lang="en-US" dirty="0"/>
              <a:t>THEN</a:t>
            </a:r>
          </a:p>
          <a:p>
            <a:pPr lvl="1"/>
            <a:r>
              <a:rPr lang="en-US" dirty="0"/>
              <a:t>The message has not been modified in transit</a:t>
            </a:r>
          </a:p>
          <a:p>
            <a:pPr lvl="1"/>
            <a:r>
              <a:rPr lang="en-US" dirty="0"/>
              <a:t>The message was signed by the owner of the private key corresponding to the public key*</a:t>
            </a:r>
          </a:p>
        </p:txBody>
      </p:sp>
      <p:sp>
        <p:nvSpPr>
          <p:cNvPr id="1026052" name="Text Box 4"/>
          <p:cNvSpPr txBox="1">
            <a:spLocks noChangeArrowheads="1"/>
          </p:cNvSpPr>
          <p:nvPr/>
        </p:nvSpPr>
        <p:spPr bwMode="auto">
          <a:xfrm>
            <a:off x="609600" y="5486400"/>
            <a:ext cx="7785100" cy="72548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lvl="1">
              <a:lnSpc>
                <a:spcPct val="90000"/>
              </a:lnSpc>
              <a:spcBef>
                <a:spcPct val="30000"/>
              </a:spcBef>
              <a:buClr>
                <a:schemeClr val="tx1"/>
              </a:buClr>
              <a:buSzPct val="85000"/>
              <a:buFont typeface="Wingdings" pitchFamily="2" charset="2"/>
              <a:buNone/>
            </a:pPr>
            <a:r>
              <a:rPr lang="en-US" sz="2400">
                <a:solidFill>
                  <a:schemeClr val="tx2"/>
                </a:solidFill>
              </a:rPr>
              <a:t>* </a:t>
            </a:r>
            <a:r>
              <a:rPr lang="en-US" sz="2400" i="1">
                <a:solidFill>
                  <a:schemeClr val="tx2"/>
                </a:solidFill>
              </a:rPr>
              <a:t>Or by someone who has compromised that key!</a:t>
            </a:r>
            <a:endParaRPr lang="en-US" sz="2400">
              <a:solidFill>
                <a:schemeClr val="tx2"/>
              </a:solidFill>
            </a:endParaRPr>
          </a:p>
          <a:p>
            <a:endParaRPr lang="en-US">
              <a:solidFill>
                <a:schemeClr val="tx2"/>
              </a:solidFill>
            </a:endParaRPr>
          </a:p>
        </p:txBody>
      </p:sp>
      <p:pic>
        <p:nvPicPr>
          <p:cNvPr id="5" name="Picture 3" descr="C:\Program Files\Microsoft Office\Media\CntCD1\ClipArt6\j0297161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8600" y="4114800"/>
            <a:ext cx="1457200" cy="1362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las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052" grpId="0" autoUpdateAnimBg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PGP &amp; GPG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Screenshots illustrating use of popular PKC encryption and digital signature tools</a:t>
            </a:r>
          </a:p>
          <a:p>
            <a:r>
              <a:rPr lang="en-US" dirty="0"/>
              <a:t>Creating a new key</a:t>
            </a:r>
          </a:p>
          <a:p>
            <a:r>
              <a:rPr lang="en-US" dirty="0"/>
              <a:t>Signing a document</a:t>
            </a:r>
          </a:p>
          <a:p>
            <a:r>
              <a:rPr lang="en-US" dirty="0"/>
              <a:t>Effects of corrupting a document</a:t>
            </a:r>
          </a:p>
          <a:p>
            <a:r>
              <a:rPr lang="en-US" dirty="0"/>
              <a:t>Encrypting a document</a:t>
            </a:r>
          </a:p>
          <a:p>
            <a:r>
              <a:rPr lang="en-US" dirty="0"/>
              <a:t>Decrypting a document</a:t>
            </a:r>
          </a:p>
          <a:p>
            <a:r>
              <a:rPr lang="en-US" dirty="0"/>
              <a:t>Establishing the Web of Trust</a:t>
            </a:r>
          </a:p>
        </p:txBody>
      </p:sp>
      <p:pic>
        <p:nvPicPr>
          <p:cNvPr id="3727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2999" y="5181600"/>
            <a:ext cx="3999515" cy="137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PGP</a:t>
            </a:r>
          </a:p>
        </p:txBody>
      </p:sp>
      <p:sp>
        <p:nvSpPr>
          <p:cNvPr id="1106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143000"/>
            <a:ext cx="7162800" cy="5181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/>
              <a:t>Tool for applying PKC</a:t>
            </a:r>
          </a:p>
          <a:p>
            <a:pPr>
              <a:lnSpc>
                <a:spcPct val="80000"/>
              </a:lnSpc>
            </a:pPr>
            <a:r>
              <a:rPr lang="en-US" dirty="0"/>
              <a:t>Supports 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File encryption / </a:t>
            </a:r>
            <a:br>
              <a:rPr lang="en-US" dirty="0"/>
            </a:br>
            <a:r>
              <a:rPr lang="en-US" dirty="0"/>
              <a:t>decryption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Message encryption / </a:t>
            </a:r>
            <a:br>
              <a:rPr lang="en-US" dirty="0"/>
            </a:br>
            <a:r>
              <a:rPr lang="en-US" dirty="0"/>
              <a:t>decryption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Disk encryption / decryption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Authentication through digital signatures</a:t>
            </a:r>
          </a:p>
          <a:p>
            <a:pPr>
              <a:lnSpc>
                <a:spcPct val="80000"/>
              </a:lnSpc>
            </a:pPr>
            <a:r>
              <a:rPr lang="en-US" dirty="0"/>
              <a:t>Provides facilities for establishing </a:t>
            </a:r>
            <a:r>
              <a:rPr lang="en-US" i="1" dirty="0"/>
              <a:t>web of trust </a:t>
            </a:r>
            <a:r>
              <a:rPr lang="en-US" dirty="0"/>
              <a:t>(see lecture on PKI) among users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Key distribution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Key signing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Key revocation &amp; expiration</a:t>
            </a:r>
          </a:p>
        </p:txBody>
      </p:sp>
      <p:pic>
        <p:nvPicPr>
          <p:cNvPr id="3737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762000"/>
            <a:ext cx="4104520" cy="2514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PGP:  Pretty Good Privacy</a:t>
            </a:r>
          </a:p>
        </p:txBody>
      </p:sp>
      <p:sp>
        <p:nvSpPr>
          <p:cNvPr id="1028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066800"/>
            <a:ext cx="7924800" cy="5257800"/>
          </a:xfrm>
        </p:spPr>
        <p:txBody>
          <a:bodyPr/>
          <a:lstStyle/>
          <a:p>
            <a:r>
              <a:rPr lang="en-US" sz="2100" dirty="0"/>
              <a:t>Phil Zimmermann</a:t>
            </a:r>
          </a:p>
          <a:p>
            <a:pPr lvl="1"/>
            <a:r>
              <a:rPr lang="en-US" sz="2100" dirty="0"/>
              <a:t>Computer programmer</a:t>
            </a:r>
          </a:p>
          <a:p>
            <a:pPr lvl="1"/>
            <a:r>
              <a:rPr lang="en-US" sz="2100" dirty="0"/>
              <a:t>Civil libertarian</a:t>
            </a:r>
          </a:p>
          <a:p>
            <a:r>
              <a:rPr lang="en-US" sz="2100" dirty="0"/>
              <a:t>Released Pretty Good Privacy*</a:t>
            </a:r>
          </a:p>
          <a:p>
            <a:pPr lvl="1"/>
            <a:r>
              <a:rPr lang="en-US" sz="2100" dirty="0"/>
              <a:t>June 1991 – worldwide </a:t>
            </a:r>
            <a:br>
              <a:rPr lang="en-US" sz="2100" dirty="0"/>
            </a:br>
            <a:r>
              <a:rPr lang="en-US" sz="2100" dirty="0"/>
              <a:t>distribution</a:t>
            </a:r>
          </a:p>
          <a:p>
            <a:pPr lvl="1"/>
            <a:r>
              <a:rPr lang="en-US" sz="2100" dirty="0"/>
              <a:t>Became most widely-used </a:t>
            </a:r>
            <a:br>
              <a:rPr lang="en-US" sz="2100" dirty="0"/>
            </a:br>
            <a:r>
              <a:rPr lang="en-US" sz="2100" dirty="0"/>
              <a:t>encryption program in world</a:t>
            </a:r>
          </a:p>
          <a:p>
            <a:r>
              <a:rPr lang="en-US" sz="2100" dirty="0"/>
              <a:t>PZ worked with </a:t>
            </a:r>
            <a:r>
              <a:rPr lang="en-US" sz="2100" dirty="0" err="1"/>
              <a:t>Viacrypt</a:t>
            </a:r>
            <a:r>
              <a:rPr lang="en-US" sz="2100" dirty="0"/>
              <a:t> to create PGP 3 </a:t>
            </a:r>
            <a:br>
              <a:rPr lang="en-US" sz="2100" dirty="0"/>
            </a:br>
            <a:r>
              <a:rPr lang="en-US" sz="2100" dirty="0"/>
              <a:t>(renamed PGP 5) in 1997</a:t>
            </a:r>
          </a:p>
          <a:p>
            <a:r>
              <a:rPr lang="en-US" sz="2100" dirty="0"/>
              <a:t>Developed </a:t>
            </a:r>
            <a:r>
              <a:rPr lang="en-US" sz="2100" dirty="0" err="1"/>
              <a:t>OpenPGP</a:t>
            </a:r>
            <a:r>
              <a:rPr lang="en-US" sz="2100" dirty="0"/>
              <a:t> (RFC 4880)</a:t>
            </a:r>
          </a:p>
          <a:p>
            <a:r>
              <a:rPr lang="en-US" sz="2100" dirty="0"/>
              <a:t>Free Software Foundation developed GNU Privacy Guard (GPG) in compliance with </a:t>
            </a:r>
            <a:r>
              <a:rPr lang="en-US" sz="2100" dirty="0" err="1"/>
              <a:t>OpenPGP</a:t>
            </a:r>
            <a:endParaRPr lang="en-US" sz="2100" dirty="0"/>
          </a:p>
          <a:p>
            <a:pPr>
              <a:buNone/>
            </a:pPr>
            <a:r>
              <a:rPr lang="en-US" sz="2100" dirty="0"/>
              <a:t>_____</a:t>
            </a:r>
          </a:p>
          <a:p>
            <a:pPr>
              <a:buNone/>
            </a:pPr>
            <a:r>
              <a:rPr lang="en-US" sz="1800" dirty="0"/>
              <a:t>* Reference to Garrison </a:t>
            </a:r>
            <a:r>
              <a:rPr lang="en-US" sz="1800" dirty="0" err="1"/>
              <a:t>Keillor’s</a:t>
            </a:r>
            <a:r>
              <a:rPr lang="en-US" sz="1800" dirty="0"/>
              <a:t> </a:t>
            </a:r>
            <a:r>
              <a:rPr lang="en-US" sz="1800" i="1" dirty="0"/>
              <a:t>Prairie Home Companion</a:t>
            </a:r>
            <a:r>
              <a:rPr lang="en-US" sz="1800" dirty="0"/>
              <a:t> radio show, where a mythical sponsor was “Ralph’s Pretty Good Grocery.”</a:t>
            </a:r>
          </a:p>
        </p:txBody>
      </p:sp>
      <p:pic>
        <p:nvPicPr>
          <p:cNvPr id="369666" name="Picture 2"/>
          <p:cNvPicPr>
            <a:picLocks noChangeAspect="1" noChangeArrowheads="1"/>
          </p:cNvPicPr>
          <p:nvPr/>
        </p:nvPicPr>
        <p:blipFill>
          <a:blip r:embed="rId3" cstate="print"/>
          <a:srcRect l="11600" r="38800"/>
          <a:stretch>
            <a:fillRect/>
          </a:stretch>
        </p:blipFill>
        <p:spPr bwMode="auto">
          <a:xfrm>
            <a:off x="6553200" y="1066800"/>
            <a:ext cx="2362200" cy="3171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4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Basic Concepts &amp; Terminology (3)</a:t>
            </a:r>
          </a:p>
        </p:txBody>
      </p:sp>
      <p:sp>
        <p:nvSpPr>
          <p:cNvPr id="974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dirty="0"/>
              <a:t>Keylength:  number of bits in key</a:t>
            </a:r>
          </a:p>
          <a:p>
            <a:r>
              <a:rPr lang="en-US" sz="3200" dirty="0"/>
              <a:t>Keyspace:  number of possible keys</a:t>
            </a:r>
          </a:p>
          <a:p>
            <a:r>
              <a:rPr lang="en-US" sz="3200" dirty="0"/>
              <a:t>Keyspace = 2</a:t>
            </a:r>
            <a:r>
              <a:rPr lang="en-US" sz="3200" baseline="30000" dirty="0"/>
              <a:t>keylength</a:t>
            </a:r>
          </a:p>
          <a:p>
            <a:r>
              <a:rPr lang="en-US" sz="6600" dirty="0"/>
              <a:t>2</a:t>
            </a:r>
            <a:r>
              <a:rPr lang="en-US" sz="6600" baseline="30000" dirty="0"/>
              <a:t>n</a:t>
            </a:r>
            <a:r>
              <a:rPr lang="en-US" sz="6600" dirty="0"/>
              <a:t> 	</a:t>
            </a:r>
            <a:r>
              <a:rPr lang="en-US" sz="6000" dirty="0">
                <a:sym typeface="Symbol" pitchFamily="18" charset="2"/>
              </a:rPr>
              <a:t> 	10 </a:t>
            </a:r>
            <a:r>
              <a:rPr lang="en-US" sz="6000" baseline="30000" dirty="0">
                <a:sym typeface="Symbol" pitchFamily="18" charset="2"/>
              </a:rPr>
              <a:t>n(log</a:t>
            </a:r>
            <a:r>
              <a:rPr lang="en-US" sz="6000" baseline="-25000" dirty="0">
                <a:sym typeface="Symbol" pitchFamily="18" charset="2"/>
              </a:rPr>
              <a:t>10</a:t>
            </a:r>
            <a:r>
              <a:rPr lang="en-US" sz="6000" baseline="30000" dirty="0">
                <a:sym typeface="Symbol" pitchFamily="18" charset="2"/>
              </a:rPr>
              <a:t>2)</a:t>
            </a:r>
          </a:p>
          <a:p>
            <a:pPr>
              <a:buFont typeface="Wingdings" pitchFamily="2" charset="2"/>
              <a:buNone/>
            </a:pPr>
            <a:r>
              <a:rPr lang="en-US" sz="6600" baseline="30000" dirty="0"/>
              <a:t>			 </a:t>
            </a:r>
            <a:r>
              <a:rPr lang="en-US" sz="6000" dirty="0">
                <a:sym typeface="Symbol" pitchFamily="18" charset="2"/>
              </a:rPr>
              <a:t> 	10 </a:t>
            </a:r>
            <a:r>
              <a:rPr lang="en-US" sz="6000" baseline="30000" dirty="0">
                <a:sym typeface="Symbol" pitchFamily="18" charset="2"/>
              </a:rPr>
              <a:t>0.30103n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638800" y="3028890"/>
            <a:ext cx="2249334" cy="400110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US" i="1" dirty="0"/>
              <a:t>Keylength in bits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PGP (cont’d)</a:t>
            </a:r>
          </a:p>
        </p:txBody>
      </p:sp>
      <p:sp>
        <p:nvSpPr>
          <p:cNvPr id="1111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295400"/>
            <a:ext cx="7696200" cy="5334000"/>
          </a:xfrm>
        </p:spPr>
        <p:txBody>
          <a:bodyPr/>
          <a:lstStyle/>
          <a:p>
            <a:r>
              <a:rPr lang="en-US" dirty="0"/>
              <a:t>Zimmermann investigated by grand jury for </a:t>
            </a:r>
            <a:r>
              <a:rPr lang="en-US" i="1" dirty="0"/>
              <a:t>supposedly</a:t>
            </a:r>
            <a:r>
              <a:rPr lang="en-US" dirty="0"/>
              <a:t> violating ITAR (Intl Traffic in Arms Regulations) </a:t>
            </a:r>
          </a:p>
          <a:p>
            <a:pPr lvl="1"/>
            <a:r>
              <a:rPr lang="en-US" dirty="0"/>
              <a:t>Much protest (</a:t>
            </a:r>
            <a:r>
              <a:rPr lang="en-US" dirty="0" err="1"/>
              <a:t>cypherpunks</a:t>
            </a:r>
            <a:r>
              <a:rPr lang="en-US" dirty="0"/>
              <a:t> &amp; also Prof Kabay writing vehemently in </a:t>
            </a:r>
            <a:r>
              <a:rPr lang="en-US" i="1" dirty="0"/>
              <a:t>Network World</a:t>
            </a:r>
            <a:r>
              <a:rPr lang="en-US" dirty="0"/>
              <a:t>!)</a:t>
            </a:r>
          </a:p>
          <a:p>
            <a:pPr lvl="1"/>
            <a:r>
              <a:rPr lang="en-US" dirty="0"/>
              <a:t>PZ responded by publishing entire code in a book – not subject to ITAR</a:t>
            </a:r>
          </a:p>
          <a:p>
            <a:pPr lvl="1"/>
            <a:r>
              <a:rPr lang="en-US" dirty="0"/>
              <a:t>Prosecution abandoned after several years</a:t>
            </a:r>
          </a:p>
          <a:p>
            <a:r>
              <a:rPr lang="en-US" dirty="0"/>
              <a:t>Bought by Network Associates (NAI) in 1997</a:t>
            </a:r>
          </a:p>
          <a:p>
            <a:r>
              <a:rPr lang="en-US" dirty="0"/>
              <a:t>New PGP company created 2002 &amp; bought code from NAI </a:t>
            </a:r>
          </a:p>
          <a:p>
            <a:r>
              <a:rPr lang="en-US" dirty="0"/>
              <a:t>Now PGP Corporation; see FAQ for more info</a:t>
            </a:r>
            <a:br>
              <a:rPr lang="en-US" dirty="0"/>
            </a:br>
            <a:r>
              <a:rPr lang="en-US" sz="2000" dirty="0">
                <a:hlinkClick r:id="rId3"/>
              </a:rPr>
              <a:t>http://www.pgp.com/company/faqs.html</a:t>
            </a:r>
            <a:r>
              <a:rPr lang="en-US" dirty="0"/>
              <a:t> 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PGP Desktop* </a:t>
            </a:r>
          </a:p>
        </p:txBody>
      </p:sp>
      <p:sp>
        <p:nvSpPr>
          <p:cNvPr id="1030149" name="Text Box 5"/>
          <p:cNvSpPr txBox="1">
            <a:spLocks noChangeArrowheads="1"/>
          </p:cNvSpPr>
          <p:nvPr/>
        </p:nvSpPr>
        <p:spPr bwMode="auto">
          <a:xfrm>
            <a:off x="533400" y="6280958"/>
            <a:ext cx="7543800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 dirty="0"/>
              <a:t>* In Aug 2016 the current version was  PGP Desktop v 10.1.1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8110" y="990600"/>
            <a:ext cx="5534380" cy="5295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3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PGP Free</a:t>
            </a:r>
          </a:p>
        </p:txBody>
      </p:sp>
      <p:sp>
        <p:nvSpPr>
          <p:cNvPr id="1153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066800"/>
            <a:ext cx="7543800" cy="457200"/>
          </a:xfrm>
        </p:spPr>
        <p:txBody>
          <a:bodyPr/>
          <a:lstStyle/>
          <a:p>
            <a:r>
              <a:rPr lang="en-US" sz="2000" u="sng" dirty="0"/>
              <a:t>https://www.goanywhere.com/openpgp-studio/download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6321" y="1524000"/>
            <a:ext cx="5872357" cy="50667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17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/>
          <a:lstStyle/>
          <a:p>
            <a:r>
              <a:rPr lang="en-US" dirty="0"/>
              <a:t>Encryption: PGP Demo</a:t>
            </a:r>
          </a:p>
        </p:txBody>
      </p:sp>
      <p:sp>
        <p:nvSpPr>
          <p:cNvPr id="1031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219200"/>
            <a:ext cx="7162800" cy="4648200"/>
          </a:xfrm>
          <a:noFill/>
          <a:ln/>
        </p:spPr>
        <p:txBody>
          <a:bodyPr lIns="92075" tIns="46038" rIns="92075" bIns="46038"/>
          <a:lstStyle/>
          <a:p>
            <a:pPr>
              <a:buFont typeface="Wingdings" pitchFamily="2" charset="2"/>
              <a:buNone/>
            </a:pPr>
            <a:r>
              <a:rPr lang="en-US" sz="2000" dirty="0"/>
              <a:t>	</a:t>
            </a:r>
            <a:r>
              <a:rPr lang="en-US" sz="2000" i="1" dirty="0"/>
              <a:t>Screenshots of old commercial version 8.1:</a:t>
            </a:r>
          </a:p>
          <a:p>
            <a:r>
              <a:rPr lang="en-US" sz="2000" dirty="0"/>
              <a:t>Creating a private key / public key pair</a:t>
            </a:r>
          </a:p>
          <a:p>
            <a:r>
              <a:rPr lang="en-US" sz="2000" dirty="0"/>
              <a:t>Signing a document with a private key</a:t>
            </a:r>
          </a:p>
          <a:p>
            <a:r>
              <a:rPr lang="en-US" sz="2000" dirty="0"/>
              <a:t>Validating a signature with a public key</a:t>
            </a:r>
          </a:p>
          <a:p>
            <a:r>
              <a:rPr lang="en-US" sz="2000" dirty="0"/>
              <a:t>Effect of a single-byte change on validity of a digital signature</a:t>
            </a:r>
          </a:p>
          <a:p>
            <a:r>
              <a:rPr lang="en-US" sz="2000" dirty="0"/>
              <a:t>Encrypting a document using a public key</a:t>
            </a:r>
          </a:p>
          <a:p>
            <a:r>
              <a:rPr lang="en-US" sz="2000" dirty="0"/>
              <a:t>Decrypting a document using a private key</a:t>
            </a:r>
          </a:p>
          <a:p>
            <a:r>
              <a:rPr lang="en-US" sz="2000" dirty="0"/>
              <a:t>Effect of a single-byte change on decryption</a:t>
            </a:r>
          </a:p>
          <a:p>
            <a:r>
              <a:rPr lang="en-US" sz="2000" dirty="0"/>
              <a:t>Signing someone’s public key</a:t>
            </a:r>
          </a:p>
          <a:p>
            <a:r>
              <a:rPr lang="en-US" sz="2000" dirty="0"/>
              <a:t>GPG</a:t>
            </a:r>
          </a:p>
        </p:txBody>
      </p:sp>
      <p:sp>
        <p:nvSpPr>
          <p:cNvPr id="1031172" name="Text Box 4"/>
          <p:cNvSpPr txBox="1">
            <a:spLocks noChangeArrowheads="1"/>
          </p:cNvSpPr>
          <p:nvPr/>
        </p:nvSpPr>
        <p:spPr bwMode="auto">
          <a:xfrm>
            <a:off x="1066800" y="6096000"/>
            <a:ext cx="3006725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i="1"/>
              <a:t>*Using screen captures</a:t>
            </a:r>
          </a:p>
        </p:txBody>
      </p:sp>
    </p:spTree>
  </p:cSld>
  <p:clrMapOvr>
    <a:masterClrMapping/>
  </p:clrMapOvr>
  <p:transition>
    <p:zoom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19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PGP: Creating a Private Key / Public Key Pair</a:t>
            </a:r>
          </a:p>
        </p:txBody>
      </p:sp>
      <p:pic>
        <p:nvPicPr>
          <p:cNvPr id="1032197" name="Picture 102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524000"/>
            <a:ext cx="8763000" cy="408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1032196" name="Oval 1028"/>
          <p:cNvSpPr>
            <a:spLocks noChangeArrowheads="1"/>
          </p:cNvSpPr>
          <p:nvPr/>
        </p:nvSpPr>
        <p:spPr bwMode="auto">
          <a:xfrm>
            <a:off x="1905000" y="1752600"/>
            <a:ext cx="762000" cy="609600"/>
          </a:xfrm>
          <a:prstGeom prst="ellipse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Key (cont’d)</a:t>
            </a:r>
          </a:p>
        </p:txBody>
      </p:sp>
      <p:pic>
        <p:nvPicPr>
          <p:cNvPr id="10332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990600"/>
            <a:ext cx="7162800" cy="5638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Key (cont’d)</a:t>
            </a:r>
          </a:p>
        </p:txBody>
      </p:sp>
      <p:pic>
        <p:nvPicPr>
          <p:cNvPr id="103424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2500" y="990600"/>
            <a:ext cx="7239000" cy="56991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Key (cont’d)</a:t>
            </a:r>
          </a:p>
        </p:txBody>
      </p:sp>
      <p:pic>
        <p:nvPicPr>
          <p:cNvPr id="103526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2500" y="990600"/>
            <a:ext cx="7239000" cy="56991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1035270" name="AutoShape 6"/>
          <p:cNvSpPr>
            <a:spLocks noChangeArrowheads="1"/>
          </p:cNvSpPr>
          <p:nvPr/>
        </p:nvSpPr>
        <p:spPr bwMode="auto">
          <a:xfrm>
            <a:off x="6934200" y="1752600"/>
            <a:ext cx="2057400" cy="990600"/>
          </a:xfrm>
          <a:prstGeom prst="wedgeEllipseCallout">
            <a:avLst>
              <a:gd name="adj1" fmla="val -67984"/>
              <a:gd name="adj2" fmla="val 83560"/>
            </a:avLst>
          </a:prstGeom>
          <a:solidFill>
            <a:srgbClr val="FF9933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/>
            <a:r>
              <a:rPr lang="en-US" dirty="0"/>
              <a:t>Usually checked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399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2500" y="990600"/>
            <a:ext cx="7239000" cy="56991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1040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Key (cont’d)</a:t>
            </a:r>
          </a:p>
        </p:txBody>
      </p:sp>
      <p:sp>
        <p:nvSpPr>
          <p:cNvPr id="1040402" name="Rectangle 18"/>
          <p:cNvSpPr>
            <a:spLocks noChangeArrowheads="1"/>
          </p:cNvSpPr>
          <p:nvPr/>
        </p:nvSpPr>
        <p:spPr bwMode="auto">
          <a:xfrm>
            <a:off x="1600200" y="5410200"/>
            <a:ext cx="6019800" cy="228600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40388" name="Rectangle 4"/>
          <p:cNvSpPr>
            <a:spLocks noChangeArrowheads="1"/>
          </p:cNvSpPr>
          <p:nvPr/>
        </p:nvSpPr>
        <p:spPr bwMode="auto">
          <a:xfrm>
            <a:off x="1590675" y="5410200"/>
            <a:ext cx="576263" cy="220663"/>
          </a:xfrm>
          <a:prstGeom prst="rect">
            <a:avLst/>
          </a:prstGeom>
          <a:solidFill>
            <a:srgbClr val="00FF00"/>
          </a:solidFill>
          <a:ln w="635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40389" name="Rectangle 5"/>
          <p:cNvSpPr>
            <a:spLocks noChangeArrowheads="1"/>
          </p:cNvSpPr>
          <p:nvPr/>
        </p:nvSpPr>
        <p:spPr bwMode="auto">
          <a:xfrm>
            <a:off x="2157413" y="5410200"/>
            <a:ext cx="577850" cy="220663"/>
          </a:xfrm>
          <a:prstGeom prst="rect">
            <a:avLst/>
          </a:prstGeom>
          <a:solidFill>
            <a:srgbClr val="00FF00"/>
          </a:solidFill>
          <a:ln w="635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40390" name="Rectangle 6"/>
          <p:cNvSpPr>
            <a:spLocks noChangeArrowheads="1"/>
          </p:cNvSpPr>
          <p:nvPr/>
        </p:nvSpPr>
        <p:spPr bwMode="auto">
          <a:xfrm>
            <a:off x="2714625" y="5410200"/>
            <a:ext cx="577850" cy="220663"/>
          </a:xfrm>
          <a:prstGeom prst="rect">
            <a:avLst/>
          </a:prstGeom>
          <a:solidFill>
            <a:srgbClr val="00FF00"/>
          </a:solidFill>
          <a:ln w="635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40391" name="Rectangle 7"/>
          <p:cNvSpPr>
            <a:spLocks noChangeArrowheads="1"/>
          </p:cNvSpPr>
          <p:nvPr/>
        </p:nvSpPr>
        <p:spPr bwMode="auto">
          <a:xfrm>
            <a:off x="3271838" y="5410200"/>
            <a:ext cx="577850" cy="220663"/>
          </a:xfrm>
          <a:prstGeom prst="rect">
            <a:avLst/>
          </a:prstGeom>
          <a:solidFill>
            <a:srgbClr val="00FF00"/>
          </a:solidFill>
          <a:ln w="635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40392" name="Rectangle 8"/>
          <p:cNvSpPr>
            <a:spLocks noChangeArrowheads="1"/>
          </p:cNvSpPr>
          <p:nvPr/>
        </p:nvSpPr>
        <p:spPr bwMode="auto">
          <a:xfrm>
            <a:off x="3829050" y="5410200"/>
            <a:ext cx="577850" cy="220663"/>
          </a:xfrm>
          <a:prstGeom prst="rect">
            <a:avLst/>
          </a:prstGeom>
          <a:solidFill>
            <a:srgbClr val="00FF00"/>
          </a:solidFill>
          <a:ln w="635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40393" name="Rectangle 9"/>
          <p:cNvSpPr>
            <a:spLocks noChangeArrowheads="1"/>
          </p:cNvSpPr>
          <p:nvPr/>
        </p:nvSpPr>
        <p:spPr bwMode="auto">
          <a:xfrm>
            <a:off x="4387850" y="5410200"/>
            <a:ext cx="576263" cy="220663"/>
          </a:xfrm>
          <a:prstGeom prst="rect">
            <a:avLst/>
          </a:prstGeom>
          <a:solidFill>
            <a:srgbClr val="00FF00"/>
          </a:solidFill>
          <a:ln w="635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40394" name="Rectangle 10"/>
          <p:cNvSpPr>
            <a:spLocks noChangeArrowheads="1"/>
          </p:cNvSpPr>
          <p:nvPr/>
        </p:nvSpPr>
        <p:spPr bwMode="auto">
          <a:xfrm>
            <a:off x="4945063" y="5410200"/>
            <a:ext cx="576262" cy="220663"/>
          </a:xfrm>
          <a:prstGeom prst="rect">
            <a:avLst/>
          </a:prstGeom>
          <a:solidFill>
            <a:srgbClr val="00FF00"/>
          </a:solidFill>
          <a:ln w="635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40395" name="Rectangle 11"/>
          <p:cNvSpPr>
            <a:spLocks noChangeArrowheads="1"/>
          </p:cNvSpPr>
          <p:nvPr/>
        </p:nvSpPr>
        <p:spPr bwMode="auto">
          <a:xfrm>
            <a:off x="5502275" y="5410200"/>
            <a:ext cx="576263" cy="220663"/>
          </a:xfrm>
          <a:prstGeom prst="rect">
            <a:avLst/>
          </a:prstGeom>
          <a:solidFill>
            <a:srgbClr val="00FF00"/>
          </a:solidFill>
          <a:ln w="635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40396" name="Rectangle 12"/>
          <p:cNvSpPr>
            <a:spLocks noChangeArrowheads="1"/>
          </p:cNvSpPr>
          <p:nvPr/>
        </p:nvSpPr>
        <p:spPr bwMode="auto">
          <a:xfrm>
            <a:off x="6059488" y="5410200"/>
            <a:ext cx="576262" cy="220663"/>
          </a:xfrm>
          <a:prstGeom prst="rect">
            <a:avLst/>
          </a:prstGeom>
          <a:solidFill>
            <a:srgbClr val="00FF00"/>
          </a:solidFill>
          <a:ln w="635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40397" name="Rectangle 13"/>
          <p:cNvSpPr>
            <a:spLocks noChangeArrowheads="1"/>
          </p:cNvSpPr>
          <p:nvPr/>
        </p:nvSpPr>
        <p:spPr bwMode="auto">
          <a:xfrm>
            <a:off x="6477000" y="5410200"/>
            <a:ext cx="576263" cy="220663"/>
          </a:xfrm>
          <a:prstGeom prst="rect">
            <a:avLst/>
          </a:prstGeom>
          <a:solidFill>
            <a:srgbClr val="00FF00"/>
          </a:solidFill>
          <a:ln w="635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40398" name="Rectangle 14"/>
          <p:cNvSpPr>
            <a:spLocks noChangeArrowheads="1"/>
          </p:cNvSpPr>
          <p:nvPr/>
        </p:nvSpPr>
        <p:spPr bwMode="auto">
          <a:xfrm>
            <a:off x="7034213" y="5410200"/>
            <a:ext cx="576262" cy="220663"/>
          </a:xfrm>
          <a:prstGeom prst="rect">
            <a:avLst/>
          </a:prstGeom>
          <a:solidFill>
            <a:srgbClr val="00FF00"/>
          </a:solidFill>
          <a:ln w="635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0388" grpId="0" animBg="1"/>
      <p:bldP spid="1040389" grpId="0" animBg="1"/>
      <p:bldP spid="1040390" grpId="0" animBg="1"/>
      <p:bldP spid="1040391" grpId="0" animBg="1"/>
      <p:bldP spid="1040392" grpId="0" animBg="1"/>
      <p:bldP spid="1040393" grpId="0" animBg="1"/>
      <p:bldP spid="1040394" grpId="0" animBg="1"/>
      <p:bldP spid="1040395" grpId="0" animBg="1"/>
      <p:bldP spid="1040396" grpId="0" animBg="1"/>
      <p:bldP spid="1040397" grpId="0" animBg="1"/>
      <p:bldP spid="1040398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Key (cont’d)</a:t>
            </a:r>
          </a:p>
        </p:txBody>
      </p:sp>
      <p:pic>
        <p:nvPicPr>
          <p:cNvPr id="104243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2500" y="914400"/>
            <a:ext cx="7239000" cy="56991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1042439" name="Oval 7"/>
          <p:cNvSpPr>
            <a:spLocks noChangeArrowheads="1"/>
          </p:cNvSpPr>
          <p:nvPr/>
        </p:nvSpPr>
        <p:spPr bwMode="auto">
          <a:xfrm>
            <a:off x="5638800" y="5943600"/>
            <a:ext cx="1295400" cy="609600"/>
          </a:xfrm>
          <a:prstGeom prst="ellipse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Topics</a:t>
            </a:r>
          </a:p>
        </p:txBody>
      </p:sp>
      <p:sp>
        <p:nvSpPr>
          <p:cNvPr id="975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Basic Concepts &amp; Terminology</a:t>
            </a:r>
          </a:p>
          <a:p>
            <a:r>
              <a:rPr lang="en-US" dirty="0"/>
              <a:t>Types of Algorithm</a:t>
            </a:r>
          </a:p>
          <a:p>
            <a:r>
              <a:rPr lang="en-US" dirty="0">
                <a:solidFill>
                  <a:schemeClr val="bg2"/>
                </a:solidFill>
              </a:rPr>
              <a:t>Cryptanalysis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743200"/>
            <a:ext cx="3810000" cy="381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4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Key (cont’d)</a:t>
            </a:r>
          </a:p>
        </p:txBody>
      </p:sp>
      <p:pic>
        <p:nvPicPr>
          <p:cNvPr id="1154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066800"/>
            <a:ext cx="8763000" cy="408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PGP: Signing a Document With a Private Key</a:t>
            </a:r>
          </a:p>
        </p:txBody>
      </p:sp>
      <p:sp>
        <p:nvSpPr>
          <p:cNvPr id="1043459" name="Text Box 3"/>
          <p:cNvSpPr txBox="1">
            <a:spLocks noChangeArrowheads="1"/>
          </p:cNvSpPr>
          <p:nvPr/>
        </p:nvSpPr>
        <p:spPr bwMode="auto">
          <a:xfrm>
            <a:off x="381000" y="1524000"/>
            <a:ext cx="8458200" cy="4940300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-----BEGIN PGP SIGNED MESSAGE-----</a:t>
            </a:r>
          </a:p>
          <a:p>
            <a:endParaRPr lang="en-US"/>
          </a:p>
          <a:p>
            <a:r>
              <a:rPr lang="en-US" sz="5400"/>
              <a:t>This is the original text.</a:t>
            </a:r>
          </a:p>
          <a:p>
            <a:r>
              <a:rPr lang="en-US"/>
              <a:t>-----BEGIN PGP SIGNATURE-----</a:t>
            </a:r>
          </a:p>
          <a:p>
            <a:r>
              <a:rPr lang="en-US"/>
              <a:t>Version: PGP Personal Privacy 6.5.8</a:t>
            </a:r>
          </a:p>
          <a:p>
            <a:r>
              <a:rPr lang="en-US"/>
              <a:t>Comment: Digital signatures increase security for everyone.</a:t>
            </a:r>
          </a:p>
          <a:p>
            <a:endParaRPr lang="en-US"/>
          </a:p>
          <a:p>
            <a:r>
              <a:rPr lang="en-US"/>
              <a:t>iQB1AwUBO+dfOzPd6/an40lzAQF7rQL+MPLG+V/J8H0QhDLE3JUDo4tYqPOJ682r</a:t>
            </a:r>
          </a:p>
          <a:p>
            <a:r>
              <a:rPr lang="en-US"/>
              <a:t>zv457NmbycGz05hlq6TtNuLCWRbashcQZ7eWiwHybgLwhgbYY8G4HnAYFHh6vKyb</a:t>
            </a:r>
          </a:p>
          <a:p>
            <a:r>
              <a:rPr lang="en-US"/>
              <a:t>3csmoTm29uHD+/4av98awA23Bf1aEW+t</a:t>
            </a:r>
          </a:p>
          <a:p>
            <a:r>
              <a:rPr lang="en-US"/>
              <a:t>=WhgQ</a:t>
            </a:r>
          </a:p>
          <a:p>
            <a:r>
              <a:rPr lang="en-US"/>
              <a:t>-----END PGP SIGNATURE-----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PGP: Validating a Signature With a Public Key</a:t>
            </a:r>
          </a:p>
        </p:txBody>
      </p:sp>
      <p:pic>
        <p:nvPicPr>
          <p:cNvPr id="10444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1330325"/>
            <a:ext cx="6553200" cy="5527675"/>
          </a:xfrm>
          <a:prstGeom prst="rect">
            <a:avLst/>
          </a:prstGeom>
          <a:noFill/>
          <a:ln w="63500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PGP: Single-byte Change Alters Digital Signature</a:t>
            </a:r>
          </a:p>
        </p:txBody>
      </p:sp>
      <p:sp>
        <p:nvSpPr>
          <p:cNvPr id="1045507" name="Text Box 3"/>
          <p:cNvSpPr txBox="1">
            <a:spLocks noChangeArrowheads="1"/>
          </p:cNvSpPr>
          <p:nvPr/>
        </p:nvSpPr>
        <p:spPr bwMode="auto">
          <a:xfrm>
            <a:off x="381000" y="1524000"/>
            <a:ext cx="8458200" cy="4940300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-----BEGIN PGP SIGNED MESSAGE-----</a:t>
            </a:r>
          </a:p>
          <a:p>
            <a:endParaRPr lang="en-US"/>
          </a:p>
          <a:p>
            <a:r>
              <a:rPr lang="en-US" sz="5400"/>
              <a:t>This is the original text</a:t>
            </a:r>
            <a:r>
              <a:rPr lang="en-US" sz="5400">
                <a:solidFill>
                  <a:schemeClr val="tx2"/>
                </a:solidFill>
              </a:rPr>
              <a:t>!</a:t>
            </a:r>
          </a:p>
          <a:p>
            <a:r>
              <a:rPr lang="en-US"/>
              <a:t>-----BEGIN PGP SIGNATURE-----</a:t>
            </a:r>
          </a:p>
          <a:p>
            <a:r>
              <a:rPr lang="en-US"/>
              <a:t>Version: PGP Personal Privacy 6.5.8</a:t>
            </a:r>
          </a:p>
          <a:p>
            <a:r>
              <a:rPr lang="en-US"/>
              <a:t>Comment: Digital signatures increase security for everyone.</a:t>
            </a:r>
          </a:p>
          <a:p>
            <a:endParaRPr lang="en-US"/>
          </a:p>
          <a:p>
            <a:r>
              <a:rPr lang="en-US"/>
              <a:t>iQB1AwUBO+dfOzPd6/an40lzAQF7rQL+MPLG+V/J8H0QhDLE3JUDo4tYqPOJ682r</a:t>
            </a:r>
          </a:p>
          <a:p>
            <a:r>
              <a:rPr lang="en-US"/>
              <a:t>zv457NmbycGz05hlq6TtNuLCWRbashcQZ7eWiwHybgLwhgbYY8G4HnAYFHh6vKyb</a:t>
            </a:r>
          </a:p>
          <a:p>
            <a:r>
              <a:rPr lang="en-US"/>
              <a:t>3csmoTm29uHD+/4av98awA23Bf1aEW+t</a:t>
            </a:r>
          </a:p>
          <a:p>
            <a:r>
              <a:rPr lang="en-US"/>
              <a:t>=WhgQ</a:t>
            </a:r>
          </a:p>
          <a:p>
            <a:r>
              <a:rPr lang="en-US"/>
              <a:t>-----END PGP SIGNATURE-----</a:t>
            </a:r>
          </a:p>
        </p:txBody>
      </p:sp>
      <p:sp>
        <p:nvSpPr>
          <p:cNvPr id="1045508" name="AutoShape 4"/>
          <p:cNvSpPr>
            <a:spLocks noChangeArrowheads="1"/>
          </p:cNvSpPr>
          <p:nvPr/>
        </p:nvSpPr>
        <p:spPr bwMode="auto">
          <a:xfrm>
            <a:off x="7848600" y="1066800"/>
            <a:ext cx="457200" cy="1143000"/>
          </a:xfrm>
          <a:prstGeom prst="downArrow">
            <a:avLst>
              <a:gd name="adj1" fmla="val 50000"/>
              <a:gd name="adj2" fmla="val 62500"/>
            </a:avLst>
          </a:prstGeom>
          <a:solidFill>
            <a:srgbClr val="CC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6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Single-byte Change Alters Digital Signature (cont’d)</a:t>
            </a:r>
          </a:p>
        </p:txBody>
      </p:sp>
      <p:sp>
        <p:nvSpPr>
          <p:cNvPr id="1046531" name="Text Box 3"/>
          <p:cNvSpPr txBox="1">
            <a:spLocks noChangeArrowheads="1"/>
          </p:cNvSpPr>
          <p:nvPr/>
        </p:nvSpPr>
        <p:spPr bwMode="auto">
          <a:xfrm>
            <a:off x="304800" y="2438400"/>
            <a:ext cx="4191000" cy="2898775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iQB1AwUBO+dfOzPd6/an40lzAQF7rQL+MPLG+V/J8H0QhDLE3JUDo4tYqPOJ682r</a:t>
            </a:r>
          </a:p>
          <a:p>
            <a:r>
              <a:rPr lang="en-US"/>
              <a:t>zv457NmbycGz05hlq6TtNuLCWRbashcQZ7eWiwHybgLwhgbYY8G4HnAYFHh6vKyb</a:t>
            </a:r>
          </a:p>
          <a:p>
            <a:r>
              <a:rPr lang="en-US"/>
              <a:t>3csmoTm29uHD+/4av98awA23Bf1aEW+t</a:t>
            </a:r>
          </a:p>
          <a:p>
            <a:r>
              <a:rPr lang="en-US"/>
              <a:t>=WhgQ</a:t>
            </a:r>
          </a:p>
        </p:txBody>
      </p:sp>
      <p:sp>
        <p:nvSpPr>
          <p:cNvPr id="1046532" name="Text Box 4"/>
          <p:cNvSpPr txBox="1">
            <a:spLocks noChangeArrowheads="1"/>
          </p:cNvSpPr>
          <p:nvPr/>
        </p:nvSpPr>
        <p:spPr bwMode="auto">
          <a:xfrm>
            <a:off x="4572000" y="2438400"/>
            <a:ext cx="4191000" cy="2898775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/>
              <a:t>iQB1AwUBO+</a:t>
            </a:r>
            <a:r>
              <a:rPr lang="en-US" dirty="0">
                <a:solidFill>
                  <a:schemeClr val="tx2"/>
                </a:solidFill>
              </a:rPr>
              <a:t>fETTPd6/an40lzAQFagQL/Thfw3DAJA/KRgoH+kSFcoRL39eJp4s5h</a:t>
            </a:r>
          </a:p>
          <a:p>
            <a:r>
              <a:rPr lang="en-US" dirty="0">
                <a:solidFill>
                  <a:schemeClr val="tx2"/>
                </a:solidFill>
              </a:rPr>
              <a:t>v3zeHUesOkgQk2zSUF+evbRhw5cxZJkUA1Qid6cg58tEaP9jI+7J3wILmJrFPF/K</a:t>
            </a:r>
          </a:p>
          <a:p>
            <a:r>
              <a:rPr lang="en-US" dirty="0">
                <a:solidFill>
                  <a:schemeClr val="tx2"/>
                </a:solidFill>
              </a:rPr>
              <a:t>L42qO9yjxalNssnflUaSf7ry7xXV3blK</a:t>
            </a:r>
          </a:p>
          <a:p>
            <a:r>
              <a:rPr lang="en-US" dirty="0">
                <a:solidFill>
                  <a:schemeClr val="tx2"/>
                </a:solidFill>
              </a:rPr>
              <a:t>=</a:t>
            </a:r>
            <a:r>
              <a:rPr lang="en-US" dirty="0" err="1">
                <a:solidFill>
                  <a:schemeClr val="tx2"/>
                </a:solidFill>
              </a:rPr>
              <a:t>svYa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046533" name="Text Box 5"/>
          <p:cNvSpPr txBox="1">
            <a:spLocks noChangeArrowheads="1"/>
          </p:cNvSpPr>
          <p:nvPr/>
        </p:nvSpPr>
        <p:spPr bwMode="auto">
          <a:xfrm>
            <a:off x="1066800" y="5562600"/>
            <a:ext cx="3014663" cy="701675"/>
          </a:xfrm>
          <a:prstGeom prst="rect">
            <a:avLst/>
          </a:prstGeom>
          <a:noFill/>
          <a:ln w="635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This is the original text.</a:t>
            </a:r>
          </a:p>
          <a:p>
            <a:endParaRPr lang="en-US"/>
          </a:p>
        </p:txBody>
      </p:sp>
      <p:sp>
        <p:nvSpPr>
          <p:cNvPr id="1046534" name="Text Box 6"/>
          <p:cNvSpPr txBox="1">
            <a:spLocks noChangeArrowheads="1"/>
          </p:cNvSpPr>
          <p:nvPr/>
        </p:nvSpPr>
        <p:spPr bwMode="auto">
          <a:xfrm>
            <a:off x="5257800" y="5562600"/>
            <a:ext cx="3199915" cy="707886"/>
          </a:xfrm>
          <a:prstGeom prst="rect">
            <a:avLst/>
          </a:prstGeom>
          <a:noFill/>
          <a:ln w="635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This is the modified text</a:t>
            </a:r>
            <a:r>
              <a:rPr lang="en-US" dirty="0">
                <a:solidFill>
                  <a:schemeClr val="tx2"/>
                </a:solidFill>
              </a:rPr>
              <a:t>!</a:t>
            </a:r>
          </a:p>
          <a:p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046535" name="Line 7"/>
          <p:cNvSpPr>
            <a:spLocks noChangeShapeType="1"/>
          </p:cNvSpPr>
          <p:nvPr/>
        </p:nvSpPr>
        <p:spPr bwMode="auto">
          <a:xfrm flipH="1" flipV="1">
            <a:off x="8153400" y="5881688"/>
            <a:ext cx="533400" cy="366712"/>
          </a:xfrm>
          <a:prstGeom prst="line">
            <a:avLst/>
          </a:prstGeom>
          <a:noFill/>
          <a:ln w="635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46536" name="Line 8"/>
          <p:cNvSpPr>
            <a:spLocks noChangeShapeType="1"/>
          </p:cNvSpPr>
          <p:nvPr/>
        </p:nvSpPr>
        <p:spPr bwMode="auto">
          <a:xfrm>
            <a:off x="6400800" y="1905000"/>
            <a:ext cx="0" cy="685800"/>
          </a:xfrm>
          <a:prstGeom prst="line">
            <a:avLst/>
          </a:prstGeom>
          <a:noFill/>
          <a:ln w="635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46537" name="Line 9"/>
          <p:cNvSpPr>
            <a:spLocks noChangeShapeType="1"/>
          </p:cNvSpPr>
          <p:nvPr/>
        </p:nvSpPr>
        <p:spPr bwMode="auto">
          <a:xfrm>
            <a:off x="2133600" y="1905000"/>
            <a:ext cx="0" cy="685800"/>
          </a:xfrm>
          <a:prstGeom prst="line">
            <a:avLst/>
          </a:prstGeom>
          <a:noFill/>
          <a:ln w="635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46538" name="Text Box 10"/>
          <p:cNvSpPr txBox="1">
            <a:spLocks noChangeArrowheads="1"/>
          </p:cNvSpPr>
          <p:nvPr/>
        </p:nvSpPr>
        <p:spPr bwMode="auto">
          <a:xfrm>
            <a:off x="5089525" y="6030913"/>
            <a:ext cx="3775075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i="1">
                <a:solidFill>
                  <a:srgbClr val="FF3300"/>
                </a:solidFill>
              </a:rPr>
              <a:t>Remember, exclamation </a:t>
            </a:r>
            <a:br>
              <a:rPr lang="en-US" i="1">
                <a:solidFill>
                  <a:srgbClr val="FF3300"/>
                </a:solidFill>
              </a:rPr>
            </a:br>
            <a:r>
              <a:rPr lang="en-US" i="1">
                <a:solidFill>
                  <a:srgbClr val="FF3300"/>
                </a:solidFill>
              </a:rPr>
              <a:t>mark is different from original</a:t>
            </a:r>
          </a:p>
        </p:txBody>
      </p:sp>
      <p:sp>
        <p:nvSpPr>
          <p:cNvPr id="1046539" name="Text Box 11"/>
          <p:cNvSpPr txBox="1">
            <a:spLocks noChangeArrowheads="1"/>
          </p:cNvSpPr>
          <p:nvPr/>
        </p:nvSpPr>
        <p:spPr bwMode="auto">
          <a:xfrm>
            <a:off x="4800600" y="1371600"/>
            <a:ext cx="3187700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i="1">
                <a:solidFill>
                  <a:srgbClr val="FF3300"/>
                </a:solidFill>
              </a:rPr>
              <a:t>Everything from here on </a:t>
            </a:r>
            <a:br>
              <a:rPr lang="en-US" i="1">
                <a:solidFill>
                  <a:srgbClr val="FF3300"/>
                </a:solidFill>
              </a:rPr>
            </a:br>
            <a:r>
              <a:rPr lang="en-US" i="1">
                <a:solidFill>
                  <a:srgbClr val="FF3300"/>
                </a:solidFill>
              </a:rPr>
              <a:t>is different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Single-byte Change (cont’d)</a:t>
            </a:r>
          </a:p>
        </p:txBody>
      </p:sp>
      <p:pic>
        <p:nvPicPr>
          <p:cNvPr id="10475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187450"/>
            <a:ext cx="6629400" cy="5670550"/>
          </a:xfrm>
          <a:prstGeom prst="rect">
            <a:avLst/>
          </a:prstGeom>
          <a:noFill/>
          <a:ln w="63500">
            <a:noFill/>
            <a:miter lim="800000"/>
            <a:headEnd/>
            <a:tailEnd/>
          </a:ln>
          <a:effectLst/>
        </p:spPr>
      </p:pic>
      <p:sp>
        <p:nvSpPr>
          <p:cNvPr id="1047556" name="Oval 4"/>
          <p:cNvSpPr>
            <a:spLocks noChangeArrowheads="1"/>
          </p:cNvSpPr>
          <p:nvPr/>
        </p:nvSpPr>
        <p:spPr bwMode="auto">
          <a:xfrm>
            <a:off x="4038600" y="2133600"/>
            <a:ext cx="838200" cy="685800"/>
          </a:xfrm>
          <a:prstGeom prst="ellips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PGP: Encrypting a Document Using a Public Key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57200" y="5181600"/>
            <a:ext cx="8283575" cy="990600"/>
            <a:chOff x="2256" y="1920"/>
            <a:chExt cx="3250" cy="624"/>
          </a:xfrm>
        </p:grpSpPr>
        <p:pic>
          <p:nvPicPr>
            <p:cNvPr id="1048580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 r="94380"/>
            <a:stretch>
              <a:fillRect/>
            </a:stretch>
          </p:blipFill>
          <p:spPr bwMode="auto">
            <a:xfrm>
              <a:off x="2256" y="1920"/>
              <a:ext cx="720" cy="624"/>
            </a:xfrm>
            <a:prstGeom prst="rect">
              <a:avLst/>
            </a:prstGeom>
            <a:noFill/>
            <a:ln w="63500">
              <a:noFill/>
              <a:miter lim="800000"/>
              <a:headEnd/>
              <a:tailEnd/>
            </a:ln>
            <a:effectLst/>
          </p:spPr>
        </p:pic>
        <p:pic>
          <p:nvPicPr>
            <p:cNvPr id="1048581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 l="79875"/>
            <a:stretch>
              <a:fillRect/>
            </a:stretch>
          </p:blipFill>
          <p:spPr bwMode="auto">
            <a:xfrm>
              <a:off x="2928" y="1920"/>
              <a:ext cx="2578" cy="624"/>
            </a:xfrm>
            <a:prstGeom prst="rect">
              <a:avLst/>
            </a:prstGeom>
            <a:noFill/>
            <a:ln w="63500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4419600" y="2743200"/>
            <a:ext cx="2454275" cy="2898775"/>
            <a:chOff x="3494" y="1255"/>
            <a:chExt cx="1546" cy="1826"/>
          </a:xfrm>
        </p:grpSpPr>
        <p:sp>
          <p:nvSpPr>
            <p:cNvPr id="1048583" name="Text Box 7"/>
            <p:cNvSpPr txBox="1">
              <a:spLocks noChangeArrowheads="1"/>
            </p:cNvSpPr>
            <p:nvPr/>
          </p:nvSpPr>
          <p:spPr bwMode="auto">
            <a:xfrm>
              <a:off x="3494" y="1255"/>
              <a:ext cx="1528" cy="1826"/>
            </a:xfrm>
            <a:prstGeom prst="rect">
              <a:avLst/>
            </a:prstGeom>
            <a:solidFill>
              <a:srgbClr val="C3FD00"/>
            </a:solidFill>
            <a:ln w="635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Exit</a:t>
              </a:r>
            </a:p>
            <a:p>
              <a:r>
                <a:rPr lang="en-US"/>
                <a:t>Help</a:t>
              </a:r>
            </a:p>
            <a:p>
              <a:r>
                <a:rPr lang="en-US"/>
                <a:t>Options…</a:t>
              </a:r>
            </a:p>
            <a:p>
              <a:r>
                <a:rPr lang="en-US"/>
                <a:t>PGPnet</a:t>
              </a:r>
            </a:p>
            <a:p>
              <a:r>
                <a:rPr lang="en-US"/>
                <a:t>PGPdisk</a:t>
              </a:r>
            </a:p>
            <a:p>
              <a:r>
                <a:rPr lang="en-US"/>
                <a:t>PGPkeys</a:t>
              </a:r>
            </a:p>
            <a:p>
              <a:r>
                <a:rPr lang="en-US"/>
                <a:t>PGPtools</a:t>
              </a:r>
            </a:p>
            <a:p>
              <a:r>
                <a:rPr lang="en-US"/>
                <a:t>Current Window &gt;</a:t>
              </a:r>
            </a:p>
            <a:p>
              <a:r>
                <a:rPr lang="en-US">
                  <a:solidFill>
                    <a:schemeClr val="tx2"/>
                  </a:solidFill>
                </a:rPr>
                <a:t>Clipboard            &gt;</a:t>
              </a:r>
            </a:p>
          </p:txBody>
        </p:sp>
        <p:sp>
          <p:nvSpPr>
            <p:cNvPr id="1048584" name="Line 8"/>
            <p:cNvSpPr>
              <a:spLocks noChangeShapeType="1"/>
            </p:cNvSpPr>
            <p:nvPr/>
          </p:nvSpPr>
          <p:spPr bwMode="auto">
            <a:xfrm>
              <a:off x="3504" y="2640"/>
              <a:ext cx="1536" cy="0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48585" name="Line 9"/>
            <p:cNvSpPr>
              <a:spLocks noChangeShapeType="1"/>
            </p:cNvSpPr>
            <p:nvPr/>
          </p:nvSpPr>
          <p:spPr bwMode="auto">
            <a:xfrm>
              <a:off x="3504" y="1488"/>
              <a:ext cx="1536" cy="0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48586" name="Line 10"/>
            <p:cNvSpPr>
              <a:spLocks noChangeShapeType="1"/>
            </p:cNvSpPr>
            <p:nvPr/>
          </p:nvSpPr>
          <p:spPr bwMode="auto">
            <a:xfrm>
              <a:off x="3504" y="1872"/>
              <a:ext cx="1536" cy="0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2286000" y="3429000"/>
            <a:ext cx="2222500" cy="1984375"/>
            <a:chOff x="1728" y="1680"/>
            <a:chExt cx="1400" cy="1250"/>
          </a:xfrm>
        </p:grpSpPr>
        <p:sp>
          <p:nvSpPr>
            <p:cNvPr id="1048588" name="Text Box 12"/>
            <p:cNvSpPr txBox="1">
              <a:spLocks noChangeArrowheads="1"/>
            </p:cNvSpPr>
            <p:nvPr/>
          </p:nvSpPr>
          <p:spPr bwMode="auto">
            <a:xfrm>
              <a:off x="1728" y="1680"/>
              <a:ext cx="1400" cy="1250"/>
            </a:xfrm>
            <a:prstGeom prst="rect">
              <a:avLst/>
            </a:prstGeom>
            <a:solidFill>
              <a:srgbClr val="C3FD00"/>
            </a:solidFill>
            <a:ln w="635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Empty</a:t>
              </a:r>
            </a:p>
            <a:p>
              <a:r>
                <a:rPr lang="en-US"/>
                <a:t>Edit</a:t>
              </a:r>
            </a:p>
            <a:p>
              <a:r>
                <a:rPr lang="en-US"/>
                <a:t>Decrypt &amp; Verify</a:t>
              </a:r>
            </a:p>
            <a:p>
              <a:r>
                <a:rPr lang="en-US">
                  <a:solidFill>
                    <a:schemeClr val="tx2"/>
                  </a:solidFill>
                </a:rPr>
                <a:t>Encrypt &amp; Sign</a:t>
              </a:r>
            </a:p>
            <a:p>
              <a:r>
                <a:rPr lang="en-US"/>
                <a:t>Sign</a:t>
              </a:r>
            </a:p>
            <a:p>
              <a:r>
                <a:rPr lang="en-US"/>
                <a:t>Encrypt</a:t>
              </a:r>
            </a:p>
          </p:txBody>
        </p:sp>
        <p:sp>
          <p:nvSpPr>
            <p:cNvPr id="1048589" name="Line 13"/>
            <p:cNvSpPr>
              <a:spLocks noChangeShapeType="1"/>
            </p:cNvSpPr>
            <p:nvPr/>
          </p:nvSpPr>
          <p:spPr bwMode="auto">
            <a:xfrm>
              <a:off x="1728" y="2112"/>
              <a:ext cx="1392" cy="0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48590" name="Line 14"/>
            <p:cNvSpPr>
              <a:spLocks noChangeShapeType="1"/>
            </p:cNvSpPr>
            <p:nvPr/>
          </p:nvSpPr>
          <p:spPr bwMode="auto">
            <a:xfrm>
              <a:off x="1728" y="2496"/>
              <a:ext cx="1392" cy="0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48591" name="Line 15"/>
          <p:cNvSpPr>
            <a:spLocks noChangeShapeType="1"/>
          </p:cNvSpPr>
          <p:nvPr/>
        </p:nvSpPr>
        <p:spPr bwMode="auto">
          <a:xfrm>
            <a:off x="6934200" y="5867400"/>
            <a:ext cx="304800" cy="53340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91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Encryption (cont’d)</a:t>
            </a:r>
          </a:p>
        </p:txBody>
      </p:sp>
      <p:pic>
        <p:nvPicPr>
          <p:cNvPr id="10496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0"/>
            <a:ext cx="8763000" cy="3621088"/>
          </a:xfrm>
          <a:prstGeom prst="rect">
            <a:avLst/>
          </a:prstGeom>
          <a:noFill/>
          <a:ln w="63500">
            <a:noFill/>
            <a:miter lim="800000"/>
            <a:headEnd/>
            <a:tailEnd/>
          </a:ln>
          <a:effectLst/>
        </p:spPr>
      </p:pic>
      <p:sp>
        <p:nvSpPr>
          <p:cNvPr id="1049604" name="Text Box 4"/>
          <p:cNvSpPr txBox="1">
            <a:spLocks noChangeArrowheads="1"/>
          </p:cNvSpPr>
          <p:nvPr/>
        </p:nvSpPr>
        <p:spPr bwMode="auto">
          <a:xfrm>
            <a:off x="1295400" y="5562600"/>
            <a:ext cx="6962775" cy="1006475"/>
          </a:xfrm>
          <a:prstGeom prst="rect">
            <a:avLst/>
          </a:prstGeom>
          <a:noFill/>
          <a:ln w="635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Note that the sender should ALWAYS encrypt using the</a:t>
            </a:r>
            <a:br>
              <a:rPr lang="en-US"/>
            </a:br>
            <a:r>
              <a:rPr lang="en-US" i="1"/>
              <a:t>sender’s public key</a:t>
            </a:r>
            <a:r>
              <a:rPr lang="en-US"/>
              <a:t> as well as the </a:t>
            </a:r>
            <a:r>
              <a:rPr lang="en-US" i="1"/>
              <a:t>recipient’s public key</a:t>
            </a:r>
            <a:r>
              <a:rPr lang="en-US"/>
              <a:t> </a:t>
            </a:r>
            <a:br>
              <a:rPr lang="en-US"/>
            </a:br>
            <a:r>
              <a:rPr lang="en-US"/>
              <a:t>to allow decryption by the sender.</a:t>
            </a:r>
          </a:p>
        </p:txBody>
      </p:sp>
      <p:sp>
        <p:nvSpPr>
          <p:cNvPr id="1049605" name="AutoShape 5"/>
          <p:cNvSpPr>
            <a:spLocks noChangeArrowheads="1"/>
          </p:cNvSpPr>
          <p:nvPr/>
        </p:nvSpPr>
        <p:spPr bwMode="auto">
          <a:xfrm>
            <a:off x="5943600" y="685800"/>
            <a:ext cx="2133600" cy="685800"/>
          </a:xfrm>
          <a:prstGeom prst="cloudCallout">
            <a:avLst>
              <a:gd name="adj1" fmla="val -36310"/>
              <a:gd name="adj2" fmla="val 238889"/>
            </a:avLst>
          </a:prstGeom>
          <a:solidFill>
            <a:srgbClr val="FF9933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/>
            <a:r>
              <a:rPr lang="en-US"/>
              <a:t>Cleartext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49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9604" grpId="0" autoUpdateAnimBg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Encryption (cont’d)</a:t>
            </a:r>
          </a:p>
        </p:txBody>
      </p:sp>
      <p:pic>
        <p:nvPicPr>
          <p:cNvPr id="10506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2338" y="1143000"/>
            <a:ext cx="4759325" cy="5343525"/>
          </a:xfrm>
          <a:prstGeom prst="rect">
            <a:avLst/>
          </a:prstGeom>
          <a:noFill/>
          <a:ln w="63500">
            <a:noFill/>
            <a:miter lim="800000"/>
            <a:headEnd/>
            <a:tailEnd/>
          </a:ln>
          <a:effectLst/>
        </p:spPr>
      </p:pic>
      <p:pic>
        <p:nvPicPr>
          <p:cNvPr id="1050629" name="Picture 5"/>
          <p:cNvPicPr>
            <a:picLocks noChangeAspect="1" noChangeArrowheads="1"/>
          </p:cNvPicPr>
          <p:nvPr/>
        </p:nvPicPr>
        <p:blipFill>
          <a:blip r:embed="rId3" cstate="print"/>
          <a:srcRect l="2301" t="22133" r="6137" b="73410"/>
          <a:stretch>
            <a:fillRect/>
          </a:stretch>
        </p:blipFill>
        <p:spPr bwMode="auto">
          <a:xfrm>
            <a:off x="2286000" y="4267200"/>
            <a:ext cx="4357688" cy="238125"/>
          </a:xfrm>
          <a:prstGeom prst="rect">
            <a:avLst/>
          </a:prstGeom>
          <a:noFill/>
          <a:ln w="63500">
            <a:noFill/>
            <a:miter lim="800000"/>
            <a:headEnd/>
            <a:tailEnd/>
          </a:ln>
          <a:effectLst/>
        </p:spPr>
      </p:pic>
      <p:sp>
        <p:nvSpPr>
          <p:cNvPr id="1050631" name="Freeform 7"/>
          <p:cNvSpPr>
            <a:spLocks/>
          </p:cNvSpPr>
          <p:nvPr/>
        </p:nvSpPr>
        <p:spPr bwMode="auto">
          <a:xfrm>
            <a:off x="1079500" y="2438400"/>
            <a:ext cx="1130300" cy="1905000"/>
          </a:xfrm>
          <a:custGeom>
            <a:avLst/>
            <a:gdLst/>
            <a:ahLst/>
            <a:cxnLst>
              <a:cxn ang="0">
                <a:pos x="712" y="0"/>
              </a:cxn>
              <a:cxn ang="0">
                <a:pos x="184" y="432"/>
              </a:cxn>
              <a:cxn ang="0">
                <a:pos x="88" y="960"/>
              </a:cxn>
              <a:cxn ang="0">
                <a:pos x="712" y="1200"/>
              </a:cxn>
            </a:cxnLst>
            <a:rect l="0" t="0" r="r" b="b"/>
            <a:pathLst>
              <a:path w="712" h="1200">
                <a:moveTo>
                  <a:pt x="712" y="0"/>
                </a:moveTo>
                <a:cubicBezTo>
                  <a:pt x="500" y="136"/>
                  <a:pt x="288" y="272"/>
                  <a:pt x="184" y="432"/>
                </a:cubicBezTo>
                <a:cubicBezTo>
                  <a:pt x="80" y="592"/>
                  <a:pt x="0" y="832"/>
                  <a:pt x="88" y="960"/>
                </a:cubicBezTo>
                <a:cubicBezTo>
                  <a:pt x="176" y="1088"/>
                  <a:pt x="444" y="1144"/>
                  <a:pt x="712" y="1200"/>
                </a:cubicBezTo>
              </a:path>
            </a:pathLst>
          </a:custGeom>
          <a:noFill/>
          <a:ln w="76200" cap="flat" cmpd="sng">
            <a:solidFill>
              <a:srgbClr val="CC0000"/>
            </a:solidFill>
            <a:prstDash val="solid"/>
            <a:round/>
            <a:headEnd type="oval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0633" name="AutoShape 9"/>
          <p:cNvSpPr>
            <a:spLocks/>
          </p:cNvSpPr>
          <p:nvPr/>
        </p:nvSpPr>
        <p:spPr bwMode="auto">
          <a:xfrm>
            <a:off x="7010400" y="1676400"/>
            <a:ext cx="457200" cy="1752600"/>
          </a:xfrm>
          <a:prstGeom prst="rightBrace">
            <a:avLst>
              <a:gd name="adj1" fmla="val 31944"/>
              <a:gd name="adj2" fmla="val 50000"/>
            </a:avLst>
          </a:prstGeom>
          <a:noFill/>
          <a:ln w="5715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0634" name="Text Box 10"/>
          <p:cNvSpPr txBox="1">
            <a:spLocks noChangeArrowheads="1"/>
          </p:cNvSpPr>
          <p:nvPr/>
        </p:nvSpPr>
        <p:spPr bwMode="auto">
          <a:xfrm>
            <a:off x="7680325" y="2220913"/>
            <a:ext cx="946150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/>
              <a:t>Public</a:t>
            </a:r>
            <a:br>
              <a:rPr lang="en-US"/>
            </a:br>
            <a:r>
              <a:rPr lang="en-US"/>
              <a:t>Keys</a:t>
            </a:r>
          </a:p>
        </p:txBody>
      </p:sp>
      <p:sp>
        <p:nvSpPr>
          <p:cNvPr id="1050635" name="AutoShape 11"/>
          <p:cNvSpPr>
            <a:spLocks/>
          </p:cNvSpPr>
          <p:nvPr/>
        </p:nvSpPr>
        <p:spPr bwMode="auto">
          <a:xfrm>
            <a:off x="7010400" y="4038600"/>
            <a:ext cx="381000" cy="762000"/>
          </a:xfrm>
          <a:prstGeom prst="rightBrace">
            <a:avLst>
              <a:gd name="adj1" fmla="val 16667"/>
              <a:gd name="adj2" fmla="val 50000"/>
            </a:avLst>
          </a:prstGeom>
          <a:noFill/>
          <a:ln w="5715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0636" name="Text Box 12"/>
          <p:cNvSpPr txBox="1">
            <a:spLocks noChangeArrowheads="1"/>
          </p:cNvSpPr>
          <p:nvPr/>
        </p:nvSpPr>
        <p:spPr bwMode="auto">
          <a:xfrm>
            <a:off x="7543800" y="3886200"/>
            <a:ext cx="1228725" cy="10064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/>
              <a:t>Selected</a:t>
            </a:r>
            <a:br>
              <a:rPr lang="en-US"/>
            </a:br>
            <a:r>
              <a:rPr lang="en-US"/>
              <a:t>Public</a:t>
            </a:r>
            <a:br>
              <a:rPr lang="en-US"/>
            </a:br>
            <a:r>
              <a:rPr lang="en-US"/>
              <a:t>Keys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0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0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0631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Encryption (cont’d)</a:t>
            </a:r>
          </a:p>
        </p:txBody>
      </p:sp>
      <p:sp>
        <p:nvSpPr>
          <p:cNvPr id="1051651" name="Text Box 3"/>
          <p:cNvSpPr txBox="1">
            <a:spLocks noChangeArrowheads="1"/>
          </p:cNvSpPr>
          <p:nvPr/>
        </p:nvSpPr>
        <p:spPr bwMode="auto">
          <a:xfrm>
            <a:off x="533400" y="1028700"/>
            <a:ext cx="8305800" cy="5829300"/>
          </a:xfrm>
          <a:prstGeom prst="rect">
            <a:avLst/>
          </a:prstGeom>
          <a:noFill/>
          <a:ln w="635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/>
              <a:t>-----BEGIN PGP MESSAGE-----</a:t>
            </a:r>
          </a:p>
          <a:p>
            <a:pPr>
              <a:lnSpc>
                <a:spcPct val="90000"/>
              </a:lnSpc>
            </a:pPr>
            <a:r>
              <a:rPr lang="en-US" sz="1600"/>
              <a:t>Version: PGP Personal Privacy 6.5.8</a:t>
            </a:r>
          </a:p>
          <a:p>
            <a:pPr>
              <a:lnSpc>
                <a:spcPct val="90000"/>
              </a:lnSpc>
            </a:pPr>
            <a:r>
              <a:rPr lang="en-US" sz="1600"/>
              <a:t>Comment: Digital signatures increase security for everyone.</a:t>
            </a:r>
          </a:p>
          <a:p>
            <a:pPr>
              <a:lnSpc>
                <a:spcPct val="90000"/>
              </a:lnSpc>
            </a:pPr>
            <a:endParaRPr lang="en-US" sz="1600"/>
          </a:p>
          <a:p>
            <a:pPr>
              <a:lnSpc>
                <a:spcPct val="90000"/>
              </a:lnSpc>
            </a:pPr>
            <a:r>
              <a:rPr lang="en-US" sz="1600"/>
              <a:t>hQIOA8BxvYx90+tvEAf/eXW8I9vY45PwN27gd4kzg0DyoCJiucXXA4eDtzHqBUJm</a:t>
            </a:r>
          </a:p>
          <a:p>
            <a:pPr>
              <a:lnSpc>
                <a:spcPct val="90000"/>
              </a:lnSpc>
            </a:pPr>
            <a:r>
              <a:rPr lang="en-US" sz="1600"/>
              <a:t>nWadsATpcspqQNaZwgp8d5FwxRhafOtG2WqSXI2SgsFUIjraYgXdlRBm2qeU/dKh</a:t>
            </a:r>
          </a:p>
          <a:p>
            <a:pPr>
              <a:lnSpc>
                <a:spcPct val="90000"/>
              </a:lnSpc>
            </a:pPr>
            <a:r>
              <a:rPr lang="en-US" sz="1600"/>
              <a:t>8+NfNZv2ol5bPaDAg9oiYDRV7KcFAMm3RfIiSTRv6f72mE+Y6VPAvQmL6zjLAe0D</a:t>
            </a:r>
          </a:p>
          <a:p>
            <a:pPr>
              <a:lnSpc>
                <a:spcPct val="90000"/>
              </a:lnSpc>
            </a:pPr>
            <a:r>
              <a:rPr lang="en-US" sz="1600"/>
              <a:t>i/9n7Sh0UyM+71YuNeY0V+EZ88rTBa7JP4xr/GfAVKwwSHIWEhOfiwe82LMxOnSg</a:t>
            </a:r>
          </a:p>
          <a:p>
            <a:pPr>
              <a:lnSpc>
                <a:spcPct val="90000"/>
              </a:lnSpc>
            </a:pPr>
            <a:r>
              <a:rPr lang="en-US" sz="1600"/>
              <a:t>t8vj6amULTYp4daULqDt+qewULR4XWLhQ73zVT9578BSaUmgSnlRXveIsHj4fj9n</a:t>
            </a:r>
          </a:p>
          <a:p>
            <a:pPr>
              <a:lnSpc>
                <a:spcPct val="90000"/>
              </a:lnSpc>
            </a:pPr>
            <a:r>
              <a:rPr lang="en-US" sz="1600"/>
              <a:t>2+Ry7QZZL7k2XDybIjAw8QfLcShDgC3n5Wlt+mWLwwgA8zJSyzTdKYtVh0kuo3CP</a:t>
            </a:r>
          </a:p>
          <a:p>
            <a:pPr>
              <a:lnSpc>
                <a:spcPct val="90000"/>
              </a:lnSpc>
            </a:pPr>
            <a:r>
              <a:rPr lang="en-US" sz="1600"/>
              <a:t>9kkGpkgqyqitVFhua+J4bvQrrhLCLBzCWXBl6RSdFvChJ7JNhtgzajV16L5SepDS</a:t>
            </a:r>
          </a:p>
          <a:p>
            <a:pPr>
              <a:lnSpc>
                <a:spcPct val="90000"/>
              </a:lnSpc>
            </a:pPr>
            <a:r>
              <a:rPr lang="en-US" sz="1600"/>
              <a:t>tHMcahPvGoE1e+uG5P80xqngbc5Sl7BY0jfsUjGBlyfVRpt+oC37l4W2ZKZ6mgRU</a:t>
            </a:r>
          </a:p>
          <a:p>
            <a:pPr>
              <a:lnSpc>
                <a:spcPct val="90000"/>
              </a:lnSpc>
            </a:pPr>
            <a:r>
              <a:rPr lang="en-US" sz="1600"/>
              <a:t>4yY+H2NTi28gC0SfXjzwRwS4qARSicjIuUkYVUuRqSDfeK4slaV8FVs/xg+Ra7U3</a:t>
            </a:r>
          </a:p>
          <a:p>
            <a:pPr>
              <a:lnSpc>
                <a:spcPct val="90000"/>
              </a:lnSpc>
            </a:pPr>
            <a:r>
              <a:rPr lang="en-US" sz="1600"/>
              <a:t>HuyD8VmBi0/uO3RSsyPldbh2FqA1+raqeL2yuoUXLe8DI1CToLQ595/4s0wiNIzT</a:t>
            </a:r>
          </a:p>
          <a:p>
            <a:pPr>
              <a:lnSpc>
                <a:spcPct val="90000"/>
              </a:lnSpc>
            </a:pPr>
            <a:r>
              <a:rPr lang="en-US" sz="1600"/>
              <a:t>Ys2W5ZbOT+P2gjoVfNaRQlWFzntkRXBcs/Kx9R8pu+NMTdpjJsip0oqiGfH2jtqk</a:t>
            </a:r>
          </a:p>
          <a:p>
            <a:pPr>
              <a:lnSpc>
                <a:spcPct val="90000"/>
              </a:lnSpc>
            </a:pPr>
            <a:r>
              <a:rPr lang="en-US" sz="1600"/>
              <a:t>2IUAbAMz3ev2p+NJcwEC/i8eoq7FornXxjxzB5/hQ3Ie0Ww+Vxk2LZVHdT07eqiz</a:t>
            </a:r>
          </a:p>
          <a:p>
            <a:pPr>
              <a:lnSpc>
                <a:spcPct val="90000"/>
              </a:lnSpc>
            </a:pPr>
            <a:r>
              <a:rPr lang="en-US" sz="1600"/>
              <a:t>8eN9e2XSxt4cr216MFCPOf1Wj8j3suYvX7mnJa7hu0mvJvxalHawEq3U+r4ZczcC</a:t>
            </a:r>
          </a:p>
          <a:p>
            <a:pPr>
              <a:lnSpc>
                <a:spcPct val="90000"/>
              </a:lnSpc>
            </a:pPr>
            <a:r>
              <a:rPr lang="en-US" sz="1600"/>
              <a:t>e+q9YAukL9iXyRHYCrWZWqT6dj1Bynmi6hzgLfApq+270u8QwaGud1d/aOHGlhD7</a:t>
            </a:r>
          </a:p>
          <a:p>
            <a:pPr>
              <a:lnSpc>
                <a:spcPct val="90000"/>
              </a:lnSpc>
            </a:pPr>
            <a:r>
              <a:rPr lang="en-US" sz="1600"/>
              <a:t>+9JcSC1AkXoVZsA3ltaOMPP7frIOOZfdyFzr874mhG+Lru9sBFUy1S7h3gNQfUwx</a:t>
            </a:r>
          </a:p>
          <a:p>
            <a:pPr>
              <a:lnSpc>
                <a:spcPct val="90000"/>
              </a:lnSpc>
            </a:pPr>
            <a:r>
              <a:rPr lang="en-US" sz="1600"/>
              <a:t>ZEe9uGnDfNUth33VrrtMqjIvUjh9gZN8BOXdkKOk0WGkVvJDy6D8bSphSaQR+vvP</a:t>
            </a:r>
          </a:p>
          <a:p>
            <a:pPr>
              <a:lnSpc>
                <a:spcPct val="90000"/>
              </a:lnSpc>
            </a:pPr>
            <a:r>
              <a:rPr lang="en-US" sz="1600"/>
              <a:t>V83K4BaD24kiAJ70NLbeQXPx2H5j0HYT+4bD0RTt4RQgbeRLhqgwZfKpVdldXC13</a:t>
            </a:r>
          </a:p>
          <a:p>
            <a:pPr>
              <a:lnSpc>
                <a:spcPct val="90000"/>
              </a:lnSpc>
            </a:pPr>
            <a:r>
              <a:rPr lang="en-US" sz="1600"/>
              <a:t>P06+MTFlIiqcs+p4OJo/Mj67H6x877KWU3G7SKG4pBpgmy6KwKeUW8j9EpcKTgh+</a:t>
            </a:r>
          </a:p>
          <a:p>
            <a:pPr>
              <a:lnSpc>
                <a:spcPct val="90000"/>
              </a:lnSpc>
            </a:pPr>
            <a:r>
              <a:rPr lang="en-US" sz="1600"/>
              <a:t>+8/tgDZNAzcm8vnCQ9HEAAsN6KM9V0qoCiyDDA==</a:t>
            </a:r>
          </a:p>
          <a:p>
            <a:pPr>
              <a:lnSpc>
                <a:spcPct val="90000"/>
              </a:lnSpc>
            </a:pPr>
            <a:r>
              <a:rPr lang="en-US" sz="1600"/>
              <a:t>=IIr+</a:t>
            </a:r>
          </a:p>
          <a:p>
            <a:pPr>
              <a:lnSpc>
                <a:spcPct val="90000"/>
              </a:lnSpc>
            </a:pPr>
            <a:r>
              <a:rPr lang="en-US" sz="1600"/>
              <a:t>-----END PGP MESSAGE-----</a:t>
            </a:r>
          </a:p>
          <a:p>
            <a:pPr>
              <a:lnSpc>
                <a:spcPct val="90000"/>
              </a:lnSpc>
            </a:pPr>
            <a:endParaRPr lang="en-US" sz="1600"/>
          </a:p>
        </p:txBody>
      </p:sp>
      <p:sp>
        <p:nvSpPr>
          <p:cNvPr id="1051652" name="AutoShape 4"/>
          <p:cNvSpPr>
            <a:spLocks noChangeArrowheads="1"/>
          </p:cNvSpPr>
          <p:nvPr/>
        </p:nvSpPr>
        <p:spPr bwMode="auto">
          <a:xfrm>
            <a:off x="6019800" y="838200"/>
            <a:ext cx="2438400" cy="685800"/>
          </a:xfrm>
          <a:prstGeom prst="cloudCallout">
            <a:avLst>
              <a:gd name="adj1" fmla="val -21727"/>
              <a:gd name="adj2" fmla="val 108333"/>
            </a:avLst>
          </a:prstGeom>
          <a:solidFill>
            <a:srgbClr val="FF9933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/>
            <a:r>
              <a:rPr lang="en-US"/>
              <a:t>Ciphertext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SH5-fig-7-04.gif"/>
          <p:cNvPicPr>
            <a:picLocks noChangeAspect="1"/>
          </p:cNvPicPr>
          <p:nvPr/>
        </p:nvPicPr>
        <p:blipFill>
          <a:blip r:embed="rId3" cstate="print">
            <a:lum bright="75000"/>
          </a:blip>
          <a:stretch>
            <a:fillRect/>
          </a:stretch>
        </p:blipFill>
        <p:spPr>
          <a:xfrm>
            <a:off x="0" y="1219200"/>
            <a:ext cx="9147658" cy="4648200"/>
          </a:xfrm>
          <a:prstGeom prst="rect">
            <a:avLst/>
          </a:prstGeom>
        </p:spPr>
      </p:pic>
      <p:sp>
        <p:nvSpPr>
          <p:cNvPr id="976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Monoalphabetic Substitution Ciphers (1)</a:t>
            </a:r>
          </a:p>
        </p:txBody>
      </p:sp>
      <p:sp>
        <p:nvSpPr>
          <p:cNvPr id="976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676400"/>
            <a:ext cx="7543800" cy="4648200"/>
          </a:xfrm>
        </p:spPr>
        <p:txBody>
          <a:bodyPr/>
          <a:lstStyle/>
          <a:p>
            <a:r>
              <a:rPr lang="en-US" dirty="0"/>
              <a:t>“Secret decoder ring” or Caesar cipher</a:t>
            </a:r>
          </a:p>
          <a:p>
            <a:r>
              <a:rPr lang="en-US" dirty="0"/>
              <a:t>Algorithm uses key = offset and algorithm = transposition; </a:t>
            </a:r>
          </a:p>
          <a:p>
            <a:pPr lvl="1"/>
            <a:r>
              <a:rPr lang="en-US" dirty="0"/>
              <a:t>e.g., if offset = 3, then A becomes D, B = E etc.</a:t>
            </a:r>
          </a:p>
          <a:p>
            <a:r>
              <a:rPr lang="en-US" dirty="0"/>
              <a:t>Subject to cryptanalysis using known letter frequencies in specific languages</a:t>
            </a:r>
          </a:p>
          <a:p>
            <a:pPr lvl="1"/>
            <a:r>
              <a:rPr lang="en-US" dirty="0"/>
              <a:t>English:  </a:t>
            </a:r>
            <a:r>
              <a:rPr lang="en-US" i="1" dirty="0" err="1"/>
              <a:t>etaionshrdlu</a:t>
            </a:r>
            <a:r>
              <a:rPr lang="en-US" dirty="0"/>
              <a:t>. . . .</a:t>
            </a:r>
          </a:p>
          <a:p>
            <a:pPr lvl="1"/>
            <a:r>
              <a:rPr lang="en-US" dirty="0"/>
              <a:t>For English alphabet, only 25 possible offsets; therefore maximum 25 tries to find the “key”</a:t>
            </a: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680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PGP: Decrypting a Document Using a Private Key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457200" y="1382713"/>
            <a:ext cx="8382000" cy="5475287"/>
            <a:chOff x="288" y="871"/>
            <a:chExt cx="5280" cy="3449"/>
          </a:xfrm>
        </p:grpSpPr>
        <p:pic>
          <p:nvPicPr>
            <p:cNvPr id="1052675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88" y="871"/>
              <a:ext cx="5280" cy="3449"/>
            </a:xfrm>
            <a:prstGeom prst="rect">
              <a:avLst/>
            </a:prstGeom>
            <a:noFill/>
            <a:ln w="63500">
              <a:noFill/>
              <a:miter lim="800000"/>
              <a:headEnd/>
              <a:tailEnd/>
            </a:ln>
            <a:effectLst/>
          </p:spPr>
        </p:pic>
        <p:sp>
          <p:nvSpPr>
            <p:cNvPr id="1052676" name="Oval 4"/>
            <p:cNvSpPr>
              <a:spLocks noChangeArrowheads="1"/>
            </p:cNvSpPr>
            <p:nvPr/>
          </p:nvSpPr>
          <p:spPr bwMode="auto">
            <a:xfrm>
              <a:off x="384" y="2503"/>
              <a:ext cx="2592" cy="624"/>
            </a:xfrm>
            <a:prstGeom prst="ellips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2682" name="Rectangle 10"/>
            <p:cNvSpPr>
              <a:spLocks noChangeArrowheads="1"/>
            </p:cNvSpPr>
            <p:nvPr/>
          </p:nvSpPr>
          <p:spPr bwMode="auto">
            <a:xfrm>
              <a:off x="4333" y="2750"/>
              <a:ext cx="120" cy="122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52681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838200" y="4800600"/>
            <a:ext cx="7315200" cy="685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dirty="0"/>
              <a:t>This is a demo for the intro INFOSEC course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0526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2681" grpId="0" build="p" autoUpdateAnimBg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Decryption (cont’d)</a:t>
            </a:r>
          </a:p>
        </p:txBody>
      </p:sp>
      <p:pic>
        <p:nvPicPr>
          <p:cNvPr id="10536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143000"/>
            <a:ext cx="7010400" cy="5446713"/>
          </a:xfrm>
          <a:prstGeom prst="rect">
            <a:avLst/>
          </a:prstGeom>
          <a:noFill/>
          <a:ln w="63500">
            <a:noFill/>
            <a:miter lim="800000"/>
            <a:headEnd/>
            <a:tailEnd/>
          </a:ln>
          <a:effectLst/>
        </p:spPr>
      </p:pic>
      <p:sp>
        <p:nvSpPr>
          <p:cNvPr id="1053700" name="Oval 4"/>
          <p:cNvSpPr>
            <a:spLocks noChangeArrowheads="1"/>
          </p:cNvSpPr>
          <p:nvPr/>
        </p:nvSpPr>
        <p:spPr bwMode="auto">
          <a:xfrm>
            <a:off x="3657600" y="2057400"/>
            <a:ext cx="838200" cy="381000"/>
          </a:xfrm>
          <a:prstGeom prst="ellips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PGP: Effect of a Single-byte Change on Decryption</a:t>
            </a:r>
          </a:p>
        </p:txBody>
      </p:sp>
      <p:sp>
        <p:nvSpPr>
          <p:cNvPr id="1054723" name="Text Box 3"/>
          <p:cNvSpPr txBox="1">
            <a:spLocks noChangeArrowheads="1"/>
          </p:cNvSpPr>
          <p:nvPr/>
        </p:nvSpPr>
        <p:spPr bwMode="auto">
          <a:xfrm>
            <a:off x="609600" y="1295400"/>
            <a:ext cx="8305800" cy="5829300"/>
          </a:xfrm>
          <a:prstGeom prst="rect">
            <a:avLst/>
          </a:prstGeom>
          <a:noFill/>
          <a:ln w="635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/>
              <a:t>-----BEGIN PGP MESSAGE-----</a:t>
            </a:r>
          </a:p>
          <a:p>
            <a:pPr>
              <a:lnSpc>
                <a:spcPct val="90000"/>
              </a:lnSpc>
            </a:pPr>
            <a:r>
              <a:rPr lang="en-US" sz="1600"/>
              <a:t>Version: PGP Personal Privacy 6.5.8</a:t>
            </a:r>
          </a:p>
          <a:p>
            <a:pPr>
              <a:lnSpc>
                <a:spcPct val="90000"/>
              </a:lnSpc>
            </a:pPr>
            <a:r>
              <a:rPr lang="en-US" sz="1600"/>
              <a:t>Comment: Digital signatures increase security for everyone.</a:t>
            </a:r>
          </a:p>
          <a:p>
            <a:pPr>
              <a:lnSpc>
                <a:spcPct val="90000"/>
              </a:lnSpc>
            </a:pPr>
            <a:endParaRPr lang="en-US" sz="1600"/>
          </a:p>
          <a:p>
            <a:pPr>
              <a:lnSpc>
                <a:spcPct val="90000"/>
              </a:lnSpc>
            </a:pPr>
            <a:r>
              <a:rPr lang="en-US" sz="1600"/>
              <a:t>hQIOA8BxvYx90+tvEAf/eXW8I9vY45PwN27gd4kzg0DyoCJiucXXA4eDtzHqBUJm</a:t>
            </a:r>
          </a:p>
          <a:p>
            <a:pPr>
              <a:lnSpc>
                <a:spcPct val="90000"/>
              </a:lnSpc>
            </a:pPr>
            <a:r>
              <a:rPr lang="en-US" sz="1600"/>
              <a:t>nWadsATpcspqQNaZwgp8d5FwxRhafOtG2WqSXI2SgsFUIjraYgXdlRBm2qeU/dKh</a:t>
            </a:r>
          </a:p>
          <a:p>
            <a:pPr>
              <a:lnSpc>
                <a:spcPct val="90000"/>
              </a:lnSpc>
            </a:pPr>
            <a:r>
              <a:rPr lang="en-US" sz="1600"/>
              <a:t>8+NfNZv2ol5bPaDAg9oiYDRV7KcFAMm3RfIiSTRv6f72mE+Y6VPAvQmL6zjLAe0D</a:t>
            </a:r>
          </a:p>
          <a:p>
            <a:pPr>
              <a:lnSpc>
                <a:spcPct val="90000"/>
              </a:lnSpc>
            </a:pPr>
            <a:r>
              <a:rPr lang="en-US" sz="1600"/>
              <a:t>i/9n7Sh0UyM+71YuNeY0V+EZ88rTBa7JP4xr/GfAVKwwSHIWEhOfiwe82LMxOnSg</a:t>
            </a:r>
          </a:p>
          <a:p>
            <a:pPr>
              <a:lnSpc>
                <a:spcPct val="90000"/>
              </a:lnSpc>
            </a:pPr>
            <a:r>
              <a:rPr lang="en-US" sz="1600"/>
              <a:t>t8vj6amULTYp4daULqDt+qewULR4XWLhQ73zVT9578BSaUmgSnlRXveIsHj4fj9n</a:t>
            </a:r>
          </a:p>
          <a:p>
            <a:pPr>
              <a:lnSpc>
                <a:spcPct val="90000"/>
              </a:lnSpc>
            </a:pPr>
            <a:r>
              <a:rPr lang="en-US" sz="1600"/>
              <a:t>2+Ry7QZZL7k2XDybIjAw8QfLcShDgC3n5Wlt+mWLwwgA8zJSyzTdKYtVh0kuo3CP</a:t>
            </a:r>
          </a:p>
          <a:p>
            <a:pPr>
              <a:lnSpc>
                <a:spcPct val="90000"/>
              </a:lnSpc>
            </a:pPr>
            <a:r>
              <a:rPr lang="en-US" sz="1600"/>
              <a:t>9kkGpkgqyqitVFhua+J4bvQrrhL</a:t>
            </a:r>
            <a:r>
              <a:rPr lang="en-US" sz="1600">
                <a:solidFill>
                  <a:schemeClr val="tx2"/>
                </a:solidFill>
              </a:rPr>
              <a:t>X</a:t>
            </a:r>
            <a:r>
              <a:rPr lang="en-US" sz="1600"/>
              <a:t>LBzCWXBl6RSdFvChJ7JNhtgzajV16L5SepDS</a:t>
            </a:r>
          </a:p>
          <a:p>
            <a:pPr>
              <a:lnSpc>
                <a:spcPct val="90000"/>
              </a:lnSpc>
            </a:pPr>
            <a:r>
              <a:rPr lang="en-US" sz="1600"/>
              <a:t>tHMcahPvGoE1e+uG5P80xqngbc5Sl7BY0jfsUjGBlyfVRpt+oC37l4W2ZKZ6mgRU</a:t>
            </a:r>
          </a:p>
          <a:p>
            <a:pPr>
              <a:lnSpc>
                <a:spcPct val="90000"/>
              </a:lnSpc>
            </a:pPr>
            <a:r>
              <a:rPr lang="en-US" sz="1600"/>
              <a:t>4yY+H2NTi28gC0SfXjzwRwS4qARSicjIuUkYVUuRqSDfeK4slaV8FVs/xg+Ra7U3</a:t>
            </a:r>
          </a:p>
          <a:p>
            <a:pPr>
              <a:lnSpc>
                <a:spcPct val="90000"/>
              </a:lnSpc>
            </a:pPr>
            <a:r>
              <a:rPr lang="en-US" sz="1600"/>
              <a:t>HuyD8VmBi0/uO3RSsyPldbh2FqA1+raqeL2yuoUXLe8DI1CToLQ595/4s0wiNIzT</a:t>
            </a:r>
          </a:p>
          <a:p>
            <a:pPr>
              <a:lnSpc>
                <a:spcPct val="90000"/>
              </a:lnSpc>
            </a:pPr>
            <a:r>
              <a:rPr lang="en-US" sz="1600"/>
              <a:t>Ys2W5ZbOT+P2gjoVfNaRQlWFzntkRXBcs/Kx9R8pu+NMTdpjJsip0oqiGfH2jtqk</a:t>
            </a:r>
          </a:p>
          <a:p>
            <a:pPr>
              <a:lnSpc>
                <a:spcPct val="90000"/>
              </a:lnSpc>
            </a:pPr>
            <a:r>
              <a:rPr lang="en-US" sz="1600"/>
              <a:t>2IUAbAMz3ev2p+NJcwEC/i8eoq7FornXxjxzB5/hQ3Ie0Ww+Vxk2LZVHdT07eqiz</a:t>
            </a:r>
          </a:p>
          <a:p>
            <a:pPr>
              <a:lnSpc>
                <a:spcPct val="90000"/>
              </a:lnSpc>
            </a:pPr>
            <a:r>
              <a:rPr lang="en-US" sz="1600"/>
              <a:t>8eN9e2XSxt4cr216MFCPOf1Wj8j3suYvX7mnJa7hu0mvJvxalHawEq3U+r4ZczcC</a:t>
            </a:r>
          </a:p>
          <a:p>
            <a:pPr>
              <a:lnSpc>
                <a:spcPct val="90000"/>
              </a:lnSpc>
            </a:pPr>
            <a:r>
              <a:rPr lang="en-US" sz="1600"/>
              <a:t>e+q9YAukL9iXyRHYCrWZWqT6dj1Bynmi6hzgLfApq+270u8QwaGud1d/aOHGlhD7</a:t>
            </a:r>
          </a:p>
          <a:p>
            <a:pPr>
              <a:lnSpc>
                <a:spcPct val="90000"/>
              </a:lnSpc>
            </a:pPr>
            <a:r>
              <a:rPr lang="en-US" sz="1600"/>
              <a:t>+9JcSC1AkXoVZsA3ltaOMPP7frIOOZfdyFzr874mhG+Lru9sBFUy1S7h3gNQfUwx</a:t>
            </a:r>
          </a:p>
          <a:p>
            <a:pPr>
              <a:lnSpc>
                <a:spcPct val="90000"/>
              </a:lnSpc>
            </a:pPr>
            <a:r>
              <a:rPr lang="en-US" sz="1600"/>
              <a:t>ZEe9uGnDfNUth33VrrtMqjIvUjh9gZN8BOXdkKOk0WGkVvJDy6D8bSphSaQR+vvP</a:t>
            </a:r>
          </a:p>
          <a:p>
            <a:pPr>
              <a:lnSpc>
                <a:spcPct val="90000"/>
              </a:lnSpc>
            </a:pPr>
            <a:r>
              <a:rPr lang="en-US" sz="1600"/>
              <a:t>V83K4BaD24kiAJ70NLbeQXPx2H5j0HYT+4bD0RTt4RQgbeRLhqgwZfKpVdldXC13</a:t>
            </a:r>
          </a:p>
          <a:p>
            <a:pPr>
              <a:lnSpc>
                <a:spcPct val="90000"/>
              </a:lnSpc>
            </a:pPr>
            <a:r>
              <a:rPr lang="en-US" sz="1600"/>
              <a:t>P06+MTFlIiqcs+p4OJo/Mj67H6x877KWU3G7SKG4pBpgmy6KwKeUW8j9EpcKTgh+</a:t>
            </a:r>
          </a:p>
          <a:p>
            <a:pPr>
              <a:lnSpc>
                <a:spcPct val="90000"/>
              </a:lnSpc>
            </a:pPr>
            <a:r>
              <a:rPr lang="en-US" sz="1600"/>
              <a:t>+8/tgDZNAzcm8vnCQ9HEAAsN6KM9V0qoCiyDDA==</a:t>
            </a:r>
          </a:p>
          <a:p>
            <a:pPr>
              <a:lnSpc>
                <a:spcPct val="90000"/>
              </a:lnSpc>
            </a:pPr>
            <a:r>
              <a:rPr lang="en-US" sz="1600"/>
              <a:t>=IIr+</a:t>
            </a:r>
          </a:p>
          <a:p>
            <a:pPr>
              <a:lnSpc>
                <a:spcPct val="90000"/>
              </a:lnSpc>
            </a:pPr>
            <a:r>
              <a:rPr lang="en-US" sz="1600"/>
              <a:t>-----END PGP MESSAGE-----</a:t>
            </a:r>
          </a:p>
          <a:p>
            <a:pPr>
              <a:lnSpc>
                <a:spcPct val="90000"/>
              </a:lnSpc>
            </a:pPr>
            <a:endParaRPr lang="en-US" sz="1600"/>
          </a:p>
        </p:txBody>
      </p:sp>
      <p:sp>
        <p:nvSpPr>
          <p:cNvPr id="1054724" name="Line 4"/>
          <p:cNvSpPr>
            <a:spLocks noChangeShapeType="1"/>
          </p:cNvSpPr>
          <p:nvPr/>
        </p:nvSpPr>
        <p:spPr bwMode="auto">
          <a:xfrm flipH="1">
            <a:off x="4038600" y="1752600"/>
            <a:ext cx="2895600" cy="1752600"/>
          </a:xfrm>
          <a:prstGeom prst="line">
            <a:avLst/>
          </a:prstGeom>
          <a:noFill/>
          <a:ln w="635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4725" name="Text Box 5"/>
          <p:cNvSpPr txBox="1">
            <a:spLocks noChangeArrowheads="1"/>
          </p:cNvSpPr>
          <p:nvPr/>
        </p:nvSpPr>
        <p:spPr bwMode="auto">
          <a:xfrm>
            <a:off x="6918325" y="1306513"/>
            <a:ext cx="2227263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i="1">
                <a:solidFill>
                  <a:srgbClr val="FF3300"/>
                </a:solidFill>
              </a:rPr>
              <a:t>Changed a C to</a:t>
            </a:r>
            <a:br>
              <a:rPr lang="en-US" i="1">
                <a:solidFill>
                  <a:srgbClr val="FF3300"/>
                </a:solidFill>
              </a:rPr>
            </a:br>
            <a:r>
              <a:rPr lang="en-US" i="1">
                <a:solidFill>
                  <a:srgbClr val="FF3300"/>
                </a:solidFill>
              </a:rPr>
              <a:t>X in this position</a:t>
            </a:r>
          </a:p>
        </p:txBody>
      </p:sp>
      <p:sp>
        <p:nvSpPr>
          <p:cNvPr id="1054726" name="Oval 6"/>
          <p:cNvSpPr>
            <a:spLocks noChangeArrowheads="1"/>
          </p:cNvSpPr>
          <p:nvPr/>
        </p:nvSpPr>
        <p:spPr bwMode="auto">
          <a:xfrm>
            <a:off x="3657600" y="3352800"/>
            <a:ext cx="457200" cy="533400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Single-byte Change &amp; Decryption</a:t>
            </a:r>
          </a:p>
        </p:txBody>
      </p:sp>
      <p:pic>
        <p:nvPicPr>
          <p:cNvPr id="10557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981200"/>
            <a:ext cx="8686800" cy="3133725"/>
          </a:xfrm>
          <a:prstGeom prst="rect">
            <a:avLst/>
          </a:prstGeom>
          <a:noFill/>
          <a:ln w="63500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8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Signing Someone’s Public Key</a:t>
            </a:r>
          </a:p>
        </p:txBody>
      </p:sp>
      <p:pic>
        <p:nvPicPr>
          <p:cNvPr id="109875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990600" y="1292225"/>
            <a:ext cx="7543800" cy="5565775"/>
          </a:xfrm>
          <a:noFill/>
          <a:ln/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3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Checking the Public Key Fingerprint</a:t>
            </a:r>
          </a:p>
        </p:txBody>
      </p:sp>
      <p:pic>
        <p:nvPicPr>
          <p:cNvPr id="1103876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1371600"/>
            <a:ext cx="4537075" cy="5486400"/>
          </a:xfrm>
          <a:noFill/>
          <a:ln/>
        </p:spPr>
      </p:pic>
      <p:pic>
        <p:nvPicPr>
          <p:cNvPr id="1103879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606925" y="1371600"/>
            <a:ext cx="4537075" cy="5486400"/>
          </a:xfrm>
          <a:noFill/>
          <a:ln/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9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GPG: GNU Privacy Guard</a:t>
            </a:r>
          </a:p>
        </p:txBody>
      </p:sp>
      <p:sp>
        <p:nvSpPr>
          <p:cNvPr id="1099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219200"/>
            <a:ext cx="7848600" cy="5410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000" dirty="0"/>
              <a:t>From </a:t>
            </a:r>
            <a:r>
              <a:rPr lang="en-US" sz="2000" dirty="0">
                <a:hlinkClick r:id="rId3"/>
              </a:rPr>
              <a:t>http://www.gnu.org/software/gnupg/gnupg.html</a:t>
            </a:r>
            <a:r>
              <a:rPr lang="en-US" sz="2000" dirty="0"/>
              <a:t> :</a:t>
            </a:r>
          </a:p>
          <a:p>
            <a:r>
              <a:rPr lang="en-US" sz="2000" dirty="0"/>
              <a:t>Implements </a:t>
            </a:r>
            <a:r>
              <a:rPr lang="en-US" sz="2000" dirty="0" err="1"/>
              <a:t>OpenPGP</a:t>
            </a:r>
            <a:r>
              <a:rPr lang="en-US" sz="2000" dirty="0"/>
              <a:t> Internet standard (RFC4880)</a:t>
            </a:r>
          </a:p>
          <a:p>
            <a:r>
              <a:rPr lang="en-US" sz="2000" dirty="0"/>
              <a:t>Full interoperability with other modern encryption programs</a:t>
            </a:r>
          </a:p>
          <a:p>
            <a:r>
              <a:rPr lang="en-US" sz="2000" dirty="0"/>
              <a:t>Meets all requirements of a standard Unix utility</a:t>
            </a:r>
          </a:p>
          <a:p>
            <a:r>
              <a:rPr lang="en-US" sz="2000" dirty="0"/>
              <a:t>Uses DSA, </a:t>
            </a:r>
            <a:r>
              <a:rPr lang="en-US" sz="2000" dirty="0" err="1"/>
              <a:t>ElGamal</a:t>
            </a:r>
            <a:r>
              <a:rPr lang="en-US" sz="2000" dirty="0"/>
              <a:t>, 3DES and </a:t>
            </a:r>
            <a:r>
              <a:rPr lang="en-US" sz="2000" dirty="0" err="1"/>
              <a:t>Twofish</a:t>
            </a:r>
            <a:r>
              <a:rPr lang="en-US" sz="2000" dirty="0"/>
              <a:t> as encryption algorithms and more</a:t>
            </a:r>
          </a:p>
          <a:p>
            <a:r>
              <a:rPr lang="en-US" sz="2000" dirty="0"/>
              <a:t>Easy implementation of new algorithms using extension modules</a:t>
            </a:r>
          </a:p>
          <a:p>
            <a:r>
              <a:rPr lang="en-US" sz="2000" dirty="0"/>
              <a:t>Portuguese, French, German, Italian, Polish, Russian and Spanish language support</a:t>
            </a:r>
          </a:p>
          <a:p>
            <a:r>
              <a:rPr lang="en-US" sz="2000" dirty="0"/>
              <a:t>Online help system </a:t>
            </a:r>
          </a:p>
          <a:p>
            <a:r>
              <a:rPr lang="en-US" sz="2000" dirty="0"/>
              <a:t>Optional anonymous message receivers</a:t>
            </a:r>
          </a:p>
          <a:p>
            <a:r>
              <a:rPr lang="en-US" sz="2000" dirty="0"/>
              <a:t>Integrated support for HKP </a:t>
            </a:r>
            <a:r>
              <a:rPr lang="en-US" sz="2000" dirty="0" err="1"/>
              <a:t>keyservers</a:t>
            </a:r>
            <a:endParaRPr lang="en-US" sz="2000" dirty="0"/>
          </a:p>
          <a:p>
            <a:r>
              <a:rPr lang="en-US" sz="2000" dirty="0"/>
              <a:t>Runs on most Unix platforms and support for other platforms is coming soon</a:t>
            </a: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>
          <a:xfrm>
            <a:off x="990600" y="152400"/>
            <a:ext cx="7162800" cy="5334000"/>
          </a:xfrm>
        </p:spPr>
        <p:txBody>
          <a:bodyPr/>
          <a:lstStyle/>
          <a:p>
            <a:pPr algn="ctr"/>
            <a:r>
              <a:rPr lang="en-US" sz="8000" dirty="0"/>
              <a:t>Now go and study</a:t>
            </a:r>
          </a:p>
        </p:txBody>
      </p:sp>
    </p:spTree>
  </p:cSld>
  <p:clrMapOvr>
    <a:masterClrMapping/>
  </p:clrMapOvr>
  <p:transition>
    <p:zo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Monoalphabetic Substitution Cipher:  Example</a:t>
            </a:r>
          </a:p>
        </p:txBody>
      </p:sp>
      <p:pic>
        <p:nvPicPr>
          <p:cNvPr id="9779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301750"/>
            <a:ext cx="7848600" cy="5429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sh5_chapter_slides">
  <a:themeElements>
    <a:clrScheme name="CJ 341 Class Notes 9">
      <a:dk1>
        <a:srgbClr val="000000"/>
      </a:dk1>
      <a:lt1>
        <a:srgbClr val="FFFFFF"/>
      </a:lt1>
      <a:dk2>
        <a:srgbClr val="800000"/>
      </a:dk2>
      <a:lt2>
        <a:srgbClr val="A0A0A0"/>
      </a:lt2>
      <a:accent1>
        <a:srgbClr val="FFFFFF"/>
      </a:accent1>
      <a:accent2>
        <a:srgbClr val="0000FF"/>
      </a:accent2>
      <a:accent3>
        <a:srgbClr val="FFFFFF"/>
      </a:accent3>
      <a:accent4>
        <a:srgbClr val="000000"/>
      </a:accent4>
      <a:accent5>
        <a:srgbClr val="FFFFFF"/>
      </a:accent5>
      <a:accent6>
        <a:srgbClr val="0000E7"/>
      </a:accent6>
      <a:hlink>
        <a:srgbClr val="000000"/>
      </a:hlink>
      <a:folHlink>
        <a:srgbClr val="000000"/>
      </a:folHlink>
    </a:clrScheme>
    <a:fontScheme name="CJ 341 Class Notes">
      <a:majorFont>
        <a:latin typeface="Bookman Old Style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C000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0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solidFill>
          <a:srgbClr val="FFC000"/>
        </a:solidFill>
        <a:scene3d>
          <a:camera prst="orthographicFront"/>
          <a:lightRig rig="threePt" dir="t"/>
        </a:scene3d>
        <a:sp3d>
          <a:bevelT/>
        </a:sp3d>
      </a:spPr>
      <a:bodyPr wrap="none" rtlCol="0">
        <a:spAutoFit/>
      </a:bodyPr>
      <a:lstStyle>
        <a:defPPr>
          <a:defRPr sz="1600" dirty="0" smtClean="0"/>
        </a:defPPr>
      </a:lstStyle>
    </a:txDef>
  </a:objectDefaults>
  <a:extraClrSchemeLst>
    <a:extraClrScheme>
      <a:clrScheme name="CJ 341 Class Not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J 341 Class Note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J 341 Class Note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J 341 Class Note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J 341 Class Note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J 341 Class Note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J 341 Class Note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J 341 Class Notes 8">
        <a:dk1>
          <a:srgbClr val="000000"/>
        </a:dk1>
        <a:lt1>
          <a:srgbClr val="FFFFFF"/>
        </a:lt1>
        <a:dk2>
          <a:srgbClr val="FF0000"/>
        </a:dk2>
        <a:lt2>
          <a:srgbClr val="A0A0A0"/>
        </a:lt2>
        <a:accent1>
          <a:srgbClr val="FFFFFF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0000E7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J 341 Class Notes 9">
        <a:dk1>
          <a:srgbClr val="000000"/>
        </a:dk1>
        <a:lt1>
          <a:srgbClr val="FFFFFF"/>
        </a:lt1>
        <a:dk2>
          <a:srgbClr val="800000"/>
        </a:dk2>
        <a:lt2>
          <a:srgbClr val="A0A0A0"/>
        </a:lt2>
        <a:accent1>
          <a:srgbClr val="FFFFFF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0000E7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csh5_chapter_slides</Template>
  <TotalTime>331</TotalTime>
  <Words>5096</Words>
  <Application>Microsoft Office PowerPoint</Application>
  <PresentationFormat>On-screen Show (4:3)</PresentationFormat>
  <Paragraphs>797</Paragraphs>
  <Slides>87</Slides>
  <Notes>87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87</vt:i4>
      </vt:variant>
    </vt:vector>
  </HeadingPairs>
  <TitlesOfParts>
    <vt:vector size="95" baseType="lpstr">
      <vt:lpstr>Arial</vt:lpstr>
      <vt:lpstr>Arial Narrow</vt:lpstr>
      <vt:lpstr>Bookman Old Style</vt:lpstr>
      <vt:lpstr>Garamond</vt:lpstr>
      <vt:lpstr>Times New Roman</vt:lpstr>
      <vt:lpstr>Wingdings</vt:lpstr>
      <vt:lpstr>csh5_chapter_slides</vt:lpstr>
      <vt:lpstr>Worksheet</vt:lpstr>
      <vt:lpstr>Introduction to Cryptography</vt:lpstr>
      <vt:lpstr>Topics </vt:lpstr>
      <vt:lpstr>Encryption in INFOSEC</vt:lpstr>
      <vt:lpstr>Basic Concepts &amp; Terminology (1)</vt:lpstr>
      <vt:lpstr>Basic Concepts &amp; Terminology (2)</vt:lpstr>
      <vt:lpstr>Basic Concepts &amp; Terminology (3)</vt:lpstr>
      <vt:lpstr>Topics</vt:lpstr>
      <vt:lpstr>Monoalphabetic Substitution Ciphers (1)</vt:lpstr>
      <vt:lpstr>Monoalphabetic Substitution Cipher:  Example</vt:lpstr>
      <vt:lpstr>Polyalphabetic Substitution Ciphers</vt:lpstr>
      <vt:lpstr>One-Time Pad</vt:lpstr>
      <vt:lpstr>Secure Key Distribution</vt:lpstr>
      <vt:lpstr>Example of Linear Congruential Pseudo-Random Number Generator</vt:lpstr>
      <vt:lpstr>Linear Congruential Pseudo-Random Number Generators</vt:lpstr>
      <vt:lpstr>Topics</vt:lpstr>
      <vt:lpstr>Cryptanalysis</vt:lpstr>
      <vt:lpstr>Kerckhoffs’ Principle*</vt:lpstr>
      <vt:lpstr>Dangers of Proprietary Algorithms</vt:lpstr>
      <vt:lpstr>Cryptanalytical Methods</vt:lpstr>
      <vt:lpstr>Frequency-Based Cryptanalysis</vt:lpstr>
      <vt:lpstr>Frequency-Based Analysis:  A Bit More Detail</vt:lpstr>
      <vt:lpstr>English Digraph Frequencies</vt:lpstr>
      <vt:lpstr>Brute-Force Cracking</vt:lpstr>
      <vt:lpstr>Password-Cracking Programs</vt:lpstr>
      <vt:lpstr>Defending Against Password-Cracking Programs</vt:lpstr>
      <vt:lpstr>Interfering with Brute-Force Cracking</vt:lpstr>
      <vt:lpstr>Attacking Weak Algorithms</vt:lpstr>
      <vt:lpstr>Types of Cryptanalytical Attacks</vt:lpstr>
      <vt:lpstr>Start here Monday</vt:lpstr>
      <vt:lpstr>Stronger Encryption  &amp; the PKC</vt:lpstr>
      <vt:lpstr>Stronger Encryption</vt:lpstr>
      <vt:lpstr>Transposition Ciphers</vt:lpstr>
      <vt:lpstr>Transposition Ciphers:  Example</vt:lpstr>
      <vt:lpstr>Cryptanalytical Attacks  on Transposition Ciphers</vt:lpstr>
      <vt:lpstr>Block Ciphers &amp; Chaining</vt:lpstr>
      <vt:lpstr>Product Ciphers</vt:lpstr>
      <vt:lpstr>DES:  Data Encryption Standard</vt:lpstr>
      <vt:lpstr>Encryption: DES</vt:lpstr>
      <vt:lpstr>Triple DES (3DES)</vt:lpstr>
      <vt:lpstr>AES:  Advanced  Encryption Standard</vt:lpstr>
      <vt:lpstr>Public Key Cryptosystem (PKC) Topics</vt:lpstr>
      <vt:lpstr>Functions of the PKC</vt:lpstr>
      <vt:lpstr>PKC:  Public Key Cryptosystem (1)</vt:lpstr>
      <vt:lpstr>PKC History (2)</vt:lpstr>
      <vt:lpstr>Encryption Using PKC (1)</vt:lpstr>
      <vt:lpstr>Encryption Using PKC (2)</vt:lpstr>
      <vt:lpstr>Using the PKC for Encryption (1)</vt:lpstr>
      <vt:lpstr>Using the PKC for Encryption (2)</vt:lpstr>
      <vt:lpstr>Sending a Ciphertext to Multiple Recipients</vt:lpstr>
      <vt:lpstr>Multiple Recipients (2)</vt:lpstr>
      <vt:lpstr>Multiple Recipients (3)</vt:lpstr>
      <vt:lpstr>Multiple Recipients (4)</vt:lpstr>
      <vt:lpstr>Multiple Recipients (5)</vt:lpstr>
      <vt:lpstr>Digital Signature Using  PKC (1)</vt:lpstr>
      <vt:lpstr>Digital Signature Using PKC (2)</vt:lpstr>
      <vt:lpstr>Digital Signature Using  PKC (3)</vt:lpstr>
      <vt:lpstr>PGP &amp; GPG</vt:lpstr>
      <vt:lpstr>PGP</vt:lpstr>
      <vt:lpstr>PGP:  Pretty Good Privacy</vt:lpstr>
      <vt:lpstr>PGP (cont’d)</vt:lpstr>
      <vt:lpstr>PGP Desktop* </vt:lpstr>
      <vt:lpstr>Getting PGP Free</vt:lpstr>
      <vt:lpstr>Encryption: PGP Demo</vt:lpstr>
      <vt:lpstr>PGP: Creating a Private Key / Public Key Pair</vt:lpstr>
      <vt:lpstr>New Key (cont’d)</vt:lpstr>
      <vt:lpstr>New Key (cont’d)</vt:lpstr>
      <vt:lpstr>New Key (cont’d)</vt:lpstr>
      <vt:lpstr>New Key (cont’d)</vt:lpstr>
      <vt:lpstr>New Key (cont’d)</vt:lpstr>
      <vt:lpstr>New Key (cont’d)</vt:lpstr>
      <vt:lpstr>PGP: Signing a Document With a Private Key</vt:lpstr>
      <vt:lpstr>PGP: Validating a Signature With a Public Key</vt:lpstr>
      <vt:lpstr>PGP: Single-byte Change Alters Digital Signature</vt:lpstr>
      <vt:lpstr>Single-byte Change Alters Digital Signature (cont’d)</vt:lpstr>
      <vt:lpstr>Single-byte Change (cont’d)</vt:lpstr>
      <vt:lpstr>PGP: Encrypting a Document Using a Public Key</vt:lpstr>
      <vt:lpstr>Encryption (cont’d)</vt:lpstr>
      <vt:lpstr>Encryption (cont’d)</vt:lpstr>
      <vt:lpstr>Encryption (cont’d)</vt:lpstr>
      <vt:lpstr>PGP: Decrypting a Document Using a Private Key</vt:lpstr>
      <vt:lpstr>Decryption (cont’d)</vt:lpstr>
      <vt:lpstr>PGP: Effect of a Single-byte Change on Decryption</vt:lpstr>
      <vt:lpstr>Single-byte Change &amp; Decryption</vt:lpstr>
      <vt:lpstr>Signing Someone’s Public Key</vt:lpstr>
      <vt:lpstr>Checking the Public Key Fingerprint</vt:lpstr>
      <vt:lpstr>GPG: GNU Privacy Guard</vt:lpstr>
      <vt:lpstr>Now go and study</vt:lpstr>
    </vt:vector>
  </TitlesOfParts>
  <Manager>Matthew Bovee, PhD</Manager>
  <Company>Norwich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Cryptography</dc:title>
  <dc:subject>CSH5 Chapter 7</dc:subject>
  <dc:creator>M. E. Kabay, PhD, CISSP-ISSMP</dc:creator>
  <cp:keywords/>
  <dc:description>CSH5 Chapter 7_x000d_
“Encryption”_x000d_
Stephen Cobb &amp; Corinne Lefrançois_x000d_
</dc:description>
  <cp:lastModifiedBy>Mich Kabay</cp:lastModifiedBy>
  <cp:revision>57</cp:revision>
  <cp:lastPrinted>2013-09-02T19:47:58Z</cp:lastPrinted>
  <dcterms:created xsi:type="dcterms:W3CDTF">2009-08-08T14:54:44Z</dcterms:created>
  <dcterms:modified xsi:type="dcterms:W3CDTF">2021-02-05T19:53:34Z</dcterms:modified>
  <cp:category>Updated 2019-09-16</cp:category>
</cp:coreProperties>
</file>