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908" r:id="rId2"/>
    <p:sldId id="910" r:id="rId3"/>
    <p:sldId id="911" r:id="rId4"/>
    <p:sldId id="912" r:id="rId5"/>
    <p:sldId id="913" r:id="rId6"/>
    <p:sldId id="914" r:id="rId7"/>
    <p:sldId id="915" r:id="rId8"/>
    <p:sldId id="916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24" r:id="rId17"/>
    <p:sldId id="578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 showGuides="1">
      <p:cViewPr>
        <p:scale>
          <a:sx n="75" d="100"/>
          <a:sy n="75" d="100"/>
        </p:scale>
        <p:origin x="-266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844"/>
    </p:cViewPr>
  </p:sorterViewPr>
  <p:notesViewPr>
    <p:cSldViewPr showGuides="1">
      <p:cViewPr varScale="1">
        <p:scale>
          <a:sx n="76" d="100"/>
          <a:sy n="76" d="100"/>
        </p:scale>
        <p:origin x="-336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>
              <a:defRPr sz="1200" b="0" i="1">
                <a:latin typeface="Times New Roman" charset="0"/>
              </a:defRPr>
            </a:lvl1pPr>
          </a:lstStyle>
          <a:p>
            <a:r>
              <a:rPr lang="en-US"/>
              <a:t>Introduction to IA –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>
              <a:defRPr sz="1200" b="0" i="1">
                <a:latin typeface="Times New Roman" charset="0"/>
              </a:defRPr>
            </a:lvl1pPr>
          </a:lstStyle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2FC70602-446D-435E-8425-1A057CF9ED93}" type="slidenum">
              <a:rPr lang="en-US" smtClean="0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44912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IS340 Class Notes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80164308-5F42-4DD1-B0D4-C3692C775A93}" type="slidenum">
              <a:rPr lang="en-US"/>
              <a:pPr/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05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18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10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6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11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5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12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98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13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1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14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15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24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16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8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87AE87D-24D6-4AC7-8E82-62CBD281EC1D}" type="slidenum">
              <a:rPr lang="en-US"/>
              <a:pPr/>
              <a:t>17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4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6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3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2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4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9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5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00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6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3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7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6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8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2004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76BB378E-F427-4EB0-8BC9-B78AD1717EAE}" type="slidenum">
              <a:rPr lang="en-US" smtClean="0"/>
              <a:pPr/>
              <a:t>9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E6F8DB05-F823-4D42-AFAD-CF291C73B951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Taxonomy of Computer Security Breaches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/>
              <a:t>CSH6 Chapter 8</a:t>
            </a:r>
          </a:p>
          <a:p>
            <a:pPr algn="ctr">
              <a:buNone/>
            </a:pPr>
            <a:r>
              <a:rPr lang="en-US" sz="3600" dirty="0"/>
              <a:t>“Using a Common Language for Computer Security Incident Information”</a:t>
            </a:r>
          </a:p>
          <a:p>
            <a:pPr algn="ctr">
              <a:buNone/>
            </a:pPr>
            <a:r>
              <a:rPr lang="en-US" sz="3600" dirty="0"/>
              <a:t>John D. Howard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486400" cy="4648200"/>
          </a:xfrm>
        </p:spPr>
        <p:txBody>
          <a:bodyPr/>
          <a:lstStyle/>
          <a:p>
            <a:r>
              <a:rPr lang="en-US" dirty="0"/>
              <a:t>Vulnerability = a weakness</a:t>
            </a:r>
          </a:p>
          <a:p>
            <a:r>
              <a:rPr lang="en-US" dirty="0"/>
              <a:t>Distinguish among vulnerabilities due to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Configuration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3" cstate="print"/>
          <a:srcRect l="39069" t="27798" r="47054" b="46684"/>
          <a:stretch>
            <a:fillRect/>
          </a:stretch>
        </p:blipFill>
        <p:spPr bwMode="auto">
          <a:xfrm>
            <a:off x="6858000" y="990600"/>
            <a:ext cx="2286000" cy="3352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Vulnerabilities </a:t>
            </a:r>
            <a:br>
              <a:rPr lang="en-US" dirty="0"/>
            </a:br>
            <a:r>
              <a:rPr lang="en-US" dirty="0"/>
              <a:t>and Exposures Dictionary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68547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4648200"/>
          </a:xfrm>
        </p:spPr>
        <p:txBody>
          <a:bodyPr/>
          <a:lstStyle/>
          <a:p>
            <a:r>
              <a:rPr lang="en-US" dirty="0"/>
              <a:t>Means of </a:t>
            </a:r>
            <a:r>
              <a:rPr lang="en-US" i="1" dirty="0"/>
              <a:t>exploiting</a:t>
            </a:r>
            <a:r>
              <a:rPr lang="en-US" dirty="0"/>
              <a:t> a vulnerability</a:t>
            </a:r>
          </a:p>
          <a:p>
            <a:r>
              <a:rPr lang="en-US" dirty="0"/>
              <a:t>Widely available on Internet</a:t>
            </a:r>
          </a:p>
          <a:p>
            <a:r>
              <a:rPr lang="en-US" dirty="0"/>
              <a:t>Exchanged at hacker meetings</a:t>
            </a:r>
          </a:p>
          <a:p>
            <a:pPr lvl="1"/>
            <a:r>
              <a:rPr lang="en-US" dirty="0"/>
              <a:t>2600</a:t>
            </a:r>
          </a:p>
          <a:p>
            <a:pPr lvl="1"/>
            <a:r>
              <a:rPr lang="en-US" dirty="0"/>
              <a:t>L0pht (defunct)</a:t>
            </a:r>
          </a:p>
          <a:p>
            <a:r>
              <a:rPr lang="en-US" dirty="0"/>
              <a:t>Discussed and demonstrated at </a:t>
            </a:r>
            <a:br>
              <a:rPr lang="en-US" dirty="0"/>
            </a:br>
            <a:r>
              <a:rPr lang="en-US" dirty="0"/>
              <a:t>black-hat and gray-hat conferences</a:t>
            </a:r>
          </a:p>
          <a:p>
            <a:pPr lvl="1"/>
            <a:r>
              <a:rPr lang="en-US" dirty="0"/>
              <a:t>DEFCON – Las Vegas</a:t>
            </a:r>
          </a:p>
          <a:p>
            <a:pPr lvl="1"/>
            <a:r>
              <a:rPr lang="en-US" dirty="0"/>
              <a:t>HACTIC – Netherlands</a:t>
            </a:r>
          </a:p>
          <a:p>
            <a:r>
              <a:rPr lang="en-US" dirty="0"/>
              <a:t>Many exploits usable by script kiddies </a:t>
            </a:r>
            <a:br>
              <a:rPr lang="en-US" dirty="0"/>
            </a:br>
            <a:r>
              <a:rPr lang="en-US" dirty="0"/>
              <a:t>and other poorly-trained hackers</a:t>
            </a:r>
          </a:p>
        </p:txBody>
      </p:sp>
      <p:pic>
        <p:nvPicPr>
          <p:cNvPr id="978948" name="Picture 4"/>
          <p:cNvPicPr>
            <a:picLocks noChangeAspect="1" noChangeArrowheads="1"/>
          </p:cNvPicPr>
          <p:nvPr/>
        </p:nvPicPr>
        <p:blipFill>
          <a:blip r:embed="rId3" cstate="print"/>
          <a:srcRect l="26117" t="28960" r="60931" b="23486"/>
          <a:stretch>
            <a:fillRect/>
          </a:stretch>
        </p:blipFill>
        <p:spPr bwMode="auto">
          <a:xfrm>
            <a:off x="7086600" y="914400"/>
            <a:ext cx="1873250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Unauthorized Result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6096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dirty="0"/>
              <a:t>Analyze the results of the following </a:t>
            </a:r>
            <a:br>
              <a:rPr lang="en-US" i="1" dirty="0"/>
            </a:br>
            <a:r>
              <a:rPr lang="en-US" i="1" dirty="0"/>
              <a:t>attacks:</a:t>
            </a:r>
          </a:p>
          <a:p>
            <a:pPr>
              <a:lnSpc>
                <a:spcPct val="80000"/>
              </a:lnSpc>
            </a:pPr>
            <a:r>
              <a:rPr lang="en-US" dirty="0"/>
              <a:t>Someone installs a Remote Access Trojan called BO2K on a target system</a:t>
            </a:r>
          </a:p>
          <a:p>
            <a:pPr>
              <a:lnSpc>
                <a:spcPct val="80000"/>
              </a:lnSpc>
            </a:pPr>
            <a:r>
              <a:rPr lang="en-US" dirty="0"/>
              <a:t>An e-mail-enabled worm (e.g., KLEZ) sends a copy of a confidential document to 592 strangers</a:t>
            </a:r>
          </a:p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 err="1"/>
              <a:t>Stacheldraht</a:t>
            </a:r>
            <a:r>
              <a:rPr lang="en-US"/>
              <a:t> DDoS tool completely interdicts access to an e-commerce site</a:t>
            </a:r>
          </a:p>
          <a:p>
            <a:pPr>
              <a:lnSpc>
                <a:spcPct val="80000"/>
              </a:lnSpc>
            </a:pPr>
            <a:r>
              <a:rPr lang="en-US"/>
              <a:t>A secret program installed by an employee uses all the “excess” CPU cycles in a corporate network for prime-number calculations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 l="72374" t="28960" r="18375" b="37405"/>
          <a:stretch>
            <a:fillRect/>
          </a:stretch>
        </p:blipFill>
        <p:spPr bwMode="auto">
          <a:xfrm>
            <a:off x="7239000" y="990600"/>
            <a:ext cx="1681162" cy="4876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943600" cy="4648200"/>
          </a:xfrm>
        </p:spPr>
        <p:txBody>
          <a:bodyPr/>
          <a:lstStyle/>
          <a:p>
            <a:r>
              <a:rPr lang="en-US"/>
              <a:t>Characteristics of the human beings involved in the attack</a:t>
            </a:r>
          </a:p>
          <a:p>
            <a:r>
              <a:rPr lang="en-US"/>
              <a:t>Different objectives and define different labels</a:t>
            </a:r>
          </a:p>
          <a:p>
            <a:pPr lvl="1"/>
            <a:r>
              <a:rPr lang="en-US"/>
              <a:t>Criminal hacking</a:t>
            </a:r>
          </a:p>
          <a:p>
            <a:pPr lvl="1"/>
            <a:r>
              <a:rPr lang="en-US"/>
              <a:t>Industrial espionage</a:t>
            </a:r>
          </a:p>
          <a:p>
            <a:pPr lvl="1"/>
            <a:r>
              <a:rPr lang="en-US"/>
              <a:t>Industrial sabotage</a:t>
            </a:r>
          </a:p>
          <a:p>
            <a:pPr lvl="1"/>
            <a:r>
              <a:rPr lang="en-US"/>
              <a:t>Information warfare</a:t>
            </a:r>
          </a:p>
        </p:txBody>
      </p:sp>
      <p:pic>
        <p:nvPicPr>
          <p:cNvPr id="983044" name="Picture 4"/>
          <p:cNvPicPr>
            <a:picLocks noChangeAspect="1" noChangeArrowheads="1"/>
          </p:cNvPicPr>
          <p:nvPr/>
        </p:nvPicPr>
        <p:blipFill>
          <a:blip r:embed="rId3" cstate="print"/>
          <a:srcRect l="82205" t="28960" r="9123" b="42044"/>
          <a:stretch>
            <a:fillRect/>
          </a:stretch>
        </p:blipFill>
        <p:spPr bwMode="auto">
          <a:xfrm>
            <a:off x="7086600" y="990600"/>
            <a:ext cx="1828800" cy="4876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57912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Wide range of attributes</a:t>
            </a:r>
          </a:p>
          <a:p>
            <a:pPr>
              <a:lnSpc>
                <a:spcPct val="80000"/>
              </a:lnSpc>
            </a:pPr>
            <a:r>
              <a:rPr lang="en-US"/>
              <a:t>Subject of later chapter (6)</a:t>
            </a:r>
          </a:p>
        </p:txBody>
      </p:sp>
      <p:pic>
        <p:nvPicPr>
          <p:cNvPr id="982020" name="Picture 4"/>
          <p:cNvPicPr>
            <a:picLocks noChangeAspect="1" noChangeArrowheads="1"/>
          </p:cNvPicPr>
          <p:nvPr/>
        </p:nvPicPr>
        <p:blipFill>
          <a:blip r:embed="rId3" cstate="print"/>
          <a:srcRect l="12239" t="27798" r="73883" b="26967"/>
          <a:stretch>
            <a:fillRect/>
          </a:stretch>
        </p:blipFill>
        <p:spPr bwMode="auto">
          <a:xfrm>
            <a:off x="6705600" y="1066800"/>
            <a:ext cx="2111375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2667000"/>
            <a:ext cx="5257800" cy="3886200"/>
            <a:chOff x="144" y="1440"/>
            <a:chExt cx="3312" cy="2448"/>
          </a:xfrm>
        </p:grpSpPr>
        <p:sp>
          <p:nvSpPr>
            <p:cNvPr id="982022" name="Line 6"/>
            <p:cNvSpPr>
              <a:spLocks noChangeShapeType="1"/>
            </p:cNvSpPr>
            <p:nvPr/>
          </p:nvSpPr>
          <p:spPr bwMode="auto">
            <a:xfrm>
              <a:off x="672" y="2784"/>
              <a:ext cx="2736" cy="11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2023" name="Line 7"/>
            <p:cNvSpPr>
              <a:spLocks noChangeShapeType="1"/>
            </p:cNvSpPr>
            <p:nvPr/>
          </p:nvSpPr>
          <p:spPr bwMode="auto">
            <a:xfrm flipV="1">
              <a:off x="672" y="1872"/>
              <a:ext cx="2784" cy="9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2024" name="Text Box 8"/>
            <p:cNvSpPr txBox="1">
              <a:spLocks noChangeArrowheads="1"/>
            </p:cNvSpPr>
            <p:nvPr/>
          </p:nvSpPr>
          <p:spPr bwMode="auto">
            <a:xfrm rot="1376380">
              <a:off x="1200" y="3216"/>
              <a:ext cx="44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Skill</a:t>
              </a:r>
            </a:p>
          </p:txBody>
        </p:sp>
        <p:sp>
          <p:nvSpPr>
            <p:cNvPr id="982025" name="Text Box 9"/>
            <p:cNvSpPr txBox="1">
              <a:spLocks noChangeArrowheads="1"/>
            </p:cNvSpPr>
            <p:nvPr/>
          </p:nvSpPr>
          <p:spPr bwMode="auto">
            <a:xfrm rot="-928651">
              <a:off x="1680" y="1920"/>
              <a:ext cx="77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Ideology</a:t>
              </a:r>
            </a:p>
          </p:txBody>
        </p:sp>
        <p:sp>
          <p:nvSpPr>
            <p:cNvPr id="982027" name="Line 11"/>
            <p:cNvSpPr>
              <a:spLocks noChangeShapeType="1"/>
            </p:cNvSpPr>
            <p:nvPr/>
          </p:nvSpPr>
          <p:spPr bwMode="auto">
            <a:xfrm flipV="1">
              <a:off x="672" y="1440"/>
              <a:ext cx="0" cy="13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2028" name="Text Box 12"/>
            <p:cNvSpPr txBox="1">
              <a:spLocks noChangeArrowheads="1"/>
            </p:cNvSpPr>
            <p:nvPr/>
          </p:nvSpPr>
          <p:spPr bwMode="auto">
            <a:xfrm>
              <a:off x="144" y="1920"/>
              <a:ext cx="47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Gain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914400"/>
          </a:xfrm>
        </p:spPr>
        <p:txBody>
          <a:bodyPr/>
          <a:lstStyle/>
          <a:p>
            <a:r>
              <a:rPr lang="en-US" dirty="0"/>
              <a:t>The Model as a Whole (again)</a:t>
            </a:r>
          </a:p>
        </p:txBody>
      </p:sp>
      <p:pic>
        <p:nvPicPr>
          <p:cNvPr id="986115" name="Picture 3"/>
          <p:cNvPicPr>
            <a:picLocks noChangeAspect="1" noChangeArrowheads="1"/>
          </p:cNvPicPr>
          <p:nvPr/>
        </p:nvPicPr>
        <p:blipFill>
          <a:blip r:embed="rId3" cstate="print"/>
          <a:srcRect l="5763" t="13881" r="2647" b="12299"/>
          <a:stretch>
            <a:fillRect/>
          </a:stretch>
        </p:blipFill>
        <p:spPr bwMode="auto">
          <a:xfrm>
            <a:off x="419100" y="1136650"/>
            <a:ext cx="8305800" cy="5340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</a:t>
            </a:r>
            <a:r>
              <a:rPr lang="en-US" sz="8000"/>
              <a:t>and study</a:t>
            </a:r>
            <a:endParaRPr lang="en-US" sz="8000" dirty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What is a Common Descriptive Language?</a:t>
            </a:r>
          </a:p>
          <a:p>
            <a:r>
              <a:rPr lang="en-US" sz="2000" dirty="0"/>
              <a:t>What is a Taxonomy?</a:t>
            </a:r>
          </a:p>
          <a:p>
            <a:r>
              <a:rPr lang="en-US" sz="2000" dirty="0"/>
              <a:t>Why a Language/Taxonomy for Computer Crime?</a:t>
            </a:r>
          </a:p>
          <a:p>
            <a:r>
              <a:rPr lang="en-US" sz="2000" dirty="0"/>
              <a:t>The Model as a Whole</a:t>
            </a:r>
          </a:p>
          <a:p>
            <a:r>
              <a:rPr lang="en-US" sz="2000" dirty="0"/>
              <a:t>Actions</a:t>
            </a:r>
          </a:p>
          <a:p>
            <a:r>
              <a:rPr lang="en-US" sz="2000" dirty="0"/>
              <a:t>Targets</a:t>
            </a:r>
          </a:p>
          <a:p>
            <a:r>
              <a:rPr lang="en-US" sz="2000" dirty="0"/>
              <a:t>Events</a:t>
            </a:r>
          </a:p>
          <a:p>
            <a:r>
              <a:rPr lang="en-US" sz="2000" dirty="0"/>
              <a:t>Vulnerability</a:t>
            </a:r>
          </a:p>
          <a:p>
            <a:r>
              <a:rPr lang="en-US" sz="2000" dirty="0"/>
              <a:t>Tool</a:t>
            </a:r>
          </a:p>
          <a:p>
            <a:r>
              <a:rPr lang="en-US" sz="2000" dirty="0"/>
              <a:t>Unauthorized Result</a:t>
            </a:r>
          </a:p>
          <a:p>
            <a:r>
              <a:rPr lang="en-US" sz="2000" dirty="0"/>
              <a:t>Objectives</a:t>
            </a:r>
          </a:p>
          <a:p>
            <a:r>
              <a:rPr lang="en-US" sz="2000" dirty="0"/>
              <a:t>Attackers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3429000"/>
            <a:ext cx="5486400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Chapter 8:</a:t>
            </a:r>
          </a:p>
          <a:p>
            <a:r>
              <a:rPr lang="en-US" dirty="0"/>
              <a:t>“Using a Common Language for </a:t>
            </a:r>
            <a:br>
              <a:rPr lang="en-US" dirty="0"/>
            </a:br>
            <a:r>
              <a:rPr lang="en-US" dirty="0"/>
              <a:t>Computer Security Incident Information”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Common Descriptive Language?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of terms that experts agree on in a field</a:t>
            </a:r>
          </a:p>
          <a:p>
            <a:r>
              <a:rPr lang="en-US" dirty="0"/>
              <a:t>Clear definitions to the extent possible</a:t>
            </a:r>
          </a:p>
          <a:p>
            <a:pPr lvl="1"/>
            <a:r>
              <a:rPr lang="en-US" dirty="0"/>
              <a:t>Precise</a:t>
            </a:r>
          </a:p>
          <a:p>
            <a:pPr lvl="1"/>
            <a:r>
              <a:rPr lang="en-US" dirty="0"/>
              <a:t>Unambiguous</a:t>
            </a:r>
          </a:p>
          <a:p>
            <a:pPr lvl="1"/>
            <a:r>
              <a:rPr lang="en-US" dirty="0"/>
              <a:t>Easy to determine in the field</a:t>
            </a:r>
          </a:p>
          <a:p>
            <a:r>
              <a:rPr lang="en-US" dirty="0"/>
              <a:t>A common language does not necessarily imply a causal or </a:t>
            </a:r>
            <a:br>
              <a:rPr lang="en-US" dirty="0"/>
            </a:br>
            <a:r>
              <a:rPr lang="en-US" dirty="0"/>
              <a:t>structural </a:t>
            </a:r>
            <a:r>
              <a:rPr lang="en-US" i="1" dirty="0"/>
              <a:t>model</a:t>
            </a:r>
            <a:endParaRPr lang="en-US" dirty="0"/>
          </a:p>
          <a:p>
            <a:r>
              <a:rPr lang="en-US" dirty="0"/>
              <a:t>Provides means of </a:t>
            </a:r>
            <a:br>
              <a:rPr lang="en-US" dirty="0"/>
            </a:br>
            <a:r>
              <a:rPr lang="en-US" dirty="0"/>
              <a:t>communication among </a:t>
            </a:r>
            <a:br>
              <a:rPr lang="en-US" dirty="0"/>
            </a:br>
            <a:r>
              <a:rPr lang="en-US" dirty="0"/>
              <a:t>experts</a:t>
            </a:r>
          </a:p>
          <a:p>
            <a:r>
              <a:rPr lang="en-US" dirty="0"/>
              <a:t>Supports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0" b="14667"/>
          <a:stretch/>
        </p:blipFill>
        <p:spPr bwMode="auto">
          <a:xfrm>
            <a:off x="4876800" y="4191000"/>
            <a:ext cx="3810000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9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12700"/>
            <a:ext cx="9187265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Taxonomy?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 relating terms in the common language</a:t>
            </a:r>
          </a:p>
          <a:p>
            <a:r>
              <a:rPr lang="en-US" dirty="0"/>
              <a:t>Permits </a:t>
            </a:r>
            <a:r>
              <a:rPr lang="en-US" i="1" dirty="0"/>
              <a:t>classification</a:t>
            </a:r>
            <a:r>
              <a:rPr lang="en-US" dirty="0"/>
              <a:t> of phenomena</a:t>
            </a:r>
          </a:p>
          <a:p>
            <a:r>
              <a:rPr lang="en-US" dirty="0"/>
              <a:t>Expresses (a) model(s) of the underlying phenomena</a:t>
            </a:r>
          </a:p>
          <a:p>
            <a:r>
              <a:rPr lang="en-US" dirty="0"/>
              <a:t>Supports hypothesis-building</a:t>
            </a:r>
          </a:p>
          <a:p>
            <a:r>
              <a:rPr lang="en-US" dirty="0"/>
              <a:t>Supports collection and analysis of statistical information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Language/Taxonomy for Computer Crime?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295400"/>
            <a:ext cx="64008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Field of information assurance growing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More people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Less common experience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Growing variability in meaning of terms</a:t>
            </a:r>
          </a:p>
          <a:p>
            <a:pPr>
              <a:lnSpc>
                <a:spcPct val="80000"/>
              </a:lnSpc>
            </a:pPr>
            <a:r>
              <a:rPr lang="en-US" dirty="0"/>
              <a:t>What’s wrong with ambiguous terminology?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cause confusion – talking at cross-purposes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mislead investigators and others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Wastes time in clarification time after time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Interferes with data-gathering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Makes comparisons and tests difficult or impossible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5146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as a Whole</a:t>
            </a:r>
          </a:p>
        </p:txBody>
      </p:sp>
      <p:pic>
        <p:nvPicPr>
          <p:cNvPr id="970756" name="Picture 4"/>
          <p:cNvPicPr>
            <a:picLocks noChangeAspect="1" noChangeArrowheads="1"/>
          </p:cNvPicPr>
          <p:nvPr/>
        </p:nvPicPr>
        <p:blipFill>
          <a:blip r:embed="rId3" cstate="print"/>
          <a:srcRect l="5763" t="5762" r="2647" b="7031"/>
          <a:stretch>
            <a:fillRect/>
          </a:stretch>
        </p:blipFill>
        <p:spPr bwMode="auto">
          <a:xfrm>
            <a:off x="762000" y="990600"/>
            <a:ext cx="7543800" cy="5729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97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6096000" cy="4648200"/>
          </a:xfrm>
        </p:spPr>
        <p:txBody>
          <a:bodyPr/>
          <a:lstStyle/>
          <a:p>
            <a:r>
              <a:rPr lang="en-US" dirty="0"/>
              <a:t>Probe / scan</a:t>
            </a:r>
          </a:p>
          <a:p>
            <a:r>
              <a:rPr lang="en-US" dirty="0"/>
              <a:t>Flood</a:t>
            </a:r>
          </a:p>
          <a:p>
            <a:r>
              <a:rPr lang="en-US" dirty="0"/>
              <a:t>Authenticate / Bypass / Spoof</a:t>
            </a:r>
          </a:p>
          <a:p>
            <a:r>
              <a:rPr lang="en-US" dirty="0"/>
              <a:t>Read / Copy / Steal</a:t>
            </a:r>
          </a:p>
          <a:p>
            <a:r>
              <a:rPr lang="en-US" dirty="0"/>
              <a:t>Modify / Delete</a:t>
            </a:r>
          </a:p>
        </p:txBody>
      </p:sp>
      <p:pic>
        <p:nvPicPr>
          <p:cNvPr id="974853" name="Picture 5"/>
          <p:cNvPicPr>
            <a:picLocks noChangeAspect="1" noChangeArrowheads="1"/>
          </p:cNvPicPr>
          <p:nvPr/>
        </p:nvPicPr>
        <p:blipFill>
          <a:blip r:embed="rId3" cstate="print"/>
          <a:srcRect l="52020" t="27798" r="35953" b="15367"/>
          <a:stretch>
            <a:fillRect/>
          </a:stretch>
        </p:blipFill>
        <p:spPr bwMode="auto">
          <a:xfrm>
            <a:off x="7212013" y="0"/>
            <a:ext cx="1779587" cy="670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6172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Analyze the following real cases and identify the target(s) in the events:</a:t>
            </a:r>
          </a:p>
          <a:p>
            <a:r>
              <a:rPr lang="en-US" dirty="0"/>
              <a:t>A criminal inserts a Trojan Horse into a production system; it logs keystrokes</a:t>
            </a:r>
          </a:p>
          <a:p>
            <a:r>
              <a:rPr lang="en-US" dirty="0"/>
              <a:t>A criminal hacker defaces a Web page</a:t>
            </a:r>
          </a:p>
          <a:p>
            <a:r>
              <a:rPr lang="en-US" dirty="0"/>
              <a:t>An attacker launches millions of spurious packets addressed to a particular e-commerce server</a:t>
            </a:r>
          </a:p>
          <a:p>
            <a:r>
              <a:rPr lang="en-US" dirty="0"/>
              <a:t>The Morris Worm of November 1988 takes down 9,000 computers on the Internet</a:t>
            </a:r>
          </a:p>
        </p:txBody>
      </p:sp>
      <p:pic>
        <p:nvPicPr>
          <p:cNvPr id="975876" name="Picture 4"/>
          <p:cNvPicPr>
            <a:picLocks noChangeAspect="1" noChangeArrowheads="1"/>
          </p:cNvPicPr>
          <p:nvPr/>
        </p:nvPicPr>
        <p:blipFill>
          <a:blip r:embed="rId3" cstate="print"/>
          <a:srcRect l="63123" t="28958" r="27626" b="26967"/>
          <a:stretch>
            <a:fillRect/>
          </a:stretch>
        </p:blipFill>
        <p:spPr bwMode="auto">
          <a:xfrm>
            <a:off x="7239000" y="0"/>
            <a:ext cx="1744663" cy="662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334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An event consists of an action taken against a target</a:t>
            </a:r>
          </a:p>
          <a:p>
            <a:pPr>
              <a:lnSpc>
                <a:spcPct val="80000"/>
              </a:lnSpc>
            </a:pPr>
            <a:r>
              <a:rPr lang="en-US" dirty="0"/>
              <a:t>Analyze the following events in these terms: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 8-year-old kid examines all the ports on a Web server to see if any are unprotected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dishonest employee makes copies on a Zip disk of secret formulas for a new product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saboteur cuts the cables linking a company network to the Internet</a:t>
            </a:r>
          </a:p>
        </p:txBody>
      </p:sp>
      <p:pic>
        <p:nvPicPr>
          <p:cNvPr id="976900" name="Picture 4"/>
          <p:cNvPicPr>
            <a:picLocks noChangeAspect="1" noChangeArrowheads="1"/>
          </p:cNvPicPr>
          <p:nvPr/>
        </p:nvPicPr>
        <p:blipFill>
          <a:blip r:embed="rId3" cstate="print"/>
          <a:srcRect l="52396" t="20840" r="27626" b="14990"/>
          <a:stretch>
            <a:fillRect/>
          </a:stretch>
        </p:blipFill>
        <p:spPr bwMode="auto">
          <a:xfrm>
            <a:off x="6477000" y="228600"/>
            <a:ext cx="2438400" cy="624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38383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ia_2_sun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>
          <a:defRPr i="1"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iia_2_sun</Template>
  <TotalTime>47</TotalTime>
  <Words>807</Words>
  <Application>Microsoft Office PowerPoint</Application>
  <PresentationFormat>On-screen Show (4:3)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Garamond</vt:lpstr>
      <vt:lpstr>Times New Roman</vt:lpstr>
      <vt:lpstr>Wingdings</vt:lpstr>
      <vt:lpstr>iia_2_sun</vt:lpstr>
      <vt:lpstr>Taxonomy of Computer Security Breaches</vt:lpstr>
      <vt:lpstr>Topics</vt:lpstr>
      <vt:lpstr>What is a Common Descriptive Language?</vt:lpstr>
      <vt:lpstr>What is a Taxonomy?</vt:lpstr>
      <vt:lpstr>Why a Language/Taxonomy for Computer Crime?</vt:lpstr>
      <vt:lpstr>The Model as a Whole</vt:lpstr>
      <vt:lpstr>Actions</vt:lpstr>
      <vt:lpstr>Targets</vt:lpstr>
      <vt:lpstr>Events</vt:lpstr>
      <vt:lpstr>Vulnerability</vt:lpstr>
      <vt:lpstr>Common Vulnerabilities  and Exposures Dictionary</vt:lpstr>
      <vt:lpstr>Tool</vt:lpstr>
      <vt:lpstr>Unauthorized Result</vt:lpstr>
      <vt:lpstr>Objectives</vt:lpstr>
      <vt:lpstr>Attackers</vt:lpstr>
      <vt:lpstr>The Model as a Whole (again)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 of Computer Security Breaches</dc:title>
  <dc:subject>CSH6 Chapter 8</dc:subject>
  <dc:creator>M. E. Kabay, PhD, CISSP-ISSMP</dc:creator>
  <cp:keywords/>
  <dc:description>“Using a Common Language for Computer Security Incident Information”_x000d_
John D. Howard</dc:description>
  <cp:lastModifiedBy>Mich Kabay</cp:lastModifiedBy>
  <cp:revision>22</cp:revision>
  <cp:lastPrinted>2013-09-02T17:47:54Z</cp:lastPrinted>
  <dcterms:created xsi:type="dcterms:W3CDTF">2009-08-08T14:31:25Z</dcterms:created>
  <dcterms:modified xsi:type="dcterms:W3CDTF">2021-02-05T19:53:35Z</dcterms:modified>
  <cp:category/>
</cp:coreProperties>
</file>