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46"/>
  </p:notesMasterIdLst>
  <p:handoutMasterIdLst>
    <p:handoutMasterId r:id="rId47"/>
  </p:handoutMasterIdLst>
  <p:sldIdLst>
    <p:sldId id="908" r:id="rId2"/>
    <p:sldId id="910" r:id="rId3"/>
    <p:sldId id="916" r:id="rId4"/>
    <p:sldId id="931" r:id="rId5"/>
    <p:sldId id="932" r:id="rId6"/>
    <p:sldId id="915" r:id="rId7"/>
    <p:sldId id="933" r:id="rId8"/>
    <p:sldId id="919" r:id="rId9"/>
    <p:sldId id="934" r:id="rId10"/>
    <p:sldId id="935" r:id="rId11"/>
    <p:sldId id="936" r:id="rId12"/>
    <p:sldId id="938" r:id="rId13"/>
    <p:sldId id="918" r:id="rId14"/>
    <p:sldId id="937" r:id="rId15"/>
    <p:sldId id="917" r:id="rId16"/>
    <p:sldId id="914" r:id="rId17"/>
    <p:sldId id="925" r:id="rId18"/>
    <p:sldId id="924" r:id="rId19"/>
    <p:sldId id="923" r:id="rId20"/>
    <p:sldId id="939" r:id="rId21"/>
    <p:sldId id="922" r:id="rId22"/>
    <p:sldId id="921" r:id="rId23"/>
    <p:sldId id="920" r:id="rId24"/>
    <p:sldId id="913" r:id="rId25"/>
    <p:sldId id="930" r:id="rId26"/>
    <p:sldId id="940" r:id="rId27"/>
    <p:sldId id="941" r:id="rId28"/>
    <p:sldId id="942" r:id="rId29"/>
    <p:sldId id="943" r:id="rId30"/>
    <p:sldId id="944" r:id="rId31"/>
    <p:sldId id="945" r:id="rId32"/>
    <p:sldId id="946" r:id="rId33"/>
    <p:sldId id="929" r:id="rId34"/>
    <p:sldId id="947" r:id="rId35"/>
    <p:sldId id="948" r:id="rId36"/>
    <p:sldId id="928" r:id="rId37"/>
    <p:sldId id="949" r:id="rId38"/>
    <p:sldId id="950" r:id="rId39"/>
    <p:sldId id="951" r:id="rId40"/>
    <p:sldId id="927" r:id="rId41"/>
    <p:sldId id="926" r:id="rId42"/>
    <p:sldId id="912" r:id="rId43"/>
    <p:sldId id="911" r:id="rId44"/>
    <p:sldId id="578" r:id="rId4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0" autoAdjust="0"/>
    <p:restoredTop sz="86410" autoAdjust="0"/>
  </p:normalViewPr>
  <p:slideViewPr>
    <p:cSldViewPr showGuides="1">
      <p:cViewPr varScale="1">
        <p:scale>
          <a:sx n="119" d="100"/>
          <a:sy n="11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4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57435"/>
            <a:ext cx="7315200" cy="22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ctr" defTabSz="913927" eaLnBrk="0" hangingPunct="0">
              <a:defRPr sz="1200" b="0" i="1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Introduction to IA – Class Notes</a:t>
            </a:r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869"/>
            <a:ext cx="7315200" cy="45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ctr" defTabSz="913927" eaLnBrk="0" hangingPunct="0">
              <a:defRPr sz="1200" b="0" i="1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                             </a:t>
            </a:r>
            <a:fld id="{737F65E9-A772-4A14-AEBC-B0D97BFED8B8}" type="slidenum">
              <a:rPr lang="en-US"/>
              <a:pPr>
                <a:defRPr/>
              </a:pPr>
              <a:t>‹#›</a:t>
            </a:fld>
            <a:r>
              <a:rPr lang="en-US" dirty="0"/>
              <a:t>                                            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66999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19200" y="239375"/>
            <a:ext cx="4876800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300" b="0" i="1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IS340 Class Notes</a:t>
            </a:r>
          </a:p>
        </p:txBody>
      </p:sp>
      <p:sp>
        <p:nvSpPr>
          <p:cNvPr id="512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8032" y="4561226"/>
            <a:ext cx="5039139" cy="431857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38032" y="9122452"/>
            <a:ext cx="5039139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100" b="0" i="1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1753" y="9122452"/>
            <a:ext cx="1056861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100" b="0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/>
              <a:pPr>
                <a:defRPr/>
              </a:pPr>
              <a:t>‹#›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67746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B801C775-E9A2-4685-A6A4-9F4F15C88AEE}" type="slidenum">
              <a:rPr lang="en-US" smtClean="0"/>
              <a:pPr/>
              <a:t>1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567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671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087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420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724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313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182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7774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649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91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958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F58B216C-A862-4EB0-B884-BFC1CA76260A}" type="slidenum">
              <a:rPr lang="en-US" smtClean="0"/>
              <a:pPr/>
              <a:t>2</a:t>
            </a:fld>
            <a:endParaRPr 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4762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030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490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045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2871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125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0453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5337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8034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9589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522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653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2879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0302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7927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0477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3660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3400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7122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0109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3633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941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617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40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1168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41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0993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42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4267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43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2097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03FF91CD-32CD-43BA-AAFF-F595D6CB5954}" type="slidenum">
              <a:rPr lang="en-US" smtClean="0"/>
              <a:pPr/>
              <a:t>44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45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289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328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170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376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340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162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6494463"/>
            <a:ext cx="460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fld id="{1876368F-CCB9-4D53-B26B-53ADE0C8FEAD}" type="slidenum">
              <a:rPr lang="en-US" sz="1800"/>
              <a:pPr eaLnBrk="0" hangingPunct="0">
                <a:defRPr/>
              </a:pPr>
              <a:t>‹#›</a:t>
            </a:fld>
            <a:endParaRPr lang="en-US" sz="1800" dirty="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b="0" dirty="0">
              <a:latin typeface="Times New Roman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/>
        </p:nvSpPr>
        <p:spPr bwMode="auto">
          <a:xfrm>
            <a:off x="3322638" y="6643688"/>
            <a:ext cx="2497137" cy="214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800" b="0" i="1" dirty="0"/>
              <a:t>Copyright </a:t>
            </a:r>
            <a:r>
              <a:rPr lang="en-US" sz="800" b="0" i="1"/>
              <a:t>© 2020 M. E. </a:t>
            </a:r>
            <a:r>
              <a:rPr lang="en-US" sz="800" b="0" i="1" dirty="0"/>
              <a:t>Kabay.  All rights reserved.</a:t>
            </a:r>
          </a:p>
        </p:txBody>
      </p:sp>
      <p:pic>
        <p:nvPicPr>
          <p:cNvPr id="1031" name="Picture 7" descr="NWU_2c_stacked_logo_1-inch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35950" y="0"/>
            <a:ext cx="9080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3276600"/>
          </a:xfrm>
        </p:spPr>
        <p:txBody>
          <a:bodyPr/>
          <a:lstStyle/>
          <a:p>
            <a:pPr algn="ctr"/>
            <a:r>
              <a:rPr lang="en-US" sz="11500" dirty="0"/>
              <a:t>Security Models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990600" y="3429000"/>
            <a:ext cx="7162800" cy="3124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/>
              <a:t>CSH6 </a:t>
            </a:r>
            <a:r>
              <a:rPr lang="en-US" sz="3600" dirty="0"/>
              <a:t>Chapter 9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/>
              <a:t>“Mathematical Models of Computer Security”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/>
              <a:t>Matt Bishop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lum bright="6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Access-Control Matrix Model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7162800" cy="5334000"/>
          </a:xfrm>
        </p:spPr>
        <p:txBody>
          <a:bodyPr/>
          <a:lstStyle/>
          <a:p>
            <a:r>
              <a:rPr lang="en-US" sz="2000" dirty="0"/>
              <a:t>Commands</a:t>
            </a:r>
          </a:p>
          <a:p>
            <a:pPr lvl="1"/>
            <a:r>
              <a:rPr lang="en-US" sz="2000" dirty="0"/>
              <a:t>Mono-operational: 1 primitive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Conditional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752600"/>
            <a:ext cx="6096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7239000" y="2819400"/>
            <a:ext cx="1524776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 rtlCol="0">
            <a:spAutoFit/>
          </a:bodyPr>
          <a:lstStyle/>
          <a:p>
            <a:r>
              <a:rPr lang="en-US" i="1" dirty="0"/>
              <a:t>CSH6</a:t>
            </a:r>
            <a:r>
              <a:rPr lang="en-US" dirty="0"/>
              <a:t> p 9.4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521529"/>
            <a:ext cx="6172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6150429"/>
            <a:ext cx="6172200" cy="40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543024" y="6381690"/>
            <a:ext cx="1524776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i="1" dirty="0"/>
              <a:t>CSH6</a:t>
            </a:r>
            <a:r>
              <a:rPr lang="en-US" dirty="0"/>
              <a:t> p 9.5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6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Access-Control Matrix Model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Applicability</a:t>
            </a:r>
          </a:p>
          <a:p>
            <a:pPr lvl="1"/>
            <a:r>
              <a:rPr lang="en-US" dirty="0"/>
              <a:t>Theoretical basis for 2 widely-used mechanisms:</a:t>
            </a:r>
          </a:p>
          <a:p>
            <a:pPr lvl="2"/>
            <a:r>
              <a:rPr lang="en-US" dirty="0"/>
              <a:t>Access-control lists (ACLs)</a:t>
            </a:r>
          </a:p>
          <a:p>
            <a:pPr lvl="2"/>
            <a:r>
              <a:rPr lang="en-US" dirty="0"/>
              <a:t>Capability lists</a:t>
            </a:r>
          </a:p>
          <a:p>
            <a:pPr lvl="1"/>
            <a:r>
              <a:rPr lang="en-US" dirty="0"/>
              <a:t>For modeling</a:t>
            </a:r>
          </a:p>
          <a:p>
            <a:pPr lvl="2"/>
            <a:r>
              <a:rPr lang="en-US" dirty="0"/>
              <a:t>Tool</a:t>
            </a:r>
          </a:p>
          <a:p>
            <a:pPr lvl="2"/>
            <a:r>
              <a:rPr lang="en-US" dirty="0"/>
              <a:t>Analyze difficulty of determining level of security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bright="6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Access-Control Matrix Model (5)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953000"/>
          </a:xfrm>
        </p:spPr>
        <p:txBody>
          <a:bodyPr/>
          <a:lstStyle/>
          <a:p>
            <a:pPr>
              <a:buNone/>
            </a:pPr>
            <a:r>
              <a:rPr lang="en-US" sz="2800" i="1" dirty="0"/>
              <a:t>A few more definitions</a:t>
            </a:r>
          </a:p>
          <a:p>
            <a:r>
              <a:rPr lang="en-US" dirty="0"/>
              <a:t>Command may consist</a:t>
            </a:r>
            <a:r>
              <a:rPr lang="en-US" baseline="0" dirty="0"/>
              <a:t> of </a:t>
            </a:r>
            <a:br>
              <a:rPr lang="en-US" baseline="0" dirty="0"/>
            </a:br>
            <a:r>
              <a:rPr lang="en-US" baseline="0" dirty="0"/>
              <a:t>single primitive operation</a:t>
            </a:r>
            <a:endParaRPr lang="en-US" i="0" dirty="0"/>
          </a:p>
          <a:p>
            <a:pPr lvl="1"/>
            <a:r>
              <a:rPr lang="en-US" i="0" dirty="0"/>
              <a:t>Called </a:t>
            </a:r>
            <a:r>
              <a:rPr lang="en-US" i="1" dirty="0"/>
              <a:t>Mono-operational</a:t>
            </a:r>
            <a:r>
              <a:rPr lang="en-US" baseline="0" dirty="0"/>
              <a:t> command</a:t>
            </a:r>
          </a:p>
          <a:p>
            <a:r>
              <a:rPr lang="en-US" dirty="0"/>
              <a:t>Command with only 1 </a:t>
            </a:r>
            <a:br>
              <a:rPr lang="en-US" dirty="0"/>
            </a:br>
            <a:r>
              <a:rPr lang="en-US" dirty="0"/>
              <a:t>condition: </a:t>
            </a:r>
            <a:r>
              <a:rPr lang="en-US" i="1" dirty="0" err="1"/>
              <a:t>monoconditional</a:t>
            </a:r>
            <a:endParaRPr lang="en-US" i="1" dirty="0"/>
          </a:p>
          <a:p>
            <a:r>
              <a:rPr lang="en-US" baseline="0" dirty="0"/>
              <a:t>Command with 2 conditions joined by </a:t>
            </a:r>
            <a:r>
              <a:rPr lang="en-US" i="1" baseline="0" dirty="0"/>
              <a:t>and</a:t>
            </a:r>
            <a:r>
              <a:rPr lang="en-US" baseline="0" dirty="0"/>
              <a:t>: </a:t>
            </a:r>
            <a:r>
              <a:rPr lang="en-US" i="1" baseline="0" dirty="0" err="1"/>
              <a:t>biconditional</a:t>
            </a:r>
            <a:endParaRPr lang="en-US" i="1" baseline="0" dirty="0"/>
          </a:p>
          <a:p>
            <a:r>
              <a:rPr lang="en-US" dirty="0"/>
              <a:t>System has no </a:t>
            </a:r>
            <a:br>
              <a:rPr lang="en-US" dirty="0"/>
            </a:br>
            <a:r>
              <a:rPr lang="en-US" dirty="0"/>
              <a:t>commands using </a:t>
            </a:r>
            <a:br>
              <a:rPr lang="en-US" dirty="0"/>
            </a:br>
            <a:r>
              <a:rPr lang="en-US" i="1" dirty="0"/>
              <a:t>delete</a:t>
            </a:r>
            <a:r>
              <a:rPr lang="en-US" dirty="0"/>
              <a:t> or </a:t>
            </a:r>
            <a:r>
              <a:rPr lang="en-US" i="1" dirty="0"/>
              <a:t>destroy*</a:t>
            </a:r>
            <a:r>
              <a:rPr lang="en-US" dirty="0"/>
              <a:t> primitives = </a:t>
            </a:r>
            <a:r>
              <a:rPr lang="en-US" i="1" dirty="0"/>
              <a:t>monotonic</a:t>
            </a:r>
            <a:endParaRPr lang="en-US" i="1" baseline="0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828800"/>
            <a:ext cx="304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048000"/>
            <a:ext cx="396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4267200"/>
            <a:ext cx="5029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/>
          <p:cNvSpPr txBox="1"/>
          <p:nvPr/>
        </p:nvSpPr>
        <p:spPr>
          <a:xfrm>
            <a:off x="152400" y="6019800"/>
            <a:ext cx="8637557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* Remember, these operations apply to rules in the matrix, not to data.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Harrison, </a:t>
            </a:r>
            <a:r>
              <a:rPr lang="en-US" dirty="0" err="1"/>
              <a:t>Ruzzo</a:t>
            </a:r>
            <a:r>
              <a:rPr lang="en-US" dirty="0"/>
              <a:t> &amp; </a:t>
            </a:r>
            <a:r>
              <a:rPr lang="en-US" dirty="0" err="1"/>
              <a:t>Ullman</a:t>
            </a:r>
            <a:r>
              <a:rPr lang="en-US" dirty="0"/>
              <a:t>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we test to determine if system is secure?</a:t>
            </a:r>
          </a:p>
          <a:p>
            <a:r>
              <a:rPr lang="en-US" dirty="0"/>
              <a:t>Consider</a:t>
            </a:r>
          </a:p>
          <a:p>
            <a:pPr lvl="1"/>
            <a:r>
              <a:rPr lang="en-US" dirty="0"/>
              <a:t>Generic right </a:t>
            </a:r>
            <a:r>
              <a:rPr lang="en-US" i="1" dirty="0"/>
              <a:t>r</a:t>
            </a:r>
            <a:r>
              <a:rPr lang="en-US" dirty="0"/>
              <a:t> for specific entity</a:t>
            </a:r>
          </a:p>
          <a:p>
            <a:pPr lvl="1"/>
            <a:r>
              <a:rPr lang="en-US" dirty="0"/>
              <a:t>Access-control matrix</a:t>
            </a:r>
          </a:p>
          <a:p>
            <a:r>
              <a:rPr lang="en-US" dirty="0"/>
              <a:t>So system is secure with respect to </a:t>
            </a:r>
            <a:r>
              <a:rPr lang="en-US" i="1" dirty="0"/>
              <a:t>r</a:t>
            </a:r>
            <a:r>
              <a:rPr lang="en-US" dirty="0"/>
              <a:t> </a:t>
            </a:r>
            <a:r>
              <a:rPr lang="en-US" dirty="0" err="1"/>
              <a:t>iff</a:t>
            </a:r>
            <a:endParaRPr lang="en-US" dirty="0"/>
          </a:p>
          <a:p>
            <a:pPr lvl="1"/>
            <a:r>
              <a:rPr lang="en-US" i="1" dirty="0"/>
              <a:t>r</a:t>
            </a:r>
            <a:r>
              <a:rPr lang="en-US" dirty="0"/>
              <a:t> cannot be added to an entity in matrix</a:t>
            </a:r>
          </a:p>
          <a:p>
            <a:pPr lvl="1"/>
            <a:r>
              <a:rPr lang="en-US" dirty="0"/>
              <a:t>Unless particular subject-object relation includes </a:t>
            </a:r>
            <a:r>
              <a:rPr lang="en-US" i="1" dirty="0"/>
              <a:t>r </a:t>
            </a:r>
            <a:r>
              <a:rPr lang="en-US" dirty="0"/>
              <a:t>as permitted</a:t>
            </a:r>
          </a:p>
          <a:p>
            <a:r>
              <a:rPr lang="en-US" dirty="0"/>
              <a:t>Theorems elaborated to establish bounds of provability (see next slide)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62800" y="2819400"/>
            <a:ext cx="1396536" cy="58477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600" i="1" dirty="0" err="1"/>
              <a:t>iff</a:t>
            </a:r>
            <a:r>
              <a:rPr lang="en-US" sz="1600" dirty="0"/>
              <a:t> means </a:t>
            </a:r>
            <a:br>
              <a:rPr lang="en-US" sz="1600" dirty="0"/>
            </a:br>
            <a:r>
              <a:rPr lang="en-US" sz="1600" i="1" dirty="0"/>
              <a:t>if and only if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Harrison, </a:t>
            </a:r>
            <a:r>
              <a:rPr lang="en-US" sz="3600" b="1" dirty="0" err="1">
                <a:solidFill>
                  <a:srgbClr val="800000"/>
                </a:solidFill>
                <a:latin typeface="+mj-lt"/>
                <a:ea typeface="+mj-ea"/>
                <a:cs typeface="+mj-cs"/>
              </a:rPr>
              <a:t>Ruzzo</a:t>
            </a:r>
            <a:r>
              <a:rPr lang="en-US" sz="3600" b="1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 &amp; </a:t>
            </a:r>
            <a:r>
              <a:rPr lang="en-US" sz="3600" b="1" dirty="0" err="1">
                <a:solidFill>
                  <a:srgbClr val="800000"/>
                </a:solidFill>
                <a:latin typeface="+mj-lt"/>
                <a:ea typeface="+mj-ea"/>
                <a:cs typeface="+mj-cs"/>
              </a:rPr>
              <a:t>Ullman</a:t>
            </a:r>
            <a:r>
              <a:rPr lang="en-US" sz="3600" b="1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7772400" cy="5334000"/>
          </a:xfrm>
        </p:spPr>
        <p:txBody>
          <a:bodyPr/>
          <a:lstStyle/>
          <a:p>
            <a:r>
              <a:rPr lang="en-US" i="1" dirty="0"/>
              <a:t>Safety Question:</a:t>
            </a:r>
            <a:r>
              <a:rPr lang="en-US" dirty="0"/>
              <a:t> Is there an algorithm to determine whether a given system with initial state </a:t>
            </a:r>
            <a:r>
              <a:rPr lang="el-GR" dirty="0"/>
              <a:t>σ</a:t>
            </a:r>
            <a:r>
              <a:rPr lang="en-US" dirty="0"/>
              <a:t> is secure with respect to a given right?</a:t>
            </a:r>
          </a:p>
          <a:p>
            <a:r>
              <a:rPr lang="en-US" dirty="0"/>
              <a:t>Theorem (HRU Result):</a:t>
            </a:r>
          </a:p>
          <a:p>
            <a:pPr lvl="1"/>
            <a:r>
              <a:rPr lang="en-US" dirty="0"/>
              <a:t>Safety question </a:t>
            </a:r>
            <a:r>
              <a:rPr lang="en-US" dirty="0" err="1"/>
              <a:t>undecidable</a:t>
            </a:r>
            <a:endParaRPr lang="en-US" dirty="0"/>
          </a:p>
          <a:p>
            <a:pPr lvl="1"/>
            <a:r>
              <a:rPr lang="en-US" dirty="0"/>
              <a:t>Reduce </a:t>
            </a:r>
            <a:r>
              <a:rPr lang="en-US" i="1" dirty="0"/>
              <a:t>halting problem</a:t>
            </a:r>
            <a:r>
              <a:rPr lang="en-US" dirty="0"/>
              <a:t> to safety question</a:t>
            </a:r>
          </a:p>
          <a:p>
            <a:pPr lvl="2"/>
            <a:r>
              <a:rPr lang="en-US" dirty="0"/>
              <a:t>Given a description of a program, decide if it will run forever or terminate</a:t>
            </a:r>
          </a:p>
          <a:p>
            <a:pPr lvl="2"/>
            <a:r>
              <a:rPr lang="en-US" dirty="0"/>
              <a:t>Alan Turing proved impossibility of finding general algorithm for this problem</a:t>
            </a:r>
          </a:p>
          <a:p>
            <a:pPr lvl="1"/>
            <a:r>
              <a:rPr lang="en-US" dirty="0"/>
              <a:t>Therefore safety question is also </a:t>
            </a:r>
            <a:r>
              <a:rPr lang="en-US" dirty="0" err="1"/>
              <a:t>undecidable</a:t>
            </a:r>
            <a:endParaRPr lang="en-US" dirty="0"/>
          </a:p>
          <a:p>
            <a:r>
              <a:rPr lang="en-US" dirty="0"/>
              <a:t>Many other </a:t>
            </a:r>
            <a:r>
              <a:rPr lang="en-US" dirty="0" err="1"/>
              <a:t>undecidable</a:t>
            </a:r>
            <a:r>
              <a:rPr lang="en-US" dirty="0"/>
              <a:t> questions</a:t>
            </a:r>
          </a:p>
          <a:p>
            <a:pPr lvl="1"/>
            <a:r>
              <a:rPr lang="en-US" dirty="0"/>
              <a:t>And a few decidable ones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Typed Access-Control Model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7772400" cy="5105400"/>
          </a:xfrm>
        </p:spPr>
        <p:txBody>
          <a:bodyPr/>
          <a:lstStyle/>
          <a:p>
            <a:r>
              <a:rPr lang="en-US" dirty="0"/>
              <a:t>Adding types to access-control model</a:t>
            </a:r>
          </a:p>
          <a:p>
            <a:pPr lvl="1"/>
            <a:r>
              <a:rPr lang="en-US" dirty="0"/>
              <a:t>Define types of data</a:t>
            </a:r>
          </a:p>
          <a:p>
            <a:pPr lvl="1"/>
            <a:r>
              <a:rPr lang="en-US" dirty="0"/>
              <a:t>Modify rules to allow for finer </a:t>
            </a:r>
            <a:br>
              <a:rPr lang="en-US" dirty="0"/>
            </a:br>
            <a:r>
              <a:rPr lang="en-US" dirty="0"/>
              <a:t>categories</a:t>
            </a:r>
          </a:p>
          <a:p>
            <a:pPr lvl="1"/>
            <a:r>
              <a:rPr lang="en-US" dirty="0"/>
              <a:t>Model called </a:t>
            </a:r>
            <a:r>
              <a:rPr lang="en-US" i="1" dirty="0"/>
              <a:t>TAM</a:t>
            </a:r>
          </a:p>
          <a:p>
            <a:r>
              <a:rPr lang="en-US" dirty="0"/>
              <a:t>Definition: </a:t>
            </a:r>
            <a:r>
              <a:rPr lang="en-US" i="1" dirty="0"/>
              <a:t>acyclic rule set</a:t>
            </a:r>
            <a:endParaRPr lang="en-US" dirty="0"/>
          </a:p>
          <a:p>
            <a:pPr lvl="1"/>
            <a:r>
              <a:rPr lang="en-US" dirty="0"/>
              <a:t>Entity E or descendents </a:t>
            </a:r>
            <a:br>
              <a:rPr lang="en-US" dirty="0"/>
            </a:br>
            <a:r>
              <a:rPr lang="en-US" dirty="0"/>
              <a:t>cannot create new entity of same type as E</a:t>
            </a:r>
          </a:p>
          <a:p>
            <a:r>
              <a:rPr lang="en-US" dirty="0"/>
              <a:t>Theorem: it is possible to construct an algorithm that will determine if acyclic, monotonic TAMs are secure with respect to generic right </a:t>
            </a:r>
            <a:r>
              <a:rPr lang="en-US" i="1" dirty="0"/>
              <a:t>r</a:t>
            </a:r>
          </a:p>
          <a:p>
            <a:pPr lvl="1"/>
            <a:r>
              <a:rPr lang="en-US" i="1" dirty="0"/>
              <a:t>But there’s no guarantee of finding such an algorithm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5200" y="1905000"/>
            <a:ext cx="29464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xual response controls in men and women.jpg"/>
          <p:cNvPicPr>
            <a:picLocks noChangeAspect="1"/>
          </p:cNvPicPr>
          <p:nvPr/>
        </p:nvPicPr>
        <p:blipFill>
          <a:blip r:embed="rId3" cstate="print">
            <a:lum bright="47000"/>
          </a:blip>
          <a:stretch>
            <a:fillRect/>
          </a:stretch>
        </p:blipFill>
        <p:spPr>
          <a:xfrm>
            <a:off x="0" y="381000"/>
            <a:ext cx="9101938" cy="617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Models &amp; Controls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Mandatory Access-Control Model</a:t>
            </a:r>
          </a:p>
          <a:p>
            <a:r>
              <a:rPr lang="en-US" sz="2800" dirty="0"/>
              <a:t>Discretionary Access-Control Model</a:t>
            </a:r>
          </a:p>
          <a:p>
            <a:r>
              <a:rPr lang="en-US" sz="2800" dirty="0"/>
              <a:t>Originator-Controlled</a:t>
            </a:r>
            <a:r>
              <a:rPr lang="en-US" sz="2800" baseline="0" dirty="0"/>
              <a:t> Access-Control Model</a:t>
            </a:r>
          </a:p>
          <a:p>
            <a:r>
              <a:rPr lang="en-US" sz="2800" baseline="0" dirty="0"/>
              <a:t>Digital Rights Management</a:t>
            </a:r>
          </a:p>
          <a:p>
            <a:r>
              <a:rPr lang="en-US" sz="2800" baseline="0" dirty="0"/>
              <a:t>Role-Based Access-Control Models &amp; Groups</a:t>
            </a:r>
          </a:p>
          <a:p>
            <a:r>
              <a:rPr lang="en-US" sz="2800" baseline="0" dirty="0"/>
              <a:t>Summary of Models &amp; Controls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762000"/>
          </a:xfrm>
        </p:spPr>
        <p:txBody>
          <a:bodyPr/>
          <a:lstStyle/>
          <a:p>
            <a:pPr lvl="0"/>
            <a:r>
              <a:rPr lang="en-US" dirty="0"/>
              <a:t>Mandatory Access-Control Model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638800"/>
          </a:xfrm>
        </p:spPr>
        <p:txBody>
          <a:bodyPr/>
          <a:lstStyle/>
          <a:p>
            <a:r>
              <a:rPr lang="en-US" dirty="0"/>
              <a:t>MAC sets and enforces access-control rules using a hierarchy of controllers</a:t>
            </a:r>
          </a:p>
          <a:p>
            <a:pPr lvl="1"/>
            <a:r>
              <a:rPr lang="en-US" dirty="0"/>
              <a:t>US government classification is a MAC</a:t>
            </a:r>
          </a:p>
          <a:p>
            <a:pPr lvl="1"/>
            <a:r>
              <a:rPr lang="en-US" dirty="0"/>
              <a:t>Mandatory because rules must always be followed</a:t>
            </a:r>
          </a:p>
          <a:p>
            <a:pPr lvl="1"/>
            <a:r>
              <a:rPr lang="en-US" dirty="0"/>
              <a:t>Authorities (e.g., ISSO = </a:t>
            </a:r>
            <a:br>
              <a:rPr lang="en-US" dirty="0"/>
            </a:br>
            <a:r>
              <a:rPr lang="en-US" dirty="0"/>
              <a:t>Information Systems Security </a:t>
            </a:r>
            <a:br>
              <a:rPr lang="en-US" dirty="0"/>
            </a:br>
            <a:r>
              <a:rPr lang="en-US" dirty="0"/>
              <a:t>Officer) determine rules</a:t>
            </a:r>
          </a:p>
          <a:p>
            <a:pPr lvl="1"/>
            <a:r>
              <a:rPr lang="en-US" dirty="0"/>
              <a:t>System enforces rules</a:t>
            </a:r>
          </a:p>
          <a:p>
            <a:r>
              <a:rPr lang="en-US" dirty="0"/>
              <a:t>Other examples</a:t>
            </a:r>
          </a:p>
          <a:p>
            <a:pPr lvl="1"/>
            <a:r>
              <a:rPr lang="en-US" dirty="0"/>
              <a:t>MULTICS OS ring-based </a:t>
            </a:r>
            <a:br>
              <a:rPr lang="en-US" dirty="0"/>
            </a:br>
            <a:r>
              <a:rPr lang="en-US" dirty="0"/>
              <a:t>access-control</a:t>
            </a:r>
          </a:p>
          <a:p>
            <a:pPr lvl="1"/>
            <a:r>
              <a:rPr lang="en-US" dirty="0"/>
              <a:t>Public Key Infrastructure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466348"/>
            <a:ext cx="3190875" cy="4201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685800"/>
          </a:xfrm>
        </p:spPr>
        <p:txBody>
          <a:bodyPr/>
          <a:lstStyle/>
          <a:p>
            <a:pPr lvl="0"/>
            <a:r>
              <a:rPr lang="en-US" sz="3300" dirty="0"/>
              <a:t>Discretionary Access-Control Model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85800"/>
            <a:ext cx="5562600" cy="5943600"/>
          </a:xfrm>
        </p:spPr>
        <p:txBody>
          <a:bodyPr/>
          <a:lstStyle/>
          <a:p>
            <a:r>
              <a:rPr lang="en-US" i="1" dirty="0"/>
              <a:t>Owners </a:t>
            </a:r>
            <a:r>
              <a:rPr lang="en-US" dirty="0"/>
              <a:t>of data have power to determine access controls</a:t>
            </a:r>
          </a:p>
          <a:p>
            <a:r>
              <a:rPr lang="en-US" dirty="0"/>
              <a:t>DAC</a:t>
            </a:r>
          </a:p>
          <a:p>
            <a:pPr lvl="1"/>
            <a:r>
              <a:rPr lang="en-US" dirty="0"/>
              <a:t>Most common access control on computers</a:t>
            </a:r>
          </a:p>
          <a:p>
            <a:r>
              <a:rPr lang="en-US" dirty="0"/>
              <a:t>Combinations</a:t>
            </a:r>
          </a:p>
          <a:p>
            <a:pPr lvl="1"/>
            <a:r>
              <a:rPr lang="en-US" dirty="0"/>
              <a:t>Often see both MAC &amp; DAC</a:t>
            </a:r>
          </a:p>
          <a:p>
            <a:pPr lvl="1"/>
            <a:r>
              <a:rPr lang="en-US" dirty="0"/>
              <a:t>MAC must be applied first</a:t>
            </a:r>
          </a:p>
          <a:p>
            <a:pPr lvl="2"/>
            <a:r>
              <a:rPr lang="en-US" dirty="0"/>
              <a:t>Thus if MAC denies access, no further access or consideration of DAC</a:t>
            </a:r>
          </a:p>
          <a:p>
            <a:pPr lvl="2"/>
            <a:r>
              <a:rPr lang="en-US" dirty="0"/>
              <a:t>But once access granted by MAC, DAC can modify (restrict) further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r="54156"/>
          <a:stretch>
            <a:fillRect/>
          </a:stretch>
        </p:blipFill>
        <p:spPr bwMode="auto">
          <a:xfrm>
            <a:off x="5562600" y="838200"/>
            <a:ext cx="3362325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Originator-Controlled Access-Control Model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7620000" cy="4953000"/>
          </a:xfrm>
        </p:spPr>
        <p:txBody>
          <a:bodyPr/>
          <a:lstStyle/>
          <a:p>
            <a:r>
              <a:rPr lang="en-US" i="1" dirty="0"/>
              <a:t>ORCON</a:t>
            </a:r>
          </a:p>
          <a:p>
            <a:pPr lvl="1"/>
            <a:r>
              <a:rPr lang="en-US" dirty="0"/>
              <a:t>Originator of data determines access rights</a:t>
            </a:r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Medical record must be provided to other health-care specialists involved in treatment</a:t>
            </a:r>
          </a:p>
          <a:p>
            <a:pPr lvl="1"/>
            <a:r>
              <a:rPr lang="en-US" dirty="0"/>
              <a:t>But must not be accessible to their staff</a:t>
            </a:r>
          </a:p>
          <a:p>
            <a:r>
              <a:rPr lang="en-US" dirty="0"/>
              <a:t>Formal statement</a:t>
            </a:r>
          </a:p>
          <a:p>
            <a:pPr lvl="1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343400"/>
            <a:ext cx="678942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6705600" y="6096000"/>
            <a:ext cx="1524776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i="1" dirty="0"/>
              <a:t>CSH6</a:t>
            </a:r>
            <a:r>
              <a:rPr lang="en-US" dirty="0"/>
              <a:t> p 9.7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3581400" cy="4953000"/>
          </a:xfrm>
        </p:spPr>
        <p:txBody>
          <a:bodyPr/>
          <a:lstStyle/>
          <a:p>
            <a:r>
              <a:rPr lang="en-US" sz="2800" dirty="0"/>
              <a:t>Why Models are Important</a:t>
            </a:r>
          </a:p>
          <a:p>
            <a:r>
              <a:rPr lang="en-US" sz="2800" dirty="0"/>
              <a:t>Models &amp; Security</a:t>
            </a:r>
          </a:p>
          <a:p>
            <a:r>
              <a:rPr lang="en-US" sz="2800" dirty="0"/>
              <a:t>Models &amp; Controls</a:t>
            </a:r>
          </a:p>
          <a:p>
            <a:r>
              <a:rPr lang="en-US" sz="2800" dirty="0"/>
              <a:t>Classic</a:t>
            </a:r>
            <a:r>
              <a:rPr lang="en-US" sz="2800" baseline="0" dirty="0"/>
              <a:t> Models</a:t>
            </a:r>
          </a:p>
          <a:p>
            <a:r>
              <a:rPr lang="en-US" sz="2800" baseline="0" dirty="0"/>
              <a:t>Other Models</a:t>
            </a:r>
          </a:p>
          <a:p>
            <a:r>
              <a:rPr lang="en-US" sz="2800" baseline="0" dirty="0"/>
              <a:t>Conclusion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7726" y="965200"/>
            <a:ext cx="4133850" cy="551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lum bright="52000"/>
          </a:blip>
          <a:srcRect/>
          <a:stretch>
            <a:fillRect/>
          </a:stretch>
        </p:blipFill>
        <p:spPr bwMode="auto">
          <a:xfrm>
            <a:off x="0" y="-1"/>
            <a:ext cx="9144000" cy="684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ORCON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MAC doesn’t work for these situations</a:t>
            </a:r>
          </a:p>
          <a:p>
            <a:pPr lvl="1"/>
            <a:r>
              <a:rPr lang="en-US" dirty="0"/>
              <a:t>Would need to define all possible organizations receiving information</a:t>
            </a:r>
          </a:p>
          <a:p>
            <a:pPr lvl="1"/>
            <a:r>
              <a:rPr lang="en-US" dirty="0"/>
              <a:t>To include them in access-control matrix</a:t>
            </a:r>
          </a:p>
          <a:p>
            <a:r>
              <a:rPr lang="en-US" dirty="0"/>
              <a:t>DAC doesn’t work either</a:t>
            </a:r>
          </a:p>
          <a:p>
            <a:pPr lvl="1"/>
            <a:r>
              <a:rPr lang="en-US" dirty="0"/>
              <a:t>Originator has no control over granting of access privileges</a:t>
            </a:r>
          </a:p>
          <a:p>
            <a:r>
              <a:rPr lang="en-US" dirty="0"/>
              <a:t>But combination of MAC &amp; DAC works</a:t>
            </a:r>
          </a:p>
          <a:p>
            <a:pPr lvl="1"/>
            <a:r>
              <a:rPr lang="en-US" dirty="0"/>
              <a:t>MAC sets limits</a:t>
            </a:r>
          </a:p>
          <a:p>
            <a:pPr lvl="1"/>
            <a:r>
              <a:rPr lang="en-US" dirty="0"/>
              <a:t>DAC allows access within limits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295400"/>
          </a:xfrm>
        </p:spPr>
        <p:txBody>
          <a:bodyPr/>
          <a:lstStyle/>
          <a:p>
            <a:pPr lvl="0"/>
            <a:r>
              <a:rPr lang="en-US" dirty="0"/>
              <a:t>ORCON &amp; DRM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66800"/>
            <a:ext cx="8763000" cy="5410200"/>
          </a:xfrm>
        </p:spPr>
        <p:txBody>
          <a:bodyPr/>
          <a:lstStyle/>
          <a:p>
            <a:r>
              <a:rPr lang="en-US" sz="2200" dirty="0"/>
              <a:t>Digital rights management illustrates ORCON</a:t>
            </a:r>
          </a:p>
          <a:p>
            <a:r>
              <a:rPr lang="en-US" sz="2200" dirty="0"/>
              <a:t>Copyright owners want to control distribution after they sell license to use materials</a:t>
            </a:r>
          </a:p>
          <a:p>
            <a:pPr lvl="1"/>
            <a:r>
              <a:rPr lang="en-US" sz="2200" dirty="0"/>
              <a:t>Music, video, software….</a:t>
            </a:r>
          </a:p>
          <a:p>
            <a:r>
              <a:rPr lang="en-US" sz="2200" dirty="0"/>
              <a:t>Fundamental problem</a:t>
            </a:r>
          </a:p>
          <a:p>
            <a:pPr lvl="1"/>
            <a:r>
              <a:rPr lang="en-US" sz="2200" dirty="0"/>
              <a:t>Access controls apply to </a:t>
            </a:r>
            <a:r>
              <a:rPr lang="en-US" sz="2200" i="1" dirty="0"/>
              <a:t>entities</a:t>
            </a:r>
            <a:r>
              <a:rPr lang="en-US" sz="2200" dirty="0"/>
              <a:t> (files, </a:t>
            </a:r>
            <a:br>
              <a:rPr lang="en-US" sz="2200" dirty="0"/>
            </a:br>
            <a:r>
              <a:rPr lang="en-US" sz="2200" dirty="0"/>
              <a:t>devices, music…)</a:t>
            </a:r>
          </a:p>
          <a:p>
            <a:pPr lvl="1"/>
            <a:r>
              <a:rPr lang="en-US" sz="2200" dirty="0"/>
              <a:t>ORCON applies to </a:t>
            </a:r>
            <a:r>
              <a:rPr lang="en-US" sz="2200" i="1" dirty="0"/>
              <a:t>information</a:t>
            </a:r>
          </a:p>
          <a:p>
            <a:pPr lvl="1"/>
            <a:r>
              <a:rPr lang="en-US" sz="2200" i="1" dirty="0"/>
              <a:t>Once information has been accessed, it </a:t>
            </a:r>
            <a:br>
              <a:rPr lang="en-US" sz="2200" i="1" dirty="0"/>
            </a:br>
            <a:r>
              <a:rPr lang="en-US" sz="2200" i="1" dirty="0"/>
              <a:t>is not possible to control distribution </a:t>
            </a:r>
            <a:br>
              <a:rPr lang="en-US" sz="2200" i="1" dirty="0"/>
            </a:br>
            <a:r>
              <a:rPr lang="en-US" sz="2200" i="1" dirty="0"/>
              <a:t>through alternate channels</a:t>
            </a:r>
          </a:p>
          <a:p>
            <a:pPr lvl="2"/>
            <a:r>
              <a:rPr lang="en-US" sz="2200" dirty="0"/>
              <a:t>E.g., CSH6 electronic copy is </a:t>
            </a:r>
            <a:br>
              <a:rPr lang="en-US" sz="2200" dirty="0"/>
            </a:br>
            <a:r>
              <a:rPr lang="en-US" sz="2200" dirty="0"/>
              <a:t>protected against data extraction…</a:t>
            </a:r>
          </a:p>
          <a:p>
            <a:pPr lvl="2"/>
            <a:r>
              <a:rPr lang="en-US" sz="2200" dirty="0"/>
              <a:t>…but not against screen shots, as </a:t>
            </a:r>
            <a:br>
              <a:rPr lang="en-US" sz="2200" dirty="0"/>
            </a:br>
            <a:r>
              <a:rPr lang="en-US" sz="2200" dirty="0"/>
              <a:t>you can see in this presentation…. </a:t>
            </a:r>
            <a:r>
              <a:rPr lang="en-US" sz="2200" dirty="0">
                <a:sym typeface="Wingdings" pitchFamily="2" charset="2"/>
              </a:rPr>
              <a:t></a:t>
            </a:r>
            <a:endParaRPr lang="en-US" sz="2200" dirty="0"/>
          </a:p>
          <a:p>
            <a:pPr lvl="1"/>
            <a:endParaRPr lang="en-US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828800"/>
            <a:ext cx="2590800" cy="4172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143000"/>
          </a:xfrm>
        </p:spPr>
        <p:txBody>
          <a:bodyPr/>
          <a:lstStyle/>
          <a:p>
            <a:pPr lvl="0"/>
            <a:r>
              <a:rPr lang="en-US" dirty="0"/>
              <a:t>Role-Based Access-Control (RBAC) Models &amp; Groups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66800"/>
            <a:ext cx="8763000" cy="5486400"/>
          </a:xfrm>
        </p:spPr>
        <p:txBody>
          <a:bodyPr/>
          <a:lstStyle/>
          <a:p>
            <a:r>
              <a:rPr lang="en-US" dirty="0"/>
              <a:t>Situations often require access controls defined for functional groups</a:t>
            </a:r>
          </a:p>
          <a:p>
            <a:pPr lvl="1"/>
            <a:r>
              <a:rPr lang="en-US" dirty="0"/>
              <a:t>Bookkeepers, doctors, nurses, </a:t>
            </a:r>
            <a:br>
              <a:rPr lang="en-US" dirty="0"/>
            </a:br>
            <a:r>
              <a:rPr lang="en-US" dirty="0"/>
              <a:t>engineers, researchers, </a:t>
            </a:r>
            <a:br>
              <a:rPr lang="en-US" dirty="0"/>
            </a:br>
            <a:r>
              <a:rPr lang="en-US" dirty="0"/>
              <a:t>administrators….</a:t>
            </a:r>
          </a:p>
          <a:p>
            <a:pPr lvl="1"/>
            <a:r>
              <a:rPr lang="en-US" dirty="0"/>
              <a:t>So define </a:t>
            </a:r>
          </a:p>
          <a:p>
            <a:pPr lvl="2"/>
            <a:r>
              <a:rPr lang="en-US" i="1" dirty="0"/>
              <a:t>Authorized roles </a:t>
            </a:r>
            <a:r>
              <a:rPr lang="en-US" dirty="0"/>
              <a:t>for each subject</a:t>
            </a:r>
          </a:p>
          <a:p>
            <a:pPr lvl="2"/>
            <a:r>
              <a:rPr lang="en-US" dirty="0"/>
              <a:t>One </a:t>
            </a:r>
            <a:r>
              <a:rPr lang="en-US" i="1" dirty="0"/>
              <a:t>active role </a:t>
            </a:r>
            <a:r>
              <a:rPr lang="en-US" dirty="0"/>
              <a:t>per subject at </a:t>
            </a:r>
            <a:br>
              <a:rPr lang="en-US" dirty="0"/>
            </a:br>
            <a:r>
              <a:rPr lang="en-US" dirty="0"/>
              <a:t>any 1 time</a:t>
            </a:r>
          </a:p>
          <a:p>
            <a:r>
              <a:rPr lang="en-US" dirty="0"/>
              <a:t>Example: separation of duties</a:t>
            </a:r>
          </a:p>
          <a:p>
            <a:pPr lvl="1"/>
            <a:r>
              <a:rPr lang="en-US" dirty="0"/>
              <a:t>Multiple roles must combine efforts to </a:t>
            </a:r>
            <a:br>
              <a:rPr lang="en-US" dirty="0"/>
            </a:br>
            <a:r>
              <a:rPr lang="en-US" dirty="0"/>
              <a:t>perform task signing check for &gt;$50K</a:t>
            </a:r>
          </a:p>
          <a:p>
            <a:pPr lvl="1"/>
            <a:r>
              <a:rPr lang="en-US" dirty="0"/>
              <a:t>RBAC defines rule preventing same </a:t>
            </a:r>
            <a:br>
              <a:rPr lang="en-US" dirty="0"/>
            </a:br>
            <a:r>
              <a:rPr lang="en-US" dirty="0"/>
              <a:t>subject from having same role at same time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35798" t="20561" r="16731" b="19003"/>
          <a:stretch>
            <a:fillRect/>
          </a:stretch>
        </p:blipFill>
        <p:spPr bwMode="auto">
          <a:xfrm>
            <a:off x="6324600" y="1600200"/>
            <a:ext cx="2731415" cy="4343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</p:spPr>
        <p:txBody>
          <a:bodyPr/>
          <a:lstStyle/>
          <a:p>
            <a:pPr lvl="0"/>
            <a:r>
              <a:rPr lang="en-US" dirty="0"/>
              <a:t>Summary of Models &amp; Controls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85800"/>
            <a:ext cx="5715000" cy="6172200"/>
          </a:xfrm>
        </p:spPr>
        <p:txBody>
          <a:bodyPr/>
          <a:lstStyle/>
          <a:p>
            <a:r>
              <a:rPr lang="en-US" dirty="0"/>
              <a:t>Fundamental difference in orientation</a:t>
            </a:r>
          </a:p>
          <a:p>
            <a:pPr lvl="1"/>
            <a:r>
              <a:rPr lang="en-US" dirty="0"/>
              <a:t>MAC, DAC, &amp; ORCON are </a:t>
            </a:r>
            <a:br>
              <a:rPr lang="en-US" dirty="0"/>
            </a:br>
            <a:r>
              <a:rPr lang="en-US" dirty="0"/>
              <a:t>data-centric</a:t>
            </a:r>
          </a:p>
          <a:p>
            <a:pPr lvl="1"/>
            <a:r>
              <a:rPr lang="en-US" dirty="0"/>
              <a:t>RBAC is focused on </a:t>
            </a:r>
            <a:br>
              <a:rPr lang="en-US" dirty="0"/>
            </a:br>
            <a:r>
              <a:rPr lang="en-US" dirty="0"/>
              <a:t>subject’s needs</a:t>
            </a:r>
          </a:p>
          <a:p>
            <a:r>
              <a:rPr lang="en-US" dirty="0"/>
              <a:t>Principle of least privilege</a:t>
            </a:r>
          </a:p>
          <a:p>
            <a:pPr lvl="1"/>
            <a:r>
              <a:rPr lang="en-US" dirty="0"/>
              <a:t>Assign minimum set of privileges for successful work</a:t>
            </a:r>
          </a:p>
          <a:p>
            <a:pPr lvl="1"/>
            <a:r>
              <a:rPr lang="en-US" dirty="0"/>
              <a:t>RBAC constrains set of commands for each subject</a:t>
            </a:r>
          </a:p>
          <a:p>
            <a:pPr lvl="1"/>
            <a:r>
              <a:rPr lang="en-US" dirty="0"/>
              <a:t>MAC, DAC, &amp; ORCON set attributes on data</a:t>
            </a:r>
          </a:p>
          <a:p>
            <a:r>
              <a:rPr lang="en-US" dirty="0"/>
              <a:t>Several models have been created that apply combinations of these approaches (see following)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7860" y="1143000"/>
            <a:ext cx="3120390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Classic Models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371600"/>
            <a:ext cx="5943600" cy="4953000"/>
          </a:xfrm>
        </p:spPr>
        <p:txBody>
          <a:bodyPr/>
          <a:lstStyle/>
          <a:p>
            <a:r>
              <a:rPr lang="en-US" sz="2800" dirty="0"/>
              <a:t>Bell-</a:t>
            </a:r>
            <a:r>
              <a:rPr lang="en-US" sz="2800" dirty="0" err="1"/>
              <a:t>LaPadula</a:t>
            </a:r>
            <a:r>
              <a:rPr lang="en-US" sz="2800" dirty="0"/>
              <a:t> Model</a:t>
            </a:r>
          </a:p>
          <a:p>
            <a:r>
              <a:rPr lang="en-US" sz="2800" dirty="0" err="1"/>
              <a:t>Biba’s</a:t>
            </a:r>
            <a:r>
              <a:rPr lang="en-US" sz="2800" dirty="0"/>
              <a:t> Strict Integrity Policy Model</a:t>
            </a:r>
          </a:p>
          <a:p>
            <a:r>
              <a:rPr lang="en-US" sz="2800" dirty="0"/>
              <a:t>Clark-Wilson Model</a:t>
            </a:r>
          </a:p>
          <a:p>
            <a:r>
              <a:rPr lang="en-US" sz="2800" dirty="0"/>
              <a:t>Chinese Wall Model</a:t>
            </a:r>
          </a:p>
          <a:p>
            <a:r>
              <a:rPr lang="en-US" sz="2800" dirty="0"/>
              <a:t>Summary of Classic Models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740" y="0"/>
            <a:ext cx="27302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914400"/>
          </a:xfrm>
        </p:spPr>
        <p:txBody>
          <a:bodyPr/>
          <a:lstStyle/>
          <a:p>
            <a:pPr lvl="0"/>
            <a:r>
              <a:rPr lang="en-US" dirty="0"/>
              <a:t>Bell-</a:t>
            </a:r>
            <a:r>
              <a:rPr lang="en-US" dirty="0" err="1"/>
              <a:t>LaPadula</a:t>
            </a:r>
            <a:r>
              <a:rPr lang="en-US" dirty="0"/>
              <a:t> Model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86400"/>
          </a:xfrm>
        </p:spPr>
        <p:txBody>
          <a:bodyPr/>
          <a:lstStyle/>
          <a:p>
            <a:r>
              <a:rPr lang="en-US" dirty="0"/>
              <a:t>Formalization of government system</a:t>
            </a:r>
          </a:p>
          <a:p>
            <a:pPr lvl="1"/>
            <a:r>
              <a:rPr lang="en-US" dirty="0"/>
              <a:t>Looks at </a:t>
            </a:r>
            <a:r>
              <a:rPr lang="en-US" i="1" dirty="0"/>
              <a:t>confidentiality</a:t>
            </a:r>
          </a:p>
          <a:p>
            <a:pPr lvl="1"/>
            <a:r>
              <a:rPr lang="en-US" dirty="0"/>
              <a:t>UNCLASSIFIED, CONFIDENTIAL, </a:t>
            </a:r>
            <a:br>
              <a:rPr lang="en-US" dirty="0"/>
            </a:br>
            <a:r>
              <a:rPr lang="en-US" dirty="0"/>
              <a:t>SECRET, &amp; TOP SECRET levels </a:t>
            </a:r>
            <a:br>
              <a:rPr lang="en-US" dirty="0"/>
            </a:br>
            <a:r>
              <a:rPr lang="en-US" dirty="0"/>
              <a:t>for information</a:t>
            </a:r>
          </a:p>
          <a:p>
            <a:pPr lvl="1"/>
            <a:r>
              <a:rPr lang="en-US" dirty="0"/>
              <a:t>Example of </a:t>
            </a:r>
            <a:r>
              <a:rPr lang="en-US" i="1" dirty="0"/>
              <a:t>multilevel security model</a:t>
            </a:r>
          </a:p>
          <a:p>
            <a:r>
              <a:rPr lang="en-US" dirty="0"/>
              <a:t>Terminology</a:t>
            </a:r>
          </a:p>
          <a:p>
            <a:pPr lvl="1"/>
            <a:r>
              <a:rPr lang="en-US" dirty="0"/>
              <a:t>UNCLASSIFIED = lowest security level</a:t>
            </a:r>
          </a:p>
          <a:p>
            <a:pPr lvl="1"/>
            <a:r>
              <a:rPr lang="en-US" dirty="0"/>
              <a:t>Subject </a:t>
            </a:r>
            <a:r>
              <a:rPr lang="en-US" i="1" dirty="0"/>
              <a:t>cleared</a:t>
            </a:r>
            <a:r>
              <a:rPr lang="en-US" dirty="0"/>
              <a:t> into level → </a:t>
            </a:r>
            <a:r>
              <a:rPr lang="en-US" i="1" dirty="0"/>
              <a:t>security clearance = level(s) </a:t>
            </a:r>
          </a:p>
          <a:p>
            <a:pPr lvl="1"/>
            <a:r>
              <a:rPr lang="en-US" dirty="0"/>
              <a:t>Object </a:t>
            </a:r>
            <a:r>
              <a:rPr lang="en-US" i="1" dirty="0"/>
              <a:t>classified</a:t>
            </a:r>
            <a:r>
              <a:rPr lang="en-US" dirty="0"/>
              <a:t> at level → </a:t>
            </a:r>
            <a:r>
              <a:rPr lang="en-US" i="1" dirty="0"/>
              <a:t>security classification = level(o)</a:t>
            </a:r>
          </a:p>
          <a:p>
            <a:pPr lvl="1"/>
            <a:r>
              <a:rPr lang="en-US" dirty="0"/>
              <a:t>Goal: prevent leakage (information flow from high security classification to lower)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838200"/>
            <a:ext cx="3069146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914400"/>
          </a:xfrm>
        </p:spPr>
        <p:txBody>
          <a:bodyPr/>
          <a:lstStyle/>
          <a:p>
            <a:r>
              <a:rPr lang="en-US" dirty="0"/>
              <a:t>Bell-</a:t>
            </a:r>
            <a:r>
              <a:rPr lang="en-US" dirty="0" err="1"/>
              <a:t>LaPadula</a:t>
            </a:r>
            <a:r>
              <a:rPr lang="en-US" dirty="0"/>
              <a:t> Model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153400" cy="5638800"/>
          </a:xfrm>
        </p:spPr>
        <p:txBody>
          <a:bodyPr/>
          <a:lstStyle/>
          <a:p>
            <a:r>
              <a:rPr lang="en-US" dirty="0"/>
              <a:t>Example</a:t>
            </a:r>
          </a:p>
          <a:p>
            <a:pPr lvl="1"/>
            <a:r>
              <a:rPr lang="en-US" dirty="0"/>
              <a:t>Documents are classified</a:t>
            </a:r>
          </a:p>
          <a:p>
            <a:pPr lvl="2"/>
            <a:r>
              <a:rPr lang="en-US" i="1" dirty="0"/>
              <a:t>Paper on Norwich U</a:t>
            </a:r>
            <a:r>
              <a:rPr lang="en-US" dirty="0"/>
              <a:t> is CONFIDENTIAL</a:t>
            </a:r>
          </a:p>
          <a:p>
            <a:pPr lvl="2"/>
            <a:r>
              <a:rPr lang="en-US" i="1" dirty="0"/>
              <a:t>Article on </a:t>
            </a:r>
            <a:r>
              <a:rPr lang="en-US" i="1" dirty="0" err="1"/>
              <a:t>Ecoterrorists</a:t>
            </a:r>
            <a:r>
              <a:rPr lang="en-US" dirty="0"/>
              <a:t> is SECRET</a:t>
            </a:r>
          </a:p>
          <a:p>
            <a:pPr lvl="2"/>
            <a:r>
              <a:rPr lang="en-US" i="1" dirty="0"/>
              <a:t>Book on Al Qaeda</a:t>
            </a:r>
            <a:r>
              <a:rPr lang="en-US" dirty="0"/>
              <a:t> is TOP SECRET</a:t>
            </a:r>
          </a:p>
          <a:p>
            <a:pPr lvl="1"/>
            <a:r>
              <a:rPr lang="en-US" dirty="0"/>
              <a:t>Tom cleared to SECRET level</a:t>
            </a:r>
          </a:p>
          <a:p>
            <a:r>
              <a:rPr lang="en-US" dirty="0"/>
              <a:t>Then </a:t>
            </a:r>
          </a:p>
          <a:p>
            <a:pPr lvl="1"/>
            <a:r>
              <a:rPr lang="en-US" dirty="0"/>
              <a:t>Tom can read WHAT?</a:t>
            </a:r>
          </a:p>
          <a:p>
            <a:pPr lvl="1"/>
            <a:r>
              <a:rPr lang="en-US" dirty="0"/>
              <a:t>And Tom cannot read </a:t>
            </a:r>
            <a:br>
              <a:rPr lang="en-US" dirty="0"/>
            </a:br>
            <a:r>
              <a:rPr lang="en-US" dirty="0"/>
              <a:t>WHAT?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352800"/>
            <a:ext cx="4467225" cy="3352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</p:spPr>
        <p:txBody>
          <a:bodyPr/>
          <a:lstStyle/>
          <a:p>
            <a:r>
              <a:rPr lang="en-US" dirty="0"/>
              <a:t>Bell-</a:t>
            </a:r>
            <a:r>
              <a:rPr lang="en-US" dirty="0" err="1"/>
              <a:t>LaPadula</a:t>
            </a:r>
            <a:r>
              <a:rPr lang="en-US" baseline="0" dirty="0"/>
              <a:t> Model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638800"/>
          </a:xfrm>
        </p:spPr>
        <p:txBody>
          <a:bodyPr/>
          <a:lstStyle/>
          <a:p>
            <a:r>
              <a:rPr lang="en-US" dirty="0"/>
              <a:t>Simple security property</a:t>
            </a:r>
          </a:p>
          <a:p>
            <a:pPr lvl="1"/>
            <a:r>
              <a:rPr lang="en-US" dirty="0"/>
              <a:t>Subject </a:t>
            </a:r>
            <a:r>
              <a:rPr lang="en-US" i="1" dirty="0"/>
              <a:t>s</a:t>
            </a:r>
            <a:r>
              <a:rPr lang="en-US" dirty="0"/>
              <a:t> can read object </a:t>
            </a:r>
            <a:r>
              <a:rPr lang="en-US" i="1" dirty="0"/>
              <a:t>o</a:t>
            </a:r>
            <a:r>
              <a:rPr lang="en-US" dirty="0"/>
              <a:t> </a:t>
            </a:r>
            <a:r>
              <a:rPr lang="en-US" dirty="0" err="1"/>
              <a:t>iff</a:t>
            </a:r>
            <a:r>
              <a:rPr lang="en-US" baseline="0" dirty="0"/>
              <a:t> </a:t>
            </a:r>
            <a:r>
              <a:rPr lang="en-US" i="1" baseline="0" dirty="0"/>
              <a:t>level(o)</a:t>
            </a:r>
            <a:r>
              <a:rPr lang="en-US" baseline="0" dirty="0"/>
              <a:t> ≤ </a:t>
            </a:r>
            <a:r>
              <a:rPr lang="en-US" i="1" baseline="0" dirty="0"/>
              <a:t>level(s)</a:t>
            </a:r>
          </a:p>
          <a:p>
            <a:pPr lvl="1"/>
            <a:r>
              <a:rPr lang="en-US" dirty="0"/>
              <a:t>AKA </a:t>
            </a:r>
            <a:r>
              <a:rPr lang="en-US" i="1" dirty="0"/>
              <a:t>no-reads-up</a:t>
            </a:r>
            <a:r>
              <a:rPr lang="en-US" dirty="0"/>
              <a:t> rule</a:t>
            </a:r>
          </a:p>
          <a:p>
            <a:pPr lvl="1"/>
            <a:r>
              <a:rPr lang="en-US" dirty="0"/>
              <a:t>Cannot stop leakage if </a:t>
            </a:r>
            <a:br>
              <a:rPr lang="en-US" dirty="0"/>
            </a:br>
            <a:r>
              <a:rPr lang="en-US" dirty="0"/>
              <a:t>higher-clearance writes to </a:t>
            </a:r>
            <a:br>
              <a:rPr lang="en-US" dirty="0"/>
            </a:br>
            <a:r>
              <a:rPr lang="en-US" dirty="0"/>
              <a:t>lower-classification medium</a:t>
            </a:r>
          </a:p>
          <a:p>
            <a:r>
              <a:rPr lang="en-US" dirty="0"/>
              <a:t>*-property (pronounced </a:t>
            </a:r>
            <a:br>
              <a:rPr lang="en-US" dirty="0"/>
            </a:br>
            <a:r>
              <a:rPr lang="en-US" i="1" dirty="0"/>
              <a:t>star property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s</a:t>
            </a:r>
            <a:r>
              <a:rPr lang="en-US" dirty="0"/>
              <a:t> can write </a:t>
            </a:r>
            <a:r>
              <a:rPr lang="en-US" i="1" dirty="0"/>
              <a:t>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iff</a:t>
            </a:r>
            <a:r>
              <a:rPr lang="en-US" dirty="0"/>
              <a:t> </a:t>
            </a:r>
            <a:r>
              <a:rPr lang="en-US" i="1" dirty="0"/>
              <a:t>level(s)</a:t>
            </a:r>
            <a:r>
              <a:rPr lang="en-US" dirty="0"/>
              <a:t> ≤ </a:t>
            </a:r>
            <a:r>
              <a:rPr lang="en-US" i="1" dirty="0"/>
              <a:t>level(o)</a:t>
            </a:r>
          </a:p>
          <a:p>
            <a:pPr lvl="1"/>
            <a:r>
              <a:rPr lang="en-US" dirty="0"/>
              <a:t>AKA</a:t>
            </a:r>
            <a:r>
              <a:rPr lang="en-US" i="1" dirty="0"/>
              <a:t> no-writes-down</a:t>
            </a:r>
            <a:r>
              <a:rPr lang="en-US" dirty="0"/>
              <a:t> rule</a:t>
            </a:r>
          </a:p>
          <a:p>
            <a:r>
              <a:rPr lang="en-US" dirty="0"/>
              <a:t>Discretionary Security Property</a:t>
            </a:r>
          </a:p>
          <a:p>
            <a:pPr lvl="1"/>
            <a:r>
              <a:rPr lang="en-US" i="1" dirty="0"/>
              <a:t>s</a:t>
            </a:r>
            <a:r>
              <a:rPr lang="en-US" dirty="0"/>
              <a:t> can read </a:t>
            </a:r>
            <a:r>
              <a:rPr lang="en-US" i="1" dirty="0"/>
              <a:t>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iff</a:t>
            </a:r>
            <a:r>
              <a:rPr lang="en-US" dirty="0"/>
              <a:t> access-control matrix entry </a:t>
            </a:r>
            <a:br>
              <a:rPr lang="en-US" dirty="0"/>
            </a:br>
            <a:r>
              <a:rPr lang="en-US" dirty="0"/>
              <a:t>for s &amp; o contains READ right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676400"/>
            <a:ext cx="3695319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914400"/>
          </a:xfrm>
        </p:spPr>
        <p:txBody>
          <a:bodyPr/>
          <a:lstStyle/>
          <a:p>
            <a:r>
              <a:rPr lang="en-US" dirty="0"/>
              <a:t>Bell-</a:t>
            </a:r>
            <a:r>
              <a:rPr lang="en-US" dirty="0" err="1"/>
              <a:t>LaPadula</a:t>
            </a:r>
            <a:r>
              <a:rPr lang="en-US" dirty="0"/>
              <a:t> Model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153400" cy="5334000"/>
          </a:xfrm>
        </p:spPr>
        <p:txBody>
          <a:bodyPr/>
          <a:lstStyle/>
          <a:p>
            <a:r>
              <a:rPr lang="en-US" dirty="0"/>
              <a:t>Basic Security Theorem</a:t>
            </a:r>
          </a:p>
          <a:p>
            <a:pPr lvl="1"/>
            <a:r>
              <a:rPr lang="en-US" dirty="0"/>
              <a:t>If a system starts in a secure state</a:t>
            </a:r>
          </a:p>
          <a:p>
            <a:pPr lvl="1"/>
            <a:r>
              <a:rPr lang="en-US" dirty="0"/>
              <a:t>And if</a:t>
            </a:r>
            <a:r>
              <a:rPr lang="en-US" baseline="0" dirty="0"/>
              <a:t> every command obeys all of </a:t>
            </a:r>
            <a:br>
              <a:rPr lang="en-US" baseline="0" dirty="0"/>
            </a:br>
            <a:r>
              <a:rPr lang="en-US" baseline="0" dirty="0"/>
              <a:t>these:</a:t>
            </a:r>
          </a:p>
          <a:p>
            <a:pPr lvl="2"/>
            <a:r>
              <a:rPr lang="en-US" dirty="0"/>
              <a:t>Simple security property</a:t>
            </a:r>
          </a:p>
          <a:p>
            <a:pPr lvl="2"/>
            <a:r>
              <a:rPr lang="en-US" dirty="0"/>
              <a:t>*-property</a:t>
            </a:r>
          </a:p>
          <a:p>
            <a:pPr lvl="2"/>
            <a:r>
              <a:rPr lang="en-US" dirty="0"/>
              <a:t>Discretionary security property</a:t>
            </a:r>
          </a:p>
          <a:p>
            <a:pPr lvl="1"/>
            <a:r>
              <a:rPr lang="en-US" dirty="0"/>
              <a:t>Then the system will remain secure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0" y="5791200"/>
            <a:ext cx="1667444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i="1" dirty="0"/>
              <a:t>CSH6</a:t>
            </a:r>
            <a:r>
              <a:rPr lang="en-US" dirty="0"/>
              <a:t> p 9.10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609600"/>
            <a:ext cx="2619375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530" y="4724400"/>
            <a:ext cx="902208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990600"/>
          </a:xfrm>
        </p:spPr>
        <p:txBody>
          <a:bodyPr/>
          <a:lstStyle/>
          <a:p>
            <a:r>
              <a:rPr lang="en-US" dirty="0"/>
              <a:t>Bell-</a:t>
            </a:r>
            <a:r>
              <a:rPr lang="en-US" dirty="0" err="1"/>
              <a:t>LaPadula</a:t>
            </a:r>
            <a:r>
              <a:rPr lang="en-US" dirty="0"/>
              <a:t> Model (5)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839200" cy="5486400"/>
          </a:xfrm>
        </p:spPr>
        <p:txBody>
          <a:bodyPr/>
          <a:lstStyle/>
          <a:p>
            <a:r>
              <a:rPr lang="en-US" sz="2200" dirty="0"/>
              <a:t>Compartments</a:t>
            </a:r>
          </a:p>
          <a:p>
            <a:pPr lvl="1"/>
            <a:r>
              <a:rPr lang="en-US" sz="2200" dirty="0"/>
              <a:t>Category = expansion of security level</a:t>
            </a:r>
          </a:p>
          <a:p>
            <a:pPr lvl="1"/>
            <a:r>
              <a:rPr lang="en-US" sz="2200" i="1" dirty="0"/>
              <a:t>Security compartment </a:t>
            </a:r>
            <a:r>
              <a:rPr lang="en-US" sz="2200" dirty="0"/>
              <a:t>= </a:t>
            </a:r>
            <a:r>
              <a:rPr lang="en-US" sz="2200" i="1" dirty="0"/>
              <a:t>(level, category set)</a:t>
            </a:r>
          </a:p>
          <a:p>
            <a:pPr lvl="2"/>
            <a:r>
              <a:rPr lang="en-US" sz="2200" dirty="0"/>
              <a:t>E.g., </a:t>
            </a:r>
            <a:r>
              <a:rPr lang="en-US" sz="2200" i="1" dirty="0"/>
              <a:t>level</a:t>
            </a:r>
            <a:r>
              <a:rPr lang="en-US" sz="2200" dirty="0"/>
              <a:t>(</a:t>
            </a:r>
            <a:r>
              <a:rPr lang="en-US" sz="2200" dirty="0" err="1"/>
              <a:t>EurDoc</a:t>
            </a:r>
            <a:r>
              <a:rPr lang="en-US" sz="2200" dirty="0"/>
              <a:t>)=(CONFIDENTIAL, {EUR})</a:t>
            </a:r>
          </a:p>
          <a:p>
            <a:pPr lvl="2"/>
            <a:r>
              <a:rPr lang="en-US" sz="2200" i="1" dirty="0"/>
              <a:t>level</a:t>
            </a:r>
            <a:r>
              <a:rPr lang="en-US" sz="2200" dirty="0"/>
              <a:t>(</a:t>
            </a:r>
            <a:r>
              <a:rPr lang="en-US" sz="2200" dirty="0" err="1"/>
              <a:t>EurAsiaDoc</a:t>
            </a:r>
            <a:r>
              <a:rPr lang="en-US" sz="2200" dirty="0"/>
              <a:t>)=(SECRET,{EUR, ASIA})</a:t>
            </a:r>
          </a:p>
          <a:p>
            <a:pPr lvl="1"/>
            <a:r>
              <a:rPr lang="en-US" sz="2200" dirty="0"/>
              <a:t>Cannot talk about &gt; or &lt; because categories no longer linearly ordered</a:t>
            </a:r>
          </a:p>
          <a:p>
            <a:r>
              <a:rPr lang="en-US" sz="2200" dirty="0"/>
              <a:t>Define relation </a:t>
            </a:r>
            <a:r>
              <a:rPr lang="en-US" sz="2200" i="1" dirty="0"/>
              <a:t>dominates</a:t>
            </a:r>
            <a:r>
              <a:rPr lang="en-US" sz="2200" dirty="0"/>
              <a:t> = </a:t>
            </a:r>
            <a:r>
              <a:rPr lang="en-US" sz="2200" i="1" dirty="0" err="1"/>
              <a:t>dom</a:t>
            </a:r>
            <a:endParaRPr lang="en-US" sz="22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2012" y="4114800"/>
            <a:ext cx="659997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Why Models are Important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066800"/>
            <a:ext cx="5638800" cy="5257800"/>
          </a:xfrm>
        </p:spPr>
        <p:txBody>
          <a:bodyPr/>
          <a:lstStyle/>
          <a:p>
            <a:r>
              <a:rPr lang="en-US" sz="2300" dirty="0"/>
              <a:t>General description of system</a:t>
            </a:r>
          </a:p>
          <a:p>
            <a:r>
              <a:rPr lang="en-US" sz="2300" dirty="0"/>
              <a:t>Definition of protection</a:t>
            </a:r>
          </a:p>
          <a:p>
            <a:r>
              <a:rPr lang="en-US" sz="2300" dirty="0"/>
              <a:t>Conditions for protection</a:t>
            </a:r>
          </a:p>
          <a:p>
            <a:pPr lvl="1"/>
            <a:r>
              <a:rPr lang="en-US" sz="2300" dirty="0"/>
              <a:t>Mathematical models allow proof</a:t>
            </a:r>
          </a:p>
          <a:p>
            <a:pPr lvl="1"/>
            <a:r>
              <a:rPr lang="en-US" sz="2300" dirty="0"/>
              <a:t>(Assuming model properly implemented)</a:t>
            </a:r>
          </a:p>
          <a:p>
            <a:pPr lvl="2"/>
            <a:r>
              <a:rPr lang="en-US" sz="2300" dirty="0"/>
              <a:t>Assumptions are critically important</a:t>
            </a:r>
          </a:p>
          <a:p>
            <a:pPr lvl="2"/>
            <a:r>
              <a:rPr lang="en-US" sz="2300" dirty="0"/>
              <a:t>Must verify assumptions to validate applicability of model</a:t>
            </a:r>
          </a:p>
          <a:p>
            <a:r>
              <a:rPr lang="en-US" sz="2300" dirty="0"/>
              <a:t>Chapter 9 presents different types of model</a:t>
            </a:r>
          </a:p>
          <a:p>
            <a:pPr lvl="1"/>
            <a:r>
              <a:rPr lang="en-US" sz="2300" dirty="0"/>
              <a:t>See next slides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7098" y="1295400"/>
            <a:ext cx="2308302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914400"/>
          </a:xfrm>
        </p:spPr>
        <p:txBody>
          <a:bodyPr/>
          <a:lstStyle/>
          <a:p>
            <a:r>
              <a:rPr lang="en-US" dirty="0"/>
              <a:t>Bell-</a:t>
            </a:r>
            <a:r>
              <a:rPr lang="en-US" dirty="0" err="1"/>
              <a:t>LaPadula</a:t>
            </a:r>
            <a:r>
              <a:rPr lang="en-US" dirty="0"/>
              <a:t> Model (6)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153400" cy="5486400"/>
          </a:xfrm>
        </p:spPr>
        <p:txBody>
          <a:bodyPr/>
          <a:lstStyle/>
          <a:p>
            <a:r>
              <a:rPr lang="en-US" dirty="0"/>
              <a:t>Determining highest security compartment that two subjects can read and lowest they can both write</a:t>
            </a:r>
          </a:p>
          <a:p>
            <a:r>
              <a:rPr lang="en-US" dirty="0"/>
              <a:t>Properties of compartments</a:t>
            </a:r>
          </a:p>
          <a:p>
            <a:pPr lvl="1"/>
            <a:r>
              <a:rPr lang="en-US" i="1" dirty="0"/>
              <a:t>Reflexive</a:t>
            </a:r>
            <a:r>
              <a:rPr lang="en-US" dirty="0"/>
              <a:t> property: </a:t>
            </a:r>
            <a:r>
              <a:rPr lang="en-US" i="1" dirty="0"/>
              <a:t>level(s) </a:t>
            </a:r>
            <a:r>
              <a:rPr lang="en-US" i="1" dirty="0" err="1"/>
              <a:t>dom</a:t>
            </a:r>
            <a:r>
              <a:rPr lang="en-US" i="1" dirty="0"/>
              <a:t> level(s)</a:t>
            </a:r>
          </a:p>
          <a:p>
            <a:pPr lvl="1"/>
            <a:r>
              <a:rPr lang="en-US" i="1" dirty="0" err="1"/>
              <a:t>Antisymmetric</a:t>
            </a:r>
            <a:r>
              <a:rPr lang="en-US" dirty="0"/>
              <a:t> property:</a:t>
            </a:r>
          </a:p>
          <a:p>
            <a:pPr lvl="2"/>
            <a:r>
              <a:rPr lang="en-US" dirty="0"/>
              <a:t>If both </a:t>
            </a:r>
            <a:r>
              <a:rPr lang="en-US" i="1" dirty="0"/>
              <a:t>level(s) </a:t>
            </a:r>
            <a:r>
              <a:rPr lang="en-US" i="1" dirty="0" err="1"/>
              <a:t>dom</a:t>
            </a:r>
            <a:r>
              <a:rPr lang="en-US" i="1" dirty="0"/>
              <a:t> level(o)</a:t>
            </a:r>
            <a:r>
              <a:rPr lang="en-US" dirty="0"/>
              <a:t> &amp;</a:t>
            </a:r>
            <a:br>
              <a:rPr lang="en-US" dirty="0"/>
            </a:br>
            <a:r>
              <a:rPr lang="en-US" i="1" dirty="0"/>
              <a:t>level(o) </a:t>
            </a:r>
            <a:r>
              <a:rPr lang="en-US" i="1" dirty="0" err="1"/>
              <a:t>dom</a:t>
            </a:r>
            <a:r>
              <a:rPr lang="en-US" i="1" dirty="0"/>
              <a:t> level(s)</a:t>
            </a:r>
            <a:r>
              <a:rPr lang="en-US" dirty="0"/>
              <a:t> are true, </a:t>
            </a:r>
            <a:br>
              <a:rPr lang="en-US" dirty="0"/>
            </a:br>
            <a:r>
              <a:rPr lang="en-US" dirty="0"/>
              <a:t>then </a:t>
            </a:r>
            <a:r>
              <a:rPr lang="en-US" i="1" dirty="0"/>
              <a:t>level(s)=level(o)</a:t>
            </a:r>
          </a:p>
          <a:p>
            <a:pPr lvl="1"/>
            <a:r>
              <a:rPr lang="en-US" i="1" dirty="0"/>
              <a:t>Transitive</a:t>
            </a:r>
            <a:r>
              <a:rPr lang="en-US" dirty="0"/>
              <a:t> property:</a:t>
            </a:r>
          </a:p>
          <a:p>
            <a:pPr lvl="2"/>
            <a:r>
              <a:rPr lang="en-US" dirty="0"/>
              <a:t>If </a:t>
            </a:r>
            <a:r>
              <a:rPr lang="en-US" i="1" dirty="0"/>
              <a:t>level(s1) </a:t>
            </a:r>
            <a:r>
              <a:rPr lang="en-US" i="1" dirty="0" err="1"/>
              <a:t>dom</a:t>
            </a:r>
            <a:r>
              <a:rPr lang="en-US" i="1" dirty="0"/>
              <a:t> level(o)</a:t>
            </a:r>
            <a:r>
              <a:rPr lang="en-US" dirty="0"/>
              <a:t> &amp;</a:t>
            </a:r>
            <a:br>
              <a:rPr lang="en-US" dirty="0"/>
            </a:br>
            <a:r>
              <a:rPr lang="en-US" i="1" dirty="0"/>
              <a:t>level(o) </a:t>
            </a:r>
            <a:r>
              <a:rPr lang="en-US" i="1" dirty="0" err="1"/>
              <a:t>dom</a:t>
            </a:r>
            <a:r>
              <a:rPr lang="en-US" i="1" dirty="0"/>
              <a:t> level(s2)</a:t>
            </a:r>
            <a:r>
              <a:rPr lang="en-US" dirty="0"/>
              <a:t>, then</a:t>
            </a:r>
            <a:br>
              <a:rPr lang="en-US" dirty="0"/>
            </a:br>
            <a:r>
              <a:rPr lang="en-US" i="1" dirty="0"/>
              <a:t>level(s1) </a:t>
            </a:r>
            <a:r>
              <a:rPr lang="en-US" i="1" dirty="0" err="1"/>
              <a:t>dom</a:t>
            </a:r>
            <a:r>
              <a:rPr lang="en-US" i="1" dirty="0"/>
              <a:t> level(s2)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743200"/>
            <a:ext cx="3048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914400"/>
          </a:xfrm>
        </p:spPr>
        <p:txBody>
          <a:bodyPr/>
          <a:lstStyle/>
          <a:p>
            <a:r>
              <a:rPr lang="en-US" dirty="0"/>
              <a:t>Bell-</a:t>
            </a:r>
            <a:r>
              <a:rPr lang="en-US" dirty="0" err="1"/>
              <a:t>La</a:t>
            </a:r>
            <a:r>
              <a:rPr lang="en-US" baseline="0" dirty="0" err="1"/>
              <a:t>Padula</a:t>
            </a:r>
            <a:r>
              <a:rPr lang="en-US" baseline="0" dirty="0"/>
              <a:t> Model (7)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153400" cy="5638800"/>
          </a:xfrm>
        </p:spPr>
        <p:txBody>
          <a:bodyPr/>
          <a:lstStyle/>
          <a:p>
            <a:pPr>
              <a:buNone/>
            </a:pPr>
            <a:r>
              <a:rPr lang="en-US" sz="2200" dirty="0"/>
              <a:t>Turning it into plain English</a:t>
            </a:r>
          </a:p>
          <a:p>
            <a:r>
              <a:rPr lang="en-US" sz="2200" i="1" dirty="0"/>
              <a:t>Reflexive</a:t>
            </a:r>
            <a:r>
              <a:rPr lang="en-US" sz="2200" dirty="0"/>
              <a:t>: If accounting files are confidential </a:t>
            </a:r>
          </a:p>
          <a:p>
            <a:pPr lvl="1"/>
            <a:r>
              <a:rPr lang="en-US" sz="2200" dirty="0"/>
              <a:t>Then any accounting file is confidential</a:t>
            </a:r>
          </a:p>
          <a:p>
            <a:r>
              <a:rPr lang="en-US" sz="2200" i="1" dirty="0" err="1"/>
              <a:t>Antisymmetric</a:t>
            </a:r>
            <a:r>
              <a:rPr lang="en-US" sz="2200" dirty="0"/>
              <a:t>: If Alice can access the accounting files </a:t>
            </a:r>
          </a:p>
          <a:p>
            <a:pPr lvl="1"/>
            <a:r>
              <a:rPr lang="en-US" sz="2200" dirty="0"/>
              <a:t>And accounting files are at the security level of Alice, </a:t>
            </a:r>
          </a:p>
          <a:p>
            <a:pPr lvl="1"/>
            <a:r>
              <a:rPr lang="en-US" sz="2200" dirty="0"/>
              <a:t>Then Alice’s security level and the accounting files’ security level are equivalent</a:t>
            </a:r>
          </a:p>
          <a:p>
            <a:r>
              <a:rPr lang="en-US" sz="2200" i="1" dirty="0"/>
              <a:t>Transitive</a:t>
            </a:r>
            <a:r>
              <a:rPr lang="en-US" sz="2200" dirty="0"/>
              <a:t>:</a:t>
            </a:r>
          </a:p>
          <a:p>
            <a:pPr lvl="1"/>
            <a:r>
              <a:rPr lang="en-US" sz="2200" dirty="0"/>
              <a:t>If Alice can access the </a:t>
            </a:r>
            <a:br>
              <a:rPr lang="en-US" sz="2200" dirty="0"/>
            </a:br>
            <a:r>
              <a:rPr lang="en-US" sz="2200" dirty="0"/>
              <a:t>accounting files</a:t>
            </a:r>
          </a:p>
          <a:p>
            <a:pPr lvl="1"/>
            <a:r>
              <a:rPr lang="en-US" sz="2200" dirty="0"/>
              <a:t>And the accounting files </a:t>
            </a:r>
            <a:br>
              <a:rPr lang="en-US" sz="2200" dirty="0"/>
            </a:br>
            <a:r>
              <a:rPr lang="en-US" sz="2200" dirty="0"/>
              <a:t>are of higher security </a:t>
            </a:r>
            <a:br>
              <a:rPr lang="en-US" sz="2200" dirty="0"/>
            </a:br>
            <a:r>
              <a:rPr lang="en-US" sz="2200" dirty="0"/>
              <a:t>than the personnel files</a:t>
            </a:r>
          </a:p>
          <a:p>
            <a:pPr lvl="1"/>
            <a:r>
              <a:rPr lang="en-US" sz="2200" dirty="0"/>
              <a:t>Then Alice can access </a:t>
            </a:r>
            <a:br>
              <a:rPr lang="en-US" sz="2200" dirty="0"/>
            </a:br>
            <a:r>
              <a:rPr lang="en-US" sz="2200" dirty="0"/>
              <a:t>the personnel files</a:t>
            </a:r>
          </a:p>
          <a:p>
            <a:pPr>
              <a:buNone/>
            </a:pPr>
            <a:endParaRPr lang="en-US" sz="22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352800"/>
            <a:ext cx="3924300" cy="3139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914400"/>
          </a:xfrm>
        </p:spPr>
        <p:txBody>
          <a:bodyPr/>
          <a:lstStyle/>
          <a:p>
            <a:r>
              <a:rPr lang="en-US" dirty="0"/>
              <a:t>Bell-</a:t>
            </a:r>
            <a:r>
              <a:rPr lang="en-US" dirty="0" err="1"/>
              <a:t>LaPadula</a:t>
            </a:r>
            <a:r>
              <a:rPr lang="en-US" baseline="0" dirty="0"/>
              <a:t> Model (8)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486400"/>
          </a:xfrm>
        </p:spPr>
        <p:txBody>
          <a:bodyPr/>
          <a:lstStyle/>
          <a:p>
            <a:pPr>
              <a:buNone/>
            </a:pPr>
            <a:r>
              <a:rPr lang="en-US" dirty="0"/>
              <a:t>Prof</a:t>
            </a:r>
            <a:r>
              <a:rPr lang="en-US" baseline="0" dirty="0"/>
              <a:t> Matt Bishop writes:</a:t>
            </a:r>
          </a:p>
          <a:p>
            <a:r>
              <a:rPr lang="en-US" baseline="0" dirty="0"/>
              <a:t>The influence of the Bell-</a:t>
            </a:r>
            <a:r>
              <a:rPr lang="en-US" baseline="0" dirty="0" err="1"/>
              <a:t>LaPadula</a:t>
            </a:r>
            <a:r>
              <a:rPr lang="en-US" baseline="0" dirty="0"/>
              <a:t> </a:t>
            </a:r>
            <a:br>
              <a:rPr lang="en-US" baseline="0" dirty="0"/>
            </a:br>
            <a:r>
              <a:rPr lang="en-US" baseline="0" dirty="0"/>
              <a:t>Model permeates all policy modeling in </a:t>
            </a:r>
            <a:br>
              <a:rPr lang="en-US" baseline="0" dirty="0"/>
            </a:br>
            <a:r>
              <a:rPr lang="en-US" baseline="0" dirty="0"/>
              <a:t>computer security.</a:t>
            </a:r>
          </a:p>
          <a:p>
            <a:r>
              <a:rPr lang="en-US" baseline="0" dirty="0"/>
              <a:t>It was the first mathematical model to capture attributes of a real system in its rules.</a:t>
            </a:r>
          </a:p>
          <a:p>
            <a:r>
              <a:rPr lang="en-US" baseline="0" dirty="0"/>
              <a:t>It formed the basis for several standards, including the [</a:t>
            </a:r>
            <a:r>
              <a:rPr lang="en-US" baseline="0" dirty="0" err="1"/>
              <a:t>DoD’s</a:t>
            </a:r>
            <a:r>
              <a:rPr lang="en-US" baseline="0" dirty="0"/>
              <a:t>] </a:t>
            </a:r>
            <a:r>
              <a:rPr lang="en-US" i="1" baseline="0" dirty="0"/>
              <a:t>Trusted Computer System Evaluation Criteria</a:t>
            </a:r>
            <a:r>
              <a:rPr lang="en-US" baseline="0" dirty="0"/>
              <a:t> (the TCSEC or the “Orange Book”….)</a:t>
            </a:r>
          </a:p>
          <a:p>
            <a:r>
              <a:rPr lang="en-US" dirty="0"/>
              <a:t>Even in controversy, the model spurred further studies in the foundations of computer security.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6096000"/>
            <a:ext cx="6196505" cy="58477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600" dirty="0"/>
              <a:t>Bishop, M. (2003). </a:t>
            </a:r>
            <a:r>
              <a:rPr lang="en-US" sz="1600" i="1" dirty="0"/>
              <a:t>Computer Security: Art and Science. </a:t>
            </a:r>
            <a:br>
              <a:rPr lang="en-US" sz="1600" dirty="0"/>
            </a:br>
            <a:r>
              <a:rPr lang="en-US" sz="1600" dirty="0"/>
              <a:t>Addison-Wesley (ISBN 0-201-44099-7). xli + 1084. Index. P 148.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76200"/>
            <a:ext cx="1860698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/>
              <a:t>Biba’s</a:t>
            </a:r>
            <a:r>
              <a:rPr lang="en-US" dirty="0"/>
              <a:t> Strict Integrity Policy Model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</a:t>
            </a:r>
            <a:r>
              <a:rPr lang="en-US" i="1" dirty="0"/>
              <a:t>confidentiality</a:t>
            </a:r>
            <a:r>
              <a:rPr lang="en-US" dirty="0"/>
              <a:t>, consider </a:t>
            </a:r>
            <a:r>
              <a:rPr lang="en-US" i="1" dirty="0"/>
              <a:t>trustworthiness</a:t>
            </a:r>
          </a:p>
          <a:p>
            <a:r>
              <a:rPr lang="en-US" dirty="0"/>
              <a:t>Define </a:t>
            </a:r>
            <a:r>
              <a:rPr lang="en-US" i="1" dirty="0"/>
              <a:t>integrity</a:t>
            </a:r>
            <a:r>
              <a:rPr lang="en-US" dirty="0"/>
              <a:t> classes </a:t>
            </a:r>
            <a:r>
              <a:rPr lang="en-US" i="1" dirty="0" err="1"/>
              <a:t>i</a:t>
            </a:r>
            <a:r>
              <a:rPr lang="en-US" i="1" dirty="0"/>
              <a:t>-level(s)</a:t>
            </a:r>
          </a:p>
          <a:p>
            <a:r>
              <a:rPr lang="en-US" dirty="0"/>
              <a:t>Simple integrity property:</a:t>
            </a:r>
          </a:p>
          <a:p>
            <a:pPr lvl="1"/>
            <a:r>
              <a:rPr lang="en-US" dirty="0"/>
              <a:t>Subject </a:t>
            </a:r>
            <a:r>
              <a:rPr lang="en-US" i="1" dirty="0"/>
              <a:t>s</a:t>
            </a:r>
            <a:r>
              <a:rPr lang="en-US" dirty="0"/>
              <a:t> can read object </a:t>
            </a:r>
            <a:r>
              <a:rPr lang="en-US" i="1" dirty="0"/>
              <a:t>o</a:t>
            </a:r>
            <a:r>
              <a:rPr lang="en-US" dirty="0"/>
              <a:t> </a:t>
            </a:r>
            <a:r>
              <a:rPr lang="en-US" dirty="0" err="1"/>
              <a:t>iff</a:t>
            </a:r>
            <a:r>
              <a:rPr lang="en-US" dirty="0"/>
              <a:t> </a:t>
            </a:r>
            <a:br>
              <a:rPr lang="en-US" dirty="0"/>
            </a:br>
            <a:r>
              <a:rPr lang="en-US" i="1" dirty="0" err="1"/>
              <a:t>i</a:t>
            </a:r>
            <a:r>
              <a:rPr lang="en-US" i="1" dirty="0"/>
              <a:t>-level-(o) </a:t>
            </a:r>
            <a:r>
              <a:rPr lang="en-US" i="1" dirty="0" err="1"/>
              <a:t>dom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-level(s)</a:t>
            </a:r>
          </a:p>
          <a:p>
            <a:pPr lvl="1"/>
            <a:r>
              <a:rPr lang="en-US" dirty="0"/>
              <a:t>Allows reads up and disallows reads down</a:t>
            </a:r>
          </a:p>
          <a:p>
            <a:r>
              <a:rPr lang="en-US" dirty="0"/>
              <a:t>*-integrity property</a:t>
            </a:r>
          </a:p>
          <a:p>
            <a:pPr lvl="1"/>
            <a:r>
              <a:rPr lang="en-US" dirty="0"/>
              <a:t>Subject </a:t>
            </a:r>
            <a:r>
              <a:rPr lang="en-US" i="1" dirty="0"/>
              <a:t>s</a:t>
            </a:r>
            <a:r>
              <a:rPr lang="en-US" dirty="0"/>
              <a:t> can write to object </a:t>
            </a:r>
            <a:r>
              <a:rPr lang="en-US" i="1" dirty="0"/>
              <a:t>o</a:t>
            </a:r>
            <a:r>
              <a:rPr lang="en-US" dirty="0"/>
              <a:t> </a:t>
            </a:r>
            <a:r>
              <a:rPr lang="en-US" dirty="0" err="1"/>
              <a:t>iff</a:t>
            </a:r>
            <a:r>
              <a:rPr lang="en-US" dirty="0"/>
              <a:t> </a:t>
            </a:r>
            <a:br>
              <a:rPr lang="en-US" dirty="0"/>
            </a:br>
            <a:r>
              <a:rPr lang="en-US" i="1" dirty="0" err="1"/>
              <a:t>i</a:t>
            </a:r>
            <a:r>
              <a:rPr lang="en-US" i="1" dirty="0"/>
              <a:t>-level(s) </a:t>
            </a:r>
            <a:r>
              <a:rPr lang="en-US" i="1" dirty="0" err="1"/>
              <a:t>dom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-level-o</a:t>
            </a:r>
          </a:p>
          <a:p>
            <a:pPr lvl="1"/>
            <a:r>
              <a:rPr lang="en-US" dirty="0"/>
              <a:t>Allows writes down and disallows writes 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39000" y="4191000"/>
            <a:ext cx="1167307" cy="70788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WHY?</a:t>
            </a:r>
          </a:p>
          <a:p>
            <a:r>
              <a:rPr lang="en-US" dirty="0"/>
              <a:t>Explain.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0" y="5867400"/>
            <a:ext cx="1167307" cy="70788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WHY?</a:t>
            </a:r>
          </a:p>
          <a:p>
            <a:r>
              <a:rPr lang="en-US" dirty="0"/>
              <a:t>Explain.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762000"/>
            <a:ext cx="1563624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>
                <a:solidFill>
                  <a:srgbClr val="800000"/>
                </a:solidFill>
                <a:latin typeface="+mj-lt"/>
                <a:ea typeface="+mj-ea"/>
                <a:cs typeface="+mj-cs"/>
              </a:rPr>
              <a:t>Biba’s</a:t>
            </a:r>
            <a:r>
              <a:rPr lang="en-US" sz="3600" b="1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 Model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Execution integrity property</a:t>
            </a:r>
          </a:p>
          <a:p>
            <a:pPr lvl="1"/>
            <a:r>
              <a:rPr lang="en-US" dirty="0"/>
              <a:t>Subject s can execute subject s’ </a:t>
            </a:r>
            <a:r>
              <a:rPr lang="en-US" dirty="0" err="1"/>
              <a:t>iff</a:t>
            </a:r>
            <a:r>
              <a:rPr lang="en-US" dirty="0"/>
              <a:t> </a:t>
            </a:r>
            <a:br>
              <a:rPr lang="en-US" dirty="0"/>
            </a:br>
            <a:r>
              <a:rPr lang="en-US" i="1" dirty="0" err="1"/>
              <a:t>i</a:t>
            </a:r>
            <a:r>
              <a:rPr lang="en-US" i="1" dirty="0"/>
              <a:t>-level(s’) </a:t>
            </a:r>
            <a:r>
              <a:rPr lang="en-US" i="1" dirty="0" err="1"/>
              <a:t>dom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-level(s)</a:t>
            </a:r>
          </a:p>
          <a:p>
            <a:pPr lvl="1"/>
            <a:r>
              <a:rPr lang="en-US" dirty="0"/>
              <a:t>So process can pass data only to less trustworthy (or equally trustworthy) process </a:t>
            </a:r>
          </a:p>
          <a:p>
            <a:pPr lvl="1"/>
            <a:r>
              <a:rPr lang="en-US" dirty="0"/>
              <a:t>Cannot pass data to more trustworthy process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43800" y="3048000"/>
            <a:ext cx="1167307" cy="70788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WHY?</a:t>
            </a:r>
          </a:p>
          <a:p>
            <a:r>
              <a:rPr lang="en-US" dirty="0"/>
              <a:t>Explain.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272" y="4419600"/>
            <a:ext cx="865545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7239000" y="6172200"/>
            <a:ext cx="1737976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i="1" dirty="0"/>
              <a:t>CSH6</a:t>
            </a:r>
            <a:r>
              <a:rPr lang="en-US" dirty="0"/>
              <a:t> p  9.13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Biba’s</a:t>
            </a:r>
            <a:r>
              <a:rPr lang="en-US" dirty="0"/>
              <a:t> Model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Suggests method for testing programs</a:t>
            </a:r>
          </a:p>
          <a:p>
            <a:r>
              <a:rPr lang="en-US" dirty="0"/>
              <a:t>Label all data with tags indicating level of trust</a:t>
            </a:r>
          </a:p>
          <a:p>
            <a:r>
              <a:rPr lang="en-US" dirty="0"/>
              <a:t>Logic in program keeps track of trustworthiness</a:t>
            </a:r>
          </a:p>
          <a:p>
            <a:pPr lvl="1"/>
            <a:r>
              <a:rPr lang="en-US" dirty="0"/>
              <a:t>Changes label according to </a:t>
            </a:r>
            <a:r>
              <a:rPr lang="en-US" dirty="0" err="1"/>
              <a:t>Biba’s</a:t>
            </a:r>
            <a:r>
              <a:rPr lang="en-US" dirty="0"/>
              <a:t> model</a:t>
            </a:r>
          </a:p>
          <a:p>
            <a:r>
              <a:rPr lang="en-US" dirty="0"/>
              <a:t>Violations of rules → exceptions</a:t>
            </a:r>
          </a:p>
          <a:p>
            <a:pPr lvl="1"/>
            <a:r>
              <a:rPr lang="en-US" dirty="0"/>
              <a:t>Abort</a:t>
            </a:r>
          </a:p>
          <a:p>
            <a:pPr lvl="1"/>
            <a:r>
              <a:rPr lang="en-US" dirty="0"/>
              <a:t>Log warning</a:t>
            </a:r>
          </a:p>
          <a:p>
            <a:pPr lvl="1"/>
            <a:r>
              <a:rPr lang="en-US" dirty="0"/>
              <a:t>Error message</a:t>
            </a:r>
          </a:p>
          <a:p>
            <a:r>
              <a:rPr lang="en-US" dirty="0"/>
              <a:t>Useful in improving security of programming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Clark-Wilson Model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Lipner’s</a:t>
            </a:r>
            <a:r>
              <a:rPr lang="en-US" dirty="0"/>
              <a:t> Rules for Commercial Integrity Models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483" y="2362200"/>
            <a:ext cx="867103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7239000" y="5867400"/>
            <a:ext cx="1667444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i="1" dirty="0"/>
              <a:t>CSH6</a:t>
            </a:r>
            <a:r>
              <a:rPr lang="en-US" dirty="0"/>
              <a:t> p 9.14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Clark-Wilson Model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467600" cy="5257800"/>
          </a:xfrm>
        </p:spPr>
        <p:txBody>
          <a:bodyPr/>
          <a:lstStyle/>
          <a:p>
            <a:pPr>
              <a:buNone/>
            </a:pPr>
            <a:r>
              <a:rPr lang="en-US" i="1" dirty="0"/>
              <a:t>Concepts and terminology</a:t>
            </a:r>
          </a:p>
          <a:p>
            <a:r>
              <a:rPr lang="en-US" sz="2000" dirty="0"/>
              <a:t>Integrity constraints: rules about data relations (e.g., grades in </a:t>
            </a:r>
            <a:r>
              <a:rPr lang="en-US" sz="2000" dirty="0" err="1"/>
              <a:t>gradebook</a:t>
            </a:r>
            <a:r>
              <a:rPr lang="en-US" sz="2000" dirty="0"/>
              <a:t> must match grades on tests)</a:t>
            </a:r>
          </a:p>
          <a:p>
            <a:r>
              <a:rPr lang="en-US" sz="2000" dirty="0"/>
              <a:t>Consistent state: all integrity constraints met</a:t>
            </a:r>
          </a:p>
          <a:p>
            <a:r>
              <a:rPr lang="en-US" sz="2000" dirty="0"/>
              <a:t>Well-formed transactions (WFTs): moving from one consistent state to another (e.g., filling in all the grades from a test, not just some)</a:t>
            </a:r>
          </a:p>
          <a:p>
            <a:r>
              <a:rPr lang="en-US" sz="2000" dirty="0"/>
              <a:t>Integrity verification procedures (IVPs): methods for checking that integrity constraints are met</a:t>
            </a:r>
          </a:p>
          <a:p>
            <a:r>
              <a:rPr lang="en-US" sz="2000" dirty="0"/>
              <a:t>Constrained data items (CDIs): data subject to integrity constraints (all others are unconstrained data items – UDIs)</a:t>
            </a:r>
          </a:p>
          <a:p>
            <a:r>
              <a:rPr lang="en-US" sz="2000" dirty="0"/>
              <a:t>Transformation procedures (TPs): Functions defining WFTs must be </a:t>
            </a:r>
            <a:r>
              <a:rPr lang="en-US" sz="2000" i="1" dirty="0"/>
              <a:t>certified</a:t>
            </a:r>
            <a:r>
              <a:rPr lang="en-US" sz="2000" dirty="0"/>
              <a:t> to be well formed and correctly implemented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Clark-Wilson Model (3)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Nine</a:t>
            </a:r>
            <a:r>
              <a:rPr lang="en-US" baseline="0" dirty="0"/>
              <a:t> rules</a:t>
            </a:r>
          </a:p>
          <a:p>
            <a:pPr lvl="1"/>
            <a:r>
              <a:rPr lang="en-US" dirty="0"/>
              <a:t>5 for certification of data &amp; TPs</a:t>
            </a:r>
          </a:p>
          <a:p>
            <a:pPr lvl="1"/>
            <a:r>
              <a:rPr lang="en-US" dirty="0"/>
              <a:t>4 for enforcement of certifications</a:t>
            </a:r>
          </a:p>
          <a:p>
            <a:r>
              <a:rPr lang="en-US" dirty="0"/>
              <a:t>Certification Rule 1: IVP ensures consistent state at all times</a:t>
            </a:r>
          </a:p>
          <a:p>
            <a:r>
              <a:rPr lang="en-US" dirty="0"/>
              <a:t>Certification Rule 2: TP maintain valid states</a:t>
            </a:r>
          </a:p>
          <a:p>
            <a:r>
              <a:rPr lang="en-US" dirty="0"/>
              <a:t>Enforcement Rule 1: Only certified TPs may manipulate associated CDIs</a:t>
            </a:r>
          </a:p>
          <a:p>
            <a:r>
              <a:rPr lang="en-US" dirty="0"/>
              <a:t>Enforcement Rule 2: Every user must be associated with specific TPs and CDIs to be granted access – implies identification &amp; authentication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Clark-Wilson Model (4)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066800"/>
            <a:ext cx="7696200" cy="5257800"/>
          </a:xfrm>
        </p:spPr>
        <p:txBody>
          <a:bodyPr/>
          <a:lstStyle/>
          <a:p>
            <a:r>
              <a:rPr lang="en-US" sz="2300" dirty="0"/>
              <a:t>Enforcement Rule 3: Every user must be authenticated before executing a TP</a:t>
            </a:r>
          </a:p>
          <a:p>
            <a:r>
              <a:rPr lang="en-US" sz="2300" dirty="0"/>
              <a:t>Certification Rule</a:t>
            </a:r>
            <a:r>
              <a:rPr lang="en-US" sz="2300" baseline="0" dirty="0"/>
              <a:t> 3: Separation of duty is essential</a:t>
            </a:r>
          </a:p>
          <a:p>
            <a:r>
              <a:rPr lang="en-US" sz="2300" baseline="0" dirty="0"/>
              <a:t>Certification Rules 4: Logging is essential and must allow reconstruction of transactions</a:t>
            </a:r>
          </a:p>
          <a:p>
            <a:r>
              <a:rPr lang="en-US" sz="2300" baseline="0" dirty="0"/>
              <a:t>Certification Rule 5: Any TP working with UDI must either reject the UDI or transform it into a CDI</a:t>
            </a:r>
          </a:p>
          <a:p>
            <a:r>
              <a:rPr lang="en-US" sz="2300" baseline="0" dirty="0"/>
              <a:t>Enforcement Rule 4: As part of the separation of duties principle, only the certifier of a TP may modify its scope; and no certifier may execute the TP.</a:t>
            </a:r>
          </a:p>
          <a:p>
            <a:r>
              <a:rPr lang="en-US" sz="2300" baseline="0" dirty="0"/>
              <a:t>The Clark-Wilson model reflects real-world security policies</a:t>
            </a:r>
          </a:p>
          <a:p>
            <a:pPr lvl="1"/>
            <a:r>
              <a:rPr lang="en-US" sz="2300" dirty="0"/>
              <a:t>But a certifier may fraudulently claim to have applied proper certification procedures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Types of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7162800" cy="5105400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/>
              <a:t>Deciding if a system can be proved to be secure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Describing how computer </a:t>
            </a:r>
            <a:br>
              <a:rPr lang="en-US" dirty="0"/>
            </a:br>
            <a:r>
              <a:rPr lang="en-US" dirty="0"/>
              <a:t>system applies controls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Describing confidentiality &amp; </a:t>
            </a:r>
            <a:br>
              <a:rPr lang="en-US" dirty="0"/>
            </a:br>
            <a:r>
              <a:rPr lang="en-US" dirty="0"/>
              <a:t>integrity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Hybrid model mixes requirements</a:t>
            </a:r>
          </a:p>
          <a:p>
            <a:r>
              <a:rPr lang="en-US" dirty="0"/>
              <a:t>Goals of this chapter</a:t>
            </a:r>
          </a:p>
          <a:p>
            <a:pPr lvl="1"/>
            <a:r>
              <a:rPr lang="en-US" dirty="0"/>
              <a:t>Study main models in information security</a:t>
            </a:r>
          </a:p>
          <a:p>
            <a:pPr lvl="2"/>
            <a:r>
              <a:rPr lang="en-US" dirty="0"/>
              <a:t>Meaning</a:t>
            </a:r>
          </a:p>
          <a:p>
            <a:pPr lvl="2"/>
            <a:r>
              <a:rPr lang="en-US" dirty="0"/>
              <a:t>Applicability</a:t>
            </a:r>
          </a:p>
          <a:p>
            <a:pPr lvl="1"/>
            <a:r>
              <a:rPr lang="en-US" dirty="0"/>
              <a:t>Become sensitive to assumptions underlying information assurance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676400"/>
            <a:ext cx="2659063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Chinese Wall Model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066800"/>
            <a:ext cx="5562600" cy="5257800"/>
          </a:xfrm>
        </p:spPr>
        <p:txBody>
          <a:bodyPr/>
          <a:lstStyle/>
          <a:p>
            <a:r>
              <a:rPr lang="en-US" dirty="0"/>
              <a:t>AKA Brewer-Nash model</a:t>
            </a:r>
          </a:p>
          <a:p>
            <a:r>
              <a:rPr lang="en-US" dirty="0"/>
              <a:t>Goal: prevent conflicts of interest</a:t>
            </a:r>
          </a:p>
          <a:p>
            <a:r>
              <a:rPr lang="en-US" dirty="0"/>
              <a:t>How?</a:t>
            </a:r>
          </a:p>
          <a:p>
            <a:pPr lvl="1"/>
            <a:r>
              <a:rPr lang="en-US" dirty="0"/>
              <a:t>Group data into </a:t>
            </a:r>
            <a:r>
              <a:rPr lang="en-US" i="1" dirty="0"/>
              <a:t>company data sets</a:t>
            </a:r>
          </a:p>
          <a:p>
            <a:pPr lvl="1"/>
            <a:r>
              <a:rPr lang="en-US" dirty="0"/>
              <a:t>Group company data sets into </a:t>
            </a:r>
            <a:r>
              <a:rPr lang="en-US" i="1" dirty="0"/>
              <a:t>conflict-of-interest classes</a:t>
            </a:r>
          </a:p>
          <a:p>
            <a:r>
              <a:rPr lang="en-US" dirty="0"/>
              <a:t>Rule: if entities are in same conflict-of-interest class, subject cannot read both classes</a:t>
            </a:r>
          </a:p>
          <a:p>
            <a:pPr lvl="1"/>
            <a:r>
              <a:rPr lang="en-US" dirty="0"/>
              <a:t>Typical application: attorneys</a:t>
            </a:r>
          </a:p>
          <a:p>
            <a:r>
              <a:rPr lang="en-US" dirty="0"/>
              <a:t>Sanitized class has all confidential content removed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219200"/>
            <a:ext cx="3228975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</p:spPr>
        <p:txBody>
          <a:bodyPr/>
          <a:lstStyle/>
          <a:p>
            <a:pPr lvl="0"/>
            <a:r>
              <a:rPr lang="en-US" dirty="0"/>
              <a:t>Summary of Classic Models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85800"/>
            <a:ext cx="8153400" cy="5638800"/>
          </a:xfrm>
        </p:spPr>
        <p:txBody>
          <a:bodyPr/>
          <a:lstStyle/>
          <a:p>
            <a:r>
              <a:rPr lang="en-US" i="1" dirty="0"/>
              <a:t>Bell </a:t>
            </a:r>
            <a:r>
              <a:rPr lang="en-US" i="1" dirty="0" err="1"/>
              <a:t>LaPadula</a:t>
            </a:r>
            <a:r>
              <a:rPr lang="en-US" i="1" dirty="0"/>
              <a:t> </a:t>
            </a:r>
            <a:r>
              <a:rPr lang="en-US" dirty="0"/>
              <a:t>model describes widely-used scheme for protecting confidentiality</a:t>
            </a:r>
          </a:p>
          <a:p>
            <a:r>
              <a:rPr lang="en-US" i="1" dirty="0" err="1"/>
              <a:t>Biba</a:t>
            </a:r>
            <a:r>
              <a:rPr lang="en-US" dirty="0"/>
              <a:t> model focuses on trustworthiness and trust</a:t>
            </a:r>
          </a:p>
          <a:p>
            <a:r>
              <a:rPr lang="en-US" i="1" dirty="0"/>
              <a:t>Clark-Wilson</a:t>
            </a:r>
            <a:r>
              <a:rPr lang="en-US" dirty="0"/>
              <a:t> model incorporates process integrity</a:t>
            </a:r>
          </a:p>
          <a:p>
            <a:r>
              <a:rPr lang="en-US" i="1" dirty="0"/>
              <a:t>Chinese Wall </a:t>
            </a:r>
            <a:r>
              <a:rPr lang="en-US" dirty="0"/>
              <a:t>model includes conflicts of interest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842184"/>
            <a:ext cx="6096000" cy="3787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858000" y="5105400"/>
            <a:ext cx="2025298" cy="156966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600" i="1" dirty="0"/>
              <a:t>The Birth of Venus</a:t>
            </a:r>
          </a:p>
          <a:p>
            <a:r>
              <a:rPr lang="en-US" sz="1600" i="1" dirty="0"/>
              <a:t>(</a:t>
            </a:r>
            <a:r>
              <a:rPr lang="en-US" sz="1600" i="1" dirty="0" err="1"/>
              <a:t>Nascita</a:t>
            </a:r>
            <a:r>
              <a:rPr lang="en-US" sz="1600" i="1" dirty="0"/>
              <a:t> </a:t>
            </a:r>
            <a:r>
              <a:rPr lang="en-US" sz="1600" i="1" dirty="0" err="1"/>
              <a:t>di</a:t>
            </a:r>
            <a:r>
              <a:rPr lang="en-US" sz="1600" i="1" dirty="0"/>
              <a:t> </a:t>
            </a:r>
            <a:r>
              <a:rPr lang="en-US" sz="1600" i="1" dirty="0" err="1"/>
              <a:t>Venere</a:t>
            </a:r>
            <a:r>
              <a:rPr lang="en-US" sz="1600" i="1" dirty="0"/>
              <a:t>)</a:t>
            </a:r>
          </a:p>
          <a:p>
            <a:r>
              <a:rPr lang="en-US" sz="1600" dirty="0" err="1"/>
              <a:t>Sandro</a:t>
            </a:r>
            <a:r>
              <a:rPr lang="en-US" sz="1600" dirty="0"/>
              <a:t> Botticelli</a:t>
            </a:r>
          </a:p>
          <a:p>
            <a:r>
              <a:rPr lang="en-US" sz="1600" dirty="0"/>
              <a:t>c. 1486</a:t>
            </a:r>
          </a:p>
          <a:p>
            <a:r>
              <a:rPr lang="en-US" sz="1600" dirty="0"/>
              <a:t>Uffizi Gallery,</a:t>
            </a:r>
            <a:br>
              <a:rPr lang="en-US" sz="1600" dirty="0"/>
            </a:br>
            <a:r>
              <a:rPr lang="en-US" sz="1600" dirty="0"/>
              <a:t>Florence, Italy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Other Models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i="1" dirty="0"/>
              <a:t>Specific models applied in specific contexts</a:t>
            </a:r>
          </a:p>
          <a:p>
            <a:r>
              <a:rPr lang="en-US" dirty="0"/>
              <a:t>Clinical Information Systems Security Model</a:t>
            </a:r>
          </a:p>
          <a:p>
            <a:r>
              <a:rPr lang="en-US" dirty="0" err="1"/>
              <a:t>Traducement</a:t>
            </a:r>
            <a:r>
              <a:rPr lang="en-US" dirty="0"/>
              <a:t> model for real estate</a:t>
            </a:r>
          </a:p>
          <a:p>
            <a:r>
              <a:rPr lang="en-US" dirty="0"/>
              <a:t>Noninterference security – prevent LOW subject from acquiring HIGH data at particular time – but allow HIGH subject to choose to send HIGH data later</a:t>
            </a:r>
          </a:p>
          <a:p>
            <a:r>
              <a:rPr lang="en-US" dirty="0"/>
              <a:t>Deducibility security – prevent inference by LOW subjects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Conclusions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143000"/>
            <a:ext cx="4343400" cy="5181600"/>
          </a:xfrm>
        </p:spPr>
        <p:txBody>
          <a:bodyPr/>
          <a:lstStyle/>
          <a:p>
            <a:r>
              <a:rPr lang="en-US" dirty="0"/>
              <a:t>Usefulness of the models depends on thoroughness of systems analysis</a:t>
            </a:r>
          </a:p>
          <a:p>
            <a:pPr lvl="1"/>
            <a:r>
              <a:rPr lang="en-US" dirty="0"/>
              <a:t>Missing details may invalidate application of model</a:t>
            </a:r>
          </a:p>
          <a:p>
            <a:r>
              <a:rPr lang="en-US" dirty="0"/>
              <a:t>Crucial role in advanced theoretical research in today’s information security</a:t>
            </a:r>
          </a:p>
          <a:p>
            <a:r>
              <a:rPr lang="en-US" dirty="0"/>
              <a:t>Especially important for mathematical proof of security in specific well-defined systems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5060" y="914400"/>
            <a:ext cx="3442716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0"/>
          </a:xfrm>
        </p:spPr>
        <p:txBody>
          <a:bodyPr/>
          <a:lstStyle/>
          <a:p>
            <a:pPr algn="ctr"/>
            <a:r>
              <a:rPr lang="en-US" sz="8000" dirty="0"/>
              <a:t>DISCUSSION</a:t>
            </a:r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Why are Models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410200"/>
          </a:xfrm>
        </p:spPr>
        <p:txBody>
          <a:bodyPr/>
          <a:lstStyle/>
          <a:p>
            <a:r>
              <a:rPr lang="en-US" sz="2200" dirty="0"/>
              <a:t>Provide framework for</a:t>
            </a:r>
          </a:p>
          <a:p>
            <a:pPr lvl="1"/>
            <a:r>
              <a:rPr lang="en-US" sz="2200" dirty="0"/>
              <a:t>Analyzing systems</a:t>
            </a:r>
          </a:p>
          <a:p>
            <a:pPr lvl="1"/>
            <a:r>
              <a:rPr lang="en-US" sz="2200" dirty="0"/>
              <a:t>Focusing security </a:t>
            </a:r>
            <a:br>
              <a:rPr lang="en-US" sz="2200" dirty="0"/>
            </a:br>
            <a:r>
              <a:rPr lang="en-US" sz="2200" dirty="0"/>
              <a:t>efforts in right </a:t>
            </a:r>
            <a:br>
              <a:rPr lang="en-US" sz="2200" dirty="0"/>
            </a:br>
            <a:r>
              <a:rPr lang="en-US" sz="2200" dirty="0"/>
              <a:t>place</a:t>
            </a:r>
          </a:p>
          <a:p>
            <a:pPr lvl="2"/>
            <a:r>
              <a:rPr lang="en-US" sz="2200" dirty="0"/>
              <a:t>Validating </a:t>
            </a:r>
            <a:br>
              <a:rPr lang="en-US" sz="2200" dirty="0"/>
            </a:br>
            <a:r>
              <a:rPr lang="en-US" sz="2200" dirty="0"/>
              <a:t>assumptions; or</a:t>
            </a:r>
          </a:p>
          <a:p>
            <a:pPr lvl="2"/>
            <a:r>
              <a:rPr lang="en-US" sz="2200" dirty="0"/>
              <a:t>Ensuring assumptions are met in reality</a:t>
            </a:r>
          </a:p>
          <a:p>
            <a:r>
              <a:rPr lang="en-US" sz="2200" dirty="0"/>
              <a:t>Mechanisms</a:t>
            </a:r>
          </a:p>
          <a:p>
            <a:pPr lvl="1"/>
            <a:r>
              <a:rPr lang="en-US" sz="2200" dirty="0"/>
              <a:t>Technical</a:t>
            </a:r>
          </a:p>
          <a:p>
            <a:pPr lvl="1"/>
            <a:r>
              <a:rPr lang="en-US" sz="2200" dirty="0"/>
              <a:t>Procedural</a:t>
            </a:r>
          </a:p>
          <a:p>
            <a:pPr lvl="1"/>
            <a:r>
              <a:rPr lang="en-US" sz="2200" dirty="0"/>
              <a:t>Quality of mechanisms determines security of system</a:t>
            </a:r>
          </a:p>
          <a:p>
            <a:r>
              <a:rPr lang="en-US" sz="2200" dirty="0"/>
              <a:t>Overall: </a:t>
            </a:r>
            <a:r>
              <a:rPr lang="en-US" sz="2200" i="1" dirty="0"/>
              <a:t>model provides basis for confidence in possibility of effective security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295400"/>
            <a:ext cx="5086350" cy="2635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Models &amp; Security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143000"/>
            <a:ext cx="7162800" cy="5181600"/>
          </a:xfrm>
        </p:spPr>
        <p:txBody>
          <a:bodyPr/>
          <a:lstStyle/>
          <a:p>
            <a:r>
              <a:rPr lang="en-US" sz="2800" dirty="0"/>
              <a:t>Terminology</a:t>
            </a:r>
          </a:p>
          <a:p>
            <a:r>
              <a:rPr lang="en-US" sz="2800" dirty="0"/>
              <a:t>Access-Control Matrix Model</a:t>
            </a:r>
          </a:p>
          <a:p>
            <a:r>
              <a:rPr lang="en-US" sz="2800" dirty="0"/>
              <a:t>Harrison, </a:t>
            </a:r>
            <a:r>
              <a:rPr lang="en-US" sz="2800" dirty="0" err="1"/>
              <a:t>Ruzzo</a:t>
            </a:r>
            <a:r>
              <a:rPr lang="en-US" sz="2800" dirty="0"/>
              <a:t> &amp; </a:t>
            </a:r>
            <a:r>
              <a:rPr lang="en-US" sz="2800" dirty="0" err="1"/>
              <a:t>Ullman</a:t>
            </a:r>
            <a:r>
              <a:rPr lang="en-US" sz="2800" dirty="0"/>
              <a:t> et al.</a:t>
            </a:r>
          </a:p>
          <a:p>
            <a:r>
              <a:rPr lang="en-US" sz="2800" dirty="0"/>
              <a:t>Typed Access-Control Model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429000"/>
            <a:ext cx="5867400" cy="3166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Subject: active entity</a:t>
            </a:r>
          </a:p>
          <a:p>
            <a:pPr lvl="1"/>
            <a:r>
              <a:rPr lang="en-US" dirty="0"/>
              <a:t>Subject</a:t>
            </a:r>
          </a:p>
          <a:p>
            <a:pPr lvl="1"/>
            <a:r>
              <a:rPr lang="en-US" dirty="0"/>
              <a:t>User</a:t>
            </a:r>
          </a:p>
          <a:p>
            <a:r>
              <a:rPr lang="en-US" dirty="0"/>
              <a:t>Object: passive entity</a:t>
            </a:r>
          </a:p>
          <a:p>
            <a:pPr lvl="1"/>
            <a:r>
              <a:rPr lang="en-US" dirty="0"/>
              <a:t>File</a:t>
            </a:r>
          </a:p>
          <a:p>
            <a:pPr lvl="1"/>
            <a:r>
              <a:rPr lang="en-US" dirty="0"/>
              <a:t>Device</a:t>
            </a:r>
          </a:p>
          <a:p>
            <a:r>
              <a:rPr lang="en-US" dirty="0"/>
              <a:t>Right: relation between subject &amp; object</a:t>
            </a:r>
          </a:p>
          <a:p>
            <a:pPr lvl="1"/>
            <a:r>
              <a:rPr lang="en-US" dirty="0"/>
              <a:t>OPEN → subject can establish path for I/O </a:t>
            </a:r>
          </a:p>
          <a:p>
            <a:pPr lvl="1"/>
            <a:r>
              <a:rPr lang="en-US" dirty="0"/>
              <a:t>READ → I/O from file to subject</a:t>
            </a:r>
          </a:p>
          <a:p>
            <a:r>
              <a:rPr lang="en-US" dirty="0"/>
              <a:t>Protection State: {rights(subject)}</a:t>
            </a:r>
          </a:p>
          <a:p>
            <a:r>
              <a:rPr lang="en-US" dirty="0"/>
              <a:t>Instantiation: specific case realizing model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0"/>
            <a:ext cx="3464403" cy="391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lum bright="6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914400"/>
          </a:xfrm>
        </p:spPr>
        <p:txBody>
          <a:bodyPr/>
          <a:lstStyle/>
          <a:p>
            <a:pPr lvl="0"/>
            <a:r>
              <a:rPr lang="en-US" sz="3200" dirty="0"/>
              <a:t>Access-Control Matrix Model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3429000"/>
            <a:ext cx="7162800" cy="2895600"/>
          </a:xfrm>
        </p:spPr>
        <p:txBody>
          <a:bodyPr/>
          <a:lstStyle/>
          <a:p>
            <a:r>
              <a:rPr lang="en-US" dirty="0"/>
              <a:t>Model captures protection state</a:t>
            </a:r>
          </a:p>
          <a:p>
            <a:r>
              <a:rPr lang="en-US" dirty="0"/>
              <a:t>Evolution requires </a:t>
            </a:r>
            <a:r>
              <a:rPr lang="en-US" i="1" dirty="0"/>
              <a:t>primitive operations</a:t>
            </a:r>
          </a:p>
          <a:p>
            <a:pPr lvl="1"/>
            <a:r>
              <a:rPr lang="en-US" i="1" dirty="0"/>
              <a:t>Primitives</a:t>
            </a:r>
            <a:r>
              <a:rPr lang="en-US" dirty="0"/>
              <a:t> are rules for changing matrix</a:t>
            </a:r>
          </a:p>
          <a:p>
            <a:pPr lvl="1"/>
            <a:r>
              <a:rPr lang="en-US" dirty="0"/>
              <a:t>Describe how one adds, changes and removes rights and relations</a:t>
            </a:r>
          </a:p>
          <a:p>
            <a:pPr lvl="1"/>
            <a:r>
              <a:rPr lang="en-US" dirty="0"/>
              <a:t>See next slides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990600"/>
            <a:ext cx="8839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7619224" y="3429000"/>
            <a:ext cx="152477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CSH6</a:t>
            </a:r>
            <a:r>
              <a:rPr lang="en-US" dirty="0"/>
              <a:t> p 9.4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lum bright="6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Access-Control</a:t>
            </a:r>
            <a:r>
              <a:rPr lang="en-US" sz="3200" baseline="0" dirty="0"/>
              <a:t> Matrix Model (2)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Primitives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781" y="1828800"/>
            <a:ext cx="894735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5" name="TextBox 4"/>
          <p:cNvSpPr txBox="1"/>
          <p:nvPr/>
        </p:nvSpPr>
        <p:spPr>
          <a:xfrm>
            <a:off x="7315200" y="6019800"/>
            <a:ext cx="1524776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CSH6 p 9.4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h5_chapter_slides">
  <a:themeElements>
    <a:clrScheme name="CJ 341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CJ 341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000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C000"/>
        </a:solidFill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CJ 341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 341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csh5_chapter_slides</Template>
  <TotalTime>1107</TotalTime>
  <Words>3078</Words>
  <Application>Microsoft Office PowerPoint</Application>
  <PresentationFormat>On-screen Show (4:3)</PresentationFormat>
  <Paragraphs>450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Bookman Old Style</vt:lpstr>
      <vt:lpstr>Garamond</vt:lpstr>
      <vt:lpstr>Times New Roman</vt:lpstr>
      <vt:lpstr>Wingdings</vt:lpstr>
      <vt:lpstr>csh5_chapter_slides</vt:lpstr>
      <vt:lpstr>Security Models</vt:lpstr>
      <vt:lpstr>Topics</vt:lpstr>
      <vt:lpstr>Why Models are Important</vt:lpstr>
      <vt:lpstr>Types of Model</vt:lpstr>
      <vt:lpstr>So Why are Models Important?</vt:lpstr>
      <vt:lpstr>Models &amp; Security</vt:lpstr>
      <vt:lpstr>Terminology</vt:lpstr>
      <vt:lpstr>Access-Control Matrix Model (1)</vt:lpstr>
      <vt:lpstr>Access-Control Matrix Model (2)</vt:lpstr>
      <vt:lpstr>Access-Control Matrix Model (3)</vt:lpstr>
      <vt:lpstr>Access-Control Matrix Model (4)</vt:lpstr>
      <vt:lpstr>Access-Control Matrix Model (5)</vt:lpstr>
      <vt:lpstr>Harrison, Ruzzo &amp; Ullman (1)</vt:lpstr>
      <vt:lpstr>Harrison, Ruzzo &amp; Ullman (2)</vt:lpstr>
      <vt:lpstr>Typed Access-Control Model</vt:lpstr>
      <vt:lpstr>Models &amp; Controls</vt:lpstr>
      <vt:lpstr>Mandatory Access-Control Model</vt:lpstr>
      <vt:lpstr>Discretionary Access-Control Model</vt:lpstr>
      <vt:lpstr>Originator-Controlled Access-Control Model (1)</vt:lpstr>
      <vt:lpstr>ORCON (2)</vt:lpstr>
      <vt:lpstr>ORCON &amp; DRM</vt:lpstr>
      <vt:lpstr>Role-Based Access-Control (RBAC) Models &amp; Groups</vt:lpstr>
      <vt:lpstr>Summary of Models &amp; Controls</vt:lpstr>
      <vt:lpstr>Classic Models</vt:lpstr>
      <vt:lpstr>Bell-LaPadula Model (1)</vt:lpstr>
      <vt:lpstr>Bell-LaPadula Model (2)</vt:lpstr>
      <vt:lpstr>Bell-LaPadula Model (3)</vt:lpstr>
      <vt:lpstr>Bell-LaPadula Model (4)</vt:lpstr>
      <vt:lpstr>Bell-LaPadula Model (5)</vt:lpstr>
      <vt:lpstr>Bell-LaPadula Model (6)</vt:lpstr>
      <vt:lpstr>Bell-LaPadula Model (7)</vt:lpstr>
      <vt:lpstr>Bell-LaPadula Model (8)</vt:lpstr>
      <vt:lpstr>Biba’s Strict Integrity Policy Model (1)</vt:lpstr>
      <vt:lpstr>Biba’s Model (2)</vt:lpstr>
      <vt:lpstr>Biba’s Model (3)</vt:lpstr>
      <vt:lpstr>Clark-Wilson Model (1)</vt:lpstr>
      <vt:lpstr>Clark-Wilson Model (2)</vt:lpstr>
      <vt:lpstr>Clark-Wilson Model (3)</vt:lpstr>
      <vt:lpstr>Clark-Wilson Model (4)</vt:lpstr>
      <vt:lpstr>Chinese Wall Model</vt:lpstr>
      <vt:lpstr>Summary of Classic Models</vt:lpstr>
      <vt:lpstr>Other Models</vt:lpstr>
      <vt:lpstr>Conclusions</vt:lpstr>
      <vt:lpstr>DISCUSSION</vt:lpstr>
    </vt:vector>
  </TitlesOfParts>
  <Manager>Frank Vanecek, DBA</Manager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Models</dc:title>
  <dc:subject>CSH5 Chapter 9</dc:subject>
  <dc:creator>Michel E. Kabay, PhD, CISSP-ISSMP</dc:creator>
  <cp:keywords/>
  <dc:description>Updated 2014-10-21_x000d_
“Mathematical Models of Computer Security”_x000d_
Matt Bishop_x000d_
</dc:description>
  <cp:lastModifiedBy>Mich Kabay</cp:lastModifiedBy>
  <cp:revision>153</cp:revision>
  <cp:lastPrinted>2000-03-28T00:08:39Z</cp:lastPrinted>
  <dcterms:created xsi:type="dcterms:W3CDTF">2009-12-01T18:34:26Z</dcterms:created>
  <dcterms:modified xsi:type="dcterms:W3CDTF">2021-02-05T19:53:36Z</dcterms:modified>
  <cp:category/>
</cp:coreProperties>
</file>