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908" r:id="rId2"/>
    <p:sldId id="912" r:id="rId3"/>
    <p:sldId id="913" r:id="rId4"/>
    <p:sldId id="914" r:id="rId5"/>
    <p:sldId id="915" r:id="rId6"/>
    <p:sldId id="916" r:id="rId7"/>
    <p:sldId id="917" r:id="rId8"/>
    <p:sldId id="918" r:id="rId9"/>
    <p:sldId id="919" r:id="rId10"/>
    <p:sldId id="920" r:id="rId11"/>
    <p:sldId id="921" r:id="rId12"/>
    <p:sldId id="922" r:id="rId13"/>
    <p:sldId id="923" r:id="rId14"/>
    <p:sldId id="924" r:id="rId15"/>
    <p:sldId id="925" r:id="rId16"/>
    <p:sldId id="926" r:id="rId17"/>
    <p:sldId id="927" r:id="rId18"/>
    <p:sldId id="928" r:id="rId19"/>
    <p:sldId id="929" r:id="rId20"/>
    <p:sldId id="930" r:id="rId21"/>
    <p:sldId id="931" r:id="rId22"/>
    <p:sldId id="932" r:id="rId23"/>
    <p:sldId id="933" r:id="rId24"/>
    <p:sldId id="934" r:id="rId25"/>
    <p:sldId id="935" r:id="rId26"/>
    <p:sldId id="936" r:id="rId27"/>
    <p:sldId id="937" r:id="rId28"/>
    <p:sldId id="578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howGuides="1">
      <p:cViewPr varScale="1">
        <p:scale>
          <a:sx n="93" d="100"/>
          <a:sy n="93" d="100"/>
        </p:scale>
        <p:origin x="-21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924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2084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974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0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BF45D-40C9-43F3-98FF-3C8D7A97F7B7}" type="slidenum">
              <a:rPr lang="en-US"/>
              <a:pPr/>
              <a:t>10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27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91BF2-4D1A-43D3-833D-FBBDF8656A99}" type="slidenum">
              <a:rPr lang="en-US"/>
              <a:pPr/>
              <a:t>11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86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15BF6-074D-4F58-AA70-ED08A656D243}" type="slidenum">
              <a:rPr lang="en-US"/>
              <a:pPr/>
              <a:t>12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02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F95B4-7263-4EFB-8A25-0E459AD64A11}" type="slidenum">
              <a:rPr lang="en-US"/>
              <a:pPr/>
              <a:t>13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3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10F9A-1284-4D0A-8D50-BBBF971FE448}" type="slidenum">
              <a:rPr lang="en-US"/>
              <a:pPr/>
              <a:t>14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13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D8F5E-8D73-40F5-88EA-41CEFA7066B6}" type="slidenum">
              <a:rPr lang="en-US"/>
              <a:pPr/>
              <a:t>15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23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1B0B8-EC81-417A-AD6A-8A740428662F}" type="slidenum">
              <a:rPr lang="en-US"/>
              <a:pPr/>
              <a:t>16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6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80164308-5F42-4DD1-B0D4-C3692C775A93}" type="slidenum">
              <a:rPr lang="en-US" smtClean="0"/>
              <a:pPr/>
              <a:t>17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78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80164308-5F42-4DD1-B0D4-C3692C775A93}" type="slidenum">
              <a:rPr lang="en-US" smtClean="0"/>
              <a:pPr/>
              <a:t>18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44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80164308-5F42-4DD1-B0D4-C3692C775A93}" type="slidenum">
              <a:rPr lang="en-US" smtClean="0"/>
              <a:pPr/>
              <a:t>19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1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B0CB3-F336-41CD-B38C-9C1335F2E7A6}" type="slidenum">
              <a:rPr lang="en-US"/>
              <a:pPr/>
              <a:t>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26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80164308-5F42-4DD1-B0D4-C3692C775A93}" type="slidenum">
              <a:rPr lang="en-US" smtClean="0"/>
              <a:pPr/>
              <a:t>20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20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80164308-5F42-4DD1-B0D4-C3692C775A93}" type="slidenum">
              <a:rPr lang="en-US" smtClean="0"/>
              <a:pPr/>
              <a:t>21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05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80164308-5F42-4DD1-B0D4-C3692C775A93}" type="slidenum">
              <a:rPr lang="en-US" smtClean="0"/>
              <a:pPr/>
              <a:t>22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95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80164308-5F42-4DD1-B0D4-C3692C775A93}" type="slidenum">
              <a:rPr lang="en-US" smtClean="0"/>
              <a:pPr/>
              <a:t>23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72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80164308-5F42-4DD1-B0D4-C3692C775A93}" type="slidenum">
              <a:rPr lang="en-US" smtClean="0"/>
              <a:pPr/>
              <a:t>24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07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80164308-5F42-4DD1-B0D4-C3692C775A93}" type="slidenum">
              <a:rPr lang="en-US" smtClean="0"/>
              <a:pPr/>
              <a:t>25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31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80164308-5F42-4DD1-B0D4-C3692C775A93}" type="slidenum">
              <a:rPr lang="en-US" smtClean="0"/>
              <a:pPr/>
              <a:t>26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61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80164308-5F42-4DD1-B0D4-C3692C775A93}" type="slidenum">
              <a:rPr lang="en-US" smtClean="0"/>
              <a:pPr/>
              <a:t>27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10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03FF91CD-32CD-43BA-AAFF-F595D6CB5954}" type="slidenum">
              <a:rPr lang="en-US" smtClean="0"/>
              <a:pPr/>
              <a:t>28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8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1A23C-F1E1-495B-A0E8-9B55B73FEAF2}" type="slidenum">
              <a:rPr lang="en-US"/>
              <a:pPr/>
              <a:t>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04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10A6D-FC3C-49E6-B493-865E6911A7DE}" type="slidenum">
              <a:rPr lang="en-US"/>
              <a:pPr/>
              <a:t>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50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FF4FE-84C5-493A-870C-B07F1456AEA9}" type="slidenum">
              <a:rPr lang="en-US"/>
              <a:pPr/>
              <a:t>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FAB3DA-C9AE-4BE1-AACE-07CFB170AC1F}" type="slidenum">
              <a:rPr lang="en-US"/>
              <a:pPr/>
              <a:t>6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67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69284-A61D-4DC0-8ADE-0CFEAF88C339}" type="slidenum">
              <a:rPr lang="en-US"/>
              <a:pPr/>
              <a:t>7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34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73EE3-B02D-4F23-8FBC-2BC0C2C5D3C6}" type="slidenum">
              <a:rPr lang="en-US"/>
              <a:pPr/>
              <a:t>8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51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E8CFF-9E7E-486C-95C4-8050D05F290F}" type="slidenum">
              <a:rPr lang="en-US"/>
              <a:pPr/>
              <a:t>9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7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048000"/>
          </a:xfrm>
        </p:spPr>
        <p:txBody>
          <a:bodyPr/>
          <a:lstStyle/>
          <a:p>
            <a:pPr algn="ctr"/>
            <a:r>
              <a:rPr lang="en-US" sz="4800" dirty="0"/>
              <a:t>Psychology of Computer Criminals &amp; </a:t>
            </a:r>
            <a:br>
              <a:rPr lang="en-US" sz="4800" dirty="0"/>
            </a:br>
            <a:r>
              <a:rPr lang="en-US" sz="4800" dirty="0"/>
              <a:t>Insider Crime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228600" y="3505200"/>
            <a:ext cx="8763000" cy="304800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CSH6 Chapter 12: “The Psychology of Computer Criminals.”</a:t>
            </a:r>
            <a:br>
              <a:rPr lang="en-US" sz="2800" dirty="0"/>
            </a:br>
            <a:r>
              <a:rPr lang="en-US" sz="2800" dirty="0"/>
              <a:t> Q. Campbell &amp; D. M. Kennedy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CSH6 Chapter 13: “The Dangerous Information Technology Insider: Psychological Characteristics and Career Patterns.”</a:t>
            </a:r>
            <a:br>
              <a:rPr lang="en-US" sz="2800" dirty="0"/>
            </a:br>
            <a:r>
              <a:rPr lang="en-US" sz="2800" dirty="0"/>
              <a:t> J. M. Post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Personality Disorders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4267200" cy="5029200"/>
          </a:xfrm>
        </p:spPr>
        <p:txBody>
          <a:bodyPr/>
          <a:lstStyle/>
          <a:p>
            <a:r>
              <a:rPr lang="en-US" dirty="0"/>
              <a:t>Narcissistic PD</a:t>
            </a:r>
          </a:p>
          <a:p>
            <a:pPr lvl="1"/>
            <a:r>
              <a:rPr lang="en-US" dirty="0"/>
              <a:t>Attention seekers</a:t>
            </a:r>
          </a:p>
          <a:p>
            <a:pPr lvl="1"/>
            <a:r>
              <a:rPr lang="en-US" dirty="0"/>
              <a:t>Inflated sense of entitlement</a:t>
            </a:r>
          </a:p>
          <a:p>
            <a:pPr lvl="1"/>
            <a:r>
              <a:rPr lang="en-US" dirty="0"/>
              <a:t>Lack of empathy for victims</a:t>
            </a:r>
          </a:p>
          <a:p>
            <a:pPr lvl="1"/>
            <a:r>
              <a:rPr lang="en-US" dirty="0"/>
              <a:t>Rationalization to justify behavior</a:t>
            </a:r>
          </a:p>
          <a:p>
            <a:r>
              <a:rPr lang="en-US" dirty="0"/>
              <a:t>AGAIN: NOT A UNIVERSAL DIAGNOSIS – JUST THAT SOME OF THE CRIMINALS MAY FIT PROFILE</a:t>
            </a:r>
          </a:p>
        </p:txBody>
      </p:sp>
      <p:pic>
        <p:nvPicPr>
          <p:cNvPr id="11265" name="Picture 1" descr="C:\Program Files\Microsoft Office\Media\CntCD1\ClipArt1\j007875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219200"/>
            <a:ext cx="3727055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Asperger's Syndrome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5257800" cy="5486400"/>
          </a:xfrm>
        </p:spPr>
        <p:txBody>
          <a:bodyPr/>
          <a:lstStyle/>
          <a:p>
            <a:r>
              <a:rPr lang="en-US" sz="2000" dirty="0"/>
              <a:t>Mild form autism</a:t>
            </a:r>
          </a:p>
          <a:p>
            <a:r>
              <a:rPr lang="en-US" sz="2000" dirty="0"/>
              <a:t>Reduced social relations and skills</a:t>
            </a:r>
          </a:p>
          <a:p>
            <a:pPr lvl="1"/>
            <a:r>
              <a:rPr lang="en-US" sz="2000" dirty="0"/>
              <a:t>Low affect, </a:t>
            </a:r>
          </a:p>
          <a:p>
            <a:pPr lvl="1"/>
            <a:r>
              <a:rPr lang="en-US" sz="2000" dirty="0"/>
              <a:t>Reduced interest in interaction, awkward interactions</a:t>
            </a:r>
          </a:p>
          <a:p>
            <a:pPr lvl="1"/>
            <a:r>
              <a:rPr lang="en-US" sz="2000" dirty="0"/>
              <a:t>Prone to repetitive, intense interests &amp; behaviors</a:t>
            </a:r>
          </a:p>
          <a:p>
            <a:pPr lvl="1"/>
            <a:r>
              <a:rPr lang="en-US" sz="2000" dirty="0"/>
              <a:t>Obsessive or extremely focused area of intellectual interest</a:t>
            </a:r>
          </a:p>
          <a:p>
            <a:r>
              <a:rPr lang="en-US" sz="2000" dirty="0"/>
              <a:t>NO EMPIRICAL EVIDENCE LINKING CRIMINAL HACKING TO ASPERGER SYNDROME</a:t>
            </a:r>
          </a:p>
          <a:p>
            <a:pPr lvl="1"/>
            <a:r>
              <a:rPr lang="en-US" sz="2000" dirty="0"/>
              <a:t>Most Asperger victims extremely honest</a:t>
            </a:r>
          </a:p>
          <a:p>
            <a:pPr lvl="1"/>
            <a:r>
              <a:rPr lang="en-US" sz="2000" dirty="0"/>
              <a:t>Asperger may be higher in computer enthusiasts than in general population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066800"/>
            <a:ext cx="2667000" cy="4968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Addiction and Computer Crime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Some computer criminals may </a:t>
            </a:r>
            <a:br>
              <a:rPr lang="en-US" dirty="0"/>
            </a:br>
            <a:r>
              <a:rPr lang="en-US" dirty="0"/>
              <a:t>have behaviors akin to addiction</a:t>
            </a:r>
          </a:p>
          <a:p>
            <a:pPr lvl="1"/>
            <a:r>
              <a:rPr lang="en-US" dirty="0"/>
              <a:t>Concentration on computer </a:t>
            </a:r>
            <a:br>
              <a:rPr lang="en-US" dirty="0"/>
            </a:br>
            <a:r>
              <a:rPr lang="en-US" dirty="0"/>
              <a:t>use</a:t>
            </a:r>
          </a:p>
          <a:p>
            <a:pPr lvl="1"/>
            <a:r>
              <a:rPr lang="en-US" dirty="0"/>
              <a:t>Mood dependence on usage / </a:t>
            </a:r>
            <a:br>
              <a:rPr lang="en-US" dirty="0"/>
            </a:br>
            <a:r>
              <a:rPr lang="en-US" dirty="0"/>
              <a:t>hacking</a:t>
            </a:r>
          </a:p>
          <a:p>
            <a:pPr lvl="1"/>
            <a:r>
              <a:rPr lang="en-US" dirty="0"/>
              <a:t>Increased dependence over time</a:t>
            </a:r>
          </a:p>
          <a:p>
            <a:pPr lvl="1"/>
            <a:r>
              <a:rPr lang="en-US" dirty="0"/>
              <a:t>Withdrawal effects upon deprivation</a:t>
            </a:r>
          </a:p>
          <a:p>
            <a:pPr lvl="1"/>
            <a:r>
              <a:rPr lang="en-US" dirty="0"/>
              <a:t>Conflict over habits</a:t>
            </a:r>
          </a:p>
          <a:p>
            <a:pPr lvl="1"/>
            <a:r>
              <a:rPr lang="en-US" dirty="0"/>
              <a:t>Relapse when attempting to stop</a:t>
            </a:r>
          </a:p>
          <a:p>
            <a:r>
              <a:rPr lang="en-US" dirty="0"/>
              <a:t>Some computer criminals report intense feelings (“rush”) when engaging in criminal hacking – and depression when stopped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838200"/>
            <a:ext cx="2695575" cy="2729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and Computer Crime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924800" cy="5410200"/>
          </a:xfrm>
        </p:spPr>
        <p:txBody>
          <a:bodyPr/>
          <a:lstStyle/>
          <a:p>
            <a:r>
              <a:rPr lang="en-US" dirty="0"/>
              <a:t>Some researchers suggest computer criminals have underdeveloped moral </a:t>
            </a:r>
            <a:br>
              <a:rPr lang="en-US" dirty="0"/>
            </a:br>
            <a:r>
              <a:rPr lang="en-US" dirty="0"/>
              <a:t>maturity</a:t>
            </a:r>
          </a:p>
          <a:p>
            <a:r>
              <a:rPr lang="en-US" dirty="0"/>
              <a:t>“Information Wants to be Free”</a:t>
            </a:r>
          </a:p>
          <a:p>
            <a:r>
              <a:rPr lang="en-US" dirty="0"/>
              <a:t>Deviant attitudes toward </a:t>
            </a:r>
            <a:br>
              <a:rPr lang="en-US" dirty="0"/>
            </a:br>
            <a:r>
              <a:rPr lang="en-US" dirty="0"/>
              <a:t>unauthorized use of computing / </a:t>
            </a:r>
            <a:br>
              <a:rPr lang="en-US" dirty="0"/>
            </a:br>
            <a:r>
              <a:rPr lang="en-US" dirty="0"/>
              <a:t>network resources</a:t>
            </a:r>
          </a:p>
          <a:p>
            <a:r>
              <a:rPr lang="en-US" dirty="0"/>
              <a:t>Justifications of intellectual-</a:t>
            </a:r>
            <a:br>
              <a:rPr lang="en-US" dirty="0"/>
            </a:br>
            <a:r>
              <a:rPr lang="en-US" dirty="0"/>
              <a:t>property theft highly deviant if </a:t>
            </a:r>
            <a:br>
              <a:rPr lang="en-US" dirty="0"/>
            </a:br>
            <a:r>
              <a:rPr lang="en-US" dirty="0"/>
              <a:t>applied to physical property</a:t>
            </a:r>
          </a:p>
          <a:p>
            <a:r>
              <a:rPr lang="en-US" dirty="0"/>
              <a:t>Blaming victim commonplace</a:t>
            </a:r>
          </a:p>
          <a:p>
            <a:r>
              <a:rPr lang="en-US" dirty="0"/>
              <a:t>Frequently unaware of consequences of actions</a:t>
            </a:r>
          </a:p>
          <a:p>
            <a:r>
              <a:rPr lang="en-US" dirty="0"/>
              <a:t>May see actions as entertainment in a playground: deny existence of real victims or real effects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676400"/>
            <a:ext cx="2657474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Development</a:t>
            </a:r>
          </a:p>
        </p:txBody>
      </p:sp>
      <p:sp>
        <p:nvSpPr>
          <p:cNvPr id="16387" name="Text Box 38"/>
          <p:cNvSpPr txBox="1">
            <a:spLocks noChangeArrowheads="1"/>
          </p:cNvSpPr>
          <p:nvPr/>
        </p:nvSpPr>
        <p:spPr bwMode="auto">
          <a:xfrm>
            <a:off x="381000" y="1066800"/>
            <a:ext cx="48402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Kohlberg’s Stages of Moral Reasoning</a:t>
            </a:r>
          </a:p>
        </p:txBody>
      </p:sp>
      <p:pic>
        <p:nvPicPr>
          <p:cNvPr id="16388" name="Picture 380"/>
          <p:cNvPicPr>
            <a:picLocks noChangeAspect="1" noChangeArrowheads="1"/>
          </p:cNvPicPr>
          <p:nvPr/>
        </p:nvPicPr>
        <p:blipFill>
          <a:blip r:embed="rId3"/>
          <a:srcRect r="40167" b="6718"/>
          <a:stretch>
            <a:fillRect/>
          </a:stretch>
        </p:blipFill>
        <p:spPr bwMode="auto">
          <a:xfrm>
            <a:off x="685800" y="1447800"/>
            <a:ext cx="7848600" cy="5099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8438" y="990600"/>
          <a:ext cx="8747125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763203" imgH="5114950" progId="MSGraph.Chart.8">
                  <p:embed followColorScheme="full"/>
                </p:oleObj>
              </mc:Choice>
              <mc:Fallback>
                <p:oleObj name="Chart" r:id="rId3" imgW="8763203" imgH="511495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990600"/>
                        <a:ext cx="8747125" cy="586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Reasoning By Age</a:t>
            </a:r>
            <a:br>
              <a:rPr lang="en-US" dirty="0"/>
            </a:br>
            <a:r>
              <a:rPr lang="en-US" dirty="0"/>
              <a:t>(Kohlberg, 1963)</a:t>
            </a:r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890588" y="4081463"/>
            <a:ext cx="571500" cy="3429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890588" y="3268663"/>
            <a:ext cx="571500" cy="3429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Classifications of Computer Criminals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924800" cy="4648200"/>
          </a:xfrm>
        </p:spPr>
        <p:txBody>
          <a:bodyPr/>
          <a:lstStyle/>
          <a:p>
            <a:r>
              <a:rPr lang="en-US" dirty="0"/>
              <a:t>Many different frameworks used over years</a:t>
            </a:r>
          </a:p>
          <a:p>
            <a:pPr lvl="1"/>
            <a:r>
              <a:rPr lang="en-US" dirty="0"/>
              <a:t>Novices / Students / Tourists / Crashers / Thieves</a:t>
            </a:r>
          </a:p>
          <a:p>
            <a:pPr lvl="1"/>
            <a:r>
              <a:rPr lang="en-US" dirty="0"/>
              <a:t>Lamers / Neophytes / Elite</a:t>
            </a:r>
          </a:p>
          <a:p>
            <a:pPr lvl="1"/>
            <a:r>
              <a:rPr lang="en-US" dirty="0"/>
              <a:t>Pranksters / </a:t>
            </a:r>
            <a:r>
              <a:rPr lang="en-US" dirty="0" err="1"/>
              <a:t>Hacksters</a:t>
            </a:r>
            <a:r>
              <a:rPr lang="en-US" dirty="0"/>
              <a:t> / Malicious Hackers / Personal Problem Solvers / Career Criminals / Extreme Advocates / Malcontents, Addicts &amp; Irrational Individuals</a:t>
            </a:r>
          </a:p>
          <a:p>
            <a:r>
              <a:rPr lang="en-US" dirty="0"/>
              <a:t>Roger’ New Taxonomy</a:t>
            </a:r>
          </a:p>
          <a:p>
            <a:pPr lvl="1"/>
            <a:r>
              <a:rPr lang="en-US" dirty="0"/>
              <a:t>Newbie / Cyber-punk / Internals / Coders / Old Guard / Professional Criminals</a:t>
            </a:r>
          </a:p>
          <a:p>
            <a:r>
              <a:rPr lang="en-US" dirty="0"/>
              <a:t>Class Apart: Virus Creators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Dangerous Insider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5334000" cy="5257800"/>
          </a:xfrm>
        </p:spPr>
        <p:txBody>
          <a:bodyPr/>
          <a:lstStyle/>
          <a:p>
            <a:r>
              <a:rPr lang="en-US" dirty="0"/>
              <a:t>Predominantly introverts</a:t>
            </a:r>
          </a:p>
          <a:p>
            <a:pPr lvl="1"/>
            <a:r>
              <a:rPr lang="en-US" dirty="0"/>
              <a:t>More interested in ideas than in social relationships</a:t>
            </a:r>
          </a:p>
          <a:p>
            <a:pPr lvl="1"/>
            <a:r>
              <a:rPr lang="en-US" dirty="0"/>
              <a:t>Internalize stress </a:t>
            </a:r>
          </a:p>
          <a:p>
            <a:pPr lvl="1"/>
            <a:r>
              <a:rPr lang="en-US" dirty="0"/>
              <a:t>Express themselves online</a:t>
            </a:r>
          </a:p>
          <a:p>
            <a:r>
              <a:rPr lang="en-US" dirty="0"/>
              <a:t>Research by Dr Jerrold Post  on computer technology insiders</a:t>
            </a:r>
          </a:p>
          <a:p>
            <a:pPr lvl="1"/>
            <a:r>
              <a:rPr lang="en-US" dirty="0"/>
              <a:t>Reviewed &gt; 100 cases computer crime</a:t>
            </a:r>
          </a:p>
          <a:p>
            <a:pPr lvl="1"/>
            <a:r>
              <a:rPr lang="en-US" dirty="0"/>
              <a:t>Interviewed many security professionals</a:t>
            </a:r>
          </a:p>
          <a:p>
            <a:pPr lvl="1"/>
            <a:r>
              <a:rPr lang="en-US" dirty="0"/>
              <a:t>Results follow on next slides</a:t>
            </a: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088571"/>
            <a:ext cx="2914650" cy="555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62800" cy="1066800"/>
          </a:xfrm>
        </p:spPr>
        <p:txBody>
          <a:bodyPr/>
          <a:lstStyle/>
          <a:p>
            <a:r>
              <a:rPr lang="en-US" dirty="0"/>
              <a:t>Characteristics of Dangerous</a:t>
            </a:r>
            <a:r>
              <a:rPr lang="en-US" baseline="0" dirty="0"/>
              <a:t> Computer IT Insiders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&amp; Personal Frustrations</a:t>
            </a:r>
          </a:p>
          <a:p>
            <a:r>
              <a:rPr lang="en-US" dirty="0"/>
              <a:t>Computer Dependency</a:t>
            </a:r>
          </a:p>
          <a:p>
            <a:r>
              <a:rPr lang="en-US" dirty="0"/>
              <a:t>Ethical Flexibility</a:t>
            </a:r>
          </a:p>
          <a:p>
            <a:r>
              <a:rPr lang="en-US" dirty="0"/>
              <a:t>Reduced Loyalty</a:t>
            </a:r>
          </a:p>
          <a:p>
            <a:r>
              <a:rPr lang="en-US" dirty="0"/>
              <a:t>Entitlement</a:t>
            </a:r>
          </a:p>
          <a:p>
            <a:r>
              <a:rPr lang="en-US" dirty="0"/>
              <a:t>Lack of Empathy</a:t>
            </a:r>
          </a:p>
        </p:txBody>
      </p:sp>
      <p:pic>
        <p:nvPicPr>
          <p:cNvPr id="261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371600"/>
            <a:ext cx="2362200" cy="502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Social &amp; Personal Frustrations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924800" cy="5029200"/>
          </a:xfrm>
        </p:spPr>
        <p:txBody>
          <a:bodyPr/>
          <a:lstStyle/>
          <a:p>
            <a:r>
              <a:rPr lang="en-US" sz="2300" dirty="0"/>
              <a:t>History of frustrations in relationships</a:t>
            </a:r>
          </a:p>
          <a:p>
            <a:pPr lvl="1"/>
            <a:r>
              <a:rPr lang="en-US" sz="2300" dirty="0"/>
              <a:t>Personal</a:t>
            </a:r>
          </a:p>
          <a:p>
            <a:pPr lvl="1"/>
            <a:r>
              <a:rPr lang="en-US" sz="2300" dirty="0"/>
              <a:t>With coworkers</a:t>
            </a:r>
          </a:p>
          <a:p>
            <a:r>
              <a:rPr lang="en-US" sz="2300" dirty="0"/>
              <a:t>Prefer predictability &amp; </a:t>
            </a:r>
            <a:br>
              <a:rPr lang="en-US" sz="2300" dirty="0"/>
            </a:br>
            <a:r>
              <a:rPr lang="en-US" sz="2300" dirty="0"/>
              <a:t>structure of work</a:t>
            </a:r>
          </a:p>
          <a:p>
            <a:pPr lvl="1"/>
            <a:r>
              <a:rPr lang="en-US" sz="2300" dirty="0"/>
              <a:t>Like computers </a:t>
            </a:r>
          </a:p>
          <a:p>
            <a:r>
              <a:rPr lang="en-US" sz="2300" dirty="0"/>
              <a:t>Propensity for anger toward </a:t>
            </a:r>
            <a:br>
              <a:rPr lang="en-US" sz="2300" dirty="0"/>
            </a:br>
            <a:r>
              <a:rPr lang="en-US" sz="2300" dirty="0"/>
              <a:t>authorities</a:t>
            </a:r>
          </a:p>
          <a:p>
            <a:r>
              <a:rPr lang="en-US" sz="2300" dirty="0"/>
              <a:t>Some display </a:t>
            </a:r>
            <a:r>
              <a:rPr lang="en-US" sz="2300" i="1" dirty="0"/>
              <a:t>revenge </a:t>
            </a:r>
            <a:br>
              <a:rPr lang="en-US" sz="2300" i="1" dirty="0"/>
            </a:br>
            <a:r>
              <a:rPr lang="en-US" sz="2300" i="1" dirty="0"/>
              <a:t>syndrome</a:t>
            </a:r>
          </a:p>
          <a:p>
            <a:pPr lvl="1"/>
            <a:r>
              <a:rPr lang="en-US" sz="2300" dirty="0"/>
              <a:t>Getting even for perceived injury</a:t>
            </a:r>
          </a:p>
          <a:p>
            <a:pPr lvl="1"/>
            <a:r>
              <a:rPr lang="en-US" sz="2300" dirty="0"/>
              <a:t>May have chosen computer work with explicit or implicit intention of striking back at unfair society</a:t>
            </a:r>
          </a:p>
        </p:txBody>
      </p:sp>
      <p:pic>
        <p:nvPicPr>
          <p:cNvPr id="259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76400"/>
            <a:ext cx="3189732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267200" cy="3810000"/>
          </a:xfrm>
        </p:spPr>
        <p:txBody>
          <a:bodyPr/>
          <a:lstStyle/>
          <a:p>
            <a:r>
              <a:rPr lang="en-US" sz="2000" dirty="0"/>
              <a:t>Hacker Psychology</a:t>
            </a:r>
          </a:p>
          <a:p>
            <a:r>
              <a:rPr lang="en-US" sz="2000" dirty="0"/>
              <a:t>Moral Development</a:t>
            </a:r>
          </a:p>
          <a:p>
            <a:r>
              <a:rPr lang="en-US" sz="2000" dirty="0"/>
              <a:t>Why Study Perpetrators?</a:t>
            </a:r>
          </a:p>
          <a:p>
            <a:r>
              <a:rPr lang="en-US" sz="2000" dirty="0"/>
              <a:t>Social Engineering</a:t>
            </a:r>
          </a:p>
          <a:p>
            <a:r>
              <a:rPr lang="en-US" sz="2000" dirty="0"/>
              <a:t>Self-Reported Motivations</a:t>
            </a:r>
          </a:p>
          <a:p>
            <a:pPr>
              <a:defRPr/>
            </a:pPr>
            <a:r>
              <a:rPr lang="en-US" sz="2000" dirty="0"/>
              <a:t>Psychological Perspectives on Computer Crime</a:t>
            </a:r>
          </a:p>
          <a:p>
            <a:pPr>
              <a:defRPr/>
            </a:pPr>
            <a:r>
              <a:rPr lang="en-US" sz="2000" dirty="0"/>
              <a:t>Social Distance, Anonymity, and Aggression</a:t>
            </a:r>
          </a:p>
          <a:p>
            <a:endParaRPr lang="en-US" sz="20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90500" y="4724400"/>
            <a:ext cx="8763000" cy="178510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i="1" dirty="0"/>
              <a:t>CSH6</a:t>
            </a:r>
            <a:r>
              <a:rPr lang="en-US" sz="1800" dirty="0"/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Chapter 12: Campbell, Q. &amp; D. M. Kennedy (2014). “The Psychology of Computer Criminals.”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Chapter 13: Post, J. M. (2014). “The Dangerous Information Technology Insider: Psychological Characteristics and Career Patterns.”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0" y="1143000"/>
            <a:ext cx="44196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kern="0">
                <a:latin typeface="+mn-lt"/>
              </a:rPr>
              <a:t>Individual Differences and Computer Criminals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kern="0">
                <a:latin typeface="+mn-lt"/>
              </a:rPr>
              <a:t>Classifications of Computer Criminals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kern="0">
                <a:latin typeface="+mn-lt"/>
              </a:rPr>
              <a:t>The Dangerous Insider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kern="0">
                <a:latin typeface="+mn-lt"/>
              </a:rPr>
              <a:t>Stress and Attacks on Computer Systems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kern="0">
                <a:latin typeface="+mn-lt"/>
              </a:rPr>
              <a:t>Typology of Computer Criminals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kern="0">
                <a:latin typeface="+mn-lt"/>
              </a:rPr>
              <a:t>Conclusions &amp; Implications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kern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Computer 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772400" cy="5410200"/>
          </a:xfrm>
        </p:spPr>
        <p:txBody>
          <a:bodyPr/>
          <a:lstStyle/>
          <a:p>
            <a:r>
              <a:rPr lang="en-US" dirty="0"/>
              <a:t>Unusual</a:t>
            </a:r>
            <a:r>
              <a:rPr lang="en-US" baseline="0" dirty="0"/>
              <a:t> emphasis on computer-mediated activity</a:t>
            </a:r>
          </a:p>
          <a:p>
            <a:r>
              <a:rPr lang="en-US" baseline="0" dirty="0"/>
              <a:t>May replace face-to-face </a:t>
            </a:r>
            <a:br>
              <a:rPr lang="en-US" baseline="0" dirty="0"/>
            </a:br>
            <a:r>
              <a:rPr lang="en-US" baseline="0" dirty="0"/>
              <a:t>interactions by virtual-</a:t>
            </a:r>
            <a:br>
              <a:rPr lang="en-US" baseline="0" dirty="0"/>
            </a:br>
            <a:r>
              <a:rPr lang="en-US" baseline="0" dirty="0"/>
              <a:t>world contacts</a:t>
            </a:r>
          </a:p>
          <a:p>
            <a:r>
              <a:rPr lang="en-US" baseline="0" dirty="0"/>
              <a:t>May use online persona </a:t>
            </a:r>
            <a:br>
              <a:rPr lang="en-US" baseline="0" dirty="0"/>
            </a:br>
            <a:r>
              <a:rPr lang="en-US" baseline="0" dirty="0"/>
              <a:t>as mechanism for</a:t>
            </a:r>
          </a:p>
          <a:p>
            <a:pPr lvl="1"/>
            <a:r>
              <a:rPr lang="en-US" dirty="0"/>
              <a:t>Influence</a:t>
            </a:r>
          </a:p>
          <a:p>
            <a:pPr lvl="1"/>
            <a:r>
              <a:rPr lang="en-US" dirty="0"/>
              <a:t>Manipulation</a:t>
            </a:r>
          </a:p>
          <a:p>
            <a:pPr lvl="1"/>
            <a:r>
              <a:rPr lang="en-US" dirty="0"/>
              <a:t>Recruitment</a:t>
            </a:r>
          </a:p>
          <a:p>
            <a:pPr lvl="0"/>
            <a:r>
              <a:rPr lang="en-US" dirty="0"/>
              <a:t>May become so</a:t>
            </a:r>
            <a:r>
              <a:rPr lang="en-US" baseline="0" dirty="0"/>
              <a:t> involved </a:t>
            </a:r>
            <a:br>
              <a:rPr lang="en-US" baseline="0" dirty="0"/>
            </a:br>
            <a:r>
              <a:rPr lang="en-US" baseline="0" dirty="0"/>
              <a:t>in computer work as to </a:t>
            </a:r>
            <a:br>
              <a:rPr lang="en-US" baseline="0" dirty="0"/>
            </a:br>
            <a:r>
              <a:rPr lang="en-US" baseline="0" dirty="0"/>
              <a:t>be classified as addicted</a:t>
            </a:r>
            <a:endParaRPr lang="en-US" dirty="0"/>
          </a:p>
        </p:txBody>
      </p:sp>
      <p:pic>
        <p:nvPicPr>
          <p:cNvPr id="2570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76400"/>
            <a:ext cx="40005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Ethical Flexibility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257800"/>
          </a:xfrm>
        </p:spPr>
        <p:txBody>
          <a:bodyPr/>
          <a:lstStyle/>
          <a:p>
            <a:r>
              <a:rPr lang="en-US" i="1" dirty="0"/>
              <a:t>Small proportion </a:t>
            </a:r>
            <a:r>
              <a:rPr lang="en-US" dirty="0"/>
              <a:t>(&lt;10%)</a:t>
            </a:r>
            <a:r>
              <a:rPr lang="en-US" baseline="0" dirty="0"/>
              <a:t> approve of illegal acts</a:t>
            </a:r>
          </a:p>
          <a:p>
            <a:pPr lvl="1"/>
            <a:r>
              <a:rPr lang="en-US" dirty="0"/>
              <a:t>Criminal hacking</a:t>
            </a:r>
          </a:p>
          <a:p>
            <a:pPr lvl="1"/>
            <a:r>
              <a:rPr lang="en-US" dirty="0"/>
              <a:t>Sabotage</a:t>
            </a:r>
          </a:p>
          <a:p>
            <a:pPr lvl="1"/>
            <a:r>
              <a:rPr lang="en-US" dirty="0"/>
              <a:t>Espionage</a:t>
            </a:r>
          </a:p>
          <a:p>
            <a:r>
              <a:rPr lang="en-US" dirty="0"/>
              <a:t>Believe that </a:t>
            </a:r>
          </a:p>
          <a:p>
            <a:pPr lvl="1"/>
            <a:r>
              <a:rPr lang="en-US" dirty="0"/>
              <a:t>Inadequate security fully </a:t>
            </a:r>
            <a:br>
              <a:rPr lang="en-US" dirty="0"/>
            </a:br>
            <a:r>
              <a:rPr lang="en-US" dirty="0"/>
              <a:t>justifies penetration, </a:t>
            </a:r>
            <a:br>
              <a:rPr lang="en-US" dirty="0"/>
            </a:br>
            <a:r>
              <a:rPr lang="en-US" dirty="0"/>
              <a:t>unauthorized exploitation</a:t>
            </a:r>
          </a:p>
          <a:p>
            <a:pPr lvl="1"/>
            <a:r>
              <a:rPr lang="en-US" dirty="0"/>
              <a:t>Computers = toys</a:t>
            </a:r>
          </a:p>
          <a:p>
            <a:pPr lvl="1"/>
            <a:r>
              <a:rPr lang="en-US" dirty="0"/>
              <a:t>Data not real</a:t>
            </a:r>
          </a:p>
          <a:p>
            <a:pPr lvl="1"/>
            <a:r>
              <a:rPr lang="en-US" dirty="0"/>
              <a:t>Consequences not serious</a:t>
            </a: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3"/>
          <a:srcRect l="2778" t="2000" r="2778" b="23000"/>
          <a:stretch>
            <a:fillRect/>
          </a:stretch>
        </p:blipFill>
        <p:spPr bwMode="auto">
          <a:xfrm>
            <a:off x="5181600" y="1600200"/>
            <a:ext cx="3792728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Reduced Loyalty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dirty="0"/>
              <a:t>Little</a:t>
            </a:r>
            <a:r>
              <a:rPr lang="en-US" baseline="0" dirty="0"/>
              <a:t> sense of long-term involvement</a:t>
            </a:r>
          </a:p>
          <a:p>
            <a:pPr lvl="1"/>
            <a:r>
              <a:rPr lang="en-US" dirty="0"/>
              <a:t>High turnover in field</a:t>
            </a:r>
          </a:p>
          <a:p>
            <a:pPr lvl="1"/>
            <a:r>
              <a:rPr lang="en-US" dirty="0"/>
              <a:t>Sense of being peons rather </a:t>
            </a:r>
            <a:br>
              <a:rPr lang="en-US" dirty="0"/>
            </a:br>
            <a:r>
              <a:rPr lang="en-US" dirty="0"/>
              <a:t>than</a:t>
            </a:r>
            <a:r>
              <a:rPr lang="en-US" baseline="0" dirty="0"/>
              <a:t> collaborators</a:t>
            </a:r>
          </a:p>
          <a:p>
            <a:pPr lvl="1"/>
            <a:r>
              <a:rPr lang="en-US" baseline="0" dirty="0"/>
              <a:t>Ties into sense of </a:t>
            </a:r>
            <a:br>
              <a:rPr lang="en-US" baseline="0" dirty="0"/>
            </a:br>
            <a:r>
              <a:rPr lang="en-US" baseline="0" dirty="0"/>
              <a:t>entitlement (see next slide)</a:t>
            </a:r>
          </a:p>
          <a:p>
            <a:pPr lvl="0"/>
            <a:r>
              <a:rPr lang="en-US" dirty="0"/>
              <a:t>Loyalty</a:t>
            </a:r>
            <a:r>
              <a:rPr lang="en-US" baseline="0" dirty="0"/>
              <a:t> more towards peers</a:t>
            </a:r>
          </a:p>
          <a:p>
            <a:pPr lvl="1"/>
            <a:r>
              <a:rPr lang="en-US" baseline="0" dirty="0"/>
              <a:t>IT professionals</a:t>
            </a:r>
          </a:p>
          <a:p>
            <a:pPr lvl="1"/>
            <a:r>
              <a:rPr lang="en-US" baseline="0" dirty="0"/>
              <a:t>Non-criminal hackers</a:t>
            </a:r>
          </a:p>
          <a:p>
            <a:pPr lvl="1"/>
            <a:r>
              <a:rPr lang="en-US" baseline="0" dirty="0"/>
              <a:t>Criminal hackers</a:t>
            </a:r>
            <a:endParaRPr lang="en-US" dirty="0"/>
          </a:p>
        </p:txBody>
      </p:sp>
      <p:grpSp>
        <p:nvGrpSpPr>
          <p:cNvPr id="4" name="Group 8"/>
          <p:cNvGrpSpPr/>
          <p:nvPr/>
        </p:nvGrpSpPr>
        <p:grpSpPr>
          <a:xfrm>
            <a:off x="6019800" y="1485900"/>
            <a:ext cx="2914650" cy="5029200"/>
            <a:chOff x="6019800" y="1485900"/>
            <a:chExt cx="2914650" cy="5029200"/>
          </a:xfrm>
        </p:grpSpPr>
        <p:pic>
          <p:nvPicPr>
            <p:cNvPr id="6" name="Picture 5" descr="Staccato schnozzle anamorphic sho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0" y="1485900"/>
              <a:ext cx="2914650" cy="3886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2930" name="Picture 2"/>
            <p:cNvPicPr>
              <a:picLocks noChangeAspect="1" noChangeArrowheads="1"/>
            </p:cNvPicPr>
            <p:nvPr/>
          </p:nvPicPr>
          <p:blipFill>
            <a:blip r:embed="rId4"/>
            <a:srcRect t="6061"/>
            <a:stretch>
              <a:fillRect/>
            </a:stretch>
          </p:blipFill>
          <p:spPr bwMode="auto">
            <a:xfrm>
              <a:off x="6019800" y="5334000"/>
              <a:ext cx="2914650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Entitlement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4495800" cy="5257800"/>
          </a:xfrm>
        </p:spPr>
        <p:txBody>
          <a:bodyPr/>
          <a:lstStyle/>
          <a:p>
            <a:r>
              <a:rPr lang="en-US" dirty="0"/>
              <a:t>Feeling of being special</a:t>
            </a:r>
          </a:p>
          <a:p>
            <a:r>
              <a:rPr lang="en-US" dirty="0"/>
              <a:t>Entitled to corresponding </a:t>
            </a:r>
          </a:p>
          <a:p>
            <a:pPr lvl="1"/>
            <a:r>
              <a:rPr lang="en-US" dirty="0"/>
              <a:t>Recognition</a:t>
            </a:r>
          </a:p>
          <a:p>
            <a:pPr lvl="1"/>
            <a:r>
              <a:rPr lang="en-US" dirty="0"/>
              <a:t>Privileges</a:t>
            </a:r>
          </a:p>
          <a:p>
            <a:pPr lvl="1"/>
            <a:r>
              <a:rPr lang="en-US" dirty="0"/>
              <a:t>Exceptions</a:t>
            </a:r>
          </a:p>
          <a:p>
            <a:pPr lvl="0"/>
            <a:r>
              <a:rPr lang="en-US" dirty="0"/>
              <a:t>Fragile</a:t>
            </a:r>
            <a:r>
              <a:rPr lang="en-US" baseline="0" dirty="0"/>
              <a:t> egos</a:t>
            </a:r>
          </a:p>
          <a:p>
            <a:pPr lvl="1"/>
            <a:r>
              <a:rPr lang="en-US" dirty="0"/>
              <a:t>Easily offended</a:t>
            </a:r>
          </a:p>
          <a:p>
            <a:pPr lvl="0"/>
            <a:r>
              <a:rPr lang="en-US" dirty="0"/>
              <a:t>Prone to anger</a:t>
            </a:r>
          </a:p>
          <a:p>
            <a:pPr lvl="1"/>
            <a:r>
              <a:rPr lang="en-US" dirty="0"/>
              <a:t>Enraged</a:t>
            </a:r>
            <a:r>
              <a:rPr lang="en-US" baseline="0" dirty="0"/>
              <a:t> by failure to recognize them as special</a:t>
            </a:r>
          </a:p>
          <a:p>
            <a:pPr lvl="1"/>
            <a:r>
              <a:rPr lang="en-US" baseline="0" dirty="0"/>
              <a:t>Seek revenge for slights</a:t>
            </a:r>
            <a:endParaRPr lang="en-US" dirty="0"/>
          </a:p>
        </p:txBody>
      </p:sp>
      <p:pic>
        <p:nvPicPr>
          <p:cNvPr id="2508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14399"/>
            <a:ext cx="3429000" cy="541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Lack of Empathy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924800" cy="4267200"/>
          </a:xfrm>
        </p:spPr>
        <p:txBody>
          <a:bodyPr/>
          <a:lstStyle/>
          <a:p>
            <a:r>
              <a:rPr lang="en-US" dirty="0"/>
              <a:t>Little</a:t>
            </a:r>
            <a:r>
              <a:rPr lang="en-US" baseline="0" dirty="0"/>
              <a:t> or no regard for effects </a:t>
            </a:r>
            <a:br>
              <a:rPr lang="en-US" baseline="0" dirty="0"/>
            </a:br>
            <a:r>
              <a:rPr lang="en-US" baseline="0" dirty="0"/>
              <a:t>of their actions on others</a:t>
            </a:r>
          </a:p>
          <a:p>
            <a:r>
              <a:rPr lang="en-US" baseline="0" dirty="0"/>
              <a:t>Incapable of recognizing </a:t>
            </a:r>
            <a:br>
              <a:rPr lang="en-US" baseline="0" dirty="0"/>
            </a:br>
            <a:r>
              <a:rPr lang="en-US" baseline="0" dirty="0"/>
              <a:t>consequences of their actions</a:t>
            </a:r>
          </a:p>
          <a:p>
            <a:endParaRPr lang="en-US" baseline="0" dirty="0"/>
          </a:p>
          <a:p>
            <a:r>
              <a:rPr lang="en-US" baseline="0" dirty="0"/>
              <a:t>Overall, the entire set of </a:t>
            </a:r>
            <a:br>
              <a:rPr lang="en-US" baseline="0" dirty="0"/>
            </a:br>
            <a:r>
              <a:rPr lang="en-US" baseline="0" dirty="0"/>
              <a:t>observations fit two related </a:t>
            </a:r>
            <a:br>
              <a:rPr lang="en-US" baseline="0" dirty="0"/>
            </a:br>
            <a:r>
              <a:rPr lang="en-US" baseline="0" dirty="0"/>
              <a:t>personality disorders:</a:t>
            </a:r>
          </a:p>
          <a:p>
            <a:pPr lvl="1"/>
            <a:r>
              <a:rPr lang="en-US" dirty="0"/>
              <a:t>Avoidant/schizoid</a:t>
            </a:r>
          </a:p>
          <a:p>
            <a:pPr lvl="1"/>
            <a:r>
              <a:rPr lang="en-US" dirty="0"/>
              <a:t>Antisocial/narcissistic/paranoid</a:t>
            </a:r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9850" y="990600"/>
            <a:ext cx="3171749" cy="461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Stress and Attacks on Computer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953000"/>
          </a:xfrm>
        </p:spPr>
        <p:txBody>
          <a:bodyPr/>
          <a:lstStyle/>
          <a:p>
            <a:r>
              <a:rPr lang="en-US" dirty="0"/>
              <a:t>Course of insider computer crime shows gradual increase in severity of incidents</a:t>
            </a:r>
          </a:p>
          <a:p>
            <a:r>
              <a:rPr lang="en-US" dirty="0"/>
              <a:t>Starts with minor infraction</a:t>
            </a:r>
          </a:p>
          <a:p>
            <a:pPr lvl="1"/>
            <a:r>
              <a:rPr lang="en-US" dirty="0"/>
              <a:t>Often overlooked</a:t>
            </a:r>
          </a:p>
          <a:p>
            <a:pPr lvl="1"/>
            <a:r>
              <a:rPr lang="en-US" dirty="0"/>
              <a:t>Fear of upsetting valuable </a:t>
            </a:r>
            <a:br>
              <a:rPr lang="en-US" dirty="0"/>
            </a:br>
            <a:r>
              <a:rPr lang="en-US" dirty="0"/>
              <a:t>employee</a:t>
            </a:r>
          </a:p>
          <a:p>
            <a:pPr lvl="1"/>
            <a:r>
              <a:rPr lang="en-US" dirty="0"/>
              <a:t>But intervention could prevent </a:t>
            </a:r>
            <a:br>
              <a:rPr lang="en-US" dirty="0"/>
            </a:br>
            <a:r>
              <a:rPr lang="en-US" dirty="0"/>
              <a:t>slide into further infractions</a:t>
            </a:r>
          </a:p>
          <a:p>
            <a:r>
              <a:rPr lang="en-US" dirty="0"/>
              <a:t>Moderate infraction is next</a:t>
            </a:r>
          </a:p>
          <a:p>
            <a:pPr lvl="1"/>
            <a:r>
              <a:rPr lang="en-US" dirty="0"/>
              <a:t>Again, often not dealt with by management</a:t>
            </a:r>
          </a:p>
          <a:p>
            <a:pPr lvl="1"/>
            <a:r>
              <a:rPr lang="en-US" dirty="0"/>
              <a:t>Should take appropriate action</a:t>
            </a:r>
          </a:p>
          <a:p>
            <a:pPr lvl="2"/>
            <a:r>
              <a:rPr lang="en-US" dirty="0"/>
              <a:t>Suspension or termination of employment</a:t>
            </a:r>
          </a:p>
        </p:txBody>
      </p:sp>
      <p:pic>
        <p:nvPicPr>
          <p:cNvPr id="246785" name="Picture 1" descr="C:\Program Files\Microsoft Office\Media\CntCD1\ClipArt5\j028542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952008"/>
            <a:ext cx="2590800" cy="2953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Typology of Computer Criminals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848600" cy="4953000"/>
          </a:xfrm>
        </p:spPr>
        <p:txBody>
          <a:bodyPr/>
          <a:lstStyle/>
          <a:p>
            <a:r>
              <a:rPr lang="en-US" dirty="0"/>
              <a:t>Machiavellians</a:t>
            </a:r>
          </a:p>
          <a:p>
            <a:pPr lvl="1"/>
            <a:r>
              <a:rPr lang="en-US" dirty="0"/>
              <a:t>Hack to advance careers</a:t>
            </a:r>
          </a:p>
          <a:p>
            <a:pPr lvl="1"/>
            <a:r>
              <a:rPr lang="en-US" dirty="0"/>
              <a:t>Frame rivals or superiors to rise </a:t>
            </a:r>
            <a:br>
              <a:rPr lang="en-US" dirty="0"/>
            </a:br>
            <a:r>
              <a:rPr lang="en-US" dirty="0"/>
              <a:t>in status</a:t>
            </a:r>
          </a:p>
          <a:p>
            <a:pPr lvl="1"/>
            <a:r>
              <a:rPr lang="en-US" dirty="0"/>
              <a:t>E.g., consultants who plant time </a:t>
            </a:r>
            <a:br>
              <a:rPr lang="en-US" dirty="0"/>
            </a:br>
            <a:r>
              <a:rPr lang="en-US" dirty="0"/>
              <a:t>bombs; one case where </a:t>
            </a:r>
            <a:br>
              <a:rPr lang="en-US" dirty="0"/>
            </a:br>
            <a:r>
              <a:rPr lang="en-US" dirty="0"/>
              <a:t>specialist caused problems in </a:t>
            </a:r>
            <a:br>
              <a:rPr lang="en-US" dirty="0"/>
            </a:br>
            <a:r>
              <a:rPr lang="en-US" dirty="0"/>
              <a:t>systems around world to get </a:t>
            </a:r>
            <a:br>
              <a:rPr lang="en-US" dirty="0"/>
            </a:br>
            <a:r>
              <a:rPr lang="en-US" dirty="0"/>
              <a:t>free travel to exotic locations</a:t>
            </a:r>
          </a:p>
          <a:p>
            <a:r>
              <a:rPr lang="en-US" dirty="0"/>
              <a:t>Proprietors</a:t>
            </a:r>
          </a:p>
          <a:p>
            <a:pPr lvl="1"/>
            <a:r>
              <a:rPr lang="en-US" dirty="0"/>
              <a:t>Feel that they own the systems </a:t>
            </a:r>
            <a:br>
              <a:rPr lang="en-US" dirty="0"/>
            </a:br>
            <a:r>
              <a:rPr lang="en-US" dirty="0"/>
              <a:t>they work on</a:t>
            </a:r>
          </a:p>
          <a:p>
            <a:pPr lvl="1"/>
            <a:r>
              <a:rPr lang="en-US" dirty="0"/>
              <a:t>Sequester information to maintain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838200"/>
            <a:ext cx="4171335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i="1" dirty="0"/>
              <a:t>CSH6</a:t>
            </a:r>
            <a:r>
              <a:rPr lang="en-US" dirty="0"/>
              <a:t> §13.6 for full detail;</a:t>
            </a:r>
          </a:p>
          <a:p>
            <a:r>
              <a:rPr lang="en-US" dirty="0"/>
              <a:t>only a few types discussed here.</a:t>
            </a:r>
          </a:p>
        </p:txBody>
      </p:sp>
      <p:pic>
        <p:nvPicPr>
          <p:cNvPr id="2447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2118" y="1905000"/>
            <a:ext cx="248659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010400" y="5257800"/>
            <a:ext cx="1711109" cy="73866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Arial Narrow" pitchFamily="34" charset="0"/>
              </a:rPr>
              <a:t>Niccolò Machiavelli</a:t>
            </a:r>
            <a:br>
              <a:rPr lang="en-US" sz="1400">
                <a:latin typeface="Arial Narrow" pitchFamily="34" charset="0"/>
              </a:rPr>
            </a:br>
            <a:r>
              <a:rPr lang="en-US" sz="1400">
                <a:latin typeface="Arial Narrow" pitchFamily="34" charset="0"/>
              </a:rPr>
              <a:t>(1469-1527)</a:t>
            </a:r>
          </a:p>
          <a:p>
            <a:pPr algn="ctr"/>
            <a:r>
              <a:rPr lang="en-US" sz="1400" i="1">
                <a:latin typeface="Arial Narrow" pitchFamily="34" charset="0"/>
              </a:rPr>
              <a:t>Image from Wikipedia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Conclusions &amp; Implications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162800" cy="5257800"/>
          </a:xfrm>
        </p:spPr>
        <p:txBody>
          <a:bodyPr/>
          <a:lstStyle/>
          <a:p>
            <a:r>
              <a:rPr lang="en-US" dirty="0"/>
              <a:t>Use effective hiring practices</a:t>
            </a:r>
          </a:p>
          <a:p>
            <a:pPr lvl="1"/>
            <a:r>
              <a:rPr lang="en-US" dirty="0"/>
              <a:t>See </a:t>
            </a:r>
            <a:r>
              <a:rPr lang="en-US" i="1" dirty="0"/>
              <a:t>CSH6</a:t>
            </a:r>
            <a:r>
              <a:rPr lang="en-US" dirty="0"/>
              <a:t> Chapter 45 on “Employment Practices and Policies”</a:t>
            </a:r>
          </a:p>
          <a:p>
            <a:pPr lvl="1"/>
            <a:r>
              <a:rPr lang="en-US" dirty="0"/>
              <a:t>Background checks</a:t>
            </a:r>
          </a:p>
          <a:p>
            <a:r>
              <a:rPr lang="en-US" dirty="0"/>
              <a:t>Effective monitoring &amp; </a:t>
            </a:r>
            <a:br>
              <a:rPr lang="en-US" dirty="0"/>
            </a:br>
            <a:r>
              <a:rPr lang="en-US" dirty="0"/>
              <a:t>detection systems</a:t>
            </a:r>
          </a:p>
          <a:p>
            <a:r>
              <a:rPr lang="en-US" dirty="0"/>
              <a:t>Provide </a:t>
            </a:r>
            <a:r>
              <a:rPr lang="en-US" i="1" dirty="0"/>
              <a:t>online </a:t>
            </a:r>
            <a:r>
              <a:rPr lang="en-US" dirty="0"/>
              <a:t>support </a:t>
            </a:r>
            <a:br>
              <a:rPr lang="en-US" dirty="0"/>
            </a:br>
            <a:r>
              <a:rPr lang="en-US" dirty="0"/>
              <a:t>services as part of Employee </a:t>
            </a:r>
            <a:br>
              <a:rPr lang="en-US" dirty="0"/>
            </a:br>
            <a:r>
              <a:rPr lang="en-US" dirty="0"/>
              <a:t>Assistance Program</a:t>
            </a:r>
          </a:p>
          <a:p>
            <a:r>
              <a:rPr lang="en-US" dirty="0"/>
              <a:t>Formal termination procedures</a:t>
            </a:r>
          </a:p>
          <a:p>
            <a:r>
              <a:rPr lang="en-US" dirty="0"/>
              <a:t>Include human factors in IT security audits</a:t>
            </a:r>
          </a:p>
        </p:txBody>
      </p:sp>
      <p:pic>
        <p:nvPicPr>
          <p:cNvPr id="242689" name="Picture 1" descr="C:\Program Files\Microsoft Office\Media\CntCD1\ClipArt6\j028994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5420" y="1905000"/>
            <a:ext cx="3291298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Perpetrators?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  <a:p>
            <a:pPr lvl="1"/>
            <a:r>
              <a:rPr lang="en-US" dirty="0"/>
              <a:t>Knowing how criminals function (</a:t>
            </a:r>
            <a:r>
              <a:rPr lang="en-US" i="1" dirty="0"/>
              <a:t>modus operandi,</a:t>
            </a:r>
            <a:r>
              <a:rPr lang="en-US" dirty="0"/>
              <a:t> “</a:t>
            </a:r>
            <a:r>
              <a:rPr lang="en-US" dirty="0" err="1"/>
              <a:t>m.o</a:t>
            </a:r>
            <a:r>
              <a:rPr lang="en-US" dirty="0"/>
              <a:t>.”) helps teach us how to spot attacks</a:t>
            </a:r>
          </a:p>
          <a:p>
            <a:pPr lvl="1"/>
            <a:r>
              <a:rPr lang="en-US" dirty="0"/>
              <a:t>E.g., recognize social engineering</a:t>
            </a:r>
          </a:p>
          <a:p>
            <a:r>
              <a:rPr lang="en-US" dirty="0"/>
              <a:t>Response</a:t>
            </a:r>
          </a:p>
          <a:p>
            <a:pPr lvl="1"/>
            <a:r>
              <a:rPr lang="en-US" dirty="0"/>
              <a:t>Know what to avoid</a:t>
            </a:r>
          </a:p>
          <a:p>
            <a:pPr lvl="1"/>
            <a:r>
              <a:rPr lang="en-US" dirty="0"/>
              <a:t>E.g., baiting / insulting hackers</a:t>
            </a:r>
          </a:p>
          <a:p>
            <a:r>
              <a:rPr lang="en-US" dirty="0"/>
              <a:t>Investigation</a:t>
            </a:r>
          </a:p>
          <a:p>
            <a:pPr lvl="1"/>
            <a:r>
              <a:rPr lang="en-US" dirty="0"/>
              <a:t>Focus on likely patterns</a:t>
            </a:r>
          </a:p>
          <a:p>
            <a:pPr lvl="1"/>
            <a:r>
              <a:rPr lang="en-US" dirty="0"/>
              <a:t>E.g., look for boasting in hacker groups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</a:t>
            </a:r>
            <a:r>
              <a:rPr lang="en-US" dirty="0" err="1"/>
              <a:t>Perps</a:t>
            </a:r>
            <a:r>
              <a:rPr lang="en-US" dirty="0"/>
              <a:t> (cont’d)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  <a:p>
            <a:pPr lvl="1"/>
            <a:r>
              <a:rPr lang="en-US" dirty="0"/>
              <a:t>Identify and reduce childhood factors likely to twist children into hackers</a:t>
            </a:r>
          </a:p>
          <a:p>
            <a:pPr lvl="1"/>
            <a:r>
              <a:rPr lang="en-US" dirty="0"/>
              <a:t>Spot pre-criminal attitudes and behaviors leading to involvement in hacker groups and provide counseling</a:t>
            </a:r>
          </a:p>
          <a:p>
            <a:pPr lvl="1"/>
            <a:r>
              <a:rPr lang="en-US" dirty="0"/>
              <a:t>Challenge hacker propaganda</a:t>
            </a:r>
          </a:p>
          <a:p>
            <a:pPr lvl="1"/>
            <a:r>
              <a:rPr lang="en-US" dirty="0"/>
              <a:t>Provide attractive alternatives to hacking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Engineering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  <a:p>
            <a:pPr lvl="1"/>
            <a:r>
              <a:rPr lang="en-US" dirty="0"/>
              <a:t>Knowing how criminals function (</a:t>
            </a:r>
            <a:r>
              <a:rPr lang="en-US" dirty="0" err="1"/>
              <a:t>m.o</a:t>
            </a:r>
            <a:r>
              <a:rPr lang="en-US" dirty="0"/>
              <a:t>.) helps teach us how to spot attacks</a:t>
            </a:r>
          </a:p>
          <a:p>
            <a:pPr lvl="1"/>
            <a:r>
              <a:rPr lang="en-US" dirty="0"/>
              <a:t>E.g., recognize social engineering by providing role-playing games</a:t>
            </a:r>
          </a:p>
          <a:p>
            <a:r>
              <a:rPr lang="en-US" dirty="0"/>
              <a:t>Response</a:t>
            </a:r>
          </a:p>
          <a:p>
            <a:pPr lvl="1"/>
            <a:r>
              <a:rPr lang="en-US" dirty="0"/>
              <a:t>Know what to avoid</a:t>
            </a:r>
          </a:p>
          <a:p>
            <a:r>
              <a:rPr lang="en-US" dirty="0"/>
              <a:t>Investigation</a:t>
            </a:r>
          </a:p>
          <a:p>
            <a:pPr lvl="1"/>
            <a:r>
              <a:rPr lang="en-US" dirty="0"/>
              <a:t>Focus on likely patterns</a:t>
            </a:r>
          </a:p>
          <a:p>
            <a:pPr lvl="1"/>
            <a:r>
              <a:rPr lang="en-US" dirty="0"/>
              <a:t>E.g., look for boasting in hacker groups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Self-Reported Motivations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3581400" cy="5105400"/>
          </a:xfrm>
        </p:spPr>
        <p:txBody>
          <a:bodyPr/>
          <a:lstStyle/>
          <a:p>
            <a:r>
              <a:rPr lang="en-US" dirty="0"/>
              <a:t>Paul Taylor’s research:</a:t>
            </a:r>
          </a:p>
          <a:p>
            <a:pPr lvl="1"/>
            <a:r>
              <a:rPr lang="en-US" dirty="0"/>
              <a:t>Addiction</a:t>
            </a:r>
          </a:p>
          <a:p>
            <a:pPr lvl="1"/>
            <a:r>
              <a:rPr lang="en-US" dirty="0"/>
              <a:t>Curiosity</a:t>
            </a:r>
          </a:p>
          <a:p>
            <a:pPr lvl="1"/>
            <a:r>
              <a:rPr lang="en-US" dirty="0"/>
              <a:t>Boredom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Recognition</a:t>
            </a:r>
          </a:p>
          <a:p>
            <a:pPr lvl="1"/>
            <a:r>
              <a:rPr lang="en-US" dirty="0"/>
              <a:t>Politics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1219200"/>
            <a:ext cx="4191000" cy="510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kern="0">
                <a:latin typeface="+mn-lt"/>
              </a:rPr>
              <a:t>Orly Turgeman-Goldschmidt’s findings: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kern="0">
                <a:latin typeface="+mn-lt"/>
              </a:rPr>
              <a:t>Curiosity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kern="0">
                <a:latin typeface="+mn-lt"/>
              </a:rPr>
              <a:t>Thrill seeking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kern="0">
                <a:latin typeface="+mn-lt"/>
              </a:rPr>
              <a:t>Need for power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kern="0">
                <a:latin typeface="+mn-lt"/>
              </a:rPr>
              <a:t>Ideological opposition to information restrictions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endParaRPr lang="en-US" sz="2400" kern="0"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400" kern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 Perspectives on Computer Crime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5029200" cy="4648200"/>
          </a:xfrm>
        </p:spPr>
        <p:txBody>
          <a:bodyPr/>
          <a:lstStyle/>
          <a:p>
            <a:r>
              <a:rPr lang="en-US" dirty="0"/>
              <a:t>Self-reported motivations may be incomplete or inaccurate</a:t>
            </a:r>
          </a:p>
          <a:p>
            <a:r>
              <a:rPr lang="en-US" dirty="0"/>
              <a:t>Behavior often controlled by unconscious factors</a:t>
            </a:r>
          </a:p>
          <a:p>
            <a:r>
              <a:rPr lang="en-US" dirty="0"/>
              <a:t>So beware facile explanations and generalizations about criminal hacking</a:t>
            </a:r>
          </a:p>
        </p:txBody>
      </p:sp>
      <p:pic>
        <p:nvPicPr>
          <p:cNvPr id="17409" name="Picture 1" descr="C:\Program Files\Microsoft Office\Media\CntCD1\ClipArt1\j018615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410200" y="1371600"/>
            <a:ext cx="3352800" cy="5112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Distance, </a:t>
            </a:r>
            <a:br>
              <a:rPr lang="en-US" dirty="0"/>
            </a:br>
            <a:r>
              <a:rPr lang="en-US" dirty="0"/>
              <a:t>Anonymity, and Aggression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696200" cy="4876800"/>
          </a:xfrm>
        </p:spPr>
        <p:txBody>
          <a:bodyPr/>
          <a:lstStyle/>
          <a:p>
            <a:r>
              <a:rPr lang="en-US" dirty="0"/>
              <a:t>Many criminal hacking activities are aggressive</a:t>
            </a:r>
          </a:p>
          <a:p>
            <a:pPr lvl="1"/>
            <a:r>
              <a:rPr lang="en-US" dirty="0"/>
              <a:t>Likelihood increases when perpetrators can remain anonymous and</a:t>
            </a:r>
          </a:p>
          <a:p>
            <a:pPr lvl="1"/>
            <a:r>
              <a:rPr lang="en-US" dirty="0"/>
              <a:t>When likelihood of retaliation low</a:t>
            </a:r>
          </a:p>
          <a:p>
            <a:r>
              <a:rPr lang="en-US" dirty="0" err="1"/>
              <a:t>Milgram’s</a:t>
            </a:r>
            <a:r>
              <a:rPr lang="en-US" dirty="0"/>
              <a:t> landmark work on </a:t>
            </a:r>
            <a:br>
              <a:rPr lang="en-US" dirty="0"/>
            </a:br>
            <a:r>
              <a:rPr lang="en-US" dirty="0"/>
              <a:t>depersonalized obedience showed </a:t>
            </a:r>
            <a:br>
              <a:rPr lang="en-US" dirty="0"/>
            </a:br>
            <a:r>
              <a:rPr lang="en-US" dirty="0"/>
              <a:t>how powerful deindividuation could </a:t>
            </a:r>
            <a:br>
              <a:rPr lang="en-US" dirty="0"/>
            </a:br>
            <a:r>
              <a:rPr lang="en-US" dirty="0"/>
              <a:t>be in fostering unethical, immoral </a:t>
            </a:r>
            <a:br>
              <a:rPr lang="en-US" dirty="0"/>
            </a:br>
            <a:r>
              <a:rPr lang="en-US" dirty="0"/>
              <a:t>or illegal behavior</a:t>
            </a:r>
          </a:p>
          <a:p>
            <a:r>
              <a:rPr lang="en-US" dirty="0" err="1"/>
              <a:t>Bandura</a:t>
            </a:r>
            <a:r>
              <a:rPr lang="en-US" dirty="0"/>
              <a:t> showed that criminals justify their acts by minimizing their significance and blaming their victims</a:t>
            </a:r>
          </a:p>
          <a:p>
            <a:pPr lvl="1"/>
            <a:r>
              <a:rPr lang="en-US" dirty="0"/>
              <a:t>Thus some hackers blame people they hack</a:t>
            </a:r>
          </a:p>
        </p:txBody>
      </p:sp>
      <p:pic>
        <p:nvPicPr>
          <p:cNvPr id="15362" name="Picture 2" descr="C:\Program Files\Microsoft Office\Media\CntCD1\ClipArt3\j023305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86000"/>
            <a:ext cx="1752600" cy="254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Differences and Computer Criminals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162800" cy="4876800"/>
          </a:xfrm>
        </p:spPr>
        <p:txBody>
          <a:bodyPr/>
          <a:lstStyle/>
          <a:p>
            <a:r>
              <a:rPr lang="en-US" dirty="0"/>
              <a:t>DSM IV suggests possibility that </a:t>
            </a:r>
            <a:r>
              <a:rPr lang="en-US" i="1" dirty="0"/>
              <a:t>some</a:t>
            </a:r>
            <a:r>
              <a:rPr lang="en-US" dirty="0"/>
              <a:t> computer criminals have personality disorders (PD)</a:t>
            </a:r>
          </a:p>
          <a:p>
            <a:r>
              <a:rPr lang="en-US" dirty="0"/>
              <a:t>Antisocial PD</a:t>
            </a:r>
          </a:p>
          <a:p>
            <a:pPr lvl="1"/>
            <a:r>
              <a:rPr lang="en-US" dirty="0"/>
              <a:t>Insincerity, dishonesty</a:t>
            </a:r>
          </a:p>
          <a:p>
            <a:pPr lvl="1"/>
            <a:r>
              <a:rPr lang="en-US" dirty="0"/>
              <a:t>Superficial charm, enhanced </a:t>
            </a:r>
            <a:br>
              <a:rPr lang="en-US" dirty="0"/>
            </a:br>
            <a:r>
              <a:rPr lang="en-US" dirty="0"/>
              <a:t>intellect</a:t>
            </a:r>
          </a:p>
          <a:p>
            <a:pPr lvl="1"/>
            <a:r>
              <a:rPr lang="en-US" dirty="0"/>
              <a:t>Require little or no reward</a:t>
            </a:r>
          </a:p>
          <a:p>
            <a:pPr lvl="1"/>
            <a:r>
              <a:rPr lang="en-US" dirty="0"/>
              <a:t>Ignore threats of punishment</a:t>
            </a:r>
          </a:p>
          <a:p>
            <a:pPr lvl="1"/>
            <a:r>
              <a:rPr lang="en-US" dirty="0"/>
              <a:t>Self-justification, blaming victims</a:t>
            </a:r>
          </a:p>
          <a:p>
            <a:r>
              <a:rPr lang="en-US" dirty="0"/>
              <a:t>NOT A UNIVERSAL DIAGNOSIS – JUST THAT SOME OF THE CRIMINALS MAY FIT PROFILE</a:t>
            </a:r>
          </a:p>
        </p:txBody>
      </p:sp>
      <p:pic>
        <p:nvPicPr>
          <p:cNvPr id="4" name="Picture 1" descr="C:\Program Files\Microsoft Office\Media\CntCD1\ClipArt6\j029088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974001"/>
            <a:ext cx="3200400" cy="2909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28</TotalTime>
  <Words>1710</Words>
  <Application>Microsoft Office PowerPoint</Application>
  <PresentationFormat>On-screen Show (4:3)</PresentationFormat>
  <Paragraphs>281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Narrow</vt:lpstr>
      <vt:lpstr>Bookman Old Style</vt:lpstr>
      <vt:lpstr>Garamond</vt:lpstr>
      <vt:lpstr>Times New Roman</vt:lpstr>
      <vt:lpstr>Wingdings</vt:lpstr>
      <vt:lpstr>csh5_chapter_slides</vt:lpstr>
      <vt:lpstr>Chart</vt:lpstr>
      <vt:lpstr>Psychology of Computer Criminals &amp;  Insider Crime</vt:lpstr>
      <vt:lpstr>Topics </vt:lpstr>
      <vt:lpstr>Why Study Perpetrators?</vt:lpstr>
      <vt:lpstr>Why Study Perps (cont’d)</vt:lpstr>
      <vt:lpstr>Social Engineering</vt:lpstr>
      <vt:lpstr>Self-Reported Motivations</vt:lpstr>
      <vt:lpstr>Psychological Perspectives on Computer Crime</vt:lpstr>
      <vt:lpstr>Social Distance,  Anonymity, and Aggression</vt:lpstr>
      <vt:lpstr>Individual Differences and Computer Criminals</vt:lpstr>
      <vt:lpstr>More About Personality Disorders</vt:lpstr>
      <vt:lpstr>Asperger's Syndrome</vt:lpstr>
      <vt:lpstr>Computer Addiction and Computer Crime</vt:lpstr>
      <vt:lpstr>Ethics and Computer Crime</vt:lpstr>
      <vt:lpstr>Moral Development</vt:lpstr>
      <vt:lpstr>Moral Reasoning By Age (Kohlberg, 1963)</vt:lpstr>
      <vt:lpstr>Classifications of Computer Criminals</vt:lpstr>
      <vt:lpstr>The Dangerous Insider</vt:lpstr>
      <vt:lpstr>Characteristics of Dangerous Computer IT Insiders</vt:lpstr>
      <vt:lpstr>Social &amp; Personal Frustrations</vt:lpstr>
      <vt:lpstr>Computer Dependency</vt:lpstr>
      <vt:lpstr>Ethical Flexibility</vt:lpstr>
      <vt:lpstr>Reduced Loyalty</vt:lpstr>
      <vt:lpstr>Entitlement</vt:lpstr>
      <vt:lpstr>Lack of Empathy</vt:lpstr>
      <vt:lpstr>Stress and Attacks on Computer Systems</vt:lpstr>
      <vt:lpstr>Typology of Computer Criminals</vt:lpstr>
      <vt:lpstr>Conclusions &amp; Implications</vt:lpstr>
      <vt:lpstr>Now go and study</vt:lpstr>
    </vt:vector>
  </TitlesOfParts>
  <Manager>Najiba Benabess,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of Computer Criminals &amp; Insider Crime</dc:title>
  <dc:subject>CSH6 Chapter 12 &amp; Chapter 13</dc:subject>
  <dc:creator>M. E. Kabay, PhD, CISSP-ISSMP</dc:creator>
  <cp:keywords/>
  <dc:description>CSH6 Chapter 12: “The Psychology of Computer Criminals.”  Q. Campbell &amp; D. M. Kennedy _x000d_
CSH6 Chapter 13: “The Dangerous Information Technology Insider: Psychological Characteristics and Career Patterns.”  J. M. Post</dc:description>
  <cp:lastModifiedBy>Mich Kabay</cp:lastModifiedBy>
  <cp:revision>10</cp:revision>
  <cp:lastPrinted>2011-05-29T19:27:11Z</cp:lastPrinted>
  <dcterms:created xsi:type="dcterms:W3CDTF">2009-08-08T15:12:36Z</dcterms:created>
  <dcterms:modified xsi:type="dcterms:W3CDTF">2021-02-05T19:53:37Z</dcterms:modified>
  <cp:category/>
</cp:coreProperties>
</file>