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908" r:id="rId2"/>
    <p:sldId id="91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47" r:id="rId14"/>
    <p:sldId id="923" r:id="rId15"/>
    <p:sldId id="924" r:id="rId16"/>
    <p:sldId id="925" r:id="rId17"/>
    <p:sldId id="926" r:id="rId18"/>
    <p:sldId id="927" r:id="rId19"/>
    <p:sldId id="928" r:id="rId20"/>
    <p:sldId id="946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37" r:id="rId30"/>
    <p:sldId id="938" r:id="rId31"/>
    <p:sldId id="939" r:id="rId32"/>
    <p:sldId id="940" r:id="rId33"/>
    <p:sldId id="941" r:id="rId34"/>
    <p:sldId id="942" r:id="rId35"/>
    <p:sldId id="943" r:id="rId36"/>
    <p:sldId id="944" r:id="rId37"/>
    <p:sldId id="945" r:id="rId38"/>
    <p:sldId id="578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75" autoAdjust="0"/>
  </p:normalViewPr>
  <p:slideViewPr>
    <p:cSldViewPr showGuides="1">
      <p:cViewPr>
        <p:scale>
          <a:sx n="75" d="100"/>
          <a:sy n="75" d="100"/>
        </p:scale>
        <p:origin x="-353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890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348"/>
    </p:cViewPr>
  </p:sorterViewPr>
  <p:notesViewPr>
    <p:cSldViewPr showGuides="1">
      <p:cViewPr varScale="1">
        <p:scale>
          <a:sx n="80" d="100"/>
          <a:sy n="80" d="100"/>
        </p:scale>
        <p:origin x="-399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34" Type="http://schemas.openxmlformats.org/officeDocument/2006/relationships/slide" Target="slides/slide37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8.xml"/><Relationship Id="rId33" Type="http://schemas.openxmlformats.org/officeDocument/2006/relationships/slide" Target="slides/slide36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10" Type="http://schemas.openxmlformats.org/officeDocument/2006/relationships/slide" Target="slides/slide10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6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Relationship Id="rId35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991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95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4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4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1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5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0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9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08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31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8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06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2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4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35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3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11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13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2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9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18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5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0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5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39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03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82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8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164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38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07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3FF91CD-32CD-43BA-AAFF-F595D6CB5954}" type="slidenum">
              <a:rPr lang="en-US" smtClean="0"/>
              <a:pPr/>
              <a:t>38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1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5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80164308-5F42-4DD1-B0D4-C3692C775A93}" type="slidenum">
              <a:rPr lang="en-US" smtClean="0"/>
              <a:pPr/>
              <a:t>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8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49096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.photobucket.com/image/threats/BeatrixKiddoe/motivator639310.jpg?o=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irp/offdocs/pdd-63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Information Warfare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14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“Information Warfare”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Seymour Bosworth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Military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410200"/>
          </a:xfrm>
        </p:spPr>
        <p:txBody>
          <a:bodyPr/>
          <a:lstStyle/>
          <a:p>
            <a:r>
              <a:rPr lang="en-US" sz="2200" dirty="0"/>
              <a:t>US Joint Doctrine</a:t>
            </a:r>
            <a:r>
              <a:rPr lang="en-US" sz="2200" baseline="0" dirty="0"/>
              <a:t> for Operations Security (OPSEC)</a:t>
            </a:r>
          </a:p>
          <a:p>
            <a:pPr lvl="1"/>
            <a:r>
              <a:rPr lang="en-US" sz="2200" dirty="0"/>
              <a:t>Identifying critical information</a:t>
            </a:r>
          </a:p>
          <a:p>
            <a:pPr lvl="1"/>
            <a:r>
              <a:rPr lang="en-US" sz="2200" dirty="0"/>
              <a:t>Analyzing friendly actions</a:t>
            </a:r>
            <a:r>
              <a:rPr lang="en-US" sz="2200" baseline="0" dirty="0"/>
              <a:t> in military ops</a:t>
            </a:r>
          </a:p>
          <a:p>
            <a:pPr lvl="1"/>
            <a:r>
              <a:rPr lang="en-US" sz="2200" baseline="0" dirty="0"/>
              <a:t>Identify which ops can be </a:t>
            </a:r>
            <a:br>
              <a:rPr lang="en-US" sz="2200" baseline="0" dirty="0"/>
            </a:br>
            <a:r>
              <a:rPr lang="en-US" sz="2200" baseline="0" dirty="0"/>
              <a:t>observed by adversaries</a:t>
            </a:r>
          </a:p>
          <a:p>
            <a:pPr lvl="1"/>
            <a:r>
              <a:rPr lang="en-US" sz="2200" baseline="0" dirty="0"/>
              <a:t>Determine what adversaries </a:t>
            </a:r>
            <a:br>
              <a:rPr lang="en-US" sz="2200" baseline="0" dirty="0"/>
            </a:br>
            <a:r>
              <a:rPr lang="en-US" sz="2200" baseline="0" dirty="0"/>
              <a:t>could learn</a:t>
            </a:r>
          </a:p>
          <a:p>
            <a:pPr lvl="1"/>
            <a:r>
              <a:rPr lang="en-US" sz="2200" baseline="0" dirty="0"/>
              <a:t>Select and apply measures </a:t>
            </a:r>
            <a:br>
              <a:rPr lang="en-US" sz="2200" baseline="0" dirty="0"/>
            </a:br>
            <a:r>
              <a:rPr lang="en-US" sz="2200" baseline="0" dirty="0"/>
              <a:t>to control vulnerabilities to </a:t>
            </a:r>
            <a:br>
              <a:rPr lang="en-US" sz="2200" baseline="0" dirty="0"/>
            </a:br>
            <a:r>
              <a:rPr lang="en-US" sz="2200" baseline="0" dirty="0"/>
              <a:t>minimize adversarial </a:t>
            </a:r>
            <a:br>
              <a:rPr lang="en-US" sz="2200" baseline="0" dirty="0"/>
            </a:br>
            <a:r>
              <a:rPr lang="en-US" sz="2200" baseline="0" dirty="0"/>
              <a:t>exploitation</a:t>
            </a:r>
          </a:p>
          <a:p>
            <a:pPr lvl="0"/>
            <a:r>
              <a:rPr lang="en-US" sz="2200" dirty="0"/>
              <a:t>Some discussion of potential offensive cyberoperations</a:t>
            </a:r>
          </a:p>
          <a:p>
            <a:pPr lvl="1"/>
            <a:r>
              <a:rPr lang="en-US" sz="2200" dirty="0"/>
              <a:t>US Air Force established AF Cyber Operations Command to be stood up June 2009</a:t>
            </a:r>
          </a:p>
          <a:p>
            <a:pPr lvl="1"/>
            <a:r>
              <a:rPr lang="en-US" sz="2200" dirty="0"/>
              <a:t>US Army established 2009 Army Posture Statement on Cyber Operations</a:t>
            </a:r>
          </a:p>
        </p:txBody>
      </p:sp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47900"/>
            <a:ext cx="376667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Sources of Threats and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Nation-States</a:t>
            </a:r>
          </a:p>
          <a:p>
            <a:r>
              <a:rPr lang="en-US" dirty="0"/>
              <a:t>Cyberterrorists</a:t>
            </a:r>
          </a:p>
          <a:p>
            <a:r>
              <a:rPr lang="en-US" dirty="0"/>
              <a:t>Corporations</a:t>
            </a:r>
          </a:p>
          <a:p>
            <a:r>
              <a:rPr lang="en-US" dirty="0"/>
              <a:t>Activists</a:t>
            </a:r>
          </a:p>
          <a:p>
            <a:r>
              <a:rPr lang="en-US" dirty="0"/>
              <a:t>Criminals</a:t>
            </a:r>
          </a:p>
          <a:p>
            <a:r>
              <a:rPr lang="en-US" dirty="0"/>
              <a:t>Hobbyists</a:t>
            </a:r>
          </a:p>
        </p:txBody>
      </p:sp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90600"/>
            <a:ext cx="5238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943600"/>
            <a:ext cx="5170635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 Narrow" pitchFamily="34" charset="0"/>
              </a:rPr>
              <a:t>Image © 2009 Beatrix Kiddoe. Used under terms of service of Photobucket.</a:t>
            </a:r>
          </a:p>
          <a:p>
            <a:pPr algn="ctr"/>
            <a:r>
              <a:rPr lang="en-US" sz="1100">
                <a:latin typeface="Arial Narrow" pitchFamily="34" charset="0"/>
                <a:hlinkClick r:id="rId4"/>
              </a:rPr>
              <a:t>http://media.photobucket.com/image/threats/BeatrixKiddoe/motivator639310.jpg?o=19</a:t>
            </a:r>
            <a:r>
              <a:rPr lang="en-US" sz="1100">
                <a:latin typeface="Arial Narrow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Nation-States:</a:t>
            </a:r>
            <a:r>
              <a:rPr lang="en-US" baseline="0" dirty="0"/>
              <a:t> 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620000" cy="5257800"/>
          </a:xfrm>
        </p:spPr>
        <p:txBody>
          <a:bodyPr/>
          <a:lstStyle/>
          <a:p>
            <a:r>
              <a:rPr lang="en-US"/>
              <a:t>People’s Republic</a:t>
            </a:r>
            <a:r>
              <a:rPr lang="en-US" baseline="0"/>
              <a:t> of China major actor</a:t>
            </a:r>
          </a:p>
          <a:p>
            <a:pPr lvl="1"/>
            <a:r>
              <a:rPr lang="en-US"/>
              <a:t>People’s </a:t>
            </a:r>
            <a:r>
              <a:rPr lang="en-US" dirty="0"/>
              <a:t>Liberation Army doctrine explicitly includes information warfare</a:t>
            </a:r>
          </a:p>
          <a:p>
            <a:pPr lvl="1"/>
            <a:r>
              <a:rPr lang="en-US" dirty="0"/>
              <a:t>Widespread evidence of </a:t>
            </a:r>
            <a:br>
              <a:rPr lang="en-US" dirty="0"/>
            </a:br>
            <a:r>
              <a:rPr lang="en-US" dirty="0"/>
              <a:t>massive probes and attacks </a:t>
            </a:r>
            <a:br>
              <a:rPr lang="en-US" dirty="0"/>
            </a:br>
            <a:r>
              <a:rPr lang="en-US" dirty="0"/>
              <a:t>originating from China </a:t>
            </a:r>
            <a:br>
              <a:rPr lang="en-US" dirty="0"/>
            </a:br>
            <a:r>
              <a:rPr lang="en-US" dirty="0"/>
              <a:t>through state sponsorship</a:t>
            </a:r>
          </a:p>
          <a:p>
            <a:pPr lvl="1"/>
            <a:r>
              <a:rPr lang="en-US" dirty="0"/>
              <a:t>Formal training for cadres</a:t>
            </a:r>
          </a:p>
          <a:p>
            <a:r>
              <a:rPr lang="en-US" dirty="0"/>
              <a:t>Other countries involved in information warfare </a:t>
            </a:r>
          </a:p>
          <a:p>
            <a:pPr lvl="1"/>
            <a:r>
              <a:rPr lang="en-US" dirty="0"/>
              <a:t>ECHELON (SIGINT) organized by UK-USA Security Agreement (Australia, Canada, New Zealand, the United Kingdom, and the United States)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1200"/>
            <a:ext cx="2955963" cy="196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Nation-States: </a:t>
            </a:r>
            <a:r>
              <a:rPr lang="en-US" dirty="0" err="1"/>
              <a:t>Stuxnet</a:t>
            </a:r>
            <a:r>
              <a:rPr lang="en-US" dirty="0"/>
              <a:t> (2010)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838440" cy="5181600"/>
          </a:xfrm>
        </p:spPr>
        <p:txBody>
          <a:bodyPr/>
          <a:lstStyle/>
          <a:p>
            <a:r>
              <a:rPr lang="en-US" dirty="0"/>
              <a:t>Written to subvert SCADA for </a:t>
            </a:r>
            <a:br>
              <a:rPr lang="en-US" dirty="0"/>
            </a:br>
            <a:r>
              <a:rPr lang="en-US" dirty="0"/>
              <a:t>Siemens centrifuge programmable </a:t>
            </a:r>
            <a:br>
              <a:rPr lang="en-US" dirty="0"/>
            </a:br>
            <a:r>
              <a:rPr lang="en-US" dirty="0"/>
              <a:t>logic controllers (PLCs)</a:t>
            </a:r>
          </a:p>
          <a:p>
            <a:pPr lvl="1"/>
            <a:r>
              <a:rPr lang="en-US" dirty="0"/>
              <a:t>Damaged Uranium-enrichment </a:t>
            </a:r>
            <a:br>
              <a:rPr lang="en-US" dirty="0"/>
            </a:br>
            <a:r>
              <a:rPr lang="en-US" dirty="0"/>
              <a:t>centrifuges in Iran</a:t>
            </a:r>
          </a:p>
          <a:p>
            <a:pPr lvl="1"/>
            <a:r>
              <a:rPr lang="en-US" dirty="0"/>
              <a:t>Spun too fast – crashed physically</a:t>
            </a:r>
          </a:p>
          <a:p>
            <a:r>
              <a:rPr lang="en-US" dirty="0"/>
              <a:t>60% of </a:t>
            </a:r>
            <a:r>
              <a:rPr lang="en-US" dirty="0" err="1"/>
              <a:t>Stuxnet</a:t>
            </a:r>
            <a:r>
              <a:rPr lang="en-US" dirty="0"/>
              <a:t> infections were in Iran</a:t>
            </a:r>
          </a:p>
          <a:p>
            <a:pPr lvl="0"/>
            <a:r>
              <a:rPr lang="en-US" dirty="0"/>
              <a:t>Speculations that US &amp; Israel </a:t>
            </a:r>
            <a:br>
              <a:rPr lang="en-US" dirty="0"/>
            </a:br>
            <a:r>
              <a:rPr lang="en-US" dirty="0"/>
              <a:t>wrote </a:t>
            </a:r>
            <a:r>
              <a:rPr lang="en-US" dirty="0" err="1"/>
              <a:t>Stuxnet</a:t>
            </a:r>
            <a:r>
              <a:rPr lang="en-US" dirty="0"/>
              <a:t> Worm</a:t>
            </a:r>
          </a:p>
          <a:p>
            <a:pPr lvl="1"/>
            <a:r>
              <a:rPr lang="en-US" dirty="0"/>
              <a:t>No direct proof</a:t>
            </a:r>
          </a:p>
          <a:p>
            <a:pPr lvl="1"/>
            <a:r>
              <a:rPr lang="en-US" dirty="0"/>
              <a:t>Circumstantial evidence includes codes and dates that </a:t>
            </a:r>
            <a:r>
              <a:rPr lang="en-US" i="1" dirty="0"/>
              <a:t>might</a:t>
            </a:r>
            <a:r>
              <a:rPr lang="en-US" dirty="0"/>
              <a:t> be related to Israel</a:t>
            </a:r>
          </a:p>
          <a:p>
            <a:pPr lvl="1"/>
            <a:r>
              <a:rPr lang="en-US" dirty="0"/>
              <a:t>Documents supporting view that US involved were released by Edward Snowden in July 2013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kabay\AppData\Local\Microsoft\Windows\Temporary Internet Files\Content.IE5\NV1J6GGY\MP9004008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0" y="3429000"/>
            <a:ext cx="2123440" cy="169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abay\AppData\Local\Microsoft\Windows\Temporary Internet Files\Content.IE5\12H93IY6\MC9000159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60" y="876300"/>
            <a:ext cx="2275840" cy="178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0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Cyberterrorists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r>
              <a:rPr lang="en-US" sz="2200" dirty="0"/>
              <a:t>Remains a theoretical possibility</a:t>
            </a:r>
          </a:p>
          <a:p>
            <a:r>
              <a:rPr lang="en-US" sz="2200" dirty="0"/>
              <a:t>Individual criminal-hacker / </a:t>
            </a:r>
            <a:br>
              <a:rPr lang="en-US" sz="2200" dirty="0"/>
            </a:br>
            <a:r>
              <a:rPr lang="en-US" sz="2200" dirty="0"/>
              <a:t>hobbyist attacks raise concerns</a:t>
            </a:r>
          </a:p>
          <a:p>
            <a:pPr lvl="1"/>
            <a:r>
              <a:rPr lang="en-US" sz="2200" dirty="0"/>
              <a:t>Documented interference </a:t>
            </a:r>
            <a:br>
              <a:rPr lang="en-US" sz="2200" dirty="0"/>
            </a:br>
            <a:r>
              <a:rPr lang="en-US" sz="2200" dirty="0"/>
              <a:t>(mostly pranks) with </a:t>
            </a:r>
          </a:p>
          <a:p>
            <a:pPr lvl="2"/>
            <a:r>
              <a:rPr lang="en-US" sz="2200" dirty="0"/>
              <a:t>Ground traffic</a:t>
            </a:r>
          </a:p>
          <a:p>
            <a:pPr lvl="2"/>
            <a:r>
              <a:rPr lang="en-US" sz="2200" dirty="0"/>
              <a:t>Emergency 911 systems</a:t>
            </a:r>
          </a:p>
          <a:p>
            <a:pPr lvl="2"/>
            <a:r>
              <a:rPr lang="en-US" sz="2200" dirty="0"/>
              <a:t>Air-traffic control</a:t>
            </a:r>
          </a:p>
          <a:p>
            <a:pPr lvl="2"/>
            <a:r>
              <a:rPr lang="en-US" sz="2200" dirty="0"/>
              <a:t>Hospital systems….</a:t>
            </a:r>
          </a:p>
          <a:p>
            <a:r>
              <a:rPr lang="en-US" sz="2200" dirty="0"/>
              <a:t>Pranksters have been spreading </a:t>
            </a:r>
            <a:br>
              <a:rPr lang="en-US" sz="2200" dirty="0"/>
            </a:br>
            <a:r>
              <a:rPr lang="en-US" sz="2200" dirty="0"/>
              <a:t>false news via Twitter (deaths of </a:t>
            </a:r>
            <a:br>
              <a:rPr lang="en-US" sz="2200" dirty="0"/>
            </a:br>
            <a:r>
              <a:rPr lang="en-US" sz="2200" dirty="0"/>
              <a:t>celebrities….)</a:t>
            </a:r>
          </a:p>
          <a:p>
            <a:r>
              <a:rPr lang="en-US" sz="2200" dirty="0"/>
              <a:t>Growing use of insecure wireless </a:t>
            </a:r>
            <a:br>
              <a:rPr lang="en-US" sz="2200" dirty="0"/>
            </a:br>
            <a:r>
              <a:rPr lang="en-US" sz="2200" dirty="0"/>
              <a:t>systems raises additional concerns for PSYOP</a:t>
            </a:r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04900"/>
            <a:ext cx="3093644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Corporations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sz="2200" dirty="0"/>
              <a:t>Potential for sabotage against rivals</a:t>
            </a:r>
          </a:p>
          <a:p>
            <a:pPr lvl="1"/>
            <a:r>
              <a:rPr lang="en-US" sz="2200" dirty="0"/>
              <a:t>Documented cases of interference using computers and networks</a:t>
            </a:r>
          </a:p>
          <a:p>
            <a:pPr lvl="0"/>
            <a:r>
              <a:rPr lang="en-US" sz="2200" dirty="0"/>
              <a:t>1999 – BUY.COM underpriced its $588 </a:t>
            </a:r>
            <a:br>
              <a:rPr lang="en-US" sz="2200" dirty="0"/>
            </a:br>
            <a:r>
              <a:rPr lang="en-US" sz="2200" dirty="0"/>
              <a:t>Hitachi monitors at $164 – perhaps </a:t>
            </a:r>
            <a:br>
              <a:rPr lang="en-US" sz="2200" dirty="0"/>
            </a:br>
            <a:r>
              <a:rPr lang="en-US" sz="2200" dirty="0"/>
              <a:t>through effects of competing knowbots</a:t>
            </a:r>
          </a:p>
          <a:p>
            <a:pPr lvl="0"/>
            <a:r>
              <a:rPr lang="en-US" sz="2200" dirty="0"/>
              <a:t>2000 – Sun accused Microsoft of corrupting Java </a:t>
            </a:r>
            <a:br>
              <a:rPr lang="en-US" sz="2200" dirty="0"/>
            </a:br>
            <a:r>
              <a:rPr lang="en-US" sz="2200" dirty="0"/>
              <a:t>to interfere with platform independence</a:t>
            </a:r>
          </a:p>
          <a:p>
            <a:pPr lvl="0"/>
            <a:r>
              <a:rPr lang="en-US" sz="2200" dirty="0"/>
              <a:t>2000 – Steptoe &amp; Johnson employee accused of denial-of-service attack on Moore Publishing</a:t>
            </a:r>
          </a:p>
          <a:p>
            <a:pPr lvl="0"/>
            <a:r>
              <a:rPr lang="en-US" sz="2200" dirty="0"/>
              <a:t>2000 – AOL accused of interfering with other </a:t>
            </a:r>
            <a:br>
              <a:rPr lang="en-US" sz="2200" dirty="0"/>
            </a:br>
            <a:r>
              <a:rPr lang="en-US" sz="2200" dirty="0"/>
              <a:t>ISPs by tampering with Internet settings</a:t>
            </a:r>
          </a:p>
        </p:txBody>
      </p:sp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3"/>
          <a:srcRect l="22549" t="34314" r="23039" b="35185"/>
          <a:stretch>
            <a:fillRect/>
          </a:stretch>
        </p:blipFill>
        <p:spPr bwMode="auto">
          <a:xfrm>
            <a:off x="6553200" y="1828800"/>
            <a:ext cx="2486025" cy="104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124200"/>
            <a:ext cx="923925" cy="171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562100" cy="16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Corporations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pPr lvl="0"/>
            <a:r>
              <a:rPr lang="en-US" dirty="0"/>
              <a:t>2005 – FCC investigated phone </a:t>
            </a:r>
            <a:br>
              <a:rPr lang="en-US" dirty="0"/>
            </a:br>
            <a:r>
              <a:rPr lang="en-US" dirty="0"/>
              <a:t>company ISP interference with Vonage VoIP</a:t>
            </a:r>
          </a:p>
          <a:p>
            <a:pPr lvl="0"/>
            <a:r>
              <a:rPr lang="en-US" dirty="0"/>
              <a:t>2006 –</a:t>
            </a:r>
            <a:r>
              <a:rPr lang="en-US" baseline="0" dirty="0"/>
              <a:t> B</a:t>
            </a:r>
            <a:r>
              <a:rPr lang="en-US" dirty="0"/>
              <a:t>usinessman</a:t>
            </a:r>
            <a:r>
              <a:rPr lang="en-US" baseline="0" dirty="0"/>
              <a:t> selling t-shirts hired hacker to damage competitors using DDoS</a:t>
            </a:r>
          </a:p>
          <a:p>
            <a:pPr lvl="1"/>
            <a:r>
              <a:rPr lang="en-US" dirty="0"/>
              <a:t>Infected 2000 PCs with slave programs in </a:t>
            </a:r>
            <a:r>
              <a:rPr lang="en-US" i="1" dirty="0"/>
              <a:t>botnet</a:t>
            </a:r>
          </a:p>
          <a:p>
            <a:pPr lvl="1"/>
            <a:r>
              <a:rPr lang="en-US" dirty="0"/>
              <a:t>Disabled Websites and online sales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Arabo</a:t>
            </a:r>
            <a:r>
              <a:rPr lang="en-US" dirty="0"/>
              <a:t> (19 years old) sentenced to 30 months prison &amp; $500K </a:t>
            </a:r>
            <a:br>
              <a:rPr lang="en-US" dirty="0"/>
            </a:br>
            <a:r>
              <a:rPr lang="en-US" dirty="0"/>
              <a:t>restitution</a:t>
            </a:r>
          </a:p>
          <a:p>
            <a:pPr lvl="1"/>
            <a:r>
              <a:rPr lang="en-US" dirty="0"/>
              <a:t>Hacker (16 years old) </a:t>
            </a:r>
            <a:br>
              <a:rPr lang="en-US" dirty="0"/>
            </a:br>
            <a:r>
              <a:rPr lang="en-US" dirty="0"/>
              <a:t>sentenced to 5 years </a:t>
            </a:r>
            <a:br>
              <a:rPr lang="en-US" dirty="0"/>
            </a:br>
            <a:r>
              <a:rPr lang="en-US" dirty="0"/>
              <a:t>prison &amp; $35K restitution</a:t>
            </a:r>
          </a:p>
        </p:txBody>
      </p: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/>
          <a:srcRect t="31683" b="32673"/>
          <a:stretch>
            <a:fillRect/>
          </a:stretch>
        </p:blipFill>
        <p:spPr bwMode="auto">
          <a:xfrm>
            <a:off x="6934200" y="914400"/>
            <a:ext cx="19050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6"/>
          <p:cNvGrpSpPr/>
          <p:nvPr/>
        </p:nvGrpSpPr>
        <p:grpSpPr>
          <a:xfrm>
            <a:off x="5715000" y="4419600"/>
            <a:ext cx="3124200" cy="2057400"/>
            <a:chOff x="5715000" y="3124200"/>
            <a:chExt cx="3124200" cy="2057400"/>
          </a:xfrm>
        </p:grpSpPr>
        <p:pic>
          <p:nvPicPr>
            <p:cNvPr id="209922" name="Picture 2" descr="C:\Program Files\Microsoft Office\Media\CntCD1\ClipArt6\j0292204.wmf"/>
            <p:cNvPicPr>
              <a:picLocks noChangeAspect="1" noChangeArrowheads="1"/>
            </p:cNvPicPr>
            <p:nvPr/>
          </p:nvPicPr>
          <p:blipFill>
            <a:blip r:embed="rId4"/>
            <a:srcRect b="34787"/>
            <a:stretch>
              <a:fillRect/>
            </a:stretch>
          </p:blipFill>
          <p:spPr bwMode="auto">
            <a:xfrm>
              <a:off x="5715000" y="3124200"/>
              <a:ext cx="31242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9923" name="Picture 3" descr="C:\Program Files\Microsoft Office\Media\CntCD1\ClipArt5\j0282450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8600" y="4267200"/>
              <a:ext cx="914400" cy="684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pPr lvl="0"/>
            <a:r>
              <a:rPr lang="en-US" dirty="0" err="1"/>
              <a:t>Hacktivists</a:t>
            </a:r>
            <a:r>
              <a:rPr lang="en-US" dirty="0"/>
              <a:t>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r>
              <a:rPr lang="en-US" i="1" dirty="0"/>
              <a:t>Hacktivists</a:t>
            </a:r>
            <a:r>
              <a:rPr lang="en-US" i="0" dirty="0"/>
              <a:t> use criminal hacking in support</a:t>
            </a:r>
            <a:r>
              <a:rPr lang="en-US" i="0" baseline="0" dirty="0"/>
              <a:t> of politics or ideology</a:t>
            </a:r>
          </a:p>
          <a:p>
            <a:r>
              <a:rPr lang="en-US" dirty="0"/>
              <a:t>1989: WANK (Worms </a:t>
            </a:r>
            <a:br>
              <a:rPr lang="en-US" dirty="0"/>
            </a:br>
            <a:r>
              <a:rPr lang="en-US" dirty="0"/>
              <a:t>Against Nuclear </a:t>
            </a:r>
            <a:br>
              <a:rPr lang="en-US" dirty="0"/>
            </a:br>
            <a:r>
              <a:rPr lang="en-US" dirty="0"/>
              <a:t>Killers)</a:t>
            </a:r>
          </a:p>
          <a:p>
            <a:pPr lvl="1"/>
            <a:r>
              <a:rPr lang="en-US" dirty="0"/>
              <a:t>Infected DOE, </a:t>
            </a:r>
            <a:br>
              <a:rPr lang="en-US" dirty="0"/>
            </a:br>
            <a:r>
              <a:rPr lang="en-US" dirty="0"/>
              <a:t>HEPNET &amp; NASA </a:t>
            </a:r>
            <a:br>
              <a:rPr lang="en-US" dirty="0"/>
            </a:br>
            <a:r>
              <a:rPr lang="en-US" dirty="0"/>
              <a:t>networks</a:t>
            </a:r>
          </a:p>
          <a:p>
            <a:pPr lvl="1"/>
            <a:r>
              <a:rPr lang="en-US" dirty="0"/>
              <a:t>“You talk of times of peace for all, and then prepare for war.”</a:t>
            </a:r>
          </a:p>
          <a:p>
            <a:r>
              <a:rPr lang="en-US" dirty="0"/>
              <a:t>1998: Electronic Disturbance Theater</a:t>
            </a:r>
          </a:p>
          <a:p>
            <a:pPr lvl="1"/>
            <a:r>
              <a:rPr lang="en-US" dirty="0"/>
              <a:t>Indigenous peoples’ rights in Chiapas, Mexico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4514850" cy="19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5638800"/>
            <a:ext cx="31623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Hacktivists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1998: Free East Timor (Indonesian Web sites)</a:t>
            </a:r>
          </a:p>
          <a:p>
            <a:r>
              <a:rPr lang="en-US" dirty="0"/>
              <a:t>1998: Legions of the Underground declared cyberwar on Iraq and China</a:t>
            </a:r>
          </a:p>
          <a:p>
            <a:r>
              <a:rPr lang="en-US" dirty="0"/>
              <a:t>1999: Jam Echelon Day: traffic with many keywords thought to spark capture by spy network</a:t>
            </a:r>
          </a:p>
          <a:p>
            <a:r>
              <a:rPr lang="en-US" dirty="0"/>
              <a:t>2000: World Trade Organization </a:t>
            </a:r>
          </a:p>
          <a:p>
            <a:pPr lvl="1"/>
            <a:r>
              <a:rPr lang="en-US" dirty="0"/>
              <a:t>Hackers probed Web sites </a:t>
            </a:r>
            <a:br>
              <a:rPr lang="en-US" dirty="0"/>
            </a:br>
            <a:r>
              <a:rPr lang="en-US" dirty="0"/>
              <a:t>700 times</a:t>
            </a:r>
          </a:p>
          <a:p>
            <a:pPr lvl="1"/>
            <a:r>
              <a:rPr lang="en-US" i="0" baseline="0" dirty="0"/>
              <a:t>Tried to penetrate barriers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54 times</a:t>
            </a:r>
          </a:p>
          <a:p>
            <a:pPr lvl="1"/>
            <a:r>
              <a:rPr lang="en-US" baseline="0" dirty="0"/>
              <a:t>Electrohippies</a:t>
            </a:r>
            <a:r>
              <a:rPr lang="en-US" dirty="0"/>
              <a:t> launched </a:t>
            </a:r>
            <a:br>
              <a:rPr lang="en-US" dirty="0"/>
            </a:br>
            <a:r>
              <a:rPr lang="en-US" dirty="0"/>
              <a:t>DoS attack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Hacktivists</a:t>
            </a:r>
            <a:r>
              <a:rPr lang="en-US" baseline="0" dirty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5181600" cy="5181600"/>
          </a:xfrm>
        </p:spPr>
        <p:txBody>
          <a:bodyPr/>
          <a:lstStyle/>
          <a:p>
            <a:r>
              <a:rPr lang="en-US" dirty="0"/>
              <a:t>2004: Electronic Disturbance Theater launched DoS on conservative Web sites during Republican National Convention</a:t>
            </a:r>
          </a:p>
          <a:p>
            <a:r>
              <a:rPr lang="en-US" dirty="0"/>
              <a:t>2008: Project Chanology launched against Church of Scientology</a:t>
            </a:r>
          </a:p>
          <a:p>
            <a:r>
              <a:rPr lang="en-US" dirty="0"/>
              <a:t>2008: Chinese hackers attacked CNN Web sites to protest Western media bias</a:t>
            </a:r>
          </a:p>
          <a:p>
            <a:r>
              <a:rPr lang="en-US" dirty="0"/>
              <a:t>2009: much Web-defacement activity during attack by Israel on Gaza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11200"/>
            <a:ext cx="2895600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290214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3581400" cy="42672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Vulnerabilities</a:t>
            </a:r>
          </a:p>
          <a:p>
            <a:r>
              <a:rPr lang="en-US" dirty="0"/>
              <a:t>Goals and Objectives</a:t>
            </a:r>
          </a:p>
          <a:p>
            <a:r>
              <a:rPr lang="en-US" dirty="0"/>
              <a:t>Sources of Threats and Attacks</a:t>
            </a:r>
          </a:p>
          <a:p>
            <a:r>
              <a:rPr lang="en-US" dirty="0"/>
              <a:t>Weapons of Cyberwar</a:t>
            </a:r>
          </a:p>
          <a:p>
            <a:r>
              <a:rPr lang="en-US" dirty="0"/>
              <a:t>Defenses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285860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Chapter 14:</a:t>
            </a:r>
          </a:p>
          <a:p>
            <a:r>
              <a:rPr lang="en-US" dirty="0"/>
              <a:t>“Information Warfare”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419600" cy="582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48200" cy="4953000"/>
          </a:xfrm>
        </p:spPr>
        <p:txBody>
          <a:bodyPr/>
          <a:lstStyle/>
          <a:p>
            <a:r>
              <a:rPr lang="en-US" dirty="0"/>
              <a:t>Anonymous (Anon)</a:t>
            </a:r>
          </a:p>
          <a:p>
            <a:pPr lvl="1"/>
            <a:r>
              <a:rPr lang="en-US" dirty="0"/>
              <a:t>2003 – 4chan board</a:t>
            </a:r>
          </a:p>
          <a:p>
            <a:pPr lvl="1"/>
            <a:r>
              <a:rPr lang="en-US" dirty="0"/>
              <a:t>No leaders</a:t>
            </a:r>
          </a:p>
          <a:p>
            <a:pPr lvl="1"/>
            <a:r>
              <a:rPr lang="en-US" dirty="0"/>
              <a:t>Focus on defending Wikileaks in 2010-2011</a:t>
            </a:r>
          </a:p>
          <a:p>
            <a:pPr lvl="1"/>
            <a:r>
              <a:rPr lang="en-US" dirty="0"/>
              <a:t>Attacked Church of Scientology</a:t>
            </a:r>
          </a:p>
          <a:p>
            <a:pPr lvl="1"/>
            <a:r>
              <a:rPr lang="en-US" dirty="0"/>
              <a:t>QUESTION: doing good or not?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</p:spPr>
        <p:txBody>
          <a:bodyPr/>
          <a:lstStyle/>
          <a:p>
            <a:r>
              <a:rPr lang="en-US" dirty="0" err="1"/>
              <a:t>Hacktivists</a:t>
            </a:r>
            <a:r>
              <a:rPr lang="en-US" dirty="0"/>
              <a:t> (4)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4845" r="9859" b="3887"/>
          <a:stretch/>
        </p:blipFill>
        <p:spPr bwMode="auto">
          <a:xfrm>
            <a:off x="4876800" y="1143000"/>
            <a:ext cx="4084318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5786" y="6438588"/>
            <a:ext cx="239200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Guy Fawkes Mask</a:t>
            </a:r>
          </a:p>
        </p:txBody>
      </p:sp>
    </p:spTree>
    <p:extLst>
      <p:ext uri="{BB962C8B-B14F-4D97-AF65-F5344CB8AC3E}">
        <p14:creationId xmlns:p14="http://schemas.microsoft.com/office/powerpoint/2010/main" val="366764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Criminals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Stock manipulation: pump ‘n’ dump schemes</a:t>
            </a:r>
          </a:p>
          <a:p>
            <a:pPr lvl="1"/>
            <a:r>
              <a:rPr lang="en-US" dirty="0"/>
              <a:t>NEI Webworld pump-and-dump (Nov 1999)</a:t>
            </a:r>
          </a:p>
          <a:p>
            <a:pPr lvl="1"/>
            <a:r>
              <a:rPr lang="en-US" dirty="0"/>
              <a:t>2 UCLA grad students &amp; associate bought almost all shares of bankrupt </a:t>
            </a:r>
            <a:r>
              <a:rPr lang="en-US" i="1" dirty="0"/>
              <a:t>NEI Webworld </a:t>
            </a:r>
            <a:r>
              <a:rPr lang="en-US" dirty="0"/>
              <a:t>company</a:t>
            </a:r>
          </a:p>
          <a:p>
            <a:pPr lvl="1"/>
            <a:r>
              <a:rPr lang="en-US" dirty="0"/>
              <a:t>Using many different pseudonyms, posted &gt;500 messages praising company</a:t>
            </a:r>
          </a:p>
          <a:p>
            <a:pPr lvl="1"/>
            <a:r>
              <a:rPr lang="en-US" dirty="0"/>
              <a:t>Also pretended to be company interested in acquisition</a:t>
            </a:r>
          </a:p>
          <a:p>
            <a:pPr lvl="1"/>
            <a:r>
              <a:rPr lang="en-US" dirty="0"/>
              <a:t>Within 1 day stock value increased from $0.13 to $15 per share</a:t>
            </a:r>
          </a:p>
          <a:p>
            <a:pPr lvl="1"/>
            <a:r>
              <a:rPr lang="en-US" dirty="0"/>
              <a:t>Made ~$364K profit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Criminals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Los Angeles gasoline-pump fraud (1998)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New computer chips in gasoline pumps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Cheated consumers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Overstated amounts 7%-25%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Complaints about buying more </a:t>
            </a:r>
            <a:br>
              <a:rPr lang="en-US" sz="2100" dirty="0"/>
            </a:br>
            <a:r>
              <a:rPr lang="en-US" sz="2100" dirty="0"/>
              <a:t>gasoline than capacity of fuel tank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Difficult to prove initially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Programmed chips to spot 5 &amp; 10 </a:t>
            </a:r>
            <a:br>
              <a:rPr lang="en-US" sz="2100" dirty="0"/>
            </a:br>
            <a:r>
              <a:rPr lang="en-US" sz="2100" dirty="0"/>
              <a:t>gallon tests by inspectors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Delivered exactly right amount for </a:t>
            </a:r>
            <a:br>
              <a:rPr lang="en-US" sz="2100" dirty="0"/>
            </a:br>
            <a:r>
              <a:rPr lang="en-US" sz="2100" dirty="0"/>
              <a:t>them!</a:t>
            </a:r>
          </a:p>
          <a:p>
            <a:r>
              <a:rPr lang="en-US" sz="2100" dirty="0"/>
              <a:t>Organized crime (esp. Russian, Eastern </a:t>
            </a:r>
            <a:br>
              <a:rPr lang="en-US" sz="2100" dirty="0"/>
            </a:br>
            <a:r>
              <a:rPr lang="en-US" sz="2100" dirty="0"/>
              <a:t>European) involved in identity theft</a:t>
            </a:r>
          </a:p>
          <a:p>
            <a:r>
              <a:rPr lang="en-US" sz="2100" dirty="0"/>
              <a:t>Methods and targets could be used in organized state-sponsored information warfare, especially if SCADA (</a:t>
            </a:r>
            <a:r>
              <a:rPr lang="en-US" sz="2100" i="1" dirty="0"/>
              <a:t>supervisory control and data acquisition</a:t>
            </a:r>
            <a:r>
              <a:rPr lang="en-US" sz="2100" dirty="0"/>
              <a:t>) systems targeted</a:t>
            </a:r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752600"/>
            <a:ext cx="217244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Weapons of Cyberwar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3581400" cy="5181600"/>
          </a:xfrm>
        </p:spPr>
        <p:txBody>
          <a:bodyPr/>
          <a:lstStyle/>
          <a:p>
            <a:r>
              <a:rPr lang="en-US" sz="2800" dirty="0"/>
              <a:t>Denial of Service</a:t>
            </a:r>
          </a:p>
          <a:p>
            <a:r>
              <a:rPr lang="en-US" sz="2800" dirty="0"/>
              <a:t>Malicious Code</a:t>
            </a:r>
          </a:p>
          <a:p>
            <a:r>
              <a:rPr lang="en-US" sz="2800" dirty="0"/>
              <a:t>Cryptography</a:t>
            </a:r>
          </a:p>
          <a:p>
            <a:r>
              <a:rPr lang="en-US" sz="2800" dirty="0"/>
              <a:t>PSYOP</a:t>
            </a:r>
          </a:p>
          <a:p>
            <a:r>
              <a:rPr lang="en-US" sz="2800" dirty="0"/>
              <a:t>Physical Attacks</a:t>
            </a:r>
          </a:p>
          <a:p>
            <a:r>
              <a:rPr lang="en-US" sz="2800" dirty="0"/>
              <a:t>Biological &amp; Chemical WMD</a:t>
            </a:r>
          </a:p>
          <a:p>
            <a:r>
              <a:rPr lang="en-US" sz="2800" dirty="0"/>
              <a:t>Weapons Inadvertently Provided</a:t>
            </a:r>
          </a:p>
        </p:txBody>
      </p:sp>
      <p:pic>
        <p:nvPicPr>
          <p:cNvPr id="197633" name="Picture 1" descr="C:\Program Files\Microsoft Office\Media\CntCD1\ClipArt4\j025034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8610"/>
            <a:ext cx="4029351" cy="428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Denial of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dirty="0"/>
              <a:t>Attacks preventing systems from reaching normal levels of function or service</a:t>
            </a:r>
          </a:p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DoS – denial of service</a:t>
            </a:r>
          </a:p>
          <a:p>
            <a:pPr lvl="1"/>
            <a:r>
              <a:rPr lang="en-US" dirty="0"/>
              <a:t>DDoS – distributed denial of service</a:t>
            </a:r>
          </a:p>
          <a:p>
            <a:pPr lvl="2"/>
            <a:r>
              <a:rPr lang="en-US" dirty="0"/>
              <a:t>Launching attacks from many sources</a:t>
            </a:r>
          </a:p>
          <a:p>
            <a:pPr lvl="2"/>
            <a:r>
              <a:rPr lang="en-US" i="1" dirty="0"/>
              <a:t>Botnets</a:t>
            </a:r>
            <a:r>
              <a:rPr lang="en-US" dirty="0"/>
              <a:t> – compromised computers under control of master computer program</a:t>
            </a:r>
          </a:p>
          <a:p>
            <a:r>
              <a:rPr lang="en-US" dirty="0"/>
              <a:t>Excellent example of </a:t>
            </a:r>
            <a:r>
              <a:rPr lang="en-US" i="1" dirty="0"/>
              <a:t>asymmetric warfare</a:t>
            </a:r>
          </a:p>
          <a:p>
            <a:r>
              <a:rPr lang="en-US" dirty="0"/>
              <a:t>Simple example: pressing key on HP3000 computer console without ENTER → progressive hang due to saturation of system buffers</a:t>
            </a:r>
          </a:p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18 for ample details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Malicious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029200"/>
          </a:xfrm>
        </p:spPr>
        <p:txBody>
          <a:bodyPr/>
          <a:lstStyle/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Viruses, worms, Trojan horses</a:t>
            </a:r>
          </a:p>
          <a:p>
            <a:pPr lvl="2"/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16</a:t>
            </a:r>
          </a:p>
          <a:p>
            <a:pPr lvl="1"/>
            <a:r>
              <a:rPr lang="en-US" dirty="0"/>
              <a:t>Mobile code such as Java, ActiveX, VBscript</a:t>
            </a:r>
          </a:p>
          <a:p>
            <a:pPr lvl="2"/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17</a:t>
            </a:r>
          </a:p>
          <a:p>
            <a:r>
              <a:rPr lang="en-US" dirty="0"/>
              <a:t>Malware widespread</a:t>
            </a:r>
          </a:p>
          <a:p>
            <a:pPr lvl="1"/>
            <a:r>
              <a:rPr lang="en-US" dirty="0"/>
              <a:t>In 1980s &amp; 1990s used by individuals</a:t>
            </a:r>
          </a:p>
          <a:p>
            <a:pPr lvl="1"/>
            <a:r>
              <a:rPr lang="en-US" dirty="0"/>
              <a:t>In 1990s &amp; 2000s increasingly used by organized crime</a:t>
            </a:r>
          </a:p>
          <a:p>
            <a:pPr lvl="1"/>
            <a:r>
              <a:rPr lang="en-US" dirty="0"/>
              <a:t>Significant evidence of state-run malware research and development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Cryptography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467600" cy="5105400"/>
          </a:xfrm>
        </p:spPr>
        <p:txBody>
          <a:bodyPr/>
          <a:lstStyle/>
          <a:p>
            <a:r>
              <a:rPr lang="en-US" dirty="0"/>
              <a:t>Cryptography used in military operations for millennia</a:t>
            </a:r>
          </a:p>
          <a:p>
            <a:r>
              <a:rPr lang="en-US" dirty="0"/>
              <a:t>Cracking ciphertext top priority for governments and criminals</a:t>
            </a:r>
          </a:p>
          <a:p>
            <a:pPr lvl="1"/>
            <a:r>
              <a:rPr lang="en-US" dirty="0"/>
              <a:t>Parallel processing</a:t>
            </a:r>
          </a:p>
          <a:p>
            <a:pPr lvl="1"/>
            <a:r>
              <a:rPr lang="en-US" dirty="0"/>
              <a:t>Ultra-high-speed computers (teraflops)</a:t>
            </a:r>
          </a:p>
          <a:p>
            <a:r>
              <a:rPr lang="en-US" dirty="0"/>
              <a:t>Debate about international traffic in strong cryptography</a:t>
            </a:r>
          </a:p>
          <a:p>
            <a:pPr lvl="1"/>
            <a:r>
              <a:rPr lang="en-US" dirty="0"/>
              <a:t>International Traffic in Arms Regulation (ITAR) of US restricts export</a:t>
            </a:r>
          </a:p>
          <a:p>
            <a:pPr lvl="1"/>
            <a:r>
              <a:rPr lang="en-US" dirty="0"/>
              <a:t>Critics regard ITAR application to cryptography as pointless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PSYOP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620000" cy="5181600"/>
          </a:xfrm>
        </p:spPr>
        <p:txBody>
          <a:bodyPr/>
          <a:lstStyle/>
          <a:p>
            <a:r>
              <a:rPr lang="en-US" sz="2200" dirty="0"/>
              <a:t>Psychological operations = PSYOP</a:t>
            </a:r>
          </a:p>
          <a:p>
            <a:pPr lvl="1"/>
            <a:r>
              <a:rPr lang="en-US" sz="2200" dirty="0"/>
              <a:t>Planned psychological activities</a:t>
            </a:r>
          </a:p>
          <a:p>
            <a:pPr lvl="1"/>
            <a:r>
              <a:rPr lang="en-US" sz="2200" dirty="0"/>
              <a:t>Directed to enemy, friendly, neutral audiences</a:t>
            </a:r>
          </a:p>
          <a:p>
            <a:pPr lvl="1"/>
            <a:r>
              <a:rPr lang="en-US" sz="2200" dirty="0"/>
              <a:t>To influence emotions, motives, attitudes, objective reasoning &amp; behaviors</a:t>
            </a:r>
          </a:p>
          <a:p>
            <a:pPr lvl="1"/>
            <a:r>
              <a:rPr lang="en-US" sz="2200" dirty="0"/>
              <a:t>In ways favorable to originator</a:t>
            </a:r>
          </a:p>
          <a:p>
            <a:r>
              <a:rPr lang="en-US" sz="2200" dirty="0"/>
              <a:t>Targets at all levels (individuals, groups, organizations, military, civilian)</a:t>
            </a:r>
          </a:p>
          <a:p>
            <a:r>
              <a:rPr lang="en-US" sz="2200" dirty="0"/>
              <a:t>Goals</a:t>
            </a:r>
          </a:p>
          <a:p>
            <a:pPr lvl="1"/>
            <a:r>
              <a:rPr lang="en-US" sz="2200" dirty="0"/>
              <a:t>Reduce morale &amp; combat efficiency among enemy</a:t>
            </a:r>
          </a:p>
          <a:p>
            <a:pPr lvl="1"/>
            <a:r>
              <a:rPr lang="en-US" sz="2200" dirty="0"/>
              <a:t>Promote dissension &amp; defection among enemy</a:t>
            </a:r>
          </a:p>
          <a:p>
            <a:pPr lvl="1"/>
            <a:r>
              <a:rPr lang="en-US" sz="2200" dirty="0"/>
              <a:t>Support deception operations by friendlies</a:t>
            </a:r>
          </a:p>
          <a:p>
            <a:pPr lvl="1"/>
            <a:r>
              <a:rPr lang="en-US" sz="2200" dirty="0"/>
              <a:t>Promote cooperation, unit, morale in friendlies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PSYOP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dirty="0"/>
              <a:t>Classic</a:t>
            </a:r>
            <a:r>
              <a:rPr lang="en-US" baseline="0" dirty="0"/>
              <a:t> example of PSYOP: preparation for Normandy invasion</a:t>
            </a:r>
          </a:p>
          <a:p>
            <a:pPr lvl="1"/>
            <a:r>
              <a:rPr lang="en-US" dirty="0"/>
              <a:t>Allies</a:t>
            </a:r>
            <a:r>
              <a:rPr lang="en-US" baseline="0" dirty="0"/>
              <a:t> fabricated &amp; planted leaks about supposed invasion at Pas de Calais</a:t>
            </a:r>
          </a:p>
          <a:p>
            <a:pPr lvl="1"/>
            <a:r>
              <a:rPr lang="en-US" baseline="0" dirty="0"/>
              <a:t>Nazis believed that General George S. Patton was leading invasion</a:t>
            </a:r>
          </a:p>
          <a:p>
            <a:pPr lvl="1"/>
            <a:r>
              <a:rPr lang="en-US" baseline="0" dirty="0"/>
              <a:t> Concentrated Nazi</a:t>
            </a:r>
            <a:r>
              <a:rPr lang="en-US" dirty="0"/>
              <a:t> </a:t>
            </a:r>
            <a:r>
              <a:rPr lang="en-US" baseline="0" dirty="0"/>
              <a:t>troops away from actual Normandy landing areas</a:t>
            </a:r>
          </a:p>
          <a:p>
            <a:r>
              <a:rPr lang="en-US" dirty="0"/>
              <a:t>Sep 11, 2001 WTC bombing &amp; subsequent anthrax-spore scare illustrate effects similar to PSYOP – demoralization, economic consequences, changes in culture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Physical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dirty="0"/>
              <a:t>Sep 11, 2001 attacks had noticeable effects on information infrastructure</a:t>
            </a:r>
          </a:p>
          <a:p>
            <a:r>
              <a:rPr lang="en-US" i="1" dirty="0"/>
              <a:t>Backhoe </a:t>
            </a:r>
            <a:r>
              <a:rPr lang="en-US" dirty="0"/>
              <a:t>attacks facilitated by warning signs about where not to dig – indicate communications trunks</a:t>
            </a:r>
          </a:p>
          <a:p>
            <a:r>
              <a:rPr lang="en-US" dirty="0"/>
              <a:t>Undersea cables susceptible to sabotage</a:t>
            </a:r>
          </a:p>
          <a:p>
            <a:r>
              <a:rPr lang="en-US" dirty="0"/>
              <a:t>International prevalence of car bombings, suicide bombings &amp; IEDs (improvised explosive devices) causing rethinking about weapons of cyberwar</a:t>
            </a:r>
          </a:p>
          <a:p>
            <a:r>
              <a:rPr lang="en-US" dirty="0"/>
              <a:t>Increased attempts to secure civilian infrastructure</a:t>
            </a:r>
          </a:p>
          <a:p>
            <a:r>
              <a:rPr lang="en-US" dirty="0"/>
              <a:t>But much of public policy described as </a:t>
            </a:r>
            <a:r>
              <a:rPr lang="en-US" i="1" dirty="0"/>
              <a:t>security theater </a:t>
            </a:r>
            <a:r>
              <a:rPr lang="en-US" dirty="0"/>
              <a:t>(after Bruce Schneier) by critics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257800"/>
          </a:xfrm>
        </p:spPr>
        <p:txBody>
          <a:bodyPr/>
          <a:lstStyle/>
          <a:p>
            <a:r>
              <a:rPr lang="en-US" dirty="0"/>
              <a:t>Definition*</a:t>
            </a:r>
          </a:p>
          <a:p>
            <a:pPr lvl="1"/>
            <a:r>
              <a:rPr lang="en-US" dirty="0"/>
              <a:t>Offensive and defensive use </a:t>
            </a:r>
            <a:br>
              <a:rPr lang="en-US" dirty="0"/>
            </a:br>
            <a:r>
              <a:rPr lang="en-US" dirty="0"/>
              <a:t>of information &amp; information </a:t>
            </a:r>
            <a:br>
              <a:rPr lang="en-US" dirty="0"/>
            </a:br>
            <a:r>
              <a:rPr lang="en-US" dirty="0"/>
              <a:t>systems</a:t>
            </a:r>
          </a:p>
          <a:p>
            <a:pPr lvl="1"/>
            <a:r>
              <a:rPr lang="en-US" dirty="0"/>
              <a:t>To deny, exploit, corrupt or </a:t>
            </a:r>
            <a:br>
              <a:rPr lang="en-US" dirty="0"/>
            </a:br>
            <a:r>
              <a:rPr lang="en-US" dirty="0"/>
              <a:t>destroy</a:t>
            </a:r>
          </a:p>
          <a:p>
            <a:pPr lvl="1"/>
            <a:r>
              <a:rPr lang="en-US" dirty="0"/>
              <a:t>An adversary’s information, </a:t>
            </a:r>
            <a:br>
              <a:rPr lang="en-US" dirty="0"/>
            </a:br>
            <a:r>
              <a:rPr lang="en-US" dirty="0"/>
              <a:t>information-based processes, </a:t>
            </a:r>
            <a:br>
              <a:rPr lang="en-US" dirty="0"/>
            </a:br>
            <a:r>
              <a:rPr lang="en-US" dirty="0"/>
              <a:t>information systems, and </a:t>
            </a:r>
            <a:br>
              <a:rPr lang="en-US" dirty="0"/>
            </a:br>
            <a:r>
              <a:rPr lang="en-US" dirty="0"/>
              <a:t>computer-based networks</a:t>
            </a:r>
          </a:p>
          <a:p>
            <a:pPr lvl="1"/>
            <a:r>
              <a:rPr lang="en-US" dirty="0"/>
              <a:t>While protecting one’s own.</a:t>
            </a:r>
          </a:p>
          <a:p>
            <a:pPr lvl="1"/>
            <a:r>
              <a:rPr lang="en-US" dirty="0"/>
              <a:t>Designed to achieve </a:t>
            </a:r>
            <a:br>
              <a:rPr lang="en-US" dirty="0"/>
            </a:br>
            <a:r>
              <a:rPr lang="en-US" dirty="0"/>
              <a:t>advantages over military or business adversaries.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580" y="5943600"/>
            <a:ext cx="793884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_____________</a:t>
            </a:r>
            <a:br>
              <a:rPr lang="en-US" sz="1800" dirty="0"/>
            </a:br>
            <a:r>
              <a:rPr lang="en-US" sz="1800" dirty="0"/>
              <a:t>*Dr Ivan Goldberg, Institute for Advanced Study of Information Warfare</a:t>
            </a:r>
          </a:p>
        </p:txBody>
      </p:sp>
      <p:pic>
        <p:nvPicPr>
          <p:cNvPr id="2344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143000"/>
            <a:ext cx="2743200" cy="388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53200" y="5105400"/>
            <a:ext cx="209281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 Narrow" pitchFamily="34" charset="0"/>
              </a:rPr>
              <a:t>Used with permission of</a:t>
            </a:r>
            <a:br>
              <a:rPr lang="en-US" sz="1400" i="1" dirty="0">
                <a:latin typeface="Arial Narrow" pitchFamily="34" charset="0"/>
              </a:rPr>
            </a:br>
            <a:r>
              <a:rPr lang="en-US" sz="1400" i="1" dirty="0">
                <a:latin typeface="Arial Narrow" pitchFamily="34" charset="0"/>
              </a:rPr>
              <a:t>Robert Duffy, Avalon5.com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838200"/>
          </a:xfrm>
        </p:spPr>
        <p:txBody>
          <a:bodyPr/>
          <a:lstStyle/>
          <a:p>
            <a:pPr lvl="0"/>
            <a:r>
              <a:rPr lang="en-US" dirty="0"/>
              <a:t>Biological &amp; Chemical WMD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5105400"/>
          </a:xfrm>
        </p:spPr>
        <p:txBody>
          <a:bodyPr/>
          <a:lstStyle/>
          <a:p>
            <a:r>
              <a:rPr lang="en-US" sz="2200" dirty="0"/>
              <a:t>Weapons of Mass Destruction (WMD)</a:t>
            </a:r>
          </a:p>
          <a:p>
            <a:pPr lvl="1"/>
            <a:r>
              <a:rPr lang="en-US" sz="2200" dirty="0"/>
              <a:t>Direct effects can be devastating</a:t>
            </a:r>
          </a:p>
          <a:p>
            <a:pPr lvl="1"/>
            <a:r>
              <a:rPr lang="en-US" sz="2200" dirty="0"/>
              <a:t>Fear (PSYOP) caused by such attacks a  serious issue – causes damage through shutdown of critical infrastructure</a:t>
            </a:r>
          </a:p>
          <a:p>
            <a:r>
              <a:rPr lang="en-US" sz="2200" dirty="0"/>
              <a:t>Tokyo 1995</a:t>
            </a:r>
          </a:p>
          <a:p>
            <a:pPr lvl="1"/>
            <a:r>
              <a:rPr lang="en-US" sz="2200" dirty="0"/>
              <a:t>Sarin nerve gas released in Tokyo subway system</a:t>
            </a:r>
          </a:p>
          <a:p>
            <a:pPr lvl="1"/>
            <a:r>
              <a:rPr lang="en-US" sz="2200" dirty="0"/>
              <a:t>Killed at least 6 people, sickened 1000s</a:t>
            </a:r>
          </a:p>
          <a:p>
            <a:pPr lvl="1"/>
            <a:r>
              <a:rPr lang="en-US" sz="2200" dirty="0"/>
              <a:t>Released by members of Aum Shinrikyo cult</a:t>
            </a:r>
          </a:p>
          <a:p>
            <a:r>
              <a:rPr lang="en-US" sz="2200" dirty="0"/>
              <a:t>Anthrax in US mail 2001</a:t>
            </a:r>
          </a:p>
          <a:p>
            <a:pPr lvl="1"/>
            <a:r>
              <a:rPr lang="en-US" sz="2200" dirty="0"/>
              <a:t>Sent to offices of 2 US Senators, various media HQ in NY &amp; FL</a:t>
            </a:r>
          </a:p>
          <a:p>
            <a:pPr lvl="1"/>
            <a:r>
              <a:rPr lang="en-US" sz="2200" dirty="0"/>
              <a:t>Killed 5 people and infected more than dozen others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Weapons Inadvertently Provided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r>
              <a:rPr lang="en-US" dirty="0"/>
              <a:t>Vulnerabilities in software systems open nation to cyberwar</a:t>
            </a:r>
          </a:p>
          <a:p>
            <a:pPr lvl="1"/>
            <a:r>
              <a:rPr lang="en-US" dirty="0"/>
              <a:t>Bad software design (see RISKS FORUM DIGEST)</a:t>
            </a:r>
          </a:p>
          <a:p>
            <a:pPr lvl="1"/>
            <a:r>
              <a:rPr lang="en-US" dirty="0"/>
              <a:t>Poor software quality assurance</a:t>
            </a:r>
          </a:p>
          <a:p>
            <a:pPr lvl="1"/>
            <a:r>
              <a:rPr lang="en-US" dirty="0"/>
              <a:t>Rush to market of incompletely tested software</a:t>
            </a:r>
          </a:p>
          <a:p>
            <a:r>
              <a:rPr lang="en-US" dirty="0"/>
              <a:t>See </a:t>
            </a:r>
            <a:r>
              <a:rPr lang="en-US" i="1" dirty="0"/>
              <a:t>CSH6 </a:t>
            </a:r>
            <a:r>
              <a:rPr lang="en-US" dirty="0"/>
              <a:t>Chapters</a:t>
            </a:r>
          </a:p>
          <a:p>
            <a:pPr lvl="1"/>
            <a:r>
              <a:rPr lang="en-US" dirty="0"/>
              <a:t>38 Writing Secure Code</a:t>
            </a:r>
          </a:p>
          <a:p>
            <a:pPr lvl="1"/>
            <a:r>
              <a:rPr lang="en-US" dirty="0"/>
              <a:t>39 Software Development &amp; Quality Assurance</a:t>
            </a:r>
          </a:p>
          <a:p>
            <a:pPr lvl="1"/>
            <a:r>
              <a:rPr lang="en-US" dirty="0"/>
              <a:t>40 Managing Software Patches &amp; Vulnerabilities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Defenses</a:t>
            </a:r>
          </a:p>
          <a:p>
            <a:r>
              <a:rPr lang="en-US" dirty="0"/>
              <a:t>Forceful Defenses</a:t>
            </a:r>
          </a:p>
          <a:p>
            <a:r>
              <a:rPr lang="en-US" dirty="0"/>
              <a:t>Technical Defenses</a:t>
            </a:r>
          </a:p>
          <a:p>
            <a:r>
              <a:rPr lang="en-US" dirty="0"/>
              <a:t>In-Kind</a:t>
            </a:r>
            <a:r>
              <a:rPr lang="en-US" baseline="0" dirty="0"/>
              <a:t> Counterattacks</a:t>
            </a:r>
          </a:p>
          <a:p>
            <a:pPr lvl="1"/>
            <a:r>
              <a:rPr lang="en-US" baseline="0" dirty="0"/>
              <a:t>Problematic because of address spoofing</a:t>
            </a:r>
          </a:p>
          <a:p>
            <a:pPr lvl="1"/>
            <a:r>
              <a:rPr lang="en-US" baseline="0" dirty="0"/>
              <a:t>Not certain where attacks originate</a:t>
            </a:r>
          </a:p>
          <a:p>
            <a:pPr lvl="1"/>
            <a:r>
              <a:rPr lang="en-US" baseline="0" dirty="0"/>
              <a:t>Could attack wrong target</a:t>
            </a:r>
          </a:p>
          <a:p>
            <a:pPr lvl="0"/>
            <a:r>
              <a:rPr lang="en-US" dirty="0"/>
              <a:t>Cooperative Efforts</a:t>
            </a:r>
          </a:p>
        </p:txBody>
      </p:sp>
      <p:pic>
        <p:nvPicPr>
          <p:cNvPr id="195585" name="Picture 1" descr="C:\Program Files\Microsoft Office\Media\CntCD1\ClipArt5\j02859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Legal Defenses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81600"/>
          </a:xfrm>
        </p:spPr>
        <p:txBody>
          <a:bodyPr/>
          <a:lstStyle/>
          <a:p>
            <a:r>
              <a:rPr lang="en-US" sz="2200" dirty="0"/>
              <a:t>International legal system ineffective vs infowar</a:t>
            </a:r>
          </a:p>
          <a:p>
            <a:pPr lvl="1"/>
            <a:r>
              <a:rPr lang="en-US" sz="2200" dirty="0"/>
              <a:t>Information warfare not prohibited under UN charter (except if it causes death or property damage)</a:t>
            </a:r>
          </a:p>
          <a:p>
            <a:pPr lvl="1"/>
            <a:r>
              <a:rPr lang="en-US" sz="2200" dirty="0"/>
              <a:t>Little or no police power to enforce few laws that exist governing infowar</a:t>
            </a:r>
          </a:p>
          <a:p>
            <a:pPr lvl="1"/>
            <a:r>
              <a:rPr lang="en-US" sz="2200" dirty="0"/>
              <a:t>Sovereignty trumps law in cross-border communications</a:t>
            </a:r>
          </a:p>
          <a:p>
            <a:pPr lvl="1"/>
            <a:r>
              <a:rPr lang="en-US" sz="2200" dirty="0"/>
              <a:t>No major powers have pressed to international laws or treaties to govern infowar</a:t>
            </a:r>
          </a:p>
          <a:p>
            <a:pPr lvl="1"/>
            <a:r>
              <a:rPr lang="en-US" sz="2200" dirty="0"/>
              <a:t>Politics may override legal judgement</a:t>
            </a:r>
          </a:p>
          <a:p>
            <a:pPr lvl="1"/>
            <a:r>
              <a:rPr lang="en-US" sz="2200" dirty="0"/>
              <a:t>Power of criminals supersedes legal systems</a:t>
            </a:r>
          </a:p>
          <a:p>
            <a:pPr lvl="1"/>
            <a:r>
              <a:rPr lang="en-US" sz="2200" dirty="0"/>
              <a:t>Identifying source of attacks difficult</a:t>
            </a:r>
          </a:p>
          <a:p>
            <a:pPr lvl="1"/>
            <a:r>
              <a:rPr lang="en-US" sz="2200" dirty="0"/>
              <a:t>Technology advances faster than laws</a:t>
            </a:r>
          </a:p>
          <a:p>
            <a:r>
              <a:rPr lang="en-US" sz="2200" dirty="0"/>
              <a:t>Not likely to see legal defenses used against cyberattack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Forceful Defenses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5105400"/>
          </a:xfrm>
        </p:spPr>
        <p:txBody>
          <a:bodyPr/>
          <a:lstStyle/>
          <a:p>
            <a:r>
              <a:rPr lang="en-US" sz="2300" dirty="0"/>
              <a:t>Barriers to the use of force</a:t>
            </a:r>
          </a:p>
          <a:p>
            <a:pPr lvl="1"/>
            <a:r>
              <a:rPr lang="en-US" sz="2300" dirty="0"/>
              <a:t>US increasingly reluctant to use force without international support</a:t>
            </a:r>
          </a:p>
          <a:p>
            <a:pPr lvl="1"/>
            <a:r>
              <a:rPr lang="en-US" sz="2300" dirty="0"/>
              <a:t>Identity of attackers may be unclear</a:t>
            </a:r>
          </a:p>
          <a:p>
            <a:pPr lvl="1"/>
            <a:r>
              <a:rPr lang="en-US" sz="2300" dirty="0"/>
              <a:t>Spoofing may lead to misidentification</a:t>
            </a:r>
          </a:p>
          <a:p>
            <a:pPr lvl="1"/>
            <a:r>
              <a:rPr lang="en-US" sz="2300" dirty="0"/>
              <a:t>Difficult to characterize specific incident as cyberattack, error, accident, or malfunction</a:t>
            </a:r>
          </a:p>
          <a:p>
            <a:pPr lvl="1"/>
            <a:r>
              <a:rPr lang="en-US" sz="2300" dirty="0"/>
              <a:t>Attackers may not be state actors – cannot launch </a:t>
            </a:r>
            <a:r>
              <a:rPr lang="en-US" sz="2300" i="1" dirty="0"/>
              <a:t>war</a:t>
            </a:r>
            <a:r>
              <a:rPr lang="en-US" sz="2300" dirty="0"/>
              <a:t> against criminals, activists, individuals</a:t>
            </a:r>
          </a:p>
          <a:p>
            <a:pPr lvl="1"/>
            <a:r>
              <a:rPr lang="en-US" sz="2300" dirty="0"/>
              <a:t>UN doctrine limits reactions to proportional response</a:t>
            </a:r>
          </a:p>
          <a:p>
            <a:r>
              <a:rPr lang="en-US" sz="2300" dirty="0"/>
              <a:t>Thus unlikely to see forceful response to cyberattack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Technical Defenses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</p:spPr>
        <p:txBody>
          <a:bodyPr/>
          <a:lstStyle/>
          <a:p>
            <a:r>
              <a:rPr lang="en-US" dirty="0"/>
              <a:t>All the technical defenses used in protecting computers and networks against individual attack can be used in cyberdefense</a:t>
            </a:r>
          </a:p>
          <a:p>
            <a:r>
              <a:rPr lang="en-US" dirty="0"/>
              <a:t>Entire contents of </a:t>
            </a:r>
            <a:r>
              <a:rPr lang="en-US" i="1" dirty="0"/>
              <a:t>CSH6</a:t>
            </a:r>
            <a:r>
              <a:rPr lang="en-US" dirty="0"/>
              <a:t> apply to cyberwarfare defense</a:t>
            </a:r>
          </a:p>
          <a:p>
            <a:r>
              <a:rPr lang="en-US" dirty="0"/>
              <a:t>Constant attention to evolving vulnerabilities and threats</a:t>
            </a:r>
          </a:p>
          <a:p>
            <a:r>
              <a:rPr lang="en-US" dirty="0"/>
              <a:t>Special value for INTEL and COINTEL activities</a:t>
            </a:r>
          </a:p>
          <a:p>
            <a:pPr lvl="1"/>
            <a:r>
              <a:rPr lang="en-US" dirty="0"/>
              <a:t>Intelligence to track state and non-state actors; e.g., infiltration, monitoring Internet chatter</a:t>
            </a:r>
          </a:p>
          <a:p>
            <a:pPr lvl="1"/>
            <a:r>
              <a:rPr lang="en-US" dirty="0"/>
              <a:t>Counterintelligence to identify spies and saboteurs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In-Kind Counterattacks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Problematic because of address spoofing</a:t>
            </a:r>
          </a:p>
          <a:p>
            <a:pPr lvl="1"/>
            <a:r>
              <a:rPr lang="en-US" dirty="0"/>
              <a:t>Not certain where attacks originate</a:t>
            </a:r>
          </a:p>
          <a:p>
            <a:pPr lvl="1"/>
            <a:r>
              <a:rPr lang="en-US" dirty="0"/>
              <a:t>Could attack wrong target</a:t>
            </a:r>
          </a:p>
          <a:p>
            <a:r>
              <a:rPr lang="en-US" dirty="0"/>
              <a:t>Recent incidents have been inconclusive</a:t>
            </a:r>
          </a:p>
          <a:p>
            <a:pPr lvl="1"/>
            <a:r>
              <a:rPr lang="en-US" dirty="0"/>
              <a:t>Israelis vs Arabs</a:t>
            </a:r>
          </a:p>
          <a:p>
            <a:pPr lvl="1"/>
            <a:r>
              <a:rPr lang="en-US" dirty="0"/>
              <a:t>Taiwan vs PRC</a:t>
            </a:r>
          </a:p>
          <a:p>
            <a:pPr lvl="1"/>
            <a:r>
              <a:rPr lang="en-US" dirty="0"/>
              <a:t>Kashmir vs India</a:t>
            </a:r>
          </a:p>
          <a:p>
            <a:pPr lvl="1"/>
            <a:r>
              <a:rPr lang="en-US" dirty="0"/>
              <a:t>Serbs vs Albanians</a:t>
            </a:r>
          </a:p>
          <a:p>
            <a:pPr lvl="1"/>
            <a:r>
              <a:rPr lang="en-US" dirty="0"/>
              <a:t>PRC vs USA</a:t>
            </a:r>
          </a:p>
          <a:p>
            <a:r>
              <a:rPr lang="en-US" dirty="0"/>
              <a:t>Fundamental asymmetry of attacker/defender makes counterattacks in kind futile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Cooperative Efforts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124200" cy="4953000"/>
          </a:xfrm>
        </p:spPr>
        <p:txBody>
          <a:bodyPr/>
          <a:lstStyle/>
          <a:p>
            <a:r>
              <a:rPr lang="en-US" dirty="0"/>
              <a:t>Little evidence of international cooperation to fight cyberterrorism or limit cyberwarfare</a:t>
            </a:r>
          </a:p>
          <a:p>
            <a:r>
              <a:rPr lang="en-US" dirty="0"/>
              <a:t>Strong</a:t>
            </a:r>
            <a:r>
              <a:rPr lang="en-US" baseline="0" dirty="0"/>
              <a:t> efforts by US military to increase cyberwarfare capabilities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447800"/>
            <a:ext cx="4724400" cy="456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Critical Infrastructure</a:t>
            </a:r>
          </a:p>
          <a:p>
            <a:pPr lvl="0"/>
            <a:r>
              <a:rPr lang="en-US" dirty="0"/>
              <a:t>COTS Software</a:t>
            </a:r>
          </a:p>
          <a:p>
            <a:pPr lvl="0"/>
            <a:r>
              <a:rPr lang="en-US" dirty="0"/>
              <a:t>Dissenting Views</a:t>
            </a:r>
          </a:p>
          <a:p>
            <a:pPr lvl="0"/>
            <a:r>
              <a:rPr lang="en-US" dirty="0"/>
              <a:t>Rebuttal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25163" y="1742237"/>
            <a:ext cx="561807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Critical Infrastructure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562600"/>
          </a:xfrm>
        </p:spPr>
        <p:txBody>
          <a:bodyPr/>
          <a:lstStyle/>
          <a:p>
            <a:r>
              <a:rPr lang="en-US" sz="2300" dirty="0"/>
              <a:t>Presidential Decision Directive 63 (PDD-63)</a:t>
            </a:r>
          </a:p>
          <a:p>
            <a:pPr lvl="1"/>
            <a:r>
              <a:rPr lang="en-US" sz="2300" dirty="0"/>
              <a:t>President Clinton (1998)</a:t>
            </a:r>
          </a:p>
          <a:p>
            <a:pPr lvl="1"/>
            <a:r>
              <a:rPr lang="en-US" sz="2300" dirty="0">
                <a:hlinkClick r:id="rId3"/>
              </a:rPr>
              <a:t>http://www.fas.org/irp/offdocs/pdd-63.htm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Defined US </a:t>
            </a:r>
            <a:r>
              <a:rPr lang="en-US" sz="2300" i="1" dirty="0"/>
              <a:t>critical infrastructure </a:t>
            </a:r>
            <a:r>
              <a:rPr lang="en-US" sz="2300" dirty="0"/>
              <a:t>includes</a:t>
            </a:r>
          </a:p>
          <a:p>
            <a:pPr lvl="2"/>
            <a:r>
              <a:rPr lang="en-US" sz="2300" dirty="0"/>
              <a:t>Telecommunications</a:t>
            </a:r>
          </a:p>
          <a:p>
            <a:pPr lvl="2"/>
            <a:r>
              <a:rPr lang="en-US" sz="2300" dirty="0"/>
              <a:t>Energy</a:t>
            </a:r>
          </a:p>
          <a:p>
            <a:pPr lvl="2"/>
            <a:r>
              <a:rPr lang="en-US" sz="2300" dirty="0"/>
              <a:t>Banking and finance</a:t>
            </a:r>
          </a:p>
          <a:p>
            <a:pPr lvl="2"/>
            <a:r>
              <a:rPr lang="en-US" sz="2300" dirty="0"/>
              <a:t>Transportation</a:t>
            </a:r>
          </a:p>
          <a:p>
            <a:pPr lvl="2"/>
            <a:r>
              <a:rPr lang="en-US" sz="2300" dirty="0"/>
              <a:t>Water systems</a:t>
            </a:r>
          </a:p>
          <a:p>
            <a:pPr lvl="2"/>
            <a:r>
              <a:rPr lang="en-US" sz="2300" dirty="0"/>
              <a:t>Emergency services</a:t>
            </a:r>
          </a:p>
          <a:p>
            <a:r>
              <a:rPr lang="en-US" sz="2300" dirty="0"/>
              <a:t>These systems are vulnerable to </a:t>
            </a:r>
            <a:r>
              <a:rPr lang="en-US" sz="2300" i="1" dirty="0"/>
              <a:t>asymmetric warfare </a:t>
            </a:r>
            <a:r>
              <a:rPr lang="en-US" sz="2300" dirty="0"/>
              <a:t>– effective attack by much weaker adversaries (e.g., Mafia Boy vs AMAZON &amp; eBAY in 2000)</a:t>
            </a:r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43200"/>
            <a:ext cx="2438400" cy="2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COTS Software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dirty="0"/>
              <a:t>Military and civilian sectors both depend on COTS (commercial off-the-shelf ) software</a:t>
            </a:r>
          </a:p>
          <a:p>
            <a:pPr lvl="1"/>
            <a:r>
              <a:rPr lang="en-US" dirty="0"/>
              <a:t>Microsoft OS has become </a:t>
            </a:r>
            <a:br>
              <a:rPr lang="en-US" dirty="0"/>
            </a:br>
            <a:r>
              <a:rPr lang="en-US" dirty="0"/>
              <a:t>monoculture</a:t>
            </a:r>
          </a:p>
          <a:p>
            <a:pPr lvl="1"/>
            <a:r>
              <a:rPr lang="en-US" dirty="0"/>
              <a:t>Continues to be vulnerable to </a:t>
            </a:r>
            <a:br>
              <a:rPr lang="en-US" dirty="0"/>
            </a:br>
            <a:r>
              <a:rPr lang="en-US" dirty="0"/>
              <a:t>subversion</a:t>
            </a:r>
          </a:p>
          <a:p>
            <a:pPr lvl="1"/>
            <a:r>
              <a:rPr lang="en-US" dirty="0"/>
              <a:t>Allows study and exploitation by </a:t>
            </a:r>
            <a:br>
              <a:rPr lang="en-US" dirty="0"/>
            </a:br>
            <a:r>
              <a:rPr lang="en-US" dirty="0"/>
              <a:t>adversaries</a:t>
            </a:r>
          </a:p>
          <a:p>
            <a:r>
              <a:rPr lang="en-US" dirty="0"/>
              <a:t>Some hardware being manufactured </a:t>
            </a:r>
            <a:br>
              <a:rPr lang="en-US" dirty="0"/>
            </a:br>
            <a:r>
              <a:rPr lang="en-US" dirty="0"/>
              <a:t>in potentially hostile nations</a:t>
            </a:r>
          </a:p>
          <a:p>
            <a:pPr lvl="1"/>
            <a:r>
              <a:rPr lang="en-US" dirty="0"/>
              <a:t>Much manufacturing in PRC</a:t>
            </a:r>
          </a:p>
          <a:p>
            <a:pPr lvl="1"/>
            <a:r>
              <a:rPr lang="en-US" dirty="0"/>
              <a:t>Some claims of hardware Trojans (e.g., keyboard equipped with keylogger)</a:t>
            </a:r>
          </a:p>
        </p:txBody>
      </p:sp>
      <p:pic>
        <p:nvPicPr>
          <p:cNvPr id="228353" name="Picture 1" descr="C:\Documents and Settings\HP_Administrator\My Documents\My Pictures\Microsoft Clip Organizer\j039816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81200"/>
            <a:ext cx="220713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Dissenting Views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105400"/>
          </a:xfrm>
        </p:spPr>
        <p:txBody>
          <a:bodyPr/>
          <a:lstStyle/>
          <a:p>
            <a:r>
              <a:rPr lang="en-US" sz="2300" dirty="0"/>
              <a:t>Some critics dismiss discussion of cyberwar</a:t>
            </a:r>
            <a:r>
              <a:rPr lang="en-US" sz="2300" baseline="0" dirty="0"/>
              <a:t> as FUD</a:t>
            </a:r>
          </a:p>
          <a:p>
            <a:pPr lvl="1"/>
            <a:r>
              <a:rPr lang="en-US" sz="2300" i="1" dirty="0"/>
              <a:t>Fear, Uncertainty and Doubt</a:t>
            </a:r>
          </a:p>
          <a:p>
            <a:pPr lvl="1"/>
            <a:r>
              <a:rPr lang="en-US" sz="2300" dirty="0"/>
              <a:t>Designed to increase sales of hardware,</a:t>
            </a:r>
            <a:r>
              <a:rPr lang="en-US" sz="2300" baseline="0" dirty="0"/>
              <a:t> software and consulting services</a:t>
            </a:r>
          </a:p>
          <a:p>
            <a:pPr lvl="0"/>
            <a:r>
              <a:rPr lang="en-US" sz="2300" dirty="0"/>
              <a:t>Personal attacks on early promulgators of information warfare doctrine</a:t>
            </a:r>
          </a:p>
          <a:p>
            <a:pPr lvl="1"/>
            <a:r>
              <a:rPr lang="en-US" sz="2300" dirty="0"/>
              <a:t>Controversial figure: Winn Schwartau</a:t>
            </a:r>
          </a:p>
          <a:p>
            <a:pPr lvl="1"/>
            <a:r>
              <a:rPr lang="en-US" sz="2300" dirty="0"/>
              <a:t>Author of novel </a:t>
            </a:r>
            <a:r>
              <a:rPr lang="en-US" sz="2300" i="1" dirty="0"/>
              <a:t>Terminal Compromise</a:t>
            </a:r>
            <a:r>
              <a:rPr lang="en-US" sz="2300" i="0" dirty="0"/>
              <a:t> </a:t>
            </a:r>
          </a:p>
          <a:p>
            <a:pPr lvl="1"/>
            <a:r>
              <a:rPr lang="en-US" sz="2300" i="0" dirty="0"/>
              <a:t>Nonfiction </a:t>
            </a:r>
            <a:r>
              <a:rPr lang="en-US" sz="2300" i="1" dirty="0"/>
              <a:t>Information Warfare </a:t>
            </a:r>
            <a:r>
              <a:rPr lang="en-US" sz="2300" dirty="0"/>
              <a:t>and </a:t>
            </a:r>
            <a:br>
              <a:rPr lang="en-US" sz="2300" dirty="0"/>
            </a:br>
            <a:r>
              <a:rPr lang="en-US" sz="2300" i="1" dirty="0" err="1"/>
              <a:t>Cybershock</a:t>
            </a:r>
            <a:r>
              <a:rPr lang="en-US" sz="2300" i="1" dirty="0"/>
              <a:t> </a:t>
            </a:r>
            <a:r>
              <a:rPr lang="en-US" sz="2300" dirty="0"/>
              <a:t>texts</a:t>
            </a:r>
          </a:p>
          <a:p>
            <a:pPr lvl="1"/>
            <a:r>
              <a:rPr lang="en-US" sz="2300" dirty="0"/>
              <a:t>Lampooned as wild-eyed </a:t>
            </a:r>
            <a:br>
              <a:rPr lang="en-US" sz="2300" dirty="0"/>
            </a:br>
            <a:r>
              <a:rPr lang="en-US" sz="2300" dirty="0"/>
              <a:t>self-publicist</a:t>
            </a:r>
          </a:p>
          <a:p>
            <a:pPr lvl="1"/>
            <a:r>
              <a:rPr lang="en-US" sz="2300" dirty="0"/>
              <a:t>Actually a committed security expert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214189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Rebuttal to FUD claims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5257800"/>
          </a:xfrm>
        </p:spPr>
        <p:txBody>
          <a:bodyPr/>
          <a:lstStyle/>
          <a:p>
            <a:r>
              <a:rPr lang="en-US" sz="2200" dirty="0"/>
              <a:t>Growing evidence of asymmetric use of information systems in conflicts</a:t>
            </a:r>
          </a:p>
          <a:p>
            <a:r>
              <a:rPr lang="en-US" sz="2200" dirty="0"/>
              <a:t>Industrial espionage from PRC </a:t>
            </a:r>
            <a:br>
              <a:rPr lang="en-US" sz="2200" dirty="0"/>
            </a:br>
            <a:r>
              <a:rPr lang="en-US" sz="2200" dirty="0"/>
              <a:t>growing</a:t>
            </a:r>
          </a:p>
          <a:p>
            <a:r>
              <a:rPr lang="en-US" sz="2200" dirty="0"/>
              <a:t>Conflicts around world </a:t>
            </a:r>
            <a:br>
              <a:rPr lang="en-US" sz="2200" dirty="0"/>
            </a:br>
            <a:r>
              <a:rPr lang="en-US" sz="2200" dirty="0"/>
              <a:t>demonstrate role of Internet  as</a:t>
            </a:r>
            <a:br>
              <a:rPr lang="en-US" sz="2200" dirty="0"/>
            </a:br>
            <a:r>
              <a:rPr lang="en-US" sz="2200" dirty="0"/>
              <a:t>tool and target</a:t>
            </a:r>
          </a:p>
          <a:p>
            <a:pPr lvl="1"/>
            <a:r>
              <a:rPr lang="en-US" sz="2200" dirty="0"/>
              <a:t>India/Pakistan</a:t>
            </a:r>
          </a:p>
          <a:p>
            <a:pPr lvl="1"/>
            <a:r>
              <a:rPr lang="en-US" sz="2200" dirty="0"/>
              <a:t>Bosnia</a:t>
            </a:r>
          </a:p>
          <a:p>
            <a:pPr lvl="1"/>
            <a:r>
              <a:rPr lang="en-US" sz="2200" dirty="0"/>
              <a:t>Koreas</a:t>
            </a:r>
          </a:p>
          <a:p>
            <a:pPr lvl="1"/>
            <a:r>
              <a:rPr lang="en-US" sz="2200" dirty="0"/>
              <a:t>Iranian unrest in June 2009 –</a:t>
            </a:r>
            <a:br>
              <a:rPr lang="en-US" sz="2200" dirty="0"/>
            </a:br>
            <a:r>
              <a:rPr lang="en-US" sz="2200" dirty="0"/>
              <a:t>role of Internet and Twitter crucial</a:t>
            </a:r>
          </a:p>
          <a:p>
            <a:r>
              <a:rPr lang="en-US" sz="2200" dirty="0"/>
              <a:t>Potential remains high – e.g., PSYOP using flash crowds to obstruct emergency personnel or create targets for terrorists</a:t>
            </a:r>
          </a:p>
        </p:txBody>
      </p:sp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20138"/>
            <a:ext cx="2514600" cy="361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Military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Commerce</a:t>
            </a:r>
          </a:p>
          <a:p>
            <a:r>
              <a:rPr lang="en-US" dirty="0"/>
              <a:t>Financial Disruptions</a:t>
            </a:r>
          </a:p>
          <a:p>
            <a:r>
              <a:rPr lang="en-US" dirty="0"/>
              <a:t>Medical</a:t>
            </a:r>
            <a:r>
              <a:rPr lang="en-US" baseline="0" dirty="0"/>
              <a:t> Security</a:t>
            </a:r>
          </a:p>
          <a:p>
            <a:r>
              <a:rPr lang="en-US" baseline="0" dirty="0"/>
              <a:t>Law Enforcement</a:t>
            </a:r>
          </a:p>
          <a:p>
            <a:r>
              <a:rPr lang="en-US" baseline="0" dirty="0"/>
              <a:t>International &amp; </a:t>
            </a:r>
            <a:br>
              <a:rPr lang="en-US" baseline="0" dirty="0"/>
            </a:br>
            <a:r>
              <a:rPr lang="en-US" baseline="0" dirty="0"/>
              <a:t>Corporate Espionage</a:t>
            </a:r>
          </a:p>
          <a:p>
            <a:r>
              <a:rPr lang="en-US" baseline="0" dirty="0"/>
              <a:t>Communications</a:t>
            </a:r>
          </a:p>
          <a:p>
            <a:r>
              <a:rPr lang="en-US" baseline="0" dirty="0"/>
              <a:t>Economic Infrastructure</a:t>
            </a:r>
          </a:p>
        </p:txBody>
      </p:sp>
      <p:pic>
        <p:nvPicPr>
          <p:cNvPr id="222212" name="Picture 4" descr="C:\Program Files\Microsoft Office\Media\CntCD1\ClipArt7\j030992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38300"/>
            <a:ext cx="3733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573</TotalTime>
  <Words>2698</Words>
  <Application>Microsoft Office PowerPoint</Application>
  <PresentationFormat>On-screen Show (4:3)</PresentationFormat>
  <Paragraphs>391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Information Warfare</vt:lpstr>
      <vt:lpstr>Topics</vt:lpstr>
      <vt:lpstr>Introduction</vt:lpstr>
      <vt:lpstr>Vulnerabilities</vt:lpstr>
      <vt:lpstr>Critical Infrastructure</vt:lpstr>
      <vt:lpstr>COTS Software</vt:lpstr>
      <vt:lpstr>Dissenting Views</vt:lpstr>
      <vt:lpstr>Rebuttal to FUD claims</vt:lpstr>
      <vt:lpstr>Goals and Objectives</vt:lpstr>
      <vt:lpstr>Military Perspective</vt:lpstr>
      <vt:lpstr>Sources of Threats and Attacks</vt:lpstr>
      <vt:lpstr>Nation-States: China</vt:lpstr>
      <vt:lpstr>Nation-States: Stuxnet (2010)</vt:lpstr>
      <vt:lpstr>Cyberterrorists</vt:lpstr>
      <vt:lpstr>Corporations (1)</vt:lpstr>
      <vt:lpstr>Corporations (2)</vt:lpstr>
      <vt:lpstr>Hacktivists (1)</vt:lpstr>
      <vt:lpstr>Hacktivists (2)</vt:lpstr>
      <vt:lpstr>Hacktivists (3)</vt:lpstr>
      <vt:lpstr>Hacktivists (4)</vt:lpstr>
      <vt:lpstr>Criminals (1)</vt:lpstr>
      <vt:lpstr>Criminals (2)</vt:lpstr>
      <vt:lpstr>Weapons of Cyberwar</vt:lpstr>
      <vt:lpstr>Denial of Service</vt:lpstr>
      <vt:lpstr>Malicious Code</vt:lpstr>
      <vt:lpstr>Cryptography</vt:lpstr>
      <vt:lpstr>PSYOP (1)</vt:lpstr>
      <vt:lpstr>PSYOP (2)</vt:lpstr>
      <vt:lpstr>Physical Attacks</vt:lpstr>
      <vt:lpstr>Biological &amp; Chemical WMD</vt:lpstr>
      <vt:lpstr>Weapons Inadvertently Provided</vt:lpstr>
      <vt:lpstr>Defenses</vt:lpstr>
      <vt:lpstr>Legal Defenses</vt:lpstr>
      <vt:lpstr>Forceful Defenses</vt:lpstr>
      <vt:lpstr>Technical Defenses</vt:lpstr>
      <vt:lpstr>In-Kind Counterattacks</vt:lpstr>
      <vt:lpstr>Cooperative Efforts</vt:lpstr>
      <vt:lpstr>DISCUSSION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Warfare</dc:title>
  <dc:subject>CSH6 Chapter 14</dc:subject>
  <dc:creator>Michel E. Kabay</dc:creator>
  <cp:keywords/>
  <dc:description>“Information Warfare”_x000d_
Seymour Bosworth_x000d_
</dc:description>
  <cp:lastModifiedBy>Mich Kabay</cp:lastModifiedBy>
  <cp:revision>23</cp:revision>
  <cp:lastPrinted>2013-09-24T13:48:37Z</cp:lastPrinted>
  <dcterms:created xsi:type="dcterms:W3CDTF">2009-08-08T15:18:41Z</dcterms:created>
  <dcterms:modified xsi:type="dcterms:W3CDTF">2021-02-05T19:53:38Z</dcterms:modified>
  <cp:category/>
</cp:coreProperties>
</file>