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908" r:id="rId2"/>
    <p:sldId id="912" r:id="rId3"/>
    <p:sldId id="913" r:id="rId4"/>
    <p:sldId id="914" r:id="rId5"/>
    <p:sldId id="915" r:id="rId6"/>
    <p:sldId id="916" r:id="rId7"/>
    <p:sldId id="917" r:id="rId8"/>
    <p:sldId id="918" r:id="rId9"/>
    <p:sldId id="919" r:id="rId10"/>
    <p:sldId id="920" r:id="rId11"/>
    <p:sldId id="921" r:id="rId12"/>
    <p:sldId id="922" r:id="rId13"/>
    <p:sldId id="923" r:id="rId14"/>
    <p:sldId id="924" r:id="rId15"/>
    <p:sldId id="925" r:id="rId16"/>
    <p:sldId id="926" r:id="rId17"/>
    <p:sldId id="927" r:id="rId18"/>
    <p:sldId id="928" r:id="rId19"/>
    <p:sldId id="929" r:id="rId20"/>
    <p:sldId id="930" r:id="rId21"/>
    <p:sldId id="931" r:id="rId22"/>
    <p:sldId id="932" r:id="rId23"/>
    <p:sldId id="933" r:id="rId24"/>
    <p:sldId id="934" r:id="rId25"/>
    <p:sldId id="935" r:id="rId26"/>
    <p:sldId id="936" r:id="rId27"/>
    <p:sldId id="937" r:id="rId28"/>
    <p:sldId id="938" r:id="rId29"/>
    <p:sldId id="939" r:id="rId30"/>
    <p:sldId id="940" r:id="rId31"/>
    <p:sldId id="941" r:id="rId32"/>
    <p:sldId id="942" r:id="rId33"/>
    <p:sldId id="943" r:id="rId34"/>
    <p:sldId id="944" r:id="rId35"/>
    <p:sldId id="945" r:id="rId36"/>
    <p:sldId id="946" r:id="rId37"/>
    <p:sldId id="947" r:id="rId38"/>
    <p:sldId id="578" r:id="rId3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howGuides="1">
      <p:cViewPr>
        <p:scale>
          <a:sx n="66" d="100"/>
          <a:sy n="66" d="100"/>
        </p:scale>
        <p:origin x="-2934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-288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4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38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37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36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23157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3874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448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9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1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323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5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654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348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11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9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82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5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39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82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37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8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715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396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09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276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775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091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9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28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554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774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498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16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13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598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9196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022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38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7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05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404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9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2004 M. E. Kabay. All rights reserved.                                                                  Page </a:t>
            </a:r>
            <a:fld id="{765D920A-04BD-4B4C-B576-ADB1487511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94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1-</a:t>
            </a:r>
            <a:fld id="{80164308-5F42-4DD1-B0D4-C3692C775A93}" type="slidenum">
              <a:rPr lang="en-US" smtClean="0"/>
              <a:pPr/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96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3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ldbevis.se/images/20060112000555_overflow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6000" dirty="0"/>
              <a:t>Penetrating Computer Systems &amp; Networks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15</a:t>
            </a:r>
          </a:p>
          <a:p>
            <a:pPr algn="ctr">
              <a:buNone/>
            </a:pPr>
            <a:r>
              <a:rPr lang="en-US" sz="3600" dirty="0"/>
              <a:t>“Penetrating Computer Systems &amp; Networks”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Chey Cobb, Stephen Cobb &amp; </a:t>
            </a:r>
            <a:br>
              <a:rPr lang="en-US" sz="3600" dirty="0"/>
            </a:br>
            <a:r>
              <a:rPr lang="en-US" sz="3600" dirty="0"/>
              <a:t>M. E. Kabay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Links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5410200" cy="4953000"/>
          </a:xfrm>
        </p:spPr>
        <p:txBody>
          <a:bodyPr/>
          <a:lstStyle/>
          <a:p>
            <a:r>
              <a:rPr lang="en-US" dirty="0"/>
              <a:t>Easy to tap</a:t>
            </a:r>
          </a:p>
          <a:p>
            <a:pPr lvl="1"/>
            <a:r>
              <a:rPr lang="en-US" dirty="0"/>
              <a:t>Twisted-pair accessible via alligator clips, splices</a:t>
            </a:r>
          </a:p>
          <a:p>
            <a:pPr lvl="1"/>
            <a:r>
              <a:rPr lang="en-US" dirty="0"/>
              <a:t>Most cabling clearly labeled, identifiable</a:t>
            </a:r>
          </a:p>
          <a:p>
            <a:pPr lvl="1"/>
            <a:r>
              <a:rPr lang="en-US" dirty="0"/>
              <a:t>Wiring closets, patch panels unlocked</a:t>
            </a:r>
          </a:p>
          <a:p>
            <a:r>
              <a:rPr lang="en-US" dirty="0"/>
              <a:t>Defenses</a:t>
            </a:r>
          </a:p>
          <a:p>
            <a:pPr lvl="1"/>
            <a:r>
              <a:rPr lang="en-US" dirty="0"/>
              <a:t>Shielded cables</a:t>
            </a:r>
          </a:p>
          <a:p>
            <a:pPr lvl="1"/>
            <a:r>
              <a:rPr lang="en-US" dirty="0"/>
              <a:t>Locked cabinets</a:t>
            </a:r>
          </a:p>
          <a:p>
            <a:pPr lvl="1"/>
            <a:r>
              <a:rPr lang="en-US" dirty="0"/>
              <a:t>Encryption of data stream</a:t>
            </a:r>
          </a:p>
        </p:txBody>
      </p:sp>
      <p:pic>
        <p:nvPicPr>
          <p:cNvPr id="6147" name="Picture 3" descr="C:\Program Files\Microsoft Office\Media\CntCD1\ClipArt3\j02335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2929434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5410200" cy="5257800"/>
          </a:xfrm>
        </p:spPr>
        <p:txBody>
          <a:bodyPr/>
          <a:lstStyle/>
          <a:p>
            <a:r>
              <a:rPr lang="en-US" sz="2000" dirty="0"/>
              <a:t>Predominant method for long-distance phone lines</a:t>
            </a:r>
          </a:p>
          <a:p>
            <a:pPr lvl="1"/>
            <a:r>
              <a:rPr lang="en-US" sz="2000" dirty="0"/>
              <a:t>2/3 phone calls</a:t>
            </a:r>
          </a:p>
          <a:p>
            <a:pPr lvl="1"/>
            <a:r>
              <a:rPr lang="en-US" sz="2000" dirty="0"/>
              <a:t>Line-of-sight:  towers spaced every 25 miles</a:t>
            </a:r>
          </a:p>
          <a:p>
            <a:pPr lvl="1"/>
            <a:r>
              <a:rPr lang="en-US" sz="2000" dirty="0"/>
              <a:t>Vulnerable to denial-of-service attacks (topple towers)</a:t>
            </a:r>
          </a:p>
          <a:p>
            <a:r>
              <a:rPr lang="en-US" sz="2000" dirty="0"/>
              <a:t>Footprint expands over distance</a:t>
            </a:r>
          </a:p>
          <a:p>
            <a:pPr lvl="1"/>
            <a:r>
              <a:rPr lang="en-US" sz="2000" dirty="0"/>
              <a:t>Can intercept data, decode using standard equipment</a:t>
            </a:r>
          </a:p>
          <a:p>
            <a:pPr lvl="1"/>
            <a:r>
              <a:rPr lang="en-US" sz="2000" dirty="0"/>
              <a:t>But volume of high-bandwidth lines makes specific taps difficult</a:t>
            </a:r>
          </a:p>
          <a:p>
            <a:r>
              <a:rPr lang="en-US" sz="2000" dirty="0"/>
              <a:t>Encryption the only protective mechanism</a:t>
            </a:r>
          </a:p>
        </p:txBody>
      </p:sp>
      <p:pic>
        <p:nvPicPr>
          <p:cNvPr id="7171" name="Picture 3" descr="C:\Program Files\Microsoft Office\Media\CntCD1\ClipArt4\j024149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3049508" cy="3048000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Leased Lines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Phone lines normally switched</a:t>
            </a:r>
          </a:p>
          <a:p>
            <a:pPr>
              <a:lnSpc>
                <a:spcPct val="80000"/>
              </a:lnSpc>
            </a:pPr>
            <a:r>
              <a:rPr lang="en-US" dirty="0"/>
              <a:t>Can fix circuit in place, improve quality</a:t>
            </a:r>
          </a:p>
          <a:p>
            <a:pPr>
              <a:lnSpc>
                <a:spcPct val="80000"/>
              </a:lnSpc>
            </a:pPr>
            <a:r>
              <a:rPr lang="en-US" dirty="0"/>
              <a:t>Used for critical, high-volume data communications</a:t>
            </a:r>
          </a:p>
          <a:p>
            <a:pPr>
              <a:lnSpc>
                <a:spcPct val="80000"/>
              </a:lnSpc>
            </a:pPr>
            <a:r>
              <a:rPr lang="en-US" dirty="0"/>
              <a:t>Increased vulnerability to tapping</a:t>
            </a:r>
          </a:p>
          <a:p>
            <a:pPr>
              <a:lnSpc>
                <a:spcPct val="80000"/>
              </a:lnSpc>
            </a:pPr>
            <a:r>
              <a:rPr lang="en-US" dirty="0"/>
              <a:t>Beware </a:t>
            </a:r>
            <a:r>
              <a:rPr lang="en-US" i="1" dirty="0"/>
              <a:t>off-premises extension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Easy to order extension </a:t>
            </a:r>
            <a:br>
              <a:rPr lang="en-US" dirty="0"/>
            </a:br>
            <a:r>
              <a:rPr lang="en-US" dirty="0"/>
              <a:t>without authorization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Use phone services of victim </a:t>
            </a:r>
            <a:br>
              <a:rPr lang="en-US" dirty="0"/>
            </a:br>
            <a:r>
              <a:rPr lang="en-US" dirty="0"/>
              <a:t>without paying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Check your phone bills for </a:t>
            </a:r>
            <a:br>
              <a:rPr lang="en-US" dirty="0"/>
            </a:br>
            <a:r>
              <a:rPr lang="en-US" dirty="0"/>
              <a:t>unauthorized extensions</a:t>
            </a:r>
          </a:p>
        </p:txBody>
      </p:sp>
      <p:pic>
        <p:nvPicPr>
          <p:cNvPr id="8194" name="Picture 2" descr="C:\Program Files\Microsoft Office\Media\CntCD1\ClipArt4\j025089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798166"/>
            <a:ext cx="3276600" cy="3340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Fiber Optics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5181600" cy="5105400"/>
          </a:xfrm>
        </p:spPr>
        <p:txBody>
          <a:bodyPr/>
          <a:lstStyle/>
          <a:p>
            <a:r>
              <a:rPr lang="en-US" sz="2000" dirty="0"/>
              <a:t>High bandwidth</a:t>
            </a:r>
          </a:p>
          <a:p>
            <a:pPr lvl="1"/>
            <a:r>
              <a:rPr lang="en-US" sz="2000" dirty="0"/>
              <a:t>Hard to make sense of enormous data flows</a:t>
            </a:r>
          </a:p>
          <a:p>
            <a:r>
              <a:rPr lang="en-US" sz="2000" dirty="0"/>
              <a:t>Expensive to tap</a:t>
            </a:r>
          </a:p>
          <a:p>
            <a:pPr lvl="1"/>
            <a:r>
              <a:rPr lang="en-US" sz="2000" dirty="0"/>
              <a:t>But folding denuded cable allows part of light to be captured without breaking cable</a:t>
            </a:r>
          </a:p>
          <a:p>
            <a:pPr lvl="1"/>
            <a:r>
              <a:rPr lang="en-US" sz="2000" dirty="0"/>
              <a:t>For high-security applications, use armored cable</a:t>
            </a:r>
          </a:p>
          <a:p>
            <a:r>
              <a:rPr lang="en-US" sz="2000" dirty="0"/>
              <a:t>Identify breaks, taps using time-domain reflectometry</a:t>
            </a:r>
          </a:p>
          <a:p>
            <a:pPr lvl="1"/>
            <a:r>
              <a:rPr lang="en-US" sz="2000" dirty="0"/>
              <a:t>Light travels 0.3m/</a:t>
            </a:r>
            <a:r>
              <a:rPr lang="en-US" sz="2000" dirty="0">
                <a:sym typeface="Symbol" pitchFamily="18" charset="2"/>
              </a:rPr>
              <a:t>sec</a:t>
            </a:r>
          </a:p>
          <a:p>
            <a:pPr lvl="1"/>
            <a:r>
              <a:rPr lang="en-US" sz="2000" dirty="0">
                <a:sym typeface="Symbol" pitchFamily="18" charset="2"/>
              </a:rPr>
              <a:t>Measure time to reflect from break, interference</a:t>
            </a:r>
            <a:endParaRPr lang="en-US" sz="2000" dirty="0"/>
          </a:p>
        </p:txBody>
      </p:sp>
      <p:pic>
        <p:nvPicPr>
          <p:cNvPr id="4" name="Picture 2" descr="C:\Program Files\Microsoft Office\Media\CntCD1\ClipArt4\j02500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963902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Satellites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066800"/>
            <a:ext cx="7162800" cy="5257800"/>
          </a:xfrm>
        </p:spPr>
        <p:txBody>
          <a:bodyPr/>
          <a:lstStyle/>
          <a:p>
            <a:r>
              <a:rPr lang="en-US" dirty="0"/>
              <a:t>Geosynchronous satellites appear to hover over specific spot</a:t>
            </a:r>
          </a:p>
          <a:p>
            <a:r>
              <a:rPr lang="en-US" dirty="0"/>
              <a:t>Can tap into uplink, override </a:t>
            </a:r>
            <a:br>
              <a:rPr lang="en-US" dirty="0"/>
            </a:br>
            <a:r>
              <a:rPr lang="en-US" dirty="0"/>
              <a:t>broadcast data</a:t>
            </a:r>
          </a:p>
          <a:p>
            <a:r>
              <a:rPr lang="en-US" dirty="0"/>
              <a:t>Can tap downlink</a:t>
            </a:r>
          </a:p>
          <a:p>
            <a:pPr lvl="1"/>
            <a:r>
              <a:rPr lang="en-US" dirty="0"/>
              <a:t>50 mile diameter </a:t>
            </a:r>
            <a:br>
              <a:rPr lang="en-US" dirty="0"/>
            </a:br>
            <a:r>
              <a:rPr lang="en-US" dirty="0"/>
              <a:t>footprint</a:t>
            </a:r>
          </a:p>
          <a:p>
            <a:pPr lvl="1"/>
            <a:r>
              <a:rPr lang="en-US" dirty="0"/>
              <a:t>Ordinary electronic </a:t>
            </a:r>
            <a:br>
              <a:rPr lang="en-US" dirty="0"/>
            </a:br>
            <a:r>
              <a:rPr lang="en-US" dirty="0"/>
              <a:t>gear</a:t>
            </a:r>
          </a:p>
          <a:p>
            <a:pPr lvl="1"/>
            <a:r>
              <a:rPr lang="en-US" dirty="0"/>
              <a:t>But volume considerations </a:t>
            </a:r>
            <a:br>
              <a:rPr lang="en-US" dirty="0"/>
            </a:br>
            <a:r>
              <a:rPr lang="en-US" dirty="0"/>
              <a:t>make tapping difficult to use</a:t>
            </a:r>
          </a:p>
          <a:p>
            <a:r>
              <a:rPr lang="en-US" dirty="0"/>
              <a:t>Encryption is only defense</a:t>
            </a:r>
          </a:p>
        </p:txBody>
      </p:sp>
      <p:pic>
        <p:nvPicPr>
          <p:cNvPr id="9218" name="Picture 2" descr="C:\Program Files\Microsoft Office\Media\CntCD1\ClipArt3\j023435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530635"/>
            <a:ext cx="3941345" cy="379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Emanations 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410200"/>
          </a:xfrm>
        </p:spPr>
        <p:txBody>
          <a:bodyPr/>
          <a:lstStyle/>
          <a:p>
            <a:r>
              <a:rPr lang="en-US" sz="2000" dirty="0"/>
              <a:t>Electronic equipment radiates </a:t>
            </a:r>
            <a:r>
              <a:rPr lang="en-US" sz="2000" i="1" dirty="0"/>
              <a:t>carrier waves</a:t>
            </a:r>
            <a:endParaRPr lang="en-US" sz="2000" dirty="0"/>
          </a:p>
          <a:p>
            <a:r>
              <a:rPr lang="en-US" sz="2000" dirty="0"/>
              <a:t>Operations of CPU, display, keyboard, modems </a:t>
            </a:r>
            <a:r>
              <a:rPr lang="en-US" sz="2000" i="1" dirty="0"/>
              <a:t>modulate the carrier</a:t>
            </a:r>
          </a:p>
          <a:p>
            <a:r>
              <a:rPr lang="en-US" sz="2000" dirty="0"/>
              <a:t>Can </a:t>
            </a:r>
            <a:r>
              <a:rPr lang="en-US" sz="2000" i="1" dirty="0"/>
              <a:t>demodulate </a:t>
            </a:r>
            <a:r>
              <a:rPr lang="en-US" sz="2000" dirty="0"/>
              <a:t>captured </a:t>
            </a:r>
            <a:br>
              <a:rPr lang="en-US" sz="2000" dirty="0"/>
            </a:br>
            <a:r>
              <a:rPr lang="en-US" sz="2000" dirty="0"/>
              <a:t>emanations</a:t>
            </a:r>
          </a:p>
          <a:p>
            <a:pPr lvl="1"/>
            <a:r>
              <a:rPr lang="en-US" sz="2000" dirty="0"/>
              <a:t>Demonstration using shortwave </a:t>
            </a:r>
            <a:br>
              <a:rPr lang="en-US" sz="2000" dirty="0"/>
            </a:br>
            <a:r>
              <a:rPr lang="en-US" sz="2000" dirty="0"/>
              <a:t>radio</a:t>
            </a:r>
          </a:p>
          <a:p>
            <a:pPr lvl="1"/>
            <a:r>
              <a:rPr lang="en-US" sz="2000" dirty="0"/>
              <a:t>Tuned to 25m band (~12.4MHz)</a:t>
            </a:r>
          </a:p>
          <a:p>
            <a:r>
              <a:rPr lang="en-US" sz="2000" dirty="0"/>
              <a:t>Van Eck Freaking</a:t>
            </a:r>
          </a:p>
          <a:p>
            <a:pPr lvl="1"/>
            <a:r>
              <a:rPr lang="en-US" sz="2000" dirty="0"/>
              <a:t>Reconstituting appearance of </a:t>
            </a:r>
            <a:br>
              <a:rPr lang="en-US" sz="2000" dirty="0"/>
            </a:br>
            <a:r>
              <a:rPr lang="en-US" sz="2000" dirty="0"/>
              <a:t>VDT</a:t>
            </a:r>
          </a:p>
          <a:p>
            <a:pPr lvl="1"/>
            <a:r>
              <a:rPr lang="en-US" sz="2000" dirty="0"/>
              <a:t>Said to use $200 worth of simple </a:t>
            </a:r>
            <a:br>
              <a:rPr lang="en-US" sz="2000" dirty="0"/>
            </a:br>
            <a:r>
              <a:rPr lang="en-US" sz="2000" dirty="0"/>
              <a:t>electronic parts</a:t>
            </a:r>
          </a:p>
          <a:p>
            <a:r>
              <a:rPr lang="en-US" sz="2000" dirty="0"/>
              <a:t>TEMPEST US DoD standard for minimizing emanations</a:t>
            </a:r>
          </a:p>
          <a:p>
            <a:pPr lvl="1"/>
            <a:r>
              <a:rPr lang="en-US" sz="2000" dirty="0"/>
              <a:t>Hardware (x cost by 10)</a:t>
            </a:r>
          </a:p>
          <a:p>
            <a:pPr lvl="1"/>
            <a:r>
              <a:rPr lang="en-US" sz="2000" dirty="0"/>
              <a:t>Software (generates lots of noise)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95475"/>
            <a:ext cx="3067050" cy="3067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962400" cy="4953000"/>
          </a:xfrm>
        </p:spPr>
        <p:txBody>
          <a:bodyPr/>
          <a:lstStyle/>
          <a:p>
            <a:r>
              <a:rPr lang="en-US" dirty="0"/>
              <a:t>Packet-switching networks</a:t>
            </a:r>
          </a:p>
          <a:p>
            <a:r>
              <a:rPr lang="en-US" dirty="0"/>
              <a:t>LANs</a:t>
            </a:r>
          </a:p>
          <a:p>
            <a:r>
              <a:rPr lang="en-US" dirty="0"/>
              <a:t>Wireless LANs</a:t>
            </a:r>
          </a:p>
          <a:p>
            <a:r>
              <a:rPr lang="en-US" dirty="0"/>
              <a:t>Spread-spectrum LANs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285875"/>
            <a:ext cx="428625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Packet-Switching Networks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Used in telephony, data communications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X.25 (Tymnet, Telenet, Datapac)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TCP/IP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Generically called </a:t>
            </a:r>
            <a:r>
              <a:rPr lang="en-US" sz="2000" i="1" dirty="0"/>
              <a:t>datagram protocols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Split messages into </a:t>
            </a:r>
            <a:r>
              <a:rPr lang="en-US" sz="2000" i="1" dirty="0"/>
              <a:t>packets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Headers of packets include origin, </a:t>
            </a:r>
            <a:br>
              <a:rPr lang="en-US" sz="2000" dirty="0"/>
            </a:br>
            <a:r>
              <a:rPr lang="en-US" sz="2000" dirty="0"/>
              <a:t>destination, sequence number</a:t>
            </a:r>
          </a:p>
          <a:p>
            <a:pPr lvl="1">
              <a:lnSpc>
                <a:spcPct val="80000"/>
              </a:lnSpc>
            </a:pPr>
            <a:r>
              <a:rPr lang="en-US" sz="2000" i="1" dirty="0"/>
              <a:t>Routers </a:t>
            </a:r>
            <a:r>
              <a:rPr lang="en-US" sz="2000" dirty="0"/>
              <a:t>determine which path to use </a:t>
            </a:r>
            <a:br>
              <a:rPr lang="en-US" sz="2000" dirty="0"/>
            </a:br>
            <a:r>
              <a:rPr lang="en-US" sz="2000" dirty="0"/>
              <a:t>msec by msec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Result of local traffic on outbound </a:t>
            </a:r>
            <a:br>
              <a:rPr lang="en-US" sz="2000" dirty="0"/>
            </a:br>
            <a:r>
              <a:rPr lang="en-US" sz="2000" dirty="0"/>
              <a:t>potential routes for packet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Interception possible but generally </a:t>
            </a:r>
            <a:br>
              <a:rPr lang="en-US" sz="2000" dirty="0"/>
            </a:br>
            <a:r>
              <a:rPr lang="en-US" sz="2000" dirty="0"/>
              <a:t>useless </a:t>
            </a:r>
            <a:r>
              <a:rPr lang="en-US" sz="2000" i="1" dirty="0"/>
              <a:t>except</a:t>
            </a:r>
            <a:r>
              <a:rPr lang="en-US" sz="2000" dirty="0"/>
              <a:t> at end-points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Huge volumes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Only some of the packets of any given message likely to be captured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l="4667" r="4667" b="9189"/>
          <a:stretch>
            <a:fillRect/>
          </a:stretch>
        </p:blipFill>
        <p:spPr bwMode="auto">
          <a:xfrm>
            <a:off x="6400800" y="1866900"/>
            <a:ext cx="252911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LANs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Also datagram protocols – use packets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But architectures are generally rings, buses or stars – know where to look for data stream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Coaxial or twisted-pair cabling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Easy to tap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LAN I/F card (aka NIC = Network Interface Card) generally captures </a:t>
            </a:r>
            <a:r>
              <a:rPr lang="en-US" sz="2000" i="1" dirty="0"/>
              <a:t>only</a:t>
            </a:r>
            <a:r>
              <a:rPr lang="en-US" sz="2000" dirty="0"/>
              <a:t> those packets directed at it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Network monitors (aka </a:t>
            </a:r>
            <a:r>
              <a:rPr lang="en-US" sz="2000" i="1" dirty="0"/>
              <a:t>sniffers)</a:t>
            </a:r>
            <a:r>
              <a:rPr lang="en-US" sz="2000" dirty="0"/>
              <a:t> a major problem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Do not generally announce their presence on network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Software available to convert any NIC into </a:t>
            </a:r>
            <a:r>
              <a:rPr lang="en-US" sz="2000" i="1" dirty="0"/>
              <a:t>promiscuous mode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2000" dirty="0"/>
              <a:t>Can see any packet, not just those directed at particular NIC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Enable encryption as best defense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943600"/>
            <a:ext cx="2794355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25</a:t>
            </a:r>
            <a:br>
              <a:rPr lang="en-US" dirty="0"/>
            </a:br>
            <a:r>
              <a:rPr lang="en-US" dirty="0"/>
              <a:t>Local Area Networks</a:t>
            </a: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LANs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the vulnerabilities of wired LANs</a:t>
            </a:r>
          </a:p>
          <a:p>
            <a:r>
              <a:rPr lang="en-US" dirty="0"/>
              <a:t>Plus emanations, eavesdropping</a:t>
            </a:r>
          </a:p>
          <a:p>
            <a:r>
              <a:rPr lang="en-US" dirty="0"/>
              <a:t>Must configure mandatory encryption</a:t>
            </a:r>
          </a:p>
          <a:p>
            <a:r>
              <a:rPr lang="en-US" dirty="0"/>
              <a:t>On related topics</a:t>
            </a:r>
          </a:p>
          <a:p>
            <a:pPr lvl="1"/>
            <a:r>
              <a:rPr lang="en-US" dirty="0"/>
              <a:t>Be careful not to use pagers as if they are secure:  they aren’t</a:t>
            </a:r>
          </a:p>
          <a:p>
            <a:pPr lvl="1"/>
            <a:r>
              <a:rPr lang="en-US" dirty="0"/>
              <a:t>Cellular phone calls are not secure</a:t>
            </a:r>
          </a:p>
          <a:p>
            <a:pPr lvl="1"/>
            <a:r>
              <a:rPr lang="en-US" dirty="0"/>
              <a:t>Even GSM (European cell phone standard) encryption cracked quickly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5943600"/>
            <a:ext cx="2917145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33</a:t>
            </a:r>
            <a:br>
              <a:rPr lang="en-US" dirty="0"/>
            </a:br>
            <a:r>
              <a:rPr lang="en-US" dirty="0"/>
              <a:t>Wireless LAN Security</a:t>
            </a: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001000" cy="1676400"/>
          </a:xfrm>
        </p:spPr>
        <p:txBody>
          <a:bodyPr/>
          <a:lstStyle/>
          <a:p>
            <a:r>
              <a:rPr lang="en-US" dirty="0"/>
              <a:t>Multiple Factors in System Penetration</a:t>
            </a:r>
          </a:p>
          <a:p>
            <a:r>
              <a:rPr lang="en-US" dirty="0"/>
              <a:t>Nontechnical Penetration Techniques</a:t>
            </a:r>
          </a:p>
          <a:p>
            <a:r>
              <a:rPr lang="en-US" dirty="0"/>
              <a:t>Technical Penetration Techniques</a:t>
            </a:r>
          </a:p>
          <a:p>
            <a:r>
              <a:rPr lang="en-US" dirty="0"/>
              <a:t>Political and Legal Issues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71800" y="304800"/>
            <a:ext cx="4847802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1600" i="1" dirty="0"/>
              <a:t>CSH6</a:t>
            </a:r>
            <a:r>
              <a:rPr lang="en-US" sz="1600" dirty="0"/>
              <a:t> Chapter 15</a:t>
            </a:r>
          </a:p>
          <a:p>
            <a:r>
              <a:rPr lang="en-US" sz="1600" dirty="0"/>
              <a:t>“Penetrating Computer Systems and Networks”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46" y="2895600"/>
            <a:ext cx="4620006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Spread-Spectrum LANs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4343400" cy="4953000"/>
          </a:xfrm>
        </p:spPr>
        <p:txBody>
          <a:bodyPr/>
          <a:lstStyle/>
          <a:p>
            <a:r>
              <a:rPr lang="en-US" dirty="0"/>
              <a:t>Use electrical system as wiring network</a:t>
            </a:r>
          </a:p>
          <a:p>
            <a:r>
              <a:rPr lang="en-US" dirty="0"/>
              <a:t>Split data over many randomly-changed frequencies</a:t>
            </a:r>
          </a:p>
          <a:p>
            <a:r>
              <a:rPr lang="en-US" dirty="0"/>
              <a:t>Extremely difficult to tap</a:t>
            </a:r>
          </a:p>
          <a:p>
            <a:r>
              <a:rPr lang="en-US" dirty="0"/>
              <a:t>Beware unauthorized nodes</a:t>
            </a:r>
          </a:p>
          <a:p>
            <a:r>
              <a:rPr lang="en-US" dirty="0"/>
              <a:t>Invented by actress </a:t>
            </a:r>
            <a:r>
              <a:rPr lang="en-US" dirty="0" err="1"/>
              <a:t>Hedy</a:t>
            </a:r>
            <a:r>
              <a:rPr lang="en-US" dirty="0"/>
              <a:t> </a:t>
            </a:r>
            <a:r>
              <a:rPr lang="en-US" dirty="0" err="1"/>
              <a:t>Lamarr</a:t>
            </a:r>
            <a:r>
              <a:rPr lang="en-US" dirty="0"/>
              <a:t> in 1940 &amp; composer George Antheil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143000"/>
            <a:ext cx="3352800" cy="5241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1238250" cy="1457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Toll fraud</a:t>
            </a:r>
          </a:p>
          <a:p>
            <a:r>
              <a:rPr lang="en-US" dirty="0"/>
              <a:t>Voice mail</a:t>
            </a:r>
          </a:p>
          <a:p>
            <a:r>
              <a:rPr lang="en-US" dirty="0"/>
              <a:t>E-mail</a:t>
            </a:r>
          </a:p>
          <a:p>
            <a:r>
              <a:rPr lang="en-US" dirty="0"/>
              <a:t>Internet</a:t>
            </a:r>
          </a:p>
          <a:p>
            <a:r>
              <a:rPr lang="en-US" dirty="0"/>
              <a:t>Intranet</a:t>
            </a:r>
          </a:p>
          <a:p>
            <a:r>
              <a:rPr lang="en-US" dirty="0"/>
              <a:t>Extranet</a:t>
            </a:r>
          </a:p>
          <a:p>
            <a:r>
              <a:rPr lang="en-US" dirty="0"/>
              <a:t>Firewalls</a:t>
            </a:r>
          </a:p>
          <a:p>
            <a:r>
              <a:rPr lang="en-US" dirty="0"/>
              <a:t>Intrusion Detection</a:t>
            </a:r>
          </a:p>
        </p:txBody>
      </p:sp>
      <p:pic>
        <p:nvPicPr>
          <p:cNvPr id="14338" name="Picture 2" descr="C:\Program Files\Microsoft Office\Media\CntCD1\ClipArt4\j025055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15050"/>
            <a:ext cx="4501320" cy="4652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Fraud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5181600" cy="4953000"/>
          </a:xfrm>
        </p:spPr>
        <p:txBody>
          <a:bodyPr/>
          <a:lstStyle/>
          <a:p>
            <a:r>
              <a:rPr lang="en-US" dirty="0"/>
              <a:t>Severe problem for businesses</a:t>
            </a:r>
          </a:p>
          <a:p>
            <a:r>
              <a:rPr lang="en-US" dirty="0"/>
              <a:t>Use CDAR (Call Detail Accounting Reporting) to stop internal fraud</a:t>
            </a:r>
          </a:p>
          <a:p>
            <a:r>
              <a:rPr lang="en-US" dirty="0"/>
              <a:t>Thriving black market in telephone access codes</a:t>
            </a:r>
          </a:p>
          <a:p>
            <a:pPr lvl="2"/>
            <a:r>
              <a:rPr lang="en-US" dirty="0"/>
              <a:t>Some poor neighborhoods have had phone booths removed</a:t>
            </a:r>
          </a:p>
          <a:p>
            <a:pPr lvl="2"/>
            <a:r>
              <a:rPr lang="en-US" dirty="0"/>
              <a:t>Lines of people waiting to use stolen access codes for cheap overseas calls</a:t>
            </a:r>
          </a:p>
        </p:txBody>
      </p:sp>
      <p:pic>
        <p:nvPicPr>
          <p:cNvPr id="4" name="Picture 2" descr="C:\Program Files\Microsoft Office\Media\CntCD1\ClipArt3\j023279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66900"/>
            <a:ext cx="290830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Fraud (cont’d)</a:t>
            </a:r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Must train staff</a:t>
            </a:r>
          </a:p>
          <a:p>
            <a:pPr lvl="1"/>
            <a:r>
              <a:rPr lang="en-US" dirty="0"/>
              <a:t>PBX managers must disable </a:t>
            </a:r>
            <a:br>
              <a:rPr lang="en-US" dirty="0"/>
            </a:br>
            <a:r>
              <a:rPr lang="en-US" dirty="0"/>
              <a:t>DISA</a:t>
            </a:r>
          </a:p>
          <a:p>
            <a:pPr lvl="2"/>
            <a:r>
              <a:rPr lang="en-US" i="1" dirty="0"/>
              <a:t>Direct Inward Services </a:t>
            </a:r>
            <a:br>
              <a:rPr lang="en-US" i="1" dirty="0"/>
            </a:br>
            <a:r>
              <a:rPr lang="en-US" i="1" dirty="0"/>
              <a:t>Access</a:t>
            </a:r>
          </a:p>
          <a:p>
            <a:pPr lvl="2"/>
            <a:r>
              <a:rPr lang="en-US" dirty="0"/>
              <a:t>Allows access to long-</a:t>
            </a:r>
            <a:br>
              <a:rPr lang="en-US" dirty="0"/>
            </a:br>
            <a:r>
              <a:rPr lang="en-US" dirty="0"/>
              <a:t>distance, external lines</a:t>
            </a:r>
          </a:p>
          <a:p>
            <a:pPr lvl="1"/>
            <a:r>
              <a:rPr lang="en-US" dirty="0"/>
              <a:t>Protect PBXs with same </a:t>
            </a:r>
            <a:br>
              <a:rPr lang="en-US" dirty="0"/>
            </a:br>
            <a:r>
              <a:rPr lang="en-US" dirty="0"/>
              <a:t>security as mainframes, </a:t>
            </a:r>
            <a:br>
              <a:rPr lang="en-US" dirty="0"/>
            </a:br>
            <a:r>
              <a:rPr lang="en-US" dirty="0"/>
              <a:t>servers</a:t>
            </a:r>
          </a:p>
          <a:p>
            <a:pPr lvl="1"/>
            <a:r>
              <a:rPr lang="en-US" dirty="0"/>
              <a:t>Receptionists, secretaries, </a:t>
            </a:r>
            <a:br>
              <a:rPr lang="en-US" dirty="0"/>
            </a:br>
            <a:r>
              <a:rPr lang="en-US" dirty="0"/>
              <a:t>employees:  Do not allow access </a:t>
            </a:r>
            <a:br>
              <a:rPr lang="en-US" dirty="0"/>
            </a:br>
            <a:r>
              <a:rPr lang="en-US" dirty="0"/>
              <a:t>to outside line by strangers</a:t>
            </a:r>
          </a:p>
        </p:txBody>
      </p:sp>
      <p:pic>
        <p:nvPicPr>
          <p:cNvPr id="15363" name="Picture 3" descr="C:\Program Files\Microsoft Office\Media\CntCD1\ClipArt3\j023326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57300"/>
            <a:ext cx="303052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mail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4267200" cy="4953000"/>
          </a:xfrm>
        </p:spPr>
        <p:txBody>
          <a:bodyPr/>
          <a:lstStyle/>
          <a:p>
            <a:r>
              <a:rPr lang="en-US" dirty="0"/>
              <a:t>Easy target</a:t>
            </a:r>
          </a:p>
          <a:p>
            <a:pPr lvl="1"/>
            <a:r>
              <a:rPr lang="en-US" dirty="0"/>
              <a:t>Canonical passwords on voice-mailboxes</a:t>
            </a:r>
          </a:p>
          <a:p>
            <a:pPr lvl="1"/>
            <a:r>
              <a:rPr lang="en-US" dirty="0"/>
              <a:t>Former employees use old passwords</a:t>
            </a:r>
          </a:p>
          <a:p>
            <a:pPr lvl="1"/>
            <a:r>
              <a:rPr lang="en-US" dirty="0"/>
              <a:t>Sensitive information</a:t>
            </a:r>
          </a:p>
          <a:p>
            <a:r>
              <a:rPr lang="en-US" dirty="0"/>
              <a:t>Attacks have included</a:t>
            </a:r>
          </a:p>
          <a:p>
            <a:pPr lvl="1"/>
            <a:r>
              <a:rPr lang="en-US" dirty="0"/>
              <a:t>Espionage</a:t>
            </a:r>
          </a:p>
          <a:p>
            <a:pPr lvl="1"/>
            <a:r>
              <a:rPr lang="en-US" dirty="0"/>
              <a:t>sabotage</a:t>
            </a:r>
          </a:p>
        </p:txBody>
      </p:sp>
      <p:pic>
        <p:nvPicPr>
          <p:cNvPr id="16386" name="Picture 2" descr="C:\Program Files\Microsoft Office\Media\CntCD1\ClipArt6\j0290794.wmf"/>
          <p:cNvPicPr>
            <a:picLocks noChangeAspect="1" noChangeArrowheads="1"/>
          </p:cNvPicPr>
          <p:nvPr/>
        </p:nvPicPr>
        <p:blipFill>
          <a:blip r:embed="rId3" cstate="print"/>
          <a:srcRect l="4139" t="8696" r="6877" b="8696"/>
          <a:stretch>
            <a:fillRect/>
          </a:stretch>
        </p:blipFill>
        <p:spPr bwMode="auto">
          <a:xfrm>
            <a:off x="5334000" y="1524000"/>
            <a:ext cx="35052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</a:t>
            </a:r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Primary problem is concept of privacy</a:t>
            </a:r>
          </a:p>
          <a:p>
            <a:r>
              <a:rPr lang="en-US" dirty="0"/>
              <a:t>Generally e-mail is difficult </a:t>
            </a:r>
            <a:br>
              <a:rPr lang="en-US" dirty="0"/>
            </a:br>
            <a:r>
              <a:rPr lang="en-US" dirty="0"/>
              <a:t>to intercept in transit</a:t>
            </a:r>
          </a:p>
          <a:p>
            <a:r>
              <a:rPr lang="en-US" dirty="0"/>
              <a:t>Loss of control over </a:t>
            </a:r>
            <a:br>
              <a:rPr lang="en-US" dirty="0"/>
            </a:br>
            <a:r>
              <a:rPr lang="en-US" dirty="0"/>
              <a:t>published information</a:t>
            </a:r>
          </a:p>
          <a:p>
            <a:r>
              <a:rPr lang="en-US" dirty="0"/>
              <a:t>Damage to organization’s </a:t>
            </a:r>
            <a:br>
              <a:rPr lang="en-US" dirty="0"/>
            </a:br>
            <a:r>
              <a:rPr lang="en-US" dirty="0"/>
              <a:t>reputation</a:t>
            </a:r>
          </a:p>
          <a:p>
            <a:r>
              <a:rPr lang="en-US" dirty="0"/>
              <a:t>Waste of time if </a:t>
            </a:r>
            <a:br>
              <a:rPr lang="en-US" dirty="0"/>
            </a:br>
            <a:r>
              <a:rPr lang="en-US" dirty="0"/>
              <a:t>uncontrolled</a:t>
            </a:r>
          </a:p>
        </p:txBody>
      </p:sp>
      <p:pic>
        <p:nvPicPr>
          <p:cNvPr id="17410" name="Picture 2" descr="C:\Program Files\Microsoft Office\Media\CntCD1\ClipArt6\j029723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657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important communications component for most organizations today</a:t>
            </a:r>
          </a:p>
          <a:p>
            <a:pPr lvl="1"/>
            <a:r>
              <a:rPr lang="en-US" dirty="0"/>
              <a:t>Intranet:  TCP/IP network for </a:t>
            </a:r>
            <a:br>
              <a:rPr lang="en-US" dirty="0"/>
            </a:br>
            <a:r>
              <a:rPr lang="en-US" dirty="0"/>
              <a:t>internal use</a:t>
            </a:r>
          </a:p>
          <a:p>
            <a:pPr lvl="1"/>
            <a:r>
              <a:rPr lang="en-US" dirty="0"/>
              <a:t>Extranet:  TCP/IP network </a:t>
            </a:r>
            <a:br>
              <a:rPr lang="en-US" dirty="0"/>
            </a:br>
            <a:r>
              <a:rPr lang="en-US" dirty="0"/>
              <a:t>for clients or partners</a:t>
            </a:r>
          </a:p>
          <a:p>
            <a:r>
              <a:rPr lang="en-US" dirty="0"/>
              <a:t>Highly vulnerable</a:t>
            </a:r>
          </a:p>
          <a:p>
            <a:pPr lvl="1"/>
            <a:r>
              <a:rPr lang="en-US" dirty="0"/>
              <a:t>IPv4 has no packet </a:t>
            </a:r>
            <a:br>
              <a:rPr lang="en-US" dirty="0"/>
            </a:br>
            <a:r>
              <a:rPr lang="en-US" dirty="0"/>
              <a:t>authentication – therefore </a:t>
            </a:r>
            <a:br>
              <a:rPr lang="en-US" dirty="0"/>
            </a:br>
            <a:r>
              <a:rPr lang="en-US" dirty="0"/>
              <a:t>spoofing easy</a:t>
            </a:r>
          </a:p>
          <a:p>
            <a:pPr lvl="1"/>
            <a:r>
              <a:rPr lang="en-US" dirty="0"/>
              <a:t>Many weaknesses in software</a:t>
            </a:r>
          </a:p>
        </p:txBody>
      </p:sp>
      <p:pic>
        <p:nvPicPr>
          <p:cNvPr id="18434" name="Picture 2" descr="C:\Program Files\Microsoft Office\Media\CntCD1\ClipArt2\j023238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790700"/>
            <a:ext cx="333939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Tools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sz="2200" dirty="0"/>
              <a:t>Almost all successful attacks exploit known vulnerabilities</a:t>
            </a:r>
          </a:p>
          <a:p>
            <a:pPr lvl="1"/>
            <a:r>
              <a:rPr lang="en-US" sz="2200" dirty="0"/>
              <a:t>Most vulnerabilities </a:t>
            </a:r>
            <a:br>
              <a:rPr lang="en-US" sz="2200" dirty="0"/>
            </a:br>
            <a:r>
              <a:rPr lang="en-US" sz="2200" dirty="0"/>
              <a:t>used have been known </a:t>
            </a:r>
            <a:br>
              <a:rPr lang="en-US" sz="2200" dirty="0"/>
            </a:br>
            <a:r>
              <a:rPr lang="en-US" sz="2200" dirty="0"/>
              <a:t>for years</a:t>
            </a:r>
          </a:p>
          <a:p>
            <a:r>
              <a:rPr lang="en-US" sz="2200" dirty="0"/>
              <a:t>Port &amp; vulnerability </a:t>
            </a:r>
            <a:br>
              <a:rPr lang="en-US" sz="2200" dirty="0"/>
            </a:br>
            <a:r>
              <a:rPr lang="en-US" sz="2200" dirty="0"/>
              <a:t>scanners</a:t>
            </a:r>
          </a:p>
          <a:p>
            <a:r>
              <a:rPr lang="en-US" sz="2200" dirty="0"/>
              <a:t>Buffer overflow exploits </a:t>
            </a:r>
            <a:br>
              <a:rPr lang="en-US" sz="2200" dirty="0"/>
            </a:br>
            <a:r>
              <a:rPr lang="en-US" sz="2200" dirty="0"/>
              <a:t>very common</a:t>
            </a:r>
          </a:p>
          <a:p>
            <a:r>
              <a:rPr lang="en-US" sz="2200" i="1" dirty="0"/>
              <a:t>War dialers </a:t>
            </a:r>
            <a:r>
              <a:rPr lang="en-US" sz="2200" dirty="0"/>
              <a:t>used to be </a:t>
            </a:r>
            <a:br>
              <a:rPr lang="en-US" sz="2200" dirty="0"/>
            </a:br>
            <a:r>
              <a:rPr lang="en-US" sz="2200" dirty="0"/>
              <a:t>important to locate modem lines</a:t>
            </a:r>
          </a:p>
          <a:p>
            <a:r>
              <a:rPr lang="en-US" sz="2200" dirty="0"/>
              <a:t>Brute-force </a:t>
            </a:r>
            <a:r>
              <a:rPr lang="en-US" sz="2200" i="1" dirty="0"/>
              <a:t>password crackers </a:t>
            </a:r>
            <a:r>
              <a:rPr lang="en-US" sz="2200" dirty="0"/>
              <a:t>useful if system allows access to password file for offline testing</a:t>
            </a:r>
          </a:p>
          <a:p>
            <a:r>
              <a:rPr lang="en-US" sz="2200" dirty="0"/>
              <a:t>Rainbow tables store </a:t>
            </a:r>
            <a:r>
              <a:rPr lang="en-US" sz="2200" dirty="0" err="1"/>
              <a:t>precalculated</a:t>
            </a:r>
            <a:r>
              <a:rPr lang="en-US" sz="2200" dirty="0"/>
              <a:t> encrypted values for testing against password files</a:t>
            </a:r>
          </a:p>
        </p:txBody>
      </p:sp>
      <p:pic>
        <p:nvPicPr>
          <p:cNvPr id="19458" name="Picture 2" descr="C:\Program Files\Microsoft Office\Media\CntCD1\ClipArt5\j02820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600200"/>
            <a:ext cx="3505200" cy="2927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Firewalls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4648200" cy="4953000"/>
          </a:xfrm>
        </p:spPr>
        <p:txBody>
          <a:bodyPr/>
          <a:lstStyle/>
          <a:p>
            <a:r>
              <a:rPr lang="en-US" dirty="0"/>
              <a:t>Key component of today’s security architecture</a:t>
            </a:r>
          </a:p>
          <a:p>
            <a:r>
              <a:rPr lang="en-US" dirty="0"/>
              <a:t>Devices that filter inbound and outbound packets</a:t>
            </a:r>
          </a:p>
          <a:p>
            <a:r>
              <a:rPr lang="en-US" dirty="0"/>
              <a:t>Apply rules reflecting </a:t>
            </a:r>
            <a:r>
              <a:rPr lang="en-US" i="1" dirty="0"/>
              <a:t>policy</a:t>
            </a:r>
            <a:endParaRPr lang="en-US" dirty="0"/>
          </a:p>
          <a:p>
            <a:r>
              <a:rPr lang="en-US" dirty="0"/>
              <a:t>Useless to install firewall without policy – generally pass-through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0" y="5715000"/>
            <a:ext cx="3360215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26</a:t>
            </a:r>
            <a:br>
              <a:rPr lang="en-US" dirty="0"/>
            </a:br>
            <a:r>
              <a:rPr lang="en-US" dirty="0"/>
              <a:t>Gateway Security Devices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15000" y="1539844"/>
            <a:ext cx="3124200" cy="3022631"/>
            <a:chOff x="5715000" y="1539844"/>
            <a:chExt cx="3124200" cy="3022631"/>
          </a:xfrm>
        </p:grpSpPr>
        <p:pic>
          <p:nvPicPr>
            <p:cNvPr id="20483" name="Picture 3" descr="C:\Program Files\Microsoft Office\Media\CntCD1\ClipArt5\j028082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1539844"/>
              <a:ext cx="2381061" cy="18891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482" name="Firewall"/>
            <p:cNvSpPr>
              <a:spLocks noEditPoints="1" noChangeArrowheads="1"/>
            </p:cNvSpPr>
            <p:nvPr/>
          </p:nvSpPr>
          <p:spPr bwMode="auto">
            <a:xfrm>
              <a:off x="5715000" y="3048000"/>
              <a:ext cx="3124200" cy="151447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060 w 21600"/>
                <a:gd name="T7" fmla="*/ 10800 h 21600"/>
                <a:gd name="T8" fmla="*/ 21060 w 21600"/>
                <a:gd name="T9" fmla="*/ 21600 h 21600"/>
                <a:gd name="T10" fmla="*/ 10800 w 21600"/>
                <a:gd name="T11" fmla="*/ 21600 h 21600"/>
                <a:gd name="T12" fmla="*/ 540 w 21600"/>
                <a:gd name="T13" fmla="*/ 21600 h 21600"/>
                <a:gd name="T14" fmla="*/ 54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2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540" y="4628"/>
                  </a:moveTo>
                  <a:lnTo>
                    <a:pt x="0" y="462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4628"/>
                  </a:lnTo>
                  <a:lnTo>
                    <a:pt x="21060" y="4628"/>
                  </a:lnTo>
                  <a:lnTo>
                    <a:pt x="21060" y="21600"/>
                  </a:lnTo>
                  <a:lnTo>
                    <a:pt x="540" y="21600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540" y="4628"/>
                  </a:moveTo>
                  <a:lnTo>
                    <a:pt x="540" y="6171"/>
                  </a:lnTo>
                  <a:lnTo>
                    <a:pt x="2700" y="6171"/>
                  </a:lnTo>
                  <a:lnTo>
                    <a:pt x="2700" y="4628"/>
                  </a:lnTo>
                  <a:lnTo>
                    <a:pt x="540" y="4628"/>
                  </a:lnTo>
                  <a:close/>
                </a:path>
                <a:path w="21600" h="21600" extrusionOk="0">
                  <a:moveTo>
                    <a:pt x="2700" y="4628"/>
                  </a:moveTo>
                  <a:lnTo>
                    <a:pt x="2700" y="6171"/>
                  </a:lnTo>
                  <a:lnTo>
                    <a:pt x="4860" y="6171"/>
                  </a:lnTo>
                  <a:lnTo>
                    <a:pt x="4860" y="4628"/>
                  </a:lnTo>
                  <a:lnTo>
                    <a:pt x="2700" y="4628"/>
                  </a:lnTo>
                  <a:close/>
                </a:path>
                <a:path w="21600" h="21600" extrusionOk="0">
                  <a:moveTo>
                    <a:pt x="4860" y="4628"/>
                  </a:moveTo>
                  <a:lnTo>
                    <a:pt x="4860" y="6171"/>
                  </a:lnTo>
                  <a:lnTo>
                    <a:pt x="7020" y="6171"/>
                  </a:lnTo>
                  <a:lnTo>
                    <a:pt x="7020" y="4628"/>
                  </a:lnTo>
                  <a:lnTo>
                    <a:pt x="4860" y="4628"/>
                  </a:lnTo>
                  <a:close/>
                </a:path>
                <a:path w="21600" h="21600" extrusionOk="0">
                  <a:moveTo>
                    <a:pt x="7020" y="4628"/>
                  </a:moveTo>
                  <a:lnTo>
                    <a:pt x="7020" y="6171"/>
                  </a:lnTo>
                  <a:lnTo>
                    <a:pt x="9180" y="6171"/>
                  </a:lnTo>
                  <a:lnTo>
                    <a:pt x="9180" y="4628"/>
                  </a:lnTo>
                  <a:lnTo>
                    <a:pt x="7020" y="4628"/>
                  </a:lnTo>
                  <a:close/>
                </a:path>
                <a:path w="21600" h="21600" extrusionOk="0">
                  <a:moveTo>
                    <a:pt x="9180" y="4628"/>
                  </a:moveTo>
                  <a:lnTo>
                    <a:pt x="9180" y="6171"/>
                  </a:lnTo>
                  <a:lnTo>
                    <a:pt x="11340" y="6171"/>
                  </a:lnTo>
                  <a:lnTo>
                    <a:pt x="11340" y="4628"/>
                  </a:lnTo>
                  <a:lnTo>
                    <a:pt x="9180" y="4628"/>
                  </a:lnTo>
                  <a:close/>
                </a:path>
                <a:path w="21600" h="21600" extrusionOk="0">
                  <a:moveTo>
                    <a:pt x="11340" y="4628"/>
                  </a:moveTo>
                  <a:lnTo>
                    <a:pt x="11340" y="6171"/>
                  </a:lnTo>
                  <a:lnTo>
                    <a:pt x="13500" y="6171"/>
                  </a:lnTo>
                  <a:lnTo>
                    <a:pt x="13500" y="4628"/>
                  </a:lnTo>
                  <a:lnTo>
                    <a:pt x="11340" y="4628"/>
                  </a:lnTo>
                  <a:close/>
                </a:path>
                <a:path w="21600" h="21600" extrusionOk="0">
                  <a:moveTo>
                    <a:pt x="13500" y="4628"/>
                  </a:moveTo>
                  <a:lnTo>
                    <a:pt x="13500" y="6171"/>
                  </a:lnTo>
                  <a:lnTo>
                    <a:pt x="15660" y="6171"/>
                  </a:lnTo>
                  <a:lnTo>
                    <a:pt x="15660" y="4628"/>
                  </a:lnTo>
                  <a:lnTo>
                    <a:pt x="13500" y="4628"/>
                  </a:lnTo>
                  <a:close/>
                </a:path>
                <a:path w="21600" h="21600" extrusionOk="0">
                  <a:moveTo>
                    <a:pt x="15660" y="4628"/>
                  </a:moveTo>
                  <a:lnTo>
                    <a:pt x="15660" y="6171"/>
                  </a:lnTo>
                  <a:lnTo>
                    <a:pt x="17820" y="6171"/>
                  </a:lnTo>
                  <a:lnTo>
                    <a:pt x="17820" y="4628"/>
                  </a:lnTo>
                  <a:lnTo>
                    <a:pt x="15660" y="4628"/>
                  </a:lnTo>
                  <a:close/>
                </a:path>
                <a:path w="21600" h="21600" extrusionOk="0">
                  <a:moveTo>
                    <a:pt x="17820" y="4628"/>
                  </a:moveTo>
                  <a:lnTo>
                    <a:pt x="17820" y="6171"/>
                  </a:lnTo>
                  <a:lnTo>
                    <a:pt x="19980" y="6171"/>
                  </a:lnTo>
                  <a:lnTo>
                    <a:pt x="19980" y="4628"/>
                  </a:lnTo>
                  <a:lnTo>
                    <a:pt x="17820" y="4628"/>
                  </a:lnTo>
                  <a:close/>
                </a:path>
                <a:path w="21600" h="21600" extrusionOk="0">
                  <a:moveTo>
                    <a:pt x="1620" y="6171"/>
                  </a:moveTo>
                  <a:lnTo>
                    <a:pt x="1620" y="7714"/>
                  </a:lnTo>
                  <a:lnTo>
                    <a:pt x="3779" y="7714"/>
                  </a:lnTo>
                  <a:lnTo>
                    <a:pt x="3779" y="6171"/>
                  </a:lnTo>
                  <a:lnTo>
                    <a:pt x="1620" y="6171"/>
                  </a:lnTo>
                  <a:close/>
                </a:path>
                <a:path w="21600" h="21600" extrusionOk="0">
                  <a:moveTo>
                    <a:pt x="3779" y="6171"/>
                  </a:moveTo>
                  <a:lnTo>
                    <a:pt x="3779" y="7714"/>
                  </a:lnTo>
                  <a:lnTo>
                    <a:pt x="5940" y="7714"/>
                  </a:lnTo>
                  <a:lnTo>
                    <a:pt x="5940" y="6171"/>
                  </a:lnTo>
                  <a:lnTo>
                    <a:pt x="3779" y="6171"/>
                  </a:lnTo>
                  <a:close/>
                </a:path>
                <a:path w="21600" h="21600" extrusionOk="0">
                  <a:moveTo>
                    <a:pt x="5940" y="6171"/>
                  </a:moveTo>
                  <a:lnTo>
                    <a:pt x="5940" y="7714"/>
                  </a:lnTo>
                  <a:lnTo>
                    <a:pt x="8100" y="7714"/>
                  </a:lnTo>
                  <a:lnTo>
                    <a:pt x="8100" y="6171"/>
                  </a:lnTo>
                  <a:lnTo>
                    <a:pt x="5940" y="6171"/>
                  </a:lnTo>
                  <a:close/>
                </a:path>
                <a:path w="21600" h="21600" extrusionOk="0">
                  <a:moveTo>
                    <a:pt x="8100" y="6171"/>
                  </a:moveTo>
                  <a:lnTo>
                    <a:pt x="8100" y="7714"/>
                  </a:lnTo>
                  <a:lnTo>
                    <a:pt x="10260" y="7714"/>
                  </a:lnTo>
                  <a:lnTo>
                    <a:pt x="10260" y="6171"/>
                  </a:lnTo>
                  <a:lnTo>
                    <a:pt x="8100" y="6171"/>
                  </a:lnTo>
                  <a:close/>
                </a:path>
                <a:path w="21600" h="21600" extrusionOk="0">
                  <a:moveTo>
                    <a:pt x="10260" y="6171"/>
                  </a:moveTo>
                  <a:lnTo>
                    <a:pt x="10260" y="7714"/>
                  </a:lnTo>
                  <a:lnTo>
                    <a:pt x="12419" y="7714"/>
                  </a:lnTo>
                  <a:lnTo>
                    <a:pt x="12419" y="6171"/>
                  </a:lnTo>
                  <a:lnTo>
                    <a:pt x="10260" y="6171"/>
                  </a:lnTo>
                  <a:close/>
                </a:path>
                <a:path w="21600" h="21600" extrusionOk="0">
                  <a:moveTo>
                    <a:pt x="12419" y="6171"/>
                  </a:moveTo>
                  <a:lnTo>
                    <a:pt x="12419" y="7714"/>
                  </a:lnTo>
                  <a:lnTo>
                    <a:pt x="14580" y="7714"/>
                  </a:lnTo>
                  <a:lnTo>
                    <a:pt x="14580" y="6171"/>
                  </a:lnTo>
                  <a:lnTo>
                    <a:pt x="12419" y="6171"/>
                  </a:lnTo>
                  <a:close/>
                </a:path>
                <a:path w="21600" h="21600" extrusionOk="0">
                  <a:moveTo>
                    <a:pt x="14580" y="6171"/>
                  </a:moveTo>
                  <a:lnTo>
                    <a:pt x="14580" y="7714"/>
                  </a:lnTo>
                  <a:lnTo>
                    <a:pt x="16740" y="7714"/>
                  </a:lnTo>
                  <a:lnTo>
                    <a:pt x="16740" y="6171"/>
                  </a:lnTo>
                  <a:lnTo>
                    <a:pt x="14580" y="6171"/>
                  </a:lnTo>
                  <a:close/>
                </a:path>
                <a:path w="21600" h="21600" extrusionOk="0">
                  <a:moveTo>
                    <a:pt x="16740" y="6171"/>
                  </a:moveTo>
                  <a:lnTo>
                    <a:pt x="16740" y="7714"/>
                  </a:lnTo>
                  <a:lnTo>
                    <a:pt x="18900" y="7714"/>
                  </a:lnTo>
                  <a:lnTo>
                    <a:pt x="18900" y="6171"/>
                  </a:lnTo>
                  <a:lnTo>
                    <a:pt x="16740" y="6171"/>
                  </a:lnTo>
                  <a:close/>
                </a:path>
                <a:path w="21600" h="21600" extrusionOk="0">
                  <a:moveTo>
                    <a:pt x="18900" y="6171"/>
                  </a:moveTo>
                  <a:lnTo>
                    <a:pt x="18900" y="7714"/>
                  </a:lnTo>
                  <a:lnTo>
                    <a:pt x="21060" y="7714"/>
                  </a:lnTo>
                  <a:lnTo>
                    <a:pt x="21060" y="6171"/>
                  </a:lnTo>
                  <a:lnTo>
                    <a:pt x="18900" y="6171"/>
                  </a:lnTo>
                  <a:close/>
                </a:path>
                <a:path w="21600" h="21600" extrusionOk="0">
                  <a:moveTo>
                    <a:pt x="540" y="7714"/>
                  </a:moveTo>
                  <a:lnTo>
                    <a:pt x="540" y="9257"/>
                  </a:lnTo>
                  <a:lnTo>
                    <a:pt x="2700" y="9257"/>
                  </a:lnTo>
                  <a:lnTo>
                    <a:pt x="2700" y="7714"/>
                  </a:lnTo>
                  <a:lnTo>
                    <a:pt x="540" y="7714"/>
                  </a:lnTo>
                  <a:close/>
                </a:path>
                <a:path w="21600" h="21600" extrusionOk="0">
                  <a:moveTo>
                    <a:pt x="2700" y="7714"/>
                  </a:moveTo>
                  <a:lnTo>
                    <a:pt x="2700" y="9257"/>
                  </a:lnTo>
                  <a:lnTo>
                    <a:pt x="4860" y="9257"/>
                  </a:lnTo>
                  <a:lnTo>
                    <a:pt x="4860" y="7714"/>
                  </a:lnTo>
                  <a:lnTo>
                    <a:pt x="2700" y="7714"/>
                  </a:lnTo>
                  <a:close/>
                </a:path>
                <a:path w="21600" h="21600" extrusionOk="0">
                  <a:moveTo>
                    <a:pt x="4860" y="7714"/>
                  </a:moveTo>
                  <a:lnTo>
                    <a:pt x="4860" y="9257"/>
                  </a:lnTo>
                  <a:lnTo>
                    <a:pt x="7020" y="9257"/>
                  </a:lnTo>
                  <a:lnTo>
                    <a:pt x="7020" y="7714"/>
                  </a:lnTo>
                  <a:lnTo>
                    <a:pt x="4860" y="7714"/>
                  </a:lnTo>
                  <a:close/>
                </a:path>
                <a:path w="21600" h="21600" extrusionOk="0">
                  <a:moveTo>
                    <a:pt x="7020" y="7714"/>
                  </a:moveTo>
                  <a:lnTo>
                    <a:pt x="7020" y="9257"/>
                  </a:lnTo>
                  <a:lnTo>
                    <a:pt x="9180" y="9257"/>
                  </a:lnTo>
                  <a:lnTo>
                    <a:pt x="9180" y="7714"/>
                  </a:lnTo>
                  <a:lnTo>
                    <a:pt x="7020" y="7714"/>
                  </a:lnTo>
                  <a:close/>
                </a:path>
                <a:path w="21600" h="21600" extrusionOk="0">
                  <a:moveTo>
                    <a:pt x="9180" y="7714"/>
                  </a:moveTo>
                  <a:lnTo>
                    <a:pt x="9180" y="9257"/>
                  </a:lnTo>
                  <a:lnTo>
                    <a:pt x="11340" y="9257"/>
                  </a:lnTo>
                  <a:lnTo>
                    <a:pt x="11340" y="7714"/>
                  </a:lnTo>
                  <a:lnTo>
                    <a:pt x="9180" y="7714"/>
                  </a:lnTo>
                  <a:close/>
                </a:path>
                <a:path w="21600" h="21600" extrusionOk="0">
                  <a:moveTo>
                    <a:pt x="11340" y="7714"/>
                  </a:moveTo>
                  <a:lnTo>
                    <a:pt x="11340" y="9257"/>
                  </a:lnTo>
                  <a:lnTo>
                    <a:pt x="13500" y="9257"/>
                  </a:lnTo>
                  <a:lnTo>
                    <a:pt x="13500" y="7714"/>
                  </a:lnTo>
                  <a:lnTo>
                    <a:pt x="11340" y="7714"/>
                  </a:lnTo>
                  <a:close/>
                </a:path>
                <a:path w="21600" h="21600" extrusionOk="0">
                  <a:moveTo>
                    <a:pt x="13500" y="7714"/>
                  </a:moveTo>
                  <a:lnTo>
                    <a:pt x="13500" y="9257"/>
                  </a:lnTo>
                  <a:lnTo>
                    <a:pt x="15660" y="9257"/>
                  </a:lnTo>
                  <a:lnTo>
                    <a:pt x="15660" y="7714"/>
                  </a:lnTo>
                  <a:lnTo>
                    <a:pt x="13500" y="7714"/>
                  </a:lnTo>
                  <a:close/>
                </a:path>
                <a:path w="21600" h="21600" extrusionOk="0">
                  <a:moveTo>
                    <a:pt x="15660" y="7714"/>
                  </a:moveTo>
                  <a:lnTo>
                    <a:pt x="15660" y="9257"/>
                  </a:lnTo>
                  <a:lnTo>
                    <a:pt x="17820" y="9257"/>
                  </a:lnTo>
                  <a:lnTo>
                    <a:pt x="17820" y="7714"/>
                  </a:lnTo>
                  <a:lnTo>
                    <a:pt x="15660" y="7714"/>
                  </a:lnTo>
                  <a:close/>
                </a:path>
                <a:path w="21600" h="21600" extrusionOk="0">
                  <a:moveTo>
                    <a:pt x="17820" y="7714"/>
                  </a:moveTo>
                  <a:lnTo>
                    <a:pt x="17820" y="9257"/>
                  </a:lnTo>
                  <a:lnTo>
                    <a:pt x="19980" y="9257"/>
                  </a:lnTo>
                  <a:lnTo>
                    <a:pt x="19980" y="7714"/>
                  </a:lnTo>
                  <a:lnTo>
                    <a:pt x="17820" y="7714"/>
                  </a:lnTo>
                  <a:close/>
                </a:path>
                <a:path w="21600" h="21600" extrusionOk="0">
                  <a:moveTo>
                    <a:pt x="1620" y="9257"/>
                  </a:moveTo>
                  <a:lnTo>
                    <a:pt x="1620" y="10800"/>
                  </a:lnTo>
                  <a:lnTo>
                    <a:pt x="3779" y="10800"/>
                  </a:lnTo>
                  <a:lnTo>
                    <a:pt x="3779" y="9257"/>
                  </a:lnTo>
                  <a:lnTo>
                    <a:pt x="1620" y="9257"/>
                  </a:lnTo>
                  <a:close/>
                </a:path>
                <a:path w="21600" h="21600" extrusionOk="0">
                  <a:moveTo>
                    <a:pt x="3779" y="9257"/>
                  </a:moveTo>
                  <a:lnTo>
                    <a:pt x="3779" y="10800"/>
                  </a:lnTo>
                  <a:lnTo>
                    <a:pt x="5940" y="10800"/>
                  </a:lnTo>
                  <a:lnTo>
                    <a:pt x="5940" y="9257"/>
                  </a:lnTo>
                  <a:lnTo>
                    <a:pt x="3779" y="9257"/>
                  </a:lnTo>
                  <a:close/>
                </a:path>
                <a:path w="21600" h="21600" extrusionOk="0">
                  <a:moveTo>
                    <a:pt x="5940" y="9257"/>
                  </a:moveTo>
                  <a:lnTo>
                    <a:pt x="5940" y="10800"/>
                  </a:lnTo>
                  <a:lnTo>
                    <a:pt x="8100" y="10800"/>
                  </a:lnTo>
                  <a:lnTo>
                    <a:pt x="8100" y="9257"/>
                  </a:lnTo>
                  <a:lnTo>
                    <a:pt x="5940" y="9257"/>
                  </a:lnTo>
                  <a:close/>
                </a:path>
                <a:path w="21600" h="21600" extrusionOk="0">
                  <a:moveTo>
                    <a:pt x="8100" y="9257"/>
                  </a:moveTo>
                  <a:lnTo>
                    <a:pt x="8100" y="10800"/>
                  </a:lnTo>
                  <a:lnTo>
                    <a:pt x="10260" y="10800"/>
                  </a:lnTo>
                  <a:lnTo>
                    <a:pt x="10260" y="9257"/>
                  </a:lnTo>
                  <a:lnTo>
                    <a:pt x="8100" y="9257"/>
                  </a:lnTo>
                  <a:close/>
                </a:path>
                <a:path w="21600" h="21600" extrusionOk="0">
                  <a:moveTo>
                    <a:pt x="10260" y="9257"/>
                  </a:moveTo>
                  <a:lnTo>
                    <a:pt x="10260" y="10800"/>
                  </a:lnTo>
                  <a:lnTo>
                    <a:pt x="12419" y="10800"/>
                  </a:lnTo>
                  <a:lnTo>
                    <a:pt x="12419" y="9257"/>
                  </a:lnTo>
                  <a:lnTo>
                    <a:pt x="10260" y="9257"/>
                  </a:lnTo>
                  <a:close/>
                </a:path>
                <a:path w="21600" h="21600" extrusionOk="0">
                  <a:moveTo>
                    <a:pt x="12419" y="9257"/>
                  </a:moveTo>
                  <a:lnTo>
                    <a:pt x="12419" y="10800"/>
                  </a:lnTo>
                  <a:lnTo>
                    <a:pt x="14580" y="10800"/>
                  </a:lnTo>
                  <a:lnTo>
                    <a:pt x="14580" y="9257"/>
                  </a:lnTo>
                  <a:lnTo>
                    <a:pt x="12419" y="9257"/>
                  </a:lnTo>
                  <a:close/>
                </a:path>
                <a:path w="21600" h="21600" extrusionOk="0">
                  <a:moveTo>
                    <a:pt x="14580" y="9257"/>
                  </a:moveTo>
                  <a:lnTo>
                    <a:pt x="14580" y="10800"/>
                  </a:lnTo>
                  <a:lnTo>
                    <a:pt x="16740" y="10800"/>
                  </a:lnTo>
                  <a:lnTo>
                    <a:pt x="16740" y="9257"/>
                  </a:lnTo>
                  <a:lnTo>
                    <a:pt x="14580" y="9257"/>
                  </a:lnTo>
                  <a:close/>
                </a:path>
                <a:path w="21600" h="21600" extrusionOk="0">
                  <a:moveTo>
                    <a:pt x="16740" y="9257"/>
                  </a:moveTo>
                  <a:lnTo>
                    <a:pt x="16740" y="10800"/>
                  </a:lnTo>
                  <a:lnTo>
                    <a:pt x="18900" y="10800"/>
                  </a:lnTo>
                  <a:lnTo>
                    <a:pt x="18900" y="9257"/>
                  </a:lnTo>
                  <a:lnTo>
                    <a:pt x="16740" y="9257"/>
                  </a:lnTo>
                  <a:close/>
                </a:path>
                <a:path w="21600" h="21600" extrusionOk="0">
                  <a:moveTo>
                    <a:pt x="18900" y="9257"/>
                  </a:moveTo>
                  <a:lnTo>
                    <a:pt x="18900" y="10800"/>
                  </a:lnTo>
                  <a:lnTo>
                    <a:pt x="21060" y="10800"/>
                  </a:lnTo>
                  <a:lnTo>
                    <a:pt x="21060" y="9257"/>
                  </a:lnTo>
                  <a:lnTo>
                    <a:pt x="18900" y="9257"/>
                  </a:lnTo>
                  <a:close/>
                </a:path>
                <a:path w="21600" h="21600" extrusionOk="0">
                  <a:moveTo>
                    <a:pt x="540" y="10800"/>
                  </a:moveTo>
                  <a:lnTo>
                    <a:pt x="540" y="12342"/>
                  </a:lnTo>
                  <a:lnTo>
                    <a:pt x="2700" y="12342"/>
                  </a:lnTo>
                  <a:lnTo>
                    <a:pt x="2700" y="10800"/>
                  </a:lnTo>
                  <a:lnTo>
                    <a:pt x="540" y="10800"/>
                  </a:lnTo>
                  <a:close/>
                </a:path>
                <a:path w="21600" h="21600" extrusionOk="0">
                  <a:moveTo>
                    <a:pt x="2700" y="10800"/>
                  </a:moveTo>
                  <a:lnTo>
                    <a:pt x="2700" y="12342"/>
                  </a:lnTo>
                  <a:lnTo>
                    <a:pt x="4860" y="12342"/>
                  </a:lnTo>
                  <a:lnTo>
                    <a:pt x="4860" y="10800"/>
                  </a:lnTo>
                  <a:lnTo>
                    <a:pt x="2700" y="10800"/>
                  </a:lnTo>
                  <a:close/>
                </a:path>
                <a:path w="21600" h="21600" extrusionOk="0">
                  <a:moveTo>
                    <a:pt x="4860" y="10800"/>
                  </a:moveTo>
                  <a:lnTo>
                    <a:pt x="4860" y="12342"/>
                  </a:lnTo>
                  <a:lnTo>
                    <a:pt x="7020" y="12342"/>
                  </a:lnTo>
                  <a:lnTo>
                    <a:pt x="7020" y="10800"/>
                  </a:lnTo>
                  <a:lnTo>
                    <a:pt x="4860" y="10800"/>
                  </a:lnTo>
                  <a:close/>
                </a:path>
                <a:path w="21600" h="21600" extrusionOk="0">
                  <a:moveTo>
                    <a:pt x="7020" y="10800"/>
                  </a:moveTo>
                  <a:lnTo>
                    <a:pt x="7020" y="12342"/>
                  </a:lnTo>
                  <a:lnTo>
                    <a:pt x="9180" y="12342"/>
                  </a:lnTo>
                  <a:lnTo>
                    <a:pt x="9180" y="10800"/>
                  </a:lnTo>
                  <a:lnTo>
                    <a:pt x="7020" y="10800"/>
                  </a:lnTo>
                  <a:close/>
                </a:path>
                <a:path w="21600" h="21600" extrusionOk="0">
                  <a:moveTo>
                    <a:pt x="9180" y="10800"/>
                  </a:moveTo>
                  <a:lnTo>
                    <a:pt x="9180" y="12342"/>
                  </a:lnTo>
                  <a:lnTo>
                    <a:pt x="11340" y="12342"/>
                  </a:lnTo>
                  <a:lnTo>
                    <a:pt x="11340" y="10800"/>
                  </a:lnTo>
                  <a:lnTo>
                    <a:pt x="9180" y="10800"/>
                  </a:lnTo>
                  <a:close/>
                </a:path>
                <a:path w="21600" h="21600" extrusionOk="0">
                  <a:moveTo>
                    <a:pt x="11340" y="10800"/>
                  </a:moveTo>
                  <a:lnTo>
                    <a:pt x="11340" y="12342"/>
                  </a:lnTo>
                  <a:lnTo>
                    <a:pt x="13500" y="12342"/>
                  </a:lnTo>
                  <a:lnTo>
                    <a:pt x="13500" y="10800"/>
                  </a:lnTo>
                  <a:lnTo>
                    <a:pt x="11340" y="10800"/>
                  </a:lnTo>
                  <a:close/>
                </a:path>
                <a:path w="21600" h="21600" extrusionOk="0">
                  <a:moveTo>
                    <a:pt x="13500" y="10800"/>
                  </a:moveTo>
                  <a:lnTo>
                    <a:pt x="13500" y="12342"/>
                  </a:lnTo>
                  <a:lnTo>
                    <a:pt x="15660" y="12342"/>
                  </a:lnTo>
                  <a:lnTo>
                    <a:pt x="15660" y="10800"/>
                  </a:lnTo>
                  <a:lnTo>
                    <a:pt x="13500" y="10800"/>
                  </a:lnTo>
                  <a:close/>
                </a:path>
                <a:path w="21600" h="21600" extrusionOk="0">
                  <a:moveTo>
                    <a:pt x="15660" y="10800"/>
                  </a:moveTo>
                  <a:lnTo>
                    <a:pt x="15660" y="12342"/>
                  </a:lnTo>
                  <a:lnTo>
                    <a:pt x="17820" y="12342"/>
                  </a:lnTo>
                  <a:lnTo>
                    <a:pt x="17820" y="10800"/>
                  </a:lnTo>
                  <a:lnTo>
                    <a:pt x="15660" y="10800"/>
                  </a:lnTo>
                  <a:close/>
                </a:path>
                <a:path w="21600" h="21600" extrusionOk="0">
                  <a:moveTo>
                    <a:pt x="17820" y="10800"/>
                  </a:moveTo>
                  <a:lnTo>
                    <a:pt x="17820" y="12342"/>
                  </a:lnTo>
                  <a:lnTo>
                    <a:pt x="19980" y="12342"/>
                  </a:lnTo>
                  <a:lnTo>
                    <a:pt x="19980" y="10800"/>
                  </a:lnTo>
                  <a:lnTo>
                    <a:pt x="17820" y="10800"/>
                  </a:lnTo>
                  <a:close/>
                </a:path>
                <a:path w="21600" h="21600" extrusionOk="0">
                  <a:moveTo>
                    <a:pt x="1620" y="12342"/>
                  </a:moveTo>
                  <a:lnTo>
                    <a:pt x="1620" y="13885"/>
                  </a:lnTo>
                  <a:lnTo>
                    <a:pt x="3779" y="13885"/>
                  </a:lnTo>
                  <a:lnTo>
                    <a:pt x="3779" y="12342"/>
                  </a:lnTo>
                  <a:lnTo>
                    <a:pt x="1620" y="12342"/>
                  </a:lnTo>
                  <a:close/>
                </a:path>
                <a:path w="21600" h="21600" extrusionOk="0">
                  <a:moveTo>
                    <a:pt x="3779" y="12342"/>
                  </a:moveTo>
                  <a:lnTo>
                    <a:pt x="3779" y="13885"/>
                  </a:lnTo>
                  <a:lnTo>
                    <a:pt x="5940" y="13885"/>
                  </a:lnTo>
                  <a:lnTo>
                    <a:pt x="5940" y="12342"/>
                  </a:lnTo>
                  <a:lnTo>
                    <a:pt x="3779" y="12342"/>
                  </a:lnTo>
                  <a:close/>
                </a:path>
                <a:path w="21600" h="21600" extrusionOk="0">
                  <a:moveTo>
                    <a:pt x="5940" y="12342"/>
                  </a:moveTo>
                  <a:lnTo>
                    <a:pt x="5940" y="13885"/>
                  </a:lnTo>
                  <a:lnTo>
                    <a:pt x="8100" y="13885"/>
                  </a:lnTo>
                  <a:lnTo>
                    <a:pt x="8100" y="12342"/>
                  </a:lnTo>
                  <a:lnTo>
                    <a:pt x="5940" y="12342"/>
                  </a:lnTo>
                  <a:close/>
                </a:path>
                <a:path w="21600" h="21600" extrusionOk="0">
                  <a:moveTo>
                    <a:pt x="8100" y="12342"/>
                  </a:moveTo>
                  <a:lnTo>
                    <a:pt x="8100" y="13885"/>
                  </a:lnTo>
                  <a:lnTo>
                    <a:pt x="10260" y="13885"/>
                  </a:lnTo>
                  <a:lnTo>
                    <a:pt x="10260" y="12342"/>
                  </a:lnTo>
                  <a:lnTo>
                    <a:pt x="8100" y="12342"/>
                  </a:lnTo>
                  <a:close/>
                </a:path>
                <a:path w="21600" h="21600" extrusionOk="0">
                  <a:moveTo>
                    <a:pt x="10260" y="12342"/>
                  </a:moveTo>
                  <a:lnTo>
                    <a:pt x="10260" y="13885"/>
                  </a:lnTo>
                  <a:lnTo>
                    <a:pt x="12419" y="13885"/>
                  </a:lnTo>
                  <a:lnTo>
                    <a:pt x="12419" y="12342"/>
                  </a:lnTo>
                  <a:lnTo>
                    <a:pt x="10260" y="12342"/>
                  </a:lnTo>
                  <a:close/>
                </a:path>
                <a:path w="21600" h="21600" extrusionOk="0">
                  <a:moveTo>
                    <a:pt x="12419" y="12342"/>
                  </a:moveTo>
                  <a:lnTo>
                    <a:pt x="12419" y="13885"/>
                  </a:lnTo>
                  <a:lnTo>
                    <a:pt x="14580" y="13885"/>
                  </a:lnTo>
                  <a:lnTo>
                    <a:pt x="14580" y="12342"/>
                  </a:lnTo>
                  <a:lnTo>
                    <a:pt x="12419" y="12342"/>
                  </a:lnTo>
                  <a:close/>
                </a:path>
                <a:path w="21600" h="21600" extrusionOk="0">
                  <a:moveTo>
                    <a:pt x="14580" y="12342"/>
                  </a:moveTo>
                  <a:lnTo>
                    <a:pt x="14580" y="13885"/>
                  </a:lnTo>
                  <a:lnTo>
                    <a:pt x="16740" y="13885"/>
                  </a:lnTo>
                  <a:lnTo>
                    <a:pt x="16740" y="12342"/>
                  </a:lnTo>
                  <a:lnTo>
                    <a:pt x="14580" y="12342"/>
                  </a:lnTo>
                  <a:close/>
                </a:path>
                <a:path w="21600" h="21600" extrusionOk="0">
                  <a:moveTo>
                    <a:pt x="16740" y="12342"/>
                  </a:moveTo>
                  <a:lnTo>
                    <a:pt x="16740" y="13885"/>
                  </a:lnTo>
                  <a:lnTo>
                    <a:pt x="18900" y="13885"/>
                  </a:lnTo>
                  <a:lnTo>
                    <a:pt x="18900" y="12342"/>
                  </a:lnTo>
                  <a:lnTo>
                    <a:pt x="16740" y="12342"/>
                  </a:lnTo>
                  <a:close/>
                </a:path>
                <a:path w="21600" h="21600" extrusionOk="0">
                  <a:moveTo>
                    <a:pt x="18900" y="12342"/>
                  </a:moveTo>
                  <a:lnTo>
                    <a:pt x="18900" y="13885"/>
                  </a:lnTo>
                  <a:lnTo>
                    <a:pt x="21060" y="13885"/>
                  </a:lnTo>
                  <a:lnTo>
                    <a:pt x="21060" y="12342"/>
                  </a:lnTo>
                  <a:lnTo>
                    <a:pt x="18900" y="12342"/>
                  </a:lnTo>
                  <a:close/>
                </a:path>
                <a:path w="21600" h="21600" extrusionOk="0">
                  <a:moveTo>
                    <a:pt x="540" y="13885"/>
                  </a:moveTo>
                  <a:lnTo>
                    <a:pt x="540" y="15428"/>
                  </a:lnTo>
                  <a:lnTo>
                    <a:pt x="2700" y="15428"/>
                  </a:lnTo>
                  <a:lnTo>
                    <a:pt x="2700" y="13885"/>
                  </a:lnTo>
                  <a:lnTo>
                    <a:pt x="540" y="13885"/>
                  </a:lnTo>
                  <a:close/>
                </a:path>
                <a:path w="21600" h="21600" extrusionOk="0">
                  <a:moveTo>
                    <a:pt x="2700" y="13885"/>
                  </a:moveTo>
                  <a:lnTo>
                    <a:pt x="2700" y="15428"/>
                  </a:lnTo>
                  <a:lnTo>
                    <a:pt x="4860" y="15428"/>
                  </a:lnTo>
                  <a:lnTo>
                    <a:pt x="4860" y="13885"/>
                  </a:lnTo>
                  <a:lnTo>
                    <a:pt x="2700" y="13885"/>
                  </a:lnTo>
                  <a:close/>
                </a:path>
                <a:path w="21600" h="21600" extrusionOk="0">
                  <a:moveTo>
                    <a:pt x="4860" y="13885"/>
                  </a:moveTo>
                  <a:lnTo>
                    <a:pt x="4860" y="15428"/>
                  </a:lnTo>
                  <a:lnTo>
                    <a:pt x="7020" y="15428"/>
                  </a:lnTo>
                  <a:lnTo>
                    <a:pt x="7020" y="13885"/>
                  </a:lnTo>
                  <a:lnTo>
                    <a:pt x="4860" y="13885"/>
                  </a:lnTo>
                  <a:close/>
                </a:path>
                <a:path w="21600" h="21600" extrusionOk="0">
                  <a:moveTo>
                    <a:pt x="7020" y="13885"/>
                  </a:moveTo>
                  <a:lnTo>
                    <a:pt x="7020" y="15428"/>
                  </a:lnTo>
                  <a:lnTo>
                    <a:pt x="9180" y="15428"/>
                  </a:lnTo>
                  <a:lnTo>
                    <a:pt x="9180" y="13885"/>
                  </a:lnTo>
                  <a:lnTo>
                    <a:pt x="7020" y="13885"/>
                  </a:lnTo>
                  <a:close/>
                </a:path>
                <a:path w="21600" h="21600" extrusionOk="0">
                  <a:moveTo>
                    <a:pt x="9180" y="13885"/>
                  </a:moveTo>
                  <a:lnTo>
                    <a:pt x="9180" y="15428"/>
                  </a:lnTo>
                  <a:lnTo>
                    <a:pt x="11340" y="15428"/>
                  </a:lnTo>
                  <a:lnTo>
                    <a:pt x="11340" y="13885"/>
                  </a:lnTo>
                  <a:lnTo>
                    <a:pt x="9180" y="13885"/>
                  </a:lnTo>
                  <a:close/>
                </a:path>
                <a:path w="21600" h="21600" extrusionOk="0">
                  <a:moveTo>
                    <a:pt x="11340" y="13885"/>
                  </a:moveTo>
                  <a:lnTo>
                    <a:pt x="11340" y="15428"/>
                  </a:lnTo>
                  <a:lnTo>
                    <a:pt x="13500" y="15428"/>
                  </a:lnTo>
                  <a:lnTo>
                    <a:pt x="13500" y="13885"/>
                  </a:lnTo>
                  <a:lnTo>
                    <a:pt x="11340" y="13885"/>
                  </a:lnTo>
                  <a:close/>
                </a:path>
                <a:path w="21600" h="21600" extrusionOk="0">
                  <a:moveTo>
                    <a:pt x="13500" y="13885"/>
                  </a:moveTo>
                  <a:lnTo>
                    <a:pt x="13500" y="15428"/>
                  </a:lnTo>
                  <a:lnTo>
                    <a:pt x="15660" y="15428"/>
                  </a:lnTo>
                  <a:lnTo>
                    <a:pt x="15660" y="13885"/>
                  </a:lnTo>
                  <a:lnTo>
                    <a:pt x="13500" y="13885"/>
                  </a:lnTo>
                  <a:close/>
                </a:path>
                <a:path w="21600" h="21600" extrusionOk="0">
                  <a:moveTo>
                    <a:pt x="15660" y="13885"/>
                  </a:moveTo>
                  <a:lnTo>
                    <a:pt x="15660" y="15428"/>
                  </a:lnTo>
                  <a:lnTo>
                    <a:pt x="17820" y="15428"/>
                  </a:lnTo>
                  <a:lnTo>
                    <a:pt x="17820" y="13885"/>
                  </a:lnTo>
                  <a:lnTo>
                    <a:pt x="15660" y="13885"/>
                  </a:lnTo>
                  <a:close/>
                </a:path>
                <a:path w="21600" h="21600" extrusionOk="0">
                  <a:moveTo>
                    <a:pt x="17820" y="13885"/>
                  </a:moveTo>
                  <a:lnTo>
                    <a:pt x="17820" y="15428"/>
                  </a:lnTo>
                  <a:lnTo>
                    <a:pt x="19980" y="15428"/>
                  </a:lnTo>
                  <a:lnTo>
                    <a:pt x="19980" y="13885"/>
                  </a:lnTo>
                  <a:lnTo>
                    <a:pt x="17820" y="13885"/>
                  </a:lnTo>
                  <a:close/>
                </a:path>
                <a:path w="21600" h="21600" extrusionOk="0">
                  <a:moveTo>
                    <a:pt x="1620" y="15428"/>
                  </a:moveTo>
                  <a:lnTo>
                    <a:pt x="1620" y="16971"/>
                  </a:lnTo>
                  <a:lnTo>
                    <a:pt x="3779" y="16971"/>
                  </a:lnTo>
                  <a:lnTo>
                    <a:pt x="3779" y="15428"/>
                  </a:lnTo>
                  <a:lnTo>
                    <a:pt x="1620" y="15428"/>
                  </a:lnTo>
                  <a:close/>
                </a:path>
                <a:path w="21600" h="21600" extrusionOk="0">
                  <a:moveTo>
                    <a:pt x="3779" y="15428"/>
                  </a:moveTo>
                  <a:lnTo>
                    <a:pt x="3779" y="16971"/>
                  </a:lnTo>
                  <a:lnTo>
                    <a:pt x="5940" y="16971"/>
                  </a:lnTo>
                  <a:lnTo>
                    <a:pt x="5940" y="15428"/>
                  </a:lnTo>
                  <a:lnTo>
                    <a:pt x="3779" y="15428"/>
                  </a:lnTo>
                  <a:close/>
                </a:path>
                <a:path w="21600" h="21600" extrusionOk="0">
                  <a:moveTo>
                    <a:pt x="5940" y="15428"/>
                  </a:moveTo>
                  <a:lnTo>
                    <a:pt x="5940" y="16971"/>
                  </a:lnTo>
                  <a:lnTo>
                    <a:pt x="8100" y="16971"/>
                  </a:lnTo>
                  <a:lnTo>
                    <a:pt x="8100" y="15428"/>
                  </a:lnTo>
                  <a:lnTo>
                    <a:pt x="5940" y="15428"/>
                  </a:lnTo>
                  <a:close/>
                </a:path>
                <a:path w="21600" h="21600" extrusionOk="0">
                  <a:moveTo>
                    <a:pt x="8100" y="15428"/>
                  </a:moveTo>
                  <a:lnTo>
                    <a:pt x="8100" y="16971"/>
                  </a:lnTo>
                  <a:lnTo>
                    <a:pt x="10260" y="16971"/>
                  </a:lnTo>
                  <a:lnTo>
                    <a:pt x="10260" y="15428"/>
                  </a:lnTo>
                  <a:lnTo>
                    <a:pt x="8100" y="15428"/>
                  </a:lnTo>
                  <a:close/>
                </a:path>
                <a:path w="21600" h="21600" extrusionOk="0">
                  <a:moveTo>
                    <a:pt x="10260" y="15428"/>
                  </a:moveTo>
                  <a:lnTo>
                    <a:pt x="10260" y="16971"/>
                  </a:lnTo>
                  <a:lnTo>
                    <a:pt x="12419" y="16971"/>
                  </a:lnTo>
                  <a:lnTo>
                    <a:pt x="12419" y="15428"/>
                  </a:lnTo>
                  <a:lnTo>
                    <a:pt x="10260" y="15428"/>
                  </a:lnTo>
                  <a:close/>
                </a:path>
                <a:path w="21600" h="21600" extrusionOk="0">
                  <a:moveTo>
                    <a:pt x="12419" y="15428"/>
                  </a:moveTo>
                  <a:lnTo>
                    <a:pt x="12419" y="16971"/>
                  </a:lnTo>
                  <a:lnTo>
                    <a:pt x="14580" y="16971"/>
                  </a:lnTo>
                  <a:lnTo>
                    <a:pt x="14580" y="15428"/>
                  </a:lnTo>
                  <a:lnTo>
                    <a:pt x="12419" y="15428"/>
                  </a:lnTo>
                  <a:close/>
                </a:path>
                <a:path w="21600" h="21600" extrusionOk="0">
                  <a:moveTo>
                    <a:pt x="14580" y="15428"/>
                  </a:moveTo>
                  <a:lnTo>
                    <a:pt x="14580" y="16971"/>
                  </a:lnTo>
                  <a:lnTo>
                    <a:pt x="16740" y="16971"/>
                  </a:lnTo>
                  <a:lnTo>
                    <a:pt x="16740" y="15428"/>
                  </a:lnTo>
                  <a:lnTo>
                    <a:pt x="14580" y="15428"/>
                  </a:lnTo>
                  <a:close/>
                </a:path>
                <a:path w="21600" h="21600" extrusionOk="0">
                  <a:moveTo>
                    <a:pt x="16740" y="15428"/>
                  </a:moveTo>
                  <a:lnTo>
                    <a:pt x="16740" y="16971"/>
                  </a:lnTo>
                  <a:lnTo>
                    <a:pt x="18900" y="16971"/>
                  </a:lnTo>
                  <a:lnTo>
                    <a:pt x="18900" y="15428"/>
                  </a:lnTo>
                  <a:lnTo>
                    <a:pt x="16740" y="15428"/>
                  </a:lnTo>
                  <a:close/>
                </a:path>
                <a:path w="21600" h="21600" extrusionOk="0">
                  <a:moveTo>
                    <a:pt x="18900" y="15428"/>
                  </a:moveTo>
                  <a:lnTo>
                    <a:pt x="18900" y="16971"/>
                  </a:lnTo>
                  <a:lnTo>
                    <a:pt x="21060" y="16971"/>
                  </a:lnTo>
                  <a:lnTo>
                    <a:pt x="21060" y="15428"/>
                  </a:lnTo>
                  <a:lnTo>
                    <a:pt x="18900" y="15428"/>
                  </a:lnTo>
                  <a:close/>
                </a:path>
                <a:path w="21600" h="21600" extrusionOk="0">
                  <a:moveTo>
                    <a:pt x="540" y="16971"/>
                  </a:moveTo>
                  <a:lnTo>
                    <a:pt x="540" y="18514"/>
                  </a:lnTo>
                  <a:lnTo>
                    <a:pt x="2700" y="18514"/>
                  </a:lnTo>
                  <a:lnTo>
                    <a:pt x="2700" y="16971"/>
                  </a:lnTo>
                  <a:lnTo>
                    <a:pt x="540" y="16971"/>
                  </a:lnTo>
                  <a:close/>
                </a:path>
                <a:path w="21600" h="21600" extrusionOk="0">
                  <a:moveTo>
                    <a:pt x="2700" y="16971"/>
                  </a:moveTo>
                  <a:lnTo>
                    <a:pt x="2700" y="18514"/>
                  </a:lnTo>
                  <a:lnTo>
                    <a:pt x="4860" y="18514"/>
                  </a:lnTo>
                  <a:lnTo>
                    <a:pt x="4860" y="16971"/>
                  </a:lnTo>
                  <a:lnTo>
                    <a:pt x="2700" y="16971"/>
                  </a:lnTo>
                  <a:close/>
                </a:path>
                <a:path w="21600" h="21600" extrusionOk="0">
                  <a:moveTo>
                    <a:pt x="4860" y="16971"/>
                  </a:moveTo>
                  <a:lnTo>
                    <a:pt x="4860" y="18514"/>
                  </a:lnTo>
                  <a:lnTo>
                    <a:pt x="7020" y="18514"/>
                  </a:lnTo>
                  <a:lnTo>
                    <a:pt x="7020" y="16971"/>
                  </a:lnTo>
                  <a:lnTo>
                    <a:pt x="4860" y="16971"/>
                  </a:lnTo>
                  <a:close/>
                </a:path>
                <a:path w="21600" h="21600" extrusionOk="0">
                  <a:moveTo>
                    <a:pt x="7020" y="16971"/>
                  </a:moveTo>
                  <a:lnTo>
                    <a:pt x="7020" y="18514"/>
                  </a:lnTo>
                  <a:lnTo>
                    <a:pt x="9180" y="18514"/>
                  </a:lnTo>
                  <a:lnTo>
                    <a:pt x="9180" y="16971"/>
                  </a:lnTo>
                  <a:lnTo>
                    <a:pt x="7020" y="16971"/>
                  </a:lnTo>
                  <a:close/>
                </a:path>
                <a:path w="21600" h="21600" extrusionOk="0">
                  <a:moveTo>
                    <a:pt x="9180" y="16971"/>
                  </a:moveTo>
                  <a:lnTo>
                    <a:pt x="9180" y="18514"/>
                  </a:lnTo>
                  <a:lnTo>
                    <a:pt x="11340" y="18514"/>
                  </a:lnTo>
                  <a:lnTo>
                    <a:pt x="11340" y="16971"/>
                  </a:lnTo>
                  <a:lnTo>
                    <a:pt x="9180" y="16971"/>
                  </a:lnTo>
                  <a:close/>
                </a:path>
                <a:path w="21600" h="21600" extrusionOk="0">
                  <a:moveTo>
                    <a:pt x="11340" y="16971"/>
                  </a:moveTo>
                  <a:lnTo>
                    <a:pt x="11340" y="18514"/>
                  </a:lnTo>
                  <a:lnTo>
                    <a:pt x="13500" y="18514"/>
                  </a:lnTo>
                  <a:lnTo>
                    <a:pt x="13500" y="16971"/>
                  </a:lnTo>
                  <a:lnTo>
                    <a:pt x="11340" y="16971"/>
                  </a:lnTo>
                  <a:close/>
                </a:path>
                <a:path w="21600" h="21600" extrusionOk="0">
                  <a:moveTo>
                    <a:pt x="13500" y="16971"/>
                  </a:moveTo>
                  <a:lnTo>
                    <a:pt x="13500" y="18514"/>
                  </a:lnTo>
                  <a:lnTo>
                    <a:pt x="15660" y="18514"/>
                  </a:lnTo>
                  <a:lnTo>
                    <a:pt x="15660" y="16971"/>
                  </a:lnTo>
                  <a:lnTo>
                    <a:pt x="13500" y="16971"/>
                  </a:lnTo>
                  <a:close/>
                </a:path>
                <a:path w="21600" h="21600" extrusionOk="0">
                  <a:moveTo>
                    <a:pt x="15660" y="16971"/>
                  </a:moveTo>
                  <a:lnTo>
                    <a:pt x="15660" y="18514"/>
                  </a:lnTo>
                  <a:lnTo>
                    <a:pt x="17820" y="18514"/>
                  </a:lnTo>
                  <a:lnTo>
                    <a:pt x="17820" y="16971"/>
                  </a:lnTo>
                  <a:lnTo>
                    <a:pt x="15660" y="16971"/>
                  </a:lnTo>
                  <a:close/>
                </a:path>
                <a:path w="21600" h="21600" extrusionOk="0">
                  <a:moveTo>
                    <a:pt x="17820" y="16971"/>
                  </a:moveTo>
                  <a:lnTo>
                    <a:pt x="17820" y="18514"/>
                  </a:lnTo>
                  <a:lnTo>
                    <a:pt x="19980" y="18514"/>
                  </a:lnTo>
                  <a:lnTo>
                    <a:pt x="19980" y="16971"/>
                  </a:lnTo>
                  <a:lnTo>
                    <a:pt x="17820" y="16971"/>
                  </a:lnTo>
                  <a:close/>
                </a:path>
                <a:path w="21600" h="21600" extrusionOk="0">
                  <a:moveTo>
                    <a:pt x="1620" y="18514"/>
                  </a:moveTo>
                  <a:lnTo>
                    <a:pt x="1620" y="20057"/>
                  </a:lnTo>
                  <a:lnTo>
                    <a:pt x="3779" y="20057"/>
                  </a:lnTo>
                  <a:lnTo>
                    <a:pt x="3779" y="18514"/>
                  </a:lnTo>
                  <a:lnTo>
                    <a:pt x="1620" y="18514"/>
                  </a:lnTo>
                  <a:close/>
                </a:path>
                <a:path w="21600" h="21600" extrusionOk="0">
                  <a:moveTo>
                    <a:pt x="3779" y="18514"/>
                  </a:moveTo>
                  <a:lnTo>
                    <a:pt x="3779" y="20057"/>
                  </a:lnTo>
                  <a:lnTo>
                    <a:pt x="5940" y="20057"/>
                  </a:lnTo>
                  <a:lnTo>
                    <a:pt x="5940" y="18514"/>
                  </a:lnTo>
                  <a:lnTo>
                    <a:pt x="3779" y="18514"/>
                  </a:lnTo>
                  <a:close/>
                </a:path>
                <a:path w="21600" h="21600" extrusionOk="0">
                  <a:moveTo>
                    <a:pt x="5940" y="18514"/>
                  </a:moveTo>
                  <a:lnTo>
                    <a:pt x="5940" y="20057"/>
                  </a:lnTo>
                  <a:lnTo>
                    <a:pt x="8100" y="20057"/>
                  </a:lnTo>
                  <a:lnTo>
                    <a:pt x="8100" y="18514"/>
                  </a:lnTo>
                  <a:lnTo>
                    <a:pt x="5940" y="18514"/>
                  </a:lnTo>
                  <a:close/>
                </a:path>
                <a:path w="21600" h="21600" extrusionOk="0">
                  <a:moveTo>
                    <a:pt x="8100" y="18514"/>
                  </a:moveTo>
                  <a:lnTo>
                    <a:pt x="8100" y="20057"/>
                  </a:lnTo>
                  <a:lnTo>
                    <a:pt x="10260" y="20057"/>
                  </a:lnTo>
                  <a:lnTo>
                    <a:pt x="10260" y="18514"/>
                  </a:lnTo>
                  <a:lnTo>
                    <a:pt x="8100" y="18514"/>
                  </a:lnTo>
                  <a:close/>
                </a:path>
                <a:path w="21600" h="21600" extrusionOk="0">
                  <a:moveTo>
                    <a:pt x="10260" y="18514"/>
                  </a:moveTo>
                  <a:lnTo>
                    <a:pt x="10260" y="20057"/>
                  </a:lnTo>
                  <a:lnTo>
                    <a:pt x="12419" y="20057"/>
                  </a:lnTo>
                  <a:lnTo>
                    <a:pt x="12419" y="18514"/>
                  </a:lnTo>
                  <a:lnTo>
                    <a:pt x="10260" y="18514"/>
                  </a:lnTo>
                  <a:close/>
                </a:path>
                <a:path w="21600" h="21600" extrusionOk="0">
                  <a:moveTo>
                    <a:pt x="12419" y="18514"/>
                  </a:moveTo>
                  <a:lnTo>
                    <a:pt x="12419" y="20057"/>
                  </a:lnTo>
                  <a:lnTo>
                    <a:pt x="14580" y="20057"/>
                  </a:lnTo>
                  <a:lnTo>
                    <a:pt x="14580" y="18514"/>
                  </a:lnTo>
                  <a:lnTo>
                    <a:pt x="12419" y="18514"/>
                  </a:lnTo>
                  <a:close/>
                </a:path>
                <a:path w="21600" h="21600" extrusionOk="0">
                  <a:moveTo>
                    <a:pt x="14580" y="18514"/>
                  </a:moveTo>
                  <a:lnTo>
                    <a:pt x="14580" y="20057"/>
                  </a:lnTo>
                  <a:lnTo>
                    <a:pt x="16740" y="20057"/>
                  </a:lnTo>
                  <a:lnTo>
                    <a:pt x="16740" y="18514"/>
                  </a:lnTo>
                  <a:lnTo>
                    <a:pt x="14580" y="18514"/>
                  </a:lnTo>
                  <a:close/>
                </a:path>
                <a:path w="21600" h="21600" extrusionOk="0">
                  <a:moveTo>
                    <a:pt x="16740" y="18514"/>
                  </a:moveTo>
                  <a:lnTo>
                    <a:pt x="16740" y="20057"/>
                  </a:lnTo>
                  <a:lnTo>
                    <a:pt x="18900" y="20057"/>
                  </a:lnTo>
                  <a:lnTo>
                    <a:pt x="18900" y="18514"/>
                  </a:lnTo>
                  <a:lnTo>
                    <a:pt x="16740" y="18514"/>
                  </a:lnTo>
                  <a:close/>
                </a:path>
                <a:path w="21600" h="21600" extrusionOk="0">
                  <a:moveTo>
                    <a:pt x="18900" y="18514"/>
                  </a:moveTo>
                  <a:lnTo>
                    <a:pt x="18900" y="20057"/>
                  </a:lnTo>
                  <a:lnTo>
                    <a:pt x="21060" y="20057"/>
                  </a:lnTo>
                  <a:lnTo>
                    <a:pt x="21060" y="18514"/>
                  </a:lnTo>
                  <a:lnTo>
                    <a:pt x="18900" y="18514"/>
                  </a:lnTo>
                  <a:close/>
                </a:path>
                <a:path w="21600" h="21600" extrusionOk="0">
                  <a:moveTo>
                    <a:pt x="540" y="20057"/>
                  </a:moveTo>
                  <a:lnTo>
                    <a:pt x="540" y="21600"/>
                  </a:lnTo>
                  <a:lnTo>
                    <a:pt x="2700" y="21600"/>
                  </a:lnTo>
                  <a:lnTo>
                    <a:pt x="2700" y="20057"/>
                  </a:lnTo>
                  <a:lnTo>
                    <a:pt x="540" y="20057"/>
                  </a:lnTo>
                  <a:close/>
                </a:path>
                <a:path w="21600" h="21600" extrusionOk="0">
                  <a:moveTo>
                    <a:pt x="2700" y="20057"/>
                  </a:moveTo>
                  <a:lnTo>
                    <a:pt x="2700" y="21600"/>
                  </a:lnTo>
                  <a:lnTo>
                    <a:pt x="4860" y="21600"/>
                  </a:lnTo>
                  <a:lnTo>
                    <a:pt x="4860" y="20057"/>
                  </a:lnTo>
                  <a:lnTo>
                    <a:pt x="2700" y="20057"/>
                  </a:lnTo>
                  <a:close/>
                </a:path>
                <a:path w="21600" h="21600" extrusionOk="0">
                  <a:moveTo>
                    <a:pt x="4860" y="20057"/>
                  </a:moveTo>
                  <a:lnTo>
                    <a:pt x="4860" y="21600"/>
                  </a:lnTo>
                  <a:lnTo>
                    <a:pt x="7020" y="21600"/>
                  </a:lnTo>
                  <a:lnTo>
                    <a:pt x="7020" y="20057"/>
                  </a:lnTo>
                  <a:lnTo>
                    <a:pt x="4860" y="20057"/>
                  </a:lnTo>
                  <a:close/>
                </a:path>
                <a:path w="21600" h="21600" extrusionOk="0">
                  <a:moveTo>
                    <a:pt x="7020" y="20057"/>
                  </a:moveTo>
                  <a:lnTo>
                    <a:pt x="7020" y="21600"/>
                  </a:lnTo>
                  <a:lnTo>
                    <a:pt x="9180" y="21600"/>
                  </a:lnTo>
                  <a:lnTo>
                    <a:pt x="9180" y="20057"/>
                  </a:lnTo>
                  <a:lnTo>
                    <a:pt x="7020" y="20057"/>
                  </a:lnTo>
                  <a:close/>
                </a:path>
                <a:path w="21600" h="21600" extrusionOk="0">
                  <a:moveTo>
                    <a:pt x="9180" y="20057"/>
                  </a:moveTo>
                  <a:lnTo>
                    <a:pt x="9180" y="21600"/>
                  </a:lnTo>
                  <a:lnTo>
                    <a:pt x="11340" y="21600"/>
                  </a:lnTo>
                  <a:lnTo>
                    <a:pt x="11340" y="20057"/>
                  </a:lnTo>
                  <a:lnTo>
                    <a:pt x="9180" y="20057"/>
                  </a:lnTo>
                  <a:close/>
                </a:path>
                <a:path w="21600" h="21600" extrusionOk="0">
                  <a:moveTo>
                    <a:pt x="11340" y="20057"/>
                  </a:moveTo>
                  <a:lnTo>
                    <a:pt x="11340" y="21600"/>
                  </a:lnTo>
                  <a:lnTo>
                    <a:pt x="13500" y="21600"/>
                  </a:lnTo>
                  <a:lnTo>
                    <a:pt x="13500" y="20057"/>
                  </a:lnTo>
                  <a:lnTo>
                    <a:pt x="11340" y="20057"/>
                  </a:lnTo>
                  <a:close/>
                </a:path>
                <a:path w="21600" h="21600" extrusionOk="0">
                  <a:moveTo>
                    <a:pt x="13500" y="20057"/>
                  </a:moveTo>
                  <a:lnTo>
                    <a:pt x="13500" y="21600"/>
                  </a:lnTo>
                  <a:lnTo>
                    <a:pt x="15660" y="21600"/>
                  </a:lnTo>
                  <a:lnTo>
                    <a:pt x="15660" y="20057"/>
                  </a:lnTo>
                  <a:lnTo>
                    <a:pt x="13500" y="20057"/>
                  </a:lnTo>
                  <a:close/>
                </a:path>
                <a:path w="21600" h="21600" extrusionOk="0">
                  <a:moveTo>
                    <a:pt x="15660" y="20057"/>
                  </a:moveTo>
                  <a:lnTo>
                    <a:pt x="15660" y="21600"/>
                  </a:lnTo>
                  <a:lnTo>
                    <a:pt x="17820" y="21600"/>
                  </a:lnTo>
                  <a:lnTo>
                    <a:pt x="17820" y="20057"/>
                  </a:lnTo>
                  <a:lnTo>
                    <a:pt x="15660" y="20057"/>
                  </a:lnTo>
                  <a:close/>
                </a:path>
                <a:path w="21600" h="21600" extrusionOk="0">
                  <a:moveTo>
                    <a:pt x="17820" y="20057"/>
                  </a:moveTo>
                  <a:lnTo>
                    <a:pt x="17820" y="21600"/>
                  </a:lnTo>
                  <a:lnTo>
                    <a:pt x="19980" y="21600"/>
                  </a:lnTo>
                  <a:lnTo>
                    <a:pt x="19980" y="20057"/>
                  </a:lnTo>
                  <a:lnTo>
                    <a:pt x="17820" y="20057"/>
                  </a:lnTo>
                  <a:close/>
                </a:path>
                <a:path w="21600" h="21600" extrusionOk="0">
                  <a:moveTo>
                    <a:pt x="19980" y="4628"/>
                  </a:moveTo>
                  <a:lnTo>
                    <a:pt x="21060" y="4628"/>
                  </a:lnTo>
                  <a:lnTo>
                    <a:pt x="21060" y="6171"/>
                  </a:lnTo>
                  <a:lnTo>
                    <a:pt x="19980" y="6171"/>
                  </a:lnTo>
                  <a:lnTo>
                    <a:pt x="19980" y="4628"/>
                  </a:lnTo>
                  <a:close/>
                </a:path>
              </a:pathLst>
            </a:custGeom>
            <a:solidFill>
              <a:srgbClr val="9966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Intrusion Detection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20000" cy="5105400"/>
          </a:xfrm>
        </p:spPr>
        <p:txBody>
          <a:bodyPr/>
          <a:lstStyle/>
          <a:p>
            <a:r>
              <a:rPr lang="en-US" dirty="0"/>
              <a:t>No security perimeter should be expected to reach perfection</a:t>
            </a:r>
          </a:p>
          <a:p>
            <a:r>
              <a:rPr lang="en-US" dirty="0"/>
              <a:t>Must be able to spot </a:t>
            </a:r>
            <a:br>
              <a:rPr lang="en-US" dirty="0"/>
            </a:br>
            <a:r>
              <a:rPr lang="en-US" dirty="0"/>
              <a:t>intrusions quickly</a:t>
            </a:r>
          </a:p>
          <a:p>
            <a:r>
              <a:rPr lang="en-US" dirty="0"/>
              <a:t>Essential component of </a:t>
            </a:r>
            <a:br>
              <a:rPr lang="en-US" dirty="0"/>
            </a:br>
            <a:r>
              <a:rPr lang="en-US" dirty="0"/>
              <a:t>effective security</a:t>
            </a:r>
          </a:p>
          <a:p>
            <a:r>
              <a:rPr lang="en-US" dirty="0"/>
              <a:t>Allows measured, planned </a:t>
            </a:r>
            <a:br>
              <a:rPr lang="en-US" dirty="0"/>
            </a:br>
            <a:r>
              <a:rPr lang="en-US" dirty="0"/>
              <a:t>response</a:t>
            </a:r>
          </a:p>
          <a:p>
            <a:pPr lvl="1"/>
            <a:r>
              <a:rPr lang="en-US" dirty="0"/>
              <a:t>Stop or monitor, collect </a:t>
            </a:r>
            <a:br>
              <a:rPr lang="en-US" dirty="0"/>
            </a:br>
            <a:r>
              <a:rPr lang="en-US" dirty="0"/>
              <a:t>evidence</a:t>
            </a:r>
          </a:p>
          <a:p>
            <a:pPr lvl="1"/>
            <a:r>
              <a:rPr lang="en-US" dirty="0"/>
              <a:t>Valuable in forensic work</a:t>
            </a:r>
          </a:p>
        </p:txBody>
      </p:sp>
      <p:pic>
        <p:nvPicPr>
          <p:cNvPr id="21506" name="Picture 2" descr="C:\Program Files\Microsoft Office\Media\CntCD1\ClipArt5\j028743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92353"/>
            <a:ext cx="3657600" cy="2873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Multiple Factors in </a:t>
            </a:r>
            <a:br>
              <a:rPr lang="en-US" dirty="0"/>
            </a:br>
            <a:r>
              <a:rPr lang="en-US" dirty="0"/>
              <a:t>System Penetration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5181600"/>
          </a:xfrm>
        </p:spPr>
        <p:txBody>
          <a:bodyPr/>
          <a:lstStyle/>
          <a:p>
            <a:r>
              <a:rPr lang="en-US" dirty="0"/>
              <a:t>System security is much more than technical safeguards</a:t>
            </a:r>
          </a:p>
          <a:p>
            <a:r>
              <a:rPr lang="en-US" dirty="0"/>
              <a:t>Human behavior key weakness in all systems</a:t>
            </a:r>
          </a:p>
          <a:p>
            <a:pPr lvl="1"/>
            <a:r>
              <a:rPr lang="en-US" dirty="0"/>
              <a:t>Social engineering attacks exploit normal human / social expectations</a:t>
            </a:r>
          </a:p>
          <a:p>
            <a:r>
              <a:rPr lang="en-US" dirty="0"/>
              <a:t>Organizational culture critically important</a:t>
            </a:r>
          </a:p>
          <a:p>
            <a:pPr lvl="1"/>
            <a:r>
              <a:rPr lang="en-US" dirty="0"/>
              <a:t>Clear explanations of reasons behind policies support security rules</a:t>
            </a:r>
          </a:p>
          <a:p>
            <a:pPr lvl="1"/>
            <a:r>
              <a:rPr lang="en-US" dirty="0"/>
              <a:t>Reward – not only punishment – helpful</a:t>
            </a:r>
          </a:p>
          <a:p>
            <a:pPr lvl="1"/>
            <a:r>
              <a:rPr lang="en-US" dirty="0"/>
              <a:t>Consistent monitoring and enforcement required for effectiveness and legal protection</a:t>
            </a:r>
          </a:p>
          <a:p>
            <a:r>
              <a:rPr lang="en-US" dirty="0"/>
              <a:t>Technical safeguards must constantly evolve and adapt to changing threats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Breaching Access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Brute-force attacks</a:t>
            </a:r>
          </a:p>
          <a:p>
            <a:r>
              <a:rPr lang="en-US" dirty="0"/>
              <a:t>Demon (war) dialing</a:t>
            </a:r>
          </a:p>
          <a:p>
            <a:r>
              <a:rPr lang="en-US" dirty="0"/>
              <a:t>Exhaustive search</a:t>
            </a:r>
          </a:p>
          <a:p>
            <a:r>
              <a:rPr lang="en-US" dirty="0"/>
              <a:t>Keyspace issues</a:t>
            </a:r>
          </a:p>
          <a:p>
            <a:r>
              <a:rPr lang="en-US" dirty="0"/>
              <a:t>Login speed</a:t>
            </a:r>
          </a:p>
          <a:p>
            <a:r>
              <a:rPr lang="en-US" dirty="0"/>
              <a:t>Scavenging RAM</a:t>
            </a:r>
          </a:p>
          <a:p>
            <a:r>
              <a:rPr lang="en-US" dirty="0"/>
              <a:t>Scavenging swap &amp; cache files</a:t>
            </a:r>
          </a:p>
          <a:p>
            <a:r>
              <a:rPr lang="en-US" dirty="0"/>
              <a:t>Dictionary-based guessing</a:t>
            </a:r>
          </a:p>
          <a:p>
            <a:r>
              <a:rPr lang="en-US" dirty="0"/>
              <a:t>Stealing</a:t>
            </a:r>
          </a:p>
          <a:p>
            <a:r>
              <a:rPr lang="en-US" dirty="0"/>
              <a:t>Scavenging (including discarded media)</a:t>
            </a:r>
          </a:p>
        </p:txBody>
      </p:sp>
      <p:pic>
        <p:nvPicPr>
          <p:cNvPr id="22530" name="Picture 2" descr="C:\Program Files\Microsoft Office\Media\CntCD1\ClipArt5\j02863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14400"/>
            <a:ext cx="3909365" cy="346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Spying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4900"/>
            <a:ext cx="3581400" cy="4648200"/>
          </a:xfrm>
        </p:spPr>
        <p:txBody>
          <a:bodyPr/>
          <a:lstStyle/>
          <a:p>
            <a:r>
              <a:rPr lang="en-US" dirty="0"/>
              <a:t>Laser interferometry (bouncing lasers off windows)</a:t>
            </a:r>
          </a:p>
          <a:p>
            <a:r>
              <a:rPr lang="en-US" dirty="0"/>
              <a:t>Shoulder surfing</a:t>
            </a:r>
          </a:p>
          <a:p>
            <a:r>
              <a:rPr lang="en-US" dirty="0"/>
              <a:t>War-driving</a:t>
            </a:r>
          </a:p>
          <a:p>
            <a:r>
              <a:rPr lang="en-US" dirty="0"/>
              <a:t>Keyloggers</a:t>
            </a:r>
          </a:p>
          <a:p>
            <a:r>
              <a:rPr lang="en-US" dirty="0"/>
              <a:t>Exploiting insecure public networks (e.g., hotels) – see Fig 15.2</a:t>
            </a:r>
          </a:p>
        </p:txBody>
      </p:sp>
      <p:pic>
        <p:nvPicPr>
          <p:cNvPr id="4" name="Picture 3" descr="CSH5-fig-15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6137" y="1447800"/>
            <a:ext cx="4765463" cy="389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67200" y="5410200"/>
            <a:ext cx="47244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CSH6</a:t>
            </a:r>
            <a:r>
              <a:rPr lang="en-US" sz="1400" dirty="0"/>
              <a:t> Figure 15.2</a:t>
            </a:r>
            <a:br>
              <a:rPr lang="en-US" sz="1400" dirty="0"/>
            </a:br>
            <a:r>
              <a:rPr lang="en-US" sz="1400" dirty="0"/>
              <a:t>Poorly configured hotel room Internet connectivity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Penetration Testing, </a:t>
            </a:r>
            <a:br>
              <a:rPr lang="en-US" dirty="0"/>
            </a:br>
            <a:r>
              <a:rPr lang="en-US" dirty="0"/>
              <a:t>Toolkits &amp;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924800" cy="4876800"/>
          </a:xfrm>
        </p:spPr>
        <p:txBody>
          <a:bodyPr/>
          <a:lstStyle/>
          <a:p>
            <a:r>
              <a:rPr lang="en-US" dirty="0"/>
              <a:t>System administrators and security experts commonly use vulnerability analysis and automated penetration tools to test system security</a:t>
            </a:r>
          </a:p>
          <a:p>
            <a:pPr lvl="1"/>
            <a:r>
              <a:rPr lang="en-US" dirty="0"/>
              <a:t>So do criminal hackers</a:t>
            </a:r>
          </a:p>
          <a:p>
            <a:r>
              <a:rPr lang="en-US" dirty="0"/>
              <a:t>Scanners serve several functions</a:t>
            </a:r>
          </a:p>
          <a:p>
            <a:pPr lvl="1"/>
            <a:r>
              <a:rPr lang="en-US" dirty="0"/>
              <a:t>Laying out network architecture</a:t>
            </a:r>
          </a:p>
          <a:p>
            <a:pPr lvl="1"/>
            <a:r>
              <a:rPr lang="en-US" dirty="0"/>
              <a:t>Determining which protocols are </a:t>
            </a:r>
            <a:br>
              <a:rPr lang="en-US" dirty="0"/>
            </a:br>
            <a:r>
              <a:rPr lang="en-US" dirty="0"/>
              <a:t>in use</a:t>
            </a:r>
          </a:p>
          <a:p>
            <a:pPr lvl="1"/>
            <a:r>
              <a:rPr lang="en-US" dirty="0"/>
              <a:t>Mapping firewall rule sets</a:t>
            </a:r>
          </a:p>
          <a:p>
            <a:pPr lvl="1"/>
            <a:r>
              <a:rPr lang="en-US" dirty="0"/>
              <a:t>Determining which operating systems are in use</a:t>
            </a:r>
          </a:p>
        </p:txBody>
      </p:sp>
      <p:pic>
        <p:nvPicPr>
          <p:cNvPr id="23554" name="Picture 2" descr="C:\Program Files\Microsoft Office\Media\CntCD1\ClipArt3\j023278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2159251" cy="2136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Exploits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00" cy="4953000"/>
          </a:xfrm>
        </p:spPr>
        <p:txBody>
          <a:bodyPr/>
          <a:lstStyle/>
          <a:p>
            <a:r>
              <a:rPr lang="en-US" dirty="0"/>
              <a:t>Buffer Overflow</a:t>
            </a:r>
          </a:p>
          <a:p>
            <a:pPr lvl="1"/>
            <a:r>
              <a:rPr lang="en-US" dirty="0"/>
              <a:t>Most common exploit of </a:t>
            </a:r>
            <a:br>
              <a:rPr lang="en-US" dirty="0"/>
            </a:br>
            <a:r>
              <a:rPr lang="en-US" dirty="0"/>
              <a:t>poor coding</a:t>
            </a:r>
          </a:p>
          <a:p>
            <a:pPr lvl="1"/>
            <a:r>
              <a:rPr lang="en-US" dirty="0"/>
              <a:t>Insert data beyond </a:t>
            </a:r>
            <a:br>
              <a:rPr lang="en-US" dirty="0"/>
            </a:br>
            <a:r>
              <a:rPr lang="en-US" dirty="0"/>
              <a:t>expected end of input</a:t>
            </a:r>
          </a:p>
          <a:p>
            <a:pPr lvl="1"/>
            <a:r>
              <a:rPr lang="en-US" dirty="0"/>
              <a:t>Interpret extra data as </a:t>
            </a:r>
            <a:br>
              <a:rPr lang="en-US" dirty="0"/>
            </a:br>
            <a:r>
              <a:rPr lang="en-US" dirty="0"/>
              <a:t>instructions</a:t>
            </a:r>
          </a:p>
          <a:p>
            <a:r>
              <a:rPr lang="en-US" dirty="0"/>
              <a:t>Password Cracking</a:t>
            </a:r>
          </a:p>
          <a:p>
            <a:pPr lvl="1"/>
            <a:r>
              <a:rPr lang="en-US" dirty="0"/>
              <a:t>Steal encrypted password file</a:t>
            </a:r>
          </a:p>
          <a:p>
            <a:pPr lvl="1"/>
            <a:r>
              <a:rPr lang="en-US" dirty="0"/>
              <a:t>Run crack program on other computer</a:t>
            </a:r>
          </a:p>
          <a:p>
            <a:pPr lvl="1"/>
            <a:r>
              <a:rPr lang="en-US" dirty="0"/>
              <a:t>Or try rainbow tables of predetermined passwords vs one-way encrypted codes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90600"/>
            <a:ext cx="3295650" cy="3496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64691" y="6519446"/>
            <a:ext cx="8479309" cy="338554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Narrow" pitchFamily="34" charset="0"/>
              </a:rPr>
              <a:t>Image from </a:t>
            </a:r>
            <a:r>
              <a:rPr lang="en-US" sz="1600" dirty="0">
                <a:latin typeface="Arial Narrow" pitchFamily="34" charset="0"/>
                <a:hlinkClick r:id="rId4"/>
              </a:rPr>
              <a:t>http://bildbevis.se/images/20060112000555_overflow.jpg</a:t>
            </a:r>
            <a:r>
              <a:rPr lang="en-US" sz="1600" dirty="0">
                <a:latin typeface="Arial Narrow" pitchFamily="34" charset="0"/>
              </a:rPr>
              <a:t> used with kind permission of author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Exploits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20000" cy="4953000"/>
          </a:xfrm>
        </p:spPr>
        <p:txBody>
          <a:bodyPr/>
          <a:lstStyle/>
          <a:p>
            <a:r>
              <a:rPr lang="en-US" dirty="0"/>
              <a:t>Rootkits</a:t>
            </a:r>
          </a:p>
          <a:p>
            <a:pPr lvl="1"/>
            <a:r>
              <a:rPr lang="en-US" dirty="0"/>
              <a:t>Once system has been cracked, apply </a:t>
            </a:r>
            <a:r>
              <a:rPr lang="en-US" i="1" dirty="0"/>
              <a:t>rootkit</a:t>
            </a:r>
          </a:p>
          <a:p>
            <a:pPr lvl="1"/>
            <a:r>
              <a:rPr lang="en-US" dirty="0"/>
              <a:t>Ensures that criminal can </a:t>
            </a:r>
            <a:br>
              <a:rPr lang="en-US" dirty="0"/>
            </a:br>
            <a:r>
              <a:rPr lang="en-US" dirty="0"/>
              <a:t>re-enter system at will</a:t>
            </a:r>
          </a:p>
          <a:p>
            <a:pPr lvl="1"/>
            <a:r>
              <a:rPr lang="en-US" dirty="0"/>
              <a:t>Installs a backdoor</a:t>
            </a:r>
          </a:p>
          <a:p>
            <a:pPr lvl="1"/>
            <a:r>
              <a:rPr lang="en-US" dirty="0"/>
              <a:t>Hides itself from discovery </a:t>
            </a:r>
            <a:br>
              <a:rPr lang="en-US" dirty="0"/>
            </a:br>
            <a:r>
              <a:rPr lang="en-US" dirty="0"/>
              <a:t>(invisible, wipes log records….)</a:t>
            </a:r>
          </a:p>
          <a:p>
            <a:r>
              <a:rPr lang="en-US" dirty="0"/>
              <a:t>Trojan Code:</a:t>
            </a:r>
            <a:r>
              <a:rPr lang="en-US" baseline="0" dirty="0"/>
              <a:t> often part of rootkits</a:t>
            </a:r>
            <a:endParaRPr lang="en-US" dirty="0"/>
          </a:p>
          <a:p>
            <a:r>
              <a:rPr lang="en-US" dirty="0"/>
              <a:t>Back Doors: beware utilities that have </a:t>
            </a:r>
            <a:br>
              <a:rPr lang="en-US" dirty="0"/>
            </a:br>
            <a:r>
              <a:rPr lang="en-US" dirty="0"/>
              <a:t>been converted to Trojans with back doors</a:t>
            </a:r>
          </a:p>
        </p:txBody>
      </p:sp>
      <p:pic>
        <p:nvPicPr>
          <p:cNvPr id="25602" name="Picture 2" descr="C:\Program Files\Microsoft Office\Media\CntCD1\ClipArt7\j0312368.wmf"/>
          <p:cNvPicPr>
            <a:picLocks noChangeAspect="1" noChangeArrowheads="1"/>
          </p:cNvPicPr>
          <p:nvPr/>
        </p:nvPicPr>
        <p:blipFill>
          <a:blip r:embed="rId3" cstate="print"/>
          <a:srcRect t="58450" r="11467"/>
          <a:stretch>
            <a:fillRect/>
          </a:stretch>
        </p:blipFill>
        <p:spPr bwMode="auto">
          <a:xfrm>
            <a:off x="6485839" y="2362200"/>
            <a:ext cx="2353361" cy="2676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Penetration via Web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181600"/>
          </a:xfrm>
        </p:spPr>
        <p:txBody>
          <a:bodyPr/>
          <a:lstStyle/>
          <a:p>
            <a:r>
              <a:rPr lang="en-US" dirty="0"/>
              <a:t>Many Web sites are interactive: </a:t>
            </a:r>
            <a:br>
              <a:rPr lang="en-US" dirty="0"/>
            </a:br>
            <a:r>
              <a:rPr lang="en-US" dirty="0"/>
              <a:t>receive user input</a:t>
            </a:r>
            <a:r>
              <a:rPr lang="en-US" baseline="0" dirty="0"/>
              <a:t> such as name, </a:t>
            </a:r>
            <a:br>
              <a:rPr lang="en-US" baseline="0" dirty="0"/>
            </a:br>
            <a:r>
              <a:rPr lang="en-US" baseline="0" dirty="0"/>
              <a:t>e-mail address etc.</a:t>
            </a:r>
          </a:p>
          <a:p>
            <a:r>
              <a:rPr lang="en-US" baseline="0" dirty="0"/>
              <a:t>Attackers enter long or random inputs (“fuzzing”) to see what happens</a:t>
            </a:r>
          </a:p>
          <a:p>
            <a:r>
              <a:rPr lang="en-US" baseline="0" dirty="0"/>
              <a:t>Can cause buffer overflows and improper actions by Web server (“executing arbitrary code”)</a:t>
            </a:r>
          </a:p>
          <a:p>
            <a:r>
              <a:rPr lang="en-US" baseline="0" dirty="0"/>
              <a:t>Use of special characters in input strings (.., /, \, metacharacters)</a:t>
            </a:r>
          </a:p>
          <a:p>
            <a:r>
              <a:rPr lang="en-US" baseline="0" dirty="0"/>
              <a:t>Server-side includes – special commands interpreted by Web server – including </a:t>
            </a:r>
            <a:r>
              <a:rPr lang="en-US" i="1" baseline="0" dirty="0"/>
              <a:t>exec</a:t>
            </a:r>
            <a:r>
              <a:rPr lang="en-US" i="0" baseline="0" dirty="0"/>
              <a:t> for execution of code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5943600"/>
            <a:ext cx="3389389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21</a:t>
            </a:r>
            <a:br>
              <a:rPr lang="en-US" dirty="0"/>
            </a:br>
            <a:r>
              <a:rPr lang="en-US" dirty="0"/>
              <a:t>Web-Based Vulnerabilities</a:t>
            </a:r>
          </a:p>
        </p:txBody>
      </p:sp>
      <p:pic>
        <p:nvPicPr>
          <p:cNvPr id="26626" name="Picture 2" descr="C:\Program Files\Microsoft Office\Media\CntCD1\ClipArt5\j028344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90600"/>
            <a:ext cx="1825142" cy="1795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914400"/>
          </a:xfrm>
        </p:spPr>
        <p:txBody>
          <a:bodyPr/>
          <a:lstStyle/>
          <a:p>
            <a:pPr lvl="0"/>
            <a:r>
              <a:rPr lang="en-US" dirty="0"/>
              <a:t>Role of Malware and Botnets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162800" cy="5105400"/>
          </a:xfrm>
        </p:spPr>
        <p:txBody>
          <a:bodyPr/>
          <a:lstStyle/>
          <a:p>
            <a:r>
              <a:rPr lang="en-US" sz="2300" dirty="0"/>
              <a:t>Viruses</a:t>
            </a:r>
            <a:r>
              <a:rPr lang="en-US" sz="2300" baseline="0" dirty="0"/>
              <a:t> and worms may communicate confidential data to external Internet addresses</a:t>
            </a:r>
          </a:p>
          <a:p>
            <a:r>
              <a:rPr lang="en-US" sz="2300" dirty="0"/>
              <a:t>Bots are malware that wait for </a:t>
            </a:r>
            <a:br>
              <a:rPr lang="en-US" sz="2300" dirty="0"/>
            </a:br>
            <a:r>
              <a:rPr lang="en-US" sz="2300" dirty="0"/>
              <a:t>instructions from controllers</a:t>
            </a:r>
            <a:endParaRPr lang="en-US" sz="2300" baseline="0" dirty="0"/>
          </a:p>
          <a:p>
            <a:r>
              <a:rPr lang="en-US" sz="2300" baseline="0" dirty="0"/>
              <a:t>Botnets are collections of infected </a:t>
            </a:r>
            <a:br>
              <a:rPr lang="en-US" sz="2300" baseline="0" dirty="0"/>
            </a:br>
            <a:r>
              <a:rPr lang="en-US" sz="2300" baseline="0" dirty="0"/>
              <a:t>computers</a:t>
            </a:r>
          </a:p>
          <a:p>
            <a:r>
              <a:rPr lang="en-US" sz="2300" dirty="0"/>
              <a:t>Botmasters can tell thousands of </a:t>
            </a:r>
            <a:br>
              <a:rPr lang="en-US" sz="2300" dirty="0"/>
            </a:br>
            <a:r>
              <a:rPr lang="en-US" sz="2300" dirty="0"/>
              <a:t>infected computers to launch </a:t>
            </a:r>
            <a:br>
              <a:rPr lang="en-US" sz="2300" dirty="0"/>
            </a:br>
            <a:r>
              <a:rPr lang="en-US" sz="2300" dirty="0"/>
              <a:t>attacks (especially DDoS)</a:t>
            </a:r>
          </a:p>
          <a:p>
            <a:r>
              <a:rPr lang="en-US" sz="2300" dirty="0"/>
              <a:t>Google research suggests that </a:t>
            </a:r>
            <a:br>
              <a:rPr lang="en-US" sz="2300" dirty="0"/>
            </a:br>
            <a:r>
              <a:rPr lang="en-US" sz="2300" dirty="0"/>
              <a:t>10% of all Web pages are </a:t>
            </a:r>
            <a:br>
              <a:rPr lang="en-US" sz="2300" dirty="0"/>
            </a:br>
            <a:r>
              <a:rPr lang="en-US" sz="2300" dirty="0"/>
              <a:t>infected  with malware that can </a:t>
            </a:r>
            <a:br>
              <a:rPr lang="en-US" sz="2300" dirty="0"/>
            </a:br>
            <a:r>
              <a:rPr lang="en-US" sz="2300" dirty="0"/>
              <a:t>infect  target computer upon </a:t>
            </a:r>
            <a:br>
              <a:rPr lang="en-US" sz="2300" dirty="0"/>
            </a:br>
            <a:r>
              <a:rPr lang="en-US" sz="2300" dirty="0"/>
              <a:t>viewing</a:t>
            </a:r>
          </a:p>
        </p:txBody>
      </p:sp>
      <p:pic>
        <p:nvPicPr>
          <p:cNvPr id="27650" name="Picture 2" descr="C:\Program Files\Microsoft Office\Media\CntCD1\ClipArt2\j02327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28800"/>
            <a:ext cx="3200400" cy="456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Political and Legal Issues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143000"/>
            <a:ext cx="7162800" cy="5334000"/>
          </a:xfrm>
        </p:spPr>
        <p:txBody>
          <a:bodyPr/>
          <a:lstStyle/>
          <a:p>
            <a:r>
              <a:rPr lang="en-US" dirty="0"/>
              <a:t>Exchange of system penetration information</a:t>
            </a:r>
          </a:p>
          <a:p>
            <a:pPr lvl="1"/>
            <a:r>
              <a:rPr lang="en-US" dirty="0"/>
              <a:t>Should such information </a:t>
            </a:r>
            <a:br>
              <a:rPr lang="en-US" dirty="0"/>
            </a:br>
            <a:r>
              <a:rPr lang="en-US" dirty="0"/>
              <a:t>be  exchanged</a:t>
            </a:r>
            <a:r>
              <a:rPr lang="en-US" baseline="0" dirty="0"/>
              <a:t> or not?</a:t>
            </a:r>
          </a:p>
          <a:p>
            <a:pPr lvl="1"/>
            <a:r>
              <a:rPr lang="en-US" baseline="0" dirty="0"/>
              <a:t>InfraGard is specific </a:t>
            </a:r>
            <a:br>
              <a:rPr lang="en-US" baseline="0" dirty="0"/>
            </a:br>
            <a:r>
              <a:rPr lang="en-US" baseline="0" dirty="0"/>
              <a:t>organization</a:t>
            </a:r>
            <a:r>
              <a:rPr lang="en-US" dirty="0"/>
              <a:t> with FBI </a:t>
            </a:r>
            <a:br>
              <a:rPr lang="en-US" dirty="0"/>
            </a:br>
            <a:r>
              <a:rPr lang="en-US" dirty="0"/>
              <a:t>vetting of members to </a:t>
            </a:r>
            <a:br>
              <a:rPr lang="en-US" dirty="0"/>
            </a:br>
            <a:r>
              <a:rPr lang="en-US" dirty="0"/>
              <a:t>facilitate information </a:t>
            </a:r>
            <a:br>
              <a:rPr lang="en-US" dirty="0"/>
            </a:br>
            <a:r>
              <a:rPr lang="en-US" dirty="0"/>
              <a:t>sharing</a:t>
            </a:r>
          </a:p>
          <a:p>
            <a:r>
              <a:rPr lang="en-US" dirty="0"/>
              <a:t>Full disclosure</a:t>
            </a:r>
          </a:p>
          <a:p>
            <a:pPr lvl="1"/>
            <a:r>
              <a:rPr lang="en-US" dirty="0"/>
              <a:t>How should vulnerability </a:t>
            </a:r>
            <a:br>
              <a:rPr lang="en-US" dirty="0"/>
            </a:br>
            <a:r>
              <a:rPr lang="en-US" dirty="0"/>
              <a:t>information be disclosed?</a:t>
            </a:r>
          </a:p>
          <a:p>
            <a:pPr lvl="1"/>
            <a:r>
              <a:rPr lang="en-US" dirty="0"/>
              <a:t>Should it be sent to manufacturer only?</a:t>
            </a:r>
          </a:p>
          <a:p>
            <a:pPr lvl="1"/>
            <a:r>
              <a:rPr lang="en-US" dirty="0"/>
              <a:t>Or posted in public to pressure / shame firms?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600200"/>
            <a:ext cx="30194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Nontechnical Penetration (1): Social Engineering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800600"/>
          </a:xfrm>
        </p:spPr>
        <p:txBody>
          <a:bodyPr/>
          <a:lstStyle/>
          <a:p>
            <a:r>
              <a:rPr lang="en-US" baseline="0" dirty="0"/>
              <a:t>Lying</a:t>
            </a:r>
          </a:p>
          <a:p>
            <a:r>
              <a:rPr lang="en-US" dirty="0"/>
              <a:t>Impersonation</a:t>
            </a:r>
          </a:p>
          <a:p>
            <a:r>
              <a:rPr lang="en-US" baseline="0" dirty="0"/>
              <a:t>Intimidation</a:t>
            </a:r>
          </a:p>
          <a:p>
            <a:r>
              <a:rPr lang="en-US" dirty="0"/>
              <a:t>Subversion</a:t>
            </a:r>
          </a:p>
          <a:p>
            <a:r>
              <a:rPr lang="en-US" baseline="0" dirty="0"/>
              <a:t>Bribery</a:t>
            </a:r>
          </a:p>
          <a:p>
            <a:r>
              <a:rPr lang="en-US" dirty="0"/>
              <a:t>Seduction</a:t>
            </a:r>
          </a:p>
          <a:p>
            <a:r>
              <a:rPr lang="en-US" dirty="0"/>
              <a:t>Extortion</a:t>
            </a:r>
          </a:p>
          <a:p>
            <a:r>
              <a:rPr lang="en-US" dirty="0"/>
              <a:t>Blackmail</a:t>
            </a:r>
          </a:p>
          <a:p>
            <a:r>
              <a:rPr lang="en-US" dirty="0"/>
              <a:t>Insiders</a:t>
            </a:r>
          </a:p>
          <a:p>
            <a:r>
              <a:rPr lang="en-US" dirty="0"/>
              <a:t>Wide range of human targets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5943600"/>
            <a:ext cx="4985980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CSH6 Chapter 19</a:t>
            </a:r>
            <a:br>
              <a:rPr lang="en-US" dirty="0"/>
            </a:br>
            <a:r>
              <a:rPr lang="en-US" dirty="0"/>
              <a:t>Social Engineering &amp; Low-Tech Attacks</a:t>
            </a:r>
          </a:p>
        </p:txBody>
      </p:sp>
      <p:pic>
        <p:nvPicPr>
          <p:cNvPr id="1027" name="Picture 3" descr="C:\Program Files\Microsoft Office\Media\CntCD1\ClipArt2\j023214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90599"/>
            <a:ext cx="2971800" cy="4756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aseline="0" dirty="0"/>
              <a:t>Nontechnical Penetration</a:t>
            </a:r>
            <a:r>
              <a:rPr lang="en-US" sz="2800" dirty="0"/>
              <a:t> (2):</a:t>
            </a:r>
            <a:br>
              <a:rPr lang="en-US" sz="2800" baseline="0" dirty="0"/>
            </a:br>
            <a:r>
              <a:rPr lang="en-US" sz="2800" baseline="0" dirty="0"/>
              <a:t>Incremental Information Leveraging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467600" cy="5029200"/>
          </a:xfrm>
        </p:spPr>
        <p:txBody>
          <a:bodyPr/>
          <a:lstStyle/>
          <a:p>
            <a:r>
              <a:rPr lang="en-US" dirty="0"/>
              <a:t>Collecting information from wide range of sources</a:t>
            </a:r>
          </a:p>
          <a:p>
            <a:r>
              <a:rPr lang="en-US" dirty="0"/>
              <a:t>Potentially long time for collection</a:t>
            </a:r>
          </a:p>
          <a:p>
            <a:r>
              <a:rPr lang="en-US" dirty="0"/>
              <a:t>Piecing together aggregated </a:t>
            </a:r>
            <a:br>
              <a:rPr lang="en-US" dirty="0"/>
            </a:br>
            <a:r>
              <a:rPr lang="en-US" dirty="0"/>
              <a:t>valuable information; e.g., </a:t>
            </a:r>
            <a:br>
              <a:rPr lang="en-US" dirty="0"/>
            </a:br>
            <a:r>
              <a:rPr lang="en-US" dirty="0"/>
              <a:t>internal jargon</a:t>
            </a:r>
          </a:p>
          <a:p>
            <a:r>
              <a:rPr lang="en-US" dirty="0"/>
              <a:t>Making inferences about </a:t>
            </a:r>
            <a:br>
              <a:rPr lang="en-US" dirty="0"/>
            </a:br>
            <a:r>
              <a:rPr lang="en-US" dirty="0"/>
              <a:t>security implications</a:t>
            </a:r>
          </a:p>
          <a:p>
            <a:r>
              <a:rPr lang="en-US" dirty="0"/>
              <a:t>Applying information for penetration</a:t>
            </a:r>
          </a:p>
          <a:p>
            <a:r>
              <a:rPr lang="en-US" dirty="0"/>
              <a:t>E.g., Mitnick used internal bits and pieces to build personae for impersonation in social engineering</a:t>
            </a:r>
          </a:p>
        </p:txBody>
      </p:sp>
      <p:pic>
        <p:nvPicPr>
          <p:cNvPr id="2051" name="Picture 3" descr="C:\Program Files\Microsoft Office\Media\CntCD1\ClipArt2\j023248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614474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Technical Penetration Techniques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Leakage</a:t>
            </a:r>
          </a:p>
          <a:p>
            <a:r>
              <a:rPr lang="en-US" dirty="0"/>
              <a:t>Intercepting Communications</a:t>
            </a:r>
          </a:p>
          <a:p>
            <a:r>
              <a:rPr lang="en-US" dirty="0"/>
              <a:t>Breaching Access Controls</a:t>
            </a:r>
          </a:p>
          <a:p>
            <a:r>
              <a:rPr lang="en-US" dirty="0"/>
              <a:t>Spying</a:t>
            </a:r>
          </a:p>
          <a:p>
            <a:r>
              <a:rPr lang="en-US" dirty="0"/>
              <a:t>Penetration Testing, Toolkits </a:t>
            </a:r>
            <a:br>
              <a:rPr lang="en-US" dirty="0"/>
            </a:br>
            <a:r>
              <a:rPr lang="en-US" dirty="0"/>
              <a:t>&amp; Techniques</a:t>
            </a:r>
          </a:p>
          <a:p>
            <a:r>
              <a:rPr lang="en-US" dirty="0"/>
              <a:t>Basic Exploits</a:t>
            </a:r>
          </a:p>
          <a:p>
            <a:r>
              <a:rPr lang="en-US" dirty="0"/>
              <a:t>Penetration via Web Sites</a:t>
            </a:r>
          </a:p>
          <a:p>
            <a:r>
              <a:rPr lang="en-US" dirty="0"/>
              <a:t>Role of Malware and Botnets</a:t>
            </a:r>
          </a:p>
        </p:txBody>
      </p:sp>
      <p:pic>
        <p:nvPicPr>
          <p:cNvPr id="3074" name="Picture 2" descr="C:\Program Files\Microsoft Office\Media\CntCD1\ClipArt7\j030544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399" y="838200"/>
            <a:ext cx="2985287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Leakage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924800" cy="5105400"/>
          </a:xfrm>
        </p:spPr>
        <p:txBody>
          <a:bodyPr/>
          <a:lstStyle/>
          <a:p>
            <a:pPr lvl="0" eaLnBrk="1" hangingPunct="1"/>
            <a:r>
              <a:rPr lang="en-US" sz="2200" dirty="0"/>
              <a:t>Definition: </a:t>
            </a:r>
          </a:p>
          <a:p>
            <a:pPr lvl="1" eaLnBrk="1" hangingPunct="1"/>
            <a:r>
              <a:rPr lang="en-US" sz="2200" dirty="0"/>
              <a:t>Imperceptible transfer of data without authorization</a:t>
            </a:r>
          </a:p>
          <a:p>
            <a:pPr lvl="1" eaLnBrk="1" hangingPunct="1"/>
            <a:r>
              <a:rPr lang="en-US" sz="2200" dirty="0"/>
              <a:t>Concealed, hard-to-detect  copying or transmission of confidential data using </a:t>
            </a:r>
            <a:r>
              <a:rPr lang="en-US" sz="2200" i="1" dirty="0"/>
              <a:t>covert channels</a:t>
            </a:r>
          </a:p>
          <a:p>
            <a:pPr lvl="1" eaLnBrk="1" hangingPunct="1"/>
            <a:r>
              <a:rPr lang="en-US" sz="2200" baseline="0" dirty="0"/>
              <a:t>Alternative channels can be entirely independent of normal system (e.g., photography, human memory)</a:t>
            </a:r>
            <a:endParaRPr lang="en-US" sz="2200" dirty="0"/>
          </a:p>
          <a:p>
            <a:pPr lvl="1" eaLnBrk="1" hangingPunct="1"/>
            <a:r>
              <a:rPr lang="en-US" sz="2200" dirty="0"/>
              <a:t>Impossible to stop transfer of</a:t>
            </a:r>
            <a:r>
              <a:rPr lang="en-US" sz="2200" baseline="0" dirty="0"/>
              <a:t> information from secure to non-secure region</a:t>
            </a:r>
          </a:p>
          <a:p>
            <a:pPr lvl="1" eaLnBrk="1" hangingPunct="1"/>
            <a:r>
              <a:rPr lang="en-US" sz="2200" dirty="0"/>
              <a:t>E.g., encrypted messaging, steganography</a:t>
            </a:r>
          </a:p>
          <a:p>
            <a:pPr eaLnBrk="1" hangingPunct="1"/>
            <a:r>
              <a:rPr lang="en-US" sz="2200" dirty="0"/>
              <a:t>Data loss from lost / stolen </a:t>
            </a:r>
            <a:br>
              <a:rPr lang="en-US" sz="2200" dirty="0"/>
            </a:br>
            <a:r>
              <a:rPr lang="en-US" sz="2200" dirty="0"/>
              <a:t>unencrypted portable devices</a:t>
            </a:r>
          </a:p>
          <a:p>
            <a:pPr lvl="0" eaLnBrk="1" hangingPunct="1"/>
            <a:r>
              <a:rPr lang="en-US" sz="2200" dirty="0"/>
              <a:t>Copying to portable devices </a:t>
            </a:r>
            <a:br>
              <a:rPr lang="en-US" sz="2200" dirty="0"/>
            </a:br>
            <a:r>
              <a:rPr lang="en-US" sz="2200" dirty="0"/>
              <a:t>(laptops, USB flash drives, CDs, </a:t>
            </a:r>
            <a:br>
              <a:rPr lang="en-US" sz="2200" dirty="0"/>
            </a:br>
            <a:r>
              <a:rPr lang="en-US" sz="2200" dirty="0"/>
              <a:t>DVDs, iPods….)</a:t>
            </a:r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648200"/>
            <a:ext cx="3200400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Intercepting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3600" dirty="0"/>
              <a:t>Transmission Media</a:t>
            </a:r>
          </a:p>
          <a:p>
            <a:r>
              <a:rPr lang="en-US" sz="3600" dirty="0"/>
              <a:t>Protocols</a:t>
            </a:r>
          </a:p>
          <a:p>
            <a:r>
              <a:rPr lang="en-US" sz="3600" dirty="0"/>
              <a:t>Applications</a:t>
            </a:r>
          </a:p>
        </p:txBody>
      </p:sp>
      <p:pic>
        <p:nvPicPr>
          <p:cNvPr id="4098" name="Picture 2" descr="C:\Program Files\Microsoft Office\Media\CntCD1\ClipArt3\j023279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95400"/>
            <a:ext cx="4330392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Media</a:t>
            </a:r>
          </a:p>
        </p:txBody>
      </p:sp>
      <p:sp>
        <p:nvSpPr>
          <p:cNvPr id="440323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Asynchronous links</a:t>
            </a:r>
          </a:p>
          <a:p>
            <a:r>
              <a:rPr lang="en-US" dirty="0"/>
              <a:t>Microwave</a:t>
            </a:r>
          </a:p>
          <a:p>
            <a:r>
              <a:rPr lang="en-US" dirty="0"/>
              <a:t>Leased lines</a:t>
            </a:r>
          </a:p>
          <a:p>
            <a:r>
              <a:rPr lang="en-US" dirty="0"/>
              <a:t>Fiber optics</a:t>
            </a:r>
          </a:p>
          <a:p>
            <a:r>
              <a:rPr lang="en-US" dirty="0"/>
              <a:t>Satellites</a:t>
            </a:r>
          </a:p>
          <a:p>
            <a:r>
              <a:rPr lang="en-US" dirty="0"/>
              <a:t>Emanations</a:t>
            </a:r>
          </a:p>
        </p:txBody>
      </p:sp>
      <p:pic>
        <p:nvPicPr>
          <p:cNvPr id="5122" name="Picture 2" descr="C:\Program Files\Microsoft Office\Media\CntCD1\ClipArt4\j024144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4267200" cy="500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215</TotalTime>
  <Words>2014</Words>
  <Application>Microsoft Office PowerPoint</Application>
  <PresentationFormat>On-screen Show (4:3)</PresentationFormat>
  <Paragraphs>329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Penetrating Computer Systems &amp; Networks</vt:lpstr>
      <vt:lpstr>Topics</vt:lpstr>
      <vt:lpstr>Multiple Factors in  System Penetration</vt:lpstr>
      <vt:lpstr>Nontechnical Penetration (1): Social Engineering</vt:lpstr>
      <vt:lpstr>Nontechnical Penetration (2): Incremental Information Leveraging</vt:lpstr>
      <vt:lpstr>Technical Penetration Techniques</vt:lpstr>
      <vt:lpstr>Data Leakage</vt:lpstr>
      <vt:lpstr>Intercepting Communications</vt:lpstr>
      <vt:lpstr>Transmission Media</vt:lpstr>
      <vt:lpstr>Asynchronous Links</vt:lpstr>
      <vt:lpstr>Microwave</vt:lpstr>
      <vt:lpstr>Leased Lines</vt:lpstr>
      <vt:lpstr>Fiber Optics</vt:lpstr>
      <vt:lpstr>Satellites</vt:lpstr>
      <vt:lpstr>Emanations </vt:lpstr>
      <vt:lpstr>Protocols</vt:lpstr>
      <vt:lpstr>Packet-Switching Networks</vt:lpstr>
      <vt:lpstr>LANs</vt:lpstr>
      <vt:lpstr>Wireless LANs</vt:lpstr>
      <vt:lpstr>Spread-Spectrum LANs</vt:lpstr>
      <vt:lpstr>Applications</vt:lpstr>
      <vt:lpstr>Toll Fraud</vt:lpstr>
      <vt:lpstr>Toll Fraud (cont’d)</vt:lpstr>
      <vt:lpstr>Voice mail</vt:lpstr>
      <vt:lpstr>E-mail</vt:lpstr>
      <vt:lpstr>Internet</vt:lpstr>
      <vt:lpstr>Penetration Tools</vt:lpstr>
      <vt:lpstr>Firewalls</vt:lpstr>
      <vt:lpstr>Intrusion Detection</vt:lpstr>
      <vt:lpstr>Breaching Access Controls</vt:lpstr>
      <vt:lpstr>Spying</vt:lpstr>
      <vt:lpstr>Penetration Testing,  Toolkits &amp; Techniques</vt:lpstr>
      <vt:lpstr>Basic Exploits (1)</vt:lpstr>
      <vt:lpstr>Basic Exploits (2)</vt:lpstr>
      <vt:lpstr>Penetration via Web Sites</vt:lpstr>
      <vt:lpstr>Role of Malware and Botnets</vt:lpstr>
      <vt:lpstr>Political and Legal Issues</vt:lpstr>
      <vt:lpstr>Now go and study</vt:lpstr>
    </vt:vector>
  </TitlesOfParts>
  <Manager/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Penetrating Computer Systems &amp; Networks</dc:title>
  <dc:subject>CSH6 Chapter 15</dc:subject>
  <dc:creator>Michel E. Kabay</dc:creator>
  <cp:keywords/>
  <dc:description>“Penetrating Computer Systems &amp; Networks”_x000d_
Chey Cobb, Stephen Cobb &amp; _x000d_
M. E. Kabay</dc:description>
  <cp:lastModifiedBy>Mich Kabay</cp:lastModifiedBy>
  <cp:revision>37</cp:revision>
  <cp:lastPrinted>2000-03-28T00:08:39Z</cp:lastPrinted>
  <dcterms:created xsi:type="dcterms:W3CDTF">2009-08-08T15:21:10Z</dcterms:created>
  <dcterms:modified xsi:type="dcterms:W3CDTF">2021-02-05T19:53:39Z</dcterms:modified>
  <cp:category/>
</cp:coreProperties>
</file>