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0"/>
  </p:notesMasterIdLst>
  <p:handoutMasterIdLst>
    <p:handoutMasterId r:id="rId61"/>
  </p:handoutMasterIdLst>
  <p:sldIdLst>
    <p:sldId id="908" r:id="rId2"/>
    <p:sldId id="912" r:id="rId3"/>
    <p:sldId id="913" r:id="rId4"/>
    <p:sldId id="914" r:id="rId5"/>
    <p:sldId id="915" r:id="rId6"/>
    <p:sldId id="916" r:id="rId7"/>
    <p:sldId id="917" r:id="rId8"/>
    <p:sldId id="918" r:id="rId9"/>
    <p:sldId id="919" r:id="rId10"/>
    <p:sldId id="920" r:id="rId11"/>
    <p:sldId id="921" r:id="rId12"/>
    <p:sldId id="922" r:id="rId13"/>
    <p:sldId id="923" r:id="rId14"/>
    <p:sldId id="924" r:id="rId15"/>
    <p:sldId id="925" r:id="rId16"/>
    <p:sldId id="926" r:id="rId17"/>
    <p:sldId id="927" r:id="rId18"/>
    <p:sldId id="928" r:id="rId19"/>
    <p:sldId id="929" r:id="rId20"/>
    <p:sldId id="930" r:id="rId21"/>
    <p:sldId id="931" r:id="rId22"/>
    <p:sldId id="932" r:id="rId23"/>
    <p:sldId id="933" r:id="rId24"/>
    <p:sldId id="934" r:id="rId25"/>
    <p:sldId id="935" r:id="rId26"/>
    <p:sldId id="936" r:id="rId27"/>
    <p:sldId id="937" r:id="rId28"/>
    <p:sldId id="938" r:id="rId29"/>
    <p:sldId id="939" r:id="rId30"/>
    <p:sldId id="940" r:id="rId31"/>
    <p:sldId id="941" r:id="rId32"/>
    <p:sldId id="943" r:id="rId33"/>
    <p:sldId id="944" r:id="rId34"/>
    <p:sldId id="945" r:id="rId35"/>
    <p:sldId id="946" r:id="rId36"/>
    <p:sldId id="947" r:id="rId37"/>
    <p:sldId id="967" r:id="rId38"/>
    <p:sldId id="968" r:id="rId39"/>
    <p:sldId id="948" r:id="rId40"/>
    <p:sldId id="949" r:id="rId41"/>
    <p:sldId id="950" r:id="rId42"/>
    <p:sldId id="951" r:id="rId43"/>
    <p:sldId id="952" r:id="rId44"/>
    <p:sldId id="953" r:id="rId45"/>
    <p:sldId id="954" r:id="rId46"/>
    <p:sldId id="955" r:id="rId47"/>
    <p:sldId id="956" r:id="rId48"/>
    <p:sldId id="957" r:id="rId49"/>
    <p:sldId id="958" r:id="rId50"/>
    <p:sldId id="959" r:id="rId51"/>
    <p:sldId id="960" r:id="rId52"/>
    <p:sldId id="961" r:id="rId53"/>
    <p:sldId id="962" r:id="rId54"/>
    <p:sldId id="963" r:id="rId55"/>
    <p:sldId id="969" r:id="rId56"/>
    <p:sldId id="942" r:id="rId57"/>
    <p:sldId id="965" r:id="rId58"/>
    <p:sldId id="578" r:id="rId59"/>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7" autoAdjust="0"/>
    <p:restoredTop sz="86374" autoAdjust="0"/>
  </p:normalViewPr>
  <p:slideViewPr>
    <p:cSldViewPr showGuides="1">
      <p:cViewPr varScale="1">
        <p:scale>
          <a:sx n="119" d="100"/>
          <a:sy n="119" d="100"/>
        </p:scale>
        <p:origin x="-1404" y="-4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Lst>
  </p:outlineViewPr>
  <p:notesTextViewPr>
    <p:cViewPr>
      <p:scale>
        <a:sx n="100" d="100"/>
        <a:sy n="100" d="100"/>
      </p:scale>
      <p:origin x="0" y="0"/>
    </p:cViewPr>
  </p:notesTextViewPr>
  <p:sorterViewPr>
    <p:cViewPr>
      <p:scale>
        <a:sx n="200" d="100"/>
        <a:sy n="200" d="100"/>
      </p:scale>
      <p:origin x="0" y="34248"/>
    </p:cViewPr>
  </p:sorter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41.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4.xml"/><Relationship Id="rId47" Type="http://schemas.openxmlformats.org/officeDocument/2006/relationships/slide" Target="slides/slide49.xml"/><Relationship Id="rId50" Type="http://schemas.openxmlformats.org/officeDocument/2006/relationships/slide" Target="slides/slide52.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40.xml"/><Relationship Id="rId46" Type="http://schemas.openxmlformats.org/officeDocument/2006/relationships/slide" Target="slides/slide48.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41" Type="http://schemas.openxmlformats.org/officeDocument/2006/relationships/slide" Target="slides/slide43.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51.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6.xml"/><Relationship Id="rId52" Type="http://schemas.openxmlformats.org/officeDocument/2006/relationships/slide" Target="slides/slide58.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5.xml"/><Relationship Id="rId48" Type="http://schemas.openxmlformats.org/officeDocument/2006/relationships/slide" Target="slides/slide50.xml"/><Relationship Id="rId8" Type="http://schemas.openxmlformats.org/officeDocument/2006/relationships/slide" Target="slides/slide8.xml"/><Relationship Id="rId51"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3810" name="Rectangle 2"/>
          <p:cNvSpPr>
            <a:spLocks noGrp="1" noChangeArrowheads="1"/>
          </p:cNvSpPr>
          <p:nvPr>
            <p:ph type="hdr" sz="quarter"/>
          </p:nvPr>
        </p:nvSpPr>
        <p:spPr bwMode="auto">
          <a:xfrm>
            <a:off x="0" y="457435"/>
            <a:ext cx="7315200" cy="227897"/>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defTabSz="913927" eaLnBrk="0" hangingPunct="0">
              <a:defRPr sz="1200" b="0" i="1" dirty="0" smtClean="0">
                <a:latin typeface="Times New Roman" charset="0"/>
              </a:defRPr>
            </a:lvl1pPr>
          </a:lstStyle>
          <a:p>
            <a:pPr>
              <a:defRPr/>
            </a:pPr>
            <a:r>
              <a:rPr lang="en-US"/>
              <a:t>Introduction to IA – Class Notes</a:t>
            </a:r>
          </a:p>
        </p:txBody>
      </p:sp>
      <p:sp>
        <p:nvSpPr>
          <p:cNvPr id="503812" name="Rectangle 4"/>
          <p:cNvSpPr>
            <a:spLocks noGrp="1" noChangeArrowheads="1"/>
          </p:cNvSpPr>
          <p:nvPr>
            <p:ph type="ftr" sz="quarter" idx="2"/>
          </p:nvPr>
        </p:nvSpPr>
        <p:spPr bwMode="auto">
          <a:xfrm>
            <a:off x="0" y="8915869"/>
            <a:ext cx="7315200" cy="457435"/>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ctr" defTabSz="913927" eaLnBrk="0" hangingPunct="0">
              <a:defRPr sz="1200" b="0" i="1" dirty="0" smtClean="0">
                <a:latin typeface="Times New Roman" charset="0"/>
              </a:defRPr>
            </a:lvl1pPr>
          </a:lstStyle>
          <a:p>
            <a:pPr>
              <a:defRPr/>
            </a:pPr>
            <a:r>
              <a:rPr lang="en-US" dirty="0"/>
              <a:t>Copyright </a:t>
            </a:r>
            <a:r>
              <a:rPr lang="en-US"/>
              <a:t>© 2020 M. E. </a:t>
            </a:r>
            <a:r>
              <a:rPr lang="en-US" dirty="0"/>
              <a:t>Kabay                             </a:t>
            </a:r>
            <a:fld id="{737F65E9-A772-4A14-AEBC-B0D97BFED8B8}" type="slidenum">
              <a:rPr lang="en-US"/>
              <a:pPr>
                <a:defRPr/>
              </a:pPr>
              <a:t>‹#›</a:t>
            </a:fld>
            <a:r>
              <a:rPr lang="en-US" dirty="0"/>
              <a:t>                                              All rights reserved.</a:t>
            </a:r>
          </a:p>
        </p:txBody>
      </p:sp>
    </p:spTree>
    <p:extLst>
      <p:ext uri="{BB962C8B-B14F-4D97-AF65-F5344CB8AC3E}">
        <p14:creationId xmlns:p14="http://schemas.microsoft.com/office/powerpoint/2010/main" val="3531512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219200" y="239375"/>
            <a:ext cx="4876800" cy="239374"/>
          </a:xfrm>
          <a:prstGeom prst="rect">
            <a:avLst/>
          </a:prstGeom>
          <a:noFill/>
          <a:ln w="12700">
            <a:noFill/>
            <a:miter lim="800000"/>
            <a:headEnd type="none" w="sm" len="sm"/>
            <a:tailEnd type="none" w="sm" len="sm"/>
          </a:ln>
          <a:effectLst/>
        </p:spPr>
        <p:txBody>
          <a:bodyPr vert="horz" wrap="square" lIns="96647" tIns="48324" rIns="96647" bIns="48324" numCol="1" anchor="t" anchorCtr="0" compatLnSpc="1">
            <a:prstTxWarp prst="textNoShape">
              <a:avLst/>
            </a:prstTxWarp>
          </a:bodyPr>
          <a:lstStyle>
            <a:lvl1pPr algn="ctr" defTabSz="966621" eaLnBrk="0" hangingPunct="0">
              <a:defRPr sz="1300" b="0" i="1" dirty="0">
                <a:latin typeface="Garamond" pitchFamily="18" charset="0"/>
              </a:defRPr>
            </a:lvl1pPr>
          </a:lstStyle>
          <a:p>
            <a:pPr>
              <a:defRPr/>
            </a:pPr>
            <a:r>
              <a:rPr lang="en-US"/>
              <a:t>IS340 Class Notes</a:t>
            </a:r>
          </a:p>
        </p:txBody>
      </p:sp>
      <p:sp>
        <p:nvSpPr>
          <p:cNvPr id="5123"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38032" y="4561226"/>
            <a:ext cx="5039139" cy="4318573"/>
          </a:xfrm>
          <a:prstGeom prst="rect">
            <a:avLst/>
          </a:prstGeom>
          <a:noFill/>
          <a:ln w="12700">
            <a:solidFill>
              <a:schemeClr val="bg1"/>
            </a:solidFill>
            <a:miter lim="800000"/>
            <a:headEnd type="none" w="sm" len="sm"/>
            <a:tailEnd type="none" w="sm" len="sm"/>
          </a:ln>
          <a:effectLst/>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138032" y="9122452"/>
            <a:ext cx="5039139" cy="239374"/>
          </a:xfrm>
          <a:prstGeom prst="rect">
            <a:avLst/>
          </a:prstGeom>
          <a:noFill/>
          <a:ln w="12700">
            <a:noFill/>
            <a:miter lim="800000"/>
            <a:headEnd type="none" w="sm" len="sm"/>
            <a:tailEnd type="none" w="sm" len="sm"/>
          </a:ln>
          <a:effectLst/>
        </p:spPr>
        <p:txBody>
          <a:bodyPr vert="horz" wrap="square" lIns="96647" tIns="48324" rIns="96647" bIns="48324" numCol="1" anchor="b" anchorCtr="0" compatLnSpc="1">
            <a:prstTxWarp prst="textNoShape">
              <a:avLst/>
            </a:prstTxWarp>
          </a:bodyPr>
          <a:lstStyle>
            <a:lvl1pPr algn="ctr" defTabSz="966621" eaLnBrk="0" hangingPunct="0">
              <a:defRPr sz="1100" b="0" i="1" dirty="0">
                <a:latin typeface="Garamond" pitchFamily="18" charset="0"/>
              </a:defRPr>
            </a:lvl1pPr>
          </a:lstStyle>
          <a:p>
            <a:pPr>
              <a:defRPr/>
            </a:pPr>
            <a:r>
              <a:rPr lang="en-US"/>
              <a:t>Copyright © 2003 M. E. Kabay.                                                            All rights reserved.</a:t>
            </a:r>
          </a:p>
        </p:txBody>
      </p:sp>
      <p:sp>
        <p:nvSpPr>
          <p:cNvPr id="5127" name="Rectangle 7"/>
          <p:cNvSpPr>
            <a:spLocks noGrp="1" noChangeArrowheads="1"/>
          </p:cNvSpPr>
          <p:nvPr>
            <p:ph type="sldNum" sz="quarter" idx="5"/>
          </p:nvPr>
        </p:nvSpPr>
        <p:spPr bwMode="auto">
          <a:xfrm>
            <a:off x="3251753" y="9122452"/>
            <a:ext cx="1056861" cy="239374"/>
          </a:xfrm>
          <a:prstGeom prst="rect">
            <a:avLst/>
          </a:prstGeom>
          <a:noFill/>
          <a:ln w="12700">
            <a:noFill/>
            <a:miter lim="800000"/>
            <a:headEnd type="none" w="sm" len="sm"/>
            <a:tailEnd type="none" w="sm" len="sm"/>
          </a:ln>
          <a:effectLst/>
        </p:spPr>
        <p:txBody>
          <a:bodyPr vert="horz" wrap="square" lIns="96647" tIns="48324" rIns="96647" bIns="48324" numCol="1" anchor="b" anchorCtr="0" compatLnSpc="1">
            <a:prstTxWarp prst="textNoShape">
              <a:avLst/>
            </a:prstTxWarp>
          </a:bodyPr>
          <a:lstStyle>
            <a:lvl1pPr algn="ctr" defTabSz="966621" eaLnBrk="0" hangingPunct="0">
              <a:defRPr sz="1100" b="0" dirty="0">
                <a:latin typeface="Garamond" pitchFamily="18" charset="0"/>
              </a:defRPr>
            </a:lvl1pPr>
          </a:lstStyle>
          <a:p>
            <a:pPr>
              <a:defRPr/>
            </a:pPr>
            <a:r>
              <a:rPr lang="en-US" dirty="0"/>
              <a:t>1-</a:t>
            </a:r>
            <a:fld id="{ED725276-BEAB-4EA9-A13C-79F565D41D7F}" type="slidenum">
              <a:rPr lang="en-US"/>
              <a:pPr>
                <a:defRPr/>
              </a:pPr>
              <a:t>‹#›</a:t>
            </a:fld>
            <a:endParaRPr lang="en-US" sz="1300" dirty="0">
              <a:latin typeface="Times New Roman" charset="0"/>
            </a:endParaRPr>
          </a:p>
        </p:txBody>
      </p:sp>
    </p:spTree>
    <p:extLst>
      <p:ext uri="{BB962C8B-B14F-4D97-AF65-F5344CB8AC3E}">
        <p14:creationId xmlns:p14="http://schemas.microsoft.com/office/powerpoint/2010/main" val="239972664"/>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1pPr>
    <a:lvl2pPr marL="1143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2pPr>
    <a:lvl3pPr marL="2286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3pPr>
    <a:lvl4pPr marL="3429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4pPr>
    <a:lvl5pPr marL="4572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US"/>
          </a:p>
        </p:txBody>
      </p:sp>
      <p:sp>
        <p:nvSpPr>
          <p:cNvPr id="6148" name="Footer Placeholder 3"/>
          <p:cNvSpPr>
            <a:spLocks noGrp="1"/>
          </p:cNvSpPr>
          <p:nvPr>
            <p:ph type="ftr" sz="quarter" idx="4"/>
          </p:nvPr>
        </p:nvSpPr>
        <p:spPr>
          <a:noFill/>
        </p:spPr>
        <p:txBody>
          <a:bodyPr/>
          <a:lstStyle/>
          <a:p>
            <a:r>
              <a:rPr lang="en-US"/>
              <a:t>Copyright © 2003 M. E. Kabay.                                                            All rights reserved.</a:t>
            </a:r>
          </a:p>
        </p:txBody>
      </p:sp>
      <p:sp>
        <p:nvSpPr>
          <p:cNvPr id="6149" name="Slide Number Placeholder 4"/>
          <p:cNvSpPr>
            <a:spLocks noGrp="1"/>
          </p:cNvSpPr>
          <p:nvPr>
            <p:ph type="sldNum" sz="quarter" idx="5"/>
          </p:nvPr>
        </p:nvSpPr>
        <p:spPr>
          <a:noFill/>
        </p:spPr>
        <p:txBody>
          <a:bodyPr/>
          <a:lstStyle/>
          <a:p>
            <a:r>
              <a:rPr lang="en-US" dirty="0"/>
              <a:t>1-</a:t>
            </a:r>
            <a:fld id="{B801C775-E9A2-4685-A6A4-9F4F15C88AEE}" type="slidenum">
              <a:rPr lang="en-US" smtClean="0"/>
              <a:pPr/>
              <a:t>1</a:t>
            </a:fld>
            <a:endParaRPr lang="en-US" sz="1300" dirty="0">
              <a:latin typeface="Times New Roman" pitchFamily="18" charset="0"/>
            </a:endParaRPr>
          </a:p>
        </p:txBody>
      </p:sp>
    </p:spTree>
    <p:extLst>
      <p:ext uri="{BB962C8B-B14F-4D97-AF65-F5344CB8AC3E}">
        <p14:creationId xmlns:p14="http://schemas.microsoft.com/office/powerpoint/2010/main" val="15586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10</a:t>
            </a:fld>
            <a:endParaRPr lang="en-US" sz="1300" dirty="0">
              <a:latin typeface="Times New Roman" charset="0"/>
            </a:endParaRPr>
          </a:p>
        </p:txBody>
      </p:sp>
    </p:spTree>
    <p:extLst>
      <p:ext uri="{BB962C8B-B14F-4D97-AF65-F5344CB8AC3E}">
        <p14:creationId xmlns:p14="http://schemas.microsoft.com/office/powerpoint/2010/main" val="341414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11</a:t>
            </a:fld>
            <a:endParaRPr lang="en-US" sz="1300" dirty="0">
              <a:latin typeface="Times New Roman" charset="0"/>
            </a:endParaRPr>
          </a:p>
        </p:txBody>
      </p:sp>
    </p:spTree>
    <p:extLst>
      <p:ext uri="{BB962C8B-B14F-4D97-AF65-F5344CB8AC3E}">
        <p14:creationId xmlns:p14="http://schemas.microsoft.com/office/powerpoint/2010/main" val="307762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12</a:t>
            </a:fld>
            <a:endParaRPr lang="en-US" sz="1300" dirty="0">
              <a:latin typeface="Times New Roman" charset="0"/>
            </a:endParaRPr>
          </a:p>
        </p:txBody>
      </p:sp>
    </p:spTree>
    <p:extLst>
      <p:ext uri="{BB962C8B-B14F-4D97-AF65-F5344CB8AC3E}">
        <p14:creationId xmlns:p14="http://schemas.microsoft.com/office/powerpoint/2010/main" val="3722205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13</a:t>
            </a:fld>
            <a:endParaRPr lang="en-US" sz="1300" dirty="0">
              <a:latin typeface="Times New Roman" charset="0"/>
            </a:endParaRPr>
          </a:p>
        </p:txBody>
      </p:sp>
    </p:spTree>
    <p:extLst>
      <p:ext uri="{BB962C8B-B14F-4D97-AF65-F5344CB8AC3E}">
        <p14:creationId xmlns:p14="http://schemas.microsoft.com/office/powerpoint/2010/main" val="3412131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2004 M. E. Kabay.                                                            All rights reserved.</a:t>
            </a:r>
          </a:p>
        </p:txBody>
      </p:sp>
      <p:sp>
        <p:nvSpPr>
          <p:cNvPr id="5" name="Rectangle 7"/>
          <p:cNvSpPr>
            <a:spLocks noGrp="1" noChangeArrowheads="1"/>
          </p:cNvSpPr>
          <p:nvPr>
            <p:ph type="sldNum" sz="quarter" idx="5"/>
          </p:nvPr>
        </p:nvSpPr>
        <p:spPr>
          <a:ln/>
        </p:spPr>
        <p:txBody>
          <a:bodyPr/>
          <a:lstStyle/>
          <a:p>
            <a:fld id="{FE6CCFE3-D9AF-4634-8A50-A2DF52940BF3}" type="slidenum">
              <a:rPr lang="en-US"/>
              <a:pPr/>
              <a:t>14</a:t>
            </a:fld>
            <a:endParaRPr lang="en-US" sz="1300" dirty="0">
              <a:latin typeface="Times New Roman" pitchFamily="18" charset="0"/>
            </a:endParaRPr>
          </a:p>
        </p:txBody>
      </p:sp>
      <p:sp>
        <p:nvSpPr>
          <p:cNvPr id="1126402" name="Rectangle 2"/>
          <p:cNvSpPr>
            <a:spLocks noGrp="1" noRot="1" noChangeAspect="1" noChangeArrowheads="1" noTextEdit="1"/>
          </p:cNvSpPr>
          <p:nvPr>
            <p:ph type="sldImg"/>
          </p:nvPr>
        </p:nvSpPr>
        <p:spPr>
          <a:ln/>
        </p:spPr>
      </p:sp>
      <p:sp>
        <p:nvSpPr>
          <p:cNvPr id="112640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505302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US" dirty="0"/>
              <a:t>Copyright © 2004 M. E. Kabay.                                                            All rights reserved.</a:t>
            </a:r>
          </a:p>
        </p:txBody>
      </p:sp>
      <p:sp>
        <p:nvSpPr>
          <p:cNvPr id="4" name="Rectangle 7"/>
          <p:cNvSpPr>
            <a:spLocks noGrp="1" noChangeArrowheads="1"/>
          </p:cNvSpPr>
          <p:nvPr>
            <p:ph type="sldNum" sz="quarter" idx="5"/>
          </p:nvPr>
        </p:nvSpPr>
        <p:spPr>
          <a:ln/>
        </p:spPr>
        <p:txBody>
          <a:bodyPr/>
          <a:lstStyle/>
          <a:p>
            <a:fld id="{B21C7355-8E1E-403B-9A14-1F979FC041F1}" type="slidenum">
              <a:rPr lang="en-US"/>
              <a:pPr/>
              <a:t>15</a:t>
            </a:fld>
            <a:endParaRPr lang="en-US" sz="1300" dirty="0">
              <a:latin typeface="Times New Roman" pitchFamily="18" charset="0"/>
            </a:endParaRPr>
          </a:p>
        </p:txBody>
      </p:sp>
      <p:sp>
        <p:nvSpPr>
          <p:cNvPr id="990210" name="Rectangle 2"/>
          <p:cNvSpPr>
            <a:spLocks noGrp="1" noRot="1" noChangeAspect="1" noChangeArrowheads="1" noTextEdit="1"/>
          </p:cNvSpPr>
          <p:nvPr>
            <p:ph type="sldImg"/>
          </p:nvPr>
        </p:nvSpPr>
        <p:spPr>
          <a:xfrm>
            <a:off x="1266825" y="728663"/>
            <a:ext cx="4781550" cy="3586162"/>
          </a:xfrm>
          <a:ln w="12700" cap="flat">
            <a:solidFill>
              <a:schemeClr val="tx1"/>
            </a:solidFill>
          </a:ln>
        </p:spPr>
      </p:sp>
    </p:spTree>
    <p:extLst>
      <p:ext uri="{BB962C8B-B14F-4D97-AF65-F5344CB8AC3E}">
        <p14:creationId xmlns:p14="http://schemas.microsoft.com/office/powerpoint/2010/main" val="2433494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US" dirty="0"/>
              <a:t>Copyright © 2004 M. E. Kabay.                                                            All rights reserved.</a:t>
            </a:r>
          </a:p>
        </p:txBody>
      </p:sp>
      <p:sp>
        <p:nvSpPr>
          <p:cNvPr id="4" name="Rectangle 7"/>
          <p:cNvSpPr>
            <a:spLocks noGrp="1" noChangeArrowheads="1"/>
          </p:cNvSpPr>
          <p:nvPr>
            <p:ph type="sldNum" sz="quarter" idx="5"/>
          </p:nvPr>
        </p:nvSpPr>
        <p:spPr>
          <a:ln/>
        </p:spPr>
        <p:txBody>
          <a:bodyPr/>
          <a:lstStyle/>
          <a:p>
            <a:fld id="{12A8245D-F9C6-460F-BF65-E0BB8464D67A}" type="slidenum">
              <a:rPr lang="en-US"/>
              <a:pPr/>
              <a:t>16</a:t>
            </a:fld>
            <a:endParaRPr lang="en-US" sz="1300" dirty="0">
              <a:latin typeface="Times New Roman" pitchFamily="18" charset="0"/>
            </a:endParaRPr>
          </a:p>
        </p:txBody>
      </p:sp>
      <p:sp>
        <p:nvSpPr>
          <p:cNvPr id="992258" name="Rectangle 2"/>
          <p:cNvSpPr>
            <a:spLocks noGrp="1" noRot="1" noChangeAspect="1" noChangeArrowheads="1" noTextEdit="1"/>
          </p:cNvSpPr>
          <p:nvPr>
            <p:ph type="sldImg"/>
          </p:nvPr>
        </p:nvSpPr>
        <p:spPr>
          <a:xfrm>
            <a:off x="1266825" y="728663"/>
            <a:ext cx="4781550" cy="3586162"/>
          </a:xfrm>
          <a:ln w="12700" cap="flat">
            <a:solidFill>
              <a:schemeClr val="tx1"/>
            </a:solidFill>
          </a:ln>
        </p:spPr>
      </p:sp>
    </p:spTree>
    <p:extLst>
      <p:ext uri="{BB962C8B-B14F-4D97-AF65-F5344CB8AC3E}">
        <p14:creationId xmlns:p14="http://schemas.microsoft.com/office/powerpoint/2010/main" val="2241678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US" dirty="0"/>
              <a:t>Copyright © 2004 M. E. Kabay.                                                            All rights reserved.</a:t>
            </a:r>
          </a:p>
        </p:txBody>
      </p:sp>
      <p:sp>
        <p:nvSpPr>
          <p:cNvPr id="4" name="Rectangle 7"/>
          <p:cNvSpPr>
            <a:spLocks noGrp="1" noChangeArrowheads="1"/>
          </p:cNvSpPr>
          <p:nvPr>
            <p:ph type="sldNum" sz="quarter" idx="5"/>
          </p:nvPr>
        </p:nvSpPr>
        <p:spPr>
          <a:ln/>
        </p:spPr>
        <p:txBody>
          <a:bodyPr/>
          <a:lstStyle/>
          <a:p>
            <a:fld id="{4236516D-AA31-4E33-A5E2-7FB10F1AA9F7}" type="slidenum">
              <a:rPr lang="en-US"/>
              <a:pPr/>
              <a:t>17</a:t>
            </a:fld>
            <a:endParaRPr lang="en-US" sz="1300" dirty="0">
              <a:latin typeface="Times New Roman" pitchFamily="18" charset="0"/>
            </a:endParaRPr>
          </a:p>
        </p:txBody>
      </p:sp>
      <p:sp>
        <p:nvSpPr>
          <p:cNvPr id="994306" name="Rectangle 2"/>
          <p:cNvSpPr>
            <a:spLocks noGrp="1" noRot="1" noChangeAspect="1" noChangeArrowheads="1" noTextEdit="1"/>
          </p:cNvSpPr>
          <p:nvPr>
            <p:ph type="sldImg"/>
          </p:nvPr>
        </p:nvSpPr>
        <p:spPr>
          <a:xfrm>
            <a:off x="1266825" y="728663"/>
            <a:ext cx="4781550" cy="3586162"/>
          </a:xfrm>
          <a:ln w="12700" cap="flat">
            <a:solidFill>
              <a:schemeClr val="tx1"/>
            </a:solidFill>
          </a:ln>
        </p:spPr>
      </p:sp>
    </p:spTree>
    <p:extLst>
      <p:ext uri="{BB962C8B-B14F-4D97-AF65-F5344CB8AC3E}">
        <p14:creationId xmlns:p14="http://schemas.microsoft.com/office/powerpoint/2010/main" val="206226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2004 M. E. Kabay.                                                            All rights reserved.</a:t>
            </a:r>
          </a:p>
        </p:txBody>
      </p:sp>
      <p:sp>
        <p:nvSpPr>
          <p:cNvPr id="5" name="Rectangle 7"/>
          <p:cNvSpPr>
            <a:spLocks noGrp="1" noChangeArrowheads="1"/>
          </p:cNvSpPr>
          <p:nvPr>
            <p:ph type="sldNum" sz="quarter" idx="5"/>
          </p:nvPr>
        </p:nvSpPr>
        <p:spPr>
          <a:ln/>
        </p:spPr>
        <p:txBody>
          <a:bodyPr/>
          <a:lstStyle/>
          <a:p>
            <a:fld id="{A1257631-CC64-4FEC-83FD-98195AE5B69F}" type="slidenum">
              <a:rPr lang="en-US"/>
              <a:pPr/>
              <a:t>18</a:t>
            </a:fld>
            <a:endParaRPr lang="en-US" sz="1300" dirty="0">
              <a:latin typeface="Times New Roman" pitchFamily="18" charset="0"/>
            </a:endParaRPr>
          </a:p>
        </p:txBody>
      </p:sp>
      <p:sp>
        <p:nvSpPr>
          <p:cNvPr id="996354" name="Rectangle 2"/>
          <p:cNvSpPr>
            <a:spLocks noGrp="1" noRot="1" noChangeAspect="1" noChangeArrowheads="1" noTextEdit="1"/>
          </p:cNvSpPr>
          <p:nvPr>
            <p:ph type="sldImg"/>
          </p:nvPr>
        </p:nvSpPr>
        <p:spPr>
          <a:xfrm>
            <a:off x="1265238" y="727075"/>
            <a:ext cx="4784725" cy="3587750"/>
          </a:xfrm>
          <a:ln w="12700" cap="flat">
            <a:solidFill>
              <a:schemeClr val="tx1"/>
            </a:solidFill>
          </a:ln>
        </p:spPr>
      </p:sp>
      <p:sp>
        <p:nvSpPr>
          <p:cNvPr id="996355" name="Rectangle 3"/>
          <p:cNvSpPr>
            <a:spLocks noGrp="1" noChangeArrowheads="1"/>
          </p:cNvSpPr>
          <p:nvPr>
            <p:ph type="body" idx="1"/>
          </p:nvPr>
        </p:nvSpPr>
        <p:spPr>
          <a:xfrm>
            <a:off x="1219201" y="4560888"/>
            <a:ext cx="5770563" cy="3317875"/>
          </a:xfrm>
          <a:solidFill>
            <a:schemeClr val="bg1"/>
          </a:solidFill>
          <a:ln>
            <a:noFill/>
          </a:ln>
        </p:spPr>
        <p:txBody>
          <a:bodyPr lIns="98008" tIns="49005" rIns="98008" bIns="49005"/>
          <a:lstStyle/>
          <a:p>
            <a:r>
              <a:rPr lang="en-US" dirty="0"/>
              <a:t>For a detailed discussion of Word Macro viruses see</a:t>
            </a:r>
          </a:p>
          <a:p>
            <a:r>
              <a:rPr lang="en-US" dirty="0"/>
              <a:t>	http://www.drsolomon.com/vircen/Macrovir.html</a:t>
            </a:r>
          </a:p>
          <a:p>
            <a:r>
              <a:rPr lang="en-US" dirty="0"/>
              <a:t>The following text is from that document (with permission of Dr Solomon’s):</a:t>
            </a:r>
          </a:p>
          <a:p>
            <a:pPr>
              <a:lnSpc>
                <a:spcPct val="100000"/>
              </a:lnSpc>
            </a:pPr>
            <a:r>
              <a:rPr lang="en-US" dirty="0"/>
              <a:t>XM.Laroux</a:t>
            </a:r>
          </a:p>
          <a:p>
            <a:pPr>
              <a:lnSpc>
                <a:spcPct val="100000"/>
              </a:lnSpc>
            </a:pPr>
            <a:r>
              <a:rPr lang="en-US" dirty="0"/>
              <a:t>Description XM.Laroux (a Microsoft for Excel macro virus) is the first macro virus for Microsoft Excel which actually works.</a:t>
            </a:r>
          </a:p>
          <a:p>
            <a:pPr>
              <a:lnSpc>
                <a:spcPct val="100000"/>
              </a:lnSpc>
            </a:pPr>
            <a:r>
              <a:rPr lang="en-US" dirty="0"/>
              <a:t>So far (July 1996) there have been only two reported cases of the virus, on different continents (one in Africa, another in Alaska).  This virus is not currently considered to be widespread.</a:t>
            </a:r>
          </a:p>
          <a:p>
            <a:pPr>
              <a:lnSpc>
                <a:spcPct val="100000"/>
              </a:lnSpc>
            </a:pPr>
            <a:r>
              <a:rPr lang="en-US" dirty="0"/>
              <a:t>The virus intercepts Excel's Auto_Open automacro.  When an infected spreadsheet is opened, the virus activates and checks whether the system is already infected.  If not, the virus creates an Excel file named PERSONAL.XLS in the Excel default startup directory, XLSTART (for example, C:\MSOFFICE\EXCEL\XLSTART) and copies itself there.  The spreadsheets and macros from that directory are automatically loaded whenever Excel is run.  From then on, every spreadsheet being opened, or created, on an infected system will become infected with the virus.</a:t>
            </a:r>
          </a:p>
          <a:p>
            <a:pPr>
              <a:lnSpc>
                <a:spcPct val="100000"/>
              </a:lnSpc>
            </a:pPr>
            <a:r>
              <a:rPr lang="en-US" dirty="0"/>
              <a:t>XM.Laroux does not have any intentional payload; it just replicates.  The virus works under Excel for Windows, versions 5 and 7; running under Windows 3.x, Windows 95 and Windows NT.  It does not work on Macintosh. . . .</a:t>
            </a:r>
          </a:p>
          <a:p>
            <a:endParaRPr lang="en-US" dirty="0"/>
          </a:p>
        </p:txBody>
      </p:sp>
    </p:spTree>
    <p:extLst>
      <p:ext uri="{BB962C8B-B14F-4D97-AF65-F5344CB8AC3E}">
        <p14:creationId xmlns:p14="http://schemas.microsoft.com/office/powerpoint/2010/main" val="2095794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2004 M. E. Kabay.                                                            All rights reserved.</a:t>
            </a:r>
          </a:p>
        </p:txBody>
      </p:sp>
      <p:sp>
        <p:nvSpPr>
          <p:cNvPr id="5" name="Rectangle 7"/>
          <p:cNvSpPr>
            <a:spLocks noGrp="1" noChangeArrowheads="1"/>
          </p:cNvSpPr>
          <p:nvPr>
            <p:ph type="sldNum" sz="quarter" idx="5"/>
          </p:nvPr>
        </p:nvSpPr>
        <p:spPr>
          <a:ln/>
        </p:spPr>
        <p:txBody>
          <a:bodyPr/>
          <a:lstStyle/>
          <a:p>
            <a:fld id="{FA304912-B694-4208-BC12-59E3D9227527}" type="slidenum">
              <a:rPr lang="en-US"/>
              <a:pPr/>
              <a:t>19</a:t>
            </a:fld>
            <a:endParaRPr lang="en-US" sz="1300" dirty="0">
              <a:latin typeface="Times New Roman" pitchFamily="18" charset="0"/>
            </a:endParaRPr>
          </a:p>
        </p:txBody>
      </p:sp>
      <p:sp>
        <p:nvSpPr>
          <p:cNvPr id="1012738" name="Rectangle 2"/>
          <p:cNvSpPr>
            <a:spLocks noGrp="1" noRot="1" noChangeAspect="1" noChangeArrowheads="1" noTextEdit="1"/>
          </p:cNvSpPr>
          <p:nvPr>
            <p:ph type="sldImg"/>
          </p:nvPr>
        </p:nvSpPr>
        <p:spPr>
          <a:xfrm>
            <a:off x="1258888" y="720725"/>
            <a:ext cx="4800600" cy="3600450"/>
          </a:xfrm>
          <a:ln/>
        </p:spPr>
      </p:sp>
      <p:sp>
        <p:nvSpPr>
          <p:cNvPr id="1012739" name="Rectangle 3"/>
          <p:cNvSpPr>
            <a:spLocks noGrp="1" noChangeArrowheads="1"/>
          </p:cNvSpPr>
          <p:nvPr>
            <p:ph type="body" idx="1"/>
          </p:nvPr>
        </p:nvSpPr>
        <p:spPr>
          <a:xfrm>
            <a:off x="1219200" y="4560890"/>
            <a:ext cx="5202238" cy="4319587"/>
          </a:xfrm>
          <a:ln>
            <a:headEnd/>
            <a:tailEnd/>
          </a:ln>
        </p:spPr>
        <p:txBody>
          <a:bodyPr/>
          <a:lstStyle/>
          <a:p>
            <a:pPr>
              <a:spcBef>
                <a:spcPct val="0"/>
              </a:spcBef>
            </a:pPr>
            <a:r>
              <a:rPr lang="en-US" sz="800" dirty="0">
                <a:latin typeface="Courier New" pitchFamily="49" charset="0"/>
              </a:rPr>
              <a:t>——-BEGIN PGP SIGNED MESSAGE——-</a:t>
            </a:r>
          </a:p>
          <a:p>
            <a:pPr>
              <a:spcBef>
                <a:spcPct val="0"/>
              </a:spcBef>
            </a:pPr>
            <a:endParaRPr lang="en-US" sz="800" dirty="0">
              <a:latin typeface="Courier New" pitchFamily="49" charset="0"/>
            </a:endParaRPr>
          </a:p>
          <a:p>
            <a:pPr>
              <a:spcBef>
                <a:spcPct val="0"/>
              </a:spcBef>
            </a:pPr>
            <a:r>
              <a:rPr lang="en-US" sz="800" dirty="0">
                <a:latin typeface="Courier New" pitchFamily="49" charset="0"/>
              </a:rPr>
              <a:t>CERT Advisory CA-99-04-Melissa-Macro-Virus</a:t>
            </a:r>
          </a:p>
          <a:p>
            <a:pPr>
              <a:spcBef>
                <a:spcPct val="0"/>
              </a:spcBef>
            </a:pPr>
            <a:endParaRPr lang="en-US" sz="800" dirty="0">
              <a:latin typeface="Courier New" pitchFamily="49" charset="0"/>
            </a:endParaRPr>
          </a:p>
          <a:p>
            <a:pPr>
              <a:spcBef>
                <a:spcPct val="0"/>
              </a:spcBef>
            </a:pPr>
            <a:r>
              <a:rPr lang="en-US" sz="800" dirty="0">
                <a:latin typeface="Courier New" pitchFamily="49" charset="0"/>
              </a:rPr>
              <a:t>   Original issue date: Saturday March 27 1999</a:t>
            </a:r>
          </a:p>
          <a:p>
            <a:pPr>
              <a:spcBef>
                <a:spcPct val="0"/>
              </a:spcBef>
            </a:pPr>
            <a:r>
              <a:rPr lang="en-US" sz="800" dirty="0">
                <a:latin typeface="Courier New" pitchFamily="49" charset="0"/>
              </a:rPr>
              <a:t>   Last Revised: Saturday March 27, 1999</a:t>
            </a:r>
          </a:p>
          <a:p>
            <a:pPr>
              <a:spcBef>
                <a:spcPct val="0"/>
              </a:spcBef>
            </a:pPr>
            <a:endParaRPr lang="en-US" sz="800" dirty="0">
              <a:latin typeface="Courier New" pitchFamily="49" charset="0"/>
            </a:endParaRPr>
          </a:p>
          <a:p>
            <a:pPr>
              <a:spcBef>
                <a:spcPct val="0"/>
              </a:spcBef>
            </a:pPr>
            <a:r>
              <a:rPr lang="en-US" sz="800" dirty="0">
                <a:latin typeface="Courier New" pitchFamily="49" charset="0"/>
              </a:rPr>
              <a:t>Systems Affected</a:t>
            </a:r>
          </a:p>
          <a:p>
            <a:pPr>
              <a:spcBef>
                <a:spcPct val="0"/>
              </a:spcBef>
            </a:pPr>
            <a:endParaRPr lang="en-US" sz="800" dirty="0">
              <a:latin typeface="Courier New" pitchFamily="49" charset="0"/>
            </a:endParaRPr>
          </a:p>
          <a:p>
            <a:pPr>
              <a:spcBef>
                <a:spcPct val="0"/>
              </a:spcBef>
            </a:pPr>
            <a:r>
              <a:rPr lang="en-US" sz="800" dirty="0">
                <a:latin typeface="Courier New" pitchFamily="49" charset="0"/>
              </a:rPr>
              <a:t>     * Machines with Microsoft Word 97 or Word 2000</a:t>
            </a:r>
          </a:p>
          <a:p>
            <a:pPr>
              <a:spcBef>
                <a:spcPct val="0"/>
              </a:spcBef>
            </a:pPr>
            <a:r>
              <a:rPr lang="en-US" sz="800" dirty="0">
                <a:latin typeface="Courier New" pitchFamily="49" charset="0"/>
              </a:rPr>
              <a:t>     * Any mail handling system could experience performance problems or</a:t>
            </a:r>
          </a:p>
          <a:p>
            <a:pPr>
              <a:spcBef>
                <a:spcPct val="0"/>
              </a:spcBef>
            </a:pPr>
            <a:r>
              <a:rPr lang="en-US" sz="800" dirty="0">
                <a:latin typeface="Courier New" pitchFamily="49" charset="0"/>
              </a:rPr>
              <a:t>       a denial of service as a result of the propagation of this macro</a:t>
            </a:r>
          </a:p>
          <a:p>
            <a:pPr>
              <a:spcBef>
                <a:spcPct val="0"/>
              </a:spcBef>
            </a:pPr>
            <a:r>
              <a:rPr lang="en-US" sz="800" dirty="0">
                <a:latin typeface="Courier New" pitchFamily="49" charset="0"/>
              </a:rPr>
              <a:t>       virus.</a:t>
            </a:r>
          </a:p>
          <a:p>
            <a:pPr>
              <a:spcBef>
                <a:spcPct val="0"/>
              </a:spcBef>
            </a:pPr>
            <a:endParaRPr lang="en-US" sz="800" dirty="0">
              <a:latin typeface="Courier New" pitchFamily="49" charset="0"/>
            </a:endParaRPr>
          </a:p>
          <a:p>
            <a:pPr>
              <a:spcBef>
                <a:spcPct val="0"/>
              </a:spcBef>
            </a:pPr>
            <a:r>
              <a:rPr lang="en-US" sz="800" dirty="0">
                <a:latin typeface="Courier New" pitchFamily="49" charset="0"/>
              </a:rPr>
              <a:t>Overview</a:t>
            </a:r>
          </a:p>
          <a:p>
            <a:pPr>
              <a:spcBef>
                <a:spcPct val="0"/>
              </a:spcBef>
            </a:pPr>
            <a:endParaRPr lang="en-US" sz="800" dirty="0">
              <a:latin typeface="Courier New" pitchFamily="49" charset="0"/>
            </a:endParaRPr>
          </a:p>
          <a:p>
            <a:pPr>
              <a:spcBef>
                <a:spcPct val="0"/>
              </a:spcBef>
            </a:pPr>
            <a:r>
              <a:rPr lang="en-US" sz="800" dirty="0">
                <a:latin typeface="Courier New" pitchFamily="49" charset="0"/>
              </a:rPr>
              <a:t>   At approximately 2:00 PM GMT-5 on Friday March 26 1999 we began</a:t>
            </a:r>
          </a:p>
          <a:p>
            <a:pPr>
              <a:spcBef>
                <a:spcPct val="0"/>
              </a:spcBef>
            </a:pPr>
            <a:r>
              <a:rPr lang="en-US" sz="800" dirty="0">
                <a:latin typeface="Courier New" pitchFamily="49" charset="0"/>
              </a:rPr>
              <a:t>   receiving reports of a Microsoft Word 97 and Word 2000 macro virus</a:t>
            </a:r>
          </a:p>
          <a:p>
            <a:pPr>
              <a:spcBef>
                <a:spcPct val="0"/>
              </a:spcBef>
            </a:pPr>
            <a:r>
              <a:rPr lang="en-US" sz="800" dirty="0">
                <a:latin typeface="Courier New" pitchFamily="49" charset="0"/>
              </a:rPr>
              <a:t>   which is propagating via email attachments. The number and variety of</a:t>
            </a:r>
          </a:p>
          <a:p>
            <a:pPr>
              <a:spcBef>
                <a:spcPct val="0"/>
              </a:spcBef>
            </a:pPr>
            <a:r>
              <a:rPr lang="en-US" sz="800" dirty="0">
                <a:latin typeface="Courier New" pitchFamily="49" charset="0"/>
              </a:rPr>
              <a:t>   reports we have received indicate that this is a widespread attack</a:t>
            </a:r>
          </a:p>
          <a:p>
            <a:pPr>
              <a:spcBef>
                <a:spcPct val="0"/>
              </a:spcBef>
            </a:pPr>
            <a:r>
              <a:rPr lang="en-US" sz="800" dirty="0">
                <a:latin typeface="Courier New" pitchFamily="49" charset="0"/>
              </a:rPr>
              <a:t>   affecting a variety of sites.</a:t>
            </a:r>
          </a:p>
          <a:p>
            <a:pPr>
              <a:spcBef>
                <a:spcPct val="0"/>
              </a:spcBef>
            </a:pPr>
            <a:endParaRPr lang="en-US" sz="800" dirty="0">
              <a:latin typeface="Courier New" pitchFamily="49" charset="0"/>
            </a:endParaRPr>
          </a:p>
          <a:p>
            <a:pPr>
              <a:spcBef>
                <a:spcPct val="0"/>
              </a:spcBef>
            </a:pPr>
            <a:r>
              <a:rPr lang="en-US" sz="800" dirty="0">
                <a:latin typeface="Courier New" pitchFamily="49" charset="0"/>
              </a:rPr>
              <a:t>   Our analysis of this macro virus indicates that human action (in the</a:t>
            </a:r>
          </a:p>
          <a:p>
            <a:pPr>
              <a:spcBef>
                <a:spcPct val="0"/>
              </a:spcBef>
            </a:pPr>
            <a:r>
              <a:rPr lang="en-US" sz="800" dirty="0">
                <a:latin typeface="Courier New" pitchFamily="49" charset="0"/>
              </a:rPr>
              <a:t>   form of a user opening an infected Word document) is required for this</a:t>
            </a:r>
          </a:p>
          <a:p>
            <a:pPr>
              <a:spcBef>
                <a:spcPct val="0"/>
              </a:spcBef>
            </a:pPr>
            <a:r>
              <a:rPr lang="en-US" sz="800" dirty="0">
                <a:latin typeface="Courier New" pitchFamily="49" charset="0"/>
              </a:rPr>
              <a:t>   virus to propagate. It is possible that under some mailer</a:t>
            </a:r>
          </a:p>
          <a:p>
            <a:pPr>
              <a:spcBef>
                <a:spcPct val="0"/>
              </a:spcBef>
            </a:pPr>
            <a:r>
              <a:rPr lang="en-US" sz="800" dirty="0">
                <a:latin typeface="Courier New" pitchFamily="49" charset="0"/>
              </a:rPr>
              <a:t>   configurations, a user might automatically open an infected document</a:t>
            </a:r>
          </a:p>
          <a:p>
            <a:pPr>
              <a:spcBef>
                <a:spcPct val="0"/>
              </a:spcBef>
            </a:pPr>
            <a:r>
              <a:rPr lang="en-US" sz="800" dirty="0">
                <a:latin typeface="Courier New" pitchFamily="49" charset="0"/>
              </a:rPr>
              <a:t>   received in the form of an email attachment. This macro virus is not</a:t>
            </a:r>
          </a:p>
          <a:p>
            <a:pPr>
              <a:spcBef>
                <a:spcPct val="0"/>
              </a:spcBef>
            </a:pPr>
            <a:r>
              <a:rPr lang="en-US" sz="800" dirty="0">
                <a:latin typeface="Courier New" pitchFamily="49" charset="0"/>
              </a:rPr>
              <a:t>   known to exploit any new vulnerabilities. While the primary transport</a:t>
            </a:r>
          </a:p>
          <a:p>
            <a:pPr>
              <a:spcBef>
                <a:spcPct val="0"/>
              </a:spcBef>
            </a:pPr>
            <a:r>
              <a:rPr lang="en-US" sz="800" dirty="0">
                <a:latin typeface="Courier New" pitchFamily="49" charset="0"/>
              </a:rPr>
              <a:t>   mechanism of this virus is via email, any way of transferring files</a:t>
            </a:r>
          </a:p>
          <a:p>
            <a:pPr>
              <a:spcBef>
                <a:spcPct val="0"/>
              </a:spcBef>
            </a:pPr>
            <a:r>
              <a:rPr lang="en-US" sz="800" dirty="0">
                <a:latin typeface="Courier New" pitchFamily="49" charset="0"/>
              </a:rPr>
              <a:t>   can also propagate the virus.</a:t>
            </a:r>
          </a:p>
          <a:p>
            <a:pPr>
              <a:spcBef>
                <a:spcPct val="0"/>
              </a:spcBef>
            </a:pPr>
            <a:endParaRPr lang="en-US" sz="800" dirty="0">
              <a:latin typeface="Courier New" pitchFamily="49" charset="0"/>
            </a:endParaRPr>
          </a:p>
          <a:p>
            <a:pPr>
              <a:spcBef>
                <a:spcPct val="0"/>
              </a:spcBef>
            </a:pPr>
            <a:r>
              <a:rPr lang="en-US" sz="800" dirty="0">
                <a:latin typeface="Courier New" pitchFamily="49" charset="0"/>
              </a:rPr>
              <a:t>   Anti-virus software vendors have called this macro virus the Melissa</a:t>
            </a:r>
          </a:p>
          <a:p>
            <a:pPr>
              <a:spcBef>
                <a:spcPct val="0"/>
              </a:spcBef>
            </a:pPr>
            <a:r>
              <a:rPr lang="en-US" sz="800" dirty="0">
                <a:latin typeface="Courier New" pitchFamily="49" charset="0"/>
              </a:rPr>
              <a:t>   macro or W97M_Melissa virus.</a:t>
            </a:r>
          </a:p>
          <a:p>
            <a:pPr algn="r">
              <a:spcBef>
                <a:spcPct val="0"/>
              </a:spcBef>
            </a:pPr>
            <a:r>
              <a:rPr lang="en-US" sz="800" i="1" dirty="0">
                <a:latin typeface="Courier New" pitchFamily="49" charset="0"/>
              </a:rPr>
              <a:t>(See original document for remainder)</a:t>
            </a:r>
            <a:endParaRPr lang="en-US" sz="800" dirty="0">
              <a:latin typeface="Courier New" pitchFamily="49" charset="0"/>
            </a:endParaRPr>
          </a:p>
        </p:txBody>
      </p:sp>
    </p:spTree>
    <p:extLst>
      <p:ext uri="{BB962C8B-B14F-4D97-AF65-F5344CB8AC3E}">
        <p14:creationId xmlns:p14="http://schemas.microsoft.com/office/powerpoint/2010/main" val="14944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2</a:t>
            </a:fld>
            <a:endParaRPr lang="en-US" sz="1300" dirty="0">
              <a:latin typeface="Times New Roman" charset="0"/>
            </a:endParaRPr>
          </a:p>
        </p:txBody>
      </p:sp>
    </p:spTree>
    <p:extLst>
      <p:ext uri="{BB962C8B-B14F-4D97-AF65-F5344CB8AC3E}">
        <p14:creationId xmlns:p14="http://schemas.microsoft.com/office/powerpoint/2010/main" val="3425727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20</a:t>
            </a:fld>
            <a:endParaRPr lang="en-US" sz="1300" dirty="0">
              <a:latin typeface="Times New Roman" charset="0"/>
            </a:endParaRPr>
          </a:p>
        </p:txBody>
      </p:sp>
    </p:spTree>
    <p:extLst>
      <p:ext uri="{BB962C8B-B14F-4D97-AF65-F5344CB8AC3E}">
        <p14:creationId xmlns:p14="http://schemas.microsoft.com/office/powerpoint/2010/main" val="3794553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21</a:t>
            </a:fld>
            <a:endParaRPr lang="en-US" sz="1300" dirty="0">
              <a:latin typeface="Times New Roman" charset="0"/>
            </a:endParaRPr>
          </a:p>
        </p:txBody>
      </p:sp>
    </p:spTree>
    <p:extLst>
      <p:ext uri="{BB962C8B-B14F-4D97-AF65-F5344CB8AC3E}">
        <p14:creationId xmlns:p14="http://schemas.microsoft.com/office/powerpoint/2010/main" val="4226080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2004 M. E. Kabay.                                                            All rights reserved.</a:t>
            </a:r>
          </a:p>
        </p:txBody>
      </p:sp>
      <p:sp>
        <p:nvSpPr>
          <p:cNvPr id="5" name="Rectangle 7"/>
          <p:cNvSpPr>
            <a:spLocks noGrp="1" noChangeArrowheads="1"/>
          </p:cNvSpPr>
          <p:nvPr>
            <p:ph type="sldNum" sz="quarter" idx="5"/>
          </p:nvPr>
        </p:nvSpPr>
        <p:spPr>
          <a:ln/>
        </p:spPr>
        <p:txBody>
          <a:bodyPr/>
          <a:lstStyle/>
          <a:p>
            <a:fld id="{C1D95B37-24AE-48A3-97A7-3F481A3D8273}" type="slidenum">
              <a:rPr lang="en-US"/>
              <a:pPr/>
              <a:t>22</a:t>
            </a:fld>
            <a:endParaRPr lang="en-US" sz="1300" dirty="0">
              <a:latin typeface="Times New Roman" pitchFamily="18" charset="0"/>
            </a:endParaRPr>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329349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2004 M. E. Kabay.                                                            All rights reserved.</a:t>
            </a:r>
          </a:p>
        </p:txBody>
      </p:sp>
      <p:sp>
        <p:nvSpPr>
          <p:cNvPr id="5" name="Rectangle 7"/>
          <p:cNvSpPr>
            <a:spLocks noGrp="1" noChangeArrowheads="1"/>
          </p:cNvSpPr>
          <p:nvPr>
            <p:ph type="sldNum" sz="quarter" idx="5"/>
          </p:nvPr>
        </p:nvSpPr>
        <p:spPr>
          <a:ln/>
        </p:spPr>
        <p:txBody>
          <a:bodyPr/>
          <a:lstStyle/>
          <a:p>
            <a:fld id="{8D6BA655-0B1D-416F-8BDF-0F3B3004679A}" type="slidenum">
              <a:rPr lang="en-US"/>
              <a:pPr/>
              <a:t>23</a:t>
            </a:fld>
            <a:endParaRPr lang="en-US" sz="1300" dirty="0">
              <a:latin typeface="Times New Roman" pitchFamily="18" charset="0"/>
            </a:endParaRPr>
          </a:p>
        </p:txBody>
      </p:sp>
      <p:sp>
        <p:nvSpPr>
          <p:cNvPr id="1128450" name="Rectangle 2"/>
          <p:cNvSpPr>
            <a:spLocks noGrp="1" noRot="1" noChangeAspect="1" noChangeArrowheads="1" noTextEdit="1"/>
          </p:cNvSpPr>
          <p:nvPr>
            <p:ph type="sldImg"/>
          </p:nvPr>
        </p:nvSpPr>
        <p:spPr>
          <a:ln/>
        </p:spPr>
      </p:sp>
      <p:sp>
        <p:nvSpPr>
          <p:cNvPr id="1128451"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352444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2004 M. E. Kabay.                                                            All rights reserved.</a:t>
            </a:r>
          </a:p>
        </p:txBody>
      </p:sp>
      <p:sp>
        <p:nvSpPr>
          <p:cNvPr id="5" name="Rectangle 7"/>
          <p:cNvSpPr>
            <a:spLocks noGrp="1" noChangeArrowheads="1"/>
          </p:cNvSpPr>
          <p:nvPr>
            <p:ph type="sldNum" sz="quarter" idx="5"/>
          </p:nvPr>
        </p:nvSpPr>
        <p:spPr>
          <a:ln/>
        </p:spPr>
        <p:txBody>
          <a:bodyPr/>
          <a:lstStyle/>
          <a:p>
            <a:fld id="{CC734526-698D-4DC5-8767-4AFAB608E944}" type="slidenum">
              <a:rPr lang="en-US"/>
              <a:pPr/>
              <a:t>24</a:t>
            </a:fld>
            <a:endParaRPr lang="en-US" sz="1300" dirty="0">
              <a:latin typeface="Times New Roman" pitchFamily="18" charset="0"/>
            </a:endParaRPr>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982461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2004 M. E. Kabay.                                                            All rights reserved.</a:t>
            </a:r>
          </a:p>
        </p:txBody>
      </p:sp>
      <p:sp>
        <p:nvSpPr>
          <p:cNvPr id="5" name="Rectangle 7"/>
          <p:cNvSpPr>
            <a:spLocks noGrp="1" noChangeArrowheads="1"/>
          </p:cNvSpPr>
          <p:nvPr>
            <p:ph type="sldNum" sz="quarter" idx="5"/>
          </p:nvPr>
        </p:nvSpPr>
        <p:spPr>
          <a:ln/>
        </p:spPr>
        <p:txBody>
          <a:bodyPr/>
          <a:lstStyle/>
          <a:p>
            <a:fld id="{139256C4-8DD2-46F9-967F-A40B14C37948}" type="slidenum">
              <a:rPr lang="en-US"/>
              <a:pPr/>
              <a:t>25</a:t>
            </a:fld>
            <a:endParaRPr lang="en-US" sz="1300" dirty="0">
              <a:latin typeface="Times New Roman" pitchFamily="18" charset="0"/>
            </a:endParaRPr>
          </a:p>
        </p:txBody>
      </p:sp>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797186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2004 M. E. Kabay.                                                            All rights reserved.</a:t>
            </a:r>
          </a:p>
        </p:txBody>
      </p:sp>
      <p:sp>
        <p:nvSpPr>
          <p:cNvPr id="5" name="Rectangle 7"/>
          <p:cNvSpPr>
            <a:spLocks noGrp="1" noChangeArrowheads="1"/>
          </p:cNvSpPr>
          <p:nvPr>
            <p:ph type="sldNum" sz="quarter" idx="5"/>
          </p:nvPr>
        </p:nvSpPr>
        <p:spPr>
          <a:ln/>
        </p:spPr>
        <p:txBody>
          <a:bodyPr/>
          <a:lstStyle/>
          <a:p>
            <a:fld id="{87073959-3128-4EFD-A3E3-D44BF1F00C3A}" type="slidenum">
              <a:rPr lang="en-US"/>
              <a:pPr/>
              <a:t>26</a:t>
            </a:fld>
            <a:endParaRPr lang="en-US" sz="1300" dirty="0">
              <a:latin typeface="Times New Roman" pitchFamily="18" charset="0"/>
            </a:endParaRPr>
          </a:p>
        </p:txBody>
      </p:sp>
      <p:sp>
        <p:nvSpPr>
          <p:cNvPr id="1070082" name="Rectangle 2"/>
          <p:cNvSpPr>
            <a:spLocks noGrp="1" noRot="1" noChangeAspect="1" noChangeArrowheads="1" noTextEdit="1"/>
          </p:cNvSpPr>
          <p:nvPr>
            <p:ph type="sldImg"/>
          </p:nvPr>
        </p:nvSpPr>
        <p:spPr>
          <a:xfrm>
            <a:off x="1258888" y="720725"/>
            <a:ext cx="4800600" cy="3600450"/>
          </a:xfrm>
          <a:ln/>
        </p:spPr>
      </p:sp>
      <p:sp>
        <p:nvSpPr>
          <p:cNvPr id="1070083" name="Rectangle 3"/>
          <p:cNvSpPr>
            <a:spLocks noGrp="1" noChangeArrowheads="1"/>
          </p:cNvSpPr>
          <p:nvPr>
            <p:ph type="body" idx="1"/>
          </p:nvPr>
        </p:nvSpPr>
        <p:spPr>
          <a:xfrm>
            <a:off x="1057276" y="4560890"/>
            <a:ext cx="5445125" cy="4319587"/>
          </a:xfrm>
          <a:ln>
            <a:headEnd/>
            <a:tailEnd/>
          </a:ln>
        </p:spPr>
        <p:txBody>
          <a:bodyPr/>
          <a:lstStyle/>
          <a:p>
            <a:pPr>
              <a:spcBef>
                <a:spcPct val="25000"/>
              </a:spcBef>
            </a:pPr>
            <a:r>
              <a:rPr lang="en-US" b="1" dirty="0"/>
              <a:t>Computer Associates Warns of New Class of Extensible Computer Virus: Disguised as a Y2K Bug Fix, W95.Babylonia First Worm Virus Controlled by Virus Writer</a:t>
            </a:r>
          </a:p>
          <a:p>
            <a:pPr>
              <a:spcBef>
                <a:spcPct val="25000"/>
              </a:spcBef>
            </a:pPr>
            <a:r>
              <a:rPr lang="en-US" dirty="0"/>
              <a:t>ISLANDIA, N.Y., Dec. 7 /PRNewswire/ —  Computer Associates International, Inc. (NYSE: CA) today warned of a new virus called "W95.Babylonia" (Babylonia), the first extensible worm computer virus of its kind.  This new worm has been confirmed as being "in the wild."</a:t>
            </a:r>
          </a:p>
          <a:p>
            <a:pPr>
              <a:spcBef>
                <a:spcPct val="25000"/>
              </a:spcBef>
            </a:pPr>
            <a:r>
              <a:rPr lang="en-US" dirty="0"/>
              <a:t>An extensible virus lets the author remotely update the virus's payload at anytime in the future.  Babylonia is currently disguised as a Y2K Bug fix for Internet Relay Chat (MIRC) users — one of the largest and most well-known online Internet chat communities in the world.  Babylonia automatically sends itself to MIRC users and begins polling a hacker's Internet web site in Japan every 60 seconds looking for new "plug-ins."  Some potential damaging plug-ins that the virus author could send remotely are formatting or deleting a user's hard drive, collecting and sending sensitive credit card information, or installing a Y2K specific attack.</a:t>
            </a:r>
          </a:p>
          <a:p>
            <a:pPr>
              <a:spcBef>
                <a:spcPct val="25000"/>
              </a:spcBef>
            </a:pPr>
            <a:r>
              <a:rPr lang="en-US" dirty="0"/>
              <a:t>There are currently four "plug-ins" that the virus downloads.  Each plug-in can be changed by the author at anytime, creating a very dangerous scenario in which the damage and/or information collected by the virus author could change daily.  This is the first time a virus has the capability of altering its instructions from the virus author remotely and on demand.</a:t>
            </a:r>
          </a:p>
          <a:p>
            <a:pPr>
              <a:spcBef>
                <a:spcPct val="25000"/>
              </a:spcBef>
            </a:pPr>
            <a:r>
              <a:rPr lang="en-US" dirty="0"/>
              <a:t>This virus infects Windows platforms and can be spread by executing a downloaded file or by another infected machine via MIRC.  Once a user's machine is infected, Babylonia will attempt to infect every executable and help file in the users Windows environment.</a:t>
            </a:r>
          </a:p>
          <a:p>
            <a:pPr>
              <a:spcBef>
                <a:spcPct val="25000"/>
              </a:spcBef>
            </a:pPr>
            <a:r>
              <a:rPr lang="en-US" dirty="0"/>
              <a:t>Users can protect their information immediately by downloading the latest signature file of InoculateIT, CA's premier antivirus solution, at http://www.cai.com.  CA also offers a free virus solution for home users online at http://www.antivirus.cai.com.</a:t>
            </a:r>
          </a:p>
          <a:p>
            <a:pPr>
              <a:spcBef>
                <a:spcPct val="25000"/>
              </a:spcBef>
            </a:pPr>
            <a:r>
              <a:rPr lang="en-US" dirty="0"/>
              <a:t>"This virus represents a new level of virus capability," said Simon Perry, business manager for CA Security Solutions.  "It is particularly dangerous due to the virus writer's ability to change the virus's payload remotely and after infection.  CA is recommending that both business and home users update their antivirus software immediately."</a:t>
            </a:r>
          </a:p>
          <a:p>
            <a:pPr>
              <a:spcBef>
                <a:spcPct val="25000"/>
              </a:spcBef>
            </a:pPr>
            <a:r>
              <a:rPr lang="en-US" dirty="0"/>
              <a:t>"CA's anti-virus teams are on high alert as we approach the new millennium, identifying new viruses and providing protection for our clients proactively," added Perry. . . . </a:t>
            </a:r>
          </a:p>
        </p:txBody>
      </p:sp>
    </p:spTree>
    <p:extLst>
      <p:ext uri="{BB962C8B-B14F-4D97-AF65-F5344CB8AC3E}">
        <p14:creationId xmlns:p14="http://schemas.microsoft.com/office/powerpoint/2010/main" val="3039223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2004 M. E. Kabay.                                                            All rights reserved.</a:t>
            </a:r>
          </a:p>
        </p:txBody>
      </p:sp>
      <p:sp>
        <p:nvSpPr>
          <p:cNvPr id="5" name="Rectangle 7"/>
          <p:cNvSpPr>
            <a:spLocks noGrp="1" noChangeArrowheads="1"/>
          </p:cNvSpPr>
          <p:nvPr>
            <p:ph type="sldNum" sz="quarter" idx="5"/>
          </p:nvPr>
        </p:nvSpPr>
        <p:spPr>
          <a:ln/>
        </p:spPr>
        <p:txBody>
          <a:bodyPr/>
          <a:lstStyle/>
          <a:p>
            <a:fld id="{F37E5857-B4DB-469E-96E8-4E0E67420D19}" type="slidenum">
              <a:rPr lang="en-US"/>
              <a:pPr/>
              <a:t>27</a:t>
            </a:fld>
            <a:endParaRPr lang="en-US" sz="1300" dirty="0">
              <a:latin typeface="Times New Roman" pitchFamily="18" charset="0"/>
            </a:endParaRPr>
          </a:p>
        </p:txBody>
      </p:sp>
      <p:sp>
        <p:nvSpPr>
          <p:cNvPr id="1074178" name="Rectangle 2"/>
          <p:cNvSpPr>
            <a:spLocks noGrp="1" noRot="1" noChangeAspect="1" noChangeArrowheads="1" noTextEdit="1"/>
          </p:cNvSpPr>
          <p:nvPr>
            <p:ph type="sldImg"/>
          </p:nvPr>
        </p:nvSpPr>
        <p:spPr>
          <a:xfrm>
            <a:off x="1258888" y="720725"/>
            <a:ext cx="4800600" cy="3600450"/>
          </a:xfrm>
          <a:ln/>
        </p:spPr>
      </p:sp>
      <p:sp>
        <p:nvSpPr>
          <p:cNvPr id="1074179" name="Rectangle 3"/>
          <p:cNvSpPr>
            <a:spLocks noGrp="1" noChangeArrowheads="1"/>
          </p:cNvSpPr>
          <p:nvPr>
            <p:ph type="body" idx="1"/>
          </p:nvPr>
        </p:nvSpPr>
        <p:spPr>
          <a:xfrm>
            <a:off x="1138238" y="4560890"/>
            <a:ext cx="5033962" cy="4319587"/>
          </a:xfrm>
          <a:ln>
            <a:headEnd/>
            <a:tailEnd/>
          </a:ln>
        </p:spPr>
        <p:txBody>
          <a:bodyPr/>
          <a:lstStyle/>
          <a:p>
            <a:r>
              <a:rPr lang="en-US" dirty="0"/>
              <a:t>NewsScan:</a:t>
            </a:r>
          </a:p>
          <a:p>
            <a:r>
              <a:rPr lang="en-US" dirty="0"/>
              <a:t>[The I LOVE YOU computer worm struck computers all over the world, starting in Asia, then Europe.  The malicious software spread as an e-mail attachment, sending itself to all the recipients in standard e-mail address books.]  Within days, there . . .[were] new variations of the destructive software program popularly known as the Love Bug because it's sent as an attachment with the words "I love you" in the subject line. In one variation, the subject line purports that the message you're receiving contains a joke, and in another you're told that the message is a confirmation notice for a Mother's Day gift order. To avoid being affected by the bug, do NOT open attachments to suspicious e-mail messages. (ZDNet 5 May 2000)</a:t>
            </a:r>
          </a:p>
          <a:p>
            <a:r>
              <a:rPr lang="en-US" dirty="0"/>
              <a:t>[On 11 May,] Filipino computer science student Onel de Guzman of AMA Computer College in Manila . . . told authorities that he may accidentally have launched the destructive "Love Bug" virus out of "youthful exuberance." However, he would not admit that he had himself created it, saying in Tagalog:  "It is one of the questions we would rather leave for the future." The name GRAMMERSoft, a computer group to which the 23-year-old man belongs, appears in the computer code of the virus, and reporters have learned that de Guzman's thesis project was rejected by AMA officials because it described a way of illegally obtaining passwords from other computer users. But investigators have not charged either de Guzman or his friend Michael Buen of any crime, nor identified them as suspects. Asked what he felt about the massive amount of damage caused around the world by the virus, de Guzman's reply was:  "Nothing." (AP/San Jose Mercury News 11 May 2000)</a:t>
            </a:r>
          </a:p>
        </p:txBody>
      </p:sp>
    </p:spTree>
    <p:extLst>
      <p:ext uri="{BB962C8B-B14F-4D97-AF65-F5344CB8AC3E}">
        <p14:creationId xmlns:p14="http://schemas.microsoft.com/office/powerpoint/2010/main" val="1293349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2004 M. E. Kabay.                                                            All rights reserved.</a:t>
            </a:r>
          </a:p>
        </p:txBody>
      </p:sp>
      <p:sp>
        <p:nvSpPr>
          <p:cNvPr id="5" name="Rectangle 7"/>
          <p:cNvSpPr>
            <a:spLocks noGrp="1" noChangeArrowheads="1"/>
          </p:cNvSpPr>
          <p:nvPr>
            <p:ph type="sldNum" sz="quarter" idx="5"/>
          </p:nvPr>
        </p:nvSpPr>
        <p:spPr>
          <a:ln/>
        </p:spPr>
        <p:txBody>
          <a:bodyPr/>
          <a:lstStyle/>
          <a:p>
            <a:fld id="{67562685-C0BA-489B-BD9E-9248E96C63E6}" type="slidenum">
              <a:rPr lang="en-US"/>
              <a:pPr/>
              <a:t>28</a:t>
            </a:fld>
            <a:endParaRPr lang="en-US" sz="1300" dirty="0">
              <a:latin typeface="Times New Roman" pitchFamily="18" charset="0"/>
            </a:endParaRPr>
          </a:p>
        </p:txBody>
      </p:sp>
      <p:sp>
        <p:nvSpPr>
          <p:cNvPr id="1076226" name="Rectangle 2"/>
          <p:cNvSpPr>
            <a:spLocks noGrp="1" noRot="1" noChangeAspect="1" noChangeArrowheads="1" noTextEdit="1"/>
          </p:cNvSpPr>
          <p:nvPr>
            <p:ph type="sldImg"/>
          </p:nvPr>
        </p:nvSpPr>
        <p:spPr>
          <a:xfrm>
            <a:off x="1258888" y="720725"/>
            <a:ext cx="4800600" cy="3600450"/>
          </a:xfrm>
          <a:ln/>
        </p:spPr>
      </p:sp>
      <p:sp>
        <p:nvSpPr>
          <p:cNvPr id="1076227" name="Rectangle 3"/>
          <p:cNvSpPr>
            <a:spLocks noGrp="1" noChangeArrowheads="1"/>
          </p:cNvSpPr>
          <p:nvPr>
            <p:ph type="body" idx="1"/>
          </p:nvPr>
        </p:nvSpPr>
        <p:spPr>
          <a:ln>
            <a:headEnd/>
            <a:tailEnd/>
          </a:ln>
        </p:spPr>
        <p:txBody>
          <a:bodyPr/>
          <a:lstStyle/>
          <a:p>
            <a:r>
              <a:rPr lang="en-US" dirty="0"/>
              <a:t>NewsScan:</a:t>
            </a:r>
          </a:p>
          <a:p>
            <a:r>
              <a:rPr lang="en-US" dirty="0"/>
              <a:t>The first-ever computer . . . [worm] targeting cell phones is causing anxiety in Spain, where about 100 infections have been reported so far. The "I-Worm.Timofonica" virus works in much the same way as the ILOVEYOU . . . [worm] that wreaked havoc on computer systems last month -- it arrives as an e-mail attachment that, when opened, sends a copy of itself to everyone in the victim's Microsoft Outlook address book. For each one of those messages, it generates a random cell phone number from a block of numbers known to be used by Spanish telecom carrier Telefonica. A short message is then sent to each mobile phone, castigating Telefonica for alleged monopolistic tendencies and questionable corporate practices. As a final insult, it also attempts to delete all files on the victim's hard drive and performs several other operations that makes restoration difficult. "Two or three viruses down the road we might see these things taking out phones," warns one security specialist. (MSNBC 6 Jun 2000)</a:t>
            </a:r>
          </a:p>
          <a:p>
            <a:r>
              <a:rPr lang="en-US" dirty="0"/>
              <a:t>&lt;http://www.msnbc.com/news/417066.asp&gt;</a:t>
            </a:r>
          </a:p>
        </p:txBody>
      </p:sp>
    </p:spTree>
    <p:extLst>
      <p:ext uri="{BB962C8B-B14F-4D97-AF65-F5344CB8AC3E}">
        <p14:creationId xmlns:p14="http://schemas.microsoft.com/office/powerpoint/2010/main" val="3289831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2004 M. E. Kabay.                                                            All rights reserved.</a:t>
            </a:r>
          </a:p>
        </p:txBody>
      </p:sp>
      <p:sp>
        <p:nvSpPr>
          <p:cNvPr id="5" name="Rectangle 7"/>
          <p:cNvSpPr>
            <a:spLocks noGrp="1" noChangeArrowheads="1"/>
          </p:cNvSpPr>
          <p:nvPr>
            <p:ph type="sldNum" sz="quarter" idx="5"/>
          </p:nvPr>
        </p:nvSpPr>
        <p:spPr>
          <a:ln/>
        </p:spPr>
        <p:txBody>
          <a:bodyPr/>
          <a:lstStyle/>
          <a:p>
            <a:fld id="{689474EE-FE22-4987-9B56-650F1EDAC597}" type="slidenum">
              <a:rPr lang="en-US"/>
              <a:pPr/>
              <a:t>29</a:t>
            </a:fld>
            <a:endParaRPr lang="en-US" sz="1300" dirty="0">
              <a:latin typeface="Times New Roman" pitchFamily="18" charset="0"/>
            </a:endParaRPr>
          </a:p>
        </p:txBody>
      </p:sp>
      <p:sp>
        <p:nvSpPr>
          <p:cNvPr id="1132546" name="Rectangle 2"/>
          <p:cNvSpPr>
            <a:spLocks noGrp="1" noRot="1" noChangeAspect="1" noChangeArrowheads="1" noTextEdit="1"/>
          </p:cNvSpPr>
          <p:nvPr>
            <p:ph type="sldImg"/>
          </p:nvPr>
        </p:nvSpPr>
        <p:spPr>
          <a:ln/>
        </p:spPr>
      </p:sp>
      <p:sp>
        <p:nvSpPr>
          <p:cNvPr id="113254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44382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a:t>
            </a:fld>
            <a:endParaRPr lang="en-US" sz="1300" dirty="0">
              <a:latin typeface="Times New Roman" charset="0"/>
            </a:endParaRPr>
          </a:p>
        </p:txBody>
      </p:sp>
    </p:spTree>
    <p:extLst>
      <p:ext uri="{BB962C8B-B14F-4D97-AF65-F5344CB8AC3E}">
        <p14:creationId xmlns:p14="http://schemas.microsoft.com/office/powerpoint/2010/main" val="1392346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2004 M. E. Kabay.                                                            All rights reserved.</a:t>
            </a:r>
          </a:p>
        </p:txBody>
      </p:sp>
      <p:sp>
        <p:nvSpPr>
          <p:cNvPr id="5" name="Rectangle 7"/>
          <p:cNvSpPr>
            <a:spLocks noGrp="1" noChangeArrowheads="1"/>
          </p:cNvSpPr>
          <p:nvPr>
            <p:ph type="sldNum" sz="quarter" idx="5"/>
          </p:nvPr>
        </p:nvSpPr>
        <p:spPr>
          <a:ln/>
        </p:spPr>
        <p:txBody>
          <a:bodyPr/>
          <a:lstStyle/>
          <a:p>
            <a:fld id="{A4E252DA-4AF1-4455-8A50-DCCA72ADC51E}" type="slidenum">
              <a:rPr lang="en-US"/>
              <a:pPr/>
              <a:t>30</a:t>
            </a:fld>
            <a:endParaRPr lang="en-US" sz="1300" dirty="0">
              <a:latin typeface="Times New Roman" pitchFamily="18" charset="0"/>
            </a:endParaRPr>
          </a:p>
        </p:txBody>
      </p:sp>
      <p:sp>
        <p:nvSpPr>
          <p:cNvPr id="1133570" name="Rectangle 2"/>
          <p:cNvSpPr>
            <a:spLocks noGrp="1" noRot="1" noChangeAspect="1" noChangeArrowheads="1" noTextEdit="1"/>
          </p:cNvSpPr>
          <p:nvPr>
            <p:ph type="sldImg"/>
          </p:nvPr>
        </p:nvSpPr>
        <p:spPr>
          <a:ln/>
        </p:spPr>
      </p:sp>
      <p:sp>
        <p:nvSpPr>
          <p:cNvPr id="1133571"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41206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31</a:t>
            </a:fld>
            <a:endParaRPr lang="en-US" sz="1300" dirty="0">
              <a:latin typeface="Times New Roman" charset="0"/>
            </a:endParaRPr>
          </a:p>
        </p:txBody>
      </p:sp>
    </p:spTree>
    <p:extLst>
      <p:ext uri="{BB962C8B-B14F-4D97-AF65-F5344CB8AC3E}">
        <p14:creationId xmlns:p14="http://schemas.microsoft.com/office/powerpoint/2010/main" val="3079869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32</a:t>
            </a:fld>
            <a:endParaRPr lang="en-US" sz="1300" dirty="0">
              <a:latin typeface="Times New Roman" charset="0"/>
            </a:endParaRPr>
          </a:p>
        </p:txBody>
      </p:sp>
    </p:spTree>
    <p:extLst>
      <p:ext uri="{BB962C8B-B14F-4D97-AF65-F5344CB8AC3E}">
        <p14:creationId xmlns:p14="http://schemas.microsoft.com/office/powerpoint/2010/main" val="659584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2004 M. E. Kabay.                                                            All rights reserved.</a:t>
            </a:r>
          </a:p>
        </p:txBody>
      </p:sp>
      <p:sp>
        <p:nvSpPr>
          <p:cNvPr id="5" name="Rectangle 7"/>
          <p:cNvSpPr>
            <a:spLocks noGrp="1" noChangeArrowheads="1"/>
          </p:cNvSpPr>
          <p:nvPr>
            <p:ph type="sldNum" sz="quarter" idx="5"/>
          </p:nvPr>
        </p:nvSpPr>
        <p:spPr>
          <a:ln/>
        </p:spPr>
        <p:txBody>
          <a:bodyPr/>
          <a:lstStyle/>
          <a:p>
            <a:fld id="{A87EBD76-E0E4-4E95-9208-7997AE611DFA}" type="slidenum">
              <a:rPr lang="en-US"/>
              <a:pPr/>
              <a:t>33</a:t>
            </a:fld>
            <a:endParaRPr lang="en-US" sz="1300" dirty="0">
              <a:latin typeface="Times New Roman" pitchFamily="18" charset="0"/>
            </a:endParaRPr>
          </a:p>
        </p:txBody>
      </p:sp>
      <p:sp>
        <p:nvSpPr>
          <p:cNvPr id="1072130" name="Rectangle 2"/>
          <p:cNvSpPr>
            <a:spLocks noGrp="1" noRot="1" noChangeAspect="1" noChangeArrowheads="1" noTextEdit="1"/>
          </p:cNvSpPr>
          <p:nvPr>
            <p:ph type="sldImg"/>
          </p:nvPr>
        </p:nvSpPr>
        <p:spPr>
          <a:xfrm>
            <a:off x="1258888" y="720725"/>
            <a:ext cx="4800600" cy="3600450"/>
          </a:xfrm>
          <a:ln/>
        </p:spPr>
      </p:sp>
      <p:sp>
        <p:nvSpPr>
          <p:cNvPr id="1072131" name="Rectangle 3"/>
          <p:cNvSpPr>
            <a:spLocks noGrp="1" noChangeArrowheads="1"/>
          </p:cNvSpPr>
          <p:nvPr>
            <p:ph type="body" idx="1"/>
          </p:nvPr>
        </p:nvSpPr>
        <p:spPr>
          <a:ln>
            <a:headEnd/>
            <a:tailEnd/>
          </a:ln>
        </p:spPr>
        <p:txBody>
          <a:bodyPr/>
          <a:lstStyle/>
          <a:p>
            <a:r>
              <a:rPr lang="en-US" dirty="0"/>
              <a:t>&lt; http://www.f-secure.com/v-descs/haiku.htm &gt;</a:t>
            </a:r>
          </a:p>
          <a:p>
            <a:r>
              <a:rPr lang="en-US" dirty="0"/>
              <a:t>F-Secure Virus Information Pages</a:t>
            </a:r>
          </a:p>
          <a:p>
            <a:r>
              <a:rPr lang="en-US" dirty="0"/>
              <a:t>NAME: Haiku</a:t>
            </a:r>
          </a:p>
          <a:p>
            <a:r>
              <a:rPr lang="en-US" dirty="0"/>
              <a:t>ALIAS: I-Worm.Haiku, W95.Haiku.16384.worm</a:t>
            </a:r>
          </a:p>
          <a:p>
            <a:r>
              <a:rPr lang="en-US" dirty="0"/>
              <a:t>The Haiku worm usually arrives as a HAIKU.EXE file attached to an e-mail message. The message looks like it was forwarded from the original recipient with the subject 'Fw: Compose your own haikus'. The message body advertises the attached file as a Haiku (oriental poetry style) generator which it actually is. But along with Haiku generation routine the file contains worm code. </a:t>
            </a:r>
          </a:p>
          <a:p>
            <a:r>
              <a:rPr lang="en-US" dirty="0"/>
              <a:t>. . . .</a:t>
            </a:r>
          </a:p>
          <a:p>
            <a:r>
              <a:rPr lang="en-US" dirty="0"/>
              <a:t>When the worm is run it first installs itself as HAIKUG.EXE into root Windows directory and modifies WIN.INI to be run during all further Windows sessions. After that the worm displays a message box with a randomly generated Haiku:</a:t>
            </a:r>
          </a:p>
          <a:p>
            <a:r>
              <a:rPr lang="en-US" dirty="0"/>
              <a:t>. . . .</a:t>
            </a:r>
          </a:p>
          <a:p>
            <a:r>
              <a:rPr lang="en-US" dirty="0"/>
              <a:t>After system restart the worm gets control, checks if Internet connection is available and starts to look for e-mail addresses by scanning DOC, EML, HTM, HTML, RTF and TXT files. After the suitable e-mail address is found, the worm decrypts its internal message text, connects to a remote SMTP server that allows sending anonymous e-mail and sends its body MIME-encoded with the decrypted message to a found e-mail address. Then the worm displays its copyright message box. . . .</a:t>
            </a:r>
          </a:p>
          <a:p>
            <a:r>
              <a:rPr lang="en-US" dirty="0"/>
              <a:t>From time to time the worm connects to a free web hosting provider Xoom and gets a WAV file from one of user accounts. The worm writes the downloaded file as C:\HAIKU.WAV, plays it and deletes it afterwards. The WAV file has a copyright string of Sandman. . . . </a:t>
            </a:r>
          </a:p>
        </p:txBody>
      </p:sp>
    </p:spTree>
    <p:extLst>
      <p:ext uri="{BB962C8B-B14F-4D97-AF65-F5344CB8AC3E}">
        <p14:creationId xmlns:p14="http://schemas.microsoft.com/office/powerpoint/2010/main" val="1522329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34</a:t>
            </a:fld>
            <a:endParaRPr lang="en-US" sz="1300" dirty="0">
              <a:latin typeface="Times New Roman" charset="0"/>
            </a:endParaRPr>
          </a:p>
        </p:txBody>
      </p:sp>
    </p:spTree>
    <p:extLst>
      <p:ext uri="{BB962C8B-B14F-4D97-AF65-F5344CB8AC3E}">
        <p14:creationId xmlns:p14="http://schemas.microsoft.com/office/powerpoint/2010/main" val="1731185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35</a:t>
            </a:fld>
            <a:endParaRPr lang="en-US" sz="1300" dirty="0">
              <a:latin typeface="Times New Roman" charset="0"/>
            </a:endParaRPr>
          </a:p>
        </p:txBody>
      </p:sp>
    </p:spTree>
    <p:extLst>
      <p:ext uri="{BB962C8B-B14F-4D97-AF65-F5344CB8AC3E}">
        <p14:creationId xmlns:p14="http://schemas.microsoft.com/office/powerpoint/2010/main" val="2630766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36</a:t>
            </a:fld>
            <a:endParaRPr lang="en-US" sz="1300" dirty="0">
              <a:latin typeface="Times New Roman" charset="0"/>
            </a:endParaRPr>
          </a:p>
        </p:txBody>
      </p:sp>
    </p:spTree>
    <p:extLst>
      <p:ext uri="{BB962C8B-B14F-4D97-AF65-F5344CB8AC3E}">
        <p14:creationId xmlns:p14="http://schemas.microsoft.com/office/powerpoint/2010/main" val="1090576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Copyright © 2003 M. E. Kabay.                                                            All rights reserved.</a:t>
            </a:r>
          </a:p>
        </p:txBody>
      </p:sp>
      <p:sp>
        <p:nvSpPr>
          <p:cNvPr id="5" name="Slide Number Placeholder 4"/>
          <p:cNvSpPr>
            <a:spLocks noGrp="1"/>
          </p:cNvSpPr>
          <p:nvPr>
            <p:ph type="sldNum" sz="quarter" idx="11"/>
          </p:nvPr>
        </p:nvSpPr>
        <p:spPr/>
        <p:txBody>
          <a:bodyPr/>
          <a:lstStyle/>
          <a:p>
            <a:pPr>
              <a:defRPr/>
            </a:pPr>
            <a:r>
              <a:rPr lang="en-US"/>
              <a:t>1-</a:t>
            </a:r>
            <a:fld id="{ED725276-BEAB-4EA9-A13C-79F565D41D7F}" type="slidenum">
              <a:rPr lang="en-US" smtClean="0"/>
              <a:pPr>
                <a:defRPr/>
              </a:pPr>
              <a:t>37</a:t>
            </a:fld>
            <a:endParaRPr lang="en-US" sz="1300" dirty="0">
              <a:latin typeface="Times New Roman" charset="0"/>
            </a:endParaRPr>
          </a:p>
        </p:txBody>
      </p:sp>
    </p:spTree>
    <p:extLst>
      <p:ext uri="{BB962C8B-B14F-4D97-AF65-F5344CB8AC3E}">
        <p14:creationId xmlns:p14="http://schemas.microsoft.com/office/powerpoint/2010/main" val="2706155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2003 M. E. Kabay.                                                            All rights reserved.</a:t>
            </a:r>
          </a:p>
        </p:txBody>
      </p:sp>
      <p:sp>
        <p:nvSpPr>
          <p:cNvPr id="5" name="Slide Number Placeholder 4"/>
          <p:cNvSpPr>
            <a:spLocks noGrp="1"/>
          </p:cNvSpPr>
          <p:nvPr>
            <p:ph type="sldNum" sz="quarter" idx="5"/>
          </p:nvPr>
        </p:nvSpPr>
        <p:spPr/>
        <p:txBody>
          <a:bodyPr/>
          <a:lstStyle/>
          <a:p>
            <a:pPr>
              <a:defRPr/>
            </a:pPr>
            <a:r>
              <a:rPr lang="en-US"/>
              <a:t>1-</a:t>
            </a:r>
            <a:fld id="{ED725276-BEAB-4EA9-A13C-79F565D41D7F}" type="slidenum">
              <a:rPr lang="en-US" smtClean="0"/>
              <a:pPr>
                <a:defRPr/>
              </a:pPr>
              <a:t>38</a:t>
            </a:fld>
            <a:endParaRPr lang="en-US" sz="1300" dirty="0">
              <a:latin typeface="Times New Roman" charset="0"/>
            </a:endParaRPr>
          </a:p>
        </p:txBody>
      </p:sp>
    </p:spTree>
    <p:extLst>
      <p:ext uri="{BB962C8B-B14F-4D97-AF65-F5344CB8AC3E}">
        <p14:creationId xmlns:p14="http://schemas.microsoft.com/office/powerpoint/2010/main" val="3736756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39</a:t>
            </a:fld>
            <a:endParaRPr lang="en-US" sz="1300" dirty="0">
              <a:latin typeface="Times New Roman" charset="0"/>
            </a:endParaRPr>
          </a:p>
        </p:txBody>
      </p:sp>
    </p:spTree>
    <p:extLst>
      <p:ext uri="{BB962C8B-B14F-4D97-AF65-F5344CB8AC3E}">
        <p14:creationId xmlns:p14="http://schemas.microsoft.com/office/powerpoint/2010/main" val="8462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4</a:t>
            </a:fld>
            <a:endParaRPr lang="en-US" sz="1300" dirty="0">
              <a:latin typeface="Times New Roman" charset="0"/>
            </a:endParaRPr>
          </a:p>
        </p:txBody>
      </p:sp>
    </p:spTree>
    <p:extLst>
      <p:ext uri="{BB962C8B-B14F-4D97-AF65-F5344CB8AC3E}">
        <p14:creationId xmlns:p14="http://schemas.microsoft.com/office/powerpoint/2010/main" val="749382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40</a:t>
            </a:fld>
            <a:endParaRPr lang="en-US" sz="1300" dirty="0">
              <a:latin typeface="Times New Roman" charset="0"/>
            </a:endParaRPr>
          </a:p>
        </p:txBody>
      </p:sp>
    </p:spTree>
    <p:extLst>
      <p:ext uri="{BB962C8B-B14F-4D97-AF65-F5344CB8AC3E}">
        <p14:creationId xmlns:p14="http://schemas.microsoft.com/office/powerpoint/2010/main" val="84877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41</a:t>
            </a:fld>
            <a:endParaRPr lang="en-US" sz="1300" dirty="0">
              <a:latin typeface="Times New Roman" charset="0"/>
            </a:endParaRPr>
          </a:p>
        </p:txBody>
      </p:sp>
    </p:spTree>
    <p:extLst>
      <p:ext uri="{BB962C8B-B14F-4D97-AF65-F5344CB8AC3E}">
        <p14:creationId xmlns:p14="http://schemas.microsoft.com/office/powerpoint/2010/main" val="2554988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42</a:t>
            </a:fld>
            <a:endParaRPr lang="en-US" sz="1300" dirty="0">
              <a:latin typeface="Times New Roman" charset="0"/>
            </a:endParaRPr>
          </a:p>
        </p:txBody>
      </p:sp>
    </p:spTree>
    <p:extLst>
      <p:ext uri="{BB962C8B-B14F-4D97-AF65-F5344CB8AC3E}">
        <p14:creationId xmlns:p14="http://schemas.microsoft.com/office/powerpoint/2010/main" val="3809955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43</a:t>
            </a:fld>
            <a:endParaRPr lang="en-US" sz="1300" dirty="0">
              <a:latin typeface="Times New Roman" charset="0"/>
            </a:endParaRPr>
          </a:p>
        </p:txBody>
      </p:sp>
    </p:spTree>
    <p:extLst>
      <p:ext uri="{BB962C8B-B14F-4D97-AF65-F5344CB8AC3E}">
        <p14:creationId xmlns:p14="http://schemas.microsoft.com/office/powerpoint/2010/main" val="964996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44</a:t>
            </a:fld>
            <a:endParaRPr lang="en-US" sz="1300" dirty="0">
              <a:latin typeface="Times New Roman" charset="0"/>
            </a:endParaRPr>
          </a:p>
        </p:txBody>
      </p:sp>
    </p:spTree>
    <p:extLst>
      <p:ext uri="{BB962C8B-B14F-4D97-AF65-F5344CB8AC3E}">
        <p14:creationId xmlns:p14="http://schemas.microsoft.com/office/powerpoint/2010/main" val="3281401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45</a:t>
            </a:fld>
            <a:endParaRPr lang="en-US" sz="1300" dirty="0">
              <a:latin typeface="Times New Roman" charset="0"/>
            </a:endParaRPr>
          </a:p>
        </p:txBody>
      </p:sp>
    </p:spTree>
    <p:extLst>
      <p:ext uri="{BB962C8B-B14F-4D97-AF65-F5344CB8AC3E}">
        <p14:creationId xmlns:p14="http://schemas.microsoft.com/office/powerpoint/2010/main" val="992562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46</a:t>
            </a:fld>
            <a:endParaRPr lang="en-US" sz="1300" dirty="0">
              <a:latin typeface="Times New Roman" charset="0"/>
            </a:endParaRPr>
          </a:p>
        </p:txBody>
      </p:sp>
    </p:spTree>
    <p:extLst>
      <p:ext uri="{BB962C8B-B14F-4D97-AF65-F5344CB8AC3E}">
        <p14:creationId xmlns:p14="http://schemas.microsoft.com/office/powerpoint/2010/main" val="1041977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47</a:t>
            </a:fld>
            <a:endParaRPr lang="en-US" sz="1300" dirty="0">
              <a:latin typeface="Times New Roman" charset="0"/>
            </a:endParaRPr>
          </a:p>
        </p:txBody>
      </p:sp>
    </p:spTree>
    <p:extLst>
      <p:ext uri="{BB962C8B-B14F-4D97-AF65-F5344CB8AC3E}">
        <p14:creationId xmlns:p14="http://schemas.microsoft.com/office/powerpoint/2010/main" val="1515911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48</a:t>
            </a:fld>
            <a:endParaRPr lang="en-US" sz="1300" dirty="0">
              <a:latin typeface="Times New Roman" charset="0"/>
            </a:endParaRPr>
          </a:p>
        </p:txBody>
      </p:sp>
    </p:spTree>
    <p:extLst>
      <p:ext uri="{BB962C8B-B14F-4D97-AF65-F5344CB8AC3E}">
        <p14:creationId xmlns:p14="http://schemas.microsoft.com/office/powerpoint/2010/main" val="4019358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49</a:t>
            </a:fld>
            <a:endParaRPr lang="en-US" sz="1300" dirty="0">
              <a:latin typeface="Times New Roman" charset="0"/>
            </a:endParaRPr>
          </a:p>
        </p:txBody>
      </p:sp>
    </p:spTree>
    <p:extLst>
      <p:ext uri="{BB962C8B-B14F-4D97-AF65-F5344CB8AC3E}">
        <p14:creationId xmlns:p14="http://schemas.microsoft.com/office/powerpoint/2010/main" val="35140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5</a:t>
            </a:fld>
            <a:endParaRPr lang="en-US" sz="1300" dirty="0">
              <a:latin typeface="Times New Roman" charset="0"/>
            </a:endParaRPr>
          </a:p>
        </p:txBody>
      </p:sp>
    </p:spTree>
    <p:extLst>
      <p:ext uri="{BB962C8B-B14F-4D97-AF65-F5344CB8AC3E}">
        <p14:creationId xmlns:p14="http://schemas.microsoft.com/office/powerpoint/2010/main" val="33350398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50</a:t>
            </a:fld>
            <a:endParaRPr lang="en-US" sz="1300" dirty="0">
              <a:latin typeface="Times New Roman" charset="0"/>
            </a:endParaRPr>
          </a:p>
        </p:txBody>
      </p:sp>
    </p:spTree>
    <p:extLst>
      <p:ext uri="{BB962C8B-B14F-4D97-AF65-F5344CB8AC3E}">
        <p14:creationId xmlns:p14="http://schemas.microsoft.com/office/powerpoint/2010/main" val="26950743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51</a:t>
            </a:fld>
            <a:endParaRPr lang="en-US" sz="1300" dirty="0">
              <a:latin typeface="Times New Roman" charset="0"/>
            </a:endParaRPr>
          </a:p>
        </p:txBody>
      </p:sp>
    </p:spTree>
    <p:extLst>
      <p:ext uri="{BB962C8B-B14F-4D97-AF65-F5344CB8AC3E}">
        <p14:creationId xmlns:p14="http://schemas.microsoft.com/office/powerpoint/2010/main" val="23119925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52</a:t>
            </a:fld>
            <a:endParaRPr lang="en-US" sz="1300" dirty="0">
              <a:latin typeface="Times New Roman" charset="0"/>
            </a:endParaRPr>
          </a:p>
        </p:txBody>
      </p:sp>
    </p:spTree>
    <p:extLst>
      <p:ext uri="{BB962C8B-B14F-4D97-AF65-F5344CB8AC3E}">
        <p14:creationId xmlns:p14="http://schemas.microsoft.com/office/powerpoint/2010/main" val="15316480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Copyright © 2003 M. E. Kabay.                                                            All rights reserved.</a:t>
            </a:r>
            <a:endParaRPr lang="en-US" dirty="0"/>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53</a:t>
            </a:fld>
            <a:endParaRPr lang="en-US" sz="1300" dirty="0">
              <a:latin typeface="Times New Roman" charset="0"/>
            </a:endParaRPr>
          </a:p>
        </p:txBody>
      </p:sp>
    </p:spTree>
    <p:extLst>
      <p:ext uri="{BB962C8B-B14F-4D97-AF65-F5344CB8AC3E}">
        <p14:creationId xmlns:p14="http://schemas.microsoft.com/office/powerpoint/2010/main" val="1222213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Copyright © 2003 M. E. Kabay.                                                            All rights reserved.</a:t>
            </a:r>
          </a:p>
        </p:txBody>
      </p:sp>
      <p:sp>
        <p:nvSpPr>
          <p:cNvPr id="5" name="Slide Number Placeholder 4"/>
          <p:cNvSpPr>
            <a:spLocks noGrp="1"/>
          </p:cNvSpPr>
          <p:nvPr>
            <p:ph type="sldNum" sz="quarter" idx="11"/>
          </p:nvPr>
        </p:nvSpPr>
        <p:spPr/>
        <p:txBody>
          <a:bodyPr/>
          <a:lstStyle/>
          <a:p>
            <a:pPr>
              <a:defRPr/>
            </a:pPr>
            <a:r>
              <a:rPr lang="en-US"/>
              <a:t>1-</a:t>
            </a:r>
            <a:fld id="{ED725276-BEAB-4EA9-A13C-79F565D41D7F}" type="slidenum">
              <a:rPr lang="en-US" smtClean="0"/>
              <a:pPr>
                <a:defRPr/>
              </a:pPr>
              <a:t>54</a:t>
            </a:fld>
            <a:endParaRPr lang="en-US" sz="1300" dirty="0">
              <a:latin typeface="Times New Roman" charset="0"/>
            </a:endParaRPr>
          </a:p>
        </p:txBody>
      </p:sp>
    </p:spTree>
    <p:extLst>
      <p:ext uri="{BB962C8B-B14F-4D97-AF65-F5344CB8AC3E}">
        <p14:creationId xmlns:p14="http://schemas.microsoft.com/office/powerpoint/2010/main" val="6002063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Copyright © 2003 M. E. Kabay.                                                            All rights reserved.</a:t>
            </a:r>
          </a:p>
        </p:txBody>
      </p:sp>
      <p:sp>
        <p:nvSpPr>
          <p:cNvPr id="5" name="Slide Number Placeholder 4"/>
          <p:cNvSpPr>
            <a:spLocks noGrp="1"/>
          </p:cNvSpPr>
          <p:nvPr>
            <p:ph type="sldNum" sz="quarter" idx="11"/>
          </p:nvPr>
        </p:nvSpPr>
        <p:spPr/>
        <p:txBody>
          <a:bodyPr/>
          <a:lstStyle/>
          <a:p>
            <a:pPr>
              <a:defRPr/>
            </a:pPr>
            <a:r>
              <a:rPr lang="en-US"/>
              <a:t>1-</a:t>
            </a:r>
            <a:fld id="{ED725276-BEAB-4EA9-A13C-79F565D41D7F}" type="slidenum">
              <a:rPr lang="en-US" smtClean="0"/>
              <a:pPr>
                <a:defRPr/>
              </a:pPr>
              <a:t>55</a:t>
            </a:fld>
            <a:endParaRPr lang="en-US" sz="1300" dirty="0">
              <a:latin typeface="Times New Roman" charset="0"/>
            </a:endParaRPr>
          </a:p>
        </p:txBody>
      </p:sp>
    </p:spTree>
    <p:extLst>
      <p:ext uri="{BB962C8B-B14F-4D97-AF65-F5344CB8AC3E}">
        <p14:creationId xmlns:p14="http://schemas.microsoft.com/office/powerpoint/2010/main" val="11400207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56</a:t>
            </a:fld>
            <a:endParaRPr lang="en-US" sz="1300" dirty="0">
              <a:latin typeface="Times New Roman" charset="0"/>
            </a:endParaRPr>
          </a:p>
        </p:txBody>
      </p:sp>
    </p:spTree>
    <p:extLst>
      <p:ext uri="{BB962C8B-B14F-4D97-AF65-F5344CB8AC3E}">
        <p14:creationId xmlns:p14="http://schemas.microsoft.com/office/powerpoint/2010/main" val="4508062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57</a:t>
            </a:fld>
            <a:endParaRPr lang="en-US" sz="1300" dirty="0">
              <a:latin typeface="Times New Roman" charset="0"/>
            </a:endParaRPr>
          </a:p>
        </p:txBody>
      </p:sp>
    </p:spTree>
    <p:extLst>
      <p:ext uri="{BB962C8B-B14F-4D97-AF65-F5344CB8AC3E}">
        <p14:creationId xmlns:p14="http://schemas.microsoft.com/office/powerpoint/2010/main" val="36282294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ftr" sz="quarter" idx="4"/>
          </p:nvPr>
        </p:nvSpPr>
        <p:spPr>
          <a:noFill/>
        </p:spPr>
        <p:txBody>
          <a:bodyPr/>
          <a:lstStyle/>
          <a:p>
            <a:r>
              <a:rPr lang="en-US"/>
              <a:t>Copyright © 2003 M. E. Kabay.                                                            All rights reserved.</a:t>
            </a:r>
          </a:p>
        </p:txBody>
      </p:sp>
      <p:sp>
        <p:nvSpPr>
          <p:cNvPr id="8195" name="Rectangle 7"/>
          <p:cNvSpPr>
            <a:spLocks noGrp="1" noChangeArrowheads="1"/>
          </p:cNvSpPr>
          <p:nvPr>
            <p:ph type="sldNum" sz="quarter" idx="5"/>
          </p:nvPr>
        </p:nvSpPr>
        <p:spPr>
          <a:noFill/>
        </p:spPr>
        <p:txBody>
          <a:bodyPr/>
          <a:lstStyle/>
          <a:p>
            <a:r>
              <a:rPr lang="en-US" dirty="0"/>
              <a:t>1-</a:t>
            </a:r>
            <a:fld id="{03FF91CD-32CD-43BA-AAFF-F595D6CB5954}" type="slidenum">
              <a:rPr lang="en-US" smtClean="0"/>
              <a:pPr/>
              <a:t>58</a:t>
            </a:fld>
            <a:endParaRPr lang="en-US" sz="1300" dirty="0">
              <a:latin typeface="Times New Roman"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8060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6</a:t>
            </a:fld>
            <a:endParaRPr lang="en-US" sz="1300" dirty="0">
              <a:latin typeface="Times New Roman" charset="0"/>
            </a:endParaRPr>
          </a:p>
        </p:txBody>
      </p:sp>
    </p:spTree>
    <p:extLst>
      <p:ext uri="{BB962C8B-B14F-4D97-AF65-F5344CB8AC3E}">
        <p14:creationId xmlns:p14="http://schemas.microsoft.com/office/powerpoint/2010/main" val="1627610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2004 M. E. Kabay.                                                            All rights reserved.</a:t>
            </a:r>
          </a:p>
        </p:txBody>
      </p:sp>
      <p:sp>
        <p:nvSpPr>
          <p:cNvPr id="5" name="Rectangle 7"/>
          <p:cNvSpPr>
            <a:spLocks noGrp="1" noChangeArrowheads="1"/>
          </p:cNvSpPr>
          <p:nvPr>
            <p:ph type="sldNum" sz="quarter" idx="5"/>
          </p:nvPr>
        </p:nvSpPr>
        <p:spPr>
          <a:ln/>
        </p:spPr>
        <p:txBody>
          <a:bodyPr/>
          <a:lstStyle/>
          <a:p>
            <a:fld id="{FAC1D65F-A645-4DD3-AC81-6BABAF99F6B7}" type="slidenum">
              <a:rPr lang="en-US"/>
              <a:pPr/>
              <a:t>7</a:t>
            </a:fld>
            <a:endParaRPr lang="en-US" sz="1300" dirty="0">
              <a:latin typeface="Times New Roman" pitchFamily="18" charset="0"/>
            </a:endParaRPr>
          </a:p>
        </p:txBody>
      </p:sp>
      <p:sp>
        <p:nvSpPr>
          <p:cNvPr id="1142786" name="Rectangle 2"/>
          <p:cNvSpPr>
            <a:spLocks noGrp="1" noRot="1" noChangeAspect="1" noChangeArrowheads="1" noTextEdit="1"/>
          </p:cNvSpPr>
          <p:nvPr>
            <p:ph type="sldImg"/>
          </p:nvPr>
        </p:nvSpPr>
        <p:spPr>
          <a:ln/>
        </p:spPr>
      </p:sp>
      <p:sp>
        <p:nvSpPr>
          <p:cNvPr id="114278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85691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2004 M. E. Kabay.                                                            All rights reserved.</a:t>
            </a:r>
          </a:p>
        </p:txBody>
      </p:sp>
      <p:sp>
        <p:nvSpPr>
          <p:cNvPr id="5" name="Rectangle 7"/>
          <p:cNvSpPr>
            <a:spLocks noGrp="1" noChangeArrowheads="1"/>
          </p:cNvSpPr>
          <p:nvPr>
            <p:ph type="sldNum" sz="quarter" idx="5"/>
          </p:nvPr>
        </p:nvSpPr>
        <p:spPr>
          <a:ln/>
        </p:spPr>
        <p:txBody>
          <a:bodyPr/>
          <a:lstStyle/>
          <a:p>
            <a:fld id="{23DB7BE3-B9FB-4CD3-A7C4-F41C1C415BFB}" type="slidenum">
              <a:rPr lang="en-US"/>
              <a:pPr/>
              <a:t>8</a:t>
            </a:fld>
            <a:endParaRPr lang="en-US" sz="1300" dirty="0">
              <a:latin typeface="Times New Roman" pitchFamily="18" charset="0"/>
            </a:endParaRPr>
          </a:p>
        </p:txBody>
      </p:sp>
      <p:sp>
        <p:nvSpPr>
          <p:cNvPr id="1141762" name="Rectangle 2"/>
          <p:cNvSpPr>
            <a:spLocks noGrp="1" noRot="1" noChangeAspect="1" noChangeArrowheads="1" noTextEdit="1"/>
          </p:cNvSpPr>
          <p:nvPr>
            <p:ph type="sldImg"/>
          </p:nvPr>
        </p:nvSpPr>
        <p:spPr>
          <a:ln/>
        </p:spPr>
      </p:sp>
      <p:sp>
        <p:nvSpPr>
          <p:cNvPr id="114176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07436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Copyright © 2003 M. E. Kabay.                                                            All rights reserved.</a:t>
            </a:r>
          </a:p>
        </p:txBody>
      </p:sp>
      <p:sp>
        <p:nvSpPr>
          <p:cNvPr id="5" name="Slide Number Placeholder 4"/>
          <p:cNvSpPr>
            <a:spLocks noGrp="1"/>
          </p:cNvSpPr>
          <p:nvPr>
            <p:ph type="sldNum" sz="quarter" idx="11"/>
          </p:nvPr>
        </p:nvSpPr>
        <p:spPr/>
        <p:txBody>
          <a:bodyPr/>
          <a:lstStyle/>
          <a:p>
            <a:r>
              <a:rPr lang="en-US" dirty="0"/>
              <a:t>1-</a:t>
            </a:r>
            <a:fld id="{80164308-5F42-4DD1-B0D4-C3692C775A93}" type="slidenum">
              <a:rPr lang="en-US" smtClean="0"/>
              <a:pPr/>
              <a:t>9</a:t>
            </a:fld>
            <a:endParaRPr lang="en-US" sz="1300" dirty="0">
              <a:latin typeface="Times New Roman" charset="0"/>
            </a:endParaRPr>
          </a:p>
        </p:txBody>
      </p:sp>
    </p:spTree>
    <p:extLst>
      <p:ext uri="{BB962C8B-B14F-4D97-AF65-F5344CB8AC3E}">
        <p14:creationId xmlns:p14="http://schemas.microsoft.com/office/powerpoint/2010/main" val="1856466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90600" y="1371600"/>
            <a:ext cx="7162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889860" name="Rectangle 4"/>
          <p:cNvSpPr>
            <a:spLocks noChangeArrowheads="1"/>
          </p:cNvSpPr>
          <p:nvPr/>
        </p:nvSpPr>
        <p:spPr bwMode="auto">
          <a:xfrm>
            <a:off x="0" y="6494463"/>
            <a:ext cx="460375" cy="363537"/>
          </a:xfrm>
          <a:prstGeom prst="rect">
            <a:avLst/>
          </a:prstGeom>
          <a:noFill/>
          <a:ln w="12700">
            <a:noFill/>
            <a:miter lim="800000"/>
            <a:headEnd/>
            <a:tailEnd/>
          </a:ln>
          <a:effectLst/>
        </p:spPr>
        <p:txBody>
          <a:bodyPr wrap="none" lIns="90488" tIns="44450" rIns="90488" bIns="44450">
            <a:spAutoFit/>
          </a:bodyPr>
          <a:lstStyle/>
          <a:p>
            <a:pPr eaLnBrk="0" hangingPunct="0">
              <a:defRPr/>
            </a:pPr>
            <a:fld id="{1876368F-CCB9-4D53-B26B-53ADE0C8FEAD}" type="slidenum">
              <a:rPr lang="en-US" sz="1800"/>
              <a:pPr eaLnBrk="0" hangingPunct="0">
                <a:defRPr/>
              </a:pPr>
              <a:t>‹#›</a:t>
            </a:fld>
            <a:endParaRPr lang="en-US" sz="1800" dirty="0"/>
          </a:p>
        </p:txBody>
      </p:sp>
      <p:sp>
        <p:nvSpPr>
          <p:cNvPr id="889861"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400" b="0" dirty="0">
              <a:latin typeface="Times New Roman" charset="0"/>
            </a:endParaRPr>
          </a:p>
        </p:txBody>
      </p:sp>
      <p:sp>
        <p:nvSpPr>
          <p:cNvPr id="889863" name="Text Box 7"/>
          <p:cNvSpPr txBox="1">
            <a:spLocks noChangeArrowheads="1"/>
          </p:cNvSpPr>
          <p:nvPr/>
        </p:nvSpPr>
        <p:spPr bwMode="auto">
          <a:xfrm>
            <a:off x="3322638" y="6643688"/>
            <a:ext cx="2497137" cy="214312"/>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800" b="0" i="1" dirty="0"/>
              <a:t>Copyright </a:t>
            </a:r>
            <a:r>
              <a:rPr lang="en-US" sz="800" b="0" i="1"/>
              <a:t>© 2020 M. E. </a:t>
            </a:r>
            <a:r>
              <a:rPr lang="en-US" sz="800" b="0" i="1" dirty="0"/>
              <a:t>Kabay.  All rights reserved.</a:t>
            </a:r>
          </a:p>
        </p:txBody>
      </p:sp>
      <p:pic>
        <p:nvPicPr>
          <p:cNvPr id="1031" name="Picture 7" descr="NWU_2c_stacked_logo_1-inch.jpg"/>
          <p:cNvPicPr>
            <a:picLocks noChangeAspect="1"/>
          </p:cNvPicPr>
          <p:nvPr/>
        </p:nvPicPr>
        <p:blipFill>
          <a:blip r:embed="rId13" cstate="screen"/>
          <a:srcRect/>
          <a:stretch>
            <a:fillRect/>
          </a:stretch>
        </p:blipFill>
        <p:spPr bwMode="auto">
          <a:xfrm>
            <a:off x="8235950" y="0"/>
            <a:ext cx="908050" cy="792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1" fontAlgn="base" hangingPunct="1">
        <a:lnSpc>
          <a:spcPct val="90000"/>
        </a:lnSpc>
        <a:spcBef>
          <a:spcPct val="0"/>
        </a:spcBef>
        <a:spcAft>
          <a:spcPct val="0"/>
        </a:spcAft>
        <a:defRPr sz="3600" b="1">
          <a:solidFill>
            <a:srgbClr val="800000"/>
          </a:solidFill>
          <a:latin typeface="+mj-lt"/>
          <a:ea typeface="+mj-ea"/>
          <a:cs typeface="+mj-cs"/>
        </a:defRPr>
      </a:lvl1pPr>
      <a:lvl2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2pPr>
      <a:lvl3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3pPr>
      <a:lvl4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4pPr>
      <a:lvl5pPr algn="l" defTabSz="917575" rtl="0" eaLnBrk="1" fontAlgn="base" hangingPunct="1">
        <a:lnSpc>
          <a:spcPct val="90000"/>
        </a:lnSpc>
        <a:spcBef>
          <a:spcPct val="0"/>
        </a:spcBef>
        <a:spcAft>
          <a:spcPct val="0"/>
        </a:spcAft>
        <a:defRPr sz="3600" b="1">
          <a:solidFill>
            <a:srgbClr val="800000"/>
          </a:solidFill>
          <a:latin typeface="Bookman Old Style" pitchFamily="18" charset="0"/>
        </a:defRPr>
      </a:lvl5pPr>
      <a:lvl6pPr marL="4572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6pPr>
      <a:lvl7pPr marL="9144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7pPr>
      <a:lvl8pPr marL="13716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8pPr>
      <a:lvl9pPr marL="1828800" algn="l" defTabSz="917575" rtl="0" eaLnBrk="1" fontAlgn="base" hangingPunct="1">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1" fontAlgn="base" hangingPunct="1">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1" fontAlgn="base" hangingPunct="1">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1" fontAlgn="base" hangingPunct="1">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1" fontAlgn="base" hangingPunct="1">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1" fontAlgn="base" hangingPunct="1">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ert.org/advisories/CA-2001-22.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ert.org/advisories/CA-2001-19.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storagecraft.com/blog/the-worst-botnets-of-2012/"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toragecraft.com/blog/the-worst-botnets-of-2012/"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www.sophos.com/en-us/security-news-trends.aspx" TargetMode="External"/><Relationship Id="rId13" Type="http://schemas.openxmlformats.org/officeDocument/2006/relationships/image" Target="../media/image49.png"/><Relationship Id="rId3" Type="http://schemas.openxmlformats.org/officeDocument/2006/relationships/hyperlink" Target="https://www.icsalabs.com/products" TargetMode="External"/><Relationship Id="rId7" Type="http://schemas.openxmlformats.org/officeDocument/2006/relationships/hyperlink" Target="http://www.microsoft.com/security/portal/" TargetMode="External"/><Relationship Id="rId12" Type="http://schemas.openxmlformats.org/officeDocument/2006/relationships/image" Target="../media/image48.png"/><Relationship Id="rId2" Type="http://schemas.openxmlformats.org/officeDocument/2006/relationships/notesSlide" Target="../notesSlides/notesSlide54.xml"/><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hyperlink" Target="http://home.mcafee.com/virusinfo" TargetMode="External"/><Relationship Id="rId11" Type="http://schemas.openxmlformats.org/officeDocument/2006/relationships/image" Target="../media/image47.png"/><Relationship Id="rId5" Type="http://schemas.openxmlformats.org/officeDocument/2006/relationships/hyperlink" Target="http://www.avast.com/virus-monitor" TargetMode="External"/><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hyperlink" Target="http://www.virusbtn.com/index" TargetMode="External"/><Relationship Id="rId9" Type="http://schemas.openxmlformats.org/officeDocument/2006/relationships/hyperlink" Target="http://us.trendmicro.com/us/trendwatch/" TargetMode="External"/><Relationship Id="rId1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www.bitdefender.com/site/VirusInfo/browseVirusEnciclopedia/1"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trendmicro.com/us/security-intelligence/index.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hyperlink" Target="http://www.trendmicro.com/us/security-intelligence/current-threat-activity/malicious-top-ten/index.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990600" y="152400"/>
            <a:ext cx="7162800" cy="3276600"/>
          </a:xfrm>
        </p:spPr>
        <p:txBody>
          <a:bodyPr/>
          <a:lstStyle/>
          <a:p>
            <a:pPr algn="ctr"/>
            <a:r>
              <a:rPr lang="en-US" sz="8000" dirty="0"/>
              <a:t>Malicious Code</a:t>
            </a:r>
          </a:p>
        </p:txBody>
      </p:sp>
      <p:sp>
        <p:nvSpPr>
          <p:cNvPr id="2051" name="Content Placeholder 2"/>
          <p:cNvSpPr>
            <a:spLocks noGrp="1"/>
          </p:cNvSpPr>
          <p:nvPr>
            <p:ph idx="1"/>
          </p:nvPr>
        </p:nvSpPr>
        <p:spPr>
          <a:xfrm>
            <a:off x="990600" y="3429000"/>
            <a:ext cx="7162800" cy="3124200"/>
          </a:xfrm>
        </p:spPr>
        <p:txBody>
          <a:bodyPr/>
          <a:lstStyle/>
          <a:p>
            <a:pPr algn="ctr">
              <a:buFont typeface="Wingdings" pitchFamily="2" charset="2"/>
              <a:buNone/>
            </a:pPr>
            <a:r>
              <a:rPr lang="en-US" sz="3600" dirty="0"/>
              <a:t>CSH6 Chapter 16</a:t>
            </a:r>
          </a:p>
          <a:p>
            <a:pPr algn="ctr">
              <a:buFont typeface="Wingdings" pitchFamily="2" charset="2"/>
              <a:buNone/>
            </a:pPr>
            <a:r>
              <a:rPr lang="en-US" sz="3600" dirty="0"/>
              <a:t>“Malicious Code”</a:t>
            </a:r>
          </a:p>
          <a:p>
            <a:pPr algn="ctr">
              <a:buFont typeface="Wingdings" pitchFamily="2" charset="2"/>
              <a:buNone/>
            </a:pPr>
            <a:r>
              <a:rPr lang="en-US" sz="3600" dirty="0"/>
              <a:t>Robert Guess &amp; Eric Salveggio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Actors: Structured Threats</a:t>
            </a:r>
          </a:p>
        </p:txBody>
      </p:sp>
      <p:sp>
        <p:nvSpPr>
          <p:cNvPr id="5" name="Content Placeholder 4"/>
          <p:cNvSpPr>
            <a:spLocks noGrp="1"/>
          </p:cNvSpPr>
          <p:nvPr>
            <p:ph idx="1"/>
          </p:nvPr>
        </p:nvSpPr>
        <p:spPr>
          <a:xfrm>
            <a:off x="990600" y="1143000"/>
            <a:ext cx="7696200" cy="5181600"/>
          </a:xfrm>
        </p:spPr>
        <p:txBody>
          <a:bodyPr/>
          <a:lstStyle/>
          <a:p>
            <a:r>
              <a:rPr lang="en-US" sz="2300" dirty="0"/>
              <a:t>Well-funded, systematic</a:t>
            </a:r>
          </a:p>
          <a:p>
            <a:r>
              <a:rPr lang="en-US" sz="2300" dirty="0"/>
              <a:t>Industrial espionage, information operations, large-scale fraud &amp; theft</a:t>
            </a:r>
          </a:p>
          <a:p>
            <a:r>
              <a:rPr lang="en-US" sz="2300" dirty="0"/>
              <a:t>Organized crime responsible for 90% malware</a:t>
            </a:r>
          </a:p>
          <a:p>
            <a:pPr lvl="1"/>
            <a:r>
              <a:rPr lang="en-US" sz="2300" dirty="0"/>
              <a:t>Extortionists target online gambling</a:t>
            </a:r>
          </a:p>
          <a:p>
            <a:pPr lvl="1"/>
            <a:r>
              <a:rPr lang="en-US" sz="2300" dirty="0"/>
              <a:t>Pump ‘n’ dump schemes cost $B</a:t>
            </a:r>
          </a:p>
          <a:p>
            <a:pPr lvl="1"/>
            <a:r>
              <a:rPr lang="en-US" sz="2300" dirty="0"/>
              <a:t>Industrial espionage using spyware growing</a:t>
            </a:r>
          </a:p>
          <a:p>
            <a:r>
              <a:rPr lang="en-US" sz="2300" dirty="0"/>
              <a:t>China major player</a:t>
            </a:r>
          </a:p>
          <a:p>
            <a:pPr lvl="1"/>
            <a:r>
              <a:rPr lang="en-US" sz="2300" dirty="0"/>
              <a:t>Major source of attacks</a:t>
            </a:r>
          </a:p>
          <a:p>
            <a:pPr lvl="1"/>
            <a:r>
              <a:rPr lang="en-US" sz="2300" dirty="0"/>
              <a:t>PRC PLA doctrine emphasizes </a:t>
            </a:r>
            <a:br>
              <a:rPr lang="en-US" sz="2300" dirty="0"/>
            </a:br>
            <a:r>
              <a:rPr lang="en-US" sz="2300" dirty="0"/>
              <a:t>asymmetric warfare using </a:t>
            </a:r>
            <a:br>
              <a:rPr lang="en-US" sz="2300" dirty="0"/>
            </a:br>
            <a:r>
              <a:rPr lang="en-US" sz="2300" dirty="0"/>
              <a:t>information technology</a:t>
            </a:r>
          </a:p>
          <a:p>
            <a:pPr lvl="1"/>
            <a:r>
              <a:rPr lang="en-US" sz="2300" dirty="0"/>
              <a:t>Total government control over hacking</a:t>
            </a:r>
          </a:p>
          <a:p>
            <a:endParaRPr lang="en-US" sz="2300" dirty="0"/>
          </a:p>
        </p:txBody>
      </p:sp>
      <p:pic>
        <p:nvPicPr>
          <p:cNvPr id="11265" name="Picture 1" descr="C:\Program Files\Microsoft Office\Media\CntCD1\ClipArt2\j0215093.wmf"/>
          <p:cNvPicPr>
            <a:picLocks noChangeAspect="1" noChangeArrowheads="1"/>
          </p:cNvPicPr>
          <p:nvPr/>
        </p:nvPicPr>
        <p:blipFill>
          <a:blip r:embed="rId3" cstate="print"/>
          <a:srcRect/>
          <a:stretch>
            <a:fillRect/>
          </a:stretch>
        </p:blipFill>
        <p:spPr bwMode="auto">
          <a:xfrm>
            <a:off x="6096000" y="3962400"/>
            <a:ext cx="2903145" cy="187859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62800" cy="914400"/>
          </a:xfrm>
        </p:spPr>
        <p:txBody>
          <a:bodyPr/>
          <a:lstStyle/>
          <a:p>
            <a:pPr lvl="0"/>
            <a:r>
              <a:rPr lang="en-US" dirty="0"/>
              <a:t>Actors: Unstructured Threats</a:t>
            </a:r>
          </a:p>
        </p:txBody>
      </p:sp>
      <p:sp>
        <p:nvSpPr>
          <p:cNvPr id="5" name="Content Placeholder 4"/>
          <p:cNvSpPr>
            <a:spLocks noGrp="1"/>
          </p:cNvSpPr>
          <p:nvPr>
            <p:ph idx="1"/>
          </p:nvPr>
        </p:nvSpPr>
        <p:spPr/>
        <p:txBody>
          <a:bodyPr/>
          <a:lstStyle/>
          <a:p>
            <a:r>
              <a:rPr lang="en-US" dirty="0"/>
              <a:t>Random</a:t>
            </a:r>
          </a:p>
          <a:p>
            <a:r>
              <a:rPr lang="en-US" dirty="0"/>
              <a:t>Relatively limited</a:t>
            </a:r>
          </a:p>
          <a:p>
            <a:r>
              <a:rPr lang="en-US" dirty="0"/>
              <a:t>Does not target national </a:t>
            </a:r>
            <a:br>
              <a:rPr lang="en-US" dirty="0"/>
            </a:br>
            <a:r>
              <a:rPr lang="en-US" dirty="0"/>
              <a:t>security</a:t>
            </a:r>
          </a:p>
          <a:p>
            <a:r>
              <a:rPr lang="en-US" dirty="0"/>
              <a:t>Relatively minor</a:t>
            </a:r>
          </a:p>
        </p:txBody>
      </p:sp>
      <p:pic>
        <p:nvPicPr>
          <p:cNvPr id="9217" name="Picture 1" descr="C:\Program Files\Microsoft Office\Media\CntCD1\ClipArt2\j0232019.wmf"/>
          <p:cNvPicPr>
            <a:picLocks noChangeAspect="1" noChangeArrowheads="1"/>
          </p:cNvPicPr>
          <p:nvPr/>
        </p:nvPicPr>
        <p:blipFill>
          <a:blip r:embed="rId3" cstate="print"/>
          <a:srcRect/>
          <a:stretch>
            <a:fillRect/>
          </a:stretch>
        </p:blipFill>
        <p:spPr bwMode="auto">
          <a:xfrm>
            <a:off x="5105400" y="1295400"/>
            <a:ext cx="3693149" cy="4800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Access vs Action: </a:t>
            </a:r>
            <a:br>
              <a:rPr lang="en-US" dirty="0"/>
            </a:br>
            <a:r>
              <a:rPr lang="en-US" dirty="0"/>
              <a:t>Vector vs Payload</a:t>
            </a:r>
          </a:p>
        </p:txBody>
      </p:sp>
      <p:sp>
        <p:nvSpPr>
          <p:cNvPr id="5" name="Content Placeholder 4"/>
          <p:cNvSpPr>
            <a:spLocks noGrp="1"/>
          </p:cNvSpPr>
          <p:nvPr>
            <p:ph idx="1"/>
          </p:nvPr>
        </p:nvSpPr>
        <p:spPr/>
        <p:txBody>
          <a:bodyPr/>
          <a:lstStyle/>
          <a:p>
            <a:r>
              <a:rPr lang="en-US" i="1" dirty="0"/>
              <a:t>Vector</a:t>
            </a:r>
          </a:p>
          <a:p>
            <a:pPr lvl="1"/>
            <a:r>
              <a:rPr lang="en-US" dirty="0"/>
              <a:t>Agent is avenue of access</a:t>
            </a:r>
          </a:p>
          <a:p>
            <a:pPr lvl="1"/>
            <a:r>
              <a:rPr lang="en-US" dirty="0"/>
              <a:t>Physical access via people who can enter premises</a:t>
            </a:r>
          </a:p>
          <a:p>
            <a:pPr lvl="1"/>
            <a:r>
              <a:rPr lang="en-US" dirty="0"/>
              <a:t>Network access via Web server, client systems, e-mail attachment, portable device (e.g., infected USB flash drive)</a:t>
            </a:r>
          </a:p>
          <a:p>
            <a:r>
              <a:rPr lang="en-US" i="1" dirty="0"/>
              <a:t>Payload</a:t>
            </a:r>
          </a:p>
          <a:p>
            <a:pPr lvl="1"/>
            <a:r>
              <a:rPr lang="en-US" dirty="0"/>
              <a:t>Function (action) inserted in system</a:t>
            </a:r>
          </a:p>
          <a:p>
            <a:pPr lvl="1"/>
            <a:r>
              <a:rPr lang="en-US" dirty="0"/>
              <a:t>Malicious logic, remote access software, remote control software</a:t>
            </a:r>
          </a:p>
        </p:txBody>
      </p:sp>
      <p:sp>
        <p:nvSpPr>
          <p:cNvPr id="4" name="Right Arrow 3"/>
          <p:cNvSpPr/>
          <p:nvPr/>
        </p:nvSpPr>
        <p:spPr bwMode="auto">
          <a:xfrm>
            <a:off x="6096000" y="914400"/>
            <a:ext cx="2743200" cy="1143000"/>
          </a:xfrm>
          <a:prstGeom prst="rightArrow">
            <a:avLst/>
          </a:prstGeom>
          <a:solidFill>
            <a:srgbClr val="00B050"/>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Survey of Malicious Code</a:t>
            </a:r>
          </a:p>
        </p:txBody>
      </p:sp>
      <p:sp>
        <p:nvSpPr>
          <p:cNvPr id="3" name="Content Placeholder 2"/>
          <p:cNvSpPr>
            <a:spLocks noGrp="1"/>
          </p:cNvSpPr>
          <p:nvPr>
            <p:ph idx="1"/>
          </p:nvPr>
        </p:nvSpPr>
        <p:spPr/>
        <p:txBody>
          <a:bodyPr/>
          <a:lstStyle/>
          <a:p>
            <a:r>
              <a:rPr lang="en-US" dirty="0"/>
              <a:t>Viruses</a:t>
            </a:r>
          </a:p>
          <a:p>
            <a:r>
              <a:rPr lang="en-US" dirty="0"/>
              <a:t>Worms</a:t>
            </a:r>
          </a:p>
          <a:p>
            <a:r>
              <a:rPr lang="en-US" dirty="0"/>
              <a:t>Trojans</a:t>
            </a:r>
          </a:p>
          <a:p>
            <a:r>
              <a:rPr lang="en-US" dirty="0"/>
              <a:t>Spyware &amp; Adware</a:t>
            </a:r>
          </a:p>
          <a:p>
            <a:r>
              <a:rPr lang="en-US" dirty="0"/>
              <a:t>Rootkits</a:t>
            </a:r>
          </a:p>
          <a:p>
            <a:r>
              <a:rPr lang="en-US" baseline="0" dirty="0"/>
              <a:t>Bots &amp;</a:t>
            </a:r>
            <a:r>
              <a:rPr lang="en-US" dirty="0"/>
              <a:t> Botnets</a:t>
            </a:r>
            <a:endParaRPr lang="en-US" baseline="0" dirty="0"/>
          </a:p>
          <a:p>
            <a:r>
              <a:rPr lang="en-US" baseline="0" dirty="0"/>
              <a:t>Malicious Mobile Code</a:t>
            </a:r>
          </a:p>
        </p:txBody>
      </p:sp>
      <p:pic>
        <p:nvPicPr>
          <p:cNvPr id="5121" name="Picture 1" descr="C:\Program Files\Microsoft Office\Media\CntCD1\ClipArt3\j0237242.wmf"/>
          <p:cNvPicPr>
            <a:picLocks noChangeAspect="1" noChangeArrowheads="1"/>
          </p:cNvPicPr>
          <p:nvPr/>
        </p:nvPicPr>
        <p:blipFill>
          <a:blip r:embed="rId3" cstate="print"/>
          <a:srcRect/>
          <a:stretch>
            <a:fillRect/>
          </a:stretch>
        </p:blipFill>
        <p:spPr bwMode="auto">
          <a:xfrm>
            <a:off x="4572000" y="1219200"/>
            <a:ext cx="4443341" cy="4419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p:txBody>
          <a:bodyPr/>
          <a:lstStyle/>
          <a:p>
            <a:r>
              <a:rPr lang="en-US" dirty="0"/>
              <a:t>Virus Mechanisms</a:t>
            </a:r>
          </a:p>
        </p:txBody>
      </p:sp>
      <p:sp>
        <p:nvSpPr>
          <p:cNvPr id="988163" name="Rectangle 3"/>
          <p:cNvSpPr>
            <a:spLocks noGrp="1" noChangeArrowheads="1"/>
          </p:cNvSpPr>
          <p:nvPr>
            <p:ph type="body" idx="1"/>
          </p:nvPr>
        </p:nvSpPr>
        <p:spPr>
          <a:xfrm>
            <a:off x="990600" y="1676400"/>
            <a:ext cx="7315200" cy="4648200"/>
          </a:xfrm>
        </p:spPr>
        <p:txBody>
          <a:bodyPr/>
          <a:lstStyle/>
          <a:p>
            <a:r>
              <a:rPr lang="en-US" dirty="0"/>
              <a:t>Boot sector:  sector 0 of disk</a:t>
            </a:r>
          </a:p>
          <a:p>
            <a:r>
              <a:rPr lang="en-US" dirty="0"/>
              <a:t>File infector: inserts JUMP instruction, adds code, returns to original location and continues loading</a:t>
            </a:r>
          </a:p>
          <a:p>
            <a:r>
              <a:rPr lang="en-US" dirty="0"/>
              <a:t>Macro virus:  exploits weakness of MS scripting language in Word, </a:t>
            </a:r>
            <a:br>
              <a:rPr lang="en-US" dirty="0"/>
            </a:br>
            <a:r>
              <a:rPr lang="en-US" dirty="0"/>
              <a:t>PowerPoint, Excel, Access </a:t>
            </a:r>
            <a:br>
              <a:rPr lang="en-US" dirty="0"/>
            </a:br>
            <a:r>
              <a:rPr lang="en-US" dirty="0"/>
              <a:t>etc.</a:t>
            </a:r>
          </a:p>
        </p:txBody>
      </p:sp>
      <p:pic>
        <p:nvPicPr>
          <p:cNvPr id="51201" name="Picture 1" descr="C:\Program Files\Microsoft Office\Media\CntCD1\ClipArt3\j0238268.wmf"/>
          <p:cNvPicPr>
            <a:picLocks noChangeAspect="1" noChangeArrowheads="1"/>
          </p:cNvPicPr>
          <p:nvPr/>
        </p:nvPicPr>
        <p:blipFill>
          <a:blip r:embed="rId3" cstate="print"/>
          <a:srcRect/>
          <a:stretch>
            <a:fillRect/>
          </a:stretch>
        </p:blipFill>
        <p:spPr bwMode="auto">
          <a:xfrm>
            <a:off x="5410200" y="3581400"/>
            <a:ext cx="3480882" cy="2895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title"/>
          </p:nvPr>
        </p:nvSpPr>
        <p:spPr>
          <a:noFill/>
          <a:ln/>
        </p:spPr>
        <p:txBody>
          <a:bodyPr lIns="92075" tIns="46038" rIns="92075" bIns="46038"/>
          <a:lstStyle/>
          <a:p>
            <a:r>
              <a:rPr lang="en-US" dirty="0"/>
              <a:t>Viruses (1)</a:t>
            </a:r>
          </a:p>
        </p:txBody>
      </p:sp>
      <p:sp>
        <p:nvSpPr>
          <p:cNvPr id="989187" name="Rectangle 3"/>
          <p:cNvSpPr>
            <a:spLocks noGrp="1" noChangeArrowheads="1"/>
          </p:cNvSpPr>
          <p:nvPr>
            <p:ph type="body" idx="1"/>
          </p:nvPr>
        </p:nvSpPr>
        <p:spPr>
          <a:noFill/>
          <a:ln/>
        </p:spPr>
        <p:txBody>
          <a:bodyPr lIns="92075" tIns="46038" rIns="92075" bIns="46038"/>
          <a:lstStyle/>
          <a:p>
            <a:r>
              <a:rPr lang="en-US" dirty="0"/>
              <a:t>Boot sector</a:t>
            </a:r>
          </a:p>
        </p:txBody>
      </p:sp>
      <p:grpSp>
        <p:nvGrpSpPr>
          <p:cNvPr id="10" name="Group 9"/>
          <p:cNvGrpSpPr/>
          <p:nvPr/>
        </p:nvGrpSpPr>
        <p:grpSpPr>
          <a:xfrm>
            <a:off x="601663" y="284163"/>
            <a:ext cx="8224837" cy="6192837"/>
            <a:chOff x="601663" y="284163"/>
            <a:chExt cx="8224837" cy="6192837"/>
          </a:xfrm>
        </p:grpSpPr>
        <p:grpSp>
          <p:nvGrpSpPr>
            <p:cNvPr id="8" name="Group 7"/>
            <p:cNvGrpSpPr/>
            <p:nvPr/>
          </p:nvGrpSpPr>
          <p:grpSpPr>
            <a:xfrm>
              <a:off x="601663" y="2582863"/>
              <a:ext cx="1671637" cy="1671637"/>
              <a:chOff x="601663" y="2582863"/>
              <a:chExt cx="1671637" cy="1671637"/>
            </a:xfrm>
          </p:grpSpPr>
          <p:graphicFrame>
            <p:nvGraphicFramePr>
              <p:cNvPr id="989188" name="Object 4"/>
              <p:cNvGraphicFramePr>
                <a:graphicFrameLocks/>
              </p:cNvGraphicFramePr>
              <p:nvPr>
                <p:extLst>
                  <p:ext uri="{D42A27DB-BD31-4B8C-83A1-F6EECF244321}">
                    <p14:modId xmlns:p14="http://schemas.microsoft.com/office/powerpoint/2010/main" val="20284041"/>
                  </p:ext>
                </p:extLst>
              </p:nvPr>
            </p:nvGraphicFramePr>
            <p:xfrm>
              <a:off x="601663" y="2582863"/>
              <a:ext cx="1671637" cy="1671637"/>
            </p:xfrm>
            <a:graphic>
              <a:graphicData uri="http://schemas.openxmlformats.org/presentationml/2006/ole">
                <mc:AlternateContent xmlns:mc="http://schemas.openxmlformats.org/markup-compatibility/2006">
                  <mc:Choice xmlns:v="urn:schemas-microsoft-com:vml" Requires="v">
                    <p:oleObj name="ClipArt" r:id="rId3" imgW="1680840" imgH="1680840" progId="">
                      <p:embed/>
                    </p:oleObj>
                  </mc:Choice>
                  <mc:Fallback>
                    <p:oleObj name="ClipArt" r:id="rId3" imgW="1680840" imgH="1680840"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63" y="2582863"/>
                            <a:ext cx="1671637"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9189" name="AutoShape 5"/>
              <p:cNvSpPr>
                <a:spLocks noChangeArrowheads="1"/>
              </p:cNvSpPr>
              <p:nvPr/>
            </p:nvSpPr>
            <p:spPr bwMode="auto">
              <a:xfrm>
                <a:off x="1682750" y="3663950"/>
                <a:ext cx="520700" cy="520700"/>
              </a:xfrm>
              <a:prstGeom prst="star16">
                <a:avLst>
                  <a:gd name="adj" fmla="val 37500"/>
                </a:avLst>
              </a:prstGeom>
              <a:solidFill>
                <a:schemeClr val="tx2"/>
              </a:solidFill>
              <a:ln w="12700">
                <a:solidFill>
                  <a:schemeClr val="tx1"/>
                </a:solidFill>
                <a:miter lim="800000"/>
                <a:headEnd/>
                <a:tailEnd/>
              </a:ln>
              <a:effectLst/>
            </p:spPr>
            <p:txBody>
              <a:bodyPr wrap="none" anchor="ctr"/>
              <a:lstStyle/>
              <a:p>
                <a:endParaRPr lang="en-US" dirty="0"/>
              </a:p>
            </p:txBody>
          </p:sp>
        </p:grpSp>
        <p:grpSp>
          <p:nvGrpSpPr>
            <p:cNvPr id="9" name="Group 8"/>
            <p:cNvGrpSpPr/>
            <p:nvPr/>
          </p:nvGrpSpPr>
          <p:grpSpPr>
            <a:xfrm>
              <a:off x="1377950" y="4883150"/>
              <a:ext cx="5626101" cy="1593850"/>
              <a:chOff x="1377950" y="4883150"/>
              <a:chExt cx="5626101" cy="1593850"/>
            </a:xfrm>
          </p:grpSpPr>
          <p:grpSp>
            <p:nvGrpSpPr>
              <p:cNvPr id="3" name="Group 7"/>
              <p:cNvGrpSpPr>
                <a:grpSpLocks/>
              </p:cNvGrpSpPr>
              <p:nvPr/>
            </p:nvGrpSpPr>
            <p:grpSpPr bwMode="auto">
              <a:xfrm>
                <a:off x="1906588" y="4883150"/>
                <a:ext cx="5097463" cy="1593850"/>
                <a:chOff x="1201" y="3076"/>
                <a:chExt cx="3211" cy="1004"/>
              </a:xfrm>
            </p:grpSpPr>
            <p:sp>
              <p:nvSpPr>
                <p:cNvPr id="989192" name="Oval 8"/>
                <p:cNvSpPr>
                  <a:spLocks noChangeArrowheads="1"/>
                </p:cNvSpPr>
                <p:nvPr/>
              </p:nvSpPr>
              <p:spPr bwMode="auto">
                <a:xfrm>
                  <a:off x="1204" y="3076"/>
                  <a:ext cx="3208" cy="1000"/>
                </a:xfrm>
                <a:prstGeom prst="ellipse">
                  <a:avLst/>
                </a:prstGeom>
                <a:solidFill>
                  <a:schemeClr val="hlink"/>
                </a:solidFill>
                <a:ln w="12700">
                  <a:solidFill>
                    <a:schemeClr val="tx1"/>
                  </a:solidFill>
                  <a:round/>
                  <a:headEnd/>
                  <a:tailEnd/>
                </a:ln>
                <a:effectLst/>
              </p:spPr>
              <p:txBody>
                <a:bodyPr wrap="none" anchor="ctr"/>
                <a:lstStyle/>
                <a:p>
                  <a:endParaRPr lang="en-US" dirty="0"/>
                </a:p>
              </p:txBody>
            </p:sp>
            <p:sp>
              <p:nvSpPr>
                <p:cNvPr id="989193" name="Arc 9"/>
                <p:cNvSpPr>
                  <a:spLocks/>
                </p:cNvSpPr>
                <p:nvPr/>
              </p:nvSpPr>
              <p:spPr bwMode="auto">
                <a:xfrm>
                  <a:off x="1201" y="3600"/>
                  <a:ext cx="1727" cy="480"/>
                </a:xfrm>
                <a:custGeom>
                  <a:avLst/>
                  <a:gdLst>
                    <a:gd name="G0" fmla="+- 21600 0 0"/>
                    <a:gd name="G1" fmla="+- 0 0 0"/>
                    <a:gd name="G2" fmla="+- 21600 0 0"/>
                    <a:gd name="T0" fmla="*/ 21726 w 21726"/>
                    <a:gd name="T1" fmla="*/ 21600 h 21600"/>
                    <a:gd name="T2" fmla="*/ 0 w 21726"/>
                    <a:gd name="T3" fmla="*/ 0 h 21600"/>
                    <a:gd name="T4" fmla="*/ 21600 w 21726"/>
                    <a:gd name="T5" fmla="*/ 0 h 21600"/>
                  </a:gdLst>
                  <a:ahLst/>
                  <a:cxnLst>
                    <a:cxn ang="0">
                      <a:pos x="T0" y="T1"/>
                    </a:cxn>
                    <a:cxn ang="0">
                      <a:pos x="T2" y="T3"/>
                    </a:cxn>
                    <a:cxn ang="0">
                      <a:pos x="T4" y="T5"/>
                    </a:cxn>
                  </a:cxnLst>
                  <a:rect l="0" t="0" r="r" b="b"/>
                  <a:pathLst>
                    <a:path w="21726" h="21600" fill="none" extrusionOk="0">
                      <a:moveTo>
                        <a:pt x="21725" y="21599"/>
                      </a:moveTo>
                      <a:cubicBezTo>
                        <a:pt x="21683" y="21599"/>
                        <a:pt x="21641" y="21599"/>
                        <a:pt x="21600" y="21600"/>
                      </a:cubicBezTo>
                      <a:cubicBezTo>
                        <a:pt x="9670" y="21600"/>
                        <a:pt x="0" y="11929"/>
                        <a:pt x="0" y="0"/>
                      </a:cubicBezTo>
                    </a:path>
                    <a:path w="21726" h="21600" stroke="0" extrusionOk="0">
                      <a:moveTo>
                        <a:pt x="21725" y="21599"/>
                      </a:moveTo>
                      <a:cubicBezTo>
                        <a:pt x="21683" y="21599"/>
                        <a:pt x="21641" y="21599"/>
                        <a:pt x="21600" y="21600"/>
                      </a:cubicBezTo>
                      <a:cubicBezTo>
                        <a:pt x="9670" y="21600"/>
                        <a:pt x="0" y="11929"/>
                        <a:pt x="0" y="0"/>
                      </a:cubicBezTo>
                      <a:lnTo>
                        <a:pt x="21600" y="0"/>
                      </a:lnTo>
                      <a:close/>
                    </a:path>
                  </a:pathLst>
                </a:custGeom>
                <a:noFill/>
                <a:ln w="101600" cap="rnd">
                  <a:solidFill>
                    <a:schemeClr val="tx2"/>
                  </a:solidFill>
                  <a:round/>
                  <a:headEnd type="none" w="sm" len="sm"/>
                  <a:tailEnd type="none" w="sm" len="sm"/>
                </a:ln>
                <a:effectLst/>
              </p:spPr>
              <p:txBody>
                <a:bodyPr wrap="none" anchor="ctr"/>
                <a:lstStyle/>
                <a:p>
                  <a:endParaRPr lang="en-US" dirty="0"/>
                </a:p>
              </p:txBody>
            </p:sp>
          </p:grpSp>
          <p:sp>
            <p:nvSpPr>
              <p:cNvPr id="989194" name="AutoShape 10"/>
              <p:cNvSpPr>
                <a:spLocks noChangeArrowheads="1"/>
              </p:cNvSpPr>
              <p:nvPr/>
            </p:nvSpPr>
            <p:spPr bwMode="auto">
              <a:xfrm>
                <a:off x="1377950" y="5797550"/>
                <a:ext cx="520700" cy="520700"/>
              </a:xfrm>
              <a:prstGeom prst="star16">
                <a:avLst>
                  <a:gd name="adj" fmla="val 37500"/>
                </a:avLst>
              </a:prstGeom>
              <a:solidFill>
                <a:schemeClr val="tx2"/>
              </a:solidFill>
              <a:ln w="12700">
                <a:solidFill>
                  <a:schemeClr val="tx1"/>
                </a:solidFill>
                <a:miter lim="800000"/>
                <a:headEnd/>
                <a:tailEnd/>
              </a:ln>
              <a:effectLst/>
            </p:spPr>
            <p:txBody>
              <a:bodyPr wrap="none" anchor="ctr"/>
              <a:lstStyle/>
              <a:p>
                <a:endParaRPr lang="en-US" dirty="0"/>
              </a:p>
            </p:txBody>
          </p:sp>
        </p:grpSp>
        <p:sp>
          <p:nvSpPr>
            <p:cNvPr id="989196" name="Line 12"/>
            <p:cNvSpPr>
              <a:spLocks noChangeShapeType="1"/>
            </p:cNvSpPr>
            <p:nvPr/>
          </p:nvSpPr>
          <p:spPr bwMode="auto">
            <a:xfrm>
              <a:off x="2286000" y="3429000"/>
              <a:ext cx="1981200" cy="0"/>
            </a:xfrm>
            <a:prstGeom prst="line">
              <a:avLst/>
            </a:prstGeom>
            <a:noFill/>
            <a:ln w="50800">
              <a:solidFill>
                <a:schemeClr val="tx2"/>
              </a:solidFill>
              <a:round/>
              <a:headEnd type="none" w="sm" len="sm"/>
              <a:tailEnd type="stealth" w="med" len="lg"/>
            </a:ln>
            <a:effectLst/>
          </p:spPr>
          <p:txBody>
            <a:bodyPr wrap="none" anchor="ctr"/>
            <a:lstStyle/>
            <a:p>
              <a:endParaRPr lang="en-US" dirty="0"/>
            </a:p>
          </p:txBody>
        </p:sp>
        <p:grpSp>
          <p:nvGrpSpPr>
            <p:cNvPr id="7" name="Group 6"/>
            <p:cNvGrpSpPr/>
            <p:nvPr/>
          </p:nvGrpSpPr>
          <p:grpSpPr>
            <a:xfrm>
              <a:off x="3656013" y="284163"/>
              <a:ext cx="5170487" cy="4427537"/>
              <a:chOff x="3656013" y="284163"/>
              <a:chExt cx="5170487" cy="4427537"/>
            </a:xfrm>
          </p:grpSpPr>
          <p:graphicFrame>
            <p:nvGraphicFramePr>
              <p:cNvPr id="989195" name="Object 11"/>
              <p:cNvGraphicFramePr>
                <a:graphicFrameLocks/>
              </p:cNvGraphicFramePr>
              <p:nvPr>
                <p:extLst>
                  <p:ext uri="{D42A27DB-BD31-4B8C-83A1-F6EECF244321}">
                    <p14:modId xmlns:p14="http://schemas.microsoft.com/office/powerpoint/2010/main" val="3177149983"/>
                  </p:ext>
                </p:extLst>
              </p:nvPr>
            </p:nvGraphicFramePr>
            <p:xfrm>
              <a:off x="3656013" y="284163"/>
              <a:ext cx="2725737" cy="3830637"/>
            </p:xfrm>
            <a:graphic>
              <a:graphicData uri="http://schemas.openxmlformats.org/presentationml/2006/ole">
                <mc:AlternateContent xmlns:mc="http://schemas.openxmlformats.org/markup-compatibility/2006">
                  <mc:Choice xmlns:v="urn:schemas-microsoft-com:vml" Requires="v">
                    <p:oleObj name="ClipArt" r:id="rId5" imgW="2734920" imgH="3840120" progId="">
                      <p:embed/>
                    </p:oleObj>
                  </mc:Choice>
                  <mc:Fallback>
                    <p:oleObj name="ClipArt" r:id="rId5" imgW="2734920" imgH="3840120" progId="">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013" y="284163"/>
                            <a:ext cx="2725737" cy="383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9197" name="AutoShape 13"/>
              <p:cNvSpPr>
                <a:spLocks noChangeArrowheads="1"/>
              </p:cNvSpPr>
              <p:nvPr/>
            </p:nvSpPr>
            <p:spPr bwMode="auto">
              <a:xfrm>
                <a:off x="4425950" y="3587750"/>
                <a:ext cx="520700" cy="520700"/>
              </a:xfrm>
              <a:prstGeom prst="star16">
                <a:avLst>
                  <a:gd name="adj" fmla="val 37500"/>
                </a:avLst>
              </a:prstGeom>
              <a:solidFill>
                <a:schemeClr val="tx2"/>
              </a:solidFill>
              <a:ln w="12700">
                <a:solidFill>
                  <a:schemeClr val="tx1"/>
                </a:solidFill>
                <a:miter lim="800000"/>
                <a:headEnd/>
                <a:tailEnd/>
              </a:ln>
              <a:effectLst/>
            </p:spPr>
            <p:txBody>
              <a:bodyPr wrap="none" anchor="ctr"/>
              <a:lstStyle/>
              <a:p>
                <a:endParaRPr lang="en-US" dirty="0"/>
              </a:p>
            </p:txBody>
          </p:sp>
          <p:grpSp>
            <p:nvGrpSpPr>
              <p:cNvPr id="4" name="Group 14"/>
              <p:cNvGrpSpPr>
                <a:grpSpLocks/>
              </p:cNvGrpSpPr>
              <p:nvPr/>
            </p:nvGrpSpPr>
            <p:grpSpPr bwMode="auto">
              <a:xfrm>
                <a:off x="4044950" y="615950"/>
                <a:ext cx="2044700" cy="1511300"/>
                <a:chOff x="2548" y="388"/>
                <a:chExt cx="1288" cy="952"/>
              </a:xfrm>
            </p:grpSpPr>
            <p:sp>
              <p:nvSpPr>
                <p:cNvPr id="989199" name="Rectangle 15" descr="Wide upward diagonal"/>
                <p:cNvSpPr>
                  <a:spLocks noChangeArrowheads="1"/>
                </p:cNvSpPr>
                <p:nvPr/>
              </p:nvSpPr>
              <p:spPr bwMode="auto">
                <a:xfrm>
                  <a:off x="2548" y="388"/>
                  <a:ext cx="1288" cy="952"/>
                </a:xfrm>
                <a:prstGeom prst="rect">
                  <a:avLst/>
                </a:prstGeom>
                <a:pattFill prst="wdUpDiag">
                  <a:fgClr>
                    <a:schemeClr val="bg1"/>
                  </a:fgClr>
                  <a:bgClr>
                    <a:schemeClr val="accent1"/>
                  </a:bgClr>
                </a:pattFill>
                <a:ln w="12700">
                  <a:solidFill>
                    <a:schemeClr val="tx1"/>
                  </a:solidFill>
                  <a:miter lim="800000"/>
                  <a:headEnd/>
                  <a:tailEnd/>
                </a:ln>
                <a:effectLst/>
              </p:spPr>
              <p:txBody>
                <a:bodyPr wrap="none" anchor="ctr"/>
                <a:lstStyle/>
                <a:p>
                  <a:endParaRPr lang="en-US" dirty="0"/>
                </a:p>
              </p:txBody>
            </p:sp>
            <p:sp>
              <p:nvSpPr>
                <p:cNvPr id="989200" name="AutoShape 16"/>
                <p:cNvSpPr>
                  <a:spLocks noChangeArrowheads="1"/>
                </p:cNvSpPr>
                <p:nvPr/>
              </p:nvSpPr>
              <p:spPr bwMode="auto">
                <a:xfrm>
                  <a:off x="3412" y="436"/>
                  <a:ext cx="328" cy="328"/>
                </a:xfrm>
                <a:prstGeom prst="star16">
                  <a:avLst>
                    <a:gd name="adj" fmla="val 37500"/>
                  </a:avLst>
                </a:prstGeom>
                <a:solidFill>
                  <a:schemeClr val="tx2"/>
                </a:solidFill>
                <a:ln w="12700">
                  <a:solidFill>
                    <a:schemeClr val="tx1"/>
                  </a:solidFill>
                  <a:miter lim="800000"/>
                  <a:headEnd/>
                  <a:tailEnd/>
                </a:ln>
                <a:effectLst/>
              </p:spPr>
              <p:txBody>
                <a:bodyPr wrap="none" anchor="ctr"/>
                <a:lstStyle/>
                <a:p>
                  <a:endParaRPr lang="en-US" dirty="0"/>
                </a:p>
              </p:txBody>
            </p:sp>
          </p:grpSp>
          <p:grpSp>
            <p:nvGrpSpPr>
              <p:cNvPr id="5" name="Group 17"/>
              <p:cNvGrpSpPr>
                <a:grpSpLocks/>
              </p:cNvGrpSpPr>
              <p:nvPr/>
            </p:nvGrpSpPr>
            <p:grpSpPr bwMode="auto">
              <a:xfrm>
                <a:off x="5029200" y="754063"/>
                <a:ext cx="3721100" cy="2674937"/>
                <a:chOff x="3168" y="475"/>
                <a:chExt cx="2344" cy="1685"/>
              </a:xfrm>
            </p:grpSpPr>
            <p:graphicFrame>
              <p:nvGraphicFramePr>
                <p:cNvPr id="989202" name="Object 18"/>
                <p:cNvGraphicFramePr>
                  <a:graphicFrameLocks/>
                </p:cNvGraphicFramePr>
                <p:nvPr/>
              </p:nvGraphicFramePr>
              <p:xfrm>
                <a:off x="4459" y="475"/>
                <a:ext cx="1053" cy="1053"/>
              </p:xfrm>
              <a:graphic>
                <a:graphicData uri="http://schemas.openxmlformats.org/presentationml/2006/ole">
                  <mc:AlternateContent xmlns:mc="http://schemas.openxmlformats.org/markup-compatibility/2006">
                    <mc:Choice xmlns:v="urn:schemas-microsoft-com:vml" Requires="v">
                      <p:oleObj name="ClipArt" r:id="rId7" imgW="1680840" imgH="1680840" progId="">
                        <p:embed/>
                      </p:oleObj>
                    </mc:Choice>
                    <mc:Fallback>
                      <p:oleObj name="ClipArt" r:id="rId7" imgW="1680840" imgH="1680840" progId="">
                        <p:embed/>
                        <p:pic>
                          <p:nvPicPr>
                            <p:cNvPr id="0"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9" y="475"/>
                              <a:ext cx="1053" cy="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9203" name="AutoShape 19"/>
                <p:cNvSpPr>
                  <a:spLocks noChangeArrowheads="1"/>
                </p:cNvSpPr>
                <p:nvPr/>
              </p:nvSpPr>
              <p:spPr bwMode="auto">
                <a:xfrm>
                  <a:off x="5140" y="1156"/>
                  <a:ext cx="328" cy="328"/>
                </a:xfrm>
                <a:prstGeom prst="star16">
                  <a:avLst>
                    <a:gd name="adj" fmla="val 37500"/>
                  </a:avLst>
                </a:prstGeom>
                <a:solidFill>
                  <a:schemeClr val="tx2"/>
                </a:solidFill>
                <a:ln w="12700">
                  <a:solidFill>
                    <a:schemeClr val="tx1"/>
                  </a:solidFill>
                  <a:miter lim="800000"/>
                  <a:headEnd/>
                  <a:tailEnd/>
                </a:ln>
                <a:effectLst/>
              </p:spPr>
              <p:txBody>
                <a:bodyPr wrap="none" anchor="ctr"/>
                <a:lstStyle/>
                <a:p>
                  <a:endParaRPr lang="en-US" dirty="0"/>
                </a:p>
              </p:txBody>
            </p:sp>
            <p:sp>
              <p:nvSpPr>
                <p:cNvPr id="989204" name="Line 20"/>
                <p:cNvSpPr>
                  <a:spLocks noChangeShapeType="1"/>
                </p:cNvSpPr>
                <p:nvPr/>
              </p:nvSpPr>
              <p:spPr bwMode="auto">
                <a:xfrm flipV="1">
                  <a:off x="3168" y="1536"/>
                  <a:ext cx="1392" cy="624"/>
                </a:xfrm>
                <a:prstGeom prst="line">
                  <a:avLst/>
                </a:prstGeom>
                <a:noFill/>
                <a:ln w="50800">
                  <a:solidFill>
                    <a:schemeClr val="tx2"/>
                  </a:solidFill>
                  <a:round/>
                  <a:headEnd type="none" w="sm" len="sm"/>
                  <a:tailEnd type="stealth" w="med" len="lg"/>
                </a:ln>
                <a:effectLst/>
              </p:spPr>
              <p:txBody>
                <a:bodyPr wrap="none" anchor="ctr"/>
                <a:lstStyle/>
                <a:p>
                  <a:endParaRPr lang="en-US" dirty="0"/>
                </a:p>
              </p:txBody>
            </p:sp>
          </p:grpSp>
          <p:grpSp>
            <p:nvGrpSpPr>
              <p:cNvPr id="6" name="Group 21"/>
              <p:cNvGrpSpPr>
                <a:grpSpLocks/>
              </p:cNvGrpSpPr>
              <p:nvPr/>
            </p:nvGrpSpPr>
            <p:grpSpPr bwMode="auto">
              <a:xfrm>
                <a:off x="5029200" y="3040063"/>
                <a:ext cx="3797300" cy="1671637"/>
                <a:chOff x="3168" y="1915"/>
                <a:chExt cx="2392" cy="1053"/>
              </a:xfrm>
            </p:grpSpPr>
            <p:sp>
              <p:nvSpPr>
                <p:cNvPr id="989206" name="Line 22"/>
                <p:cNvSpPr>
                  <a:spLocks noChangeShapeType="1"/>
                </p:cNvSpPr>
                <p:nvPr/>
              </p:nvSpPr>
              <p:spPr bwMode="auto">
                <a:xfrm>
                  <a:off x="3168" y="2208"/>
                  <a:ext cx="1344" cy="384"/>
                </a:xfrm>
                <a:prstGeom prst="line">
                  <a:avLst/>
                </a:prstGeom>
                <a:noFill/>
                <a:ln w="50800">
                  <a:solidFill>
                    <a:schemeClr val="tx2"/>
                  </a:solidFill>
                  <a:round/>
                  <a:headEnd type="none" w="sm" len="sm"/>
                  <a:tailEnd type="stealth" w="med" len="lg"/>
                </a:ln>
                <a:effectLst/>
              </p:spPr>
              <p:txBody>
                <a:bodyPr wrap="none" anchor="ctr"/>
                <a:lstStyle/>
                <a:p>
                  <a:endParaRPr lang="en-US" dirty="0"/>
                </a:p>
              </p:txBody>
            </p:sp>
            <p:graphicFrame>
              <p:nvGraphicFramePr>
                <p:cNvPr id="989207" name="Object 23"/>
                <p:cNvGraphicFramePr>
                  <a:graphicFrameLocks/>
                </p:cNvGraphicFramePr>
                <p:nvPr/>
              </p:nvGraphicFramePr>
              <p:xfrm>
                <a:off x="4507" y="1915"/>
                <a:ext cx="1053" cy="1053"/>
              </p:xfrm>
              <a:graphic>
                <a:graphicData uri="http://schemas.openxmlformats.org/presentationml/2006/ole">
                  <mc:AlternateContent xmlns:mc="http://schemas.openxmlformats.org/markup-compatibility/2006">
                    <mc:Choice xmlns:v="urn:schemas-microsoft-com:vml" Requires="v">
                      <p:oleObj name="ClipArt" r:id="rId8" imgW="1680840" imgH="1680840" progId="">
                        <p:embed/>
                      </p:oleObj>
                    </mc:Choice>
                    <mc:Fallback>
                      <p:oleObj name="ClipArt" r:id="rId8" imgW="1680840" imgH="1680840" progId="">
                        <p:embed/>
                        <p:pic>
                          <p:nvPicPr>
                            <p:cNvPr id="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7" y="1915"/>
                              <a:ext cx="1053" cy="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9208" name="AutoShape 24"/>
                <p:cNvSpPr>
                  <a:spLocks noChangeArrowheads="1"/>
                </p:cNvSpPr>
                <p:nvPr/>
              </p:nvSpPr>
              <p:spPr bwMode="auto">
                <a:xfrm>
                  <a:off x="5188" y="2596"/>
                  <a:ext cx="328" cy="328"/>
                </a:xfrm>
                <a:prstGeom prst="star16">
                  <a:avLst>
                    <a:gd name="adj" fmla="val 37500"/>
                  </a:avLst>
                </a:prstGeom>
                <a:solidFill>
                  <a:schemeClr val="tx2"/>
                </a:solidFill>
                <a:ln w="12700">
                  <a:solidFill>
                    <a:schemeClr val="tx1"/>
                  </a:solidFill>
                  <a:miter lim="800000"/>
                  <a:headEnd/>
                  <a:tailEnd/>
                </a:ln>
                <a:effectLst/>
              </p:spPr>
              <p:txBody>
                <a:bodyPr wrap="none" anchor="ctr"/>
                <a:lstStyle/>
                <a:p>
                  <a:endParaRPr lang="en-US" dirty="0"/>
                </a:p>
              </p:txBody>
            </p:sp>
          </p:grpSp>
        </p:grpSp>
      </p:gr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216150" y="1987550"/>
            <a:ext cx="1358900" cy="673100"/>
            <a:chOff x="1396" y="1252"/>
            <a:chExt cx="856" cy="424"/>
          </a:xfrm>
        </p:grpSpPr>
        <p:sp>
          <p:nvSpPr>
            <p:cNvPr id="991236" name="Rectangle 4"/>
            <p:cNvSpPr>
              <a:spLocks noChangeArrowheads="1"/>
            </p:cNvSpPr>
            <p:nvPr/>
          </p:nvSpPr>
          <p:spPr bwMode="auto">
            <a:xfrm>
              <a:off x="1396" y="1588"/>
              <a:ext cx="472" cy="88"/>
            </a:xfrm>
            <a:prstGeom prst="rect">
              <a:avLst/>
            </a:prstGeom>
            <a:solidFill>
              <a:schemeClr val="tx2"/>
            </a:solidFill>
            <a:ln w="12700">
              <a:solidFill>
                <a:schemeClr val="tx1"/>
              </a:solidFill>
              <a:miter lim="800000"/>
              <a:headEnd/>
              <a:tailEnd/>
            </a:ln>
            <a:effectLst/>
          </p:spPr>
          <p:txBody>
            <a:bodyPr wrap="none" anchor="ctr"/>
            <a:lstStyle/>
            <a:p>
              <a:endParaRPr lang="en-US" dirty="0"/>
            </a:p>
          </p:txBody>
        </p:sp>
        <p:sp>
          <p:nvSpPr>
            <p:cNvPr id="991237" name="AutoShape 5"/>
            <p:cNvSpPr>
              <a:spLocks noChangeArrowheads="1"/>
            </p:cNvSpPr>
            <p:nvPr/>
          </p:nvSpPr>
          <p:spPr bwMode="auto">
            <a:xfrm>
              <a:off x="1924" y="1252"/>
              <a:ext cx="328" cy="328"/>
            </a:xfrm>
            <a:prstGeom prst="star16">
              <a:avLst>
                <a:gd name="adj" fmla="val 37500"/>
              </a:avLst>
            </a:prstGeom>
            <a:solidFill>
              <a:schemeClr val="tx2"/>
            </a:solidFill>
            <a:ln w="12700">
              <a:solidFill>
                <a:schemeClr val="tx1"/>
              </a:solidFill>
              <a:miter lim="800000"/>
              <a:headEnd/>
              <a:tailEnd/>
            </a:ln>
            <a:effectLst/>
          </p:spPr>
          <p:txBody>
            <a:bodyPr wrap="none" anchor="ctr"/>
            <a:lstStyle/>
            <a:p>
              <a:endParaRPr lang="en-US" dirty="0"/>
            </a:p>
          </p:txBody>
        </p:sp>
      </p:grpSp>
      <p:sp>
        <p:nvSpPr>
          <p:cNvPr id="991238" name="Rectangle 6"/>
          <p:cNvSpPr>
            <a:spLocks noGrp="1" noChangeArrowheads="1"/>
          </p:cNvSpPr>
          <p:nvPr>
            <p:ph type="title"/>
          </p:nvPr>
        </p:nvSpPr>
        <p:spPr>
          <a:noFill/>
          <a:ln/>
        </p:spPr>
        <p:txBody>
          <a:bodyPr lIns="92075" tIns="46038" rIns="92075" bIns="46038"/>
          <a:lstStyle/>
          <a:p>
            <a:r>
              <a:rPr lang="en-US" dirty="0"/>
              <a:t>Viruses (2)</a:t>
            </a:r>
          </a:p>
        </p:txBody>
      </p:sp>
      <p:sp>
        <p:nvSpPr>
          <p:cNvPr id="991239" name="Rectangle 7"/>
          <p:cNvSpPr>
            <a:spLocks noGrp="1" noChangeArrowheads="1"/>
          </p:cNvSpPr>
          <p:nvPr>
            <p:ph type="body" idx="1"/>
          </p:nvPr>
        </p:nvSpPr>
        <p:spPr>
          <a:noFill/>
          <a:ln/>
        </p:spPr>
        <p:txBody>
          <a:bodyPr lIns="92075" tIns="46038" rIns="92075" bIns="46038"/>
          <a:lstStyle/>
          <a:p>
            <a:r>
              <a:rPr lang="en-US" dirty="0"/>
              <a:t>Program infectors</a:t>
            </a:r>
          </a:p>
        </p:txBody>
      </p:sp>
      <p:grpSp>
        <p:nvGrpSpPr>
          <p:cNvPr id="8" name="Group 7"/>
          <p:cNvGrpSpPr/>
          <p:nvPr/>
        </p:nvGrpSpPr>
        <p:grpSpPr>
          <a:xfrm>
            <a:off x="1981200" y="2292350"/>
            <a:ext cx="1676400" cy="4108450"/>
            <a:chOff x="1981200" y="2292350"/>
            <a:chExt cx="1676400" cy="4108450"/>
          </a:xfrm>
        </p:grpSpPr>
        <p:sp>
          <p:nvSpPr>
            <p:cNvPr id="991234" name="Rectangle 2"/>
            <p:cNvSpPr>
              <a:spLocks noChangeArrowheads="1"/>
            </p:cNvSpPr>
            <p:nvPr/>
          </p:nvSpPr>
          <p:spPr bwMode="auto">
            <a:xfrm>
              <a:off x="2216150" y="2292350"/>
              <a:ext cx="749300" cy="3644900"/>
            </a:xfrm>
            <a:prstGeom prst="rect">
              <a:avLst/>
            </a:prstGeom>
            <a:solidFill>
              <a:schemeClr val="accent2"/>
            </a:solidFill>
            <a:ln w="12700">
              <a:solidFill>
                <a:schemeClr val="tx1"/>
              </a:solidFill>
              <a:miter lim="800000"/>
              <a:headEnd/>
              <a:tailEnd/>
            </a:ln>
            <a:effectLst/>
          </p:spPr>
          <p:txBody>
            <a:bodyPr wrap="none" anchor="ctr"/>
            <a:lstStyle/>
            <a:p>
              <a:endParaRPr lang="en-US" dirty="0"/>
            </a:p>
          </p:txBody>
        </p:sp>
        <p:sp>
          <p:nvSpPr>
            <p:cNvPr id="991241" name="Rectangle 9"/>
            <p:cNvSpPr>
              <a:spLocks noChangeArrowheads="1"/>
            </p:cNvSpPr>
            <p:nvPr/>
          </p:nvSpPr>
          <p:spPr bwMode="auto">
            <a:xfrm>
              <a:off x="2216150" y="6019800"/>
              <a:ext cx="749300" cy="374650"/>
            </a:xfrm>
            <a:prstGeom prst="rect">
              <a:avLst/>
            </a:prstGeom>
            <a:solidFill>
              <a:schemeClr val="accent2"/>
            </a:solidFill>
            <a:ln w="12700">
              <a:solidFill>
                <a:schemeClr val="tx1"/>
              </a:solidFill>
              <a:miter lim="800000"/>
              <a:headEnd/>
              <a:tailEnd/>
            </a:ln>
            <a:effectLst/>
          </p:spPr>
          <p:txBody>
            <a:bodyPr wrap="none" anchor="ctr"/>
            <a:lstStyle/>
            <a:p>
              <a:endParaRPr lang="en-US" dirty="0"/>
            </a:p>
          </p:txBody>
        </p:sp>
        <p:grpSp>
          <p:nvGrpSpPr>
            <p:cNvPr id="3" name="Group 10"/>
            <p:cNvGrpSpPr>
              <a:grpSpLocks/>
            </p:cNvGrpSpPr>
            <p:nvPr/>
          </p:nvGrpSpPr>
          <p:grpSpPr bwMode="auto">
            <a:xfrm>
              <a:off x="2971800" y="2667000"/>
              <a:ext cx="685800" cy="3581400"/>
              <a:chOff x="1872" y="1680"/>
              <a:chExt cx="432" cy="2256"/>
            </a:xfrm>
          </p:grpSpPr>
          <p:sp>
            <p:nvSpPr>
              <p:cNvPr id="991243" name="Line 11"/>
              <p:cNvSpPr>
                <a:spLocks noChangeShapeType="1"/>
              </p:cNvSpPr>
              <p:nvPr/>
            </p:nvSpPr>
            <p:spPr bwMode="auto">
              <a:xfrm>
                <a:off x="1872" y="1680"/>
                <a:ext cx="432" cy="0"/>
              </a:xfrm>
              <a:prstGeom prst="line">
                <a:avLst/>
              </a:prstGeom>
              <a:noFill/>
              <a:ln w="12700">
                <a:solidFill>
                  <a:schemeClr val="tx1"/>
                </a:solidFill>
                <a:round/>
                <a:headEnd type="none" w="sm" len="sm"/>
                <a:tailEnd type="none" w="sm" len="sm"/>
              </a:ln>
              <a:effectLst/>
            </p:spPr>
            <p:txBody>
              <a:bodyPr wrap="none" anchor="ctr"/>
              <a:lstStyle/>
              <a:p>
                <a:endParaRPr lang="en-US" dirty="0"/>
              </a:p>
            </p:txBody>
          </p:sp>
          <p:sp>
            <p:nvSpPr>
              <p:cNvPr id="991244" name="Line 12"/>
              <p:cNvSpPr>
                <a:spLocks noChangeShapeType="1"/>
              </p:cNvSpPr>
              <p:nvPr/>
            </p:nvSpPr>
            <p:spPr bwMode="auto">
              <a:xfrm>
                <a:off x="2304" y="1680"/>
                <a:ext cx="0" cy="2256"/>
              </a:xfrm>
              <a:prstGeom prst="line">
                <a:avLst/>
              </a:prstGeom>
              <a:noFill/>
              <a:ln w="12700">
                <a:solidFill>
                  <a:schemeClr val="tx1"/>
                </a:solidFill>
                <a:round/>
                <a:headEnd type="none" w="sm" len="sm"/>
                <a:tailEnd type="none" w="sm" len="sm"/>
              </a:ln>
              <a:effectLst/>
            </p:spPr>
            <p:txBody>
              <a:bodyPr wrap="none" anchor="ctr"/>
              <a:lstStyle/>
              <a:p>
                <a:endParaRPr lang="en-US" dirty="0"/>
              </a:p>
            </p:txBody>
          </p:sp>
          <p:sp>
            <p:nvSpPr>
              <p:cNvPr id="991245" name="Line 13"/>
              <p:cNvSpPr>
                <a:spLocks noChangeShapeType="1"/>
              </p:cNvSpPr>
              <p:nvPr/>
            </p:nvSpPr>
            <p:spPr bwMode="auto">
              <a:xfrm flipH="1">
                <a:off x="1872" y="3936"/>
                <a:ext cx="432" cy="0"/>
              </a:xfrm>
              <a:prstGeom prst="line">
                <a:avLst/>
              </a:prstGeom>
              <a:noFill/>
              <a:ln w="12700">
                <a:solidFill>
                  <a:schemeClr val="tx1"/>
                </a:solidFill>
                <a:round/>
                <a:headEnd type="none" w="sm" len="sm"/>
                <a:tailEnd type="stealth" w="med" len="lg"/>
              </a:ln>
              <a:effectLst/>
            </p:spPr>
            <p:txBody>
              <a:bodyPr wrap="none" anchor="ctr"/>
              <a:lstStyle/>
              <a:p>
                <a:endParaRPr lang="en-US" dirty="0"/>
              </a:p>
            </p:txBody>
          </p:sp>
        </p:grpSp>
        <p:grpSp>
          <p:nvGrpSpPr>
            <p:cNvPr id="4" name="Group 14"/>
            <p:cNvGrpSpPr>
              <a:grpSpLocks/>
            </p:cNvGrpSpPr>
            <p:nvPr/>
          </p:nvGrpSpPr>
          <p:grpSpPr bwMode="auto">
            <a:xfrm>
              <a:off x="1981200" y="2667000"/>
              <a:ext cx="228600" cy="3733800"/>
              <a:chOff x="1248" y="1680"/>
              <a:chExt cx="144" cy="2352"/>
            </a:xfrm>
          </p:grpSpPr>
          <p:sp>
            <p:nvSpPr>
              <p:cNvPr id="991247" name="Line 15"/>
              <p:cNvSpPr>
                <a:spLocks noChangeShapeType="1"/>
              </p:cNvSpPr>
              <p:nvPr/>
            </p:nvSpPr>
            <p:spPr bwMode="auto">
              <a:xfrm flipH="1">
                <a:off x="1248" y="4032"/>
                <a:ext cx="144" cy="0"/>
              </a:xfrm>
              <a:prstGeom prst="line">
                <a:avLst/>
              </a:prstGeom>
              <a:noFill/>
              <a:ln w="12700">
                <a:solidFill>
                  <a:schemeClr val="tx1"/>
                </a:solidFill>
                <a:round/>
                <a:headEnd type="none" w="sm" len="sm"/>
                <a:tailEnd type="none" w="sm" len="sm"/>
              </a:ln>
              <a:effectLst/>
            </p:spPr>
            <p:txBody>
              <a:bodyPr wrap="none" anchor="ctr"/>
              <a:lstStyle/>
              <a:p>
                <a:endParaRPr lang="en-US" dirty="0"/>
              </a:p>
            </p:txBody>
          </p:sp>
          <p:sp>
            <p:nvSpPr>
              <p:cNvPr id="991248" name="Line 16"/>
              <p:cNvSpPr>
                <a:spLocks noChangeShapeType="1"/>
              </p:cNvSpPr>
              <p:nvPr/>
            </p:nvSpPr>
            <p:spPr bwMode="auto">
              <a:xfrm flipV="1">
                <a:off x="1248" y="1680"/>
                <a:ext cx="0" cy="2352"/>
              </a:xfrm>
              <a:prstGeom prst="line">
                <a:avLst/>
              </a:prstGeom>
              <a:noFill/>
              <a:ln w="12700">
                <a:solidFill>
                  <a:schemeClr val="tx1"/>
                </a:solidFill>
                <a:round/>
                <a:headEnd type="none" w="sm" len="sm"/>
                <a:tailEnd type="none" w="sm" len="sm"/>
              </a:ln>
              <a:effectLst/>
            </p:spPr>
            <p:txBody>
              <a:bodyPr wrap="none" anchor="ctr"/>
              <a:lstStyle/>
              <a:p>
                <a:endParaRPr lang="en-US" dirty="0"/>
              </a:p>
            </p:txBody>
          </p:sp>
          <p:sp>
            <p:nvSpPr>
              <p:cNvPr id="991249" name="Line 17"/>
              <p:cNvSpPr>
                <a:spLocks noChangeShapeType="1"/>
              </p:cNvSpPr>
              <p:nvPr/>
            </p:nvSpPr>
            <p:spPr bwMode="auto">
              <a:xfrm>
                <a:off x="1248" y="1680"/>
                <a:ext cx="144" cy="0"/>
              </a:xfrm>
              <a:prstGeom prst="line">
                <a:avLst/>
              </a:prstGeom>
              <a:noFill/>
              <a:ln w="12700">
                <a:solidFill>
                  <a:schemeClr val="tx1"/>
                </a:solidFill>
                <a:round/>
                <a:headEnd type="none" w="sm" len="sm"/>
                <a:tailEnd type="stealth" w="med" len="lg"/>
              </a:ln>
              <a:effectLst/>
            </p:spPr>
            <p:txBody>
              <a:bodyPr wrap="none" anchor="ctr"/>
              <a:lstStyle/>
              <a:p>
                <a:endParaRPr lang="en-US" dirty="0"/>
              </a:p>
            </p:txBody>
          </p:sp>
        </p:grpSp>
      </p:grpSp>
      <p:grpSp>
        <p:nvGrpSpPr>
          <p:cNvPr id="10" name="Group 9"/>
          <p:cNvGrpSpPr/>
          <p:nvPr/>
        </p:nvGrpSpPr>
        <p:grpSpPr>
          <a:xfrm>
            <a:off x="7626350" y="2292350"/>
            <a:ext cx="1358900" cy="2959100"/>
            <a:chOff x="7626350" y="2292350"/>
            <a:chExt cx="1358900" cy="2959100"/>
          </a:xfrm>
        </p:grpSpPr>
        <p:sp>
          <p:nvSpPr>
            <p:cNvPr id="991255" name="Rectangle 23"/>
            <p:cNvSpPr>
              <a:spLocks noChangeArrowheads="1"/>
            </p:cNvSpPr>
            <p:nvPr/>
          </p:nvSpPr>
          <p:spPr bwMode="auto">
            <a:xfrm>
              <a:off x="7626350" y="2292350"/>
              <a:ext cx="749300" cy="2120900"/>
            </a:xfrm>
            <a:prstGeom prst="rect">
              <a:avLst/>
            </a:prstGeom>
            <a:solidFill>
              <a:schemeClr val="hlink"/>
            </a:solidFill>
            <a:ln w="12700">
              <a:solidFill>
                <a:schemeClr val="tx1"/>
              </a:solidFill>
              <a:miter lim="800000"/>
              <a:headEnd/>
              <a:tailEnd/>
            </a:ln>
            <a:effectLst/>
          </p:spPr>
          <p:txBody>
            <a:bodyPr wrap="none" anchor="ctr"/>
            <a:lstStyle/>
            <a:p>
              <a:endParaRPr lang="en-US" dirty="0"/>
            </a:p>
          </p:txBody>
        </p:sp>
        <p:grpSp>
          <p:nvGrpSpPr>
            <p:cNvPr id="6" name="Group 25"/>
            <p:cNvGrpSpPr>
              <a:grpSpLocks/>
            </p:cNvGrpSpPr>
            <p:nvPr/>
          </p:nvGrpSpPr>
          <p:grpSpPr bwMode="auto">
            <a:xfrm>
              <a:off x="7626350" y="2368550"/>
              <a:ext cx="1358900" cy="2882900"/>
              <a:chOff x="4804" y="1492"/>
              <a:chExt cx="856" cy="1816"/>
            </a:xfrm>
          </p:grpSpPr>
          <p:sp>
            <p:nvSpPr>
              <p:cNvPr id="991258" name="Rectangle 26"/>
              <p:cNvSpPr>
                <a:spLocks noChangeArrowheads="1"/>
              </p:cNvSpPr>
              <p:nvPr/>
            </p:nvSpPr>
            <p:spPr bwMode="auto">
              <a:xfrm>
                <a:off x="4804" y="3220"/>
                <a:ext cx="472" cy="88"/>
              </a:xfrm>
              <a:prstGeom prst="rect">
                <a:avLst/>
              </a:prstGeom>
              <a:solidFill>
                <a:schemeClr val="hlink"/>
              </a:solidFill>
              <a:ln w="12700">
                <a:solidFill>
                  <a:schemeClr val="tx1"/>
                </a:solidFill>
                <a:miter lim="800000"/>
                <a:headEnd/>
                <a:tailEnd/>
              </a:ln>
              <a:effectLst/>
            </p:spPr>
            <p:txBody>
              <a:bodyPr wrap="none" anchor="ctr"/>
              <a:lstStyle/>
              <a:p>
                <a:endParaRPr lang="en-US" dirty="0"/>
              </a:p>
            </p:txBody>
          </p:sp>
          <p:grpSp>
            <p:nvGrpSpPr>
              <p:cNvPr id="7" name="Group 27"/>
              <p:cNvGrpSpPr>
                <a:grpSpLocks/>
              </p:cNvGrpSpPr>
              <p:nvPr/>
            </p:nvGrpSpPr>
            <p:grpSpPr bwMode="auto">
              <a:xfrm>
                <a:off x="4804" y="1492"/>
                <a:ext cx="856" cy="328"/>
                <a:chOff x="4804" y="1492"/>
                <a:chExt cx="856" cy="328"/>
              </a:xfrm>
            </p:grpSpPr>
            <p:sp>
              <p:nvSpPr>
                <p:cNvPr id="991260" name="Rectangle 28"/>
                <p:cNvSpPr>
                  <a:spLocks noChangeArrowheads="1"/>
                </p:cNvSpPr>
                <p:nvPr/>
              </p:nvSpPr>
              <p:spPr bwMode="auto">
                <a:xfrm>
                  <a:off x="4804" y="1636"/>
                  <a:ext cx="472" cy="88"/>
                </a:xfrm>
                <a:prstGeom prst="rect">
                  <a:avLst/>
                </a:prstGeom>
                <a:solidFill>
                  <a:schemeClr val="tx2"/>
                </a:solidFill>
                <a:ln w="12700">
                  <a:solidFill>
                    <a:schemeClr val="tx1"/>
                  </a:solidFill>
                  <a:miter lim="800000"/>
                  <a:headEnd/>
                  <a:tailEnd/>
                </a:ln>
                <a:effectLst/>
              </p:spPr>
              <p:txBody>
                <a:bodyPr wrap="none" anchor="ctr"/>
                <a:lstStyle/>
                <a:p>
                  <a:endParaRPr lang="en-US" dirty="0"/>
                </a:p>
              </p:txBody>
            </p:sp>
            <p:sp>
              <p:nvSpPr>
                <p:cNvPr id="991261" name="AutoShape 29"/>
                <p:cNvSpPr>
                  <a:spLocks noChangeArrowheads="1"/>
                </p:cNvSpPr>
                <p:nvPr/>
              </p:nvSpPr>
              <p:spPr bwMode="auto">
                <a:xfrm>
                  <a:off x="5332" y="1492"/>
                  <a:ext cx="328" cy="328"/>
                </a:xfrm>
                <a:prstGeom prst="star16">
                  <a:avLst>
                    <a:gd name="adj" fmla="val 37500"/>
                  </a:avLst>
                </a:prstGeom>
                <a:solidFill>
                  <a:schemeClr val="tx2"/>
                </a:solidFill>
                <a:ln w="12700">
                  <a:solidFill>
                    <a:schemeClr val="tx1"/>
                  </a:solidFill>
                  <a:miter lim="800000"/>
                  <a:headEnd/>
                  <a:tailEnd/>
                </a:ln>
                <a:effectLst/>
              </p:spPr>
              <p:txBody>
                <a:bodyPr wrap="none" anchor="ctr"/>
                <a:lstStyle/>
                <a:p>
                  <a:endParaRPr lang="en-US" dirty="0"/>
                </a:p>
              </p:txBody>
            </p:sp>
          </p:grpSp>
        </p:grpSp>
      </p:grpSp>
      <p:grpSp>
        <p:nvGrpSpPr>
          <p:cNvPr id="11" name="Group 10"/>
          <p:cNvGrpSpPr/>
          <p:nvPr/>
        </p:nvGrpSpPr>
        <p:grpSpPr>
          <a:xfrm>
            <a:off x="1981200" y="200025"/>
            <a:ext cx="7004050" cy="6184900"/>
            <a:chOff x="1981200" y="200025"/>
            <a:chExt cx="7004050" cy="6184900"/>
          </a:xfrm>
        </p:grpSpPr>
        <p:sp>
          <p:nvSpPr>
            <p:cNvPr id="991250" name="Line 18"/>
            <p:cNvSpPr>
              <a:spLocks noChangeShapeType="1"/>
            </p:cNvSpPr>
            <p:nvPr/>
          </p:nvSpPr>
          <p:spPr bwMode="auto">
            <a:xfrm>
              <a:off x="2590800" y="3657600"/>
              <a:ext cx="2286000" cy="0"/>
            </a:xfrm>
            <a:prstGeom prst="line">
              <a:avLst/>
            </a:prstGeom>
            <a:noFill/>
            <a:ln w="76200">
              <a:solidFill>
                <a:schemeClr val="tx2"/>
              </a:solidFill>
              <a:round/>
              <a:headEnd type="none" w="sm" len="sm"/>
              <a:tailEnd type="stealth" w="med" len="lg"/>
            </a:ln>
            <a:effectLst/>
          </p:spPr>
          <p:txBody>
            <a:bodyPr wrap="none" anchor="ctr"/>
            <a:lstStyle/>
            <a:p>
              <a:endParaRPr lang="en-US" dirty="0"/>
            </a:p>
          </p:txBody>
        </p:sp>
        <p:grpSp>
          <p:nvGrpSpPr>
            <p:cNvPr id="9" name="Group 8"/>
            <p:cNvGrpSpPr/>
            <p:nvPr/>
          </p:nvGrpSpPr>
          <p:grpSpPr>
            <a:xfrm>
              <a:off x="4341813" y="200025"/>
              <a:ext cx="3278187" cy="3838575"/>
              <a:chOff x="4341813" y="200025"/>
              <a:chExt cx="3278187" cy="3838575"/>
            </a:xfrm>
          </p:grpSpPr>
          <p:graphicFrame>
            <p:nvGraphicFramePr>
              <p:cNvPr id="991240" name="Object 8"/>
              <p:cNvGraphicFramePr>
                <a:graphicFrameLocks/>
              </p:cNvGraphicFramePr>
              <p:nvPr>
                <p:extLst>
                  <p:ext uri="{D42A27DB-BD31-4B8C-83A1-F6EECF244321}">
                    <p14:modId xmlns:p14="http://schemas.microsoft.com/office/powerpoint/2010/main" val="1266563739"/>
                  </p:ext>
                </p:extLst>
              </p:nvPr>
            </p:nvGraphicFramePr>
            <p:xfrm>
              <a:off x="4341813" y="207963"/>
              <a:ext cx="2725737" cy="3830637"/>
            </p:xfrm>
            <a:graphic>
              <a:graphicData uri="http://schemas.openxmlformats.org/presentationml/2006/ole">
                <mc:AlternateContent xmlns:mc="http://schemas.openxmlformats.org/markup-compatibility/2006">
                  <mc:Choice xmlns:v="urn:schemas-microsoft-com:vml" Requires="v">
                    <p:oleObj name="ClipArt" r:id="rId3" imgW="2734920" imgH="3840120" progId="">
                      <p:embed/>
                    </p:oleObj>
                  </mc:Choice>
                  <mc:Fallback>
                    <p:oleObj name="ClipArt" r:id="rId3" imgW="2734920" imgH="3840120"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813" y="207963"/>
                            <a:ext cx="2725737" cy="383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19"/>
              <p:cNvGrpSpPr>
                <a:grpSpLocks/>
              </p:cNvGrpSpPr>
              <p:nvPr/>
            </p:nvGrpSpPr>
            <p:grpSpPr bwMode="auto">
              <a:xfrm>
                <a:off x="5187950" y="3206750"/>
                <a:ext cx="1358900" cy="673100"/>
                <a:chOff x="3268" y="2020"/>
                <a:chExt cx="856" cy="424"/>
              </a:xfrm>
            </p:grpSpPr>
            <p:sp>
              <p:nvSpPr>
                <p:cNvPr id="991252" name="Rectangle 20"/>
                <p:cNvSpPr>
                  <a:spLocks noChangeArrowheads="1"/>
                </p:cNvSpPr>
                <p:nvPr/>
              </p:nvSpPr>
              <p:spPr bwMode="auto">
                <a:xfrm>
                  <a:off x="3268" y="2356"/>
                  <a:ext cx="472" cy="88"/>
                </a:xfrm>
                <a:prstGeom prst="rect">
                  <a:avLst/>
                </a:prstGeom>
                <a:solidFill>
                  <a:schemeClr val="tx2"/>
                </a:solidFill>
                <a:ln w="12700">
                  <a:solidFill>
                    <a:schemeClr val="tx1"/>
                  </a:solidFill>
                  <a:miter lim="800000"/>
                  <a:headEnd/>
                  <a:tailEnd/>
                </a:ln>
                <a:effectLst/>
              </p:spPr>
              <p:txBody>
                <a:bodyPr wrap="none" anchor="ctr"/>
                <a:lstStyle/>
                <a:p>
                  <a:endParaRPr lang="en-US" dirty="0"/>
                </a:p>
              </p:txBody>
            </p:sp>
            <p:sp>
              <p:nvSpPr>
                <p:cNvPr id="991253" name="AutoShape 21"/>
                <p:cNvSpPr>
                  <a:spLocks noChangeArrowheads="1"/>
                </p:cNvSpPr>
                <p:nvPr/>
              </p:nvSpPr>
              <p:spPr bwMode="auto">
                <a:xfrm>
                  <a:off x="3796" y="2020"/>
                  <a:ext cx="328" cy="328"/>
                </a:xfrm>
                <a:prstGeom prst="star16">
                  <a:avLst>
                    <a:gd name="adj" fmla="val 37500"/>
                  </a:avLst>
                </a:prstGeom>
                <a:solidFill>
                  <a:schemeClr val="tx2"/>
                </a:solidFill>
                <a:ln w="12700">
                  <a:solidFill>
                    <a:schemeClr val="tx1"/>
                  </a:solidFill>
                  <a:miter lim="800000"/>
                  <a:headEnd/>
                  <a:tailEnd/>
                </a:ln>
                <a:effectLst/>
              </p:spPr>
              <p:txBody>
                <a:bodyPr wrap="none" anchor="ctr"/>
                <a:lstStyle/>
                <a:p>
                  <a:endParaRPr lang="en-US" dirty="0"/>
                </a:p>
              </p:txBody>
            </p:sp>
          </p:grpSp>
          <p:graphicFrame>
            <p:nvGraphicFramePr>
              <p:cNvPr id="991254" name="Object 22"/>
              <p:cNvGraphicFramePr>
                <a:graphicFrameLocks/>
              </p:cNvGraphicFramePr>
              <p:nvPr>
                <p:extLst>
                  <p:ext uri="{D42A27DB-BD31-4B8C-83A1-F6EECF244321}">
                    <p14:modId xmlns:p14="http://schemas.microsoft.com/office/powerpoint/2010/main" val="2867169878"/>
                  </p:ext>
                </p:extLst>
              </p:nvPr>
            </p:nvGraphicFramePr>
            <p:xfrm>
              <a:off x="4510088" y="200025"/>
              <a:ext cx="2363787" cy="2466975"/>
            </p:xfrm>
            <a:graphic>
              <a:graphicData uri="http://schemas.openxmlformats.org/presentationml/2006/ole">
                <mc:AlternateContent xmlns:mc="http://schemas.openxmlformats.org/markup-compatibility/2006">
                  <mc:Choice xmlns:v="urn:schemas-microsoft-com:vml" Requires="v">
                    <p:oleObj name="ClipArt" r:id="rId5" imgW="5448240" imgH="5688000" progId="">
                      <p:embed/>
                    </p:oleObj>
                  </mc:Choice>
                  <mc:Fallback>
                    <p:oleObj name="ClipArt" r:id="rId5" imgW="5448240" imgH="5688000" progId="">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0088" y="200025"/>
                            <a:ext cx="2363787"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1256" name="Line 24"/>
              <p:cNvSpPr>
                <a:spLocks noChangeShapeType="1"/>
              </p:cNvSpPr>
              <p:nvPr/>
            </p:nvSpPr>
            <p:spPr bwMode="auto">
              <a:xfrm>
                <a:off x="5867400" y="2667000"/>
                <a:ext cx="1752600" cy="0"/>
              </a:xfrm>
              <a:prstGeom prst="line">
                <a:avLst/>
              </a:prstGeom>
              <a:noFill/>
              <a:ln w="76200">
                <a:solidFill>
                  <a:schemeClr val="tx2"/>
                </a:solidFill>
                <a:round/>
                <a:headEnd type="none" w="sm" len="sm"/>
                <a:tailEnd type="stealth" w="med" len="lg"/>
              </a:ln>
              <a:effectLst/>
            </p:spPr>
            <p:txBody>
              <a:bodyPr wrap="none" anchor="ctr"/>
              <a:lstStyle/>
              <a:p>
                <a:endParaRPr lang="en-US" dirty="0"/>
              </a:p>
            </p:txBody>
          </p:sp>
        </p:grpSp>
        <p:grpSp>
          <p:nvGrpSpPr>
            <p:cNvPr id="33" name="Group 32"/>
            <p:cNvGrpSpPr/>
            <p:nvPr/>
          </p:nvGrpSpPr>
          <p:grpSpPr>
            <a:xfrm>
              <a:off x="1981200" y="2276475"/>
              <a:ext cx="1676400" cy="4108450"/>
              <a:chOff x="1981200" y="2292350"/>
              <a:chExt cx="1676400" cy="4108450"/>
            </a:xfrm>
          </p:grpSpPr>
          <p:sp>
            <p:nvSpPr>
              <p:cNvPr id="34" name="Rectangle 2"/>
              <p:cNvSpPr>
                <a:spLocks noChangeArrowheads="1"/>
              </p:cNvSpPr>
              <p:nvPr/>
            </p:nvSpPr>
            <p:spPr bwMode="auto">
              <a:xfrm>
                <a:off x="2216150" y="2292350"/>
                <a:ext cx="749300" cy="3644900"/>
              </a:xfrm>
              <a:prstGeom prst="rect">
                <a:avLst/>
              </a:prstGeom>
              <a:solidFill>
                <a:schemeClr val="accent2"/>
              </a:solidFill>
              <a:ln w="12700">
                <a:solidFill>
                  <a:schemeClr val="tx1"/>
                </a:solidFill>
                <a:miter lim="800000"/>
                <a:headEnd/>
                <a:tailEnd/>
              </a:ln>
              <a:effectLst/>
            </p:spPr>
            <p:txBody>
              <a:bodyPr wrap="none" anchor="ctr"/>
              <a:lstStyle/>
              <a:p>
                <a:endParaRPr lang="en-US" dirty="0"/>
              </a:p>
            </p:txBody>
          </p:sp>
          <p:sp>
            <p:nvSpPr>
              <p:cNvPr id="35" name="Rectangle 9"/>
              <p:cNvSpPr>
                <a:spLocks noChangeArrowheads="1"/>
              </p:cNvSpPr>
              <p:nvPr/>
            </p:nvSpPr>
            <p:spPr bwMode="auto">
              <a:xfrm>
                <a:off x="2216150" y="6019800"/>
                <a:ext cx="749300" cy="374650"/>
              </a:xfrm>
              <a:prstGeom prst="rect">
                <a:avLst/>
              </a:prstGeom>
              <a:solidFill>
                <a:schemeClr val="accent2"/>
              </a:solidFill>
              <a:ln w="12700">
                <a:solidFill>
                  <a:schemeClr val="tx1"/>
                </a:solidFill>
                <a:miter lim="800000"/>
                <a:headEnd/>
                <a:tailEnd/>
              </a:ln>
              <a:effectLst/>
            </p:spPr>
            <p:txBody>
              <a:bodyPr wrap="none" anchor="ctr"/>
              <a:lstStyle/>
              <a:p>
                <a:endParaRPr lang="en-US" dirty="0"/>
              </a:p>
            </p:txBody>
          </p:sp>
          <p:grpSp>
            <p:nvGrpSpPr>
              <p:cNvPr id="36" name="Group 10"/>
              <p:cNvGrpSpPr>
                <a:grpSpLocks/>
              </p:cNvGrpSpPr>
              <p:nvPr/>
            </p:nvGrpSpPr>
            <p:grpSpPr bwMode="auto">
              <a:xfrm>
                <a:off x="2971800" y="2667000"/>
                <a:ext cx="685800" cy="3581400"/>
                <a:chOff x="1872" y="1680"/>
                <a:chExt cx="432" cy="2256"/>
              </a:xfrm>
            </p:grpSpPr>
            <p:sp>
              <p:nvSpPr>
                <p:cNvPr id="41" name="Line 11"/>
                <p:cNvSpPr>
                  <a:spLocks noChangeShapeType="1"/>
                </p:cNvSpPr>
                <p:nvPr/>
              </p:nvSpPr>
              <p:spPr bwMode="auto">
                <a:xfrm>
                  <a:off x="1872" y="1680"/>
                  <a:ext cx="432" cy="0"/>
                </a:xfrm>
                <a:prstGeom prst="line">
                  <a:avLst/>
                </a:prstGeom>
                <a:noFill/>
                <a:ln w="12700">
                  <a:solidFill>
                    <a:schemeClr val="tx1"/>
                  </a:solidFill>
                  <a:round/>
                  <a:headEnd type="none" w="sm" len="sm"/>
                  <a:tailEnd type="none" w="sm" len="sm"/>
                </a:ln>
                <a:effectLst/>
              </p:spPr>
              <p:txBody>
                <a:bodyPr wrap="none" anchor="ctr"/>
                <a:lstStyle/>
                <a:p>
                  <a:endParaRPr lang="en-US" dirty="0"/>
                </a:p>
              </p:txBody>
            </p:sp>
            <p:sp>
              <p:nvSpPr>
                <p:cNvPr id="42" name="Line 12"/>
                <p:cNvSpPr>
                  <a:spLocks noChangeShapeType="1"/>
                </p:cNvSpPr>
                <p:nvPr/>
              </p:nvSpPr>
              <p:spPr bwMode="auto">
                <a:xfrm>
                  <a:off x="2304" y="1680"/>
                  <a:ext cx="0" cy="2256"/>
                </a:xfrm>
                <a:prstGeom prst="line">
                  <a:avLst/>
                </a:prstGeom>
                <a:noFill/>
                <a:ln w="12700">
                  <a:solidFill>
                    <a:schemeClr val="tx1"/>
                  </a:solidFill>
                  <a:round/>
                  <a:headEnd type="none" w="sm" len="sm"/>
                  <a:tailEnd type="none" w="sm" len="sm"/>
                </a:ln>
                <a:effectLst/>
              </p:spPr>
              <p:txBody>
                <a:bodyPr wrap="none" anchor="ctr"/>
                <a:lstStyle/>
                <a:p>
                  <a:endParaRPr lang="en-US" dirty="0"/>
                </a:p>
              </p:txBody>
            </p:sp>
            <p:sp>
              <p:nvSpPr>
                <p:cNvPr id="43" name="Line 13"/>
                <p:cNvSpPr>
                  <a:spLocks noChangeShapeType="1"/>
                </p:cNvSpPr>
                <p:nvPr/>
              </p:nvSpPr>
              <p:spPr bwMode="auto">
                <a:xfrm flipH="1">
                  <a:off x="1872" y="3936"/>
                  <a:ext cx="432" cy="0"/>
                </a:xfrm>
                <a:prstGeom prst="line">
                  <a:avLst/>
                </a:prstGeom>
                <a:noFill/>
                <a:ln w="12700">
                  <a:solidFill>
                    <a:schemeClr val="tx1"/>
                  </a:solidFill>
                  <a:round/>
                  <a:headEnd type="none" w="sm" len="sm"/>
                  <a:tailEnd type="stealth" w="med" len="lg"/>
                </a:ln>
                <a:effectLst/>
              </p:spPr>
              <p:txBody>
                <a:bodyPr wrap="none" anchor="ctr"/>
                <a:lstStyle/>
                <a:p>
                  <a:endParaRPr lang="en-US" dirty="0"/>
                </a:p>
              </p:txBody>
            </p:sp>
          </p:grpSp>
          <p:grpSp>
            <p:nvGrpSpPr>
              <p:cNvPr id="37" name="Group 14"/>
              <p:cNvGrpSpPr>
                <a:grpSpLocks/>
              </p:cNvGrpSpPr>
              <p:nvPr/>
            </p:nvGrpSpPr>
            <p:grpSpPr bwMode="auto">
              <a:xfrm>
                <a:off x="1981200" y="2667000"/>
                <a:ext cx="228600" cy="3733800"/>
                <a:chOff x="1248" y="1680"/>
                <a:chExt cx="144" cy="2352"/>
              </a:xfrm>
            </p:grpSpPr>
            <p:sp>
              <p:nvSpPr>
                <p:cNvPr id="38" name="Line 15"/>
                <p:cNvSpPr>
                  <a:spLocks noChangeShapeType="1"/>
                </p:cNvSpPr>
                <p:nvPr/>
              </p:nvSpPr>
              <p:spPr bwMode="auto">
                <a:xfrm flipH="1">
                  <a:off x="1248" y="4032"/>
                  <a:ext cx="144" cy="0"/>
                </a:xfrm>
                <a:prstGeom prst="line">
                  <a:avLst/>
                </a:prstGeom>
                <a:noFill/>
                <a:ln w="12700">
                  <a:solidFill>
                    <a:schemeClr val="tx1"/>
                  </a:solidFill>
                  <a:round/>
                  <a:headEnd type="none" w="sm" len="sm"/>
                  <a:tailEnd type="none" w="sm" len="sm"/>
                </a:ln>
                <a:effectLst/>
              </p:spPr>
              <p:txBody>
                <a:bodyPr wrap="none" anchor="ctr"/>
                <a:lstStyle/>
                <a:p>
                  <a:endParaRPr lang="en-US" dirty="0"/>
                </a:p>
              </p:txBody>
            </p:sp>
            <p:sp>
              <p:nvSpPr>
                <p:cNvPr id="39" name="Line 16"/>
                <p:cNvSpPr>
                  <a:spLocks noChangeShapeType="1"/>
                </p:cNvSpPr>
                <p:nvPr/>
              </p:nvSpPr>
              <p:spPr bwMode="auto">
                <a:xfrm flipV="1">
                  <a:off x="1248" y="1680"/>
                  <a:ext cx="0" cy="2352"/>
                </a:xfrm>
                <a:prstGeom prst="line">
                  <a:avLst/>
                </a:prstGeom>
                <a:noFill/>
                <a:ln w="12700">
                  <a:solidFill>
                    <a:schemeClr val="tx1"/>
                  </a:solidFill>
                  <a:round/>
                  <a:headEnd type="none" w="sm" len="sm"/>
                  <a:tailEnd type="none" w="sm" len="sm"/>
                </a:ln>
                <a:effectLst/>
              </p:spPr>
              <p:txBody>
                <a:bodyPr wrap="none" anchor="ctr"/>
                <a:lstStyle/>
                <a:p>
                  <a:endParaRPr lang="en-US" dirty="0"/>
                </a:p>
              </p:txBody>
            </p:sp>
            <p:sp>
              <p:nvSpPr>
                <p:cNvPr id="40" name="Line 17"/>
                <p:cNvSpPr>
                  <a:spLocks noChangeShapeType="1"/>
                </p:cNvSpPr>
                <p:nvPr/>
              </p:nvSpPr>
              <p:spPr bwMode="auto">
                <a:xfrm>
                  <a:off x="1248" y="1680"/>
                  <a:ext cx="144" cy="0"/>
                </a:xfrm>
                <a:prstGeom prst="line">
                  <a:avLst/>
                </a:prstGeom>
                <a:noFill/>
                <a:ln w="12700">
                  <a:solidFill>
                    <a:schemeClr val="tx1"/>
                  </a:solidFill>
                  <a:round/>
                  <a:headEnd type="none" w="sm" len="sm"/>
                  <a:tailEnd type="stealth" w="med" len="lg"/>
                </a:ln>
                <a:effectLst/>
              </p:spPr>
              <p:txBody>
                <a:bodyPr wrap="none" anchor="ctr"/>
                <a:lstStyle/>
                <a:p>
                  <a:endParaRPr lang="en-US" dirty="0"/>
                </a:p>
              </p:txBody>
            </p:sp>
          </p:grpSp>
        </p:grpSp>
        <p:grpSp>
          <p:nvGrpSpPr>
            <p:cNvPr id="44" name="Group 43"/>
            <p:cNvGrpSpPr/>
            <p:nvPr/>
          </p:nvGrpSpPr>
          <p:grpSpPr>
            <a:xfrm>
              <a:off x="7626350" y="2276475"/>
              <a:ext cx="1358900" cy="2959100"/>
              <a:chOff x="7626350" y="2292350"/>
              <a:chExt cx="1358900" cy="2959100"/>
            </a:xfrm>
          </p:grpSpPr>
          <p:sp>
            <p:nvSpPr>
              <p:cNvPr id="45" name="Rectangle 23"/>
              <p:cNvSpPr>
                <a:spLocks noChangeArrowheads="1"/>
              </p:cNvSpPr>
              <p:nvPr/>
            </p:nvSpPr>
            <p:spPr bwMode="auto">
              <a:xfrm>
                <a:off x="7626350" y="2292350"/>
                <a:ext cx="749300" cy="2120900"/>
              </a:xfrm>
              <a:prstGeom prst="rect">
                <a:avLst/>
              </a:prstGeom>
              <a:solidFill>
                <a:schemeClr val="hlink"/>
              </a:solidFill>
              <a:ln w="12700">
                <a:solidFill>
                  <a:schemeClr val="tx1"/>
                </a:solidFill>
                <a:miter lim="800000"/>
                <a:headEnd/>
                <a:tailEnd/>
              </a:ln>
              <a:effectLst/>
            </p:spPr>
            <p:txBody>
              <a:bodyPr wrap="none" anchor="ctr"/>
              <a:lstStyle/>
              <a:p>
                <a:endParaRPr lang="en-US" dirty="0"/>
              </a:p>
            </p:txBody>
          </p:sp>
          <p:grpSp>
            <p:nvGrpSpPr>
              <p:cNvPr id="46" name="Group 25"/>
              <p:cNvGrpSpPr>
                <a:grpSpLocks/>
              </p:cNvGrpSpPr>
              <p:nvPr/>
            </p:nvGrpSpPr>
            <p:grpSpPr bwMode="auto">
              <a:xfrm>
                <a:off x="7626350" y="2368550"/>
                <a:ext cx="1358900" cy="2882900"/>
                <a:chOff x="4804" y="1492"/>
                <a:chExt cx="856" cy="1816"/>
              </a:xfrm>
            </p:grpSpPr>
            <p:sp>
              <p:nvSpPr>
                <p:cNvPr id="47" name="Rectangle 26"/>
                <p:cNvSpPr>
                  <a:spLocks noChangeArrowheads="1"/>
                </p:cNvSpPr>
                <p:nvPr/>
              </p:nvSpPr>
              <p:spPr bwMode="auto">
                <a:xfrm>
                  <a:off x="4804" y="3220"/>
                  <a:ext cx="472" cy="88"/>
                </a:xfrm>
                <a:prstGeom prst="rect">
                  <a:avLst/>
                </a:prstGeom>
                <a:solidFill>
                  <a:schemeClr val="hlink"/>
                </a:solidFill>
                <a:ln w="12700">
                  <a:solidFill>
                    <a:schemeClr val="tx1"/>
                  </a:solidFill>
                  <a:miter lim="800000"/>
                  <a:headEnd/>
                  <a:tailEnd/>
                </a:ln>
                <a:effectLst/>
              </p:spPr>
              <p:txBody>
                <a:bodyPr wrap="none" anchor="ctr"/>
                <a:lstStyle/>
                <a:p>
                  <a:endParaRPr lang="en-US" dirty="0"/>
                </a:p>
              </p:txBody>
            </p:sp>
            <p:grpSp>
              <p:nvGrpSpPr>
                <p:cNvPr id="48" name="Group 27"/>
                <p:cNvGrpSpPr>
                  <a:grpSpLocks/>
                </p:cNvGrpSpPr>
                <p:nvPr/>
              </p:nvGrpSpPr>
              <p:grpSpPr bwMode="auto">
                <a:xfrm>
                  <a:off x="4804" y="1492"/>
                  <a:ext cx="856" cy="328"/>
                  <a:chOff x="4804" y="1492"/>
                  <a:chExt cx="856" cy="328"/>
                </a:xfrm>
              </p:grpSpPr>
              <p:sp>
                <p:nvSpPr>
                  <p:cNvPr id="49" name="Rectangle 28"/>
                  <p:cNvSpPr>
                    <a:spLocks noChangeArrowheads="1"/>
                  </p:cNvSpPr>
                  <p:nvPr/>
                </p:nvSpPr>
                <p:spPr bwMode="auto">
                  <a:xfrm>
                    <a:off x="4804" y="1636"/>
                    <a:ext cx="472" cy="88"/>
                  </a:xfrm>
                  <a:prstGeom prst="rect">
                    <a:avLst/>
                  </a:prstGeom>
                  <a:solidFill>
                    <a:schemeClr val="tx2"/>
                  </a:solidFill>
                  <a:ln w="12700">
                    <a:solidFill>
                      <a:schemeClr val="tx1"/>
                    </a:solidFill>
                    <a:miter lim="800000"/>
                    <a:headEnd/>
                    <a:tailEnd/>
                  </a:ln>
                  <a:effectLst/>
                </p:spPr>
                <p:txBody>
                  <a:bodyPr wrap="none" anchor="ctr"/>
                  <a:lstStyle/>
                  <a:p>
                    <a:endParaRPr lang="en-US" dirty="0"/>
                  </a:p>
                </p:txBody>
              </p:sp>
              <p:sp>
                <p:nvSpPr>
                  <p:cNvPr id="50" name="AutoShape 29"/>
                  <p:cNvSpPr>
                    <a:spLocks noChangeArrowheads="1"/>
                  </p:cNvSpPr>
                  <p:nvPr/>
                </p:nvSpPr>
                <p:spPr bwMode="auto">
                  <a:xfrm>
                    <a:off x="5332" y="1492"/>
                    <a:ext cx="328" cy="328"/>
                  </a:xfrm>
                  <a:prstGeom prst="star16">
                    <a:avLst>
                      <a:gd name="adj" fmla="val 37500"/>
                    </a:avLst>
                  </a:prstGeom>
                  <a:solidFill>
                    <a:schemeClr val="tx2"/>
                  </a:solidFill>
                  <a:ln w="12700">
                    <a:solidFill>
                      <a:schemeClr val="tx1"/>
                    </a:solidFill>
                    <a:miter lim="800000"/>
                    <a:headEnd/>
                    <a:tailEnd/>
                  </a:ln>
                  <a:effectLst/>
                </p:spPr>
                <p:txBody>
                  <a:bodyPr wrap="none" anchor="ctr"/>
                  <a:lstStyle/>
                  <a:p>
                    <a:endParaRPr lang="en-US" dirty="0"/>
                  </a:p>
                </p:txBody>
              </p:sp>
            </p:grpSp>
          </p:gr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ChangeArrowheads="1"/>
          </p:cNvSpPr>
          <p:nvPr>
            <p:ph type="title"/>
          </p:nvPr>
        </p:nvSpPr>
        <p:spPr>
          <a:noFill/>
          <a:ln/>
        </p:spPr>
        <p:txBody>
          <a:bodyPr lIns="92075" tIns="46038" rIns="92075" bIns="46038"/>
          <a:lstStyle/>
          <a:p>
            <a:r>
              <a:rPr lang="en-US" dirty="0"/>
              <a:t>Viruses (3)</a:t>
            </a:r>
          </a:p>
        </p:txBody>
      </p:sp>
      <p:sp>
        <p:nvSpPr>
          <p:cNvPr id="993283" name="Rectangle 3"/>
          <p:cNvSpPr>
            <a:spLocks noGrp="1" noChangeArrowheads="1"/>
          </p:cNvSpPr>
          <p:nvPr>
            <p:ph type="body" idx="1"/>
          </p:nvPr>
        </p:nvSpPr>
        <p:spPr>
          <a:noFill/>
          <a:ln/>
        </p:spPr>
        <p:txBody>
          <a:bodyPr lIns="92075" tIns="46038" rIns="92075" bIns="46038"/>
          <a:lstStyle/>
          <a:p>
            <a:r>
              <a:rPr lang="en-US" dirty="0"/>
              <a:t>Macro</a:t>
            </a:r>
          </a:p>
        </p:txBody>
      </p:sp>
      <p:grpSp>
        <p:nvGrpSpPr>
          <p:cNvPr id="5" name="Group 4"/>
          <p:cNvGrpSpPr/>
          <p:nvPr/>
        </p:nvGrpSpPr>
        <p:grpSpPr>
          <a:xfrm>
            <a:off x="711200" y="509588"/>
            <a:ext cx="7823200" cy="5619750"/>
            <a:chOff x="711200" y="509588"/>
            <a:chExt cx="7823200" cy="5619750"/>
          </a:xfrm>
        </p:grpSpPr>
        <p:grpSp>
          <p:nvGrpSpPr>
            <p:cNvPr id="2" name="Group 1"/>
            <p:cNvGrpSpPr/>
            <p:nvPr/>
          </p:nvGrpSpPr>
          <p:grpSpPr>
            <a:xfrm>
              <a:off x="711200" y="2490788"/>
              <a:ext cx="1803400" cy="2495550"/>
              <a:chOff x="711200" y="2490788"/>
              <a:chExt cx="1803400" cy="2495550"/>
            </a:xfrm>
          </p:grpSpPr>
          <p:graphicFrame>
            <p:nvGraphicFramePr>
              <p:cNvPr id="993284" name="Object 4"/>
              <p:cNvGraphicFramePr>
                <a:graphicFrameLocks/>
              </p:cNvGraphicFramePr>
              <p:nvPr>
                <p:extLst>
                  <p:ext uri="{D42A27DB-BD31-4B8C-83A1-F6EECF244321}">
                    <p14:modId xmlns:p14="http://schemas.microsoft.com/office/powerpoint/2010/main" val="1849757597"/>
                  </p:ext>
                </p:extLst>
              </p:nvPr>
            </p:nvGraphicFramePr>
            <p:xfrm>
              <a:off x="711200" y="2490788"/>
              <a:ext cx="1803400" cy="2495550"/>
            </p:xfrm>
            <a:graphic>
              <a:graphicData uri="http://schemas.openxmlformats.org/presentationml/2006/ole">
                <mc:AlternateContent xmlns:mc="http://schemas.openxmlformats.org/markup-compatibility/2006">
                  <mc:Choice xmlns:v="urn:schemas-microsoft-com:vml" Requires="v">
                    <p:oleObj name="ClipArt" r:id="rId3" imgW="3444840" imgH="4763880" progId="">
                      <p:embed/>
                    </p:oleObj>
                  </mc:Choice>
                  <mc:Fallback>
                    <p:oleObj name="ClipArt" r:id="rId3" imgW="3444840" imgH="4763880"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2490788"/>
                            <a:ext cx="18034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285" name="AutoShape 5"/>
              <p:cNvSpPr>
                <a:spLocks noChangeArrowheads="1"/>
              </p:cNvSpPr>
              <p:nvPr/>
            </p:nvSpPr>
            <p:spPr bwMode="auto">
              <a:xfrm>
                <a:off x="1835150" y="4273550"/>
                <a:ext cx="520700" cy="520700"/>
              </a:xfrm>
              <a:prstGeom prst="star16">
                <a:avLst>
                  <a:gd name="adj" fmla="val 37500"/>
                </a:avLst>
              </a:prstGeom>
              <a:solidFill>
                <a:schemeClr val="tx2"/>
              </a:solidFill>
              <a:ln w="12700">
                <a:solidFill>
                  <a:schemeClr val="tx1"/>
                </a:solidFill>
                <a:miter lim="800000"/>
                <a:headEnd/>
                <a:tailEnd/>
              </a:ln>
              <a:effectLst/>
            </p:spPr>
            <p:txBody>
              <a:bodyPr wrap="none" anchor="ctr"/>
              <a:lstStyle/>
              <a:p>
                <a:endParaRPr lang="en-US" dirty="0"/>
              </a:p>
            </p:txBody>
          </p:sp>
        </p:grpSp>
        <p:grpSp>
          <p:nvGrpSpPr>
            <p:cNvPr id="3" name="Group 2"/>
            <p:cNvGrpSpPr/>
            <p:nvPr/>
          </p:nvGrpSpPr>
          <p:grpSpPr>
            <a:xfrm>
              <a:off x="6731000" y="509588"/>
              <a:ext cx="1803400" cy="2495550"/>
              <a:chOff x="6731000" y="509588"/>
              <a:chExt cx="1803400" cy="2495550"/>
            </a:xfrm>
          </p:grpSpPr>
          <p:graphicFrame>
            <p:nvGraphicFramePr>
              <p:cNvPr id="993286" name="Object 6"/>
              <p:cNvGraphicFramePr>
                <a:graphicFrameLocks/>
              </p:cNvGraphicFramePr>
              <p:nvPr>
                <p:extLst>
                  <p:ext uri="{D42A27DB-BD31-4B8C-83A1-F6EECF244321}">
                    <p14:modId xmlns:p14="http://schemas.microsoft.com/office/powerpoint/2010/main" val="3567673906"/>
                  </p:ext>
                </p:extLst>
              </p:nvPr>
            </p:nvGraphicFramePr>
            <p:xfrm>
              <a:off x="6731000" y="509588"/>
              <a:ext cx="1803400" cy="2495550"/>
            </p:xfrm>
            <a:graphic>
              <a:graphicData uri="http://schemas.openxmlformats.org/presentationml/2006/ole">
                <mc:AlternateContent xmlns:mc="http://schemas.openxmlformats.org/markup-compatibility/2006">
                  <mc:Choice xmlns:v="urn:schemas-microsoft-com:vml" Requires="v">
                    <p:oleObj name="ClipArt" r:id="rId5" imgW="3444840" imgH="4763880" progId="">
                      <p:embed/>
                    </p:oleObj>
                  </mc:Choice>
                  <mc:Fallback>
                    <p:oleObj name="ClipArt" r:id="rId5" imgW="3444840" imgH="4763880" progId="">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0" y="509588"/>
                            <a:ext cx="18034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287" name="AutoShape 7"/>
              <p:cNvSpPr>
                <a:spLocks noChangeArrowheads="1"/>
              </p:cNvSpPr>
              <p:nvPr/>
            </p:nvSpPr>
            <p:spPr bwMode="auto">
              <a:xfrm>
                <a:off x="7854950" y="2292350"/>
                <a:ext cx="520700" cy="520700"/>
              </a:xfrm>
              <a:prstGeom prst="star16">
                <a:avLst>
                  <a:gd name="adj" fmla="val 37500"/>
                </a:avLst>
              </a:prstGeom>
              <a:solidFill>
                <a:schemeClr val="tx2"/>
              </a:solidFill>
              <a:ln w="12700">
                <a:solidFill>
                  <a:schemeClr val="tx1"/>
                </a:solidFill>
                <a:miter lim="800000"/>
                <a:headEnd/>
                <a:tailEnd/>
              </a:ln>
              <a:effectLst/>
            </p:spPr>
            <p:txBody>
              <a:bodyPr wrap="none" anchor="ctr"/>
              <a:lstStyle/>
              <a:p>
                <a:endParaRPr lang="en-US" dirty="0"/>
              </a:p>
            </p:txBody>
          </p:sp>
        </p:grpSp>
        <p:grpSp>
          <p:nvGrpSpPr>
            <p:cNvPr id="4" name="Group 3"/>
            <p:cNvGrpSpPr/>
            <p:nvPr/>
          </p:nvGrpSpPr>
          <p:grpSpPr>
            <a:xfrm>
              <a:off x="6731000" y="3633788"/>
              <a:ext cx="1803400" cy="2495550"/>
              <a:chOff x="6731000" y="3633788"/>
              <a:chExt cx="1803400" cy="2495550"/>
            </a:xfrm>
          </p:grpSpPr>
          <p:graphicFrame>
            <p:nvGraphicFramePr>
              <p:cNvPr id="993288" name="Object 8"/>
              <p:cNvGraphicFramePr>
                <a:graphicFrameLocks/>
              </p:cNvGraphicFramePr>
              <p:nvPr>
                <p:extLst>
                  <p:ext uri="{D42A27DB-BD31-4B8C-83A1-F6EECF244321}">
                    <p14:modId xmlns:p14="http://schemas.microsoft.com/office/powerpoint/2010/main" val="2759571211"/>
                  </p:ext>
                </p:extLst>
              </p:nvPr>
            </p:nvGraphicFramePr>
            <p:xfrm>
              <a:off x="6731000" y="3633788"/>
              <a:ext cx="1803400" cy="2495550"/>
            </p:xfrm>
            <a:graphic>
              <a:graphicData uri="http://schemas.openxmlformats.org/presentationml/2006/ole">
                <mc:AlternateContent xmlns:mc="http://schemas.openxmlformats.org/markup-compatibility/2006">
                  <mc:Choice xmlns:v="urn:schemas-microsoft-com:vml" Requires="v">
                    <p:oleObj name="ClipArt" r:id="rId6" imgW="3444840" imgH="4763880" progId="">
                      <p:embed/>
                    </p:oleObj>
                  </mc:Choice>
                  <mc:Fallback>
                    <p:oleObj name="ClipArt" r:id="rId6" imgW="3444840" imgH="4763880" progId="">
                      <p:embed/>
                      <p:pic>
                        <p:nvPicPr>
                          <p:cNvPr id="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0" y="3633788"/>
                            <a:ext cx="18034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289" name="AutoShape 9"/>
              <p:cNvSpPr>
                <a:spLocks noChangeArrowheads="1"/>
              </p:cNvSpPr>
              <p:nvPr/>
            </p:nvSpPr>
            <p:spPr bwMode="auto">
              <a:xfrm>
                <a:off x="7854950" y="5416550"/>
                <a:ext cx="520700" cy="520700"/>
              </a:xfrm>
              <a:prstGeom prst="star16">
                <a:avLst>
                  <a:gd name="adj" fmla="val 37500"/>
                </a:avLst>
              </a:prstGeom>
              <a:solidFill>
                <a:schemeClr val="tx2"/>
              </a:solidFill>
              <a:ln w="12700">
                <a:solidFill>
                  <a:schemeClr val="tx1"/>
                </a:solidFill>
                <a:miter lim="800000"/>
                <a:headEnd/>
                <a:tailEnd/>
              </a:ln>
              <a:effectLst/>
            </p:spPr>
            <p:txBody>
              <a:bodyPr wrap="none" anchor="ctr"/>
              <a:lstStyle/>
              <a:p>
                <a:endParaRPr lang="en-US" dirty="0"/>
              </a:p>
            </p:txBody>
          </p:sp>
        </p:grpSp>
        <p:sp>
          <p:nvSpPr>
            <p:cNvPr id="993290" name="Line 10"/>
            <p:cNvSpPr>
              <a:spLocks noChangeShapeType="1"/>
            </p:cNvSpPr>
            <p:nvPr/>
          </p:nvSpPr>
          <p:spPr bwMode="auto">
            <a:xfrm flipV="1">
              <a:off x="2438400" y="1828800"/>
              <a:ext cx="4114800" cy="2438400"/>
            </a:xfrm>
            <a:prstGeom prst="line">
              <a:avLst/>
            </a:prstGeom>
            <a:noFill/>
            <a:ln w="50800">
              <a:solidFill>
                <a:schemeClr val="tx2"/>
              </a:solidFill>
              <a:round/>
              <a:headEnd type="none" w="sm" len="sm"/>
              <a:tailEnd type="stealth" w="med" len="lg"/>
            </a:ln>
            <a:effectLst/>
          </p:spPr>
          <p:txBody>
            <a:bodyPr wrap="none" anchor="ctr"/>
            <a:lstStyle/>
            <a:p>
              <a:endParaRPr lang="en-US" dirty="0"/>
            </a:p>
          </p:txBody>
        </p:sp>
        <p:sp>
          <p:nvSpPr>
            <p:cNvPr id="993291" name="Line 11"/>
            <p:cNvSpPr>
              <a:spLocks noChangeShapeType="1"/>
            </p:cNvSpPr>
            <p:nvPr/>
          </p:nvSpPr>
          <p:spPr bwMode="auto">
            <a:xfrm>
              <a:off x="2438400" y="4495800"/>
              <a:ext cx="4267200" cy="1219200"/>
            </a:xfrm>
            <a:prstGeom prst="line">
              <a:avLst/>
            </a:prstGeom>
            <a:noFill/>
            <a:ln w="50800">
              <a:solidFill>
                <a:schemeClr val="tx2"/>
              </a:solidFill>
              <a:round/>
              <a:headEnd type="none" w="sm" len="sm"/>
              <a:tailEnd type="stealth" w="med" len="lg"/>
            </a:ln>
            <a:effectLst/>
          </p:spPr>
          <p:txBody>
            <a:bodyPr wrap="none" anchor="ctr"/>
            <a:lstStyle/>
            <a:p>
              <a:endParaRPr lang="en-US" dirty="0"/>
            </a:p>
          </p:txBody>
        </p:sp>
      </p:gr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ChangeArrowheads="1"/>
          </p:cNvSpPr>
          <p:nvPr>
            <p:ph type="title"/>
          </p:nvPr>
        </p:nvSpPr>
        <p:spPr>
          <a:noFill/>
          <a:ln/>
        </p:spPr>
        <p:txBody>
          <a:bodyPr lIns="92075" tIns="46038" rIns="92075" bIns="46038"/>
          <a:lstStyle/>
          <a:p>
            <a:r>
              <a:rPr lang="en-US" dirty="0"/>
              <a:t>1995-1996: Early Macro Viruses</a:t>
            </a:r>
          </a:p>
        </p:txBody>
      </p:sp>
      <p:sp>
        <p:nvSpPr>
          <p:cNvPr id="995331" name="Rectangle 3"/>
          <p:cNvSpPr>
            <a:spLocks noGrp="1" noChangeArrowheads="1"/>
          </p:cNvSpPr>
          <p:nvPr>
            <p:ph type="body" idx="1"/>
          </p:nvPr>
        </p:nvSpPr>
        <p:spPr>
          <a:xfrm>
            <a:off x="990600" y="1676400"/>
            <a:ext cx="7772400" cy="4648200"/>
          </a:xfrm>
          <a:noFill/>
          <a:ln/>
        </p:spPr>
        <p:txBody>
          <a:bodyPr lIns="92075" tIns="46038" rIns="92075" bIns="46038"/>
          <a:lstStyle/>
          <a:p>
            <a:r>
              <a:rPr lang="en-US" dirty="0"/>
              <a:t>MS-Word macro virus (concept) released Aug 95</a:t>
            </a:r>
          </a:p>
          <a:p>
            <a:pPr lvl="1"/>
            <a:r>
              <a:rPr lang="en-US" dirty="0"/>
              <a:t>MS-Word macro viruses reached more than half all infections in the wild by 2009</a:t>
            </a:r>
          </a:p>
          <a:p>
            <a:r>
              <a:rPr lang="en-US" dirty="0"/>
              <a:t>About 1000 types of macro viruses of all types known to date (Sep 2013)</a:t>
            </a:r>
          </a:p>
          <a:p>
            <a:r>
              <a:rPr lang="en-US" dirty="0"/>
              <a:t>MS-Excel virus discovered June 96</a:t>
            </a:r>
          </a:p>
          <a:p>
            <a:pPr lvl="1"/>
            <a:r>
              <a:rPr lang="en-US" dirty="0"/>
              <a:t>Anti-virus available within days</a:t>
            </a:r>
          </a:p>
          <a:p>
            <a:pPr lvl="1"/>
            <a:r>
              <a:rPr lang="en-US" dirty="0"/>
              <a:t>Spreading more slowly than Word macro viruses because of lower rate of exchange of spreadsheets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r>
              <a:rPr lang="en-US" dirty="0"/>
              <a:t>1999-03: Melissa Virus</a:t>
            </a:r>
          </a:p>
        </p:txBody>
      </p:sp>
      <p:sp>
        <p:nvSpPr>
          <p:cNvPr id="1011715" name="Rectangle 3"/>
          <p:cNvSpPr>
            <a:spLocks noGrp="1" noChangeArrowheads="1"/>
          </p:cNvSpPr>
          <p:nvPr>
            <p:ph type="body" idx="1"/>
          </p:nvPr>
        </p:nvSpPr>
        <p:spPr/>
        <p:txBody>
          <a:bodyPr/>
          <a:lstStyle/>
          <a:p>
            <a:pPr>
              <a:buFont typeface="Wingdings" pitchFamily="2" charset="2"/>
              <a:buNone/>
            </a:pPr>
            <a:r>
              <a:rPr lang="en-US" dirty="0"/>
              <a:t>Friday 26 March: CERT-CC initial reports of fast-spreading new MS-Word macro virus</a:t>
            </a:r>
          </a:p>
          <a:p>
            <a:r>
              <a:rPr lang="en-US" dirty="0"/>
              <a:t>Melissa written to infect Word documents</a:t>
            </a:r>
          </a:p>
          <a:p>
            <a:r>
              <a:rPr lang="en-US" dirty="0"/>
              <a:t>Uses victim's MAPI-standard e-mail address book</a:t>
            </a:r>
          </a:p>
          <a:p>
            <a:r>
              <a:rPr lang="en-US" dirty="0"/>
              <a:t>Sends copies of itself to first 50 people on list</a:t>
            </a:r>
          </a:p>
          <a:p>
            <a:r>
              <a:rPr lang="en-US" dirty="0"/>
              <a:t>E-mail message w/ subject line "Important Message From &lt;name&gt;”</a:t>
            </a:r>
          </a:p>
          <a:p>
            <a:r>
              <a:rPr lang="en-US" dirty="0"/>
              <a:t>Spread faster than any previous virus</a:t>
            </a:r>
          </a:p>
          <a:p>
            <a:r>
              <a:rPr lang="en-US" dirty="0"/>
              <a:t>Followed by similar e-mail-enabled viruses</a:t>
            </a: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a:xfrm>
            <a:off x="990600" y="1295400"/>
            <a:ext cx="3581400" cy="5257800"/>
          </a:xfrm>
        </p:spPr>
        <p:txBody>
          <a:bodyPr/>
          <a:lstStyle/>
          <a:p>
            <a:r>
              <a:rPr lang="en-US" dirty="0"/>
              <a:t>Introduction</a:t>
            </a:r>
          </a:p>
          <a:p>
            <a:r>
              <a:rPr lang="en-US" dirty="0"/>
              <a:t>Malicious Code Threat Model</a:t>
            </a:r>
          </a:p>
          <a:p>
            <a:r>
              <a:rPr lang="en-US" dirty="0"/>
              <a:t>Survey of Malicious Code</a:t>
            </a:r>
          </a:p>
          <a:p>
            <a:r>
              <a:rPr lang="en-US" dirty="0"/>
              <a:t>Prevention of Malicious Code Attacks</a:t>
            </a:r>
          </a:p>
          <a:p>
            <a:endParaRPr lang="en-US" dirty="0"/>
          </a:p>
          <a:p>
            <a:endParaRPr lang="en-US" dirty="0"/>
          </a:p>
        </p:txBody>
      </p:sp>
      <p:sp>
        <p:nvSpPr>
          <p:cNvPr id="5" name="TextBox 4"/>
          <p:cNvSpPr txBox="1"/>
          <p:nvPr/>
        </p:nvSpPr>
        <p:spPr>
          <a:xfrm>
            <a:off x="228600" y="5638800"/>
            <a:ext cx="4559261" cy="400110"/>
          </a:xfrm>
          <a:prstGeom prst="rect">
            <a:avLst/>
          </a:prstGeom>
          <a:solidFill>
            <a:srgbClr val="FFC000"/>
          </a:solidFill>
          <a:scene3d>
            <a:camera prst="orthographicFront"/>
            <a:lightRig rig="threePt" dir="t"/>
          </a:scene3d>
          <a:sp3d>
            <a:bevelT/>
          </a:sp3d>
        </p:spPr>
        <p:txBody>
          <a:bodyPr wrap="none" rtlCol="0">
            <a:spAutoFit/>
          </a:bodyPr>
          <a:lstStyle/>
          <a:p>
            <a:r>
              <a:rPr lang="en-US" i="1" dirty="0"/>
              <a:t>CSH6</a:t>
            </a:r>
            <a:r>
              <a:rPr lang="en-US" dirty="0"/>
              <a:t> Chapter 16: “Malicious Code”</a:t>
            </a:r>
          </a:p>
        </p:txBody>
      </p:sp>
      <p:pic>
        <p:nvPicPr>
          <p:cNvPr id="27649" name="Picture 1" descr="C:\Program Files\Microsoft Office\Media\CntCD1\ClipArt6\j0292280.wmf"/>
          <p:cNvPicPr>
            <a:picLocks noChangeAspect="1" noChangeArrowheads="1"/>
          </p:cNvPicPr>
          <p:nvPr/>
        </p:nvPicPr>
        <p:blipFill>
          <a:blip r:embed="rId3" cstate="print"/>
          <a:srcRect/>
          <a:stretch>
            <a:fillRect/>
          </a:stretch>
        </p:blipFill>
        <p:spPr bwMode="auto">
          <a:xfrm>
            <a:off x="4572000" y="1371600"/>
            <a:ext cx="4051022" cy="4114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Viruses (4)</a:t>
            </a:r>
          </a:p>
        </p:txBody>
      </p:sp>
      <p:sp>
        <p:nvSpPr>
          <p:cNvPr id="3" name="Content Placeholder 2"/>
          <p:cNvSpPr>
            <a:spLocks noGrp="1"/>
          </p:cNvSpPr>
          <p:nvPr>
            <p:ph idx="1"/>
          </p:nvPr>
        </p:nvSpPr>
        <p:spPr>
          <a:xfrm>
            <a:off x="990600" y="1143000"/>
            <a:ext cx="8001000" cy="5334000"/>
          </a:xfrm>
        </p:spPr>
        <p:txBody>
          <a:bodyPr/>
          <a:lstStyle/>
          <a:p>
            <a:r>
              <a:rPr lang="en-US" dirty="0"/>
              <a:t>Logic Bombs</a:t>
            </a:r>
          </a:p>
          <a:p>
            <a:pPr lvl="1"/>
            <a:r>
              <a:rPr lang="en-US" dirty="0"/>
              <a:t>Any malicious code, </a:t>
            </a:r>
            <a:br>
              <a:rPr lang="en-US" dirty="0"/>
            </a:br>
            <a:r>
              <a:rPr lang="en-US" dirty="0"/>
              <a:t>replicating</a:t>
            </a:r>
            <a:r>
              <a:rPr lang="en-US" baseline="0" dirty="0"/>
              <a:t> or not, that </a:t>
            </a:r>
            <a:br>
              <a:rPr lang="en-US" baseline="0" dirty="0"/>
            </a:br>
            <a:r>
              <a:rPr lang="en-US" baseline="0" dirty="0"/>
              <a:t>delivers a payload as a result of a logic test (e.g., specific date, absence of employee record)</a:t>
            </a:r>
          </a:p>
          <a:p>
            <a:pPr lvl="1"/>
            <a:r>
              <a:rPr lang="en-US" baseline="0" dirty="0"/>
              <a:t>Time bombs (set off on a date or category of date) are a subset of logic bombs</a:t>
            </a:r>
          </a:p>
          <a:p>
            <a:pPr lvl="0"/>
            <a:r>
              <a:rPr lang="en-US" dirty="0"/>
              <a:t>Cross-site scripting malware</a:t>
            </a:r>
          </a:p>
          <a:p>
            <a:pPr lvl="1"/>
            <a:r>
              <a:rPr lang="en-US" dirty="0"/>
              <a:t>Exploit</a:t>
            </a:r>
            <a:r>
              <a:rPr lang="en-US" baseline="0" dirty="0"/>
              <a:t> flaws in Web application servers &amp; client code</a:t>
            </a:r>
          </a:p>
          <a:p>
            <a:pPr lvl="1"/>
            <a:r>
              <a:rPr lang="en-US" baseline="0" dirty="0"/>
              <a:t>In 2005, “</a:t>
            </a:r>
            <a:r>
              <a:rPr lang="en-US" baseline="0" dirty="0" err="1"/>
              <a:t>Samy</a:t>
            </a:r>
            <a:r>
              <a:rPr lang="en-US" baseline="0" dirty="0"/>
              <a:t>” created script that generated &gt;1M “friends” on MySpace using flaw in Internet Explorer to use JavaScript insertion exploit</a:t>
            </a:r>
          </a:p>
          <a:p>
            <a:pPr lvl="1"/>
            <a:r>
              <a:rPr lang="en-US" baseline="0" dirty="0"/>
              <a:t>Sentenced to 3 years probation,</a:t>
            </a:r>
            <a:r>
              <a:rPr lang="en-US" dirty="0"/>
              <a:t> 90 days community service</a:t>
            </a:r>
          </a:p>
        </p:txBody>
      </p:sp>
      <p:pic>
        <p:nvPicPr>
          <p:cNvPr id="52226" name="Picture 2" descr="C:\Program Files\Microsoft Office\Media\CntCD1\ClipArt4\j0250348.wmf"/>
          <p:cNvPicPr>
            <a:picLocks noChangeAspect="1" noChangeArrowheads="1"/>
          </p:cNvPicPr>
          <p:nvPr/>
        </p:nvPicPr>
        <p:blipFill>
          <a:blip r:embed="rId3" cstate="print"/>
          <a:srcRect/>
          <a:stretch>
            <a:fillRect/>
          </a:stretch>
        </p:blipFill>
        <p:spPr bwMode="auto">
          <a:xfrm>
            <a:off x="5105400" y="228600"/>
            <a:ext cx="2637576" cy="208380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Viruses</a:t>
            </a:r>
            <a:r>
              <a:rPr lang="en-US" baseline="0" dirty="0"/>
              <a:t> (5)</a:t>
            </a:r>
            <a:endParaRPr lang="en-US" dirty="0"/>
          </a:p>
        </p:txBody>
      </p:sp>
      <p:sp>
        <p:nvSpPr>
          <p:cNvPr id="3" name="Content Placeholder 2"/>
          <p:cNvSpPr>
            <a:spLocks noGrp="1"/>
          </p:cNvSpPr>
          <p:nvPr>
            <p:ph idx="1"/>
          </p:nvPr>
        </p:nvSpPr>
        <p:spPr>
          <a:xfrm>
            <a:off x="990600" y="1066800"/>
            <a:ext cx="7772400" cy="5562600"/>
          </a:xfrm>
        </p:spPr>
        <p:txBody>
          <a:bodyPr/>
          <a:lstStyle/>
          <a:p>
            <a:r>
              <a:rPr lang="en-US" sz="2200" dirty="0"/>
              <a:t>Polymorphic viruses </a:t>
            </a:r>
          </a:p>
          <a:p>
            <a:pPr lvl="1"/>
            <a:r>
              <a:rPr lang="en-US" sz="2200" dirty="0"/>
              <a:t>Intended to defeat signature-</a:t>
            </a:r>
            <a:br>
              <a:rPr lang="en-US" sz="2200" dirty="0"/>
            </a:br>
            <a:r>
              <a:rPr lang="en-US" sz="2200" dirty="0"/>
              <a:t>based antivirus tools</a:t>
            </a:r>
          </a:p>
          <a:p>
            <a:pPr lvl="1"/>
            <a:r>
              <a:rPr lang="en-US" sz="2200" dirty="0"/>
              <a:t>Modify themselves at time of </a:t>
            </a:r>
            <a:br>
              <a:rPr lang="en-US" sz="2200" dirty="0"/>
            </a:br>
            <a:r>
              <a:rPr lang="en-US" sz="2200" dirty="0"/>
              <a:t>replication</a:t>
            </a:r>
          </a:p>
          <a:p>
            <a:r>
              <a:rPr lang="en-US" sz="2200" dirty="0"/>
              <a:t>Polymorphic Engine</a:t>
            </a:r>
          </a:p>
          <a:p>
            <a:pPr lvl="1"/>
            <a:r>
              <a:rPr lang="en-US" sz="2200" dirty="0"/>
              <a:t>Encrypts code</a:t>
            </a:r>
          </a:p>
          <a:p>
            <a:pPr lvl="1"/>
            <a:r>
              <a:rPr lang="en-US" sz="2200" dirty="0"/>
              <a:t>Includes self-decryption </a:t>
            </a:r>
            <a:br>
              <a:rPr lang="en-US" sz="2200" dirty="0"/>
            </a:br>
            <a:r>
              <a:rPr lang="en-US" sz="2200" dirty="0"/>
              <a:t>capability</a:t>
            </a:r>
          </a:p>
          <a:p>
            <a:pPr lvl="1"/>
            <a:r>
              <a:rPr lang="en-US" sz="2200" dirty="0"/>
              <a:t>Dark Avenger wrote </a:t>
            </a:r>
            <a:r>
              <a:rPr lang="en-US" sz="2200" dirty="0" err="1"/>
              <a:t>MtE</a:t>
            </a:r>
            <a:r>
              <a:rPr lang="en-US" sz="2200" dirty="0"/>
              <a:t> (aka </a:t>
            </a:r>
            <a:br>
              <a:rPr lang="en-US" sz="2200" dirty="0"/>
            </a:br>
            <a:r>
              <a:rPr lang="en-US" sz="2200" dirty="0"/>
              <a:t>Mutation Engine) in late 1980s</a:t>
            </a:r>
          </a:p>
          <a:p>
            <a:pPr lvl="2"/>
            <a:r>
              <a:rPr lang="en-US" sz="2200" dirty="0"/>
              <a:t>Programmer from Sofia, Bulgaria</a:t>
            </a:r>
          </a:p>
          <a:p>
            <a:pPr lvl="2"/>
            <a:r>
              <a:rPr lang="en-US" sz="2200" dirty="0"/>
              <a:t>Detested Vesselin </a:t>
            </a:r>
            <a:r>
              <a:rPr lang="en-US" sz="2200" dirty="0" err="1"/>
              <a:t>Bontchev</a:t>
            </a:r>
            <a:r>
              <a:rPr lang="en-US" sz="2200" dirty="0"/>
              <a:t>, famous AV expert</a:t>
            </a:r>
          </a:p>
          <a:p>
            <a:pPr lvl="2"/>
            <a:r>
              <a:rPr lang="en-US" sz="2200" dirty="0"/>
              <a:t>Also attacked researcher Sarah Gordon by name</a:t>
            </a:r>
          </a:p>
        </p:txBody>
      </p:sp>
      <p:pic>
        <p:nvPicPr>
          <p:cNvPr id="53250" name="Picture 2"/>
          <p:cNvPicPr>
            <a:picLocks noChangeAspect="1" noChangeArrowheads="1"/>
          </p:cNvPicPr>
          <p:nvPr/>
        </p:nvPicPr>
        <p:blipFill>
          <a:blip r:embed="rId3" cstate="print"/>
          <a:srcRect/>
          <a:stretch>
            <a:fillRect/>
          </a:stretch>
        </p:blipFill>
        <p:spPr bwMode="auto">
          <a:xfrm>
            <a:off x="6096000" y="990600"/>
            <a:ext cx="2857500" cy="3810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a:lstStyle/>
          <a:p>
            <a:r>
              <a:rPr lang="en-US" dirty="0"/>
              <a:t>Viruses vs Worms</a:t>
            </a:r>
          </a:p>
        </p:txBody>
      </p:sp>
      <p:sp>
        <p:nvSpPr>
          <p:cNvPr id="1024003" name="Rectangle 3"/>
          <p:cNvSpPr>
            <a:spLocks noGrp="1" noChangeArrowheads="1"/>
          </p:cNvSpPr>
          <p:nvPr>
            <p:ph type="body" idx="1"/>
          </p:nvPr>
        </p:nvSpPr>
        <p:spPr>
          <a:xfrm>
            <a:off x="990600" y="990600"/>
            <a:ext cx="7162800" cy="5334000"/>
          </a:xfrm>
        </p:spPr>
        <p:txBody>
          <a:bodyPr/>
          <a:lstStyle/>
          <a:p>
            <a:r>
              <a:rPr lang="en-US" dirty="0"/>
              <a:t>Viruses integrate into host code</a:t>
            </a:r>
          </a:p>
          <a:p>
            <a:pPr lvl="1"/>
            <a:r>
              <a:rPr lang="en-US" dirty="0"/>
              <a:t>Replicate upon execution of infected code</a:t>
            </a:r>
          </a:p>
          <a:p>
            <a:r>
              <a:rPr lang="en-US" dirty="0"/>
              <a:t>Worms are free-standing code</a:t>
            </a:r>
          </a:p>
          <a:p>
            <a:pPr lvl="1"/>
            <a:r>
              <a:rPr lang="en-US" dirty="0"/>
              <a:t>Replicate via networks</a:t>
            </a:r>
          </a:p>
          <a:p>
            <a:pPr lvl="1"/>
            <a:r>
              <a:rPr lang="en-US" dirty="0"/>
              <a:t>E-mail (e.g., Outlook) especially </a:t>
            </a:r>
            <a:br>
              <a:rPr lang="en-US" dirty="0"/>
            </a:br>
            <a:r>
              <a:rPr lang="en-US" dirty="0"/>
              <a:t>common vector</a:t>
            </a:r>
          </a:p>
          <a:p>
            <a:r>
              <a:rPr lang="en-US" dirty="0"/>
              <a:t>Some worms have viral properties</a:t>
            </a:r>
          </a:p>
          <a:p>
            <a:pPr lvl="1"/>
            <a:r>
              <a:rPr lang="en-US" dirty="0"/>
              <a:t>Integrate themselves into e-mail </a:t>
            </a:r>
            <a:br>
              <a:rPr lang="en-US" dirty="0"/>
            </a:br>
            <a:r>
              <a:rPr lang="en-US" dirty="0"/>
              <a:t>messages and convert them to </a:t>
            </a:r>
            <a:br>
              <a:rPr lang="en-US" dirty="0"/>
            </a:br>
            <a:r>
              <a:rPr lang="en-US" dirty="0"/>
              <a:t>executable files</a:t>
            </a:r>
          </a:p>
          <a:p>
            <a:pPr lvl="1"/>
            <a:r>
              <a:rPr lang="en-US" dirty="0"/>
              <a:t>Frequently conceal executable file type</a:t>
            </a:r>
          </a:p>
          <a:p>
            <a:pPr lvl="1"/>
            <a:r>
              <a:rPr lang="en-US" dirty="0"/>
              <a:t>Depend on default suppression of file suffix (e.g., </a:t>
            </a:r>
            <a:r>
              <a:rPr lang="en-US" i="1" dirty="0" err="1"/>
              <a:t>AnnaKournikova.jpg.vbs.txt</a:t>
            </a:r>
            <a:r>
              <a:rPr lang="en-US" dirty="0"/>
              <a:t>)</a:t>
            </a:r>
          </a:p>
        </p:txBody>
      </p:sp>
      <p:pic>
        <p:nvPicPr>
          <p:cNvPr id="54274" name="Picture 2"/>
          <p:cNvPicPr>
            <a:picLocks noChangeAspect="1" noChangeArrowheads="1"/>
          </p:cNvPicPr>
          <p:nvPr/>
        </p:nvPicPr>
        <p:blipFill>
          <a:blip r:embed="rId3" cstate="print"/>
          <a:srcRect/>
          <a:stretch>
            <a:fillRect/>
          </a:stretch>
        </p:blipFill>
        <p:spPr bwMode="auto">
          <a:xfrm>
            <a:off x="6477000" y="1783080"/>
            <a:ext cx="2438400" cy="329184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title"/>
          </p:nvPr>
        </p:nvSpPr>
        <p:spPr/>
        <p:txBody>
          <a:bodyPr/>
          <a:lstStyle/>
          <a:p>
            <a:r>
              <a:rPr lang="en-US" sz="3200" dirty="0"/>
              <a:t>1987: IBM Christmas Tree Worm</a:t>
            </a:r>
          </a:p>
        </p:txBody>
      </p:sp>
      <p:sp>
        <p:nvSpPr>
          <p:cNvPr id="1043459" name="Rectangle 3"/>
          <p:cNvSpPr>
            <a:spLocks noGrp="1" noChangeArrowheads="1"/>
          </p:cNvSpPr>
          <p:nvPr>
            <p:ph type="body" idx="1"/>
          </p:nvPr>
        </p:nvSpPr>
        <p:spPr/>
        <p:txBody>
          <a:bodyPr/>
          <a:lstStyle/>
          <a:p>
            <a:r>
              <a:rPr lang="en-US" dirty="0"/>
              <a:t>E-mail sent via IBM internal e-mail network</a:t>
            </a:r>
          </a:p>
          <a:p>
            <a:r>
              <a:rPr lang="en-US" dirty="0"/>
              <a:t>Included program to draw ASCII Christmas tree on screen</a:t>
            </a:r>
          </a:p>
          <a:p>
            <a:r>
              <a:rPr lang="en-US" dirty="0"/>
              <a:t>Used recipient’s e-mail address book to </a:t>
            </a:r>
            <a:br>
              <a:rPr lang="en-US" dirty="0"/>
            </a:br>
            <a:r>
              <a:rPr lang="en-US" dirty="0"/>
              <a:t>mail itself to everyone on the network</a:t>
            </a:r>
          </a:p>
          <a:p>
            <a:r>
              <a:rPr lang="en-US" dirty="0"/>
              <a:t>No mechanism to prevent </a:t>
            </a:r>
            <a:br>
              <a:rPr lang="en-US" dirty="0"/>
            </a:br>
            <a:r>
              <a:rPr lang="en-US" dirty="0"/>
              <a:t>superinfection</a:t>
            </a:r>
          </a:p>
          <a:p>
            <a:r>
              <a:rPr lang="en-US" dirty="0"/>
              <a:t>Overloaded worldwide IBM networks</a:t>
            </a:r>
          </a:p>
          <a:p>
            <a:r>
              <a:rPr lang="en-US" dirty="0"/>
              <a:t>Messages escaped from IBM into </a:t>
            </a:r>
            <a:br>
              <a:rPr lang="en-US" dirty="0"/>
            </a:br>
            <a:r>
              <a:rPr lang="en-US" dirty="0"/>
              <a:t>BITNET</a:t>
            </a:r>
          </a:p>
        </p:txBody>
      </p:sp>
      <p:pic>
        <p:nvPicPr>
          <p:cNvPr id="55298" name="Picture 2" descr="C:\Program Files\Microsoft Office\Media\CntCD1\ClipArt6\j0290069.wmf"/>
          <p:cNvPicPr>
            <a:picLocks noChangeAspect="1" noChangeArrowheads="1"/>
          </p:cNvPicPr>
          <p:nvPr/>
        </p:nvPicPr>
        <p:blipFill>
          <a:blip r:embed="rId3" cstate="print"/>
          <a:srcRect/>
          <a:stretch>
            <a:fillRect/>
          </a:stretch>
        </p:blipFill>
        <p:spPr bwMode="auto">
          <a:xfrm>
            <a:off x="6248400" y="1981200"/>
            <a:ext cx="2749300" cy="3429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p:txBody>
          <a:bodyPr/>
          <a:lstStyle/>
          <a:p>
            <a:r>
              <a:rPr lang="en-US" dirty="0"/>
              <a:t>1988:  The Morris Worm</a:t>
            </a:r>
          </a:p>
        </p:txBody>
      </p:sp>
      <p:sp>
        <p:nvSpPr>
          <p:cNvPr id="1044483" name="Rectangle 3"/>
          <p:cNvSpPr>
            <a:spLocks noGrp="1" noChangeArrowheads="1"/>
          </p:cNvSpPr>
          <p:nvPr>
            <p:ph type="body" idx="1"/>
          </p:nvPr>
        </p:nvSpPr>
        <p:spPr>
          <a:xfrm>
            <a:off x="990600" y="1371600"/>
            <a:ext cx="7924800" cy="4953000"/>
          </a:xfrm>
        </p:spPr>
        <p:txBody>
          <a:bodyPr/>
          <a:lstStyle/>
          <a:p>
            <a:pPr>
              <a:lnSpc>
                <a:spcPct val="80000"/>
              </a:lnSpc>
            </a:pPr>
            <a:r>
              <a:rPr lang="en-US" dirty="0"/>
              <a:t>Robert T. Morris </a:t>
            </a:r>
            <a:br>
              <a:rPr lang="en-US" dirty="0"/>
            </a:br>
            <a:r>
              <a:rPr lang="en-US" dirty="0"/>
              <a:t>(not a “Robert T. Morris, Jr”!)</a:t>
            </a:r>
          </a:p>
          <a:p>
            <a:pPr lvl="1">
              <a:lnSpc>
                <a:spcPct val="80000"/>
              </a:lnSpc>
            </a:pPr>
            <a:r>
              <a:rPr lang="en-US" dirty="0"/>
              <a:t>Cornell University grad student</a:t>
            </a:r>
          </a:p>
          <a:p>
            <a:pPr lvl="1">
              <a:lnSpc>
                <a:spcPct val="80000"/>
              </a:lnSpc>
            </a:pPr>
            <a:r>
              <a:rPr lang="en-US" dirty="0"/>
              <a:t>Son of famed NSA cryptographer </a:t>
            </a:r>
            <a:br>
              <a:rPr lang="en-US" dirty="0"/>
            </a:br>
            <a:r>
              <a:rPr lang="en-US" dirty="0"/>
              <a:t>Robert H. Morris</a:t>
            </a:r>
          </a:p>
          <a:p>
            <a:pPr lvl="1">
              <a:lnSpc>
                <a:spcPct val="80000"/>
              </a:lnSpc>
            </a:pPr>
            <a:r>
              <a:rPr lang="en-US" dirty="0"/>
              <a:t>Wrote paper on </a:t>
            </a:r>
            <a:r>
              <a:rPr lang="en-US" i="1" dirty="0"/>
              <a:t>sendmail</a:t>
            </a:r>
            <a:r>
              <a:rPr lang="en-US" dirty="0"/>
              <a:t> and </a:t>
            </a:r>
            <a:r>
              <a:rPr lang="en-US" i="1" dirty="0"/>
              <a:t>fingerd</a:t>
            </a:r>
            <a:r>
              <a:rPr lang="en-US" dirty="0"/>
              <a:t> vulnerabilities on UNIX systems</a:t>
            </a:r>
          </a:p>
          <a:p>
            <a:pPr lvl="1">
              <a:lnSpc>
                <a:spcPct val="80000"/>
              </a:lnSpc>
            </a:pPr>
            <a:r>
              <a:rPr lang="en-US" dirty="0"/>
              <a:t>Seems to have intended to </a:t>
            </a:r>
            <a:br>
              <a:rPr lang="en-US" dirty="0"/>
            </a:br>
            <a:r>
              <a:rPr lang="en-US" dirty="0"/>
              <a:t>demonstrate significance</a:t>
            </a:r>
          </a:p>
          <a:p>
            <a:pPr>
              <a:lnSpc>
                <a:spcPct val="80000"/>
              </a:lnSpc>
            </a:pPr>
            <a:r>
              <a:rPr lang="en-US" dirty="0"/>
              <a:t>Released a defective version of his demo worm</a:t>
            </a:r>
          </a:p>
          <a:p>
            <a:pPr lvl="1">
              <a:lnSpc>
                <a:spcPct val="80000"/>
              </a:lnSpc>
            </a:pPr>
            <a:r>
              <a:rPr lang="en-US" dirty="0"/>
              <a:t>Originally intended to replicate slowly, avoid superinfection</a:t>
            </a:r>
          </a:p>
          <a:p>
            <a:pPr lvl="1">
              <a:lnSpc>
                <a:spcPct val="80000"/>
              </a:lnSpc>
            </a:pPr>
            <a:r>
              <a:rPr lang="en-US" dirty="0"/>
              <a:t>In fact grew fast and superinfected systems worldwide</a:t>
            </a:r>
          </a:p>
        </p:txBody>
      </p:sp>
      <p:pic>
        <p:nvPicPr>
          <p:cNvPr id="56322" name="Picture 2"/>
          <p:cNvPicPr>
            <a:picLocks noChangeAspect="1" noChangeArrowheads="1"/>
          </p:cNvPicPr>
          <p:nvPr/>
        </p:nvPicPr>
        <p:blipFill>
          <a:blip r:embed="rId3" cstate="print"/>
          <a:srcRect/>
          <a:stretch>
            <a:fillRect/>
          </a:stretch>
        </p:blipFill>
        <p:spPr bwMode="auto">
          <a:xfrm>
            <a:off x="7467599" y="914399"/>
            <a:ext cx="1415143" cy="1886857"/>
          </a:xfrm>
          <a:prstGeom prst="rect">
            <a:avLst/>
          </a:prstGeom>
          <a:ln>
            <a:noFill/>
          </a:ln>
          <a:effectLst>
            <a:outerShdw blurRad="292100" dist="139700" dir="2700000" algn="tl" rotWithShape="0">
              <a:srgbClr val="333333">
                <a:alpha val="65000"/>
              </a:srgbClr>
            </a:outerShdw>
          </a:effectLst>
        </p:spPr>
      </p:pic>
      <p:pic>
        <p:nvPicPr>
          <p:cNvPr id="56323" name="Picture 3"/>
          <p:cNvPicPr>
            <a:picLocks noChangeAspect="1" noChangeArrowheads="1"/>
          </p:cNvPicPr>
          <p:nvPr/>
        </p:nvPicPr>
        <p:blipFill>
          <a:blip r:embed="rId4" cstate="print"/>
          <a:srcRect/>
          <a:stretch>
            <a:fillRect/>
          </a:stretch>
        </p:blipFill>
        <p:spPr bwMode="auto">
          <a:xfrm>
            <a:off x="7467600" y="2895600"/>
            <a:ext cx="1428750" cy="1428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title"/>
          </p:nvPr>
        </p:nvSpPr>
        <p:spPr/>
        <p:txBody>
          <a:bodyPr/>
          <a:lstStyle/>
          <a:p>
            <a:r>
              <a:rPr lang="en-US" dirty="0"/>
              <a:t>Morris Worm (cont’d)</a:t>
            </a:r>
          </a:p>
        </p:txBody>
      </p:sp>
      <p:sp>
        <p:nvSpPr>
          <p:cNvPr id="1045507" name="Rectangle 3"/>
          <p:cNvSpPr>
            <a:spLocks noGrp="1" noChangeArrowheads="1"/>
          </p:cNvSpPr>
          <p:nvPr>
            <p:ph type="body" idx="1"/>
          </p:nvPr>
        </p:nvSpPr>
        <p:spPr>
          <a:xfrm>
            <a:off x="990600" y="1295400"/>
            <a:ext cx="7848600" cy="5029200"/>
          </a:xfrm>
        </p:spPr>
        <p:txBody>
          <a:bodyPr/>
          <a:lstStyle/>
          <a:p>
            <a:r>
              <a:rPr lang="en-US" dirty="0"/>
              <a:t>Launched Worm at 17:00 on 2 November 1988</a:t>
            </a:r>
          </a:p>
          <a:p>
            <a:r>
              <a:rPr lang="en-US" dirty="0"/>
              <a:t>By 06:00 next morning the Internet was effectively down</a:t>
            </a:r>
          </a:p>
          <a:p>
            <a:pPr lvl="1"/>
            <a:r>
              <a:rPr lang="en-US" dirty="0"/>
              <a:t>~6,000-9,000 systems crashed or taken offline</a:t>
            </a:r>
          </a:p>
          <a:p>
            <a:r>
              <a:rPr lang="en-US" dirty="0"/>
              <a:t>Computer scientists worked feverishly all night analyzing the Worm</a:t>
            </a:r>
          </a:p>
          <a:p>
            <a:pPr lvl="1"/>
            <a:r>
              <a:rPr lang="en-US" dirty="0"/>
              <a:t>Distributed fixes by telephone and fax (no ‘Net)</a:t>
            </a:r>
          </a:p>
          <a:p>
            <a:pPr lvl="1"/>
            <a:r>
              <a:rPr lang="en-US" dirty="0"/>
              <a:t>Led to formation of CERT-CC® in Dec 1988</a:t>
            </a:r>
          </a:p>
          <a:p>
            <a:r>
              <a:rPr lang="en-US" dirty="0"/>
              <a:t>Morris convicted of violating 1986 Computer Fraud and Abuse Act (18 USC §1030)</a:t>
            </a:r>
          </a:p>
          <a:p>
            <a:pPr lvl="1"/>
            <a:r>
              <a:rPr lang="en-US" dirty="0"/>
              <a:t>400 hours community service + $10K fine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p:txBody>
          <a:bodyPr/>
          <a:lstStyle/>
          <a:p>
            <a:r>
              <a:rPr lang="en-US" dirty="0"/>
              <a:t>1999-12 W.95.Babylonia Virus/Worm</a:t>
            </a:r>
          </a:p>
        </p:txBody>
      </p:sp>
      <p:sp>
        <p:nvSpPr>
          <p:cNvPr id="1069059" name="Rectangle 3"/>
          <p:cNvSpPr>
            <a:spLocks noGrp="1" noChangeArrowheads="1"/>
          </p:cNvSpPr>
          <p:nvPr>
            <p:ph type="body" idx="1"/>
          </p:nvPr>
        </p:nvSpPr>
        <p:spPr/>
        <p:txBody>
          <a:bodyPr/>
          <a:lstStyle/>
          <a:p>
            <a:r>
              <a:rPr lang="en-US" dirty="0"/>
              <a:t>Extensible virus </a:t>
            </a:r>
          </a:p>
          <a:p>
            <a:r>
              <a:rPr lang="en-US" dirty="0"/>
              <a:t>Payload modified remotely</a:t>
            </a:r>
          </a:p>
          <a:p>
            <a:r>
              <a:rPr lang="en-US" dirty="0"/>
              <a:t>Trojan virus-dropper</a:t>
            </a:r>
          </a:p>
          <a:p>
            <a:pPr lvl="1"/>
            <a:r>
              <a:rPr lang="en-US" dirty="0"/>
              <a:t>Disguised as Y2K bug fix for internet relay chat (IRC) users</a:t>
            </a:r>
          </a:p>
          <a:p>
            <a:r>
              <a:rPr lang="en-US" dirty="0"/>
              <a:t>Sent itself other users </a:t>
            </a:r>
          </a:p>
          <a:p>
            <a:r>
              <a:rPr lang="en-US" dirty="0"/>
              <a:t>Polled Internet site in Japan</a:t>
            </a:r>
          </a:p>
          <a:p>
            <a:pPr lvl="1"/>
            <a:r>
              <a:rPr lang="en-US" dirty="0"/>
              <a:t>Looked for updated plugins</a:t>
            </a:r>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p:txBody>
          <a:bodyPr/>
          <a:lstStyle/>
          <a:p>
            <a:r>
              <a:rPr lang="en-US" dirty="0"/>
              <a:t>2000-05:  ILOVEYOU</a:t>
            </a:r>
            <a:br>
              <a:rPr lang="en-US" dirty="0"/>
            </a:br>
            <a:r>
              <a:rPr lang="en-US" dirty="0"/>
              <a:t>Worm</a:t>
            </a:r>
          </a:p>
        </p:txBody>
      </p:sp>
      <p:sp>
        <p:nvSpPr>
          <p:cNvPr id="1073155" name="Rectangle 3"/>
          <p:cNvSpPr>
            <a:spLocks noGrp="1" noChangeArrowheads="1"/>
          </p:cNvSpPr>
          <p:nvPr>
            <p:ph type="body" idx="1"/>
          </p:nvPr>
        </p:nvSpPr>
        <p:spPr>
          <a:xfrm>
            <a:off x="990600" y="1371600"/>
            <a:ext cx="7772400" cy="4953000"/>
          </a:xfrm>
        </p:spPr>
        <p:txBody>
          <a:bodyPr/>
          <a:lstStyle/>
          <a:p>
            <a:r>
              <a:rPr lang="en-US" dirty="0"/>
              <a:t>E-mail subject </a:t>
            </a:r>
            <a:r>
              <a:rPr lang="en-US" i="1" dirty="0"/>
              <a:t>ILOVEYOU</a:t>
            </a:r>
          </a:p>
          <a:p>
            <a:r>
              <a:rPr lang="en-US" dirty="0"/>
              <a:t>E-mail attachment </a:t>
            </a:r>
            <a:br>
              <a:rPr lang="en-US" dirty="0"/>
            </a:br>
            <a:r>
              <a:rPr lang="en-US" i="1" dirty="0"/>
              <a:t>LOVE-LETTER-FOR-YOU.TEXT.vbs</a:t>
            </a:r>
          </a:p>
          <a:p>
            <a:r>
              <a:rPr lang="en-US" dirty="0"/>
              <a:t>Used all addresses in address book</a:t>
            </a:r>
          </a:p>
          <a:p>
            <a:r>
              <a:rPr lang="en-US" dirty="0"/>
              <a:t>Became #1 infectious code in Europe, Asia, USA</a:t>
            </a:r>
          </a:p>
          <a:p>
            <a:r>
              <a:rPr lang="en-US" dirty="0"/>
              <a:t>Variants appeared quickly</a:t>
            </a:r>
          </a:p>
          <a:p>
            <a:r>
              <a:rPr lang="en-US" dirty="0"/>
              <a:t>Created by 27-yr-old Filipino computer student Onel de Guzman</a:t>
            </a:r>
          </a:p>
          <a:p>
            <a:pPr lvl="1"/>
            <a:r>
              <a:rPr lang="en-US" dirty="0"/>
              <a:t>No local laws against spreading viruses</a:t>
            </a:r>
          </a:p>
          <a:p>
            <a:pPr lvl="1"/>
            <a:r>
              <a:rPr lang="en-US" dirty="0"/>
              <a:t>Creator given job as programmer! </a:t>
            </a:r>
            <a:r>
              <a:rPr lang="en-US" dirty="0">
                <a:sym typeface="Wingdings" pitchFamily="2" charset="2"/>
              </a:rPr>
              <a:t> </a:t>
            </a:r>
            <a:endParaRPr lang="en-US" dirty="0"/>
          </a:p>
        </p:txBody>
      </p:sp>
      <p:pic>
        <p:nvPicPr>
          <p:cNvPr id="88066" name="Picture 2"/>
          <p:cNvPicPr>
            <a:picLocks noChangeAspect="1" noChangeArrowheads="1"/>
          </p:cNvPicPr>
          <p:nvPr/>
        </p:nvPicPr>
        <p:blipFill>
          <a:blip r:embed="rId3" cstate="print"/>
          <a:srcRect/>
          <a:stretch>
            <a:fillRect/>
          </a:stretch>
        </p:blipFill>
        <p:spPr bwMode="auto">
          <a:xfrm>
            <a:off x="7239000" y="762000"/>
            <a:ext cx="1676400" cy="2235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ChangeArrowheads="1"/>
          </p:cNvSpPr>
          <p:nvPr>
            <p:ph type="title"/>
          </p:nvPr>
        </p:nvSpPr>
        <p:spPr/>
        <p:txBody>
          <a:bodyPr/>
          <a:lstStyle/>
          <a:p>
            <a:r>
              <a:rPr lang="en-US" dirty="0"/>
              <a:t>2000-06:  Timofonica Worm</a:t>
            </a:r>
          </a:p>
        </p:txBody>
      </p:sp>
      <p:sp>
        <p:nvSpPr>
          <p:cNvPr id="1075203" name="Rectangle 3"/>
          <p:cNvSpPr>
            <a:spLocks noGrp="1" noChangeArrowheads="1"/>
          </p:cNvSpPr>
          <p:nvPr>
            <p:ph type="body" idx="1"/>
          </p:nvPr>
        </p:nvSpPr>
        <p:spPr>
          <a:xfrm>
            <a:off x="990600" y="1676400"/>
            <a:ext cx="4572000" cy="4648200"/>
          </a:xfrm>
        </p:spPr>
        <p:txBody>
          <a:bodyPr/>
          <a:lstStyle/>
          <a:p>
            <a:r>
              <a:rPr lang="en-US" dirty="0"/>
              <a:t>E-mail enabled malware</a:t>
            </a:r>
          </a:p>
          <a:p>
            <a:r>
              <a:rPr lang="en-US" dirty="0"/>
              <a:t>Automatically sent </a:t>
            </a:r>
            <a:r>
              <a:rPr lang="en-US" i="1" dirty="0"/>
              <a:t>pager</a:t>
            </a:r>
            <a:r>
              <a:rPr lang="en-US" dirty="0"/>
              <a:t> message to block of Telefonica cell phones</a:t>
            </a:r>
          </a:p>
          <a:p>
            <a:r>
              <a:rPr lang="en-US" dirty="0"/>
              <a:t>Tried to delete all data on hard disk</a:t>
            </a:r>
          </a:p>
        </p:txBody>
      </p:sp>
      <p:pic>
        <p:nvPicPr>
          <p:cNvPr id="89090" name="Picture 2"/>
          <p:cNvPicPr>
            <a:picLocks noChangeAspect="1" noChangeArrowheads="1"/>
          </p:cNvPicPr>
          <p:nvPr/>
        </p:nvPicPr>
        <p:blipFill>
          <a:blip r:embed="rId3" cstate="print"/>
          <a:srcRect/>
          <a:stretch>
            <a:fillRect/>
          </a:stretch>
        </p:blipFill>
        <p:spPr bwMode="auto">
          <a:xfrm>
            <a:off x="5334000" y="1219200"/>
            <a:ext cx="3454400" cy="5181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ChangeArrowheads="1"/>
          </p:cNvSpPr>
          <p:nvPr>
            <p:ph type="title"/>
          </p:nvPr>
        </p:nvSpPr>
        <p:spPr/>
        <p:txBody>
          <a:bodyPr/>
          <a:lstStyle/>
          <a:p>
            <a:r>
              <a:rPr lang="en-US" dirty="0"/>
              <a:t>2001-03:  SirCam Worm</a:t>
            </a:r>
          </a:p>
        </p:txBody>
      </p:sp>
      <p:sp>
        <p:nvSpPr>
          <p:cNvPr id="1081347" name="Rectangle 3"/>
          <p:cNvSpPr>
            <a:spLocks noGrp="1" noChangeArrowheads="1"/>
          </p:cNvSpPr>
          <p:nvPr>
            <p:ph type="body" idx="1"/>
          </p:nvPr>
        </p:nvSpPr>
        <p:spPr>
          <a:xfrm>
            <a:off x="990600" y="1143000"/>
            <a:ext cx="7162800" cy="5181600"/>
          </a:xfrm>
        </p:spPr>
        <p:txBody>
          <a:bodyPr/>
          <a:lstStyle/>
          <a:p>
            <a:r>
              <a:rPr lang="en-US" dirty="0"/>
              <a:t>Propagated on Windows systems</a:t>
            </a:r>
          </a:p>
          <a:p>
            <a:r>
              <a:rPr lang="en-US" dirty="0"/>
              <a:t>Used standard e-mail address books</a:t>
            </a:r>
          </a:p>
          <a:p>
            <a:r>
              <a:rPr lang="en-US" dirty="0"/>
              <a:t>Infected document, converts to executable</a:t>
            </a:r>
          </a:p>
          <a:p>
            <a:pPr lvl="1"/>
            <a:r>
              <a:rPr lang="en-US" dirty="0"/>
              <a:t>Most naïve users turn off suffix display</a:t>
            </a:r>
          </a:p>
          <a:p>
            <a:pPr lvl="1"/>
            <a:r>
              <a:rPr lang="en-US" dirty="0"/>
              <a:t>So </a:t>
            </a:r>
            <a:r>
              <a:rPr lang="en-US" i="1" dirty="0"/>
              <a:t>myfile.doc.exe</a:t>
            </a:r>
            <a:r>
              <a:rPr lang="en-US" dirty="0"/>
              <a:t> looks like </a:t>
            </a:r>
            <a:r>
              <a:rPr lang="en-US" i="1" dirty="0"/>
              <a:t>myfile.doc</a:t>
            </a:r>
            <a:endParaRPr lang="en-US" dirty="0"/>
          </a:p>
          <a:p>
            <a:r>
              <a:rPr lang="en-US" dirty="0"/>
              <a:t>Created e-mail message with random subject and randomized text asking for comment</a:t>
            </a:r>
          </a:p>
          <a:p>
            <a:r>
              <a:rPr lang="en-US" dirty="0"/>
              <a:t>Sent infected file to everyone on e-mail list</a:t>
            </a:r>
          </a:p>
          <a:p>
            <a:r>
              <a:rPr lang="en-US" dirty="0"/>
              <a:t>Documents may contain confidential info</a:t>
            </a:r>
          </a:p>
          <a:p>
            <a:r>
              <a:rPr lang="en-US" dirty="0"/>
              <a:t>See </a:t>
            </a:r>
            <a:br>
              <a:rPr lang="en-US" dirty="0"/>
            </a:br>
            <a:r>
              <a:rPr lang="en-US" sz="2000" dirty="0">
                <a:hlinkClick r:id="rId3"/>
              </a:rPr>
              <a:t>http://www.cert.org/advisories/CA-2001-22.html</a:t>
            </a:r>
            <a:r>
              <a:rPr lang="en-US" sz="20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990600" y="1219200"/>
            <a:ext cx="7924800" cy="5105400"/>
          </a:xfrm>
        </p:spPr>
        <p:txBody>
          <a:bodyPr/>
          <a:lstStyle/>
          <a:p>
            <a:r>
              <a:rPr lang="en-US" dirty="0"/>
              <a:t>Malicious code / logic</a:t>
            </a:r>
          </a:p>
          <a:p>
            <a:pPr lvl="1"/>
            <a:r>
              <a:rPr lang="en-US" i="1" dirty="0"/>
              <a:t>Malware </a:t>
            </a:r>
          </a:p>
          <a:p>
            <a:pPr lvl="1"/>
            <a:r>
              <a:rPr lang="en-US" dirty="0"/>
              <a:t>Hardware, software or firmware </a:t>
            </a:r>
            <a:br>
              <a:rPr lang="en-US" dirty="0"/>
            </a:br>
            <a:r>
              <a:rPr lang="en-US" dirty="0"/>
              <a:t>intentionally included or inserted </a:t>
            </a:r>
            <a:br>
              <a:rPr lang="en-US" dirty="0"/>
            </a:br>
            <a:r>
              <a:rPr lang="en-US" dirty="0"/>
              <a:t>in system for unauthorized purpose</a:t>
            </a:r>
          </a:p>
          <a:p>
            <a:r>
              <a:rPr lang="en-US" dirty="0"/>
              <a:t>Classification may be difficult</a:t>
            </a:r>
          </a:p>
          <a:p>
            <a:pPr lvl="1"/>
            <a:r>
              <a:rPr lang="en-US" dirty="0"/>
              <a:t>Categories overlap because malware may have multiple functions and attributes</a:t>
            </a:r>
          </a:p>
          <a:p>
            <a:pPr lvl="2"/>
            <a:r>
              <a:rPr lang="en-US" dirty="0"/>
              <a:t>E.g., virus / worm / Trojan horse / spyware</a:t>
            </a:r>
          </a:p>
          <a:p>
            <a:r>
              <a:rPr lang="en-US" dirty="0"/>
              <a:t>Some code may not be intended as malware by creators</a:t>
            </a:r>
          </a:p>
          <a:p>
            <a:pPr lvl="1"/>
            <a:r>
              <a:rPr lang="en-US" dirty="0"/>
              <a:t>Context and intent determine whether code is viewed as malicious</a:t>
            </a:r>
          </a:p>
        </p:txBody>
      </p:sp>
      <p:pic>
        <p:nvPicPr>
          <p:cNvPr id="82946" name="Picture 2" descr="C:\Program Files\Microsoft Office\Media\CntCD1\ClipArt3\j0234140.wmf"/>
          <p:cNvPicPr>
            <a:picLocks noChangeAspect="1" noChangeArrowheads="1"/>
          </p:cNvPicPr>
          <p:nvPr/>
        </p:nvPicPr>
        <p:blipFill>
          <a:blip r:embed="rId3" cstate="print"/>
          <a:srcRect/>
          <a:stretch>
            <a:fillRect/>
          </a:stretch>
        </p:blipFill>
        <p:spPr bwMode="auto">
          <a:xfrm>
            <a:off x="6685966" y="838200"/>
            <a:ext cx="2327514" cy="214340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ChangeArrowheads="1"/>
          </p:cNvSpPr>
          <p:nvPr>
            <p:ph type="title"/>
          </p:nvPr>
        </p:nvSpPr>
        <p:spPr/>
        <p:txBody>
          <a:bodyPr/>
          <a:lstStyle/>
          <a:p>
            <a:r>
              <a:rPr lang="en-US" dirty="0"/>
              <a:t>2001-06:  CodeRed Worm</a:t>
            </a:r>
          </a:p>
        </p:txBody>
      </p:sp>
      <p:sp>
        <p:nvSpPr>
          <p:cNvPr id="1082371" name="Rectangle 3"/>
          <p:cNvSpPr>
            <a:spLocks noGrp="1" noChangeArrowheads="1"/>
          </p:cNvSpPr>
          <p:nvPr>
            <p:ph type="body" idx="1"/>
          </p:nvPr>
        </p:nvSpPr>
        <p:spPr>
          <a:xfrm>
            <a:off x="914400" y="1143000"/>
            <a:ext cx="8001000" cy="5334000"/>
          </a:xfrm>
        </p:spPr>
        <p:txBody>
          <a:bodyPr/>
          <a:lstStyle/>
          <a:p>
            <a:pPr>
              <a:lnSpc>
                <a:spcPct val="80000"/>
              </a:lnSpc>
            </a:pPr>
            <a:r>
              <a:rPr lang="en-US" sz="2200" dirty="0"/>
              <a:t>Infected vulnerable Web servers </a:t>
            </a:r>
          </a:p>
          <a:p>
            <a:pPr lvl="1">
              <a:lnSpc>
                <a:spcPct val="80000"/>
              </a:lnSpc>
            </a:pPr>
            <a:r>
              <a:rPr lang="en-US" sz="2200" dirty="0"/>
              <a:t>Windows NT or Windows 2000 or CISCO equipment</a:t>
            </a:r>
          </a:p>
          <a:p>
            <a:pPr lvl="1">
              <a:lnSpc>
                <a:spcPct val="80000"/>
              </a:lnSpc>
            </a:pPr>
            <a:r>
              <a:rPr lang="en-US" sz="2200" dirty="0"/>
              <a:t>running MS-IIS software that has not been </a:t>
            </a:r>
            <a:r>
              <a:rPr lang="en-US" sz="2200" i="1" dirty="0"/>
              <a:t>patched</a:t>
            </a:r>
            <a:endParaRPr lang="en-US" sz="2200" dirty="0"/>
          </a:p>
          <a:p>
            <a:pPr>
              <a:lnSpc>
                <a:spcPct val="80000"/>
              </a:lnSpc>
            </a:pPr>
            <a:r>
              <a:rPr lang="en-US" sz="2200" dirty="0"/>
              <a:t>Showed message on Web home page:</a:t>
            </a:r>
          </a:p>
          <a:p>
            <a:pPr algn="ctr">
              <a:lnSpc>
                <a:spcPct val="80000"/>
              </a:lnSpc>
              <a:buFont typeface="Wingdings" pitchFamily="2" charset="2"/>
              <a:buNone/>
            </a:pPr>
            <a:r>
              <a:rPr lang="en-US" sz="2200" dirty="0">
                <a:latin typeface="Arial Narrow" pitchFamily="34" charset="0"/>
              </a:rPr>
              <a:t>HELLO! Welcome to http://www.worm.com! Hacked By Chinese!</a:t>
            </a:r>
          </a:p>
          <a:p>
            <a:pPr>
              <a:lnSpc>
                <a:spcPct val="80000"/>
              </a:lnSpc>
            </a:pPr>
            <a:r>
              <a:rPr lang="en-US" sz="2200" dirty="0"/>
              <a:t>Sent copies of itself to computers in list of IP addresses</a:t>
            </a:r>
          </a:p>
          <a:p>
            <a:pPr>
              <a:lnSpc>
                <a:spcPct val="80000"/>
              </a:lnSpc>
            </a:pPr>
            <a:r>
              <a:rPr lang="en-US" sz="2200" dirty="0"/>
              <a:t>On 20</a:t>
            </a:r>
            <a:r>
              <a:rPr lang="en-US" sz="2200" baseline="30000" dirty="0"/>
              <a:t>th</a:t>
            </a:r>
            <a:r>
              <a:rPr lang="en-US" sz="2200" dirty="0"/>
              <a:t> through 28</a:t>
            </a:r>
            <a:r>
              <a:rPr lang="en-US" sz="2200" baseline="30000" dirty="0"/>
              <a:t>th </a:t>
            </a:r>
            <a:r>
              <a:rPr lang="en-US" sz="2200" dirty="0"/>
              <a:t>of month, tried to swamp specific target with DoS (denial-of-service) attack</a:t>
            </a:r>
          </a:p>
          <a:p>
            <a:pPr lvl="1">
              <a:lnSpc>
                <a:spcPct val="80000"/>
              </a:lnSpc>
            </a:pPr>
            <a:r>
              <a:rPr lang="en-US" sz="2200" dirty="0"/>
              <a:t>Original worm attacked numerical address of White House</a:t>
            </a:r>
          </a:p>
          <a:p>
            <a:pPr lvl="1">
              <a:lnSpc>
                <a:spcPct val="80000"/>
              </a:lnSpc>
            </a:pPr>
            <a:r>
              <a:rPr lang="en-US" sz="2200" dirty="0"/>
              <a:t>Later versions received instructions from remote </a:t>
            </a:r>
            <a:r>
              <a:rPr lang="en-US" sz="2200" i="1" dirty="0"/>
              <a:t>master</a:t>
            </a:r>
            <a:r>
              <a:rPr lang="en-US" sz="2200" dirty="0"/>
              <a:t> computer program controlled by criminal hacker</a:t>
            </a:r>
          </a:p>
          <a:p>
            <a:pPr>
              <a:lnSpc>
                <a:spcPct val="80000"/>
              </a:lnSpc>
            </a:pPr>
            <a:r>
              <a:rPr lang="en-US" sz="2200" dirty="0"/>
              <a:t>See</a:t>
            </a:r>
          </a:p>
          <a:p>
            <a:pPr>
              <a:lnSpc>
                <a:spcPct val="80000"/>
              </a:lnSpc>
              <a:buFont typeface="Wingdings" pitchFamily="2" charset="2"/>
              <a:buNone/>
            </a:pPr>
            <a:r>
              <a:rPr lang="en-US" sz="2200" dirty="0">
                <a:hlinkClick r:id="rId3"/>
              </a:rPr>
              <a:t>http://www.cert.org/advisories/CA-2001-19.html</a:t>
            </a:r>
            <a:r>
              <a:rPr lang="en-US" sz="2200"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the CodeRed Worm</a:t>
            </a:r>
          </a:p>
        </p:txBody>
      </p:sp>
      <p:pic>
        <p:nvPicPr>
          <p:cNvPr id="5" name="Picture 4" descr="newframes-small-log.gif"/>
          <p:cNvPicPr>
            <a:picLocks noChangeAspect="1"/>
          </p:cNvPicPr>
          <p:nvPr/>
        </p:nvPicPr>
        <p:blipFill>
          <a:blip r:embed="rId3" cstate="print"/>
          <a:stretch>
            <a:fillRect/>
          </a:stretch>
        </p:blipFill>
        <p:spPr>
          <a:xfrm>
            <a:off x="0" y="1143000"/>
            <a:ext cx="9144000" cy="5715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838200"/>
          </a:xfrm>
        </p:spPr>
        <p:txBody>
          <a:bodyPr/>
          <a:lstStyle/>
          <a:p>
            <a:r>
              <a:rPr lang="en-US" dirty="0"/>
              <a:t>Trojans</a:t>
            </a:r>
          </a:p>
        </p:txBody>
      </p:sp>
      <p:sp>
        <p:nvSpPr>
          <p:cNvPr id="3" name="Content Placeholder 2"/>
          <p:cNvSpPr>
            <a:spLocks noGrp="1"/>
          </p:cNvSpPr>
          <p:nvPr>
            <p:ph idx="1"/>
          </p:nvPr>
        </p:nvSpPr>
        <p:spPr>
          <a:xfrm>
            <a:off x="685800" y="914400"/>
            <a:ext cx="8077200" cy="5562600"/>
          </a:xfrm>
        </p:spPr>
        <p:txBody>
          <a:bodyPr/>
          <a:lstStyle/>
          <a:p>
            <a:r>
              <a:rPr lang="en-US" sz="2100" dirty="0"/>
              <a:t>Named for the Trojan Horse in </a:t>
            </a:r>
            <a:br>
              <a:rPr lang="en-US" sz="2100" dirty="0"/>
            </a:br>
            <a:r>
              <a:rPr lang="en-US" sz="2100" dirty="0"/>
              <a:t>the Iliad</a:t>
            </a:r>
          </a:p>
          <a:p>
            <a:r>
              <a:rPr lang="en-US" sz="2100" dirty="0"/>
              <a:t>Overt function useful or </a:t>
            </a:r>
            <a:br>
              <a:rPr lang="en-US" sz="2100" dirty="0"/>
            </a:br>
            <a:r>
              <a:rPr lang="en-US" sz="2100" dirty="0"/>
              <a:t>harmless</a:t>
            </a:r>
          </a:p>
          <a:p>
            <a:r>
              <a:rPr lang="en-US" sz="2100" dirty="0"/>
              <a:t>Covert function unauthorized,</a:t>
            </a:r>
            <a:r>
              <a:rPr lang="en-US" sz="2100" baseline="0" dirty="0"/>
              <a:t> </a:t>
            </a:r>
            <a:br>
              <a:rPr lang="en-US" sz="2100" baseline="0" dirty="0"/>
            </a:br>
            <a:r>
              <a:rPr lang="en-US" sz="2100" baseline="0" dirty="0"/>
              <a:t>usually harmful</a:t>
            </a:r>
          </a:p>
          <a:p>
            <a:r>
              <a:rPr lang="en-US" sz="2100" baseline="0" dirty="0"/>
              <a:t>Functionality may be associated </a:t>
            </a:r>
            <a:br>
              <a:rPr lang="en-US" sz="2100" baseline="0" dirty="0"/>
            </a:br>
            <a:r>
              <a:rPr lang="en-US" sz="2100" baseline="0" dirty="0"/>
              <a:t>with all types of malware</a:t>
            </a:r>
          </a:p>
          <a:p>
            <a:pPr lvl="1"/>
            <a:r>
              <a:rPr lang="en-US" sz="2100" dirty="0"/>
              <a:t>Worms</a:t>
            </a:r>
          </a:p>
          <a:p>
            <a:pPr lvl="1"/>
            <a:r>
              <a:rPr lang="en-US" sz="2100" dirty="0"/>
              <a:t>Standalone</a:t>
            </a:r>
            <a:r>
              <a:rPr lang="en-US" sz="2100" baseline="0" dirty="0"/>
              <a:t> programs</a:t>
            </a:r>
          </a:p>
          <a:p>
            <a:pPr lvl="0"/>
            <a:r>
              <a:rPr lang="en-US" sz="2100" dirty="0"/>
              <a:t>Early Trojans included PC-</a:t>
            </a:r>
            <a:r>
              <a:rPr lang="en-US" sz="2100" dirty="0" err="1"/>
              <a:t>Cyborg</a:t>
            </a:r>
            <a:r>
              <a:rPr lang="en-US" sz="2100" dirty="0"/>
              <a:t> (“AIDS Information Disk”) of 1989</a:t>
            </a:r>
          </a:p>
          <a:p>
            <a:pPr lvl="1"/>
            <a:r>
              <a:rPr lang="en-US" sz="2100" dirty="0"/>
              <a:t>Replaced autoexec.bat to count boots</a:t>
            </a:r>
          </a:p>
          <a:p>
            <a:pPr lvl="1"/>
            <a:r>
              <a:rPr lang="en-US" sz="2100" dirty="0"/>
              <a:t>On 90</a:t>
            </a:r>
            <a:r>
              <a:rPr lang="en-US" sz="2100" baseline="30000" dirty="0"/>
              <a:t>th</a:t>
            </a:r>
            <a:r>
              <a:rPr lang="en-US" sz="2100" dirty="0"/>
              <a:t> boot, encrypted file/directory names</a:t>
            </a:r>
          </a:p>
          <a:p>
            <a:pPr lvl="1"/>
            <a:r>
              <a:rPr lang="en-US" sz="2100" dirty="0"/>
              <a:t>Author, Dr Joseph Popp arrested, extradited to US from UK, but never convicted due to mental incompetence</a:t>
            </a:r>
          </a:p>
        </p:txBody>
      </p:sp>
      <p:pic>
        <p:nvPicPr>
          <p:cNvPr id="57346" name="Picture 2"/>
          <p:cNvPicPr>
            <a:picLocks noChangeAspect="1" noChangeArrowheads="1"/>
          </p:cNvPicPr>
          <p:nvPr/>
        </p:nvPicPr>
        <p:blipFill>
          <a:blip r:embed="rId3" cstate="print"/>
          <a:srcRect/>
          <a:stretch>
            <a:fillRect/>
          </a:stretch>
        </p:blipFill>
        <p:spPr bwMode="auto">
          <a:xfrm>
            <a:off x="5638800" y="838200"/>
            <a:ext cx="3275113" cy="21812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7" name="Rectangle 3"/>
          <p:cNvSpPr>
            <a:spLocks noGrp="1" noChangeArrowheads="1"/>
          </p:cNvSpPr>
          <p:nvPr>
            <p:ph type="body" idx="1"/>
          </p:nvPr>
        </p:nvSpPr>
        <p:spPr>
          <a:xfrm>
            <a:off x="990600" y="1295400"/>
            <a:ext cx="7162800" cy="4876800"/>
          </a:xfrm>
          <a:noFill/>
        </p:spPr>
        <p:txBody>
          <a:bodyPr/>
          <a:lstStyle/>
          <a:p>
            <a:pPr>
              <a:buFont typeface="Wingdings" pitchFamily="2" charset="2"/>
              <a:buNone/>
            </a:pPr>
            <a:r>
              <a:rPr lang="en-US" dirty="0"/>
              <a:t>F-Secure (formerly Data </a:t>
            </a:r>
            <a:br>
              <a:rPr lang="en-US" dirty="0"/>
            </a:br>
            <a:r>
              <a:rPr lang="en-US" dirty="0"/>
              <a:t>Fellows)</a:t>
            </a:r>
          </a:p>
          <a:p>
            <a:r>
              <a:rPr lang="en-US" dirty="0"/>
              <a:t>E-mail enabled virus/worm</a:t>
            </a:r>
          </a:p>
          <a:p>
            <a:r>
              <a:rPr lang="en-US" dirty="0"/>
              <a:t>Carrier: detailed e-mail </a:t>
            </a:r>
            <a:br>
              <a:rPr lang="en-US" dirty="0"/>
            </a:br>
            <a:r>
              <a:rPr lang="en-US" dirty="0"/>
              <a:t>message about Haiku </a:t>
            </a:r>
            <a:br>
              <a:rPr lang="en-US" dirty="0"/>
            </a:br>
            <a:r>
              <a:rPr lang="en-US" dirty="0"/>
              <a:t>generator</a:t>
            </a:r>
          </a:p>
          <a:p>
            <a:pPr lvl="1"/>
            <a:r>
              <a:rPr lang="en-US" dirty="0"/>
              <a:t>Actually works — Haiku in Windows box</a:t>
            </a:r>
          </a:p>
          <a:p>
            <a:r>
              <a:rPr lang="en-US" dirty="0"/>
              <a:t>Worm code spreads through victim's e-mail address list</a:t>
            </a:r>
          </a:p>
          <a:p>
            <a:r>
              <a:rPr lang="en-US" dirty="0"/>
              <a:t>Occasionally downloads and plays a .wav file from a Web site</a:t>
            </a:r>
          </a:p>
        </p:txBody>
      </p:sp>
      <p:sp>
        <p:nvSpPr>
          <p:cNvPr id="1071106" name="Rectangle 2"/>
          <p:cNvSpPr>
            <a:spLocks noGrp="1" noChangeArrowheads="1"/>
          </p:cNvSpPr>
          <p:nvPr>
            <p:ph type="title"/>
          </p:nvPr>
        </p:nvSpPr>
        <p:spPr/>
        <p:txBody>
          <a:bodyPr/>
          <a:lstStyle/>
          <a:p>
            <a:r>
              <a:rPr lang="en-US" dirty="0"/>
              <a:t>2000-01:  Haiku Worm</a:t>
            </a:r>
            <a:br>
              <a:rPr lang="en-US" dirty="0"/>
            </a:br>
            <a:r>
              <a:rPr lang="en-US" dirty="0"/>
              <a:t>(Trojan)</a:t>
            </a:r>
          </a:p>
        </p:txBody>
      </p:sp>
      <p:pic>
        <p:nvPicPr>
          <p:cNvPr id="4" name="Picture 4"/>
          <p:cNvPicPr>
            <a:picLocks noChangeAspect="1" noChangeArrowheads="1"/>
          </p:cNvPicPr>
          <p:nvPr/>
        </p:nvPicPr>
        <p:blipFill>
          <a:blip r:embed="rId3" cstate="print"/>
          <a:srcRect/>
          <a:stretch>
            <a:fillRect/>
          </a:stretch>
        </p:blipFill>
        <p:spPr bwMode="auto">
          <a:xfrm>
            <a:off x="5562600" y="914400"/>
            <a:ext cx="3352800"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838200"/>
          </a:xfrm>
        </p:spPr>
        <p:txBody>
          <a:bodyPr/>
          <a:lstStyle/>
          <a:p>
            <a:r>
              <a:rPr lang="en-US" dirty="0"/>
              <a:t>Spyware &amp; Adware</a:t>
            </a:r>
          </a:p>
        </p:txBody>
      </p:sp>
      <p:sp>
        <p:nvSpPr>
          <p:cNvPr id="3" name="Content Placeholder 2"/>
          <p:cNvSpPr>
            <a:spLocks noGrp="1"/>
          </p:cNvSpPr>
          <p:nvPr>
            <p:ph idx="1"/>
          </p:nvPr>
        </p:nvSpPr>
        <p:spPr>
          <a:xfrm>
            <a:off x="762000" y="914400"/>
            <a:ext cx="8153400" cy="5715000"/>
          </a:xfrm>
        </p:spPr>
        <p:txBody>
          <a:bodyPr/>
          <a:lstStyle/>
          <a:p>
            <a:r>
              <a:rPr lang="en-US" sz="2100" dirty="0"/>
              <a:t>Software that collects user information without permission</a:t>
            </a:r>
          </a:p>
          <a:p>
            <a:pPr lvl="1"/>
            <a:r>
              <a:rPr lang="en-US" sz="2100" dirty="0"/>
              <a:t>Tracking &amp; reporting Web usage</a:t>
            </a:r>
          </a:p>
          <a:p>
            <a:pPr lvl="1"/>
            <a:r>
              <a:rPr lang="en-US" sz="2100" dirty="0"/>
              <a:t>Monitoring use of licensed programs</a:t>
            </a:r>
          </a:p>
          <a:p>
            <a:pPr lvl="1"/>
            <a:r>
              <a:rPr lang="en-US" sz="2100" dirty="0"/>
              <a:t>Monitoring or blocking copying of </a:t>
            </a:r>
            <a:br>
              <a:rPr lang="en-US" sz="2100" dirty="0"/>
            </a:br>
            <a:r>
              <a:rPr lang="en-US" sz="2100" dirty="0"/>
              <a:t>music</a:t>
            </a:r>
          </a:p>
          <a:p>
            <a:pPr lvl="1"/>
            <a:r>
              <a:rPr lang="en-US" sz="2100" dirty="0"/>
              <a:t>Click-fraud (automatically clicks on </a:t>
            </a:r>
            <a:br>
              <a:rPr lang="en-US" sz="2100" dirty="0"/>
            </a:br>
            <a:r>
              <a:rPr lang="en-US" sz="2100" dirty="0"/>
              <a:t>ads for profit)</a:t>
            </a:r>
          </a:p>
          <a:p>
            <a:r>
              <a:rPr lang="en-US" sz="2100" dirty="0"/>
              <a:t>Spyware serving unwanted ads = </a:t>
            </a:r>
            <a:r>
              <a:rPr lang="en-US" sz="2100" i="1" dirty="0"/>
              <a:t>adware</a:t>
            </a:r>
          </a:p>
          <a:p>
            <a:r>
              <a:rPr lang="en-US" sz="2100" i="1" dirty="0"/>
              <a:t>Legal </a:t>
            </a:r>
            <a:r>
              <a:rPr lang="en-US" sz="2100" dirty="0"/>
              <a:t>issue is EULA (end-user license agreement)</a:t>
            </a:r>
          </a:p>
          <a:p>
            <a:pPr lvl="1"/>
            <a:r>
              <a:rPr lang="en-US" sz="2100" dirty="0"/>
              <a:t>If no clear statement of functions, spyware/adware may be violation of 18</a:t>
            </a:r>
            <a:r>
              <a:rPr lang="en-US" sz="2100" baseline="0" dirty="0"/>
              <a:t> US1030(a) (Computer Fraud &amp; Abuse Act of 1986)</a:t>
            </a:r>
          </a:p>
          <a:p>
            <a:pPr lvl="1"/>
            <a:r>
              <a:rPr lang="en-US" sz="2100" dirty="0"/>
              <a:t>If EULA is clear and user agrees, matter of contract law</a:t>
            </a:r>
          </a:p>
          <a:p>
            <a:pPr lvl="1"/>
            <a:r>
              <a:rPr lang="en-US" sz="2100" dirty="0"/>
              <a:t>But many users never read EULA at all…</a:t>
            </a:r>
          </a:p>
          <a:p>
            <a:r>
              <a:rPr lang="en-US" sz="2100" dirty="0"/>
              <a:t>Some spyware/adware difficult to uninstall (hides itself)</a:t>
            </a:r>
          </a:p>
        </p:txBody>
      </p:sp>
      <p:pic>
        <p:nvPicPr>
          <p:cNvPr id="58370" name="Picture 2"/>
          <p:cNvPicPr>
            <a:picLocks noChangeAspect="1" noChangeArrowheads="1"/>
          </p:cNvPicPr>
          <p:nvPr/>
        </p:nvPicPr>
        <p:blipFill>
          <a:blip r:embed="rId3" cstate="print"/>
          <a:srcRect/>
          <a:stretch>
            <a:fillRect/>
          </a:stretch>
        </p:blipFill>
        <p:spPr bwMode="auto">
          <a:xfrm>
            <a:off x="6553200" y="1262062"/>
            <a:ext cx="2203666" cy="21669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lum bright="54000"/>
          </a:blip>
          <a:srcRect/>
          <a:stretch>
            <a:fillRect/>
          </a:stretch>
        </p:blipFill>
        <p:spPr bwMode="auto">
          <a:xfrm>
            <a:off x="0" y="0"/>
            <a:ext cx="9115514"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Rootkits</a:t>
            </a:r>
          </a:p>
        </p:txBody>
      </p:sp>
      <p:sp>
        <p:nvSpPr>
          <p:cNvPr id="3" name="Content Placeholder 2"/>
          <p:cNvSpPr>
            <a:spLocks noGrp="1"/>
          </p:cNvSpPr>
          <p:nvPr>
            <p:ph idx="1"/>
          </p:nvPr>
        </p:nvSpPr>
        <p:spPr>
          <a:xfrm>
            <a:off x="990600" y="1143000"/>
            <a:ext cx="8153400" cy="5410200"/>
          </a:xfrm>
        </p:spPr>
        <p:txBody>
          <a:bodyPr/>
          <a:lstStyle/>
          <a:p>
            <a:r>
              <a:rPr lang="en-US" dirty="0"/>
              <a:t>Program that allows covert access after installation</a:t>
            </a:r>
          </a:p>
          <a:p>
            <a:pPr lvl="1"/>
            <a:r>
              <a:rPr lang="en-US" dirty="0"/>
              <a:t>Compromise application, library, kernel, hypervisor &amp; hardware levels</a:t>
            </a:r>
          </a:p>
          <a:p>
            <a:pPr lvl="1"/>
            <a:r>
              <a:rPr lang="en-US" dirty="0"/>
              <a:t>Early versions replaced Unix components</a:t>
            </a:r>
          </a:p>
          <a:p>
            <a:pPr lvl="1"/>
            <a:r>
              <a:rPr lang="en-US" dirty="0"/>
              <a:t>Kernel-level rootkits run as device drivers</a:t>
            </a:r>
          </a:p>
          <a:p>
            <a:r>
              <a:rPr lang="en-US" dirty="0"/>
              <a:t>Classic examples: BO &amp; BO2K</a:t>
            </a:r>
          </a:p>
          <a:p>
            <a:pPr lvl="1"/>
            <a:r>
              <a:rPr lang="en-US" dirty="0"/>
              <a:t>Back Orifice by Sir </a:t>
            </a:r>
            <a:r>
              <a:rPr lang="en-US" dirty="0" err="1"/>
              <a:t>Dystic</a:t>
            </a:r>
            <a:r>
              <a:rPr lang="en-US" dirty="0"/>
              <a:t> of Cult of the Dead Cow (</a:t>
            </a:r>
            <a:r>
              <a:rPr lang="en-US" dirty="0" err="1"/>
              <a:t>cDc</a:t>
            </a:r>
            <a:r>
              <a:rPr lang="en-US" dirty="0"/>
              <a:t>) presented at DEF CON 6 in 1998</a:t>
            </a:r>
          </a:p>
          <a:p>
            <a:pPr lvl="1"/>
            <a:r>
              <a:rPr lang="en-US" dirty="0"/>
              <a:t>Back Orifice 2000 by </a:t>
            </a:r>
            <a:r>
              <a:rPr lang="en-US" dirty="0" err="1"/>
              <a:t>Dildog</a:t>
            </a:r>
            <a:r>
              <a:rPr lang="en-US" dirty="0"/>
              <a:t> of </a:t>
            </a:r>
            <a:r>
              <a:rPr lang="en-US" dirty="0" err="1"/>
              <a:t>cDc</a:t>
            </a:r>
            <a:r>
              <a:rPr lang="en-US" dirty="0"/>
              <a:t> presented at DEF CON 7 in 1999</a:t>
            </a:r>
          </a:p>
          <a:p>
            <a:pPr lvl="1"/>
            <a:r>
              <a:rPr lang="en-US" dirty="0"/>
              <a:t>Both provide “remote systems administration”</a:t>
            </a:r>
          </a:p>
          <a:p>
            <a:pPr lvl="1"/>
            <a:r>
              <a:rPr lang="en-US" dirty="0"/>
              <a:t>Both used by Trojan droppers</a:t>
            </a:r>
          </a:p>
          <a:p>
            <a:pPr lvl="1"/>
            <a:r>
              <a:rPr lang="en-US" dirty="0"/>
              <a:t>BO2K hides itself from discovery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Bots &amp; Botnets (1)</a:t>
            </a:r>
          </a:p>
        </p:txBody>
      </p:sp>
      <p:sp>
        <p:nvSpPr>
          <p:cNvPr id="3" name="Content Placeholder 2"/>
          <p:cNvSpPr>
            <a:spLocks noGrp="1"/>
          </p:cNvSpPr>
          <p:nvPr>
            <p:ph idx="1"/>
          </p:nvPr>
        </p:nvSpPr>
        <p:spPr>
          <a:xfrm>
            <a:off x="990600" y="1066800"/>
            <a:ext cx="7772400" cy="5257800"/>
          </a:xfrm>
        </p:spPr>
        <p:txBody>
          <a:bodyPr/>
          <a:lstStyle/>
          <a:p>
            <a:r>
              <a:rPr lang="en-US" sz="2100" dirty="0"/>
              <a:t>Bots</a:t>
            </a:r>
          </a:p>
          <a:p>
            <a:pPr lvl="1"/>
            <a:r>
              <a:rPr lang="en-US" sz="2100" dirty="0"/>
              <a:t>Automated processes on the </a:t>
            </a:r>
            <a:br>
              <a:rPr lang="en-US" sz="2100" dirty="0"/>
            </a:br>
            <a:r>
              <a:rPr lang="en-US" sz="2100" dirty="0"/>
              <a:t>Internet &amp; WWW</a:t>
            </a:r>
          </a:p>
          <a:p>
            <a:pPr lvl="1"/>
            <a:r>
              <a:rPr lang="en-US" sz="2100" dirty="0"/>
              <a:t>Carry out specific tasks; </a:t>
            </a:r>
            <a:br>
              <a:rPr lang="en-US" sz="2100" dirty="0"/>
            </a:br>
            <a:r>
              <a:rPr lang="en-US" sz="2100" dirty="0"/>
              <a:t>e.g.,</a:t>
            </a:r>
          </a:p>
          <a:p>
            <a:pPr lvl="2"/>
            <a:r>
              <a:rPr lang="en-US" sz="2100" dirty="0"/>
              <a:t>Web </a:t>
            </a:r>
            <a:r>
              <a:rPr lang="en-US" sz="2100" dirty="0" err="1"/>
              <a:t>spidering</a:t>
            </a:r>
            <a:r>
              <a:rPr lang="en-US" sz="2100" dirty="0"/>
              <a:t>: collecting </a:t>
            </a:r>
            <a:br>
              <a:rPr lang="en-US" sz="2100" dirty="0"/>
            </a:br>
            <a:r>
              <a:rPr lang="en-US" sz="2100" dirty="0"/>
              <a:t>files from Web (e.g., GOOGLE engine bots)</a:t>
            </a:r>
          </a:p>
          <a:p>
            <a:pPr lvl="2"/>
            <a:r>
              <a:rPr lang="en-US" sz="2100" dirty="0"/>
              <a:t>Monitoring conversations on talk channels (e.g., for suppression of profanity or automated responses to questions)</a:t>
            </a:r>
          </a:p>
          <a:p>
            <a:r>
              <a:rPr lang="en-US" sz="2100" dirty="0"/>
              <a:t>IRC Bots</a:t>
            </a:r>
          </a:p>
          <a:p>
            <a:pPr lvl="1"/>
            <a:r>
              <a:rPr lang="en-US" sz="2100" dirty="0"/>
              <a:t>Internet Relay Chat used for communications</a:t>
            </a:r>
          </a:p>
          <a:p>
            <a:pPr lvl="1"/>
            <a:r>
              <a:rPr lang="en-US" sz="2100" dirty="0"/>
              <a:t>IRC bots widespread for criminal activity</a:t>
            </a:r>
          </a:p>
          <a:p>
            <a:r>
              <a:rPr lang="en-US" sz="2100" dirty="0"/>
              <a:t>Bot Herders control 100K bots for commercial (criminal) activity such as DDoS, spam</a:t>
            </a:r>
          </a:p>
        </p:txBody>
      </p:sp>
      <p:pic>
        <p:nvPicPr>
          <p:cNvPr id="60418" name="Picture 2"/>
          <p:cNvPicPr>
            <a:picLocks noChangeAspect="1" noChangeArrowheads="1"/>
          </p:cNvPicPr>
          <p:nvPr/>
        </p:nvPicPr>
        <p:blipFill>
          <a:blip r:embed="rId3" cstate="print"/>
          <a:srcRect/>
          <a:stretch>
            <a:fillRect/>
          </a:stretch>
        </p:blipFill>
        <p:spPr bwMode="auto">
          <a:xfrm>
            <a:off x="5562600" y="990600"/>
            <a:ext cx="3333750" cy="21050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Bots &amp; Botnets (2)</a:t>
            </a:r>
          </a:p>
        </p:txBody>
      </p:sp>
      <p:sp>
        <p:nvSpPr>
          <p:cNvPr id="3" name="Content Placeholder 2"/>
          <p:cNvSpPr>
            <a:spLocks noGrp="1"/>
          </p:cNvSpPr>
          <p:nvPr>
            <p:ph idx="1"/>
          </p:nvPr>
        </p:nvSpPr>
        <p:spPr/>
        <p:txBody>
          <a:bodyPr/>
          <a:lstStyle/>
          <a:p>
            <a:r>
              <a:rPr lang="en-US" dirty="0" err="1"/>
              <a:t>Grum</a:t>
            </a:r>
            <a:r>
              <a:rPr lang="en-US" dirty="0"/>
              <a:t>: 18 billion spam messages per day</a:t>
            </a:r>
          </a:p>
          <a:p>
            <a:r>
              <a:rPr lang="en-US" dirty="0" err="1"/>
              <a:t>Lethic</a:t>
            </a:r>
            <a:r>
              <a:rPr lang="en-US" dirty="0"/>
              <a:t>: 28% of all spam in 2012</a:t>
            </a:r>
          </a:p>
          <a:p>
            <a:r>
              <a:rPr lang="en-US" dirty="0" err="1"/>
              <a:t>Festi</a:t>
            </a:r>
            <a:r>
              <a:rPr lang="en-US" dirty="0"/>
              <a:t>: infected 250,000 unique IP addresses</a:t>
            </a:r>
          </a:p>
          <a:p>
            <a:r>
              <a:rPr lang="en-US" dirty="0" err="1"/>
              <a:t>Cutwail</a:t>
            </a:r>
            <a:r>
              <a:rPr lang="en-US" dirty="0"/>
              <a:t>: DDoS attacks vs 100s Websites</a:t>
            </a:r>
          </a:p>
          <a:p>
            <a:r>
              <a:rPr lang="en-US" dirty="0"/>
              <a:t>Zeus: 944 Zeus command and control (C&amp;C) servers – botnets steal banking info</a:t>
            </a:r>
          </a:p>
          <a:p>
            <a:r>
              <a:rPr lang="en-US" dirty="0" err="1"/>
              <a:t>SpyEye</a:t>
            </a:r>
            <a:r>
              <a:rPr lang="en-US" dirty="0"/>
              <a:t>: steal consumer banking data (~278 </a:t>
            </a:r>
            <a:r>
              <a:rPr lang="en-US" dirty="0" err="1"/>
              <a:t>SpyEye</a:t>
            </a:r>
            <a:r>
              <a:rPr lang="en-US" dirty="0"/>
              <a:t> C&amp;C servers in use</a:t>
            </a:r>
          </a:p>
          <a:p>
            <a:r>
              <a:rPr lang="en-US" dirty="0"/>
              <a:t>Citadel: “…social network allowing users to report bugs and even suggest new features. 2012 has seen a 20 % increase in Citadel Trojan attacks”</a:t>
            </a:r>
          </a:p>
        </p:txBody>
      </p:sp>
      <p:sp>
        <p:nvSpPr>
          <p:cNvPr id="4" name="TextBox 3"/>
          <p:cNvSpPr txBox="1"/>
          <p:nvPr/>
        </p:nvSpPr>
        <p:spPr>
          <a:xfrm>
            <a:off x="7010400" y="771555"/>
            <a:ext cx="1737976" cy="400110"/>
          </a:xfrm>
          <a:prstGeom prst="rect">
            <a:avLst/>
          </a:prstGeom>
          <a:solidFill>
            <a:srgbClr val="FFC000"/>
          </a:solidFill>
          <a:scene3d>
            <a:camera prst="orthographicFront"/>
            <a:lightRig rig="threePt" dir="t"/>
          </a:scene3d>
          <a:sp3d>
            <a:bevelT/>
          </a:sp3d>
        </p:spPr>
        <p:txBody>
          <a:bodyPr wrap="none" rtlCol="0">
            <a:spAutoFit/>
          </a:bodyPr>
          <a:lstStyle/>
          <a:p>
            <a:r>
              <a:rPr lang="en-US" dirty="0"/>
              <a:t>Nov 15, 2012</a:t>
            </a:r>
          </a:p>
        </p:txBody>
      </p:sp>
      <p:sp>
        <p:nvSpPr>
          <p:cNvPr id="7" name="TextBox 6"/>
          <p:cNvSpPr txBox="1"/>
          <p:nvPr/>
        </p:nvSpPr>
        <p:spPr>
          <a:xfrm>
            <a:off x="1676400" y="6066971"/>
            <a:ext cx="6019800" cy="584775"/>
          </a:xfrm>
          <a:prstGeom prst="rect">
            <a:avLst/>
          </a:prstGeom>
          <a:solidFill>
            <a:srgbClr val="FFC000"/>
          </a:solidFill>
          <a:scene3d>
            <a:camera prst="orthographicFront"/>
            <a:lightRig rig="threePt" dir="t"/>
          </a:scene3d>
          <a:sp3d>
            <a:bevelT/>
          </a:sp3d>
        </p:spPr>
        <p:txBody>
          <a:bodyPr wrap="square" rtlCol="0">
            <a:spAutoFit/>
          </a:bodyPr>
          <a:lstStyle/>
          <a:p>
            <a:r>
              <a:rPr lang="en-US" sz="1600" dirty="0">
                <a:latin typeface="Arial Narrow" panose="020B0606020202030204" pitchFamily="34" charset="0"/>
              </a:rPr>
              <a:t>Morgan, C. “The Worst Botnets of 2012.” </a:t>
            </a:r>
            <a:r>
              <a:rPr lang="en-US" sz="1600" dirty="0" err="1">
                <a:latin typeface="Arial Narrow" panose="020B0606020202030204" pitchFamily="34" charset="0"/>
              </a:rPr>
              <a:t>Storagecraft</a:t>
            </a:r>
            <a:r>
              <a:rPr lang="en-US" sz="1600" dirty="0">
                <a:latin typeface="Arial Narrow" panose="020B0606020202030204" pitchFamily="34" charset="0"/>
              </a:rPr>
              <a:t> (2012-11-15).   </a:t>
            </a:r>
            <a:br>
              <a:rPr lang="en-US" sz="1600" dirty="0">
                <a:latin typeface="Arial Narrow" panose="020B0606020202030204" pitchFamily="34" charset="0"/>
              </a:rPr>
            </a:br>
            <a:r>
              <a:rPr lang="en-US" sz="1600" dirty="0">
                <a:latin typeface="Arial Narrow" panose="020B0606020202030204" pitchFamily="34" charset="0"/>
                <a:hlinkClick r:id="rId3"/>
              </a:rPr>
              <a:t>http://www.storagecraft.com/blog/the-worst-botnets-of-2012/</a:t>
            </a:r>
            <a:r>
              <a:rPr lang="en-US" sz="1600" dirty="0">
                <a:latin typeface="Arial Narrow" panose="020B0606020202030204" pitchFamily="34" charset="0"/>
              </a:rPr>
              <a:t> </a:t>
            </a:r>
          </a:p>
        </p:txBody>
      </p:sp>
    </p:spTree>
    <p:extLst>
      <p:ext uri="{BB962C8B-B14F-4D97-AF65-F5344CB8AC3E}">
        <p14:creationId xmlns:p14="http://schemas.microsoft.com/office/powerpoint/2010/main" val="826007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Bots</a:t>
            </a:r>
            <a:r>
              <a:rPr lang="en-US" baseline="0" dirty="0"/>
              <a:t> &amp; Botnets (3)</a:t>
            </a:r>
            <a:endParaRPr lang="en-US" dirty="0"/>
          </a:p>
        </p:txBody>
      </p:sp>
      <p:sp>
        <p:nvSpPr>
          <p:cNvPr id="3" name="Content Placeholder 2"/>
          <p:cNvSpPr>
            <a:spLocks noGrp="1"/>
          </p:cNvSpPr>
          <p:nvPr>
            <p:ph idx="1"/>
          </p:nvPr>
        </p:nvSpPr>
        <p:spPr/>
        <p:txBody>
          <a:bodyPr/>
          <a:lstStyle/>
          <a:p>
            <a:r>
              <a:rPr lang="en-US" dirty="0" err="1"/>
              <a:t>ZeroAccess</a:t>
            </a:r>
            <a:r>
              <a:rPr lang="en-US" dirty="0"/>
              <a:t>: fastest growing botnet:  2M nodes – ad-click fraud</a:t>
            </a:r>
          </a:p>
          <a:p>
            <a:r>
              <a:rPr lang="en-US" dirty="0"/>
              <a:t>TDL-4: “…removes competing malware, hides from detection and installs a master boot record. The newest variant of TDL-4 has infected approximately 250,000 unique victims.”</a:t>
            </a:r>
          </a:p>
          <a:p>
            <a:r>
              <a:rPr lang="en-US" dirty="0"/>
              <a:t>Flashback: 100k Mac computers infected –collects passwords (e.g., Google, </a:t>
            </a:r>
            <a:r>
              <a:rPr lang="en-US" dirty="0" err="1"/>
              <a:t>Paypal</a:t>
            </a:r>
            <a:r>
              <a:rPr lang="en-US" dirty="0"/>
              <a:t>) … infected 10 percent of home networks with Mac computers by Apr 2012</a:t>
            </a:r>
          </a:p>
        </p:txBody>
      </p:sp>
      <p:sp>
        <p:nvSpPr>
          <p:cNvPr id="4" name="TextBox 3"/>
          <p:cNvSpPr txBox="1"/>
          <p:nvPr/>
        </p:nvSpPr>
        <p:spPr>
          <a:xfrm>
            <a:off x="1676400" y="6066971"/>
            <a:ext cx="6019800" cy="584775"/>
          </a:xfrm>
          <a:prstGeom prst="rect">
            <a:avLst/>
          </a:prstGeom>
          <a:solidFill>
            <a:srgbClr val="FFC000"/>
          </a:solidFill>
          <a:scene3d>
            <a:camera prst="orthographicFront"/>
            <a:lightRig rig="threePt" dir="t"/>
          </a:scene3d>
          <a:sp3d>
            <a:bevelT/>
          </a:sp3d>
        </p:spPr>
        <p:txBody>
          <a:bodyPr wrap="square" rtlCol="0">
            <a:spAutoFit/>
          </a:bodyPr>
          <a:lstStyle/>
          <a:p>
            <a:r>
              <a:rPr lang="en-US" sz="1600" dirty="0">
                <a:latin typeface="Arial Narrow" panose="020B0606020202030204" pitchFamily="34" charset="0"/>
              </a:rPr>
              <a:t>Morgan, C. “The Worst Botnets of 2012.” </a:t>
            </a:r>
            <a:r>
              <a:rPr lang="en-US" sz="1600" dirty="0" err="1">
                <a:latin typeface="Arial Narrow" panose="020B0606020202030204" pitchFamily="34" charset="0"/>
              </a:rPr>
              <a:t>Storagecraft</a:t>
            </a:r>
            <a:r>
              <a:rPr lang="en-US" sz="1600" dirty="0">
                <a:latin typeface="Arial Narrow" panose="020B0606020202030204" pitchFamily="34" charset="0"/>
              </a:rPr>
              <a:t> (2012-11-15).   </a:t>
            </a:r>
            <a:br>
              <a:rPr lang="en-US" sz="1600" dirty="0">
                <a:latin typeface="Arial Narrow" panose="020B0606020202030204" pitchFamily="34" charset="0"/>
              </a:rPr>
            </a:br>
            <a:r>
              <a:rPr lang="en-US" sz="1600" dirty="0">
                <a:latin typeface="Arial Narrow" panose="020B0606020202030204" pitchFamily="34" charset="0"/>
                <a:hlinkClick r:id="rId3"/>
              </a:rPr>
              <a:t>http://www.storagecraft.com/blog/the-worst-botnets-of-2012/</a:t>
            </a:r>
            <a:r>
              <a:rPr lang="en-US" sz="1600" dirty="0">
                <a:latin typeface="Arial Narrow" panose="020B0606020202030204" pitchFamily="34" charset="0"/>
              </a:rPr>
              <a:t> </a:t>
            </a:r>
          </a:p>
        </p:txBody>
      </p:sp>
    </p:spTree>
    <p:extLst>
      <p:ext uri="{BB962C8B-B14F-4D97-AF65-F5344CB8AC3E}">
        <p14:creationId xmlns:p14="http://schemas.microsoft.com/office/powerpoint/2010/main" val="435923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Malicious Mobile Code</a:t>
            </a:r>
          </a:p>
        </p:txBody>
      </p:sp>
      <p:sp>
        <p:nvSpPr>
          <p:cNvPr id="3" name="Content Placeholder 2"/>
          <p:cNvSpPr>
            <a:spLocks noGrp="1"/>
          </p:cNvSpPr>
          <p:nvPr>
            <p:ph idx="1"/>
          </p:nvPr>
        </p:nvSpPr>
        <p:spPr/>
        <p:txBody>
          <a:bodyPr/>
          <a:lstStyle/>
          <a:p>
            <a:r>
              <a:rPr lang="en-US" dirty="0"/>
              <a:t>Web servers host pages with active content</a:t>
            </a:r>
          </a:p>
          <a:p>
            <a:r>
              <a:rPr lang="en-US" dirty="0"/>
              <a:t>Mobile code may be written in (e.g.)</a:t>
            </a:r>
          </a:p>
          <a:p>
            <a:pPr lvl="1"/>
            <a:r>
              <a:rPr lang="en-US" dirty="0"/>
              <a:t>ActiveX controls</a:t>
            </a:r>
          </a:p>
          <a:p>
            <a:pPr lvl="1"/>
            <a:r>
              <a:rPr lang="en-US" dirty="0"/>
              <a:t>Java applets</a:t>
            </a:r>
          </a:p>
          <a:p>
            <a:pPr lvl="1"/>
            <a:r>
              <a:rPr lang="en-US" dirty="0"/>
              <a:t>JavaScript</a:t>
            </a:r>
          </a:p>
          <a:p>
            <a:pPr lvl="1"/>
            <a:r>
              <a:rPr lang="en-US" dirty="0"/>
              <a:t>Adobe Flash</a:t>
            </a:r>
          </a:p>
          <a:p>
            <a:r>
              <a:rPr lang="en-US" dirty="0"/>
              <a:t>Often involved in phishing </a:t>
            </a:r>
            <a:br>
              <a:rPr lang="en-US" dirty="0"/>
            </a:br>
            <a:r>
              <a:rPr lang="en-US" dirty="0"/>
              <a:t>attacks</a:t>
            </a:r>
          </a:p>
          <a:p>
            <a:r>
              <a:rPr lang="en-US" dirty="0"/>
              <a:t>See </a:t>
            </a:r>
            <a:r>
              <a:rPr lang="en-US" i="1" dirty="0"/>
              <a:t>CSH6</a:t>
            </a:r>
            <a:r>
              <a:rPr lang="en-US" dirty="0"/>
              <a:t> Chapter 17, Mobile Code.</a:t>
            </a:r>
          </a:p>
        </p:txBody>
      </p:sp>
      <p:pic>
        <p:nvPicPr>
          <p:cNvPr id="61442" name="Picture 2" descr="C:\Program Files\Microsoft Office\Media\CntCD1\ClipArt6\j0290821.wmf"/>
          <p:cNvPicPr>
            <a:picLocks noChangeAspect="1" noChangeArrowheads="1"/>
          </p:cNvPicPr>
          <p:nvPr/>
        </p:nvPicPr>
        <p:blipFill>
          <a:blip r:embed="rId3" cstate="print"/>
          <a:srcRect/>
          <a:stretch>
            <a:fillRect/>
          </a:stretch>
        </p:blipFill>
        <p:spPr bwMode="auto">
          <a:xfrm>
            <a:off x="5791200" y="2310897"/>
            <a:ext cx="2809592" cy="223620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62800" cy="914400"/>
          </a:xfrm>
        </p:spPr>
        <p:txBody>
          <a:bodyPr/>
          <a:lstStyle/>
          <a:p>
            <a:r>
              <a:rPr lang="en-US" sz="3200" dirty="0"/>
              <a:t>Malicious-Code Threat Model (1)</a:t>
            </a:r>
          </a:p>
        </p:txBody>
      </p:sp>
      <p:sp>
        <p:nvSpPr>
          <p:cNvPr id="16" name="Content Placeholder 15"/>
          <p:cNvSpPr>
            <a:spLocks noGrp="1"/>
          </p:cNvSpPr>
          <p:nvPr>
            <p:ph idx="1"/>
          </p:nvPr>
        </p:nvSpPr>
        <p:spPr>
          <a:xfrm>
            <a:off x="990600" y="2133600"/>
            <a:ext cx="7772400" cy="4191000"/>
          </a:xfrm>
        </p:spPr>
        <p:txBody>
          <a:bodyPr/>
          <a:lstStyle/>
          <a:p>
            <a:r>
              <a:rPr lang="en-US" sz="2000" dirty="0"/>
              <a:t>Actor: structured or unstructured threats</a:t>
            </a:r>
          </a:p>
          <a:p>
            <a:pPr lvl="1"/>
            <a:r>
              <a:rPr lang="en-US" sz="2000" dirty="0"/>
              <a:t>Individuals, organizations, nation-states</a:t>
            </a:r>
          </a:p>
          <a:p>
            <a:r>
              <a:rPr lang="en-US" sz="2000" dirty="0"/>
              <a:t>Access: allowed physical or logical path</a:t>
            </a:r>
          </a:p>
          <a:p>
            <a:r>
              <a:rPr lang="en-US" sz="2000" dirty="0"/>
              <a:t>Asset: resource of interest</a:t>
            </a:r>
          </a:p>
          <a:p>
            <a:r>
              <a:rPr lang="en-US" sz="2000" dirty="0"/>
              <a:t>Action: execution of malicious code or logic</a:t>
            </a:r>
          </a:p>
          <a:p>
            <a:r>
              <a:rPr lang="en-US" sz="2000" dirty="0"/>
              <a:t>Outcome</a:t>
            </a:r>
          </a:p>
          <a:p>
            <a:pPr lvl="1"/>
            <a:r>
              <a:rPr lang="en-US" sz="2000" dirty="0"/>
              <a:t>Intelligence, surveillance, reconnaissance</a:t>
            </a:r>
          </a:p>
          <a:p>
            <a:pPr lvl="1"/>
            <a:r>
              <a:rPr lang="en-US" sz="2000" dirty="0"/>
              <a:t>Disruption of operations</a:t>
            </a:r>
          </a:p>
          <a:p>
            <a:pPr lvl="1"/>
            <a:r>
              <a:rPr lang="en-US" sz="2000" dirty="0"/>
              <a:t>Destruction of assets</a:t>
            </a:r>
          </a:p>
          <a:p>
            <a:pPr lvl="1"/>
            <a:r>
              <a:rPr lang="en-US" sz="2000" dirty="0"/>
              <a:t>Publicity for cause</a:t>
            </a:r>
          </a:p>
          <a:p>
            <a:pPr lvl="1"/>
            <a:r>
              <a:rPr lang="en-US" sz="2000" dirty="0"/>
              <a:t>Negative publicity against victim</a:t>
            </a:r>
          </a:p>
        </p:txBody>
      </p:sp>
      <p:grpSp>
        <p:nvGrpSpPr>
          <p:cNvPr id="3" name="Group 13"/>
          <p:cNvGrpSpPr/>
          <p:nvPr/>
        </p:nvGrpSpPr>
        <p:grpSpPr>
          <a:xfrm>
            <a:off x="876300" y="1219200"/>
            <a:ext cx="7391400" cy="838200"/>
            <a:chOff x="381000" y="2286000"/>
            <a:chExt cx="7391400" cy="838200"/>
          </a:xfrm>
        </p:grpSpPr>
        <p:sp>
          <p:nvSpPr>
            <p:cNvPr id="8" name="Rectangle 7"/>
            <p:cNvSpPr/>
            <p:nvPr/>
          </p:nvSpPr>
          <p:spPr bwMode="auto">
            <a:xfrm>
              <a:off x="381000" y="2476500"/>
              <a:ext cx="1219200" cy="457200"/>
            </a:xfrm>
            <a:prstGeom prst="rect">
              <a:avLst/>
            </a:prstGeom>
            <a:solidFill>
              <a:srgbClr val="FFC000"/>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ACTOR</a:t>
              </a:r>
            </a:p>
          </p:txBody>
        </p:sp>
        <p:sp>
          <p:nvSpPr>
            <p:cNvPr id="9" name="Right Arrow 8"/>
            <p:cNvSpPr/>
            <p:nvPr/>
          </p:nvSpPr>
          <p:spPr bwMode="auto">
            <a:xfrm>
              <a:off x="1676400" y="2286000"/>
              <a:ext cx="1457739" cy="838200"/>
            </a:xfrm>
            <a:prstGeom prst="rightArrow">
              <a:avLst/>
            </a:prstGeom>
            <a:solidFill>
              <a:srgbClr val="FFC000"/>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US" dirty="0"/>
                <a:t>ACCESS</a:t>
              </a:r>
            </a:p>
          </p:txBody>
        </p:sp>
        <p:sp>
          <p:nvSpPr>
            <p:cNvPr id="10" name="Rectangle 9"/>
            <p:cNvSpPr/>
            <p:nvPr/>
          </p:nvSpPr>
          <p:spPr bwMode="auto">
            <a:xfrm>
              <a:off x="3200400" y="2476500"/>
              <a:ext cx="1219200" cy="457200"/>
            </a:xfrm>
            <a:prstGeom prst="rect">
              <a:avLst/>
            </a:prstGeom>
            <a:solidFill>
              <a:srgbClr val="FFC000"/>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ASSET</a:t>
              </a:r>
            </a:p>
          </p:txBody>
        </p:sp>
        <p:sp>
          <p:nvSpPr>
            <p:cNvPr id="12" name="Right Arrow 11"/>
            <p:cNvSpPr/>
            <p:nvPr/>
          </p:nvSpPr>
          <p:spPr bwMode="auto">
            <a:xfrm>
              <a:off x="4572000" y="2286000"/>
              <a:ext cx="1524000" cy="838200"/>
            </a:xfrm>
            <a:prstGeom prst="rightArrow">
              <a:avLst/>
            </a:prstGeom>
            <a:solidFill>
              <a:srgbClr val="FFC000"/>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ACTION</a:t>
              </a:r>
            </a:p>
          </p:txBody>
        </p:sp>
        <p:sp>
          <p:nvSpPr>
            <p:cNvPr id="13" name="Rectangle 12"/>
            <p:cNvSpPr/>
            <p:nvPr/>
          </p:nvSpPr>
          <p:spPr bwMode="auto">
            <a:xfrm>
              <a:off x="6172200" y="2476500"/>
              <a:ext cx="1600200" cy="457200"/>
            </a:xfrm>
            <a:prstGeom prst="rect">
              <a:avLst/>
            </a:prstGeom>
            <a:solidFill>
              <a:srgbClr val="FFC000"/>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OUTCOME</a:t>
              </a:r>
            </a:p>
          </p:txBody>
        </p:sp>
      </p:grpSp>
      <p:pic>
        <p:nvPicPr>
          <p:cNvPr id="23553" name="Picture 1" descr="C:\Program Files\Microsoft Office\Media\CntCD1\ClipArt6\j0290749.wmf"/>
          <p:cNvPicPr>
            <a:picLocks noChangeAspect="1" noChangeArrowheads="1"/>
          </p:cNvPicPr>
          <p:nvPr/>
        </p:nvPicPr>
        <p:blipFill>
          <a:blip r:embed="rId3" cstate="print"/>
          <a:srcRect/>
          <a:stretch>
            <a:fillRect/>
          </a:stretch>
        </p:blipFill>
        <p:spPr bwMode="auto">
          <a:xfrm>
            <a:off x="5791200" y="4572000"/>
            <a:ext cx="3190744" cy="17526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62800" cy="914400"/>
          </a:xfrm>
        </p:spPr>
        <p:txBody>
          <a:bodyPr/>
          <a:lstStyle/>
          <a:p>
            <a:r>
              <a:rPr lang="en-US" dirty="0"/>
              <a:t>Detection of Malicious Code</a:t>
            </a:r>
          </a:p>
        </p:txBody>
      </p:sp>
      <p:sp>
        <p:nvSpPr>
          <p:cNvPr id="3" name="Content Placeholder 2"/>
          <p:cNvSpPr>
            <a:spLocks noGrp="1"/>
          </p:cNvSpPr>
          <p:nvPr>
            <p:ph idx="1"/>
          </p:nvPr>
        </p:nvSpPr>
        <p:spPr>
          <a:xfrm>
            <a:off x="990600" y="1828800"/>
            <a:ext cx="4267200" cy="4495800"/>
          </a:xfrm>
        </p:spPr>
        <p:txBody>
          <a:bodyPr/>
          <a:lstStyle/>
          <a:p>
            <a:r>
              <a:rPr lang="en-US" sz="3200" dirty="0"/>
              <a:t>Signature-Based</a:t>
            </a:r>
          </a:p>
          <a:p>
            <a:r>
              <a:rPr lang="en-US" sz="3200" dirty="0"/>
              <a:t>Network-Based</a:t>
            </a:r>
          </a:p>
          <a:p>
            <a:r>
              <a:rPr lang="en-US" sz="3200" dirty="0"/>
              <a:t>Behavioral</a:t>
            </a:r>
            <a:endParaRPr lang="en-US" sz="3200" baseline="0" dirty="0"/>
          </a:p>
          <a:p>
            <a:r>
              <a:rPr lang="en-US" sz="3200" baseline="0" dirty="0"/>
              <a:t>Heuristic</a:t>
            </a:r>
          </a:p>
        </p:txBody>
      </p:sp>
      <p:pic>
        <p:nvPicPr>
          <p:cNvPr id="92162" name="Picture 2" descr="C:\Program Files\Microsoft Office\Media\CntCD1\ClipArt2\j0215314.wmf"/>
          <p:cNvPicPr>
            <a:picLocks noChangeAspect="1" noChangeArrowheads="1"/>
          </p:cNvPicPr>
          <p:nvPr/>
        </p:nvPicPr>
        <p:blipFill>
          <a:blip r:embed="rId3" cstate="print"/>
          <a:srcRect/>
          <a:stretch>
            <a:fillRect/>
          </a:stretch>
        </p:blipFill>
        <p:spPr bwMode="auto">
          <a:xfrm>
            <a:off x="4953000" y="1219200"/>
            <a:ext cx="4191000" cy="436640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Signature-Based Malware Detection</a:t>
            </a:r>
          </a:p>
        </p:txBody>
      </p:sp>
      <p:sp>
        <p:nvSpPr>
          <p:cNvPr id="5" name="Content Placeholder 4"/>
          <p:cNvSpPr>
            <a:spLocks noGrp="1"/>
          </p:cNvSpPr>
          <p:nvPr>
            <p:ph idx="1"/>
          </p:nvPr>
        </p:nvSpPr>
        <p:spPr/>
        <p:txBody>
          <a:bodyPr/>
          <a:lstStyle/>
          <a:p>
            <a:r>
              <a:rPr lang="en-US" dirty="0"/>
              <a:t>Oldest method of recognizing malware</a:t>
            </a:r>
          </a:p>
          <a:p>
            <a:pPr lvl="1"/>
            <a:r>
              <a:rPr lang="en-US" dirty="0"/>
              <a:t>Identify known strings of code/text</a:t>
            </a:r>
          </a:p>
          <a:p>
            <a:pPr lvl="1"/>
            <a:r>
              <a:rPr lang="en-US" dirty="0"/>
              <a:t>Defeated by polymorphism</a:t>
            </a:r>
          </a:p>
          <a:p>
            <a:r>
              <a:rPr lang="en-US" dirty="0"/>
              <a:t>Hashes</a:t>
            </a:r>
          </a:p>
          <a:p>
            <a:pPr lvl="1"/>
            <a:r>
              <a:rPr lang="en-US" dirty="0"/>
              <a:t>Compute cryptographic hash of all executables on system; e.g., </a:t>
            </a:r>
          </a:p>
          <a:p>
            <a:pPr lvl="2"/>
            <a:r>
              <a:rPr lang="en-US" dirty="0"/>
              <a:t>MD5</a:t>
            </a:r>
          </a:p>
          <a:p>
            <a:pPr lvl="2"/>
            <a:r>
              <a:rPr lang="en-US" dirty="0"/>
              <a:t>SHA-1</a:t>
            </a:r>
          </a:p>
          <a:p>
            <a:pPr lvl="2"/>
            <a:r>
              <a:rPr lang="en-US" dirty="0"/>
              <a:t>Digital signature using public key cryptosystem</a:t>
            </a:r>
          </a:p>
          <a:p>
            <a:pPr lvl="1"/>
            <a:r>
              <a:rPr lang="en-US" dirty="0"/>
              <a:t>Identify unauthorized changes (caused by malware) by checking table of hash values</a:t>
            </a:r>
          </a:p>
        </p:txBody>
      </p:sp>
      <p:pic>
        <p:nvPicPr>
          <p:cNvPr id="62466" name="Picture 2" descr="C:\Program Files\Microsoft Office\Media\CntCD1\ClipArt1\j0198672.wmf"/>
          <p:cNvPicPr>
            <a:picLocks noChangeAspect="1" noChangeArrowheads="1"/>
          </p:cNvPicPr>
          <p:nvPr/>
        </p:nvPicPr>
        <p:blipFill>
          <a:blip r:embed="rId3" cstate="print"/>
          <a:srcRect/>
          <a:stretch>
            <a:fillRect/>
          </a:stretch>
        </p:blipFill>
        <p:spPr bwMode="auto">
          <a:xfrm>
            <a:off x="5943600" y="3048000"/>
            <a:ext cx="2929968" cy="181144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Network-Based Malware Detection</a:t>
            </a:r>
          </a:p>
        </p:txBody>
      </p:sp>
      <p:sp>
        <p:nvSpPr>
          <p:cNvPr id="5" name="Content Placeholder 4"/>
          <p:cNvSpPr>
            <a:spLocks noGrp="1"/>
          </p:cNvSpPr>
          <p:nvPr>
            <p:ph idx="1"/>
          </p:nvPr>
        </p:nvSpPr>
        <p:spPr/>
        <p:txBody>
          <a:bodyPr/>
          <a:lstStyle/>
          <a:p>
            <a:r>
              <a:rPr lang="en-US" dirty="0"/>
              <a:t>Look for effects of running malware; e.g.,</a:t>
            </a:r>
          </a:p>
          <a:p>
            <a:pPr lvl="1"/>
            <a:r>
              <a:rPr lang="en-US" dirty="0"/>
              <a:t>Connection to unusual / characteristic server (like IRC)</a:t>
            </a:r>
          </a:p>
          <a:p>
            <a:pPr lvl="1"/>
            <a:r>
              <a:rPr lang="en-US" dirty="0"/>
              <a:t>Unusual protocols (not normal </a:t>
            </a:r>
            <a:br>
              <a:rPr lang="en-US" dirty="0"/>
            </a:br>
            <a:r>
              <a:rPr lang="en-US" dirty="0"/>
              <a:t>for system)</a:t>
            </a:r>
          </a:p>
          <a:p>
            <a:pPr lvl="1"/>
            <a:r>
              <a:rPr lang="en-US" dirty="0"/>
              <a:t>Peculiar packets (nor normal for </a:t>
            </a:r>
            <a:br>
              <a:rPr lang="en-US" dirty="0"/>
            </a:br>
            <a:r>
              <a:rPr lang="en-US" dirty="0"/>
              <a:t>protocol)</a:t>
            </a:r>
          </a:p>
          <a:p>
            <a:r>
              <a:rPr lang="en-US" dirty="0"/>
              <a:t>Can establish baseline for behavior</a:t>
            </a:r>
          </a:p>
          <a:p>
            <a:pPr lvl="1"/>
            <a:r>
              <a:rPr lang="en-US" dirty="0"/>
              <a:t>Monitor KNOWN-CLEAN system</a:t>
            </a:r>
          </a:p>
          <a:p>
            <a:pPr lvl="2"/>
            <a:r>
              <a:rPr lang="en-US" dirty="0"/>
              <a:t>Critically important not to include malicious code in baseline</a:t>
            </a:r>
          </a:p>
          <a:p>
            <a:pPr lvl="1"/>
            <a:r>
              <a:rPr lang="en-US" dirty="0"/>
              <a:t>Compare observed behavior with baseline</a:t>
            </a:r>
          </a:p>
          <a:p>
            <a:pPr lvl="1"/>
            <a:r>
              <a:rPr lang="en-US" dirty="0"/>
              <a:t>Look for outliers &amp; investigate deviations</a:t>
            </a:r>
          </a:p>
        </p:txBody>
      </p:sp>
      <p:pic>
        <p:nvPicPr>
          <p:cNvPr id="63490" name="Picture 2" descr="C:\Program Files\Microsoft Office\Media\CntCD1\ClipArt4\j0240755.wmf"/>
          <p:cNvPicPr>
            <a:picLocks noChangeAspect="1" noChangeArrowheads="1"/>
          </p:cNvPicPr>
          <p:nvPr/>
        </p:nvPicPr>
        <p:blipFill>
          <a:blip r:embed="rId3" cstate="print"/>
          <a:srcRect/>
          <a:stretch>
            <a:fillRect/>
          </a:stretch>
        </p:blipFill>
        <p:spPr bwMode="auto">
          <a:xfrm>
            <a:off x="6629400" y="2171700"/>
            <a:ext cx="2259180"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Behavioral Malware Detection</a:t>
            </a:r>
          </a:p>
        </p:txBody>
      </p:sp>
      <p:sp>
        <p:nvSpPr>
          <p:cNvPr id="5" name="Content Placeholder 4"/>
          <p:cNvSpPr>
            <a:spLocks noGrp="1"/>
          </p:cNvSpPr>
          <p:nvPr>
            <p:ph idx="1"/>
          </p:nvPr>
        </p:nvSpPr>
        <p:spPr/>
        <p:txBody>
          <a:bodyPr/>
          <a:lstStyle/>
          <a:p>
            <a:r>
              <a:rPr lang="en-US" dirty="0"/>
              <a:t>Monitor behavior of code</a:t>
            </a:r>
          </a:p>
          <a:p>
            <a:pPr lvl="1"/>
            <a:r>
              <a:rPr lang="en-US" dirty="0"/>
              <a:t>Look for violations of security standards; e.g.,</a:t>
            </a:r>
          </a:p>
          <a:p>
            <a:pPr lvl="1"/>
            <a:r>
              <a:rPr lang="en-US" dirty="0"/>
              <a:t>Attempting to modify areas of memory outside local stack of process</a:t>
            </a:r>
          </a:p>
          <a:p>
            <a:pPr lvl="1"/>
            <a:r>
              <a:rPr lang="en-US" dirty="0"/>
              <a:t>Attempting to raise privilege level</a:t>
            </a:r>
          </a:p>
          <a:p>
            <a:pPr lvl="0"/>
            <a:r>
              <a:rPr lang="en-US" dirty="0"/>
              <a:t>Sandboxes</a:t>
            </a:r>
          </a:p>
          <a:p>
            <a:pPr lvl="1"/>
            <a:r>
              <a:rPr lang="en-US" dirty="0"/>
              <a:t>Run code in restricted environment</a:t>
            </a:r>
          </a:p>
          <a:p>
            <a:pPr lvl="1"/>
            <a:r>
              <a:rPr lang="en-US" dirty="0"/>
              <a:t>E.g., Java sandbox</a:t>
            </a:r>
          </a:p>
          <a:p>
            <a:r>
              <a:rPr lang="en-US" dirty="0"/>
              <a:t>Virtual machines a form of sandbox</a:t>
            </a:r>
          </a:p>
          <a:p>
            <a:pPr lvl="1"/>
            <a:r>
              <a:rPr lang="en-US" dirty="0"/>
              <a:t>Increasingly popular</a:t>
            </a:r>
          </a:p>
        </p:txBody>
      </p:sp>
      <p:pic>
        <p:nvPicPr>
          <p:cNvPr id="64514" name="Picture 2" descr="C:\Program Files\Microsoft Office\Media\CntCD1\ClipArt5\j0282428.wmf"/>
          <p:cNvPicPr>
            <a:picLocks noChangeAspect="1" noChangeArrowheads="1"/>
          </p:cNvPicPr>
          <p:nvPr/>
        </p:nvPicPr>
        <p:blipFill>
          <a:blip r:embed="rId3" cstate="print"/>
          <a:srcRect/>
          <a:stretch>
            <a:fillRect/>
          </a:stretch>
        </p:blipFill>
        <p:spPr bwMode="auto">
          <a:xfrm>
            <a:off x="6934200" y="4800600"/>
            <a:ext cx="1815084" cy="16303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Heuristic Malware Detection</a:t>
            </a:r>
          </a:p>
        </p:txBody>
      </p:sp>
      <p:sp>
        <p:nvSpPr>
          <p:cNvPr id="5" name="Content Placeholder 4"/>
          <p:cNvSpPr>
            <a:spLocks noGrp="1"/>
          </p:cNvSpPr>
          <p:nvPr>
            <p:ph idx="1"/>
          </p:nvPr>
        </p:nvSpPr>
        <p:spPr>
          <a:xfrm>
            <a:off x="990600" y="1066800"/>
            <a:ext cx="7162800" cy="5257800"/>
          </a:xfrm>
        </p:spPr>
        <p:txBody>
          <a:bodyPr/>
          <a:lstStyle/>
          <a:p>
            <a:r>
              <a:rPr lang="en-US" i="1" dirty="0"/>
              <a:t>Heuristic</a:t>
            </a:r>
            <a:r>
              <a:rPr lang="en-US" dirty="0"/>
              <a:t> in this context means </a:t>
            </a:r>
            <a:r>
              <a:rPr lang="en-US" i="1" dirty="0"/>
              <a:t>able to change / learn</a:t>
            </a:r>
          </a:p>
          <a:p>
            <a:r>
              <a:rPr lang="en-US" dirty="0"/>
              <a:t> Apply statistical modeling &amp; theoretical behavioral models</a:t>
            </a:r>
          </a:p>
          <a:p>
            <a:pPr lvl="1"/>
            <a:r>
              <a:rPr lang="en-US" dirty="0"/>
              <a:t>Computer score / metric to </a:t>
            </a:r>
            <a:br>
              <a:rPr lang="en-US" dirty="0"/>
            </a:br>
            <a:r>
              <a:rPr lang="en-US" dirty="0"/>
              <a:t>evaluate likelihood that </a:t>
            </a:r>
            <a:br>
              <a:rPr lang="en-US" dirty="0"/>
            </a:br>
            <a:r>
              <a:rPr lang="en-US" dirty="0"/>
              <a:t>program is legitimate</a:t>
            </a:r>
          </a:p>
          <a:p>
            <a:pPr lvl="1"/>
            <a:r>
              <a:rPr lang="en-US" dirty="0"/>
              <a:t>Can detect new variations of </a:t>
            </a:r>
            <a:br>
              <a:rPr lang="en-US" dirty="0"/>
            </a:br>
            <a:r>
              <a:rPr lang="en-US" dirty="0"/>
              <a:t>malware</a:t>
            </a:r>
          </a:p>
          <a:p>
            <a:pPr lvl="2"/>
            <a:r>
              <a:rPr lang="en-US" dirty="0"/>
              <a:t>Even if signature not yet registered by conventional scanners</a:t>
            </a:r>
          </a:p>
          <a:p>
            <a:r>
              <a:rPr lang="en-US" dirty="0"/>
              <a:t>Modern antimalware products include option for heuristic scanning</a:t>
            </a:r>
          </a:p>
          <a:p>
            <a:pPr lvl="1"/>
            <a:r>
              <a:rPr lang="en-US" dirty="0"/>
              <a:t>Should enable it!</a:t>
            </a:r>
          </a:p>
        </p:txBody>
      </p:sp>
      <p:pic>
        <p:nvPicPr>
          <p:cNvPr id="65538" name="Picture 2" descr="C:\Program Files\Microsoft Office\Media\CntCD1\ClipArt5\j0281970.wmf"/>
          <p:cNvPicPr>
            <a:picLocks noChangeAspect="1" noChangeArrowheads="1"/>
          </p:cNvPicPr>
          <p:nvPr/>
        </p:nvPicPr>
        <p:blipFill>
          <a:blip r:embed="rId3" cstate="print"/>
          <a:srcRect/>
          <a:stretch>
            <a:fillRect/>
          </a:stretch>
        </p:blipFill>
        <p:spPr bwMode="auto">
          <a:xfrm>
            <a:off x="6172200" y="1981200"/>
            <a:ext cx="2735118"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Prevention of Malicious Code Attacks</a:t>
            </a:r>
          </a:p>
        </p:txBody>
      </p:sp>
      <p:sp>
        <p:nvSpPr>
          <p:cNvPr id="3" name="Content Placeholder 2"/>
          <p:cNvSpPr>
            <a:spLocks noGrp="1"/>
          </p:cNvSpPr>
          <p:nvPr>
            <p:ph idx="1"/>
          </p:nvPr>
        </p:nvSpPr>
        <p:spPr>
          <a:xfrm>
            <a:off x="990600" y="1371600"/>
            <a:ext cx="7543800" cy="4953000"/>
          </a:xfrm>
        </p:spPr>
        <p:txBody>
          <a:bodyPr/>
          <a:lstStyle/>
          <a:p>
            <a:pPr lvl="0"/>
            <a:r>
              <a:rPr lang="en-US" dirty="0"/>
              <a:t>Defense in Depth</a:t>
            </a:r>
            <a:r>
              <a:rPr lang="en-US" sz="2400" b="1" dirty="0">
                <a:solidFill>
                  <a:schemeClr val="tx1"/>
                </a:solidFill>
                <a:latin typeface="+mn-lt"/>
                <a:ea typeface="+mn-ea"/>
                <a:cs typeface="+mn-cs"/>
              </a:rPr>
              <a:t> vs Malware</a:t>
            </a:r>
            <a:endParaRPr lang="en-US" dirty="0"/>
          </a:p>
          <a:p>
            <a:pPr lvl="0"/>
            <a:r>
              <a:rPr lang="en-US" dirty="0"/>
              <a:t>Operational Controls </a:t>
            </a:r>
            <a:br>
              <a:rPr lang="en-US" dirty="0"/>
            </a:br>
            <a:r>
              <a:rPr lang="en-US" dirty="0"/>
              <a:t>vs Malware</a:t>
            </a:r>
          </a:p>
          <a:p>
            <a:pPr lvl="0"/>
            <a:r>
              <a:rPr lang="en-US" dirty="0"/>
              <a:t>Human</a:t>
            </a:r>
            <a:r>
              <a:rPr lang="en-US" baseline="0" dirty="0"/>
              <a:t> Controls</a:t>
            </a:r>
            <a:r>
              <a:rPr lang="en-US" sz="2400" b="1" dirty="0">
                <a:solidFill>
                  <a:schemeClr val="tx1"/>
                </a:solidFill>
                <a:latin typeface="+mn-lt"/>
                <a:ea typeface="+mn-ea"/>
                <a:cs typeface="+mn-cs"/>
              </a:rPr>
              <a:t> vs </a:t>
            </a:r>
            <a:br>
              <a:rPr lang="en-US" sz="2400" b="1" dirty="0">
                <a:solidFill>
                  <a:schemeClr val="tx1"/>
                </a:solidFill>
                <a:latin typeface="+mn-lt"/>
                <a:ea typeface="+mn-ea"/>
                <a:cs typeface="+mn-cs"/>
              </a:rPr>
            </a:br>
            <a:r>
              <a:rPr lang="en-US" sz="2400" b="1" dirty="0">
                <a:solidFill>
                  <a:schemeClr val="tx1"/>
                </a:solidFill>
                <a:latin typeface="+mn-lt"/>
                <a:ea typeface="+mn-ea"/>
                <a:cs typeface="+mn-cs"/>
              </a:rPr>
              <a:t>Malware</a:t>
            </a:r>
            <a:endParaRPr lang="en-US" baseline="0" dirty="0"/>
          </a:p>
          <a:p>
            <a:pPr lvl="0"/>
            <a:r>
              <a:rPr lang="en-US" baseline="0" dirty="0"/>
              <a:t>Technical Controls</a:t>
            </a:r>
            <a:r>
              <a:rPr lang="en-US" sz="2400" b="1" dirty="0">
                <a:solidFill>
                  <a:schemeClr val="tx1"/>
                </a:solidFill>
                <a:latin typeface="+mn-lt"/>
                <a:ea typeface="+mn-ea"/>
                <a:cs typeface="+mn-cs"/>
              </a:rPr>
              <a:t> vs </a:t>
            </a:r>
            <a:br>
              <a:rPr lang="en-US" sz="2400" b="1" dirty="0">
                <a:solidFill>
                  <a:schemeClr val="tx1"/>
                </a:solidFill>
                <a:latin typeface="+mn-lt"/>
                <a:ea typeface="+mn-ea"/>
                <a:cs typeface="+mn-cs"/>
              </a:rPr>
            </a:br>
            <a:r>
              <a:rPr lang="en-US" sz="2400" b="1" dirty="0">
                <a:solidFill>
                  <a:schemeClr val="tx1"/>
                </a:solidFill>
                <a:latin typeface="+mn-lt"/>
                <a:ea typeface="+mn-ea"/>
                <a:cs typeface="+mn-cs"/>
              </a:rPr>
              <a:t>Malware</a:t>
            </a:r>
          </a:p>
        </p:txBody>
      </p:sp>
      <p:pic>
        <p:nvPicPr>
          <p:cNvPr id="66563" name="Picture 3"/>
          <p:cNvPicPr>
            <a:picLocks noChangeAspect="1" noChangeArrowheads="1"/>
          </p:cNvPicPr>
          <p:nvPr/>
        </p:nvPicPr>
        <p:blipFill>
          <a:blip r:embed="rId3" cstate="screen"/>
          <a:srcRect/>
          <a:stretch>
            <a:fillRect/>
          </a:stretch>
        </p:blipFill>
        <p:spPr bwMode="auto">
          <a:xfrm>
            <a:off x="4572000" y="1914525"/>
            <a:ext cx="4343400" cy="32575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Defense in Depth vs Malware</a:t>
            </a:r>
          </a:p>
        </p:txBody>
      </p:sp>
      <p:sp>
        <p:nvSpPr>
          <p:cNvPr id="5" name="Content Placeholder 4"/>
          <p:cNvSpPr>
            <a:spLocks noGrp="1"/>
          </p:cNvSpPr>
          <p:nvPr>
            <p:ph idx="1"/>
          </p:nvPr>
        </p:nvSpPr>
        <p:spPr>
          <a:xfrm>
            <a:off x="990600" y="990600"/>
            <a:ext cx="4267200" cy="5562600"/>
          </a:xfrm>
        </p:spPr>
        <p:txBody>
          <a:bodyPr/>
          <a:lstStyle/>
          <a:p>
            <a:r>
              <a:rPr lang="en-US" sz="2200" dirty="0"/>
              <a:t>No one AV program can protect against all malware</a:t>
            </a:r>
          </a:p>
          <a:p>
            <a:r>
              <a:rPr lang="en-US" sz="2200" dirty="0"/>
              <a:t>Defense in depth uses multiple concurrent strategies</a:t>
            </a:r>
          </a:p>
          <a:p>
            <a:pPr lvl="1"/>
            <a:r>
              <a:rPr lang="en-US" sz="2200" dirty="0"/>
              <a:t>Operational controls</a:t>
            </a:r>
          </a:p>
          <a:p>
            <a:pPr lvl="1"/>
            <a:r>
              <a:rPr lang="en-US" sz="2200" dirty="0"/>
              <a:t>Human controls</a:t>
            </a:r>
          </a:p>
          <a:p>
            <a:pPr lvl="1"/>
            <a:r>
              <a:rPr lang="en-US" sz="2200" dirty="0"/>
              <a:t>Technical controls</a:t>
            </a:r>
          </a:p>
          <a:p>
            <a:r>
              <a:rPr lang="en-US" sz="2200" dirty="0"/>
              <a:t>Different approach is to define </a:t>
            </a:r>
            <a:r>
              <a:rPr lang="en-US" sz="2200" i="1" dirty="0"/>
              <a:t>orthogonal</a:t>
            </a:r>
            <a:r>
              <a:rPr lang="en-US" sz="2200" dirty="0"/>
              <a:t> systems</a:t>
            </a:r>
          </a:p>
          <a:p>
            <a:pPr lvl="1"/>
            <a:r>
              <a:rPr lang="en-US" sz="2200" dirty="0"/>
              <a:t>Function in only one demonstrably correct way</a:t>
            </a:r>
          </a:p>
          <a:p>
            <a:pPr lvl="1"/>
            <a:r>
              <a:rPr lang="en-US" sz="2200" dirty="0"/>
              <a:t>But no one wants single-purpose, rigid systems</a:t>
            </a:r>
          </a:p>
        </p:txBody>
      </p:sp>
      <p:pic>
        <p:nvPicPr>
          <p:cNvPr id="67586" name="Picture 2"/>
          <p:cNvPicPr>
            <a:picLocks noChangeAspect="1" noChangeArrowheads="1"/>
          </p:cNvPicPr>
          <p:nvPr/>
        </p:nvPicPr>
        <p:blipFill>
          <a:blip r:embed="rId3" cstate="print"/>
          <a:srcRect/>
          <a:stretch>
            <a:fillRect/>
          </a:stretch>
        </p:blipFill>
        <p:spPr bwMode="auto">
          <a:xfrm>
            <a:off x="5105400" y="1066800"/>
            <a:ext cx="3733800" cy="530199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Operational Controls vs Malware</a:t>
            </a:r>
          </a:p>
        </p:txBody>
      </p:sp>
      <p:sp>
        <p:nvSpPr>
          <p:cNvPr id="5" name="Content Placeholder 4"/>
          <p:cNvSpPr>
            <a:spLocks noGrp="1"/>
          </p:cNvSpPr>
          <p:nvPr>
            <p:ph idx="1"/>
          </p:nvPr>
        </p:nvSpPr>
        <p:spPr>
          <a:xfrm>
            <a:off x="990600" y="1295400"/>
            <a:ext cx="7162800" cy="5181600"/>
          </a:xfrm>
        </p:spPr>
        <p:txBody>
          <a:bodyPr/>
          <a:lstStyle/>
          <a:p>
            <a:r>
              <a:rPr lang="en-US" dirty="0"/>
              <a:t>Written policies and procedures</a:t>
            </a:r>
          </a:p>
          <a:p>
            <a:pPr lvl="1"/>
            <a:r>
              <a:rPr lang="en-US" dirty="0"/>
              <a:t>Govern introduction of programs into production environment</a:t>
            </a:r>
          </a:p>
          <a:p>
            <a:pPr lvl="1"/>
            <a:r>
              <a:rPr lang="en-US" dirty="0"/>
              <a:t>Who can install programs?</a:t>
            </a:r>
          </a:p>
          <a:p>
            <a:pPr lvl="1"/>
            <a:r>
              <a:rPr lang="en-US" dirty="0"/>
              <a:t>Acceptable use policies for Internet and e-mail use (</a:t>
            </a:r>
            <a:r>
              <a:rPr lang="en-US" i="1" dirty="0"/>
              <a:t>CSH6</a:t>
            </a:r>
            <a:r>
              <a:rPr lang="en-US" dirty="0"/>
              <a:t> Chapter 48, “E-mail and Internet Use Policies”)</a:t>
            </a:r>
          </a:p>
          <a:p>
            <a:pPr lvl="1"/>
            <a:r>
              <a:rPr lang="en-US" dirty="0"/>
              <a:t>How to respond to suspected attack</a:t>
            </a:r>
          </a:p>
          <a:p>
            <a:pPr lvl="1"/>
            <a:r>
              <a:rPr lang="en-US" dirty="0"/>
              <a:t>See </a:t>
            </a:r>
            <a:r>
              <a:rPr lang="en-US" i="1" dirty="0"/>
              <a:t>CSH6 </a:t>
            </a:r>
            <a:r>
              <a:rPr lang="en-US" dirty="0"/>
              <a:t>Chapter 47, “Operations Security &amp; Production Controls”</a:t>
            </a:r>
          </a:p>
          <a:p>
            <a:r>
              <a:rPr lang="en-US" dirty="0"/>
              <a:t>Employment policies &amp; procedures</a:t>
            </a:r>
          </a:p>
          <a:p>
            <a:pPr lvl="1"/>
            <a:r>
              <a:rPr lang="en-US" i="1" dirty="0"/>
              <a:t>CSH6</a:t>
            </a:r>
            <a:r>
              <a:rPr lang="en-US" dirty="0"/>
              <a:t> Chapter 45, “Employment Practices &amp; Policies”</a:t>
            </a:r>
          </a:p>
        </p:txBody>
      </p:sp>
      <p:grpSp>
        <p:nvGrpSpPr>
          <p:cNvPr id="3" name="Group 2"/>
          <p:cNvGrpSpPr/>
          <p:nvPr/>
        </p:nvGrpSpPr>
        <p:grpSpPr>
          <a:xfrm>
            <a:off x="6388622" y="967810"/>
            <a:ext cx="2463279" cy="4332192"/>
            <a:chOff x="6388622" y="967810"/>
            <a:chExt cx="2463279" cy="4332192"/>
          </a:xfrm>
        </p:grpSpPr>
        <p:sp>
          <p:nvSpPr>
            <p:cNvPr id="4" name="Right Arrow 3"/>
            <p:cNvSpPr/>
            <p:nvPr/>
          </p:nvSpPr>
          <p:spPr bwMode="auto">
            <a:xfrm>
              <a:off x="7162800" y="1066800"/>
              <a:ext cx="1295400" cy="762000"/>
            </a:xfrm>
            <a:prstGeom prst="rightArrow">
              <a:avLst/>
            </a:prstGeom>
            <a:solidFill>
              <a:srgbClr val="00B050"/>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6" name="Right Arrow 5"/>
            <p:cNvSpPr/>
            <p:nvPr/>
          </p:nvSpPr>
          <p:spPr bwMode="auto">
            <a:xfrm rot="3576021">
              <a:off x="7543800" y="1524000"/>
              <a:ext cx="1295400" cy="762000"/>
            </a:xfrm>
            <a:prstGeom prst="rightArrow">
              <a:avLst/>
            </a:prstGeom>
            <a:solidFill>
              <a:srgbClr val="00B050"/>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7" name="Right Arrow 6"/>
            <p:cNvSpPr/>
            <p:nvPr/>
          </p:nvSpPr>
          <p:spPr bwMode="auto">
            <a:xfrm rot="7388234">
              <a:off x="7823201" y="2297367"/>
              <a:ext cx="1295400" cy="762000"/>
            </a:xfrm>
            <a:prstGeom prst="rightArrow">
              <a:avLst/>
            </a:prstGeom>
            <a:solidFill>
              <a:srgbClr val="00B050"/>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8" name="Right Arrow 7"/>
            <p:cNvSpPr/>
            <p:nvPr/>
          </p:nvSpPr>
          <p:spPr bwMode="auto">
            <a:xfrm rot="13750771">
              <a:off x="7569199" y="3798634"/>
              <a:ext cx="1295400" cy="762000"/>
            </a:xfrm>
            <a:prstGeom prst="rightArrow">
              <a:avLst/>
            </a:prstGeom>
            <a:solidFill>
              <a:srgbClr val="00B050"/>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9" name="Right Arrow 8"/>
            <p:cNvSpPr/>
            <p:nvPr/>
          </p:nvSpPr>
          <p:spPr bwMode="auto">
            <a:xfrm rot="13750771">
              <a:off x="7150622" y="2308789"/>
              <a:ext cx="1295400" cy="762000"/>
            </a:xfrm>
            <a:prstGeom prst="rightArrow">
              <a:avLst/>
            </a:prstGeom>
            <a:solidFill>
              <a:srgbClr val="00B050"/>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0" name="Right Arrow 9"/>
            <p:cNvSpPr/>
            <p:nvPr/>
          </p:nvSpPr>
          <p:spPr bwMode="auto">
            <a:xfrm rot="19546696">
              <a:off x="6388622" y="967810"/>
              <a:ext cx="1295400" cy="762000"/>
            </a:xfrm>
            <a:prstGeom prst="rightArrow">
              <a:avLst/>
            </a:prstGeom>
            <a:solidFill>
              <a:srgbClr val="00B050"/>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1" name="Right Arrow 10"/>
            <p:cNvSpPr/>
            <p:nvPr/>
          </p:nvSpPr>
          <p:spPr bwMode="auto">
            <a:xfrm rot="9018502">
              <a:off x="7342680" y="4538002"/>
              <a:ext cx="1295400" cy="762000"/>
            </a:xfrm>
            <a:prstGeom prst="rightArrow">
              <a:avLst/>
            </a:prstGeom>
            <a:solidFill>
              <a:srgbClr val="00B050"/>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Human Controls vs Malware</a:t>
            </a:r>
          </a:p>
        </p:txBody>
      </p:sp>
      <p:sp>
        <p:nvSpPr>
          <p:cNvPr id="5" name="Content Placeholder 4"/>
          <p:cNvSpPr>
            <a:spLocks noGrp="1"/>
          </p:cNvSpPr>
          <p:nvPr>
            <p:ph idx="1"/>
          </p:nvPr>
        </p:nvSpPr>
        <p:spPr>
          <a:xfrm>
            <a:off x="990600" y="1066800"/>
            <a:ext cx="7162800" cy="5562600"/>
          </a:xfrm>
        </p:spPr>
        <p:txBody>
          <a:bodyPr/>
          <a:lstStyle/>
          <a:p>
            <a:r>
              <a:rPr lang="en-US" dirty="0"/>
              <a:t>Provide training on malware policies &amp; procedures</a:t>
            </a:r>
          </a:p>
          <a:p>
            <a:r>
              <a:rPr lang="en-US" dirty="0"/>
              <a:t>Topics</a:t>
            </a:r>
          </a:p>
          <a:p>
            <a:pPr lvl="1"/>
            <a:r>
              <a:rPr lang="en-US" dirty="0"/>
              <a:t>Current threats; e.g.,</a:t>
            </a:r>
          </a:p>
          <a:p>
            <a:pPr lvl="2"/>
            <a:r>
              <a:rPr lang="en-US" dirty="0"/>
              <a:t>Advance-fee fraud (Nigerian 419 fraud)</a:t>
            </a:r>
          </a:p>
          <a:p>
            <a:pPr lvl="2"/>
            <a:r>
              <a:rPr lang="en-US" dirty="0"/>
              <a:t>Social engineering (see </a:t>
            </a:r>
            <a:r>
              <a:rPr lang="en-US" i="1" dirty="0"/>
              <a:t>CSH6</a:t>
            </a:r>
            <a:r>
              <a:rPr lang="en-US" dirty="0"/>
              <a:t> Chapter 29, “Social Engineering &amp; Low-Tech Attacks”)</a:t>
            </a:r>
          </a:p>
          <a:p>
            <a:pPr lvl="2"/>
            <a:r>
              <a:rPr lang="en-US" dirty="0"/>
              <a:t>Malicious attachments</a:t>
            </a:r>
          </a:p>
          <a:p>
            <a:pPr lvl="1"/>
            <a:r>
              <a:rPr lang="en-US" dirty="0"/>
              <a:t>Detecting the threats – not </a:t>
            </a:r>
            <a:br>
              <a:rPr lang="en-US" dirty="0"/>
            </a:br>
            <a:r>
              <a:rPr lang="en-US" dirty="0"/>
              <a:t>ignoring AV popups!</a:t>
            </a:r>
          </a:p>
          <a:p>
            <a:pPr lvl="1"/>
            <a:r>
              <a:rPr lang="en-US" dirty="0"/>
              <a:t>Proper response</a:t>
            </a:r>
          </a:p>
          <a:p>
            <a:pPr lvl="2"/>
            <a:r>
              <a:rPr lang="en-US" dirty="0"/>
              <a:t>Contact Help Desk at once</a:t>
            </a:r>
          </a:p>
        </p:txBody>
      </p:sp>
      <p:pic>
        <p:nvPicPr>
          <p:cNvPr id="68611" name="Picture 3"/>
          <p:cNvPicPr>
            <a:picLocks noChangeAspect="1" noChangeArrowheads="1"/>
          </p:cNvPicPr>
          <p:nvPr/>
        </p:nvPicPr>
        <p:blipFill>
          <a:blip r:embed="rId3" cstate="screen"/>
          <a:srcRect/>
          <a:stretch>
            <a:fillRect/>
          </a:stretch>
        </p:blipFill>
        <p:spPr bwMode="auto">
          <a:xfrm>
            <a:off x="6705600" y="4000365"/>
            <a:ext cx="1779737" cy="26664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Technical Controls vs Malware</a:t>
            </a:r>
          </a:p>
        </p:txBody>
      </p:sp>
      <p:sp>
        <p:nvSpPr>
          <p:cNvPr id="5" name="Content Placeholder 4"/>
          <p:cNvSpPr>
            <a:spLocks noGrp="1"/>
          </p:cNvSpPr>
          <p:nvPr>
            <p:ph idx="1"/>
          </p:nvPr>
        </p:nvSpPr>
        <p:spPr>
          <a:xfrm>
            <a:off x="990600" y="1371600"/>
            <a:ext cx="4191000" cy="4953000"/>
          </a:xfrm>
        </p:spPr>
        <p:txBody>
          <a:bodyPr/>
          <a:lstStyle/>
          <a:p>
            <a:r>
              <a:rPr lang="en-US" dirty="0"/>
              <a:t>Implementing Antivirus Systems</a:t>
            </a:r>
          </a:p>
          <a:p>
            <a:r>
              <a:rPr lang="en-US" dirty="0"/>
              <a:t>Host Configuration Controls &amp; Security</a:t>
            </a:r>
          </a:p>
          <a:p>
            <a:r>
              <a:rPr lang="en-US" dirty="0"/>
              <a:t>Network-Based Security Controls</a:t>
            </a:r>
          </a:p>
          <a:p>
            <a:r>
              <a:rPr lang="en-US" dirty="0"/>
              <a:t>Network Monitoring</a:t>
            </a:r>
          </a:p>
        </p:txBody>
      </p:sp>
      <p:sp>
        <p:nvSpPr>
          <p:cNvPr id="4" name="TextBox 3"/>
          <p:cNvSpPr txBox="1"/>
          <p:nvPr/>
        </p:nvSpPr>
        <p:spPr>
          <a:xfrm>
            <a:off x="3733800" y="5791200"/>
            <a:ext cx="4724400" cy="707886"/>
          </a:xfrm>
          <a:prstGeom prst="rect">
            <a:avLst/>
          </a:prstGeom>
          <a:solidFill>
            <a:srgbClr val="FFC000"/>
          </a:solidFill>
          <a:scene3d>
            <a:camera prst="orthographicFront"/>
            <a:lightRig rig="threePt" dir="t"/>
          </a:scene3d>
          <a:sp3d>
            <a:bevelT/>
          </a:sp3d>
        </p:spPr>
        <p:txBody>
          <a:bodyPr wrap="square" rtlCol="0">
            <a:spAutoFit/>
          </a:bodyPr>
          <a:lstStyle/>
          <a:p>
            <a:r>
              <a:rPr lang="en-US" dirty="0"/>
              <a:t>See </a:t>
            </a:r>
            <a:r>
              <a:rPr lang="en-US" i="1" dirty="0"/>
              <a:t>CSH6</a:t>
            </a:r>
            <a:r>
              <a:rPr lang="en-US" dirty="0"/>
              <a:t> </a:t>
            </a:r>
          </a:p>
          <a:p>
            <a:r>
              <a:rPr lang="en-US" dirty="0"/>
              <a:t>Chapter 41, “Antivirus Technology”</a:t>
            </a:r>
          </a:p>
        </p:txBody>
      </p:sp>
      <p:pic>
        <p:nvPicPr>
          <p:cNvPr id="69634" name="Picture 2"/>
          <p:cNvPicPr>
            <a:picLocks noChangeAspect="1" noChangeArrowheads="1"/>
          </p:cNvPicPr>
          <p:nvPr/>
        </p:nvPicPr>
        <p:blipFill>
          <a:blip r:embed="rId3" cstate="print"/>
          <a:srcRect/>
          <a:stretch>
            <a:fillRect/>
          </a:stretch>
        </p:blipFill>
        <p:spPr bwMode="auto">
          <a:xfrm>
            <a:off x="5105400" y="1524000"/>
            <a:ext cx="3810000" cy="3810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62800" cy="838200"/>
          </a:xfrm>
        </p:spPr>
        <p:txBody>
          <a:bodyPr>
            <a:normAutofit fontScale="90000"/>
          </a:bodyPr>
          <a:lstStyle/>
          <a:p>
            <a:pPr lvl="0"/>
            <a:r>
              <a:rPr lang="en-US" dirty="0"/>
              <a:t>Malicious Code Threat Model (2)</a:t>
            </a:r>
          </a:p>
        </p:txBody>
      </p:sp>
      <p:sp>
        <p:nvSpPr>
          <p:cNvPr id="3" name="Content Placeholder 2"/>
          <p:cNvSpPr>
            <a:spLocks noGrp="1"/>
          </p:cNvSpPr>
          <p:nvPr>
            <p:ph idx="1"/>
          </p:nvPr>
        </p:nvSpPr>
        <p:spPr>
          <a:xfrm>
            <a:off x="990600" y="1524000"/>
            <a:ext cx="5105400" cy="4800600"/>
          </a:xfrm>
        </p:spPr>
        <p:txBody>
          <a:bodyPr/>
          <a:lstStyle/>
          <a:p>
            <a:r>
              <a:rPr lang="en-US" sz="2800" dirty="0"/>
              <a:t>Self-replicating Code</a:t>
            </a:r>
          </a:p>
          <a:p>
            <a:r>
              <a:rPr lang="en-US" sz="2800" dirty="0"/>
              <a:t>Actors: Origin of Malicious Code Threats</a:t>
            </a:r>
          </a:p>
          <a:p>
            <a:r>
              <a:rPr lang="en-US" sz="2800" dirty="0"/>
              <a:t>Actors: Structured Threats</a:t>
            </a:r>
          </a:p>
          <a:p>
            <a:r>
              <a:rPr lang="en-US" sz="2800" dirty="0"/>
              <a:t>Actors: Unstructured Threats</a:t>
            </a:r>
          </a:p>
          <a:p>
            <a:r>
              <a:rPr lang="en-US" sz="2800" dirty="0"/>
              <a:t>Access vs Action: Vector vs Payload</a:t>
            </a:r>
          </a:p>
        </p:txBody>
      </p:sp>
      <p:pic>
        <p:nvPicPr>
          <p:cNvPr id="83970" name="Picture 2" descr="C:\Program Files\Microsoft Office\Media\CntCD1\ClipArt5\j0280617.wmf"/>
          <p:cNvPicPr>
            <a:picLocks noChangeAspect="1" noChangeArrowheads="1"/>
          </p:cNvPicPr>
          <p:nvPr/>
        </p:nvPicPr>
        <p:blipFill>
          <a:blip r:embed="rId3" cstate="print"/>
          <a:srcRect/>
          <a:stretch>
            <a:fillRect/>
          </a:stretch>
        </p:blipFill>
        <p:spPr bwMode="auto">
          <a:xfrm>
            <a:off x="6172200" y="2343904"/>
            <a:ext cx="2718133" cy="217019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Implementing Antivirus Systems</a:t>
            </a:r>
          </a:p>
        </p:txBody>
      </p:sp>
      <p:sp>
        <p:nvSpPr>
          <p:cNvPr id="3" name="Content Placeholder 2"/>
          <p:cNvSpPr>
            <a:spLocks noGrp="1"/>
          </p:cNvSpPr>
          <p:nvPr>
            <p:ph idx="1"/>
          </p:nvPr>
        </p:nvSpPr>
        <p:spPr/>
        <p:txBody>
          <a:bodyPr/>
          <a:lstStyle/>
          <a:p>
            <a:r>
              <a:rPr lang="en-US" dirty="0"/>
              <a:t>Use both network-based &amp; host-based systems</a:t>
            </a:r>
          </a:p>
          <a:p>
            <a:r>
              <a:rPr lang="en-US" dirty="0"/>
              <a:t>Choose products from different vendors to run concurrently</a:t>
            </a:r>
          </a:p>
          <a:p>
            <a:r>
              <a:rPr lang="en-US" dirty="0"/>
              <a:t>Run updates automatically on all systems daily </a:t>
            </a:r>
            <a:r>
              <a:rPr lang="en-US" i="1" dirty="0"/>
              <a:t>at least</a:t>
            </a:r>
          </a:p>
          <a:p>
            <a:r>
              <a:rPr lang="en-US" dirty="0"/>
              <a:t>E-mail may require </a:t>
            </a:r>
            <a:br>
              <a:rPr lang="en-US" dirty="0"/>
            </a:br>
            <a:r>
              <a:rPr lang="en-US" dirty="0"/>
              <a:t>separate appliance/</a:t>
            </a:r>
            <a:br>
              <a:rPr lang="en-US" dirty="0"/>
            </a:br>
            <a:r>
              <a:rPr lang="en-US" dirty="0"/>
              <a:t>system to control </a:t>
            </a:r>
            <a:br>
              <a:rPr lang="en-US" dirty="0"/>
            </a:br>
            <a:r>
              <a:rPr lang="en-US" dirty="0"/>
              <a:t>malware attachments,</a:t>
            </a:r>
            <a:br>
              <a:rPr lang="en-US" dirty="0"/>
            </a:br>
            <a:r>
              <a:rPr lang="en-US" dirty="0"/>
              <a:t>spam, fraud, phishing….</a:t>
            </a:r>
          </a:p>
        </p:txBody>
      </p:sp>
      <p:pic>
        <p:nvPicPr>
          <p:cNvPr id="70659" name="Picture 3"/>
          <p:cNvPicPr>
            <a:picLocks noChangeAspect="1" noChangeArrowheads="1"/>
          </p:cNvPicPr>
          <p:nvPr/>
        </p:nvPicPr>
        <p:blipFill>
          <a:blip r:embed="rId3" cstate="print"/>
          <a:srcRect/>
          <a:stretch>
            <a:fillRect/>
          </a:stretch>
        </p:blipFill>
        <p:spPr bwMode="auto">
          <a:xfrm>
            <a:off x="4876800" y="3657600"/>
            <a:ext cx="4038600" cy="26773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Host Configuration </a:t>
            </a:r>
            <a:br>
              <a:rPr lang="en-US" dirty="0"/>
            </a:br>
            <a:r>
              <a:rPr lang="en-US" dirty="0"/>
              <a:t>Controls &amp; Security</a:t>
            </a:r>
          </a:p>
        </p:txBody>
      </p:sp>
      <p:sp>
        <p:nvSpPr>
          <p:cNvPr id="3" name="Content Placeholder 2"/>
          <p:cNvSpPr>
            <a:spLocks noGrp="1"/>
          </p:cNvSpPr>
          <p:nvPr>
            <p:ph idx="1"/>
          </p:nvPr>
        </p:nvSpPr>
        <p:spPr>
          <a:xfrm>
            <a:off x="381000" y="1371600"/>
            <a:ext cx="7772400" cy="4953000"/>
          </a:xfrm>
        </p:spPr>
        <p:txBody>
          <a:bodyPr/>
          <a:lstStyle/>
          <a:p>
            <a:r>
              <a:rPr lang="en-US" sz="2100" dirty="0"/>
              <a:t>Automatic updates / patches essential</a:t>
            </a:r>
          </a:p>
          <a:p>
            <a:r>
              <a:rPr lang="en-US" sz="2100" dirty="0"/>
              <a:t>Eliminate non-critical software &amp; services</a:t>
            </a:r>
          </a:p>
          <a:p>
            <a:pPr lvl="1"/>
            <a:r>
              <a:rPr lang="en-US" sz="2100" dirty="0"/>
              <a:t>Minimize threats that target growing complexity of </a:t>
            </a:r>
            <a:br>
              <a:rPr lang="en-US" sz="2100" dirty="0"/>
            </a:br>
            <a:r>
              <a:rPr lang="en-US" sz="2100" dirty="0"/>
              <a:t>environment</a:t>
            </a:r>
          </a:p>
          <a:p>
            <a:pPr lvl="1"/>
            <a:r>
              <a:rPr lang="en-US" sz="2100" dirty="0"/>
              <a:t>Current software development </a:t>
            </a:r>
            <a:br>
              <a:rPr lang="en-US" sz="2100" dirty="0"/>
            </a:br>
            <a:r>
              <a:rPr lang="en-US" sz="2100" dirty="0"/>
              <a:t>introduces average of 4.5 errors per </a:t>
            </a:r>
            <a:br>
              <a:rPr lang="en-US" sz="2100" dirty="0"/>
            </a:br>
            <a:r>
              <a:rPr lang="en-US" sz="2100" dirty="0"/>
              <a:t>1000 lines of code</a:t>
            </a:r>
          </a:p>
          <a:p>
            <a:pPr lvl="1"/>
            <a:r>
              <a:rPr lang="en-US" sz="2100" dirty="0"/>
              <a:t>Inevitably, more code means more </a:t>
            </a:r>
            <a:br>
              <a:rPr lang="en-US" sz="2100" dirty="0"/>
            </a:br>
            <a:r>
              <a:rPr lang="en-US" sz="2100" dirty="0"/>
              <a:t>errors</a:t>
            </a:r>
          </a:p>
          <a:p>
            <a:pPr lvl="1"/>
            <a:r>
              <a:rPr lang="en-US" sz="2100" dirty="0"/>
              <a:t>Simplify environment to degree </a:t>
            </a:r>
            <a:br>
              <a:rPr lang="en-US" sz="2100" dirty="0"/>
            </a:br>
            <a:r>
              <a:rPr lang="en-US" sz="2100" dirty="0"/>
              <a:t>possible</a:t>
            </a:r>
          </a:p>
          <a:p>
            <a:r>
              <a:rPr lang="en-US" sz="2100" dirty="0"/>
              <a:t>Browsers</a:t>
            </a:r>
          </a:p>
          <a:p>
            <a:pPr lvl="1"/>
            <a:r>
              <a:rPr lang="en-US" sz="2100" dirty="0"/>
              <a:t>Eliminate if possible</a:t>
            </a:r>
          </a:p>
          <a:p>
            <a:pPr lvl="1"/>
            <a:r>
              <a:rPr lang="en-US" sz="2100" dirty="0"/>
              <a:t>Otherwise, apply tight security</a:t>
            </a:r>
          </a:p>
          <a:p>
            <a:pPr lvl="1"/>
            <a:r>
              <a:rPr lang="en-US" sz="2100" dirty="0"/>
              <a:t>Use secure Web proxy</a:t>
            </a:r>
          </a:p>
        </p:txBody>
      </p:sp>
      <p:pic>
        <p:nvPicPr>
          <p:cNvPr id="71682" name="Picture 2"/>
          <p:cNvPicPr>
            <a:picLocks noChangeAspect="1" noChangeArrowheads="1"/>
          </p:cNvPicPr>
          <p:nvPr/>
        </p:nvPicPr>
        <p:blipFill>
          <a:blip r:embed="rId3" cstate="screen"/>
          <a:srcRect/>
          <a:stretch>
            <a:fillRect/>
          </a:stretch>
        </p:blipFill>
        <p:spPr bwMode="auto">
          <a:xfrm>
            <a:off x="5867400" y="2667000"/>
            <a:ext cx="3046518" cy="39147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838200"/>
          </a:xfrm>
        </p:spPr>
        <p:txBody>
          <a:bodyPr/>
          <a:lstStyle/>
          <a:p>
            <a:pPr lvl="0"/>
            <a:r>
              <a:rPr lang="en-US" sz="3100" dirty="0"/>
              <a:t>Network-Based Security Controls</a:t>
            </a:r>
          </a:p>
        </p:txBody>
      </p:sp>
      <p:sp>
        <p:nvSpPr>
          <p:cNvPr id="3" name="Content Placeholder 2"/>
          <p:cNvSpPr>
            <a:spLocks noGrp="1"/>
          </p:cNvSpPr>
          <p:nvPr>
            <p:ph idx="1"/>
          </p:nvPr>
        </p:nvSpPr>
        <p:spPr>
          <a:xfrm>
            <a:off x="990600" y="914400"/>
            <a:ext cx="7772400" cy="5410200"/>
          </a:xfrm>
        </p:spPr>
        <p:txBody>
          <a:bodyPr/>
          <a:lstStyle/>
          <a:p>
            <a:r>
              <a:rPr lang="en-US" sz="2200" dirty="0"/>
              <a:t>Configure layered defense to interfere with malware propagation</a:t>
            </a:r>
          </a:p>
          <a:p>
            <a:pPr lvl="1"/>
            <a:r>
              <a:rPr lang="en-US" sz="2200" dirty="0"/>
              <a:t>Routers</a:t>
            </a:r>
          </a:p>
          <a:p>
            <a:pPr lvl="1"/>
            <a:r>
              <a:rPr lang="en-US" sz="2200" dirty="0"/>
              <a:t>Firewalls</a:t>
            </a:r>
          </a:p>
          <a:p>
            <a:pPr lvl="1"/>
            <a:r>
              <a:rPr lang="en-US" sz="2200" dirty="0"/>
              <a:t>Proxies</a:t>
            </a:r>
          </a:p>
          <a:p>
            <a:pPr lvl="1"/>
            <a:r>
              <a:rPr lang="en-US" sz="2200" dirty="0"/>
              <a:t>Switched virtual local area </a:t>
            </a:r>
            <a:br>
              <a:rPr lang="en-US" sz="2200" dirty="0"/>
            </a:br>
            <a:r>
              <a:rPr lang="en-US" sz="2200" dirty="0"/>
              <a:t>networks (VLANs)</a:t>
            </a:r>
          </a:p>
          <a:p>
            <a:r>
              <a:rPr lang="en-US" sz="2200" dirty="0"/>
              <a:t>Filter aggressively</a:t>
            </a:r>
          </a:p>
          <a:p>
            <a:pPr lvl="1"/>
            <a:r>
              <a:rPr lang="en-US" sz="2200" dirty="0"/>
              <a:t>Bogus inbound network addresses (BOGONs)</a:t>
            </a:r>
          </a:p>
          <a:p>
            <a:pPr lvl="2"/>
            <a:r>
              <a:rPr lang="en-US" sz="2200" dirty="0"/>
              <a:t>Packet from an unassigned region of IP address space</a:t>
            </a:r>
          </a:p>
          <a:p>
            <a:pPr lvl="1"/>
            <a:r>
              <a:rPr lang="en-US" sz="2200" dirty="0"/>
              <a:t>Spoofed internal addresses</a:t>
            </a:r>
          </a:p>
          <a:p>
            <a:pPr lvl="2"/>
            <a:r>
              <a:rPr lang="en-US" sz="2200" dirty="0"/>
              <a:t>Claim to be from inside the target system</a:t>
            </a:r>
          </a:p>
          <a:p>
            <a:pPr lvl="1"/>
            <a:r>
              <a:rPr lang="en-US" sz="2200" dirty="0"/>
              <a:t>Packets from hostile countries (e.g., PRC) with whom you need no communications</a:t>
            </a:r>
          </a:p>
        </p:txBody>
      </p:sp>
      <p:pic>
        <p:nvPicPr>
          <p:cNvPr id="72707" name="Picture 3"/>
          <p:cNvPicPr>
            <a:picLocks noChangeAspect="1" noChangeArrowheads="1"/>
          </p:cNvPicPr>
          <p:nvPr/>
        </p:nvPicPr>
        <p:blipFill>
          <a:blip r:embed="rId3" cstate="print"/>
          <a:srcRect/>
          <a:stretch>
            <a:fillRect/>
          </a:stretch>
        </p:blipFill>
        <p:spPr bwMode="auto">
          <a:xfrm>
            <a:off x="5410200" y="1295400"/>
            <a:ext cx="2971800" cy="254980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Network Monitoring</a:t>
            </a:r>
          </a:p>
        </p:txBody>
      </p:sp>
      <p:sp>
        <p:nvSpPr>
          <p:cNvPr id="3" name="Content Placeholder 2"/>
          <p:cNvSpPr>
            <a:spLocks noGrp="1"/>
          </p:cNvSpPr>
          <p:nvPr>
            <p:ph idx="1"/>
          </p:nvPr>
        </p:nvSpPr>
        <p:spPr/>
        <p:txBody>
          <a:bodyPr/>
          <a:lstStyle/>
          <a:p>
            <a:r>
              <a:rPr lang="en-US" dirty="0"/>
              <a:t>Monitor &amp; aggregate data from sensors</a:t>
            </a:r>
          </a:p>
          <a:p>
            <a:pPr lvl="1"/>
            <a:r>
              <a:rPr lang="en-US" dirty="0"/>
              <a:t>Device logs</a:t>
            </a:r>
          </a:p>
          <a:p>
            <a:pPr lvl="1"/>
            <a:r>
              <a:rPr lang="en-US" dirty="0"/>
              <a:t>Server logs</a:t>
            </a:r>
          </a:p>
          <a:p>
            <a:pPr lvl="1"/>
            <a:r>
              <a:rPr lang="en-US" dirty="0"/>
              <a:t>Host logs</a:t>
            </a:r>
          </a:p>
          <a:p>
            <a:pPr lvl="1"/>
            <a:r>
              <a:rPr lang="en-US" dirty="0"/>
              <a:t>Intrusion detection alerts</a:t>
            </a:r>
          </a:p>
          <a:p>
            <a:pPr lvl="1"/>
            <a:r>
              <a:rPr lang="en-US" dirty="0"/>
              <a:t>Network flow data</a:t>
            </a:r>
          </a:p>
          <a:p>
            <a:r>
              <a:rPr lang="en-US" dirty="0"/>
              <a:t>Define historical database of </a:t>
            </a:r>
            <a:br>
              <a:rPr lang="en-US" dirty="0"/>
            </a:br>
            <a:r>
              <a:rPr lang="en-US" dirty="0"/>
              <a:t>normal behavior</a:t>
            </a:r>
          </a:p>
          <a:p>
            <a:r>
              <a:rPr lang="en-US" dirty="0"/>
              <a:t>Look for anomalies – statistical outliers</a:t>
            </a:r>
          </a:p>
        </p:txBody>
      </p:sp>
      <p:pic>
        <p:nvPicPr>
          <p:cNvPr id="73730" name="Picture 2" descr="C:\Program Files\Microsoft Office\Media\CntCD1\ClipArt5\j0282096.wmf"/>
          <p:cNvPicPr>
            <a:picLocks noChangeAspect="1" noChangeArrowheads="1"/>
          </p:cNvPicPr>
          <p:nvPr/>
        </p:nvPicPr>
        <p:blipFill>
          <a:blip r:embed="rId3" cstate="print"/>
          <a:srcRect/>
          <a:stretch>
            <a:fillRect/>
          </a:stretch>
        </p:blipFill>
        <p:spPr bwMode="auto">
          <a:xfrm>
            <a:off x="4947327" y="1905000"/>
            <a:ext cx="3867331" cy="2895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Awareness Tools</a:t>
            </a:r>
          </a:p>
        </p:txBody>
      </p:sp>
      <p:sp>
        <p:nvSpPr>
          <p:cNvPr id="3" name="Content Placeholder 2"/>
          <p:cNvSpPr>
            <a:spLocks noGrp="1"/>
          </p:cNvSpPr>
          <p:nvPr>
            <p:ph idx="1"/>
          </p:nvPr>
        </p:nvSpPr>
        <p:spPr>
          <a:xfrm>
            <a:off x="990600" y="990600"/>
            <a:ext cx="7848600" cy="5638800"/>
          </a:xfrm>
        </p:spPr>
        <p:txBody>
          <a:bodyPr/>
          <a:lstStyle/>
          <a:p>
            <a:r>
              <a:rPr lang="en-US" sz="2100" dirty="0"/>
              <a:t>ICSA Labs</a:t>
            </a:r>
          </a:p>
          <a:p>
            <a:pPr lvl="1"/>
            <a:r>
              <a:rPr lang="en-US" sz="2100" dirty="0">
                <a:hlinkClick r:id="rId3"/>
              </a:rPr>
              <a:t>https://www.icsalabs.com/products</a:t>
            </a:r>
            <a:r>
              <a:rPr lang="en-US" sz="2100" dirty="0"/>
              <a:t> </a:t>
            </a:r>
          </a:p>
          <a:p>
            <a:r>
              <a:rPr lang="en-US" sz="2100" dirty="0"/>
              <a:t>Virus Bulletin</a:t>
            </a:r>
          </a:p>
          <a:p>
            <a:pPr lvl="1"/>
            <a:r>
              <a:rPr lang="en-US" sz="2100" dirty="0">
                <a:hlinkClick r:id="rId4"/>
              </a:rPr>
              <a:t>http://www.virusbtn.com/index</a:t>
            </a:r>
            <a:r>
              <a:rPr lang="en-US" sz="2100" b="0" dirty="0"/>
              <a:t> </a:t>
            </a:r>
            <a:endParaRPr lang="en-US" sz="2100" dirty="0"/>
          </a:p>
          <a:p>
            <a:r>
              <a:rPr lang="en-US" sz="2100" dirty="0" err="1"/>
              <a:t>Avast</a:t>
            </a:r>
            <a:r>
              <a:rPr lang="en-US" sz="2100" dirty="0"/>
              <a:t>!</a:t>
            </a:r>
          </a:p>
          <a:p>
            <a:pPr lvl="1"/>
            <a:r>
              <a:rPr lang="en-US" sz="2100" dirty="0">
                <a:hlinkClick r:id="rId5"/>
              </a:rPr>
              <a:t>http://www.avast.com/virus-monitor</a:t>
            </a:r>
            <a:r>
              <a:rPr lang="en-US" sz="2100" dirty="0"/>
              <a:t> </a:t>
            </a:r>
          </a:p>
          <a:p>
            <a:r>
              <a:rPr lang="en-US" sz="2100" dirty="0"/>
              <a:t>McAfee Virus Information</a:t>
            </a:r>
          </a:p>
          <a:p>
            <a:pPr lvl="1"/>
            <a:r>
              <a:rPr lang="en-US" sz="2100" dirty="0">
                <a:hlinkClick r:id="rId6"/>
              </a:rPr>
              <a:t>http://home.mcafee.com/virusinfo</a:t>
            </a:r>
            <a:endParaRPr lang="en-US" sz="2100" dirty="0"/>
          </a:p>
          <a:p>
            <a:r>
              <a:rPr lang="en-US" sz="2100" dirty="0"/>
              <a:t>Microsoft Malware Protection Center</a:t>
            </a:r>
          </a:p>
          <a:p>
            <a:pPr lvl="1"/>
            <a:r>
              <a:rPr lang="en-US" sz="2100" dirty="0">
                <a:hlinkClick r:id="rId7"/>
              </a:rPr>
              <a:t>http://www.microsoft.com/security/portal/</a:t>
            </a:r>
            <a:r>
              <a:rPr lang="en-US" sz="2100" dirty="0"/>
              <a:t> </a:t>
            </a:r>
          </a:p>
          <a:p>
            <a:r>
              <a:rPr lang="en-US" sz="2100" dirty="0"/>
              <a:t>Sophos</a:t>
            </a:r>
          </a:p>
          <a:p>
            <a:pPr lvl="1"/>
            <a:r>
              <a:rPr lang="en-US" sz="2100" dirty="0">
                <a:hlinkClick r:id="rId8"/>
              </a:rPr>
              <a:t>http://www.sophos.com/en-us/security-news-trends.aspx</a:t>
            </a:r>
            <a:r>
              <a:rPr lang="en-US" sz="2100" dirty="0"/>
              <a:t> </a:t>
            </a:r>
          </a:p>
          <a:p>
            <a:r>
              <a:rPr lang="en-US" sz="2100" dirty="0"/>
              <a:t>Trend Micro</a:t>
            </a:r>
          </a:p>
          <a:p>
            <a:pPr lvl="1"/>
            <a:r>
              <a:rPr lang="en-US" sz="2100" dirty="0">
                <a:hlinkClick r:id="rId9"/>
              </a:rPr>
              <a:t>http://us.trendmicro.com/us/trendwatch/</a:t>
            </a:r>
            <a:r>
              <a:rPr lang="en-US" sz="2100" dirty="0"/>
              <a:t> </a:t>
            </a:r>
          </a:p>
        </p:txBody>
      </p:sp>
      <p:pic>
        <p:nvPicPr>
          <p:cNvPr id="40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5217" y="228600"/>
            <a:ext cx="1961671" cy="10434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2514600"/>
            <a:ext cx="2111115"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0665" y="1523998"/>
            <a:ext cx="1333500" cy="714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7228" y="4800600"/>
            <a:ext cx="2286000" cy="45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3567112"/>
            <a:ext cx="2322948" cy="547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08103" y="5715000"/>
            <a:ext cx="2905125" cy="476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3852067"/>
            <a:ext cx="6191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898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009900" y="2696640"/>
            <a:ext cx="7162800" cy="1143000"/>
          </a:xfrm>
        </p:spPr>
        <p:txBody>
          <a:bodyPr/>
          <a:lstStyle/>
          <a:p>
            <a:r>
              <a:rPr lang="en-US" dirty="0"/>
              <a:t>Recent Statistics (Q2 2013)</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45" y="0"/>
            <a:ext cx="8244355" cy="6849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9645" y="6449430"/>
            <a:ext cx="8140755" cy="400110"/>
          </a:xfrm>
          <a:prstGeom prst="rect">
            <a:avLst/>
          </a:prstGeom>
          <a:solidFill>
            <a:srgbClr val="FFC000"/>
          </a:solidFill>
          <a:scene3d>
            <a:camera prst="orthographicFront"/>
            <a:lightRig rig="threePt" dir="t"/>
          </a:scene3d>
          <a:sp3d>
            <a:bevelT/>
          </a:sp3d>
        </p:spPr>
        <p:txBody>
          <a:bodyPr wrap="none" rtlCol="0">
            <a:spAutoFit/>
          </a:bodyPr>
          <a:lstStyle/>
          <a:p>
            <a:r>
              <a:rPr lang="en-US" dirty="0">
                <a:latin typeface="Arial Narrow" panose="020B0606020202030204" pitchFamily="34" charset="0"/>
                <a:hlinkClick r:id="rId4"/>
              </a:rPr>
              <a:t>http://www.securelist.com/en/analysis/204792299/IT_Threat_Evolution_Q2_2013</a:t>
            </a:r>
            <a:endParaRPr lang="en-US" dirty="0">
              <a:latin typeface="Arial Narrow" panose="020B0606020202030204" pitchFamily="34" charset="0"/>
              <a:hlinkClick r:id="rId4"/>
            </a:endParaRPr>
          </a:p>
        </p:txBody>
      </p:sp>
      <p:sp>
        <p:nvSpPr>
          <p:cNvPr id="7" name="TextBox 6"/>
          <p:cNvSpPr txBox="1"/>
          <p:nvPr/>
        </p:nvSpPr>
        <p:spPr>
          <a:xfrm>
            <a:off x="3886200" y="3070827"/>
            <a:ext cx="2177199" cy="707886"/>
          </a:xfrm>
          <a:prstGeom prst="rect">
            <a:avLst/>
          </a:prstGeom>
          <a:solidFill>
            <a:srgbClr val="FFC000"/>
          </a:solidFill>
          <a:scene3d>
            <a:camera prst="orthographicFront"/>
            <a:lightRig rig="threePt" dir="t"/>
          </a:scene3d>
          <a:sp3d>
            <a:bevelT/>
          </a:sp3d>
        </p:spPr>
        <p:txBody>
          <a:bodyPr wrap="none" rtlCol="0">
            <a:spAutoFit/>
          </a:bodyPr>
          <a:lstStyle/>
          <a:p>
            <a:r>
              <a:rPr lang="en-US" dirty="0">
                <a:latin typeface="Arial Narrow" panose="020B0606020202030204" pitchFamily="34" charset="0"/>
              </a:rPr>
              <a:t>Details available </a:t>
            </a:r>
            <a:br>
              <a:rPr lang="en-US" dirty="0">
                <a:latin typeface="Arial Narrow" panose="020B0606020202030204" pitchFamily="34" charset="0"/>
              </a:rPr>
            </a:br>
            <a:r>
              <a:rPr lang="en-US" dirty="0">
                <a:latin typeface="Arial Narrow" panose="020B0606020202030204" pitchFamily="34" charset="0"/>
              </a:rPr>
              <a:t>through all the links</a:t>
            </a:r>
          </a:p>
        </p:txBody>
      </p:sp>
      <p:cxnSp>
        <p:nvCxnSpPr>
          <p:cNvPr id="8" name="Straight Arrow Connector 7"/>
          <p:cNvCxnSpPr/>
          <p:nvPr/>
        </p:nvCxnSpPr>
        <p:spPr bwMode="auto">
          <a:xfrm flipH="1" flipV="1">
            <a:off x="2895600" y="3198285"/>
            <a:ext cx="990600" cy="226485"/>
          </a:xfrm>
          <a:prstGeom prst="straightConnector1">
            <a:avLst/>
          </a:prstGeom>
          <a:solidFill>
            <a:schemeClr val="accent2"/>
          </a:solidFill>
          <a:ln w="12700" cap="flat" cmpd="sng" algn="ctr">
            <a:solidFill>
              <a:schemeClr val="tx1"/>
            </a:solidFill>
            <a:prstDash val="solid"/>
            <a:round/>
            <a:headEnd type="none" w="sm" len="sm"/>
            <a:tailEnd type="arrow"/>
          </a:ln>
          <a:effectLst/>
        </p:spPr>
      </p:cxnSp>
      <p:cxnSp>
        <p:nvCxnSpPr>
          <p:cNvPr id="10" name="Straight Arrow Connector 9"/>
          <p:cNvCxnSpPr>
            <a:stCxn id="7" idx="1"/>
          </p:cNvCxnSpPr>
          <p:nvPr/>
        </p:nvCxnSpPr>
        <p:spPr bwMode="auto">
          <a:xfrm flipH="1" flipV="1">
            <a:off x="2819400" y="3379860"/>
            <a:ext cx="1066800" cy="44910"/>
          </a:xfrm>
          <a:prstGeom prst="straightConnector1">
            <a:avLst/>
          </a:prstGeom>
          <a:solidFill>
            <a:schemeClr val="accent2"/>
          </a:solidFill>
          <a:ln w="12700" cap="flat" cmpd="sng" algn="ctr">
            <a:solidFill>
              <a:schemeClr val="tx1"/>
            </a:solidFill>
            <a:prstDash val="solid"/>
            <a:round/>
            <a:headEnd type="none" w="sm" len="sm"/>
            <a:tailEnd type="arrow"/>
          </a:ln>
          <a:effectLst/>
        </p:spPr>
      </p:cxnSp>
      <p:sp>
        <p:nvSpPr>
          <p:cNvPr id="16" name="TextBox 15"/>
          <p:cNvSpPr txBox="1"/>
          <p:nvPr/>
        </p:nvSpPr>
        <p:spPr>
          <a:xfrm>
            <a:off x="5021822" y="0"/>
            <a:ext cx="2331087" cy="707886"/>
          </a:xfrm>
          <a:prstGeom prst="rect">
            <a:avLst/>
          </a:prstGeom>
          <a:solidFill>
            <a:srgbClr val="FFC000"/>
          </a:solidFill>
          <a:scene3d>
            <a:camera prst="orthographicFront"/>
            <a:lightRig rig="threePt" dir="t"/>
          </a:scene3d>
          <a:sp3d>
            <a:bevelT/>
          </a:sp3d>
        </p:spPr>
        <p:txBody>
          <a:bodyPr wrap="none" rtlCol="0">
            <a:spAutoFit/>
          </a:bodyPr>
          <a:lstStyle/>
          <a:p>
            <a:r>
              <a:rPr lang="en-US" dirty="0">
                <a:latin typeface="Arial Narrow" panose="020B0606020202030204" pitchFamily="34" charset="0"/>
              </a:rPr>
              <a:t>Quarterly &amp; monthly</a:t>
            </a:r>
            <a:br>
              <a:rPr lang="en-US" dirty="0">
                <a:latin typeface="Arial Narrow" panose="020B0606020202030204" pitchFamily="34" charset="0"/>
              </a:rPr>
            </a:br>
            <a:r>
              <a:rPr lang="en-US" dirty="0">
                <a:latin typeface="Arial Narrow" panose="020B0606020202030204" pitchFamily="34" charset="0"/>
              </a:rPr>
              <a:t>reports always online</a:t>
            </a:r>
          </a:p>
        </p:txBody>
      </p:sp>
      <p:sp>
        <p:nvSpPr>
          <p:cNvPr id="17" name="TextBox 16"/>
          <p:cNvSpPr txBox="1"/>
          <p:nvPr/>
        </p:nvSpPr>
        <p:spPr>
          <a:xfrm>
            <a:off x="4800600" y="4495800"/>
            <a:ext cx="1688283" cy="707886"/>
          </a:xfrm>
          <a:prstGeom prst="rect">
            <a:avLst/>
          </a:prstGeom>
          <a:solidFill>
            <a:srgbClr val="FFC000"/>
          </a:solidFill>
          <a:scene3d>
            <a:camera prst="orthographicFront"/>
            <a:lightRig rig="threePt" dir="t"/>
          </a:scene3d>
          <a:sp3d>
            <a:bevelT/>
          </a:sp3d>
        </p:spPr>
        <p:txBody>
          <a:bodyPr wrap="none" rtlCol="0">
            <a:spAutoFit/>
          </a:bodyPr>
          <a:lstStyle/>
          <a:p>
            <a:pPr algn="ctr"/>
            <a:r>
              <a:rPr lang="en-US" dirty="0">
                <a:latin typeface="Arial Narrow" panose="020B0606020202030204" pitchFamily="34" charset="0"/>
              </a:rPr>
              <a:t>Lots more info</a:t>
            </a:r>
            <a:br>
              <a:rPr lang="en-US" dirty="0">
                <a:latin typeface="Arial Narrow" panose="020B0606020202030204" pitchFamily="34" charset="0"/>
              </a:rPr>
            </a:br>
            <a:r>
              <a:rPr lang="en-US" dirty="0">
                <a:latin typeface="Arial Narrow" panose="020B0606020202030204" pitchFamily="34" charset="0"/>
              </a:rPr>
              <a:t>below</a:t>
            </a:r>
          </a:p>
        </p:txBody>
      </p:sp>
      <p:cxnSp>
        <p:nvCxnSpPr>
          <p:cNvPr id="18" name="Straight Arrow Connector 17"/>
          <p:cNvCxnSpPr/>
          <p:nvPr/>
        </p:nvCxnSpPr>
        <p:spPr bwMode="auto">
          <a:xfrm>
            <a:off x="5644741" y="5203686"/>
            <a:ext cx="0" cy="1120914"/>
          </a:xfrm>
          <a:prstGeom prst="straightConnector1">
            <a:avLst/>
          </a:prstGeom>
          <a:solidFill>
            <a:schemeClr val="accent2"/>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12009260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 y="0"/>
            <a:ext cx="8233229" cy="838200"/>
          </a:xfrm>
        </p:spPr>
        <p:txBody>
          <a:bodyPr/>
          <a:lstStyle/>
          <a:p>
            <a:r>
              <a:rPr lang="en-US" dirty="0"/>
              <a:t>Recent Statistics (24 Sep 2013)</a:t>
            </a:r>
          </a:p>
        </p:txBody>
      </p:sp>
      <p:sp>
        <p:nvSpPr>
          <p:cNvPr id="3" name="Content Placeholder 2"/>
          <p:cNvSpPr>
            <a:spLocks noGrp="1"/>
          </p:cNvSpPr>
          <p:nvPr>
            <p:ph idx="1"/>
          </p:nvPr>
        </p:nvSpPr>
        <p:spPr>
          <a:xfrm>
            <a:off x="1707355" y="6248400"/>
            <a:ext cx="5760245" cy="381000"/>
          </a:xfrm>
          <a:solidFill>
            <a:srgbClr val="FFC000"/>
          </a:solidFill>
          <a:scene3d>
            <a:camera prst="orthographicFront"/>
            <a:lightRig rig="threePt" dir="t"/>
          </a:scene3d>
          <a:sp3d>
            <a:bevelT/>
          </a:sp3d>
        </p:spPr>
        <p:txBody>
          <a:bodyPr/>
          <a:lstStyle/>
          <a:p>
            <a:pPr marL="0" indent="0">
              <a:buNone/>
            </a:pPr>
            <a:r>
              <a:rPr lang="en-US" sz="1800" dirty="0">
                <a:latin typeface="Arial Narrow" panose="020B0606020202030204" pitchFamily="34" charset="0"/>
                <a:hlinkClick r:id="rId3"/>
              </a:rPr>
              <a:t>http://www.trendmicro.com/us/security-intelligence/index.html</a:t>
            </a:r>
            <a:r>
              <a:rPr lang="en-US" sz="1800" dirty="0">
                <a:latin typeface="Arial Narrow" panose="020B0606020202030204" pitchFamily="34" charset="0"/>
              </a:rPr>
              <a:t>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00113"/>
            <a:ext cx="9144000" cy="474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39659" y="5791200"/>
            <a:ext cx="4464684" cy="400110"/>
          </a:xfrm>
          <a:prstGeom prst="rect">
            <a:avLst/>
          </a:prstGeom>
          <a:solidFill>
            <a:srgbClr val="FFC000"/>
          </a:solidFill>
          <a:scene3d>
            <a:camera prst="orthographicFront"/>
            <a:lightRig rig="threePt" dir="t"/>
          </a:scene3d>
          <a:sp3d>
            <a:bevelT/>
          </a:sp3d>
        </p:spPr>
        <p:txBody>
          <a:bodyPr wrap="none" rtlCol="0">
            <a:spAutoFit/>
          </a:bodyPr>
          <a:lstStyle/>
          <a:p>
            <a:r>
              <a:rPr lang="en-US" dirty="0">
                <a:latin typeface="Arial Narrow" panose="020B0606020202030204" pitchFamily="34" charset="0"/>
              </a:rPr>
              <a:t>Up to date details available online anytime.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705100" y="3162300"/>
            <a:ext cx="6858000" cy="533400"/>
          </a:xfrm>
        </p:spPr>
        <p:txBody>
          <a:bodyPr/>
          <a:lstStyle/>
          <a:p>
            <a:r>
              <a:rPr lang="en-US" sz="3400" dirty="0"/>
              <a:t>Current Situation (Sep 2013)</a:t>
            </a:r>
          </a:p>
        </p:txBody>
      </p:sp>
      <p:sp>
        <p:nvSpPr>
          <p:cNvPr id="3" name="Content Placeholder 2"/>
          <p:cNvSpPr>
            <a:spLocks noGrp="1"/>
          </p:cNvSpPr>
          <p:nvPr>
            <p:ph idx="1"/>
          </p:nvPr>
        </p:nvSpPr>
        <p:spPr>
          <a:xfrm rot="16200000">
            <a:off x="-1600200" y="3048000"/>
            <a:ext cx="6858000" cy="762000"/>
          </a:xfrm>
          <a:solidFill>
            <a:srgbClr val="FFC000"/>
          </a:solidFill>
          <a:scene3d>
            <a:camera prst="orthographicFront"/>
            <a:lightRig rig="threePt" dir="t"/>
          </a:scene3d>
          <a:sp3d>
            <a:bevelT/>
          </a:sp3d>
        </p:spPr>
        <p:txBody>
          <a:bodyPr/>
          <a:lstStyle/>
          <a:p>
            <a:pPr marL="0" indent="0">
              <a:buNone/>
            </a:pPr>
            <a:r>
              <a:rPr lang="en-US" sz="1800" dirty="0">
                <a:latin typeface="Arial Narrow" panose="020B0606020202030204" pitchFamily="34" charset="0"/>
                <a:hlinkClick r:id="rId3"/>
              </a:rPr>
              <a:t>http://www.trendmicro.com/us/security-intelligence/current-threat-activity/malicious-top-ten/index.html</a:t>
            </a:r>
            <a:r>
              <a:rPr lang="en-US" sz="1800" dirty="0">
                <a:latin typeface="Arial Narrow" panose="020B0606020202030204" pitchFamily="34" charset="0"/>
              </a:rPr>
              <a:t> </a:t>
            </a: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205"/>
          <a:stretch/>
        </p:blipFill>
        <p:spPr bwMode="auto">
          <a:xfrm>
            <a:off x="2667000" y="1"/>
            <a:ext cx="6369485" cy="663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394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990600" y="152400"/>
            <a:ext cx="7162800" cy="5334000"/>
          </a:xfrm>
        </p:spPr>
        <p:txBody>
          <a:bodyPr/>
          <a:lstStyle/>
          <a:p>
            <a:pPr algn="ctr"/>
            <a:r>
              <a:rPr lang="en-US" sz="8000" dirty="0"/>
              <a:t>DISCUSSION</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Self-replicating Code</a:t>
            </a:r>
          </a:p>
        </p:txBody>
      </p:sp>
      <p:sp>
        <p:nvSpPr>
          <p:cNvPr id="5" name="Content Placeholder 4"/>
          <p:cNvSpPr>
            <a:spLocks noGrp="1"/>
          </p:cNvSpPr>
          <p:nvPr>
            <p:ph idx="1"/>
          </p:nvPr>
        </p:nvSpPr>
        <p:spPr>
          <a:xfrm>
            <a:off x="990600" y="1371600"/>
            <a:ext cx="4419600" cy="4953000"/>
          </a:xfrm>
        </p:spPr>
        <p:txBody>
          <a:bodyPr/>
          <a:lstStyle/>
          <a:p>
            <a:r>
              <a:rPr lang="en-US" dirty="0"/>
              <a:t>Not inherently malicious</a:t>
            </a:r>
          </a:p>
          <a:p>
            <a:r>
              <a:rPr lang="en-US" dirty="0"/>
              <a:t>Early experiments (1960s) had no evil intent</a:t>
            </a:r>
          </a:p>
          <a:p>
            <a:pPr lvl="1"/>
            <a:r>
              <a:rPr lang="en-US" dirty="0"/>
              <a:t>Darwin (1961) involved memory worms</a:t>
            </a:r>
          </a:p>
          <a:p>
            <a:pPr lvl="1"/>
            <a:r>
              <a:rPr lang="en-US" dirty="0"/>
              <a:t>Self-replicating code</a:t>
            </a:r>
          </a:p>
          <a:p>
            <a:pPr lvl="1"/>
            <a:r>
              <a:rPr lang="en-US" dirty="0"/>
              <a:t>Competition → resource exhaustion</a:t>
            </a:r>
          </a:p>
          <a:p>
            <a:endParaRPr lang="en-US" dirty="0"/>
          </a:p>
          <a:p>
            <a:pPr lvl="1">
              <a:buNone/>
            </a:pPr>
            <a:endParaRPr lang="en-US" dirty="0"/>
          </a:p>
        </p:txBody>
      </p:sp>
      <p:pic>
        <p:nvPicPr>
          <p:cNvPr id="19457" name="Picture 1" descr="C:\Program Files\Microsoft Office\Media\CntCD1\ClipArt8\j0346615.wmf"/>
          <p:cNvPicPr>
            <a:picLocks noChangeAspect="1" noChangeArrowheads="1"/>
          </p:cNvPicPr>
          <p:nvPr/>
        </p:nvPicPr>
        <p:blipFill>
          <a:blip r:embed="rId3" cstate="print"/>
          <a:srcRect/>
          <a:stretch>
            <a:fillRect/>
          </a:stretch>
        </p:blipFill>
        <p:spPr bwMode="auto">
          <a:xfrm>
            <a:off x="5486400" y="2123846"/>
            <a:ext cx="3358761" cy="261030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dirty="0"/>
              <a:t>Is a Beneficial Virus Possible?</a:t>
            </a:r>
          </a:p>
        </p:txBody>
      </p:sp>
      <p:sp>
        <p:nvSpPr>
          <p:cNvPr id="1063939" name="Rectangle 3"/>
          <p:cNvSpPr>
            <a:spLocks noGrp="1" noChangeArrowheads="1"/>
          </p:cNvSpPr>
          <p:nvPr>
            <p:ph type="body" idx="1"/>
          </p:nvPr>
        </p:nvSpPr>
        <p:spPr>
          <a:xfrm>
            <a:off x="990600" y="1371600"/>
            <a:ext cx="7162800" cy="5105400"/>
          </a:xfrm>
        </p:spPr>
        <p:txBody>
          <a:bodyPr/>
          <a:lstStyle/>
          <a:p>
            <a:r>
              <a:rPr lang="en-US" dirty="0"/>
              <a:t>Ideas for beneficial self-propagating code:</a:t>
            </a:r>
          </a:p>
          <a:p>
            <a:pPr lvl="1"/>
            <a:r>
              <a:rPr lang="en-US" dirty="0"/>
              <a:t>Distribute antivirus programs automatically through Internet</a:t>
            </a:r>
          </a:p>
          <a:p>
            <a:pPr lvl="1"/>
            <a:r>
              <a:rPr lang="en-US" dirty="0"/>
              <a:t>Install patches on servers in networks</a:t>
            </a:r>
          </a:p>
          <a:p>
            <a:pPr lvl="1"/>
            <a:r>
              <a:rPr lang="en-US" dirty="0"/>
              <a:t>Distribute useful information automatically</a:t>
            </a:r>
          </a:p>
          <a:p>
            <a:r>
              <a:rPr lang="en-US" dirty="0"/>
              <a:t>Consensus on Problems Preventing Use:</a:t>
            </a:r>
          </a:p>
          <a:p>
            <a:pPr lvl="1"/>
            <a:r>
              <a:rPr lang="en-US" dirty="0"/>
              <a:t>What if there’s a bug or incompatibility in the self-propagating code?</a:t>
            </a:r>
          </a:p>
          <a:p>
            <a:pPr lvl="1"/>
            <a:r>
              <a:rPr lang="en-US" dirty="0"/>
              <a:t>What if the patches are not </a:t>
            </a:r>
            <a:br>
              <a:rPr lang="en-US" dirty="0"/>
            </a:br>
            <a:r>
              <a:rPr lang="en-US" dirty="0"/>
              <a:t>appropriate for a specific </a:t>
            </a:r>
            <a:br>
              <a:rPr lang="en-US" dirty="0"/>
            </a:br>
            <a:r>
              <a:rPr lang="en-US" dirty="0"/>
              <a:t>server or network?</a:t>
            </a:r>
          </a:p>
          <a:p>
            <a:pPr lvl="1"/>
            <a:r>
              <a:rPr lang="en-US" dirty="0"/>
              <a:t>What if the owner/user does </a:t>
            </a:r>
            <a:br>
              <a:rPr lang="en-US" dirty="0"/>
            </a:br>
            <a:r>
              <a:rPr lang="en-US" dirty="0"/>
              <a:t>not see the patch as useful?</a:t>
            </a:r>
          </a:p>
        </p:txBody>
      </p:sp>
      <p:pic>
        <p:nvPicPr>
          <p:cNvPr id="17410" name="Picture 2" descr="C:\Program Files\Microsoft Office\Media\CntCD1\ClipArt6\j0287567.wmf"/>
          <p:cNvPicPr>
            <a:picLocks noChangeAspect="1" noChangeArrowheads="1"/>
          </p:cNvPicPr>
          <p:nvPr/>
        </p:nvPicPr>
        <p:blipFill>
          <a:blip r:embed="rId3" cstate="print"/>
          <a:srcRect/>
          <a:stretch>
            <a:fillRect/>
          </a:stretch>
        </p:blipFill>
        <p:spPr bwMode="auto">
          <a:xfrm>
            <a:off x="6019800" y="4328966"/>
            <a:ext cx="3124200" cy="252903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p:txBody>
          <a:bodyPr/>
          <a:lstStyle/>
          <a:p>
            <a:r>
              <a:rPr lang="en-US" dirty="0"/>
              <a:t>Is Writing Malware Illegal </a:t>
            </a:r>
            <a:br>
              <a:rPr lang="en-US" dirty="0"/>
            </a:br>
            <a:r>
              <a:rPr lang="en-US" dirty="0"/>
              <a:t>in US?</a:t>
            </a:r>
          </a:p>
        </p:txBody>
      </p:sp>
      <p:sp>
        <p:nvSpPr>
          <p:cNvPr id="1062915" name="Rectangle 3"/>
          <p:cNvSpPr>
            <a:spLocks noGrp="1" noChangeArrowheads="1"/>
          </p:cNvSpPr>
          <p:nvPr>
            <p:ph type="body" idx="1"/>
          </p:nvPr>
        </p:nvSpPr>
        <p:spPr/>
        <p:txBody>
          <a:bodyPr/>
          <a:lstStyle/>
          <a:p>
            <a:r>
              <a:rPr lang="en-US" dirty="0"/>
              <a:t>No explicit law against </a:t>
            </a:r>
            <a:r>
              <a:rPr lang="en-US" i="1" dirty="0"/>
              <a:t>writing</a:t>
            </a:r>
            <a:r>
              <a:rPr lang="en-US" dirty="0"/>
              <a:t> malicious code</a:t>
            </a:r>
          </a:p>
          <a:p>
            <a:r>
              <a:rPr lang="en-US" dirty="0"/>
              <a:t>No illegality even in </a:t>
            </a:r>
            <a:r>
              <a:rPr lang="en-US" i="1" dirty="0"/>
              <a:t>sharing</a:t>
            </a:r>
            <a:r>
              <a:rPr lang="en-US" dirty="0"/>
              <a:t> such code among willing recipients</a:t>
            </a:r>
          </a:p>
          <a:p>
            <a:r>
              <a:rPr lang="en-US" dirty="0"/>
              <a:t>Current efforts to define statutes</a:t>
            </a:r>
          </a:p>
          <a:p>
            <a:pPr lvl="1"/>
            <a:r>
              <a:rPr lang="en-US" dirty="0"/>
              <a:t>Based on laws banning </a:t>
            </a:r>
            <a:br>
              <a:rPr lang="en-US" dirty="0"/>
            </a:br>
            <a:r>
              <a:rPr lang="en-US" dirty="0"/>
              <a:t>possession of burglary tools </a:t>
            </a:r>
            <a:br>
              <a:rPr lang="en-US" dirty="0"/>
            </a:br>
            <a:r>
              <a:rPr lang="en-US" dirty="0"/>
              <a:t>(e.g., lock picks)</a:t>
            </a:r>
          </a:p>
          <a:p>
            <a:pPr lvl="1"/>
            <a:r>
              <a:rPr lang="en-US" dirty="0"/>
              <a:t>Require registration and </a:t>
            </a:r>
            <a:br>
              <a:rPr lang="en-US" dirty="0"/>
            </a:br>
            <a:r>
              <a:rPr lang="en-US" dirty="0"/>
              <a:t>licensing of locksmiths</a:t>
            </a:r>
          </a:p>
          <a:p>
            <a:pPr lvl="1"/>
            <a:r>
              <a:rPr lang="en-US" dirty="0"/>
              <a:t>Would treat malware and Trojans in same way</a:t>
            </a:r>
          </a:p>
          <a:p>
            <a:pPr lvl="1"/>
            <a:r>
              <a:rPr lang="en-US" dirty="0"/>
              <a:t>No significant progress to date</a:t>
            </a:r>
          </a:p>
        </p:txBody>
      </p:sp>
      <p:pic>
        <p:nvPicPr>
          <p:cNvPr id="15362" name="Picture 2" descr="C:\Program Files\Microsoft Office\Media\CntCD1\ClipArt2\j0215463.wmf"/>
          <p:cNvPicPr>
            <a:picLocks noChangeAspect="1" noChangeArrowheads="1"/>
          </p:cNvPicPr>
          <p:nvPr/>
        </p:nvPicPr>
        <p:blipFill>
          <a:blip r:embed="rId3" cstate="print"/>
          <a:srcRect/>
          <a:stretch>
            <a:fillRect/>
          </a:stretch>
        </p:blipFill>
        <p:spPr bwMode="auto">
          <a:xfrm>
            <a:off x="6172200" y="2132090"/>
            <a:ext cx="2438400" cy="276309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Actors: Origin of </a:t>
            </a:r>
            <a:br>
              <a:rPr lang="en-US" dirty="0"/>
            </a:br>
            <a:r>
              <a:rPr lang="en-US" dirty="0"/>
              <a:t>Malicious Code Threats</a:t>
            </a:r>
          </a:p>
        </p:txBody>
      </p:sp>
      <p:sp>
        <p:nvSpPr>
          <p:cNvPr id="5" name="Content Placeholder 4"/>
          <p:cNvSpPr>
            <a:spLocks noGrp="1"/>
          </p:cNvSpPr>
          <p:nvPr>
            <p:ph idx="1"/>
          </p:nvPr>
        </p:nvSpPr>
        <p:spPr>
          <a:xfrm>
            <a:off x="990600" y="1676400"/>
            <a:ext cx="7772400" cy="4648200"/>
          </a:xfrm>
        </p:spPr>
        <p:txBody>
          <a:bodyPr/>
          <a:lstStyle/>
          <a:p>
            <a:r>
              <a:rPr lang="en-US" dirty="0"/>
              <a:t>Structured threats</a:t>
            </a:r>
          </a:p>
          <a:p>
            <a:pPr lvl="1"/>
            <a:r>
              <a:rPr lang="en-US" dirty="0"/>
              <a:t>Nation-states</a:t>
            </a:r>
          </a:p>
          <a:p>
            <a:pPr lvl="1"/>
            <a:r>
              <a:rPr lang="en-US" dirty="0"/>
              <a:t>Corporate criminals</a:t>
            </a:r>
          </a:p>
          <a:p>
            <a:pPr lvl="1"/>
            <a:r>
              <a:rPr lang="en-US" dirty="0"/>
              <a:t>Organized crime</a:t>
            </a:r>
          </a:p>
          <a:p>
            <a:r>
              <a:rPr lang="en-US" dirty="0"/>
              <a:t>Unstructured threats</a:t>
            </a:r>
          </a:p>
          <a:p>
            <a:pPr lvl="1"/>
            <a:r>
              <a:rPr lang="en-US" dirty="0"/>
              <a:t>Rogue actors; e.g.,</a:t>
            </a:r>
          </a:p>
          <a:p>
            <a:pPr lvl="2"/>
            <a:r>
              <a:rPr lang="en-US" dirty="0"/>
              <a:t>Individuals</a:t>
            </a:r>
          </a:p>
          <a:p>
            <a:pPr lvl="2"/>
            <a:r>
              <a:rPr lang="en-US" dirty="0"/>
              <a:t>Script kiddies</a:t>
            </a:r>
          </a:p>
        </p:txBody>
      </p:sp>
      <p:pic>
        <p:nvPicPr>
          <p:cNvPr id="13313" name="Picture 1" descr="C:\Program Files\Microsoft Office\Media\CntCD1\ClipArt6\j0297253.wmf"/>
          <p:cNvPicPr>
            <a:picLocks noChangeAspect="1" noChangeArrowheads="1"/>
          </p:cNvPicPr>
          <p:nvPr/>
        </p:nvPicPr>
        <p:blipFill>
          <a:blip r:embed="rId3" cstate="print"/>
          <a:srcRect/>
          <a:stretch>
            <a:fillRect/>
          </a:stretch>
        </p:blipFill>
        <p:spPr bwMode="auto">
          <a:xfrm>
            <a:off x="4800600" y="1581150"/>
            <a:ext cx="4038600"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csh5_chapter_slid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000"/>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txDef>
      <a:spPr>
        <a:solidFill>
          <a:srgbClr val="FFC000"/>
        </a:solidFill>
        <a:scene3d>
          <a:camera prst="orthographicFront"/>
          <a:lightRig rig="threePt" dir="t"/>
        </a:scene3d>
        <a:sp3d>
          <a:bevelT/>
        </a:sp3d>
      </a:spPr>
      <a:bodyPr wrap="none" rtlCol="0">
        <a:spAutoFit/>
      </a:bodyPr>
      <a:lstStyle>
        <a:defPPr>
          <a:defRPr dirty="0" smtClean="0">
            <a:latin typeface="Arial Narrow" panose="020B0606020202030204" pitchFamily="34" charset="0"/>
          </a:defRPr>
        </a:defPPr>
      </a:lstStyle>
    </a:tx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csh5_chapter_slides</Template>
  <TotalTime>392</TotalTime>
  <Words>5746</Words>
  <Application>Microsoft Office PowerPoint</Application>
  <PresentationFormat>On-screen Show (4:3)</PresentationFormat>
  <Paragraphs>632</Paragraphs>
  <Slides>58</Slides>
  <Notes>58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7" baseType="lpstr">
      <vt:lpstr>Arial</vt:lpstr>
      <vt:lpstr>Arial Narrow</vt:lpstr>
      <vt:lpstr>Bookman Old Style</vt:lpstr>
      <vt:lpstr>Courier New</vt:lpstr>
      <vt:lpstr>Garamond</vt:lpstr>
      <vt:lpstr>Times New Roman</vt:lpstr>
      <vt:lpstr>Wingdings</vt:lpstr>
      <vt:lpstr>csh5_chapter_slides</vt:lpstr>
      <vt:lpstr>ClipArt</vt:lpstr>
      <vt:lpstr>Malicious Code</vt:lpstr>
      <vt:lpstr>Topics</vt:lpstr>
      <vt:lpstr>Introduction</vt:lpstr>
      <vt:lpstr>Malicious-Code Threat Model (1)</vt:lpstr>
      <vt:lpstr>Malicious Code Threat Model (2)</vt:lpstr>
      <vt:lpstr>Self-replicating Code</vt:lpstr>
      <vt:lpstr>Is a Beneficial Virus Possible?</vt:lpstr>
      <vt:lpstr>Is Writing Malware Illegal  in US?</vt:lpstr>
      <vt:lpstr>Actors: Origin of  Malicious Code Threats</vt:lpstr>
      <vt:lpstr>Actors: Structured Threats</vt:lpstr>
      <vt:lpstr>Actors: Unstructured Threats</vt:lpstr>
      <vt:lpstr>Access vs Action:  Vector vs Payload</vt:lpstr>
      <vt:lpstr>Survey of Malicious Code</vt:lpstr>
      <vt:lpstr>Virus Mechanisms</vt:lpstr>
      <vt:lpstr>Viruses (1)</vt:lpstr>
      <vt:lpstr>Viruses (2)</vt:lpstr>
      <vt:lpstr>Viruses (3)</vt:lpstr>
      <vt:lpstr>1995-1996: Early Macro Viruses</vt:lpstr>
      <vt:lpstr>1999-03: Melissa Virus</vt:lpstr>
      <vt:lpstr>Viruses (4)</vt:lpstr>
      <vt:lpstr>Viruses (5)</vt:lpstr>
      <vt:lpstr>Viruses vs Worms</vt:lpstr>
      <vt:lpstr>1987: IBM Christmas Tree Worm</vt:lpstr>
      <vt:lpstr>1988:  The Morris Worm</vt:lpstr>
      <vt:lpstr>Morris Worm (cont’d)</vt:lpstr>
      <vt:lpstr>1999-12 W.95.Babylonia Virus/Worm</vt:lpstr>
      <vt:lpstr>2000-05:  ILOVEYOU Worm</vt:lpstr>
      <vt:lpstr>2000-06:  Timofonica Worm</vt:lpstr>
      <vt:lpstr>2001-03:  SirCam Worm</vt:lpstr>
      <vt:lpstr>2001-06:  CodeRed Worm</vt:lpstr>
      <vt:lpstr>Spread of the CodeRed Worm</vt:lpstr>
      <vt:lpstr>Trojans</vt:lpstr>
      <vt:lpstr>2000-01:  Haiku Worm (Trojan)</vt:lpstr>
      <vt:lpstr>Spyware &amp; Adware</vt:lpstr>
      <vt:lpstr>Rootkits</vt:lpstr>
      <vt:lpstr>Bots &amp; Botnets (1)</vt:lpstr>
      <vt:lpstr>Bots &amp; Botnets (2)</vt:lpstr>
      <vt:lpstr>Bots &amp; Botnets (3)</vt:lpstr>
      <vt:lpstr>Malicious Mobile Code</vt:lpstr>
      <vt:lpstr>Detection of Malicious Code</vt:lpstr>
      <vt:lpstr>Signature-Based Malware Detection</vt:lpstr>
      <vt:lpstr>Network-Based Malware Detection</vt:lpstr>
      <vt:lpstr>Behavioral Malware Detection</vt:lpstr>
      <vt:lpstr>Heuristic Malware Detection</vt:lpstr>
      <vt:lpstr>Prevention of Malicious Code Attacks</vt:lpstr>
      <vt:lpstr>Defense in Depth vs Malware</vt:lpstr>
      <vt:lpstr>Operational Controls vs Malware</vt:lpstr>
      <vt:lpstr>Human Controls vs Malware</vt:lpstr>
      <vt:lpstr>Technical Controls vs Malware</vt:lpstr>
      <vt:lpstr>Implementing Antivirus Systems</vt:lpstr>
      <vt:lpstr>Host Configuration  Controls &amp; Security</vt:lpstr>
      <vt:lpstr>Network-Based Security Controls</vt:lpstr>
      <vt:lpstr>Network Monitoring</vt:lpstr>
      <vt:lpstr>Awareness Tools</vt:lpstr>
      <vt:lpstr>Recent Statistics (Q2 2013)</vt:lpstr>
      <vt:lpstr>Recent Statistics (24 Sep 2013)</vt:lpstr>
      <vt:lpstr>Current Situation (Sep 2013)</vt:lpstr>
      <vt:lpstr>DISCUSSION</vt:lpstr>
    </vt:vector>
  </TitlesOfParts>
  <Manager>Najiba Benabess, PhD</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Malicious Code</dc:title>
  <dc:subject>CSH5 Chapter 16</dc:subject>
  <dc:creator>M. E. Kabay, PhD, CISSP-ISSMP</dc:creator>
  <cp:keywords/>
  <dc:description>Updated 2014-10-21_x000d_
“Malicious Code”_x000d_
Robert Guess &amp; Eric Salveggio_x000d_
</dc:description>
  <cp:lastModifiedBy>Mich Kabay</cp:lastModifiedBy>
  <cp:revision>78</cp:revision>
  <cp:lastPrinted>2013-09-28T17:44:43Z</cp:lastPrinted>
  <dcterms:created xsi:type="dcterms:W3CDTF">2009-08-08T15:24:38Z</dcterms:created>
  <dcterms:modified xsi:type="dcterms:W3CDTF">2021-02-05T19:53:41Z</dcterms:modified>
  <cp:category/>
</cp:coreProperties>
</file>