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908" r:id="rId2"/>
    <p:sldId id="911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578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410" autoAdjust="0"/>
  </p:normalViewPr>
  <p:slideViewPr>
    <p:cSldViewPr showGuides="1">
      <p:cViewPr>
        <p:scale>
          <a:sx n="100" d="100"/>
          <a:sy n="10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8629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537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0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7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0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24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20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41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24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8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7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6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72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82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59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88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1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58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3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9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9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0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9600" dirty="0"/>
              <a:t>Mobile Code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17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“Mobile Code”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Robert Gezelter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Limitations of Signed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dirty="0"/>
              <a:t>All-or-nothing approach to trust</a:t>
            </a:r>
          </a:p>
          <a:p>
            <a:pPr lvl="1"/>
            <a:r>
              <a:rPr lang="en-US" dirty="0"/>
              <a:t>Signed items assumed to be perfect</a:t>
            </a:r>
          </a:p>
          <a:p>
            <a:pPr lvl="1"/>
            <a:r>
              <a:rPr lang="en-US" dirty="0"/>
              <a:t>No concept of partial trust</a:t>
            </a:r>
          </a:p>
          <a:p>
            <a:pPr lvl="1"/>
            <a:r>
              <a:rPr lang="en-US" dirty="0"/>
              <a:t>“Digital signature does not … provide </a:t>
            </a:r>
            <a:br>
              <a:rPr lang="en-US" dirty="0"/>
            </a:br>
            <a:r>
              <a:rPr lang="en-US" dirty="0"/>
              <a:t>any guarantee of benevolence or </a:t>
            </a:r>
            <a:br>
              <a:rPr lang="en-US" dirty="0"/>
            </a:br>
            <a:r>
              <a:rPr lang="en-US" dirty="0"/>
              <a:t>competence.” – CERT/CC®</a:t>
            </a:r>
          </a:p>
          <a:p>
            <a:r>
              <a:rPr lang="en-US" dirty="0"/>
              <a:t>Organizations signing their code must </a:t>
            </a:r>
            <a:br>
              <a:rPr lang="en-US" dirty="0"/>
            </a:br>
            <a:r>
              <a:rPr lang="en-US" dirty="0"/>
              <a:t>strictly control access to the signing </a:t>
            </a:r>
            <a:br>
              <a:rPr lang="en-US" dirty="0"/>
            </a:br>
            <a:r>
              <a:rPr lang="en-US" dirty="0"/>
              <a:t>key</a:t>
            </a:r>
          </a:p>
          <a:p>
            <a:pPr lvl="1"/>
            <a:r>
              <a:rPr lang="en-US" dirty="0"/>
              <a:t>But widespread practice in software development shops tolerates shared accounts and passwords</a:t>
            </a:r>
          </a:p>
          <a:p>
            <a:pPr lvl="1"/>
            <a:r>
              <a:rPr lang="en-US" dirty="0"/>
              <a:t>Serious question about value of signing code</a:t>
            </a:r>
          </a:p>
        </p:txBody>
      </p:sp>
      <p:pic>
        <p:nvPicPr>
          <p:cNvPr id="9218" name="Picture 2" descr="C:\Program Files\Microsoft Office\Media\CntCD1\ClipArt5\j02794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6244895" y="2213305"/>
            <a:ext cx="328361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245"/>
            <a:ext cx="7162800" cy="1143000"/>
          </a:xfrm>
        </p:spPr>
        <p:txBody>
          <a:bodyPr/>
          <a:lstStyle/>
          <a:p>
            <a:pPr lvl="0"/>
            <a:r>
              <a:rPr lang="en-US" dirty="0"/>
              <a:t>Problems with ActiveX Security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6019800" cy="5410200"/>
          </a:xfrm>
        </p:spPr>
        <p:txBody>
          <a:bodyPr/>
          <a:lstStyle/>
          <a:p>
            <a:r>
              <a:rPr lang="en-US" sz="2000" dirty="0"/>
              <a:t>Importing and installing controls</a:t>
            </a:r>
          </a:p>
          <a:p>
            <a:pPr lvl="1"/>
            <a:r>
              <a:rPr lang="en-US" sz="2000" dirty="0"/>
              <a:t>Signing does not guarantee safety</a:t>
            </a:r>
            <a:br>
              <a:rPr lang="en-US" sz="2000" dirty="0"/>
            </a:br>
            <a:r>
              <a:rPr lang="en-US" sz="2000" dirty="0"/>
              <a:t>or trustworthiness</a:t>
            </a:r>
          </a:p>
          <a:p>
            <a:r>
              <a:rPr lang="en-US" sz="2000" dirty="0"/>
              <a:t>Running controls</a:t>
            </a:r>
          </a:p>
          <a:p>
            <a:pPr lvl="1"/>
            <a:r>
              <a:rPr lang="en-US" sz="2000" dirty="0"/>
              <a:t>ActiveX control has no limitations on actions</a:t>
            </a:r>
          </a:p>
          <a:p>
            <a:pPr lvl="1"/>
            <a:r>
              <a:rPr lang="en-US" sz="2000" dirty="0"/>
              <a:t>Runs with same privileges as user</a:t>
            </a:r>
          </a:p>
          <a:p>
            <a:pPr lvl="1"/>
            <a:r>
              <a:rPr lang="en-US" sz="2000" dirty="0"/>
              <a:t>Typically users run as </a:t>
            </a:r>
            <a:r>
              <a:rPr lang="en-US" sz="2000" i="1" dirty="0"/>
              <a:t>root</a:t>
            </a:r>
            <a:r>
              <a:rPr lang="en-US" sz="2000" dirty="0"/>
              <a:t> on their Windows PCs</a:t>
            </a:r>
          </a:p>
          <a:p>
            <a:pPr lvl="1"/>
            <a:r>
              <a:rPr lang="en-US" sz="2000" dirty="0"/>
              <a:t>No basis for deciding whether particular control is safe or not in specific context</a:t>
            </a:r>
          </a:p>
          <a:p>
            <a:r>
              <a:rPr lang="en-US" sz="2000" dirty="0"/>
              <a:t>Scripting concerns</a:t>
            </a:r>
          </a:p>
          <a:p>
            <a:pPr lvl="1"/>
            <a:r>
              <a:rPr lang="en-US" sz="2000" dirty="0"/>
              <a:t>Individual developers have no systematic method for evaluating safety of their code</a:t>
            </a:r>
          </a:p>
          <a:p>
            <a:pPr lvl="1"/>
            <a:r>
              <a:rPr lang="en-US" sz="2000" dirty="0"/>
              <a:t>No equivalent to a </a:t>
            </a:r>
            <a:r>
              <a:rPr lang="en-US" sz="2000" i="1" dirty="0"/>
              <a:t>sandbox </a:t>
            </a:r>
            <a:r>
              <a:rPr lang="en-US" sz="2000" dirty="0"/>
              <a:t>for testing </a:t>
            </a:r>
            <a:endParaRPr lang="en-US" sz="2000" i="1" dirty="0"/>
          </a:p>
          <a:p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7773" t="8493" r="13355" b="9979"/>
          <a:stretch>
            <a:fillRect/>
          </a:stretch>
        </p:blipFill>
        <p:spPr bwMode="auto">
          <a:xfrm>
            <a:off x="6172200" y="1423218"/>
            <a:ext cx="2743200" cy="424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Case Studies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696200" cy="51054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err="1"/>
              <a:t>Exploder</a:t>
            </a:r>
            <a:r>
              <a:rPr lang="en-US" dirty="0"/>
              <a:t> (1996)</a:t>
            </a:r>
          </a:p>
          <a:p>
            <a:pPr lvl="1"/>
            <a:r>
              <a:rPr lang="en-US" dirty="0"/>
              <a:t>Fred McLain wrote demonstrate</a:t>
            </a:r>
          </a:p>
          <a:p>
            <a:pPr lvl="1"/>
            <a:r>
              <a:rPr lang="en-US" dirty="0"/>
              <a:t>ActiveX control to illustrate excessive control of systems</a:t>
            </a:r>
          </a:p>
          <a:p>
            <a:pPr lvl="1"/>
            <a:r>
              <a:rPr lang="en-US" dirty="0"/>
              <a:t>Shut down user’s computer (with permission of user!)</a:t>
            </a:r>
          </a:p>
          <a:p>
            <a:r>
              <a:rPr lang="en-US" dirty="0"/>
              <a:t>Chaos Computer Club Demo (1997)</a:t>
            </a:r>
          </a:p>
          <a:p>
            <a:pPr lvl="1"/>
            <a:r>
              <a:rPr lang="en-US" dirty="0"/>
              <a:t>ActiveX control subverted </a:t>
            </a:r>
            <a:br>
              <a:rPr lang="en-US" dirty="0"/>
            </a:br>
            <a:r>
              <a:rPr lang="en-US" dirty="0"/>
              <a:t>Quicken accounting package</a:t>
            </a:r>
          </a:p>
          <a:p>
            <a:pPr lvl="1"/>
            <a:r>
              <a:rPr lang="en-US" dirty="0"/>
              <a:t>Made Quicken create transfer </a:t>
            </a:r>
            <a:br>
              <a:rPr lang="en-US" dirty="0"/>
            </a:br>
            <a:r>
              <a:rPr lang="en-US" dirty="0"/>
              <a:t>order for money</a:t>
            </a:r>
          </a:p>
          <a:p>
            <a:pPr lvl="1"/>
            <a:r>
              <a:rPr lang="en-US" dirty="0"/>
              <a:t>Filmed demonstration for German television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29000"/>
            <a:ext cx="20574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en-US" baseline="0" dirty="0"/>
              <a:t> Studies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772400" cy="5181600"/>
          </a:xfrm>
        </p:spPr>
        <p:txBody>
          <a:bodyPr/>
          <a:lstStyle/>
          <a:p>
            <a:r>
              <a:rPr lang="en-US" sz="2300" dirty="0"/>
              <a:t>VeriSign Issues Certificates to Imposters (2001)</a:t>
            </a:r>
          </a:p>
          <a:p>
            <a:pPr lvl="1"/>
            <a:r>
              <a:rPr lang="en-US" sz="2300" dirty="0"/>
              <a:t>Class 3 Digital Certificates for signing ActiveX controls</a:t>
            </a:r>
          </a:p>
          <a:p>
            <a:pPr lvl="1"/>
            <a:r>
              <a:rPr lang="en-US" sz="2300" dirty="0"/>
              <a:t>Issued to someone impersonating MS employee</a:t>
            </a:r>
          </a:p>
          <a:p>
            <a:pPr lvl="1"/>
            <a:r>
              <a:rPr lang="en-US" sz="2300" dirty="0"/>
              <a:t>Allowed signing code as if it came from MS</a:t>
            </a:r>
          </a:p>
          <a:p>
            <a:r>
              <a:rPr lang="en-US" sz="2300" dirty="0"/>
              <a:t>Problems </a:t>
            </a:r>
          </a:p>
          <a:p>
            <a:pPr lvl="1"/>
            <a:r>
              <a:rPr lang="en-US" sz="2300" dirty="0"/>
              <a:t>No Certificate Revocation List (CRL)</a:t>
            </a:r>
          </a:p>
          <a:p>
            <a:pPr lvl="1"/>
            <a:r>
              <a:rPr lang="en-US" sz="2300" dirty="0"/>
              <a:t>Would need to verify date of every MS certificate to identity fraudulent issued ones</a:t>
            </a:r>
          </a:p>
          <a:p>
            <a:r>
              <a:rPr lang="en-US" sz="2300" dirty="0"/>
              <a:t>Caution to avoid overreacting</a:t>
            </a:r>
          </a:p>
          <a:p>
            <a:pPr lvl="1"/>
            <a:r>
              <a:rPr lang="en-US" sz="2300" dirty="0"/>
              <a:t>1</a:t>
            </a:r>
            <a:r>
              <a:rPr lang="en-US" sz="2300" baseline="30000" dirty="0"/>
              <a:t>st</a:t>
            </a:r>
            <a:r>
              <a:rPr lang="en-US" sz="2300" dirty="0"/>
              <a:t> error discovered in </a:t>
            </a:r>
            <a:br>
              <a:rPr lang="en-US" sz="2300" dirty="0"/>
            </a:br>
            <a:r>
              <a:rPr lang="en-US" sz="2300" dirty="0"/>
              <a:t>&gt;500,000 issued </a:t>
            </a:r>
            <a:br>
              <a:rPr lang="en-US" sz="2300" dirty="0"/>
            </a:br>
            <a:r>
              <a:rPr lang="en-US" sz="2300" dirty="0"/>
              <a:t>certificates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15235"/>
            <a:ext cx="3567113" cy="151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4000" t="9329" r="4000" b="9038"/>
          <a:stretch>
            <a:fillRect/>
          </a:stretch>
        </p:blipFill>
        <p:spPr bwMode="auto">
          <a:xfrm>
            <a:off x="5410200" y="2438400"/>
            <a:ext cx="35052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Restricted Operating Environments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1219200"/>
            <a:ext cx="7696200" cy="5105400"/>
          </a:xfrm>
        </p:spPr>
        <p:txBody>
          <a:bodyPr/>
          <a:lstStyle/>
          <a:p>
            <a:r>
              <a:rPr lang="en-US" sz="2000" dirty="0"/>
              <a:t>At simplest level, users should not execute code that affects entire system – restricted to their own processes</a:t>
            </a:r>
          </a:p>
          <a:p>
            <a:pPr lvl="1"/>
            <a:r>
              <a:rPr lang="en-US" sz="2000" dirty="0"/>
              <a:t>Process is unique instance of execution of particular code by specific user on particular machine at specific instant</a:t>
            </a:r>
          </a:p>
          <a:p>
            <a:r>
              <a:rPr lang="en-US" sz="2000" dirty="0"/>
              <a:t>Concept of </a:t>
            </a:r>
            <a:r>
              <a:rPr lang="en-US" sz="2000" i="1" dirty="0"/>
              <a:t>privileges</a:t>
            </a:r>
            <a:r>
              <a:rPr lang="en-US" sz="2000" dirty="0"/>
              <a:t> determines </a:t>
            </a:r>
            <a:br>
              <a:rPr lang="en-US" sz="2000" dirty="0"/>
            </a:br>
            <a:r>
              <a:rPr lang="en-US" sz="2000" dirty="0"/>
              <a:t>what a process can accomplish</a:t>
            </a:r>
          </a:p>
          <a:p>
            <a:pPr lvl="1"/>
            <a:r>
              <a:rPr lang="en-US" sz="2000" dirty="0"/>
              <a:t>Supervisory or root privileges </a:t>
            </a:r>
            <a:br>
              <a:rPr lang="en-US" sz="2000" dirty="0"/>
            </a:br>
            <a:r>
              <a:rPr lang="en-US" sz="2000" dirty="0"/>
              <a:t>allow full access</a:t>
            </a:r>
          </a:p>
          <a:p>
            <a:r>
              <a:rPr lang="en-US" sz="2000" dirty="0"/>
              <a:t>Restricted operating environment</a:t>
            </a:r>
          </a:p>
          <a:p>
            <a:pPr lvl="1"/>
            <a:r>
              <a:rPr lang="en-US" sz="2000" dirty="0"/>
              <a:t>Developed since earliest </a:t>
            </a:r>
            <a:br>
              <a:rPr lang="en-US" sz="2000" dirty="0"/>
            </a:br>
            <a:r>
              <a:rPr lang="en-US" sz="2000" dirty="0"/>
              <a:t>multi-user systems</a:t>
            </a:r>
          </a:p>
          <a:p>
            <a:pPr lvl="2"/>
            <a:r>
              <a:rPr lang="en-US" sz="2000" dirty="0"/>
              <a:t>MULTICS, OS/360, UNIX…</a:t>
            </a:r>
          </a:p>
          <a:p>
            <a:pPr lvl="1"/>
            <a:r>
              <a:rPr lang="en-US" sz="2000" dirty="0"/>
              <a:t>See </a:t>
            </a:r>
            <a:r>
              <a:rPr lang="en-US" sz="2000" i="1" dirty="0"/>
              <a:t>CSH6</a:t>
            </a:r>
            <a:r>
              <a:rPr lang="en-US" sz="2000" dirty="0"/>
              <a:t> Chapter 24, Operating System Security</a:t>
            </a:r>
          </a:p>
          <a:p>
            <a:pPr lvl="1"/>
            <a:r>
              <a:rPr lang="en-US" sz="2000" i="1" dirty="0"/>
              <a:t>Sandbox</a:t>
            </a:r>
            <a:r>
              <a:rPr lang="en-US" sz="2000" dirty="0"/>
              <a:t> is an example of restricted operating environment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language developed </a:t>
            </a:r>
            <a:br>
              <a:rPr lang="en-US" dirty="0"/>
            </a:br>
            <a:r>
              <a:rPr lang="en-US" dirty="0"/>
              <a:t>by Sun Microsystems</a:t>
            </a:r>
          </a:p>
          <a:p>
            <a:pPr lvl="1"/>
            <a:r>
              <a:rPr lang="en-US" dirty="0"/>
              <a:t>Platform independence</a:t>
            </a:r>
          </a:p>
          <a:p>
            <a:pPr lvl="1"/>
            <a:r>
              <a:rPr lang="en-US" dirty="0"/>
              <a:t>Typically used in Web browser</a:t>
            </a:r>
          </a:p>
          <a:p>
            <a:r>
              <a:rPr lang="en-US" dirty="0"/>
              <a:t>Includes virtual machine (JVM)</a:t>
            </a:r>
          </a:p>
          <a:p>
            <a:pPr lvl="1"/>
            <a:r>
              <a:rPr lang="en-US" dirty="0"/>
              <a:t>Plus Java Run Time Environment</a:t>
            </a:r>
          </a:p>
          <a:p>
            <a:r>
              <a:rPr lang="en-US" dirty="0"/>
              <a:t>Code known as </a:t>
            </a:r>
            <a:r>
              <a:rPr lang="en-US" i="1" dirty="0"/>
              <a:t>applets</a:t>
            </a:r>
            <a:endParaRPr lang="en-US" dirty="0"/>
          </a:p>
          <a:p>
            <a:pPr lvl="1"/>
            <a:r>
              <a:rPr lang="en-US" dirty="0"/>
              <a:t>May be signed</a:t>
            </a:r>
          </a:p>
          <a:p>
            <a:pPr lvl="1"/>
            <a:r>
              <a:rPr lang="en-US" dirty="0"/>
              <a:t>Restricted access to system resources</a:t>
            </a:r>
          </a:p>
          <a:p>
            <a:pPr lvl="2"/>
            <a:r>
              <a:rPr lang="en-US" dirty="0"/>
              <a:t>Known as the Java sandbox</a:t>
            </a:r>
          </a:p>
          <a:p>
            <a:r>
              <a:rPr lang="en-US" dirty="0"/>
              <a:t>But bugs have allowed Java applets to leave sandbox on occasion</a:t>
            </a: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524000"/>
            <a:ext cx="222704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pPr lvl="0"/>
            <a:r>
              <a:rPr lang="en-US" sz="3200" dirty="0"/>
              <a:t>Asymmetric &amp; Transitive Trust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8077200" cy="5410200"/>
          </a:xfrm>
        </p:spPr>
        <p:txBody>
          <a:bodyPr/>
          <a:lstStyle/>
          <a:p>
            <a:r>
              <a:rPr lang="en-US" sz="2200" i="1" dirty="0"/>
              <a:t>Asymmetry</a:t>
            </a:r>
            <a:r>
              <a:rPr lang="en-US" sz="2200" dirty="0"/>
              <a:t> in power can cause opportunity </a:t>
            </a:r>
            <a:br>
              <a:rPr lang="en-US" sz="2200" dirty="0"/>
            </a:br>
            <a:r>
              <a:rPr lang="en-US" sz="2200" dirty="0"/>
              <a:t>for mass infection</a:t>
            </a:r>
          </a:p>
          <a:p>
            <a:pPr lvl="1"/>
            <a:r>
              <a:rPr lang="en-US" sz="2200" dirty="0"/>
              <a:t>E.g., large customer can force small </a:t>
            </a:r>
            <a:br>
              <a:rPr lang="en-US" sz="2200" dirty="0"/>
            </a:br>
            <a:r>
              <a:rPr lang="en-US" sz="2200" dirty="0"/>
              <a:t>suppliers to conform to its standards</a:t>
            </a:r>
          </a:p>
          <a:p>
            <a:pPr lvl="1"/>
            <a:r>
              <a:rPr lang="en-US" sz="2200" dirty="0"/>
              <a:t>Force use of unsafe mobile code</a:t>
            </a:r>
          </a:p>
          <a:p>
            <a:pPr lvl="1"/>
            <a:r>
              <a:rPr lang="en-US" sz="2200" dirty="0"/>
              <a:t>Can resist damage by enforcing principle of </a:t>
            </a:r>
            <a:r>
              <a:rPr lang="en-US" sz="2200" i="1" dirty="0"/>
              <a:t>least privilege</a:t>
            </a:r>
            <a:r>
              <a:rPr lang="en-US" sz="2200" dirty="0"/>
              <a:t> in execution of all code</a:t>
            </a:r>
          </a:p>
          <a:p>
            <a:r>
              <a:rPr lang="en-US" sz="2200" i="1" dirty="0"/>
              <a:t>Transitive </a:t>
            </a:r>
            <a:r>
              <a:rPr lang="en-US" sz="2200" dirty="0"/>
              <a:t>trust results from assumption that trusted sites must have trustworthy code</a:t>
            </a:r>
          </a:p>
          <a:p>
            <a:pPr lvl="1"/>
            <a:r>
              <a:rPr lang="en-US" sz="2200" dirty="0"/>
              <a:t>Essential to enforce tight security on all mobile code regardless of source</a:t>
            </a:r>
          </a:p>
          <a:p>
            <a:pPr lvl="1"/>
            <a:r>
              <a:rPr lang="en-US" sz="2200" dirty="0"/>
              <a:t>ActiveX security model thus fundamentally flawed because it relies solely on transitive trust</a:t>
            </a:r>
          </a:p>
        </p:txBody>
      </p:sp>
      <p:pic>
        <p:nvPicPr>
          <p:cNvPr id="1026" name="Picture 2" descr="C:\Users\Michel Kabay\AppData\Local\Microsoft\Windows\Temporary Internet Files\Content.IE5\ZDSGYA1L\MC9003536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111430" cy="1662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pPr lvl="0"/>
            <a:r>
              <a:rPr lang="en-US" sz="3200" dirty="0"/>
              <a:t>Misappropriation &amp; Subversion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638800"/>
          </a:xfrm>
        </p:spPr>
        <p:txBody>
          <a:bodyPr/>
          <a:lstStyle/>
          <a:p>
            <a:r>
              <a:rPr lang="en-US" sz="2200" dirty="0"/>
              <a:t>Mobile code targets have changed</a:t>
            </a:r>
          </a:p>
          <a:p>
            <a:pPr lvl="1"/>
            <a:r>
              <a:rPr lang="en-US" sz="2200" dirty="0"/>
              <a:t>From individual target</a:t>
            </a:r>
            <a:r>
              <a:rPr lang="en-US" sz="2200" baseline="0" dirty="0"/>
              <a:t> machines</a:t>
            </a:r>
          </a:p>
          <a:p>
            <a:pPr lvl="1"/>
            <a:r>
              <a:rPr lang="en-US" sz="2200" baseline="0" dirty="0"/>
              <a:t>To entire populations of targets</a:t>
            </a:r>
          </a:p>
          <a:p>
            <a:pPr lvl="0"/>
            <a:r>
              <a:rPr lang="en-US" sz="2200" dirty="0"/>
              <a:t>John </a:t>
            </a:r>
            <a:r>
              <a:rPr lang="en-US" sz="2200" dirty="0" err="1"/>
              <a:t>Schiefer</a:t>
            </a:r>
            <a:r>
              <a:rPr lang="en-US" sz="2200" dirty="0"/>
              <a:t> (“</a:t>
            </a:r>
            <a:r>
              <a:rPr lang="en-US" sz="2200" dirty="0" err="1"/>
              <a:t>acidstorm</a:t>
            </a:r>
            <a:r>
              <a:rPr lang="en-US" sz="2200" dirty="0"/>
              <a:t>”)</a:t>
            </a:r>
          </a:p>
          <a:p>
            <a:pPr lvl="1"/>
            <a:r>
              <a:rPr lang="en-US" sz="2200" dirty="0"/>
              <a:t>Caught by </a:t>
            </a:r>
            <a:r>
              <a:rPr lang="en-US" sz="2200" i="1" dirty="0"/>
              <a:t>Bot Roast II, </a:t>
            </a:r>
            <a:r>
              <a:rPr lang="en-US" sz="2200" dirty="0"/>
              <a:t>FBI </a:t>
            </a:r>
            <a:br>
              <a:rPr lang="en-US" sz="2200" dirty="0"/>
            </a:br>
            <a:r>
              <a:rPr lang="en-US" sz="2200" dirty="0"/>
              <a:t>operation against botnet </a:t>
            </a:r>
            <a:br>
              <a:rPr lang="en-US" sz="2200" dirty="0"/>
            </a:br>
            <a:r>
              <a:rPr lang="en-US" sz="2200" dirty="0"/>
              <a:t>operators in 2007</a:t>
            </a:r>
          </a:p>
          <a:p>
            <a:pPr lvl="1"/>
            <a:r>
              <a:rPr lang="en-US" sz="2200" dirty="0"/>
              <a:t>250,000 systems infected with </a:t>
            </a:r>
            <a:br>
              <a:rPr lang="en-US" sz="2200" dirty="0"/>
            </a:br>
            <a:r>
              <a:rPr lang="en-US" sz="2200" dirty="0" err="1"/>
              <a:t>spybots</a:t>
            </a:r>
            <a:r>
              <a:rPr lang="en-US" sz="2200" dirty="0"/>
              <a:t> for capture of userID and passwords</a:t>
            </a:r>
          </a:p>
          <a:p>
            <a:pPr lvl="2"/>
            <a:r>
              <a:rPr lang="en-US" sz="2200" dirty="0"/>
              <a:t>Used to subvert PayPal &amp; other accounts</a:t>
            </a:r>
          </a:p>
          <a:p>
            <a:pPr lvl="1"/>
            <a:r>
              <a:rPr lang="en-US" sz="2200" dirty="0"/>
              <a:t>150,000 systems infected to support Dutch criminal Internet advertising company</a:t>
            </a:r>
          </a:p>
          <a:p>
            <a:pPr lvl="1"/>
            <a:r>
              <a:rPr lang="en-US" sz="2200" dirty="0"/>
              <a:t>Pled guilty</a:t>
            </a:r>
          </a:p>
          <a:p>
            <a:pPr lvl="1"/>
            <a:r>
              <a:rPr lang="en-US" sz="2200" dirty="0"/>
              <a:t>Sentenced to 4 years in US federal prison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2895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Multidimensional Threat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5486400"/>
          </a:xfrm>
        </p:spPr>
        <p:txBody>
          <a:bodyPr/>
          <a:lstStyle/>
          <a:p>
            <a:r>
              <a:rPr lang="en-US" dirty="0"/>
              <a:t>Signing code leaves other issues</a:t>
            </a:r>
          </a:p>
          <a:p>
            <a:pPr lvl="1"/>
            <a:r>
              <a:rPr lang="en-US" dirty="0"/>
              <a:t>Integrity of signing process</a:t>
            </a:r>
          </a:p>
          <a:p>
            <a:pPr lvl="1"/>
            <a:r>
              <a:rPr lang="en-US" dirty="0"/>
              <a:t>Integrity of the PKI</a:t>
            </a:r>
          </a:p>
          <a:p>
            <a:pPr lvl="1"/>
            <a:r>
              <a:rPr lang="en-US" dirty="0"/>
              <a:t>Safety or validity of code not addressed</a:t>
            </a:r>
          </a:p>
          <a:p>
            <a:r>
              <a:rPr lang="en-US" dirty="0"/>
              <a:t>Individual controls or applets may function correctly BUT</a:t>
            </a:r>
          </a:p>
          <a:p>
            <a:pPr lvl="1"/>
            <a:r>
              <a:rPr lang="en-US" dirty="0"/>
              <a:t>Interactions that were not or </a:t>
            </a:r>
            <a:br>
              <a:rPr lang="en-US" dirty="0"/>
            </a:br>
            <a:r>
              <a:rPr lang="en-US" dirty="0"/>
              <a:t>could not be tested may </a:t>
            </a:r>
            <a:br>
              <a:rPr lang="en-US" dirty="0"/>
            </a:br>
            <a:r>
              <a:rPr lang="en-US" dirty="0"/>
              <a:t>cause failures</a:t>
            </a:r>
          </a:p>
          <a:p>
            <a:pPr lvl="1"/>
            <a:r>
              <a:rPr lang="en-US" dirty="0"/>
              <a:t>E.g., attempts to use same </a:t>
            </a:r>
            <a:br>
              <a:rPr lang="en-US" dirty="0"/>
            </a:br>
            <a:r>
              <a:rPr lang="en-US" dirty="0"/>
              <a:t>Windows registry key in </a:t>
            </a:r>
            <a:br>
              <a:rPr lang="en-US" dirty="0"/>
            </a:br>
            <a:r>
              <a:rPr lang="en-US" dirty="0"/>
              <a:t>conflicting ways</a:t>
            </a:r>
          </a:p>
          <a:p>
            <a:pPr lvl="1"/>
            <a:r>
              <a:rPr lang="en-US" dirty="0"/>
              <a:t>Complexity of operating </a:t>
            </a:r>
            <a:br>
              <a:rPr lang="en-US" dirty="0"/>
            </a:br>
            <a:r>
              <a:rPr lang="en-US" dirty="0"/>
              <a:t>environment may preclude </a:t>
            </a:r>
            <a:br>
              <a:rPr lang="en-US" dirty="0"/>
            </a:br>
            <a:r>
              <a:rPr lang="en-US" dirty="0"/>
              <a:t>provable safety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3362325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Client Responsibilities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Fundamental issue: Browser running mobile code may allow</a:t>
            </a:r>
            <a:r>
              <a:rPr lang="en-US" baseline="0" dirty="0"/>
              <a:t> change to persistent state of operating system</a:t>
            </a:r>
          </a:p>
          <a:p>
            <a:r>
              <a:rPr lang="en-US" dirty="0"/>
              <a:t>Use </a:t>
            </a:r>
            <a:r>
              <a:rPr lang="en-US" dirty="0" err="1"/>
              <a:t>nonprivileged</a:t>
            </a:r>
            <a:r>
              <a:rPr lang="en-US" dirty="0"/>
              <a:t> account wherever possible when browsing Web</a:t>
            </a:r>
          </a:p>
          <a:p>
            <a:pPr lvl="1"/>
            <a:r>
              <a:rPr lang="en-US" dirty="0"/>
              <a:t>Windows XP SP2 offers </a:t>
            </a:r>
            <a:br>
              <a:rPr lang="en-US" dirty="0"/>
            </a:br>
            <a:r>
              <a:rPr lang="en-US" dirty="0"/>
              <a:t>Data Execution Prevention™ (DEP)</a:t>
            </a:r>
          </a:p>
          <a:p>
            <a:pPr lvl="2"/>
            <a:r>
              <a:rPr lang="en-US" dirty="0"/>
              <a:t>Monitors use of memory to </a:t>
            </a:r>
            <a:br>
              <a:rPr lang="en-US" dirty="0"/>
            </a:br>
            <a:r>
              <a:rPr lang="en-US" dirty="0"/>
              <a:t>restrict access to protected areas</a:t>
            </a:r>
          </a:p>
          <a:p>
            <a:pPr lvl="1"/>
            <a:r>
              <a:rPr lang="en-US" dirty="0"/>
              <a:t>Windows 7 </a:t>
            </a:r>
          </a:p>
          <a:p>
            <a:pPr lvl="2"/>
            <a:r>
              <a:rPr lang="en-US" dirty="0"/>
              <a:t>Stronger partition between administrator privileges and normal user mode</a:t>
            </a:r>
          </a:p>
          <a:p>
            <a:pPr lvl="2"/>
            <a:r>
              <a:rPr lang="en-US" dirty="0" err="1"/>
              <a:t>AppLocker</a:t>
            </a:r>
            <a:r>
              <a:rPr lang="en-US" dirty="0"/>
              <a:t>™ allows admin control over allowable execution of code</a:t>
            </a: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76800"/>
            <a:ext cx="1714500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590800"/>
            <a:ext cx="1905000" cy="1392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dirty="0"/>
              <a:t>Introduction to Mobile Code</a:t>
            </a:r>
          </a:p>
          <a:p>
            <a:r>
              <a:rPr lang="en-US" dirty="0"/>
              <a:t>Mobile</a:t>
            </a:r>
            <a:r>
              <a:rPr lang="en-US" baseline="0" dirty="0"/>
              <a:t> Code from the Web</a:t>
            </a:r>
          </a:p>
          <a:p>
            <a:r>
              <a:rPr lang="en-US" baseline="0" dirty="0"/>
              <a:t>Motivations and Goals</a:t>
            </a:r>
          </a:p>
          <a:p>
            <a:r>
              <a:rPr lang="en-US" baseline="0" dirty="0"/>
              <a:t>Design and Implementation Errors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2266967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CSH6</a:t>
            </a:r>
            <a:r>
              <a:rPr lang="en-US" dirty="0"/>
              <a:t> Chapter 17</a:t>
            </a:r>
          </a:p>
          <a:p>
            <a:r>
              <a:rPr lang="en-US" dirty="0"/>
              <a:t>Mobile Code</a:t>
            </a:r>
          </a:p>
        </p:txBody>
      </p:sp>
      <p:pic>
        <p:nvPicPr>
          <p:cNvPr id="1026" name="Picture 2" descr="C:\Program Files\Microsoft Office\Media\CntCD1\ClipArt6\j02937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5900"/>
            <a:ext cx="4398472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Responsibilities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dirty="0"/>
              <a:t>Virtual Machine (VM) technology</a:t>
            </a:r>
          </a:p>
          <a:p>
            <a:pPr lvl="1"/>
            <a:r>
              <a:rPr lang="en-US" dirty="0"/>
              <a:t>Significant potential for security improvement</a:t>
            </a:r>
          </a:p>
          <a:p>
            <a:pPr lvl="1"/>
            <a:r>
              <a:rPr lang="en-US" dirty="0"/>
              <a:t>Can instantiate a </a:t>
            </a:r>
            <a:br>
              <a:rPr lang="en-US" dirty="0"/>
            </a:br>
            <a:r>
              <a:rPr lang="en-US" dirty="0"/>
              <a:t>desktop for specific </a:t>
            </a:r>
            <a:br>
              <a:rPr lang="en-US" dirty="0"/>
            </a:br>
            <a:r>
              <a:rPr lang="en-US" dirty="0"/>
              <a:t>purpose</a:t>
            </a:r>
          </a:p>
          <a:p>
            <a:pPr lvl="1"/>
            <a:r>
              <a:rPr lang="en-US" dirty="0"/>
              <a:t>Complete isolation </a:t>
            </a:r>
            <a:br>
              <a:rPr lang="en-US" dirty="0"/>
            </a:br>
            <a:r>
              <a:rPr lang="en-US" dirty="0"/>
              <a:t>from rest of system</a:t>
            </a:r>
          </a:p>
          <a:p>
            <a:r>
              <a:rPr lang="en-US" dirty="0"/>
              <a:t>Expendable WWW browser</a:t>
            </a:r>
          </a:p>
          <a:p>
            <a:pPr lvl="1"/>
            <a:r>
              <a:rPr lang="en-US" dirty="0"/>
              <a:t>Run on VM desktop</a:t>
            </a:r>
          </a:p>
          <a:p>
            <a:pPr lvl="1"/>
            <a:r>
              <a:rPr lang="en-US" dirty="0"/>
              <a:t>Delete when finished</a:t>
            </a:r>
          </a:p>
          <a:p>
            <a:pPr lvl="1"/>
            <a:r>
              <a:rPr lang="en-US" dirty="0"/>
              <a:t>Bad effects of harmful code could be </a:t>
            </a:r>
          </a:p>
          <a:p>
            <a:pPr lvl="2"/>
            <a:r>
              <a:rPr lang="en-US" dirty="0"/>
              <a:t>Isolated</a:t>
            </a:r>
          </a:p>
          <a:p>
            <a:pPr lvl="2"/>
            <a:r>
              <a:rPr lang="en-US" dirty="0"/>
              <a:t>Evanescent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4057650" cy="155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Server Responsibilities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Avoid</a:t>
            </a:r>
            <a:r>
              <a:rPr lang="en-US" baseline="0" dirty="0"/>
              <a:t> use of active code for trivial purposes</a:t>
            </a:r>
          </a:p>
          <a:p>
            <a:r>
              <a:rPr lang="en-US" dirty="0"/>
              <a:t>Minimize use of ActiveX in favor of Java, JavaScript and other less dangerous tools</a:t>
            </a:r>
          </a:p>
          <a:p>
            <a:pPr lvl="1"/>
            <a:r>
              <a:rPr lang="en-US" dirty="0"/>
              <a:t>E.g., for shopping carts, changing appearance of screen</a:t>
            </a:r>
          </a:p>
          <a:p>
            <a:pPr lvl="1"/>
            <a:r>
              <a:rPr lang="en-US" dirty="0"/>
              <a:t>But updating Windows client will likely required ActiveX</a:t>
            </a:r>
          </a:p>
          <a:p>
            <a:r>
              <a:rPr lang="en-US" dirty="0"/>
              <a:t>Apply standards of secure </a:t>
            </a:r>
            <a:br>
              <a:rPr lang="en-US" dirty="0"/>
            </a:br>
            <a:r>
              <a:rPr lang="en-US" dirty="0"/>
              <a:t>programming to all mobile code</a:t>
            </a:r>
          </a:p>
          <a:p>
            <a:pPr lvl="1"/>
            <a:r>
              <a:rPr lang="en-US" dirty="0"/>
              <a:t>See </a:t>
            </a:r>
            <a:r>
              <a:rPr lang="en-US" i="1" dirty="0"/>
              <a:t>CSH6</a:t>
            </a:r>
            <a:r>
              <a:rPr lang="en-US" dirty="0"/>
              <a:t> Chapter 38, </a:t>
            </a:r>
            <a:br>
              <a:rPr lang="en-US" dirty="0"/>
            </a:br>
            <a:r>
              <a:rPr lang="en-US" dirty="0"/>
              <a:t>“Writing Secure Code”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362200" cy="275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Recommendations for </a:t>
            </a:r>
            <a:br>
              <a:rPr lang="en-US" dirty="0"/>
            </a:br>
            <a:r>
              <a:rPr lang="en-US" dirty="0"/>
              <a:t>Mobile Code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181600"/>
          </a:xfrm>
        </p:spPr>
        <p:txBody>
          <a:bodyPr/>
          <a:lstStyle/>
          <a:p>
            <a:r>
              <a:rPr lang="en-US" dirty="0"/>
              <a:t>Client systems</a:t>
            </a:r>
          </a:p>
          <a:p>
            <a:pPr lvl="1"/>
            <a:r>
              <a:rPr lang="en-US" dirty="0"/>
              <a:t>Bar acceptance of unsigned </a:t>
            </a:r>
            <a:br>
              <a:rPr lang="en-US" dirty="0"/>
            </a:br>
            <a:r>
              <a:rPr lang="en-US" dirty="0"/>
              <a:t>controls and applets</a:t>
            </a:r>
          </a:p>
          <a:p>
            <a:pPr lvl="1"/>
            <a:r>
              <a:rPr lang="en-US" dirty="0"/>
              <a:t>Restrict use of ActiveX</a:t>
            </a:r>
          </a:p>
          <a:p>
            <a:pPr lvl="1"/>
            <a:r>
              <a:rPr lang="en-US" dirty="0"/>
              <a:t>Restrict acceptance of pop-ups</a:t>
            </a:r>
          </a:p>
          <a:p>
            <a:r>
              <a:rPr lang="en-US" dirty="0"/>
              <a:t>Developers</a:t>
            </a:r>
          </a:p>
          <a:p>
            <a:pPr lvl="1"/>
            <a:r>
              <a:rPr lang="en-US" dirty="0"/>
              <a:t>Follow good software engineering practices</a:t>
            </a:r>
          </a:p>
          <a:p>
            <a:pPr lvl="1"/>
            <a:r>
              <a:rPr lang="en-US" dirty="0"/>
              <a:t>Grant minimum necessary privileges &amp; access</a:t>
            </a:r>
          </a:p>
          <a:p>
            <a:pPr lvl="1"/>
            <a:r>
              <a:rPr lang="en-US" dirty="0"/>
              <a:t>Use defensive programming</a:t>
            </a:r>
          </a:p>
          <a:p>
            <a:pPr lvl="1"/>
            <a:r>
              <a:rPr lang="en-US" dirty="0"/>
              <a:t>Limit privileged access</a:t>
            </a:r>
          </a:p>
          <a:p>
            <a:pPr lvl="1"/>
            <a:r>
              <a:rPr lang="en-US" dirty="0"/>
              <a:t>Ensure integrity of code-signing process</a:t>
            </a:r>
          </a:p>
          <a:p>
            <a:pPr lvl="1"/>
            <a:r>
              <a:rPr lang="en-US" dirty="0"/>
              <a:t>Protect signing keys against compromise</a:t>
            </a:r>
          </a:p>
        </p:txBody>
      </p:sp>
      <p:pic>
        <p:nvPicPr>
          <p:cNvPr id="19459" name="Picture 3" descr="C:\Program Files\Microsoft Office\Media\CntCD1\ClipArt6\j029717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64348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Code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pPr lvl="0"/>
            <a:r>
              <a:rPr lang="en-US" dirty="0"/>
              <a:t>Instructions delivered to remote computer from outside an </a:t>
            </a:r>
            <a:r>
              <a:rPr lang="en-US" i="1" dirty="0"/>
              <a:t>enclave</a:t>
            </a:r>
          </a:p>
          <a:p>
            <a:pPr lvl="0"/>
            <a:r>
              <a:rPr lang="en-US" i="1" dirty="0"/>
              <a:t>Enclave</a:t>
            </a:r>
            <a:r>
              <a:rPr lang="en-US" dirty="0"/>
              <a:t> is system under unitary control by single authority</a:t>
            </a:r>
            <a:endParaRPr lang="en-US" i="1" dirty="0"/>
          </a:p>
          <a:p>
            <a:pPr lvl="0"/>
            <a:r>
              <a:rPr lang="en-US" dirty="0"/>
              <a:t>Dynamic execution (execution </a:t>
            </a:r>
            <a:br>
              <a:rPr lang="en-US" dirty="0"/>
            </a:br>
            <a:r>
              <a:rPr lang="en-US" dirty="0"/>
              <a:t>on demand)</a:t>
            </a:r>
          </a:p>
          <a:p>
            <a:r>
              <a:rPr lang="en-US" dirty="0"/>
              <a:t>Fundamental problems</a:t>
            </a:r>
          </a:p>
          <a:p>
            <a:pPr lvl="1"/>
            <a:r>
              <a:rPr lang="en-US" dirty="0"/>
              <a:t>Mobile code may perform </a:t>
            </a:r>
            <a:br>
              <a:rPr lang="en-US" dirty="0"/>
            </a:br>
            <a:r>
              <a:rPr lang="en-US" dirty="0"/>
              <a:t>unauthorized functions</a:t>
            </a:r>
          </a:p>
          <a:p>
            <a:pPr lvl="1"/>
            <a:r>
              <a:rPr lang="en-US" dirty="0"/>
              <a:t>Growing spectrum of </a:t>
            </a:r>
            <a:br>
              <a:rPr lang="en-US" dirty="0"/>
            </a:br>
            <a:r>
              <a:rPr lang="en-US" dirty="0"/>
              <a:t>devices using mobile code</a:t>
            </a:r>
          </a:p>
          <a:p>
            <a:pPr lvl="2"/>
            <a:r>
              <a:rPr lang="en-US" dirty="0"/>
              <a:t>PDAs</a:t>
            </a:r>
          </a:p>
          <a:p>
            <a:pPr lvl="2"/>
            <a:r>
              <a:rPr lang="en-US" dirty="0"/>
              <a:t>Mobile phones</a:t>
            </a:r>
          </a:p>
          <a:p>
            <a:pPr lvl="2"/>
            <a:r>
              <a:rPr lang="en-US" dirty="0"/>
              <a:t>Tablets</a:t>
            </a:r>
          </a:p>
        </p:txBody>
      </p:sp>
      <p:pic>
        <p:nvPicPr>
          <p:cNvPr id="2050" name="Picture 2" descr="C:\Program Files\Microsoft Office\Media\CntCD1\ClipArt2\j023183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7999"/>
            <a:ext cx="2895600" cy="355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077200" cy="609600"/>
          </a:xfrm>
        </p:spPr>
        <p:txBody>
          <a:bodyPr/>
          <a:lstStyle/>
          <a:p>
            <a:pPr lvl="0"/>
            <a:r>
              <a:rPr lang="en-US" dirty="0"/>
              <a:t>Mobile Code from the WWW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/>
          <a:lstStyle/>
          <a:p>
            <a:r>
              <a:rPr lang="en-US" sz="2100" dirty="0"/>
              <a:t>Definition</a:t>
            </a:r>
          </a:p>
          <a:p>
            <a:pPr lvl="1"/>
            <a:r>
              <a:rPr lang="en-US" sz="2100" dirty="0"/>
              <a:t>Executable code delivered by Web server</a:t>
            </a:r>
          </a:p>
          <a:p>
            <a:pPr lvl="1"/>
            <a:r>
              <a:rPr lang="en-US" sz="2100" dirty="0"/>
              <a:t>Or by e-mail</a:t>
            </a:r>
          </a:p>
          <a:p>
            <a:pPr lvl="1"/>
            <a:r>
              <a:rPr lang="en-US" sz="2100" dirty="0"/>
              <a:t>For execution on client computer</a:t>
            </a:r>
          </a:p>
          <a:p>
            <a:pPr lvl="1"/>
            <a:r>
              <a:rPr lang="en-US" sz="2100" dirty="0"/>
              <a:t>Not including HTML or XML</a:t>
            </a:r>
          </a:p>
          <a:p>
            <a:r>
              <a:rPr lang="en-US" sz="2100" dirty="0"/>
              <a:t>Typical languages</a:t>
            </a:r>
          </a:p>
          <a:p>
            <a:pPr lvl="1"/>
            <a:r>
              <a:rPr lang="en-US" sz="2100" dirty="0"/>
              <a:t>ActiveX</a:t>
            </a:r>
          </a:p>
          <a:p>
            <a:pPr lvl="1"/>
            <a:r>
              <a:rPr lang="en-US" sz="2100" dirty="0"/>
              <a:t>Java</a:t>
            </a:r>
          </a:p>
          <a:p>
            <a:pPr lvl="1"/>
            <a:r>
              <a:rPr lang="en-US" sz="2100" dirty="0"/>
              <a:t>JavaScript</a:t>
            </a:r>
          </a:p>
          <a:p>
            <a:r>
              <a:rPr lang="en-US" sz="2100" dirty="0"/>
              <a:t>Examples of problematic content</a:t>
            </a:r>
          </a:p>
          <a:p>
            <a:pPr lvl="1"/>
            <a:r>
              <a:rPr lang="en-US" sz="2100" dirty="0"/>
              <a:t>HTML-enabled e-mail with embedded code</a:t>
            </a:r>
          </a:p>
          <a:p>
            <a:pPr lvl="1"/>
            <a:r>
              <a:rPr lang="en-US" sz="2100" dirty="0"/>
              <a:t>Pop-ups in browsers</a:t>
            </a:r>
          </a:p>
          <a:p>
            <a:pPr lvl="2"/>
            <a:r>
              <a:rPr lang="en-US" sz="2100" dirty="0"/>
              <a:t>May access unexpected Web pages</a:t>
            </a:r>
          </a:p>
          <a:p>
            <a:pPr lvl="2"/>
            <a:r>
              <a:rPr lang="en-US" sz="2100" dirty="0"/>
              <a:t>Julie </a:t>
            </a:r>
            <a:r>
              <a:rPr lang="en-US" sz="2100" dirty="0" err="1"/>
              <a:t>Amero</a:t>
            </a:r>
            <a:r>
              <a:rPr lang="en-US" sz="2100" dirty="0"/>
              <a:t>, CT teacher, convicted of using classroom computer for inappropriate content due to popups</a:t>
            </a:r>
          </a:p>
        </p:txBody>
      </p:sp>
      <p:pic>
        <p:nvPicPr>
          <p:cNvPr id="3074" name="Picture 2" descr="C:\Program Files\Microsoft Office\Media\CntCD1\ClipArt8\j03467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657600" cy="357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Mobile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sz="2200" dirty="0"/>
              <a:t>System / application crashes</a:t>
            </a:r>
          </a:p>
          <a:p>
            <a:pPr lvl="1"/>
            <a:r>
              <a:rPr lang="en-US" sz="2200" dirty="0"/>
              <a:t>Obvious effects include </a:t>
            </a:r>
          </a:p>
          <a:p>
            <a:pPr lvl="2"/>
            <a:r>
              <a:rPr lang="en-US" sz="2200" dirty="0"/>
              <a:t>Denial of service</a:t>
            </a:r>
          </a:p>
          <a:p>
            <a:pPr lvl="2"/>
            <a:r>
              <a:rPr lang="en-US" sz="2200" dirty="0"/>
              <a:t>Corruption (integrity </a:t>
            </a:r>
            <a:br>
              <a:rPr lang="en-US" sz="2200" dirty="0"/>
            </a:br>
            <a:r>
              <a:rPr lang="en-US" sz="2200" dirty="0"/>
              <a:t>problems)</a:t>
            </a:r>
          </a:p>
          <a:p>
            <a:r>
              <a:rPr lang="en-US" sz="2200" dirty="0"/>
              <a:t>Covert effects more dangerous</a:t>
            </a:r>
          </a:p>
          <a:p>
            <a:pPr lvl="1"/>
            <a:r>
              <a:rPr lang="en-US" sz="2200" dirty="0"/>
              <a:t>Access to e-mail addresses → spam</a:t>
            </a:r>
          </a:p>
          <a:p>
            <a:pPr lvl="1"/>
            <a:r>
              <a:rPr lang="en-US" sz="2200" dirty="0"/>
              <a:t>Keyloggers</a:t>
            </a:r>
          </a:p>
          <a:p>
            <a:pPr lvl="1"/>
            <a:r>
              <a:rPr lang="en-US" sz="2200" dirty="0"/>
              <a:t>Rootkits</a:t>
            </a:r>
          </a:p>
          <a:p>
            <a:r>
              <a:rPr lang="en-US" sz="2200" dirty="0" err="1"/>
              <a:t>Hephrati</a:t>
            </a:r>
            <a:r>
              <a:rPr lang="en-US" sz="2200" dirty="0"/>
              <a:t> case in Israel (2005) showed how mobile code could be used for industrial espionage</a:t>
            </a:r>
          </a:p>
          <a:p>
            <a:pPr lvl="1"/>
            <a:r>
              <a:rPr lang="en-US" sz="2200" dirty="0" err="1"/>
              <a:t>Varda</a:t>
            </a:r>
            <a:r>
              <a:rPr lang="en-US" sz="2200" dirty="0"/>
              <a:t> </a:t>
            </a:r>
            <a:r>
              <a:rPr lang="en-US" sz="2200" dirty="0" err="1"/>
              <a:t>Raziel-Jacont</a:t>
            </a:r>
            <a:r>
              <a:rPr lang="en-US" sz="2200" dirty="0"/>
              <a:t> &amp; Amnon </a:t>
            </a:r>
            <a:r>
              <a:rPr lang="en-US" sz="2200" dirty="0" err="1"/>
              <a:t>Jacont’s</a:t>
            </a:r>
            <a:r>
              <a:rPr lang="en-US" sz="2200" dirty="0"/>
              <a:t> MS for “L is for Lies” appeared on Internet sites</a:t>
            </a:r>
          </a:p>
          <a:p>
            <a:pPr lvl="1"/>
            <a:r>
              <a:rPr lang="en-US" sz="2200" dirty="0"/>
              <a:t>Former son-in-law Michael </a:t>
            </a:r>
            <a:r>
              <a:rPr lang="en-US" sz="2200" dirty="0" err="1"/>
              <a:t>Hephrati</a:t>
            </a:r>
            <a:r>
              <a:rPr lang="en-US" sz="2200" dirty="0"/>
              <a:t> responsible using implanted mobile code</a:t>
            </a:r>
          </a:p>
        </p:txBody>
      </p:sp>
      <p:pic>
        <p:nvPicPr>
          <p:cNvPr id="4098" name="Picture 2" descr="C:\Program Files\Microsoft Office\Media\CntCD1\ClipArt3\j023316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066799"/>
            <a:ext cx="2743200" cy="3234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Motivations &amp;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in motivations</a:t>
            </a:r>
          </a:p>
          <a:p>
            <a:pPr lvl="1"/>
            <a:r>
              <a:rPr lang="en-US" dirty="0"/>
              <a:t>Pranks → vengeful → vindictive → criminal</a:t>
            </a:r>
          </a:p>
          <a:p>
            <a:r>
              <a:rPr lang="en-US" dirty="0"/>
              <a:t>Goals differ</a:t>
            </a:r>
          </a:p>
          <a:p>
            <a:pPr lvl="1"/>
            <a:r>
              <a:rPr lang="en-US" dirty="0"/>
              <a:t>Amusement</a:t>
            </a:r>
          </a:p>
          <a:p>
            <a:pPr lvl="1"/>
            <a:r>
              <a:rPr lang="en-US" dirty="0"/>
              <a:t>Blackmail</a:t>
            </a:r>
          </a:p>
          <a:p>
            <a:pPr lvl="1"/>
            <a:r>
              <a:rPr lang="en-US" dirty="0"/>
              <a:t>Corporate espionage</a:t>
            </a:r>
          </a:p>
          <a:p>
            <a:pPr lvl="1"/>
            <a:r>
              <a:rPr lang="en-US" dirty="0"/>
              <a:t>Financial fraud/theft</a:t>
            </a:r>
          </a:p>
          <a:p>
            <a:r>
              <a:rPr lang="en-US" dirty="0"/>
              <a:t>Misappropriation of computer resources</a:t>
            </a:r>
          </a:p>
          <a:p>
            <a:pPr lvl="1"/>
            <a:r>
              <a:rPr lang="en-US" dirty="0"/>
              <a:t>Creation of botnets</a:t>
            </a:r>
          </a:p>
          <a:p>
            <a:pPr lvl="1"/>
            <a:r>
              <a:rPr lang="en-US" dirty="0"/>
              <a:t>Applications to DDoS &amp; spam</a:t>
            </a:r>
          </a:p>
          <a:p>
            <a:pPr lvl="1"/>
            <a:r>
              <a:rPr lang="en-US" dirty="0"/>
              <a:t>Involvement in information warfare</a:t>
            </a:r>
          </a:p>
        </p:txBody>
      </p:sp>
      <p:pic>
        <p:nvPicPr>
          <p:cNvPr id="5122" name="Picture 2" descr="C:\Program Files\Microsoft Office\Media\CntCD1\ClipArt6\j029738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400300"/>
            <a:ext cx="3057802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Design &amp; Implementation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errors</a:t>
            </a:r>
          </a:p>
          <a:p>
            <a:pPr lvl="1"/>
            <a:r>
              <a:rPr lang="en-US" dirty="0"/>
              <a:t>Simple design/coding errors cause mistakes in function</a:t>
            </a:r>
          </a:p>
          <a:p>
            <a:pPr lvl="2"/>
            <a:r>
              <a:rPr lang="en-US" dirty="0"/>
              <a:t>Usually predictable</a:t>
            </a:r>
          </a:p>
          <a:p>
            <a:pPr lvl="2"/>
            <a:r>
              <a:rPr lang="en-US" dirty="0"/>
              <a:t>Often noticeable</a:t>
            </a:r>
          </a:p>
          <a:p>
            <a:pPr lvl="1"/>
            <a:r>
              <a:rPr lang="en-US" dirty="0"/>
              <a:t>But mistakes in security architecture particularly serious</a:t>
            </a:r>
          </a:p>
          <a:p>
            <a:r>
              <a:rPr lang="en-US" dirty="0"/>
              <a:t>Security architectures for mobile code </a:t>
            </a:r>
            <a:br>
              <a:rPr lang="en-US" dirty="0"/>
            </a:br>
            <a:r>
              <a:rPr lang="en-US" dirty="0"/>
              <a:t>may be flawed in</a:t>
            </a:r>
          </a:p>
          <a:p>
            <a:pPr lvl="1"/>
            <a:r>
              <a:rPr lang="en-US" dirty="0"/>
              <a:t>Creation of sandbox</a:t>
            </a:r>
          </a:p>
          <a:p>
            <a:pPr lvl="1"/>
            <a:r>
              <a:rPr lang="en-US" dirty="0"/>
              <a:t>Method of code authentication</a:t>
            </a:r>
          </a:p>
        </p:txBody>
      </p:sp>
      <p:pic>
        <p:nvPicPr>
          <p:cNvPr id="6146" name="Picture 2" descr="C:\Program Files\Microsoft Office\Media\CntCD1\ClipArt1\j007871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990600"/>
            <a:ext cx="2102325" cy="395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Signed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257800"/>
          </a:xfrm>
        </p:spPr>
        <p:txBody>
          <a:bodyPr/>
          <a:lstStyle/>
          <a:p>
            <a:r>
              <a:rPr lang="en-US" dirty="0"/>
              <a:t>Principle (belief):</a:t>
            </a:r>
          </a:p>
          <a:p>
            <a:pPr lvl="1"/>
            <a:r>
              <a:rPr lang="en-US" dirty="0"/>
              <a:t>If you know and trust who wrote </a:t>
            </a:r>
            <a:br>
              <a:rPr lang="en-US" dirty="0"/>
            </a:br>
            <a:r>
              <a:rPr lang="en-US" dirty="0"/>
              <a:t>code it must be OK</a:t>
            </a:r>
          </a:p>
          <a:p>
            <a:pPr lvl="1"/>
            <a:r>
              <a:rPr lang="en-US" dirty="0"/>
              <a:t>Use digital signatures based on </a:t>
            </a:r>
            <a:br>
              <a:rPr lang="en-US" dirty="0"/>
            </a:br>
            <a:r>
              <a:rPr lang="en-US" dirty="0"/>
              <a:t>Public Key Cryptosystem</a:t>
            </a:r>
          </a:p>
          <a:p>
            <a:pPr lvl="1"/>
            <a:r>
              <a:rPr lang="en-US" dirty="0"/>
              <a:t>Apply ANSI X.509 Certificates</a:t>
            </a:r>
          </a:p>
          <a:p>
            <a:r>
              <a:rPr lang="en-US" dirty="0"/>
              <a:t>But signing </a:t>
            </a:r>
            <a:r>
              <a:rPr lang="en-US" i="1" dirty="0"/>
              <a:t>bad</a:t>
            </a:r>
            <a:r>
              <a:rPr lang="en-US" dirty="0"/>
              <a:t> code doesn’t </a:t>
            </a:r>
            <a:br>
              <a:rPr lang="en-US" dirty="0"/>
            </a:br>
            <a:r>
              <a:rPr lang="en-US" dirty="0"/>
              <a:t>remove the flaws</a:t>
            </a:r>
          </a:p>
          <a:p>
            <a:r>
              <a:rPr lang="en-US" dirty="0"/>
              <a:t>Topics discussed below:</a:t>
            </a:r>
          </a:p>
          <a:p>
            <a:pPr lvl="1"/>
            <a:r>
              <a:rPr lang="en-US" dirty="0"/>
              <a:t>Authenticode</a:t>
            </a:r>
          </a:p>
          <a:p>
            <a:pPr lvl="1"/>
            <a:r>
              <a:rPr lang="en-US" dirty="0"/>
              <a:t>Limitations</a:t>
            </a:r>
            <a:r>
              <a:rPr lang="en-US" baseline="0" dirty="0"/>
              <a:t> of Signed Code</a:t>
            </a:r>
          </a:p>
          <a:p>
            <a:pPr lvl="1"/>
            <a:r>
              <a:rPr lang="en-US" baseline="0" dirty="0"/>
              <a:t>Problems with ActiveX Security Model</a:t>
            </a:r>
          </a:p>
          <a:p>
            <a:pPr lvl="1"/>
            <a:r>
              <a:rPr lang="en-US" baseline="0" dirty="0"/>
              <a:t>Case Studies</a:t>
            </a:r>
          </a:p>
        </p:txBody>
      </p:sp>
      <p:pic>
        <p:nvPicPr>
          <p:cNvPr id="7170" name="Picture 2" descr="C:\Program Files\Microsoft Office\Media\CntCD1\ClipArt6\j029716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322318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Authenticode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sz="2200" dirty="0"/>
              <a:t>Microsoft method</a:t>
            </a:r>
          </a:p>
          <a:p>
            <a:pPr lvl="1"/>
            <a:r>
              <a:rPr lang="en-US" sz="2200" dirty="0"/>
              <a:t>Developers obtain digital certificate from Microsoft Certificate Authority (CA)</a:t>
            </a:r>
          </a:p>
          <a:p>
            <a:pPr lvl="1"/>
            <a:r>
              <a:rPr lang="en-US" sz="2200" dirty="0"/>
              <a:t>Sign their code with their private key</a:t>
            </a:r>
          </a:p>
          <a:p>
            <a:pPr lvl="1"/>
            <a:r>
              <a:rPr lang="en-US" sz="2200" dirty="0"/>
              <a:t>Users (systems) check validity of </a:t>
            </a:r>
            <a:br>
              <a:rPr lang="en-US" sz="2200" dirty="0"/>
            </a:br>
            <a:r>
              <a:rPr lang="en-US" sz="2200" dirty="0"/>
              <a:t>code at execution time using </a:t>
            </a:r>
            <a:br>
              <a:rPr lang="en-US" sz="2200" dirty="0"/>
            </a:br>
            <a:r>
              <a:rPr lang="en-US" sz="2200" dirty="0"/>
              <a:t>public key</a:t>
            </a:r>
          </a:p>
          <a:p>
            <a:r>
              <a:rPr lang="en-US" sz="2200" dirty="0"/>
              <a:t>Components</a:t>
            </a:r>
          </a:p>
          <a:p>
            <a:pPr lvl="1"/>
            <a:r>
              <a:rPr lang="en-US" sz="2200" dirty="0"/>
              <a:t>PKI, X.509, CA</a:t>
            </a:r>
          </a:p>
          <a:p>
            <a:pPr lvl="1"/>
            <a:r>
              <a:rPr lang="en-US" sz="2200" dirty="0"/>
              <a:t>Control over private keys used to sign </a:t>
            </a:r>
            <a:br>
              <a:rPr lang="en-US" sz="2200" dirty="0"/>
            </a:br>
            <a:r>
              <a:rPr lang="en-US" sz="2200" dirty="0"/>
              <a:t>code</a:t>
            </a:r>
          </a:p>
          <a:p>
            <a:pPr lvl="2"/>
            <a:r>
              <a:rPr lang="en-US" sz="2200" dirty="0"/>
              <a:t>Known as the Software Publishing </a:t>
            </a:r>
            <a:br>
              <a:rPr lang="en-US" sz="2200" dirty="0"/>
            </a:br>
            <a:r>
              <a:rPr lang="en-US" sz="2200" dirty="0"/>
              <a:t>Certificate</a:t>
            </a:r>
          </a:p>
          <a:p>
            <a:pPr lvl="1"/>
            <a:r>
              <a:rPr lang="en-US" sz="2200" dirty="0"/>
              <a:t>Valid method for verifying digital signatures</a:t>
            </a:r>
          </a:p>
          <a:p>
            <a:r>
              <a:rPr lang="en-US" sz="2200" dirty="0"/>
              <a:t>No protection against bad code</a:t>
            </a:r>
          </a:p>
          <a:p>
            <a:endParaRPr lang="en-US" sz="2200" dirty="0"/>
          </a:p>
        </p:txBody>
      </p:sp>
      <p:pic>
        <p:nvPicPr>
          <p:cNvPr id="8194" name="Picture 2" descr="C:\Program Files\Microsoft Office\Media\CntCD1\ClipArt8\j034653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057400"/>
            <a:ext cx="2743200" cy="3553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177</TotalTime>
  <Words>1662</Words>
  <Application>Microsoft Office PowerPoint</Application>
  <PresentationFormat>On-screen Show (4:3)</PresentationFormat>
  <Paragraphs>263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Garamond</vt:lpstr>
      <vt:lpstr>Times New Roman</vt:lpstr>
      <vt:lpstr>Wingdings</vt:lpstr>
      <vt:lpstr>csh5_chapter_slides</vt:lpstr>
      <vt:lpstr>Mobile Code</vt:lpstr>
      <vt:lpstr>Topics</vt:lpstr>
      <vt:lpstr>Mobile Code Defined</vt:lpstr>
      <vt:lpstr>Mobile Code from the WWW</vt:lpstr>
      <vt:lpstr>Effects of Mobile Code</vt:lpstr>
      <vt:lpstr>Motivations &amp; Goals</vt:lpstr>
      <vt:lpstr>Design &amp; Implementation Errors</vt:lpstr>
      <vt:lpstr>Signed Code</vt:lpstr>
      <vt:lpstr>Authenticode</vt:lpstr>
      <vt:lpstr>Limitations of Signed Code</vt:lpstr>
      <vt:lpstr>Problems with ActiveX Security Model</vt:lpstr>
      <vt:lpstr>Case Studies (1)</vt:lpstr>
      <vt:lpstr>Case Studies (2)</vt:lpstr>
      <vt:lpstr>Restricted Operating Environments</vt:lpstr>
      <vt:lpstr>Java</vt:lpstr>
      <vt:lpstr>Asymmetric &amp; Transitive Trust</vt:lpstr>
      <vt:lpstr>Misappropriation &amp; Subversion</vt:lpstr>
      <vt:lpstr>Multidimensional Threat</vt:lpstr>
      <vt:lpstr>Client Responsibilities (1)</vt:lpstr>
      <vt:lpstr>Client Responsibilities (2)</vt:lpstr>
      <vt:lpstr>Server Responsibilities</vt:lpstr>
      <vt:lpstr>Recommendations for  Mobile Code Security</vt:lpstr>
      <vt:lpstr>Now go and study</vt:lpstr>
    </vt:vector>
  </TitlesOfParts>
  <Manager/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Code</dc:title>
  <dc:subject>CSH5 Chapter 17</dc:subject>
  <dc:creator>Michel E. Kabay</dc:creator>
  <cp:keywords/>
  <dc:description>Updated 2014-10-21_x000d_
“Mobile Code”_x000d_
Robert Gezelter</dc:description>
  <cp:lastModifiedBy>Mich Kabay</cp:lastModifiedBy>
  <cp:revision>38</cp:revision>
  <cp:lastPrinted>2014-10-21T16:38:36Z</cp:lastPrinted>
  <dcterms:created xsi:type="dcterms:W3CDTF">2009-08-08T15:27:24Z</dcterms:created>
  <dcterms:modified xsi:type="dcterms:W3CDTF">2021-02-05T19:53:41Z</dcterms:modified>
  <cp:category/>
</cp:coreProperties>
</file>