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77"/>
  </p:notesMasterIdLst>
  <p:handoutMasterIdLst>
    <p:handoutMasterId r:id="rId78"/>
  </p:handoutMasterIdLst>
  <p:sldIdLst>
    <p:sldId id="908" r:id="rId2"/>
    <p:sldId id="910" r:id="rId3"/>
    <p:sldId id="911" r:id="rId4"/>
    <p:sldId id="912" r:id="rId5"/>
    <p:sldId id="913" r:id="rId6"/>
    <p:sldId id="914" r:id="rId7"/>
    <p:sldId id="915" r:id="rId8"/>
    <p:sldId id="916" r:id="rId9"/>
    <p:sldId id="917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925" r:id="rId18"/>
    <p:sldId id="926" r:id="rId19"/>
    <p:sldId id="930" r:id="rId20"/>
    <p:sldId id="931" r:id="rId21"/>
    <p:sldId id="933" r:id="rId22"/>
    <p:sldId id="934" r:id="rId23"/>
    <p:sldId id="935" r:id="rId24"/>
    <p:sldId id="936" r:id="rId25"/>
    <p:sldId id="927" r:id="rId26"/>
    <p:sldId id="928" r:id="rId27"/>
    <p:sldId id="929" r:id="rId28"/>
    <p:sldId id="988" r:id="rId29"/>
    <p:sldId id="937" r:id="rId30"/>
    <p:sldId id="938" r:id="rId31"/>
    <p:sldId id="939" r:id="rId32"/>
    <p:sldId id="940" r:id="rId33"/>
    <p:sldId id="941" r:id="rId34"/>
    <p:sldId id="942" r:id="rId35"/>
    <p:sldId id="943" r:id="rId36"/>
    <p:sldId id="944" r:id="rId37"/>
    <p:sldId id="945" r:id="rId38"/>
    <p:sldId id="946" r:id="rId39"/>
    <p:sldId id="947" r:id="rId40"/>
    <p:sldId id="948" r:id="rId41"/>
    <p:sldId id="949" r:id="rId42"/>
    <p:sldId id="989" r:id="rId43"/>
    <p:sldId id="990" r:id="rId44"/>
    <p:sldId id="950" r:id="rId45"/>
    <p:sldId id="951" r:id="rId46"/>
    <p:sldId id="952" r:id="rId47"/>
    <p:sldId id="953" r:id="rId48"/>
    <p:sldId id="954" r:id="rId49"/>
    <p:sldId id="955" r:id="rId50"/>
    <p:sldId id="956" r:id="rId51"/>
    <p:sldId id="957" r:id="rId52"/>
    <p:sldId id="959" r:id="rId53"/>
    <p:sldId id="972" r:id="rId54"/>
    <p:sldId id="973" r:id="rId55"/>
    <p:sldId id="974" r:id="rId56"/>
    <p:sldId id="960" r:id="rId57"/>
    <p:sldId id="961" r:id="rId58"/>
    <p:sldId id="981" r:id="rId59"/>
    <p:sldId id="980" r:id="rId60"/>
    <p:sldId id="979" r:id="rId61"/>
    <p:sldId id="978" r:id="rId62"/>
    <p:sldId id="977" r:id="rId63"/>
    <p:sldId id="975" r:id="rId64"/>
    <p:sldId id="982" r:id="rId65"/>
    <p:sldId id="991" r:id="rId66"/>
    <p:sldId id="962" r:id="rId67"/>
    <p:sldId id="963" r:id="rId68"/>
    <p:sldId id="964" r:id="rId69"/>
    <p:sldId id="965" r:id="rId70"/>
    <p:sldId id="966" r:id="rId71"/>
    <p:sldId id="967" r:id="rId72"/>
    <p:sldId id="969" r:id="rId73"/>
    <p:sldId id="970" r:id="rId74"/>
    <p:sldId id="971" r:id="rId75"/>
    <p:sldId id="578" r:id="rId7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74" autoAdjust="0"/>
  </p:normalViewPr>
  <p:slideViewPr>
    <p:cSldViewPr showGuides="1">
      <p:cViewPr>
        <p:scale>
          <a:sx n="100" d="100"/>
          <a:sy n="100" d="100"/>
        </p:scale>
        <p:origin x="-19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5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661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40.xml"/><Relationship Id="rId21" Type="http://schemas.openxmlformats.org/officeDocument/2006/relationships/slide" Target="slides/slide21.xml"/><Relationship Id="rId34" Type="http://schemas.openxmlformats.org/officeDocument/2006/relationships/slide" Target="slides/slide35.xml"/><Relationship Id="rId42" Type="http://schemas.openxmlformats.org/officeDocument/2006/relationships/slide" Target="slides/slide45.xml"/><Relationship Id="rId47" Type="http://schemas.openxmlformats.org/officeDocument/2006/relationships/slide" Target="slides/slide50.xml"/><Relationship Id="rId50" Type="http://schemas.openxmlformats.org/officeDocument/2006/relationships/slide" Target="slides/slide54.xml"/><Relationship Id="rId55" Type="http://schemas.openxmlformats.org/officeDocument/2006/relationships/slide" Target="slides/slide59.xml"/><Relationship Id="rId63" Type="http://schemas.openxmlformats.org/officeDocument/2006/relationships/slide" Target="slides/slide68.xml"/><Relationship Id="rId68" Type="http://schemas.openxmlformats.org/officeDocument/2006/relationships/slide" Target="slides/slide7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3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8.xml"/><Relationship Id="rId53" Type="http://schemas.openxmlformats.org/officeDocument/2006/relationships/slide" Target="slides/slide57.xml"/><Relationship Id="rId58" Type="http://schemas.openxmlformats.org/officeDocument/2006/relationships/slide" Target="slides/slide62.xml"/><Relationship Id="rId66" Type="http://schemas.openxmlformats.org/officeDocument/2006/relationships/slide" Target="slides/slide7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3.xml"/><Relationship Id="rId57" Type="http://schemas.openxmlformats.org/officeDocument/2006/relationships/slide" Target="slides/slide61.xml"/><Relationship Id="rId61" Type="http://schemas.openxmlformats.org/officeDocument/2006/relationships/slide" Target="slides/slide6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2.xml"/><Relationship Id="rId44" Type="http://schemas.openxmlformats.org/officeDocument/2006/relationships/slide" Target="slides/slide47.xml"/><Relationship Id="rId52" Type="http://schemas.openxmlformats.org/officeDocument/2006/relationships/slide" Target="slides/slide56.xml"/><Relationship Id="rId60" Type="http://schemas.openxmlformats.org/officeDocument/2006/relationships/slide" Target="slides/slide64.xml"/><Relationship Id="rId65" Type="http://schemas.openxmlformats.org/officeDocument/2006/relationships/slide" Target="slides/slide7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6.xml"/><Relationship Id="rId48" Type="http://schemas.openxmlformats.org/officeDocument/2006/relationships/slide" Target="slides/slide52.xml"/><Relationship Id="rId56" Type="http://schemas.openxmlformats.org/officeDocument/2006/relationships/slide" Target="slides/slide60.xml"/><Relationship Id="rId64" Type="http://schemas.openxmlformats.org/officeDocument/2006/relationships/slide" Target="slides/slide69.xml"/><Relationship Id="rId69" Type="http://schemas.openxmlformats.org/officeDocument/2006/relationships/slide" Target="slides/slide74.xml"/><Relationship Id="rId8" Type="http://schemas.openxmlformats.org/officeDocument/2006/relationships/slide" Target="slides/slide8.xml"/><Relationship Id="rId51" Type="http://schemas.openxmlformats.org/officeDocument/2006/relationships/slide" Target="slides/slide55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9.xml"/><Relationship Id="rId59" Type="http://schemas.openxmlformats.org/officeDocument/2006/relationships/slide" Target="slides/slide63.xml"/><Relationship Id="rId67" Type="http://schemas.openxmlformats.org/officeDocument/2006/relationships/slide" Target="slides/slide72.xml"/><Relationship Id="rId20" Type="http://schemas.openxmlformats.org/officeDocument/2006/relationships/slide" Target="slides/slide20.xml"/><Relationship Id="rId41" Type="http://schemas.openxmlformats.org/officeDocument/2006/relationships/slide" Target="slides/slide44.xml"/><Relationship Id="rId54" Type="http://schemas.openxmlformats.org/officeDocument/2006/relationships/slide" Target="slides/slide58.xml"/><Relationship Id="rId62" Type="http://schemas.openxmlformats.org/officeDocument/2006/relationships/slide" Target="slides/slide67.xml"/><Relationship Id="rId70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33704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210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80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47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3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0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A676E-3BF1-47E6-A310-24FB2CF7462E}" type="slidenum">
              <a:rPr lang="en-US"/>
              <a:pPr/>
              <a:t>13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r>
              <a:rPr lang="en-US"/>
              <a:t>Radin, M. J. (2001).  Potential tort liability for damages due to DDoS attacks.  Part II of “Distributed Denial of Service Attacks:  Who Pays?”  http://www.mazunetworks.com/radin-2.html</a:t>
            </a:r>
          </a:p>
        </p:txBody>
      </p:sp>
    </p:spTree>
    <p:extLst>
      <p:ext uri="{BB962C8B-B14F-4D97-AF65-F5344CB8AC3E}">
        <p14:creationId xmlns:p14="http://schemas.microsoft.com/office/powerpoint/2010/main" val="99379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6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76122-0550-4EA3-BC6E-C3B6619AC165}" type="slidenum">
              <a:rPr lang="en-US"/>
              <a:pPr/>
              <a:t>15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7148" y="4561063"/>
            <a:ext cx="5040907" cy="4467545"/>
          </a:xfrm>
          <a:ln>
            <a:noFill/>
          </a:ln>
        </p:spPr>
        <p:txBody>
          <a:bodyPr lIns="97301" tIns="48651" rIns="97301" bIns="48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7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9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E7762-7201-4079-BD71-20827DE7730B}" type="slidenum">
              <a:rPr lang="en-US"/>
              <a:pPr/>
              <a:t>17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67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51672-368F-4C3C-A6ED-8083508FEDB1}" type="slidenum">
              <a:rPr lang="en-US"/>
              <a:pPr/>
              <a:t>18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60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F268D-521B-4904-BF3A-4B3FB7E5B811}" type="slidenum">
              <a:rPr lang="en-US"/>
              <a:pPr/>
              <a:t>19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r>
              <a:rPr lang="en-US"/>
              <a:t>ICAT	is a searchable index of information on computer vulnerabilities. It provides search capability at a fine granularity and links users to vulnerability and patch information.</a:t>
            </a:r>
          </a:p>
          <a:p>
            <a:endParaRPr lang="en-US"/>
          </a:p>
          <a:p>
            <a:r>
              <a:rPr lang="en-US"/>
              <a:t>See also information about the Common Vulnerabilities and Exposures (CVE) Database at http://cve.mitre.org</a:t>
            </a:r>
          </a:p>
        </p:txBody>
      </p:sp>
    </p:spTree>
    <p:extLst>
      <p:ext uri="{BB962C8B-B14F-4D97-AF65-F5344CB8AC3E}">
        <p14:creationId xmlns:p14="http://schemas.microsoft.com/office/powerpoint/2010/main" val="256767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37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37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7C81F-408F-4361-979F-8B4E5D3B0AEA}" type="slidenum">
              <a:rPr lang="en-US"/>
              <a:pPr/>
              <a:t>21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61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A998E-8602-40B0-BA52-DB59F9E09F55}" type="slidenum">
              <a:rPr lang="en-US"/>
              <a:pPr/>
              <a:t>22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0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22BCA-57FF-4F32-A3A5-677BCDE7C8E2}" type="slidenum">
              <a:rPr lang="en-US"/>
              <a:pPr/>
              <a:t>23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49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2F186-7E63-452B-8B6B-466E8E02010E}" type="slidenum">
              <a:rPr lang="en-US"/>
              <a:pPr/>
              <a:t>24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14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F8D20-E90B-431C-89C7-5497B933E469}" type="slidenum">
              <a:rPr lang="en-US"/>
              <a:pPr/>
              <a:t>25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82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92A08-F5DC-4880-9F53-629B4E629ED3}" type="slidenum">
              <a:rPr lang="en-US"/>
              <a:pPr/>
              <a:t>26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6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A185D-CA2E-4F7B-B58D-669C959D3963}" type="slidenum">
              <a:rPr lang="en-US"/>
              <a:pPr/>
              <a:t>27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96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67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0E880-5C5A-4267-953A-D1CF2EC05B32}" type="slidenum">
              <a:rPr lang="en-US"/>
              <a:pPr/>
              <a:t>29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4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4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319E4-7ED9-42C7-87F8-B8D8BE4A5B84}" type="slidenum">
              <a:rPr lang="en-US"/>
              <a:pPr/>
              <a:t>30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83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136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94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13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634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52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89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28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75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4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980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35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511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028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884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811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511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409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602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73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2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845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50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74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51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404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36328-3FC8-4B37-8C17-4C6E3FA02469}" type="slidenum">
              <a:rPr lang="en-US"/>
              <a:pPr/>
              <a:t>52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r>
              <a:rPr lang="en-US"/>
              <a:t>Mazu Networks (2000).  White Paper:  The Denial of Serfice Problem.  http://www.mazunetworks.com/wp_ddos.html</a:t>
            </a:r>
          </a:p>
          <a:p>
            <a:r>
              <a:rPr lang="en-US"/>
              <a:t>Radin, M. J. (2001).  Distributed Denial of Service Attacks:  Who Pays? http://www.mazunetworks.com/radin-toc.html</a:t>
            </a:r>
          </a:p>
          <a:p>
            <a:r>
              <a:rPr lang="en-US"/>
              <a:t>Costello, S. (2001).  NIPC warns against increased DDoS attacks. http://www.nwfusion.com/news/2001/1105nipc.html</a:t>
            </a:r>
          </a:p>
        </p:txBody>
      </p:sp>
    </p:spTree>
    <p:extLst>
      <p:ext uri="{BB962C8B-B14F-4D97-AF65-F5344CB8AC3E}">
        <p14:creationId xmlns:p14="http://schemas.microsoft.com/office/powerpoint/2010/main" val="4005548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511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127" indent="-237127">
              <a:buFont typeface="+mj-lt"/>
              <a:buAutoNum type="arabicPeriod"/>
            </a:pPr>
            <a:r>
              <a:rPr lang="en-US" dirty="0" err="1"/>
              <a:t>Pappalardo</a:t>
            </a:r>
            <a:r>
              <a:rPr lang="en-US" dirty="0"/>
              <a:t>, Denise and Ellen Messmer (1995).</a:t>
            </a:r>
            <a:r>
              <a:rPr lang="en-US" baseline="0" dirty="0"/>
              <a:t> </a:t>
            </a:r>
            <a:r>
              <a:rPr lang="en-US" dirty="0"/>
              <a:t>Extortion via DDoS on the rise: Criminals are using the attacks to extort money from victimized companies. </a:t>
            </a:r>
            <a:r>
              <a:rPr lang="en-US" i="1" dirty="0"/>
              <a:t>Computerworld</a:t>
            </a:r>
            <a:r>
              <a:rPr lang="en-US" dirty="0"/>
              <a:t> (May 16, 2005). &lt; http://www.computerworld.com/s/article/101761/Extortion_via_DDoS_on_the_rise &gt;</a:t>
            </a:r>
          </a:p>
          <a:p>
            <a:pPr marL="237127" indent="-237127">
              <a:buFont typeface="+mj-lt"/>
              <a:buAutoNum type="arabicPeriod"/>
            </a:pPr>
            <a:r>
              <a:rPr lang="en-US" dirty="0"/>
              <a:t>Leyden, J. (2009). </a:t>
            </a:r>
            <a:r>
              <a:rPr lang="en-US" dirty="0" err="1"/>
              <a:t>Techwatch</a:t>
            </a:r>
            <a:r>
              <a:rPr lang="en-US" dirty="0"/>
              <a:t> weathers DDoS extortion attack:</a:t>
            </a:r>
            <a:r>
              <a:rPr lang="en-US" baseline="0" dirty="0"/>
              <a:t> </a:t>
            </a:r>
            <a:r>
              <a:rPr lang="en-US" dirty="0"/>
              <a:t>Botnet blackmail. </a:t>
            </a:r>
            <a:r>
              <a:rPr lang="en-US" i="1" dirty="0"/>
              <a:t>The Register</a:t>
            </a:r>
            <a:r>
              <a:rPr lang="en-US" i="0" dirty="0"/>
              <a:t> (Jan 30, 2009). &lt; http://www.theregister.co.uk/2009/01/30/techwatch_ddos/ 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842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127" indent="-237127">
              <a:buFont typeface="+mj-lt"/>
              <a:buAutoNum type="arabicPeriod"/>
            </a:pPr>
            <a:r>
              <a:rPr lang="en-US" dirty="0"/>
              <a:t>Rosenberg, D. (2009). Denial-of-service got Twitter. Is your network next? </a:t>
            </a:r>
            <a:r>
              <a:rPr lang="en-US" i="1" dirty="0" err="1"/>
              <a:t>Cnet</a:t>
            </a:r>
            <a:r>
              <a:rPr lang="en-US" i="1" dirty="0"/>
              <a:t> News</a:t>
            </a:r>
            <a:r>
              <a:rPr lang="en-US" dirty="0"/>
              <a:t> (Aug 6, 2009). &lt; http://news.cnet.com/8301-13846_3-10305241-62.html &gt;</a:t>
            </a:r>
          </a:p>
          <a:p>
            <a:pPr marL="237127" indent="-237127">
              <a:buFont typeface="+mj-lt"/>
              <a:buAutoNum type="arabicPeriod"/>
            </a:pPr>
            <a:r>
              <a:rPr lang="en-US" dirty="0"/>
              <a:t>Anderson, K. (2009). Twitter and Facebook attacks: why your computer might have been involved. </a:t>
            </a:r>
            <a:r>
              <a:rPr lang="en-US" i="1" dirty="0"/>
              <a:t>Guardian Technology Blog </a:t>
            </a:r>
            <a:r>
              <a:rPr lang="en-US" dirty="0"/>
              <a:t>(Aug</a:t>
            </a:r>
            <a:r>
              <a:rPr lang="en-US" baseline="0" dirty="0"/>
              <a:t> 7, 2009). &lt; http://www.guardian.co.uk/technology/blog/2009/aug/07/facebook-twitter &gt;</a:t>
            </a:r>
          </a:p>
          <a:p>
            <a:pPr marL="237127" indent="-237127">
              <a:buFont typeface="+mj-lt"/>
              <a:buAutoNum type="arabicPeriod"/>
            </a:pPr>
            <a:r>
              <a:rPr lang="en-US" baseline="0" dirty="0" err="1"/>
              <a:t>Mah</a:t>
            </a:r>
            <a:r>
              <a:rPr lang="en-US" baseline="0" dirty="0"/>
              <a:t>, P. (2009). Twitter DDoS a somber reminder about the malice of botnets. </a:t>
            </a:r>
            <a:r>
              <a:rPr lang="en-US" i="1" baseline="0" dirty="0" err="1"/>
              <a:t>FierceCIO</a:t>
            </a:r>
            <a:r>
              <a:rPr lang="en-US" i="1" baseline="0" dirty="0"/>
              <a:t> </a:t>
            </a:r>
            <a:r>
              <a:rPr lang="en-US" i="1" baseline="0" dirty="0" err="1"/>
              <a:t>TechWatch</a:t>
            </a:r>
            <a:r>
              <a:rPr lang="en-US" baseline="0" dirty="0"/>
              <a:t> (Aug 7, 2009). &lt; http://www.fiercecio.com/techwatch/story/twitter-ddos-somber-reminder-about-malice-botnets/2009-08-07 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761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007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491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153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2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541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275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286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858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142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491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65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610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4B624-FD6A-4973-B7A5-B56F64E62B12}" type="slidenum">
              <a:rPr lang="en-US"/>
              <a:pPr/>
              <a:t>66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r>
              <a:rPr lang="en-US"/>
              <a:t>http://www.acm.org/ubiquity/views/m_kabay_1.html</a:t>
            </a:r>
          </a:p>
          <a:p>
            <a:endParaRPr lang="en-US"/>
          </a:p>
          <a:p>
            <a:r>
              <a:rPr lang="en-US"/>
              <a:t>Yasin, R. (2001).  Techniques thwart DoS Attacks. http://www.internetwk.com/story/INW20010621S0003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009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C6E33-AB8C-4AFD-8B90-B2E0F2097B54}" type="slidenum">
              <a:rPr lang="en-US"/>
              <a:pPr/>
              <a:t>67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pic>
        <p:nvPicPr>
          <p:cNvPr id="1061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01864" y="4564344"/>
            <a:ext cx="3711473" cy="4319884"/>
          </a:xfrm>
        </p:spPr>
      </p:pic>
      <p:sp>
        <p:nvSpPr>
          <p:cNvPr id="1061892" name="Line 4"/>
          <p:cNvSpPr>
            <a:spLocks noChangeShapeType="1"/>
          </p:cNvSpPr>
          <p:nvPr/>
        </p:nvSpPr>
        <p:spPr bwMode="auto">
          <a:xfrm>
            <a:off x="1284678" y="6908862"/>
            <a:ext cx="1067525" cy="462669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4908" tIns="47453" rIns="94908" bIns="4745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125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D8703-5579-4EED-9258-2D8A2F6912E9}" type="slidenum">
              <a:rPr lang="en-US"/>
              <a:pPr/>
              <a:t>68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r>
              <a:rPr lang="en-US"/>
              <a:t>SANS (2000).  Help defeat denial of service attacks:  Step-by-Step. http://www.sans.org/dosstep/index.htm</a:t>
            </a:r>
          </a:p>
        </p:txBody>
      </p:sp>
    </p:spTree>
    <p:extLst>
      <p:ext uri="{BB962C8B-B14F-4D97-AF65-F5344CB8AC3E}">
        <p14:creationId xmlns:p14="http://schemas.microsoft.com/office/powerpoint/2010/main" val="36316636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A4E24-EAB1-4088-97DB-CBEB60E3DE5E}" type="slidenum">
              <a:rPr lang="en-US"/>
              <a:pPr/>
              <a:t>69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/>
              <a:t>From Levine, D. E. &amp; G. C. Kessler (2002).  Denial of Service Attacks.  Chapter 11 of Bosworth, S. &amp; M. E. Kabay, </a:t>
            </a:r>
            <a:r>
              <a:rPr lang="en-US" dirty="0" err="1"/>
              <a:t>eds</a:t>
            </a:r>
            <a:r>
              <a:rPr lang="en-US" dirty="0"/>
              <a:t> (2002).  </a:t>
            </a:r>
            <a:r>
              <a:rPr lang="en-US" i="1" dirty="0"/>
              <a:t>Computer Security Handbook, 4</a:t>
            </a:r>
            <a:r>
              <a:rPr lang="en-US" i="1" baseline="30000" dirty="0"/>
              <a:t>th</a:t>
            </a:r>
            <a:r>
              <a:rPr lang="en-US" i="1" dirty="0"/>
              <a:t> Edition.</a:t>
            </a:r>
            <a:r>
              <a:rPr lang="en-US" dirty="0"/>
              <a:t>  Wiley (New York); in press – publication date March 2002.</a:t>
            </a: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endParaRPr lang="en-US" dirty="0">
              <a:cs typeface="Times New Roman" pitchFamily="18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cs typeface="Times New Roman" pitchFamily="18" charset="0"/>
              </a:rPr>
              <a:t>RFC 1918 defines a set of private IP addresses that are not to be routed on the Internet.  These addresses include:</a:t>
            </a: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10.0.0.0/8		10.0.0.0-10.255.255.255		One Class A address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172.16.0.0/12	172.16.0.0-172.31.255.255 	16 Class B addresses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192.168.0.0/16	192.168.0.0-192.168.255.255	256 Class C addresses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In addition, there are a number of reserved IP addresses that are never assigned to "public" networks, including: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0.0.0.0/32			Historical broadcast address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127.0.0.0/8			Loopback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169.254.0.0/16		Link-local Networks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192.0.2.0/24			TEST-NET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224.0.0.0/4			Class D Multicast address range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240.0.0.0/5			Class E Experimental address range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248.0.0.0/5			Unallocated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35622" algn="l"/>
                <a:tab pos="471242" algn="l"/>
                <a:tab pos="706865" algn="l"/>
                <a:tab pos="954019" algn="l"/>
                <a:tab pos="1187994" algn="l"/>
                <a:tab pos="1423614" algn="l"/>
                <a:tab pos="1894857" algn="l"/>
                <a:tab pos="2377634" algn="l"/>
                <a:tab pos="2848877" algn="l"/>
                <a:tab pos="3318471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255.255.255.255/32	Broadcast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0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550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6B18E-EE78-424D-B0AE-C32C6AEDA626}" type="slidenum">
              <a:rPr lang="en-US"/>
              <a:pPr/>
              <a:t>70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04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0CDB1-FF39-441F-A4D1-50713C1AACBA}" type="slidenum">
              <a:rPr lang="en-US"/>
              <a:pPr/>
              <a:t>71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02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11E40-C9CA-40A6-B560-EF8211068629}" type="slidenum">
              <a:rPr lang="en-US"/>
              <a:pPr/>
              <a:t>72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r>
              <a:rPr lang="en-US"/>
              <a:t>Hardesty, L. (2001).  Stemming the flood.  http://www.techreview.com/magazine/sep01/innovation5.asp</a:t>
            </a:r>
          </a:p>
          <a:p>
            <a:r>
              <a:rPr lang="en-US"/>
              <a:t>Hartje, R. (2001).  Captus firewall/switch combo breaks new ground. http://techupdate.zdnet.com/techupdate/stories/main/0,14179,2705626,00.html</a:t>
            </a:r>
          </a:p>
          <a:p>
            <a:r>
              <a:rPr lang="en-US"/>
              <a:t>http://www.captusnetworks.com/products.htm</a:t>
            </a:r>
          </a:p>
          <a:p>
            <a:endParaRPr lang="en-US"/>
          </a:p>
          <a:p>
            <a:r>
              <a:rPr lang="en-US"/>
              <a:t>http://www.mazunetworks.com/howitworks.html</a:t>
            </a:r>
          </a:p>
          <a:p>
            <a:r>
              <a:rPr lang="en-US"/>
              <a:t>http://biz.yahoo.com/prnews/011022/nem037_1.html</a:t>
            </a:r>
          </a:p>
          <a:p>
            <a:r>
              <a:rPr lang="en-US"/>
              <a:t>Andress, M. (2001).  Get a positive ID on DDoS attackers. http://www.nwfusion.com/reviews/2001/0827rev.html</a:t>
            </a:r>
          </a:p>
          <a:p>
            <a:r>
              <a:rPr lang="en-US"/>
              <a:t>Messmer, E. (2001).  Users put early anti-DDoS tools to test. http://www.nwfusion.com/archive/2001/126594_10-22-2001.html</a:t>
            </a:r>
          </a:p>
        </p:txBody>
      </p:sp>
    </p:spTree>
    <p:extLst>
      <p:ext uri="{BB962C8B-B14F-4D97-AF65-F5344CB8AC3E}">
        <p14:creationId xmlns:p14="http://schemas.microsoft.com/office/powerpoint/2010/main" val="8636274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E1638-A439-4215-838B-C1B992CC7496}" type="slidenum">
              <a:rPr lang="en-US"/>
              <a:pPr/>
              <a:t>73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7075"/>
            <a:ext cx="4784725" cy="3587750"/>
          </a:xfrm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030" y="4561063"/>
            <a:ext cx="4876800" cy="4319884"/>
          </a:xfrm>
          <a:ln>
            <a:headEnd/>
            <a:tailEnd/>
          </a:ln>
        </p:spPr>
        <p:txBody>
          <a:bodyPr/>
          <a:lstStyle/>
          <a:p>
            <a:r>
              <a:rPr lang="en-US"/>
              <a:t>Fonseca, B. (2001).  N+I:  Arbor Networks readies anti-DDoS package.  http://www.infoworld.com/articles/hn/xml/01/05/08/010508hndos.xml</a:t>
            </a:r>
          </a:p>
          <a:p>
            <a:r>
              <a:rPr lang="en-US"/>
              <a:t>Arbor Networks </a:t>
            </a:r>
          </a:p>
          <a:p>
            <a:r>
              <a:rPr lang="en-US"/>
              <a:t>	--in the news.  http://www.arbornetworks.com/news?cid=5&amp;tid=10</a:t>
            </a:r>
          </a:p>
          <a:p>
            <a:r>
              <a:rPr lang="en-US"/>
              <a:t>	--product descriptions. http://www.arbornetworks.com/standard?cid=4&amp;tid=8</a:t>
            </a:r>
          </a:p>
          <a:p>
            <a:r>
              <a:rPr lang="en-US"/>
              <a:t>Messmer, E. (2001).  Start-ups go on attack vs. denial-of-service threat. http://www.nwfusion.com/news/2001/0618antidos.html</a:t>
            </a:r>
          </a:p>
          <a:p>
            <a:r>
              <a:rPr lang="en-US"/>
              <a:t>Lancope Stealthwatch </a:t>
            </a:r>
          </a:p>
          <a:p>
            <a:r>
              <a:rPr lang="en-US"/>
              <a:t>	--overview. http://www.lancope.com/products/index.htm</a:t>
            </a:r>
          </a:p>
          <a:p>
            <a:r>
              <a:rPr lang="en-US"/>
              <a:t>	--DoS features. http://www.lancope.com/products/denial_service.htm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509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74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650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75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2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eb.nvd.nist.gov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erlanguage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tp.arl.mil/~mike/ping.html" TargetMode="External"/><Relationship Id="rId4" Type="http://schemas.openxmlformats.org/officeDocument/2006/relationships/hyperlink" Target="http://ftp.arl.mil/~mike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nvd.nist.gov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.org/archive/pdf/Managing_DoS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condslog.blogspot.com/2010/08/emerald-uses-loginpage-as-denial-of.html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i.de/english/gshb/index.htm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m9q26s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6g2z9f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cope.com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5e8mvu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6000" dirty="0"/>
              <a:t>Denial-of-Service Attacks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18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“Denial-of-Service Attacks”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Gary C. Kessler &amp; </a:t>
            </a:r>
            <a:br>
              <a:rPr lang="en-US" sz="3600" dirty="0"/>
            </a:br>
            <a:r>
              <a:rPr lang="en-US" sz="3600" dirty="0"/>
              <a:t>Diane E. Levine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077200" cy="685800"/>
          </a:xfrm>
        </p:spPr>
        <p:txBody>
          <a:bodyPr/>
          <a:lstStyle/>
          <a:p>
            <a:r>
              <a:rPr lang="en-US" dirty="0"/>
              <a:t>History</a:t>
            </a:r>
            <a:r>
              <a:rPr lang="en-US" baseline="0" dirty="0"/>
              <a:t> of DoS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6029420"/>
          </a:xfrm>
        </p:spPr>
        <p:txBody>
          <a:bodyPr/>
          <a:lstStyle/>
          <a:p>
            <a:r>
              <a:rPr lang="en-US" sz="2100" dirty="0"/>
              <a:t>Forbes (Feb 1997)</a:t>
            </a:r>
          </a:p>
          <a:p>
            <a:pPr lvl="1"/>
            <a:r>
              <a:rPr lang="en-US" sz="2100" dirty="0"/>
              <a:t>Disgruntled employee George </a:t>
            </a:r>
            <a:r>
              <a:rPr lang="en-US" sz="2100" dirty="0" err="1"/>
              <a:t>Parente</a:t>
            </a:r>
            <a:br>
              <a:rPr lang="en-US" sz="2100" dirty="0"/>
            </a:br>
            <a:r>
              <a:rPr lang="en-US" sz="2100" dirty="0"/>
              <a:t>deleted budgets, salary data</a:t>
            </a:r>
          </a:p>
          <a:p>
            <a:pPr lvl="1"/>
            <a:r>
              <a:rPr lang="en-US" sz="2100" dirty="0"/>
              <a:t>Crashed 5 of 8 network servers</a:t>
            </a:r>
          </a:p>
          <a:p>
            <a:pPr lvl="1"/>
            <a:r>
              <a:rPr lang="en-US" sz="2100" dirty="0"/>
              <a:t>Systems down 2 days – costs &gt;$100K</a:t>
            </a:r>
          </a:p>
          <a:p>
            <a:pPr lvl="1"/>
            <a:r>
              <a:rPr lang="en-US" sz="2100" dirty="0"/>
              <a:t>Arrested by FBI – pled guilty</a:t>
            </a:r>
          </a:p>
          <a:p>
            <a:r>
              <a:rPr lang="en-US" sz="2100" dirty="0"/>
              <a:t>Windows NT servers attacked (Mar 1998)</a:t>
            </a:r>
          </a:p>
          <a:p>
            <a:pPr lvl="1"/>
            <a:r>
              <a:rPr lang="en-US" sz="2100" dirty="0"/>
              <a:t>Repeated crashes</a:t>
            </a:r>
          </a:p>
          <a:p>
            <a:pPr lvl="1"/>
            <a:r>
              <a:rPr lang="en-US" sz="2100" dirty="0"/>
              <a:t>Included NASA, .mil, UCAL sites</a:t>
            </a:r>
          </a:p>
          <a:p>
            <a:r>
              <a:rPr lang="en-US" sz="2100" dirty="0"/>
              <a:t>Australian mailstorm (May 1998)</a:t>
            </a:r>
          </a:p>
          <a:p>
            <a:pPr lvl="1"/>
            <a:r>
              <a:rPr lang="en-US" sz="2100" dirty="0"/>
              <a:t>Bureaucrat set autoreply + </a:t>
            </a:r>
            <a:br>
              <a:rPr lang="en-US" sz="2100" dirty="0"/>
            </a:br>
            <a:r>
              <a:rPr lang="en-US" sz="2100" dirty="0" err="1"/>
              <a:t>autoconfirmation</a:t>
            </a:r>
            <a:r>
              <a:rPr lang="en-US" sz="2100" dirty="0"/>
              <a:t> to be sent to 2,000 </a:t>
            </a:r>
            <a:br>
              <a:rPr lang="en-US" sz="2100" dirty="0"/>
            </a:br>
            <a:r>
              <a:rPr lang="en-US" sz="2100" dirty="0"/>
              <a:t>users in network</a:t>
            </a:r>
          </a:p>
          <a:p>
            <a:pPr lvl="1"/>
            <a:r>
              <a:rPr lang="en-US" sz="2100" dirty="0"/>
              <a:t>Generated 150,000 messages in </a:t>
            </a:r>
            <a:br>
              <a:rPr lang="en-US" sz="2100" dirty="0"/>
            </a:br>
            <a:r>
              <a:rPr lang="en-US" sz="2100" dirty="0"/>
              <a:t>4 hours</a:t>
            </a:r>
          </a:p>
          <a:p>
            <a:pPr lvl="1"/>
            <a:r>
              <a:rPr lang="en-US" sz="2100" dirty="0"/>
              <a:t>His own mailbox had 48,000 e-mails </a:t>
            </a:r>
            <a:br>
              <a:rPr lang="en-US" sz="2100" dirty="0"/>
            </a:br>
            <a:r>
              <a:rPr lang="en-US" sz="2100" dirty="0"/>
              <a:t>+ 1,500/day arriving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2368" r="3979" b="2906"/>
          <a:stretch/>
        </p:blipFill>
        <p:spPr bwMode="auto">
          <a:xfrm>
            <a:off x="6096000" y="76200"/>
            <a:ext cx="2933700" cy="391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26" y="4419600"/>
            <a:ext cx="2933700" cy="229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7162800" cy="609600"/>
          </a:xfrm>
        </p:spPr>
        <p:txBody>
          <a:bodyPr/>
          <a:lstStyle/>
          <a:p>
            <a:r>
              <a:rPr lang="en-US" dirty="0"/>
              <a:t>History of DoS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763000" cy="58674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Melissa Virus (Mar 1999)</a:t>
            </a:r>
          </a:p>
          <a:p>
            <a:r>
              <a:rPr lang="en-US" sz="2200" dirty="0"/>
              <a:t>CERT-CC reported fast-spreading new MS-Word macro virus</a:t>
            </a:r>
          </a:p>
          <a:p>
            <a:pPr lvl="1"/>
            <a:r>
              <a:rPr lang="en-US" sz="2200" dirty="0"/>
              <a:t>Melissa written by “</a:t>
            </a:r>
            <a:r>
              <a:rPr lang="en-US" sz="2200" dirty="0" err="1"/>
              <a:t>Kwyjibo</a:t>
            </a:r>
            <a:r>
              <a:rPr lang="en-US" sz="2200" dirty="0"/>
              <a:t>/</a:t>
            </a:r>
            <a:r>
              <a:rPr lang="en-US" sz="2200" dirty="0" err="1"/>
              <a:t>VicodenES</a:t>
            </a:r>
            <a:r>
              <a:rPr lang="en-US" sz="2200" dirty="0"/>
              <a:t>/ALT-F11” </a:t>
            </a:r>
            <a:br>
              <a:rPr lang="en-US" sz="2200" dirty="0"/>
            </a:br>
            <a:r>
              <a:rPr lang="en-US" sz="2200" dirty="0"/>
              <a:t>to infect Word documents</a:t>
            </a:r>
          </a:p>
          <a:p>
            <a:pPr lvl="1"/>
            <a:r>
              <a:rPr lang="en-US" sz="2200" dirty="0"/>
              <a:t>Uses victim's MAPI-standard e-mail address book</a:t>
            </a:r>
          </a:p>
          <a:p>
            <a:pPr lvl="1"/>
            <a:r>
              <a:rPr lang="en-US" sz="2200" dirty="0"/>
              <a:t>Sent copies of itself to 50 most e-mailed people </a:t>
            </a:r>
          </a:p>
          <a:p>
            <a:pPr lvl="1"/>
            <a:r>
              <a:rPr lang="en-US" sz="2200" dirty="0"/>
              <a:t>E-mail message w/ subject line </a:t>
            </a:r>
            <a:br>
              <a:rPr lang="en-US" sz="2200" dirty="0"/>
            </a:br>
            <a:r>
              <a:rPr lang="en-US" sz="2200" dirty="0"/>
              <a:t>"Important Message From &lt;name&gt;”</a:t>
            </a:r>
          </a:p>
          <a:p>
            <a:r>
              <a:rPr lang="en-US" sz="2200" dirty="0"/>
              <a:t>Spread by David L. Smith (Aberdeen, NJ)</a:t>
            </a:r>
          </a:p>
          <a:p>
            <a:pPr lvl="1"/>
            <a:r>
              <a:rPr lang="en-US" sz="2200" dirty="0"/>
              <a:t>Spread faster than any previous virus</a:t>
            </a:r>
          </a:p>
          <a:p>
            <a:pPr lvl="1"/>
            <a:r>
              <a:rPr lang="en-US" sz="2200" dirty="0"/>
              <a:t>Took down ~100,000 e-mail servers</a:t>
            </a:r>
          </a:p>
          <a:p>
            <a:pPr lvl="1"/>
            <a:r>
              <a:rPr lang="en-US" sz="2200" dirty="0"/>
              <a:t>Estimated $80M damages</a:t>
            </a:r>
          </a:p>
          <a:p>
            <a:pPr lvl="1"/>
            <a:r>
              <a:rPr lang="en-US" sz="2200" dirty="0"/>
              <a:t>Convicted in 2002 of knowingly spreading computer virus</a:t>
            </a:r>
          </a:p>
          <a:p>
            <a:pPr lvl="1"/>
            <a:r>
              <a:rPr lang="en-US" sz="2200" dirty="0"/>
              <a:t>Sentenced to 20 months in federal prison + 100 </a:t>
            </a:r>
            <a:r>
              <a:rPr lang="en-US" sz="2200" dirty="0" err="1"/>
              <a:t>hrs</a:t>
            </a:r>
            <a:r>
              <a:rPr lang="en-US" sz="2200" dirty="0"/>
              <a:t> community service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552575"/>
            <a:ext cx="1495425" cy="178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Costs of DoS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Direct costs often difficult to compute</a:t>
            </a:r>
          </a:p>
          <a:p>
            <a:r>
              <a:rPr lang="en-US" dirty="0"/>
              <a:t>Indirect costs involve</a:t>
            </a:r>
          </a:p>
          <a:p>
            <a:pPr lvl="1"/>
            <a:r>
              <a:rPr lang="en-US" dirty="0"/>
              <a:t>Loss of immediate business</a:t>
            </a:r>
          </a:p>
          <a:p>
            <a:pPr lvl="2"/>
            <a:r>
              <a:rPr lang="en-US" dirty="0"/>
              <a:t>Consumers switch to another Website if a vendor’s system is too slow</a:t>
            </a:r>
          </a:p>
          <a:p>
            <a:pPr lvl="1"/>
            <a:r>
              <a:rPr lang="en-US" dirty="0"/>
              <a:t>Loss of customer confidence</a:t>
            </a:r>
          </a:p>
          <a:p>
            <a:pPr lvl="2"/>
            <a:r>
              <a:rPr lang="en-US" dirty="0"/>
              <a:t>Many customers stay with latest supplier</a:t>
            </a:r>
          </a:p>
          <a:p>
            <a:pPr lvl="1"/>
            <a:r>
              <a:rPr lang="en-US" dirty="0"/>
              <a:t>Potential legal liability under SLAs (Service Level Agreements)</a:t>
            </a:r>
          </a:p>
          <a:p>
            <a:pPr lvl="1"/>
            <a:r>
              <a:rPr lang="en-US" dirty="0"/>
              <a:t>Costs of recovery</a:t>
            </a:r>
          </a:p>
          <a:p>
            <a:pPr lvl="1"/>
            <a:r>
              <a:rPr lang="en-US" dirty="0"/>
              <a:t>National security issues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4800600"/>
            <a:ext cx="3276600" cy="186204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Algerian" pitchFamily="82" charset="0"/>
              </a:rPr>
              <a:t>$$$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Damages from DoS and DDoS: Tort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tort liability from allowing system to be used for harmful activities</a:t>
            </a:r>
          </a:p>
          <a:p>
            <a:pPr lvl="1"/>
            <a:r>
              <a:rPr lang="en-US" dirty="0"/>
              <a:t>Possible that victims of DoS and DDoS will sue </a:t>
            </a:r>
            <a:r>
              <a:rPr lang="en-US" i="1" dirty="0"/>
              <a:t>intermediate hosts</a:t>
            </a:r>
            <a:r>
              <a:rPr lang="en-US" dirty="0"/>
              <a:t> for contributory negligence</a:t>
            </a:r>
          </a:p>
          <a:p>
            <a:r>
              <a:rPr lang="en-US" dirty="0"/>
              <a:t>Existing law in USA establishes requirements for best practices in preventing harm</a:t>
            </a:r>
          </a:p>
          <a:p>
            <a:pPr lvl="1"/>
            <a:r>
              <a:rPr lang="en-US" dirty="0"/>
              <a:t>Industry standards are common basis</a:t>
            </a:r>
          </a:p>
          <a:p>
            <a:pPr lvl="1"/>
            <a:r>
              <a:rPr lang="en-US" dirty="0"/>
              <a:t>Competitive pressures may move corporations to prevent misuse of their systems by DoS and DDoS tools</a:t>
            </a:r>
          </a:p>
        </p:txBody>
      </p:sp>
    </p:spTree>
  </p:cSld>
  <p:clrMapOvr>
    <a:masterClrMapping/>
  </p:clrMapOvr>
  <p:transition advTm="4128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Specific DoS Attacks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562600"/>
          </a:xfrm>
        </p:spPr>
        <p:txBody>
          <a:bodyPr/>
          <a:lstStyle/>
          <a:p>
            <a:r>
              <a:rPr lang="en-US" sz="2200" dirty="0"/>
              <a:t>Destructive Devices (Malicious software)</a:t>
            </a:r>
          </a:p>
          <a:p>
            <a:pPr lvl="1"/>
            <a:r>
              <a:rPr lang="en-US" sz="2200" dirty="0"/>
              <a:t>Logic bombs</a:t>
            </a:r>
          </a:p>
          <a:p>
            <a:pPr lvl="1"/>
            <a:r>
              <a:rPr lang="en-US" sz="2200" dirty="0"/>
              <a:t>Viruses, worms, Trojans</a:t>
            </a:r>
          </a:p>
          <a:p>
            <a:pPr lvl="1"/>
            <a:r>
              <a:rPr lang="en-US" sz="2200" dirty="0"/>
              <a:t>Exploits of known vulnerabilities</a:t>
            </a:r>
          </a:p>
          <a:p>
            <a:r>
              <a:rPr lang="en-US" sz="2200" dirty="0"/>
              <a:t>E-mail Bombing &amp; E-mail Subscription-list Bombing</a:t>
            </a:r>
          </a:p>
          <a:p>
            <a:r>
              <a:rPr lang="en-US" sz="2200" dirty="0"/>
              <a:t>Buffer Overflows</a:t>
            </a:r>
          </a:p>
          <a:p>
            <a:r>
              <a:rPr lang="en-US" sz="2200" dirty="0"/>
              <a:t>Bandwidth Consumption</a:t>
            </a:r>
          </a:p>
          <a:p>
            <a:r>
              <a:rPr lang="en-US" sz="2200" dirty="0"/>
              <a:t>Routing &amp; DNS Attacks</a:t>
            </a:r>
          </a:p>
          <a:p>
            <a:r>
              <a:rPr lang="en-US" sz="2200" dirty="0"/>
              <a:t>SYN Flooding</a:t>
            </a:r>
          </a:p>
          <a:p>
            <a:r>
              <a:rPr lang="en-US" sz="2200" dirty="0"/>
              <a:t>Resource Starvation</a:t>
            </a:r>
          </a:p>
          <a:p>
            <a:r>
              <a:rPr lang="en-US" sz="2200" dirty="0"/>
              <a:t>Java</a:t>
            </a:r>
          </a:p>
          <a:p>
            <a:r>
              <a:rPr lang="en-US" sz="2200" dirty="0"/>
              <a:t>Router Attacks</a:t>
            </a:r>
          </a:p>
          <a:p>
            <a:r>
              <a:rPr lang="en-US" sz="2200" dirty="0"/>
              <a:t>Other Resources</a:t>
            </a:r>
          </a:p>
        </p:txBody>
      </p:sp>
      <p:pic>
        <p:nvPicPr>
          <p:cNvPr id="297986" name="Picture 2" descr="C:\Program Files\Microsoft Office\Media\CntCD1\ClipArt8\j034635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343400" cy="347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5000" y="1447800"/>
            <a:ext cx="2864887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Chapter 16,</a:t>
            </a:r>
            <a:br>
              <a:rPr lang="en-US" dirty="0"/>
            </a:br>
            <a:r>
              <a:rPr lang="en-US" dirty="0"/>
              <a:t>Malicious Code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E-mail-Bombing (1)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181600"/>
          </a:xfrm>
          <a:noFill/>
          <a:ln/>
        </p:spPr>
        <p:txBody>
          <a:bodyPr lIns="92075" tIns="46038" rIns="92075" bIns="46038"/>
          <a:lstStyle/>
          <a:p>
            <a:r>
              <a:rPr lang="en-US" sz="2000" dirty="0"/>
              <a:t>In early days of e-mail (1980s), anyone could flood mailboxes</a:t>
            </a:r>
          </a:p>
          <a:p>
            <a:pPr lvl="1"/>
            <a:r>
              <a:rPr lang="en-US" sz="2000" dirty="0"/>
              <a:t>ISPs imposed strict limits on number of outbound e-mails</a:t>
            </a:r>
          </a:p>
          <a:p>
            <a:pPr lvl="1"/>
            <a:r>
              <a:rPr lang="en-US" sz="2000" dirty="0"/>
              <a:t>EULAs / Terms of Service explicitly </a:t>
            </a:r>
            <a:br>
              <a:rPr lang="en-US" sz="2000" dirty="0"/>
            </a:br>
            <a:r>
              <a:rPr lang="en-US" sz="2000" dirty="0"/>
              <a:t>forbid flooding</a:t>
            </a:r>
          </a:p>
          <a:p>
            <a:pPr lvl="1"/>
            <a:r>
              <a:rPr lang="en-US" sz="2000" dirty="0"/>
              <a:t>But could still use e-mail lists to flood </a:t>
            </a:r>
            <a:br>
              <a:rPr lang="en-US" sz="2000" dirty="0"/>
            </a:br>
            <a:r>
              <a:rPr lang="en-US" sz="2000" dirty="0"/>
              <a:t>victims</a:t>
            </a:r>
          </a:p>
          <a:p>
            <a:r>
              <a:rPr lang="en-US" sz="2000" dirty="0"/>
              <a:t>1996-08 — “Johnny [x]chaotic” </a:t>
            </a:r>
          </a:p>
          <a:p>
            <a:pPr lvl="1"/>
            <a:r>
              <a:rPr lang="en-US" sz="2000" dirty="0"/>
              <a:t>Subscribed dozens of people to hundreds </a:t>
            </a:r>
            <a:br>
              <a:rPr lang="en-US" sz="2000" dirty="0"/>
            </a:br>
            <a:r>
              <a:rPr lang="en-US" sz="2000" dirty="0"/>
              <a:t>of lists</a:t>
            </a:r>
          </a:p>
          <a:p>
            <a:pPr lvl="1"/>
            <a:r>
              <a:rPr lang="en-US" sz="2000" dirty="0"/>
              <a:t>Victims received up to 20,000 e-mail </a:t>
            </a:r>
            <a:br>
              <a:rPr lang="en-US" sz="2000" dirty="0"/>
            </a:br>
            <a:r>
              <a:rPr lang="en-US" sz="2000" dirty="0" err="1"/>
              <a:t>msg</a:t>
            </a:r>
            <a:r>
              <a:rPr lang="en-US" sz="2000" dirty="0"/>
              <a:t>/day</a:t>
            </a:r>
          </a:p>
          <a:p>
            <a:pPr lvl="1"/>
            <a:r>
              <a:rPr lang="en-US" sz="2000" dirty="0"/>
              <a:t>Published rambling, incoherent manifesto</a:t>
            </a:r>
          </a:p>
          <a:p>
            <a:pPr lvl="1"/>
            <a:r>
              <a:rPr lang="en-US" sz="2000" dirty="0"/>
              <a:t>Became known as “UNAMAILER”</a:t>
            </a:r>
          </a:p>
          <a:p>
            <a:pPr lvl="1"/>
            <a:r>
              <a:rPr lang="en-US" sz="2000" dirty="0"/>
              <a:t>Struck again in December</a:t>
            </a:r>
          </a:p>
          <a:p>
            <a:r>
              <a:rPr lang="en-US" sz="2000" dirty="0"/>
              <a:t>Caused serious re-evaluation of e-mail list management</a:t>
            </a:r>
          </a:p>
        </p:txBody>
      </p:sp>
      <p:pic>
        <p:nvPicPr>
          <p:cNvPr id="297988" name="Picture 4" descr="C:\Program Files\Microsoft Office\Media\CntCD1\ClipArt6\j02991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057400"/>
            <a:ext cx="258179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Bombing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Root problem</a:t>
            </a:r>
          </a:p>
          <a:p>
            <a:pPr lvl="1"/>
            <a:r>
              <a:rPr lang="en-US" sz="2000" dirty="0"/>
              <a:t>Some list managers automatically subscribed people without</a:t>
            </a:r>
            <a:r>
              <a:rPr lang="en-US" sz="2000" baseline="0" dirty="0"/>
              <a:t> verification</a:t>
            </a:r>
            <a:endParaRPr lang="en-US" sz="2000" dirty="0"/>
          </a:p>
          <a:p>
            <a:pPr lvl="1"/>
            <a:r>
              <a:rPr lang="en-US" sz="2000" dirty="0"/>
              <a:t>But now almost all lists verify authenticity of request</a:t>
            </a:r>
          </a:p>
          <a:p>
            <a:pPr lvl="1"/>
            <a:r>
              <a:rPr lang="en-US" sz="2000" dirty="0"/>
              <a:t>Send request for confirmation to supposed recipient</a:t>
            </a:r>
          </a:p>
          <a:p>
            <a:r>
              <a:rPr lang="en-US" sz="2000" dirty="0"/>
              <a:t>But can still flood victim using automated </a:t>
            </a:r>
            <a:br>
              <a:rPr lang="en-US" sz="2000" dirty="0"/>
            </a:br>
            <a:r>
              <a:rPr lang="en-US" sz="2000" dirty="0"/>
              <a:t>subscription requests</a:t>
            </a:r>
          </a:p>
          <a:p>
            <a:pPr lvl="1"/>
            <a:r>
              <a:rPr lang="en-US" sz="2000" dirty="0"/>
              <a:t>Thus many list managers </a:t>
            </a:r>
            <a:br>
              <a:rPr lang="en-US" sz="2000" dirty="0"/>
            </a:br>
            <a:r>
              <a:rPr lang="en-US" sz="2000" dirty="0"/>
              <a:t>now use CAPTCHAs</a:t>
            </a:r>
            <a:r>
              <a:rPr lang="en-US" dirty="0"/>
              <a:t>*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832" t="24647" r="7534" b="32221"/>
          <a:stretch>
            <a:fillRect/>
          </a:stretch>
        </p:blipFill>
        <p:spPr bwMode="auto">
          <a:xfrm>
            <a:off x="5181600" y="4191000"/>
            <a:ext cx="368209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5710029"/>
            <a:ext cx="47244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 Narrow" panose="020B0606020202030204" pitchFamily="34" charset="0"/>
              </a:rPr>
              <a:t>*Completely Automated Public Turing </a:t>
            </a:r>
            <a:br>
              <a:rPr lang="en-US" i="1" dirty="0">
                <a:latin typeface="Arial Narrow" panose="020B0606020202030204" pitchFamily="34" charset="0"/>
              </a:rPr>
            </a:br>
            <a:r>
              <a:rPr lang="en-US" i="1" dirty="0">
                <a:latin typeface="Arial Narrow" panose="020B0606020202030204" pitchFamily="34" charset="0"/>
              </a:rPr>
              <a:t>test to tell Computers and Humans Apart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4419600" cy="5562600"/>
          </a:xfrm>
        </p:spPr>
        <p:txBody>
          <a:bodyPr/>
          <a:lstStyle/>
          <a:p>
            <a:r>
              <a:rPr lang="en-US" sz="2300" dirty="0"/>
              <a:t>What is a Buffer Overflow?</a:t>
            </a:r>
          </a:p>
          <a:p>
            <a:r>
              <a:rPr lang="en-US" sz="2300" dirty="0"/>
              <a:t>Origin of Buffer Overflow Vulnerabilities</a:t>
            </a:r>
          </a:p>
          <a:p>
            <a:r>
              <a:rPr lang="en-US" sz="2300" dirty="0"/>
              <a:t>Statistics on Overflows</a:t>
            </a:r>
          </a:p>
          <a:p>
            <a:r>
              <a:rPr lang="en-US" sz="2300" dirty="0"/>
              <a:t>Consequences of Bounds Violations</a:t>
            </a:r>
          </a:p>
          <a:p>
            <a:r>
              <a:rPr lang="en-US" sz="2300" dirty="0"/>
              <a:t>Bounds Violations in Interpreters</a:t>
            </a:r>
          </a:p>
          <a:p>
            <a:r>
              <a:rPr lang="en-US" sz="2300" dirty="0"/>
              <a:t>Buffer Overflows Common Security Problem</a:t>
            </a:r>
          </a:p>
          <a:p>
            <a:r>
              <a:rPr lang="en-US" sz="2300" dirty="0"/>
              <a:t>Example of Buffer Overflow Security Vulnerability</a:t>
            </a:r>
          </a:p>
          <a:p>
            <a:r>
              <a:rPr lang="en-US" sz="2300" dirty="0"/>
              <a:t>Blaster as Example</a:t>
            </a:r>
          </a:p>
          <a:p>
            <a:r>
              <a:rPr lang="en-US" sz="2300" dirty="0"/>
              <a:t>Fighting Buffer Overflows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368141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608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What Is a Buffer Overflow?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343400" cy="46482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dirty="0"/>
              <a:t>Programming concept:</a:t>
            </a:r>
          </a:p>
          <a:p>
            <a:pPr>
              <a:lnSpc>
                <a:spcPct val="110000"/>
              </a:lnSpc>
            </a:pPr>
            <a:r>
              <a:rPr lang="en-US" dirty="0"/>
              <a:t>Define (declare, dimension)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list (array, indexed variable, string)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of certain size</a:t>
            </a:r>
          </a:p>
          <a:p>
            <a:pPr>
              <a:lnSpc>
                <a:spcPct val="110000"/>
              </a:lnSpc>
            </a:pPr>
            <a:r>
              <a:rPr lang="en-US" dirty="0"/>
              <a:t>To reserve area of memory for specific use during execution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105400" y="1295400"/>
            <a:ext cx="3581400" cy="4160838"/>
            <a:chOff x="3216" y="816"/>
            <a:chExt cx="2256" cy="2621"/>
          </a:xfrm>
        </p:grpSpPr>
        <p:sp>
          <p:nvSpPr>
            <p:cNvPr id="1017880" name="Text Box 24"/>
            <p:cNvSpPr txBox="1">
              <a:spLocks noChangeArrowheads="1"/>
            </p:cNvSpPr>
            <p:nvPr/>
          </p:nvSpPr>
          <p:spPr bwMode="auto">
            <a:xfrm>
              <a:off x="3216" y="816"/>
              <a:ext cx="127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double array[8]</a:t>
              </a:r>
            </a:p>
          </p:txBody>
        </p:sp>
        <p:sp>
          <p:nvSpPr>
            <p:cNvPr id="1017861" name="Rectangle 5"/>
            <p:cNvSpPr>
              <a:spLocks noChangeArrowheads="1"/>
            </p:cNvSpPr>
            <p:nvPr/>
          </p:nvSpPr>
          <p:spPr bwMode="auto">
            <a:xfrm>
              <a:off x="3552" y="1248"/>
              <a:ext cx="672" cy="1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62" name="Rectangle 6"/>
            <p:cNvSpPr>
              <a:spLocks noChangeArrowheads="1"/>
            </p:cNvSpPr>
            <p:nvPr/>
          </p:nvSpPr>
          <p:spPr bwMode="auto">
            <a:xfrm>
              <a:off x="3552" y="1392"/>
              <a:ext cx="672" cy="1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63" name="Rectangle 7"/>
            <p:cNvSpPr>
              <a:spLocks noChangeArrowheads="1"/>
            </p:cNvSpPr>
            <p:nvPr/>
          </p:nvSpPr>
          <p:spPr bwMode="auto">
            <a:xfrm>
              <a:off x="3552" y="1536"/>
              <a:ext cx="672" cy="1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64" name="Rectangle 8"/>
            <p:cNvSpPr>
              <a:spLocks noChangeArrowheads="1"/>
            </p:cNvSpPr>
            <p:nvPr/>
          </p:nvSpPr>
          <p:spPr bwMode="auto">
            <a:xfrm>
              <a:off x="3552" y="1680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65" name="Rectangle 9"/>
            <p:cNvSpPr>
              <a:spLocks noChangeArrowheads="1"/>
            </p:cNvSpPr>
            <p:nvPr/>
          </p:nvSpPr>
          <p:spPr bwMode="auto">
            <a:xfrm>
              <a:off x="3552" y="1824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66" name="Rectangle 10"/>
            <p:cNvSpPr>
              <a:spLocks noChangeArrowheads="1"/>
            </p:cNvSpPr>
            <p:nvPr/>
          </p:nvSpPr>
          <p:spPr bwMode="auto">
            <a:xfrm>
              <a:off x="3552" y="1968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67" name="Rectangle 11"/>
            <p:cNvSpPr>
              <a:spLocks noChangeArrowheads="1"/>
            </p:cNvSpPr>
            <p:nvPr/>
          </p:nvSpPr>
          <p:spPr bwMode="auto">
            <a:xfrm>
              <a:off x="3552" y="2112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68" name="Rectangle 12"/>
            <p:cNvSpPr>
              <a:spLocks noChangeArrowheads="1"/>
            </p:cNvSpPr>
            <p:nvPr/>
          </p:nvSpPr>
          <p:spPr bwMode="auto">
            <a:xfrm>
              <a:off x="3552" y="2256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69" name="Rectangle 13"/>
            <p:cNvSpPr>
              <a:spLocks noChangeArrowheads="1"/>
            </p:cNvSpPr>
            <p:nvPr/>
          </p:nvSpPr>
          <p:spPr bwMode="auto">
            <a:xfrm>
              <a:off x="3552" y="2400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70" name="Rectangle 14"/>
            <p:cNvSpPr>
              <a:spLocks noChangeArrowheads="1"/>
            </p:cNvSpPr>
            <p:nvPr/>
          </p:nvSpPr>
          <p:spPr bwMode="auto">
            <a:xfrm>
              <a:off x="3552" y="2544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71" name="Rectangle 15"/>
            <p:cNvSpPr>
              <a:spLocks noChangeArrowheads="1"/>
            </p:cNvSpPr>
            <p:nvPr/>
          </p:nvSpPr>
          <p:spPr bwMode="auto">
            <a:xfrm>
              <a:off x="3552" y="2688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73" name="Rectangle 17"/>
            <p:cNvSpPr>
              <a:spLocks noChangeArrowheads="1"/>
            </p:cNvSpPr>
            <p:nvPr/>
          </p:nvSpPr>
          <p:spPr bwMode="auto">
            <a:xfrm>
              <a:off x="3552" y="2832"/>
              <a:ext cx="672" cy="144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74" name="Rectangle 18"/>
            <p:cNvSpPr>
              <a:spLocks noChangeArrowheads="1"/>
            </p:cNvSpPr>
            <p:nvPr/>
          </p:nvSpPr>
          <p:spPr bwMode="auto">
            <a:xfrm>
              <a:off x="3552" y="2976"/>
              <a:ext cx="672" cy="144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75" name="Rectangle 19"/>
            <p:cNvSpPr>
              <a:spLocks noChangeArrowheads="1"/>
            </p:cNvSpPr>
            <p:nvPr/>
          </p:nvSpPr>
          <p:spPr bwMode="auto">
            <a:xfrm>
              <a:off x="3552" y="3120"/>
              <a:ext cx="672" cy="144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76" name="Rectangle 20"/>
            <p:cNvSpPr>
              <a:spLocks noChangeArrowheads="1"/>
            </p:cNvSpPr>
            <p:nvPr/>
          </p:nvSpPr>
          <p:spPr bwMode="auto">
            <a:xfrm>
              <a:off x="3552" y="3264"/>
              <a:ext cx="672" cy="144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877" name="AutoShape 21"/>
            <p:cNvSpPr>
              <a:spLocks noChangeArrowheads="1"/>
            </p:cNvSpPr>
            <p:nvPr/>
          </p:nvSpPr>
          <p:spPr bwMode="auto">
            <a:xfrm>
              <a:off x="4656" y="1104"/>
              <a:ext cx="816" cy="336"/>
            </a:xfrm>
            <a:prstGeom prst="wedgeRectCallout">
              <a:avLst>
                <a:gd name="adj1" fmla="val -117278"/>
                <a:gd name="adj2" fmla="val 14613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array(0)</a:t>
              </a:r>
            </a:p>
          </p:txBody>
        </p:sp>
        <p:sp>
          <p:nvSpPr>
            <p:cNvPr id="1017878" name="AutoShape 22"/>
            <p:cNvSpPr>
              <a:spLocks noChangeArrowheads="1"/>
            </p:cNvSpPr>
            <p:nvPr/>
          </p:nvSpPr>
          <p:spPr bwMode="auto">
            <a:xfrm>
              <a:off x="4656" y="1824"/>
              <a:ext cx="816" cy="336"/>
            </a:xfrm>
            <a:prstGeom prst="wedgeRectCallout">
              <a:avLst>
                <a:gd name="adj1" fmla="val -123162"/>
                <a:gd name="adj2" fmla="val -3006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array(1)</a:t>
              </a:r>
            </a:p>
          </p:txBody>
        </p:sp>
        <p:sp>
          <p:nvSpPr>
            <p:cNvPr id="1017879" name="AutoShape 23"/>
            <p:cNvSpPr>
              <a:spLocks noChangeArrowheads="1"/>
            </p:cNvSpPr>
            <p:nvPr/>
          </p:nvSpPr>
          <p:spPr bwMode="auto">
            <a:xfrm>
              <a:off x="4656" y="2352"/>
              <a:ext cx="816" cy="336"/>
            </a:xfrm>
            <a:prstGeom prst="wedgeRectCallout">
              <a:avLst>
                <a:gd name="adj1" fmla="val -119241"/>
                <a:gd name="adj2" fmla="val 7619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array(7)</a:t>
              </a:r>
            </a:p>
          </p:txBody>
        </p:sp>
        <p:sp>
          <p:nvSpPr>
            <p:cNvPr id="1017881" name="Text Box 25"/>
            <p:cNvSpPr txBox="1">
              <a:spLocks noChangeArrowheads="1"/>
            </p:cNvSpPr>
            <p:nvPr/>
          </p:nvSpPr>
          <p:spPr bwMode="auto">
            <a:xfrm>
              <a:off x="4176" y="2688"/>
              <a:ext cx="394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200"/>
                <a:t>}</a:t>
              </a:r>
            </a:p>
          </p:txBody>
        </p:sp>
        <p:sp>
          <p:nvSpPr>
            <p:cNvPr id="1017882" name="Text Box 26"/>
            <p:cNvSpPr txBox="1">
              <a:spLocks noChangeArrowheads="1"/>
            </p:cNvSpPr>
            <p:nvPr/>
          </p:nvSpPr>
          <p:spPr bwMode="auto">
            <a:xfrm>
              <a:off x="4464" y="2832"/>
              <a:ext cx="91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Other data</a:t>
              </a:r>
            </a:p>
          </p:txBody>
        </p:sp>
      </p:grpSp>
    </p:spTree>
  </p:cSld>
  <p:clrMapOvr>
    <a:masterClrMapping/>
  </p:clrMapOvr>
  <p:transition advTm="8368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Natl</a:t>
            </a:r>
            <a:r>
              <a:rPr lang="en-US" dirty="0"/>
              <a:t> Vulnerability DB (1)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55" name="Line 7"/>
          <p:cNvSpPr>
            <a:spLocks noChangeShapeType="1"/>
          </p:cNvSpPr>
          <p:nvPr/>
        </p:nvSpPr>
        <p:spPr bwMode="auto">
          <a:xfrm flipH="1" flipV="1">
            <a:off x="4152899" y="190500"/>
            <a:ext cx="4191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998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DoS</a:t>
            </a:r>
          </a:p>
          <a:p>
            <a:r>
              <a:rPr lang="en-US" dirty="0"/>
              <a:t>DDoS</a:t>
            </a:r>
          </a:p>
          <a:p>
            <a:r>
              <a:rPr lang="en-US" dirty="0"/>
              <a:t>Management Issues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667001" y="208873"/>
            <a:ext cx="6476999" cy="3677327"/>
            <a:chOff x="4038601" y="381000"/>
            <a:chExt cx="6476999" cy="3677327"/>
          </a:xfrm>
        </p:grpSpPr>
        <p:pic>
          <p:nvPicPr>
            <p:cNvPr id="102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1" y="381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1" y="533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1" y="685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1" y="838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1" y="990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1" y="1143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1" y="1295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1" y="1447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1" y="1600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1" y="1752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1" y="1905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1" y="2057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1" y="2209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1" y="2362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2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1" y="2514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2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1" y="2667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2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1" y="2819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2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1" y="2971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2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1" y="3124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2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1" y="3276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2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533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2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685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2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838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3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990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3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1143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3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1295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3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1447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3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1600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3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1752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3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1905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3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2057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3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2209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3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2362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4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2514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4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2800" y="2667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4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0" y="2819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4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2971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4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3124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4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3276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4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4800" y="3429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4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533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4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685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4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838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5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990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5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1143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5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1295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5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1447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5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1600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5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2800" y="1752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5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0" y="1905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5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2057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5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2209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5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362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6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4800" y="2514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6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2667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6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9600" y="2819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6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71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6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34400" y="3124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6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86800" y="3276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6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39200" y="3429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6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3810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6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5334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6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6858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8382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9906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200" y="11430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48600" y="12954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00" y="14478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3400" y="16002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05800" y="17526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58200" y="19050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20574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7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63000" y="22098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8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15400" y="23622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8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67800" y="25146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8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20200" y="26670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8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72600" y="28194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8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000" y="29718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8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77400" y="31242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8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29800" y="3276600"/>
              <a:ext cx="685800" cy="629326"/>
            </a:xfrm>
            <a:prstGeom prst="rect">
              <a:avLst/>
            </a:prstGeom>
            <a:noFill/>
          </p:spPr>
        </p:pic>
      </p:grpSp>
      <p:grpSp>
        <p:nvGrpSpPr>
          <p:cNvPr id="88" name="Group 87"/>
          <p:cNvGrpSpPr/>
          <p:nvPr/>
        </p:nvGrpSpPr>
        <p:grpSpPr>
          <a:xfrm rot="20256094">
            <a:off x="305711" y="3228373"/>
            <a:ext cx="6476999" cy="3677327"/>
            <a:chOff x="4038601" y="381000"/>
            <a:chExt cx="6476999" cy="3677327"/>
          </a:xfrm>
        </p:grpSpPr>
        <p:pic>
          <p:nvPicPr>
            <p:cNvPr id="8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1" y="381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1" y="533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1" y="685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1" y="838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1" y="990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1" y="1143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1" y="1295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1" y="1447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1" y="1600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1" y="1752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9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1" y="1905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1" y="2057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1" y="2209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1" y="2362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1" y="2514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1" y="2667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1" y="2819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1" y="2971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1" y="3124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1" y="3276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0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533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685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838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990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1143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1295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1447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1600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1752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1905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1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2057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2209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2362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2514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2800" y="2667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0" y="2819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2971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3124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3276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4800" y="3429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2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533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685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838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990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1143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1295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1447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1600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2800" y="1752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0" y="1905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3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2057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2209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362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4800" y="2514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2667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9600" y="28194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718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34400" y="31242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86800" y="32766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39200" y="3429001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4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3810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5334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6858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8382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9906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200" y="11430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48600" y="12954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00" y="14478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3400" y="16002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05800" y="17526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59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58200" y="19050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60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20574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61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63000" y="22098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62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15400" y="23622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63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67800" y="25146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64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20200" y="26670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65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72600" y="28194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66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000" y="29718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67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77400" y="3124200"/>
              <a:ext cx="685800" cy="629326"/>
            </a:xfrm>
            <a:prstGeom prst="rect">
              <a:avLst/>
            </a:prstGeom>
            <a:noFill/>
          </p:spPr>
        </p:pic>
        <p:pic>
          <p:nvPicPr>
            <p:cNvPr id="168" name="Picture 4" descr="C:\Program Files\Microsoft Office\MEDIA\CAGCAT10\j02055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29800" y="3276600"/>
              <a:ext cx="685800" cy="629326"/>
            </a:xfrm>
            <a:prstGeom prst="rect">
              <a:avLst/>
            </a:prstGeom>
            <a:noFill/>
          </p:spPr>
        </p:pic>
      </p:grpSp>
      <p:grpSp>
        <p:nvGrpSpPr>
          <p:cNvPr id="170" name="Group 169"/>
          <p:cNvGrpSpPr/>
          <p:nvPr/>
        </p:nvGrpSpPr>
        <p:grpSpPr>
          <a:xfrm>
            <a:off x="7162800" y="4800600"/>
            <a:ext cx="1809750" cy="1835728"/>
            <a:chOff x="7162800" y="4800600"/>
            <a:chExt cx="1809750" cy="1835728"/>
          </a:xfrm>
        </p:grpSpPr>
        <p:sp>
          <p:nvSpPr>
            <p:cNvPr id="1026" name="server"/>
            <p:cNvSpPr>
              <a:spLocks noEditPoints="1" noChangeArrowheads="1"/>
            </p:cNvSpPr>
            <p:nvPr/>
          </p:nvSpPr>
          <p:spPr bwMode="auto">
            <a:xfrm>
              <a:off x="7162800" y="4800600"/>
              <a:ext cx="1809750" cy="180975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9" name="Picture 168" descr="bullsey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00" y="4876800"/>
              <a:ext cx="1600200" cy="1759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5" name="Straight Arrow Connector 4"/>
          <p:cNvCxnSpPr/>
          <p:nvPr/>
        </p:nvCxnSpPr>
        <p:spPr bwMode="auto">
          <a:xfrm flipH="1">
            <a:off x="8434388" y="3581400"/>
            <a:ext cx="366712" cy="121920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>
            <a:off x="7924800" y="3782700"/>
            <a:ext cx="142875" cy="109410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5" name="Straight Arrow Connector 174"/>
          <p:cNvCxnSpPr/>
          <p:nvPr/>
        </p:nvCxnSpPr>
        <p:spPr bwMode="auto">
          <a:xfrm>
            <a:off x="7048500" y="3782700"/>
            <a:ext cx="609600" cy="1048898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8" name="Straight Arrow Connector 177"/>
          <p:cNvCxnSpPr>
            <a:endCxn id="1026" idx="0"/>
          </p:cNvCxnSpPr>
          <p:nvPr/>
        </p:nvCxnSpPr>
        <p:spPr bwMode="auto">
          <a:xfrm>
            <a:off x="6080234" y="3661604"/>
            <a:ext cx="1082566" cy="1138996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0" name="Straight Arrow Connector 179"/>
          <p:cNvCxnSpPr>
            <a:endCxn id="1026" idx="6"/>
          </p:cNvCxnSpPr>
          <p:nvPr/>
        </p:nvCxnSpPr>
        <p:spPr bwMode="auto">
          <a:xfrm>
            <a:off x="4294414" y="6467120"/>
            <a:ext cx="2868386" cy="14323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>
            <a:off x="5279887" y="6218597"/>
            <a:ext cx="2035313" cy="116561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>
            <a:off x="6096000" y="5928432"/>
            <a:ext cx="1295400" cy="94764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6" name="Straight Arrow Connector 185"/>
          <p:cNvCxnSpPr/>
          <p:nvPr/>
        </p:nvCxnSpPr>
        <p:spPr bwMode="auto">
          <a:xfrm>
            <a:off x="6981371" y="5420609"/>
            <a:ext cx="781504" cy="23278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-19050"/>
            <a:ext cx="7162800" cy="762000"/>
          </a:xfrm>
        </p:spPr>
        <p:txBody>
          <a:bodyPr/>
          <a:lstStyle/>
          <a:p>
            <a:r>
              <a:rPr lang="en-US" dirty="0" err="1"/>
              <a:t>Natl</a:t>
            </a:r>
            <a:r>
              <a:rPr lang="en-US" dirty="0"/>
              <a:t> Vulnerability DB (2)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09600"/>
            <a:ext cx="912971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390775" y="2438400"/>
            <a:ext cx="6858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111514"/>
            <a:ext cx="270106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Total 57,588 records;</a:t>
            </a:r>
          </a:p>
          <a:p>
            <a:r>
              <a:rPr lang="en-US" dirty="0">
                <a:latin typeface="Arial Narrow" panose="020B0606020202030204" pitchFamily="34" charset="0"/>
              </a:rPr>
              <a:t>buffer overflows =  11.3%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r>
              <a:rPr lang="en-US" dirty="0"/>
              <a:t>Buffer Overflows Declining Security Problem (2)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481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6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Blaster (1)</a:t>
            </a:r>
          </a:p>
        </p:txBody>
      </p:sp>
      <p:pic>
        <p:nvPicPr>
          <p:cNvPr id="10905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435" t="16786" r="13773" b="29982"/>
          <a:stretch>
            <a:fillRect/>
          </a:stretch>
        </p:blipFill>
        <p:spPr>
          <a:xfrm>
            <a:off x="-42863" y="0"/>
            <a:ext cx="9186863" cy="6629400"/>
          </a:xfrm>
          <a:noFill/>
          <a:ln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Blaster (2)</a:t>
            </a:r>
          </a:p>
        </p:txBody>
      </p:sp>
      <p:pic>
        <p:nvPicPr>
          <p:cNvPr id="109261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855" t="14754" r="16031" b="37888"/>
          <a:stretch>
            <a:fillRect/>
          </a:stretch>
        </p:blipFill>
        <p:spPr>
          <a:xfrm>
            <a:off x="0" y="0"/>
            <a:ext cx="7848600" cy="6870700"/>
          </a:xfrm>
          <a:noFill/>
          <a:ln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Blaster (3)</a:t>
            </a:r>
          </a:p>
        </p:txBody>
      </p:sp>
      <p:pic>
        <p:nvPicPr>
          <p:cNvPr id="10946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855" t="62112" r="16031"/>
          <a:stretch>
            <a:fillRect/>
          </a:stretch>
        </p:blipFill>
        <p:spPr>
          <a:xfrm>
            <a:off x="533400" y="0"/>
            <a:ext cx="8610600" cy="6861175"/>
          </a:xfrm>
          <a:noFill/>
          <a:ln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Origin of Buffer Overflow Vulnerabilities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3886200" cy="464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In using a member of an array (an indexed variable), it is critically important to avoid addressing </a:t>
            </a:r>
            <a:r>
              <a:rPr lang="en-US" i="1" dirty="0"/>
              <a:t>out of bounds</a:t>
            </a:r>
          </a:p>
          <a:p>
            <a:pPr>
              <a:lnSpc>
                <a:spcPct val="110000"/>
              </a:lnSpc>
            </a:pPr>
            <a:r>
              <a:rPr lang="en-US" dirty="0"/>
              <a:t>Doing so is called a </a:t>
            </a:r>
            <a:r>
              <a:rPr lang="en-US" i="1" dirty="0"/>
              <a:t>bounds violation</a:t>
            </a:r>
          </a:p>
          <a:p>
            <a:pPr>
              <a:lnSpc>
                <a:spcPct val="110000"/>
              </a:lnSpc>
            </a:pPr>
            <a:r>
              <a:rPr lang="en-US" dirty="0"/>
              <a:t>Can corrupt data of other variables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886200" y="1295400"/>
            <a:ext cx="4800600" cy="4160838"/>
            <a:chOff x="2448" y="816"/>
            <a:chExt cx="3024" cy="2621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216" y="816"/>
              <a:ext cx="2256" cy="2621"/>
              <a:chOff x="3216" y="816"/>
              <a:chExt cx="2256" cy="2621"/>
            </a:xfrm>
          </p:grpSpPr>
          <p:sp>
            <p:nvSpPr>
              <p:cNvPr id="1019909" name="Rectangle 5"/>
              <p:cNvSpPr>
                <a:spLocks noChangeArrowheads="1"/>
              </p:cNvSpPr>
              <p:nvPr/>
            </p:nvSpPr>
            <p:spPr bwMode="auto">
              <a:xfrm>
                <a:off x="3552" y="1248"/>
                <a:ext cx="672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0" name="Rectangle 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672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1" name="Rectangle 7"/>
              <p:cNvSpPr>
                <a:spLocks noChangeArrowheads="1"/>
              </p:cNvSpPr>
              <p:nvPr/>
            </p:nvSpPr>
            <p:spPr bwMode="auto">
              <a:xfrm>
                <a:off x="3552" y="1536"/>
                <a:ext cx="672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2" name="Rectangle 8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672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3" name="Rectangle 9"/>
              <p:cNvSpPr>
                <a:spLocks noChangeArrowheads="1"/>
              </p:cNvSpPr>
              <p:nvPr/>
            </p:nvSpPr>
            <p:spPr bwMode="auto">
              <a:xfrm>
                <a:off x="3552" y="1824"/>
                <a:ext cx="672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4" name="Rectangle 10"/>
              <p:cNvSpPr>
                <a:spLocks noChangeArrowheads="1"/>
              </p:cNvSpPr>
              <p:nvPr/>
            </p:nvSpPr>
            <p:spPr bwMode="auto">
              <a:xfrm>
                <a:off x="3552" y="1968"/>
                <a:ext cx="672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5" name="Rectangle 11"/>
              <p:cNvSpPr>
                <a:spLocks noChangeArrowheads="1"/>
              </p:cNvSpPr>
              <p:nvPr/>
            </p:nvSpPr>
            <p:spPr bwMode="auto">
              <a:xfrm>
                <a:off x="3552" y="2112"/>
                <a:ext cx="672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6" name="Rectangle 12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672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7" name="Rectangle 13"/>
              <p:cNvSpPr>
                <a:spLocks noChangeArrowheads="1"/>
              </p:cNvSpPr>
              <p:nvPr/>
            </p:nvSpPr>
            <p:spPr bwMode="auto">
              <a:xfrm>
                <a:off x="3552" y="2400"/>
                <a:ext cx="672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8" name="Rectangle 14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672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19" name="Rectangle 15"/>
              <p:cNvSpPr>
                <a:spLocks noChangeArrowheads="1"/>
              </p:cNvSpPr>
              <p:nvPr/>
            </p:nvSpPr>
            <p:spPr bwMode="auto">
              <a:xfrm>
                <a:off x="3552" y="2688"/>
                <a:ext cx="672" cy="144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21" name="Rectangle 17"/>
              <p:cNvSpPr>
                <a:spLocks noChangeArrowheads="1"/>
              </p:cNvSpPr>
              <p:nvPr/>
            </p:nvSpPr>
            <p:spPr bwMode="auto">
              <a:xfrm>
                <a:off x="3552" y="2832"/>
                <a:ext cx="672" cy="144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22" name="Rectangle 18"/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672" cy="144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23" name="Rectangle 19"/>
              <p:cNvSpPr>
                <a:spLocks noChangeArrowheads="1"/>
              </p:cNvSpPr>
              <p:nvPr/>
            </p:nvSpPr>
            <p:spPr bwMode="auto">
              <a:xfrm>
                <a:off x="3552" y="3120"/>
                <a:ext cx="672" cy="144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24" name="Rectangle 20"/>
              <p:cNvSpPr>
                <a:spLocks noChangeArrowheads="1"/>
              </p:cNvSpPr>
              <p:nvPr/>
            </p:nvSpPr>
            <p:spPr bwMode="auto">
              <a:xfrm>
                <a:off x="3552" y="3264"/>
                <a:ext cx="672" cy="144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925" name="AutoShape 21"/>
              <p:cNvSpPr>
                <a:spLocks noChangeArrowheads="1"/>
              </p:cNvSpPr>
              <p:nvPr/>
            </p:nvSpPr>
            <p:spPr bwMode="auto">
              <a:xfrm>
                <a:off x="4656" y="1104"/>
                <a:ext cx="816" cy="336"/>
              </a:xfrm>
              <a:prstGeom prst="wedgeRectCallout">
                <a:avLst>
                  <a:gd name="adj1" fmla="val -117278"/>
                  <a:gd name="adj2" fmla="val 14613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/>
                  <a:t>array(0)</a:t>
                </a:r>
              </a:p>
            </p:txBody>
          </p:sp>
          <p:sp>
            <p:nvSpPr>
              <p:cNvPr id="1019926" name="AutoShape 22"/>
              <p:cNvSpPr>
                <a:spLocks noChangeArrowheads="1"/>
              </p:cNvSpPr>
              <p:nvPr/>
            </p:nvSpPr>
            <p:spPr bwMode="auto">
              <a:xfrm>
                <a:off x="4656" y="1824"/>
                <a:ext cx="816" cy="336"/>
              </a:xfrm>
              <a:prstGeom prst="wedgeRectCallout">
                <a:avLst>
                  <a:gd name="adj1" fmla="val -123162"/>
                  <a:gd name="adj2" fmla="val -3006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/>
                  <a:t>array(1)</a:t>
                </a:r>
              </a:p>
            </p:txBody>
          </p:sp>
          <p:sp>
            <p:nvSpPr>
              <p:cNvPr id="1019927" name="AutoShape 23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816" cy="336"/>
              </a:xfrm>
              <a:prstGeom prst="wedgeRectCallout">
                <a:avLst>
                  <a:gd name="adj1" fmla="val -116301"/>
                  <a:gd name="adj2" fmla="val 7113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/>
                  <a:t>array(7)</a:t>
                </a:r>
              </a:p>
            </p:txBody>
          </p:sp>
          <p:sp>
            <p:nvSpPr>
              <p:cNvPr id="101992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816"/>
                <a:ext cx="127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double array[8]</a:t>
                </a:r>
              </a:p>
            </p:txBody>
          </p:sp>
          <p:sp>
            <p:nvSpPr>
              <p:cNvPr id="1019929" name="Text Box 25"/>
              <p:cNvSpPr txBox="1">
                <a:spLocks noChangeArrowheads="1"/>
              </p:cNvSpPr>
              <p:nvPr/>
            </p:nvSpPr>
            <p:spPr bwMode="auto">
              <a:xfrm>
                <a:off x="4176" y="2688"/>
                <a:ext cx="394" cy="7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7200"/>
                  <a:t>}</a:t>
                </a:r>
              </a:p>
            </p:txBody>
          </p:sp>
          <p:sp>
            <p:nvSpPr>
              <p:cNvPr id="1019930" name="Text Box 26"/>
              <p:cNvSpPr txBox="1">
                <a:spLocks noChangeArrowheads="1"/>
              </p:cNvSpPr>
              <p:nvPr/>
            </p:nvSpPr>
            <p:spPr bwMode="auto">
              <a:xfrm>
                <a:off x="4464" y="2832"/>
                <a:ext cx="91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Other data</a:t>
                </a:r>
              </a:p>
            </p:txBody>
          </p:sp>
        </p:grpSp>
        <p:sp>
          <p:nvSpPr>
            <p:cNvPr id="1019931" name="AutoShape 27"/>
            <p:cNvSpPr>
              <a:spLocks noChangeArrowheads="1"/>
            </p:cNvSpPr>
            <p:nvPr/>
          </p:nvSpPr>
          <p:spPr bwMode="auto">
            <a:xfrm>
              <a:off x="2448" y="2448"/>
              <a:ext cx="816" cy="288"/>
            </a:xfrm>
            <a:prstGeom prst="wedgeRectCallout">
              <a:avLst>
                <a:gd name="adj1" fmla="val 105148"/>
                <a:gd name="adj2" fmla="val 10520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array(8)</a:t>
              </a:r>
            </a:p>
          </p:txBody>
        </p:sp>
      </p:grpSp>
      <p:sp>
        <p:nvSpPr>
          <p:cNvPr id="1019932" name="AutoShape 28"/>
          <p:cNvSpPr>
            <a:spLocks noChangeArrowheads="1"/>
          </p:cNvSpPr>
          <p:nvPr/>
        </p:nvSpPr>
        <p:spPr bwMode="auto">
          <a:xfrm>
            <a:off x="3714750" y="3200400"/>
            <a:ext cx="1714500" cy="1752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715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Bounds Violations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391400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Possible to see</a:t>
            </a:r>
          </a:p>
          <a:p>
            <a:r>
              <a:rPr lang="en-US" dirty="0"/>
              <a:t>Compiler error </a:t>
            </a:r>
          </a:p>
          <a:p>
            <a:r>
              <a:rPr lang="en-US" dirty="0"/>
              <a:t>Run-time error</a:t>
            </a:r>
          </a:p>
          <a:p>
            <a:r>
              <a:rPr lang="en-US" dirty="0"/>
              <a:t>Program errors – bad results</a:t>
            </a:r>
          </a:p>
          <a:p>
            <a:r>
              <a:rPr lang="en-US" dirty="0"/>
              <a:t>Program crash</a:t>
            </a:r>
          </a:p>
          <a:p>
            <a:r>
              <a:rPr lang="en-US" dirty="0"/>
              <a:t>System crash</a:t>
            </a:r>
          </a:p>
        </p:txBody>
      </p:sp>
      <p:sp>
        <p:nvSpPr>
          <p:cNvPr id="1021956" name="Rectangle 4"/>
          <p:cNvSpPr>
            <a:spLocks noChangeArrowheads="1"/>
          </p:cNvSpPr>
          <p:nvPr/>
        </p:nvSpPr>
        <p:spPr bwMode="auto">
          <a:xfrm>
            <a:off x="685800" y="4419600"/>
            <a:ext cx="80010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1021957" name="Rectangle 5"/>
          <p:cNvSpPr>
            <a:spLocks noChangeArrowheads="1"/>
          </p:cNvSpPr>
          <p:nvPr/>
        </p:nvSpPr>
        <p:spPr bwMode="auto">
          <a:xfrm>
            <a:off x="990600" y="4572000"/>
            <a:ext cx="78486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But most dangerous problem occurs in </a:t>
            </a:r>
            <a:r>
              <a:rPr lang="en-US" sz="2400" i="1">
                <a:solidFill>
                  <a:schemeClr val="tx2"/>
                </a:solidFill>
              </a:rPr>
              <a:t>interpreters 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tx2"/>
                </a:solidFill>
              </a:rPr>
              <a:t>Programs that dynamically interpret instructions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tx2"/>
                </a:solidFill>
              </a:rPr>
              <a:t>E.g., browsers, Web server programs</a:t>
            </a:r>
          </a:p>
        </p:txBody>
      </p:sp>
    </p:spTree>
  </p:cSld>
  <p:clrMapOvr>
    <a:masterClrMapping/>
  </p:clrMapOvr>
  <p:transition advTm="1248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Violations in Interpreters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3962400" cy="5257800"/>
          </a:xfrm>
        </p:spPr>
        <p:txBody>
          <a:bodyPr/>
          <a:lstStyle/>
          <a:p>
            <a:r>
              <a:rPr lang="en-US" dirty="0"/>
              <a:t>Some interpreters read areas of data as instructions (code)</a:t>
            </a:r>
          </a:p>
          <a:p>
            <a:r>
              <a:rPr lang="en-US" dirty="0"/>
              <a:t>Bounds violation can put </a:t>
            </a:r>
            <a:r>
              <a:rPr lang="en-US" i="1" dirty="0"/>
              <a:t>data</a:t>
            </a:r>
            <a:r>
              <a:rPr lang="en-US" dirty="0"/>
              <a:t> into </a:t>
            </a:r>
            <a:r>
              <a:rPr lang="en-US" i="1" dirty="0"/>
              <a:t>code</a:t>
            </a:r>
            <a:r>
              <a:rPr lang="en-US" dirty="0"/>
              <a:t> areas of working memory</a:t>
            </a:r>
          </a:p>
          <a:p>
            <a:r>
              <a:rPr lang="en-US" dirty="0"/>
              <a:t>Thus </a:t>
            </a:r>
            <a:r>
              <a:rPr lang="en-US" i="1" dirty="0"/>
              <a:t>bad data</a:t>
            </a:r>
            <a:r>
              <a:rPr lang="en-US" dirty="0"/>
              <a:t> can become equivalent to </a:t>
            </a:r>
            <a:r>
              <a:rPr lang="en-US" i="1" dirty="0"/>
              <a:t>bad code</a:t>
            </a:r>
          </a:p>
          <a:p>
            <a:r>
              <a:rPr lang="en-US" dirty="0"/>
              <a:t>Can sometimes execute </a:t>
            </a:r>
            <a:r>
              <a:rPr lang="en-US" i="1" dirty="0"/>
              <a:t>arbitrary code</a:t>
            </a:r>
          </a:p>
          <a:p>
            <a:r>
              <a:rPr lang="en-US" dirty="0"/>
              <a:t>Obtain unauthorized privileges</a:t>
            </a:r>
            <a:r>
              <a:rPr lang="en-US" i="1" dirty="0"/>
              <a:t> 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105400" y="1295400"/>
            <a:ext cx="3581400" cy="4160838"/>
            <a:chOff x="3216" y="816"/>
            <a:chExt cx="2256" cy="2621"/>
          </a:xfrm>
        </p:grpSpPr>
        <p:sp>
          <p:nvSpPr>
            <p:cNvPr id="1024005" name="Rectangle 5"/>
            <p:cNvSpPr>
              <a:spLocks noChangeArrowheads="1"/>
            </p:cNvSpPr>
            <p:nvPr/>
          </p:nvSpPr>
          <p:spPr bwMode="auto">
            <a:xfrm>
              <a:off x="3552" y="1248"/>
              <a:ext cx="672" cy="1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06" name="Rectangle 6"/>
            <p:cNvSpPr>
              <a:spLocks noChangeArrowheads="1"/>
            </p:cNvSpPr>
            <p:nvPr/>
          </p:nvSpPr>
          <p:spPr bwMode="auto">
            <a:xfrm>
              <a:off x="3552" y="1392"/>
              <a:ext cx="672" cy="1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07" name="Rectangle 7"/>
            <p:cNvSpPr>
              <a:spLocks noChangeArrowheads="1"/>
            </p:cNvSpPr>
            <p:nvPr/>
          </p:nvSpPr>
          <p:spPr bwMode="auto">
            <a:xfrm>
              <a:off x="3552" y="1536"/>
              <a:ext cx="672" cy="1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08" name="Rectangle 8"/>
            <p:cNvSpPr>
              <a:spLocks noChangeArrowheads="1"/>
            </p:cNvSpPr>
            <p:nvPr/>
          </p:nvSpPr>
          <p:spPr bwMode="auto">
            <a:xfrm>
              <a:off x="3552" y="1680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09" name="Rectangle 9"/>
            <p:cNvSpPr>
              <a:spLocks noChangeArrowheads="1"/>
            </p:cNvSpPr>
            <p:nvPr/>
          </p:nvSpPr>
          <p:spPr bwMode="auto">
            <a:xfrm>
              <a:off x="3552" y="1824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10" name="Rectangle 10"/>
            <p:cNvSpPr>
              <a:spLocks noChangeArrowheads="1"/>
            </p:cNvSpPr>
            <p:nvPr/>
          </p:nvSpPr>
          <p:spPr bwMode="auto">
            <a:xfrm>
              <a:off x="3552" y="1968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11" name="Rectangle 11"/>
            <p:cNvSpPr>
              <a:spLocks noChangeArrowheads="1"/>
            </p:cNvSpPr>
            <p:nvPr/>
          </p:nvSpPr>
          <p:spPr bwMode="auto">
            <a:xfrm>
              <a:off x="3552" y="2112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12" name="Rectangle 12"/>
            <p:cNvSpPr>
              <a:spLocks noChangeArrowheads="1"/>
            </p:cNvSpPr>
            <p:nvPr/>
          </p:nvSpPr>
          <p:spPr bwMode="auto">
            <a:xfrm>
              <a:off x="3552" y="2256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13" name="Rectangle 13"/>
            <p:cNvSpPr>
              <a:spLocks noChangeArrowheads="1"/>
            </p:cNvSpPr>
            <p:nvPr/>
          </p:nvSpPr>
          <p:spPr bwMode="auto">
            <a:xfrm>
              <a:off x="3552" y="2400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14" name="Rectangle 14"/>
            <p:cNvSpPr>
              <a:spLocks noChangeArrowheads="1"/>
            </p:cNvSpPr>
            <p:nvPr/>
          </p:nvSpPr>
          <p:spPr bwMode="auto">
            <a:xfrm>
              <a:off x="3552" y="2544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15" name="Rectangle 15"/>
            <p:cNvSpPr>
              <a:spLocks noChangeArrowheads="1"/>
            </p:cNvSpPr>
            <p:nvPr/>
          </p:nvSpPr>
          <p:spPr bwMode="auto">
            <a:xfrm>
              <a:off x="3552" y="2688"/>
              <a:ext cx="672" cy="14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17" name="Rectangle 17"/>
            <p:cNvSpPr>
              <a:spLocks noChangeArrowheads="1"/>
            </p:cNvSpPr>
            <p:nvPr/>
          </p:nvSpPr>
          <p:spPr bwMode="auto">
            <a:xfrm>
              <a:off x="3552" y="2832"/>
              <a:ext cx="672" cy="144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18" name="Rectangle 18"/>
            <p:cNvSpPr>
              <a:spLocks noChangeArrowheads="1"/>
            </p:cNvSpPr>
            <p:nvPr/>
          </p:nvSpPr>
          <p:spPr bwMode="auto">
            <a:xfrm>
              <a:off x="3552" y="2976"/>
              <a:ext cx="672" cy="144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19" name="Rectangle 19"/>
            <p:cNvSpPr>
              <a:spLocks noChangeArrowheads="1"/>
            </p:cNvSpPr>
            <p:nvPr/>
          </p:nvSpPr>
          <p:spPr bwMode="auto">
            <a:xfrm>
              <a:off x="3552" y="3120"/>
              <a:ext cx="672" cy="144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20" name="Rectangle 20"/>
            <p:cNvSpPr>
              <a:spLocks noChangeArrowheads="1"/>
            </p:cNvSpPr>
            <p:nvPr/>
          </p:nvSpPr>
          <p:spPr bwMode="auto">
            <a:xfrm>
              <a:off x="3552" y="3264"/>
              <a:ext cx="672" cy="144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21" name="AutoShape 21"/>
            <p:cNvSpPr>
              <a:spLocks noChangeArrowheads="1"/>
            </p:cNvSpPr>
            <p:nvPr/>
          </p:nvSpPr>
          <p:spPr bwMode="auto">
            <a:xfrm>
              <a:off x="4656" y="1104"/>
              <a:ext cx="816" cy="336"/>
            </a:xfrm>
            <a:prstGeom prst="wedgeRectCallout">
              <a:avLst>
                <a:gd name="adj1" fmla="val -117278"/>
                <a:gd name="adj2" fmla="val 14613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array(0)</a:t>
              </a:r>
            </a:p>
          </p:txBody>
        </p:sp>
        <p:sp>
          <p:nvSpPr>
            <p:cNvPr id="1024022" name="AutoShape 22"/>
            <p:cNvSpPr>
              <a:spLocks noChangeArrowheads="1"/>
            </p:cNvSpPr>
            <p:nvPr/>
          </p:nvSpPr>
          <p:spPr bwMode="auto">
            <a:xfrm>
              <a:off x="4656" y="1824"/>
              <a:ext cx="816" cy="336"/>
            </a:xfrm>
            <a:prstGeom prst="wedgeRectCallout">
              <a:avLst>
                <a:gd name="adj1" fmla="val -123162"/>
                <a:gd name="adj2" fmla="val -3006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array(1)</a:t>
              </a:r>
            </a:p>
          </p:txBody>
        </p:sp>
        <p:sp>
          <p:nvSpPr>
            <p:cNvPr id="1024023" name="AutoShape 23"/>
            <p:cNvSpPr>
              <a:spLocks noChangeArrowheads="1"/>
            </p:cNvSpPr>
            <p:nvPr/>
          </p:nvSpPr>
          <p:spPr bwMode="auto">
            <a:xfrm>
              <a:off x="4608" y="2352"/>
              <a:ext cx="816" cy="336"/>
            </a:xfrm>
            <a:prstGeom prst="wedgeRectCallout">
              <a:avLst>
                <a:gd name="adj1" fmla="val -116421"/>
                <a:gd name="adj2" fmla="val 7172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array(7)</a:t>
              </a:r>
            </a:p>
          </p:txBody>
        </p:sp>
        <p:sp>
          <p:nvSpPr>
            <p:cNvPr id="1024024" name="Text Box 24"/>
            <p:cNvSpPr txBox="1">
              <a:spLocks noChangeArrowheads="1"/>
            </p:cNvSpPr>
            <p:nvPr/>
          </p:nvSpPr>
          <p:spPr bwMode="auto">
            <a:xfrm>
              <a:off x="3216" y="816"/>
              <a:ext cx="127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double array[8]</a:t>
              </a:r>
            </a:p>
          </p:txBody>
        </p:sp>
        <p:sp>
          <p:nvSpPr>
            <p:cNvPr id="1024025" name="Text Box 25"/>
            <p:cNvSpPr txBox="1">
              <a:spLocks noChangeArrowheads="1"/>
            </p:cNvSpPr>
            <p:nvPr/>
          </p:nvSpPr>
          <p:spPr bwMode="auto">
            <a:xfrm>
              <a:off x="4176" y="2688"/>
              <a:ext cx="394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200"/>
                <a:t>}</a:t>
              </a:r>
            </a:p>
          </p:txBody>
        </p:sp>
        <p:sp>
          <p:nvSpPr>
            <p:cNvPr id="1024026" name="Text Box 26"/>
            <p:cNvSpPr txBox="1">
              <a:spLocks noChangeArrowheads="1"/>
            </p:cNvSpPr>
            <p:nvPr/>
          </p:nvSpPr>
          <p:spPr bwMode="auto">
            <a:xfrm>
              <a:off x="4464" y="2832"/>
              <a:ext cx="915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CODE for </a:t>
              </a:r>
              <a:br>
                <a:rPr lang="en-US"/>
              </a:br>
              <a:r>
                <a:rPr lang="en-US"/>
                <a:t>interpreter</a:t>
              </a:r>
            </a:p>
          </p:txBody>
        </p:sp>
      </p:grpSp>
    </p:spTree>
  </p:cSld>
  <p:clrMapOvr>
    <a:masterClrMapping/>
  </p:clrMapOvr>
  <p:transition advTm="5792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257800"/>
          </a:xfrm>
        </p:spPr>
        <p:txBody>
          <a:bodyPr/>
          <a:lstStyle/>
          <a:p>
            <a:r>
              <a:rPr lang="en-US" dirty="0"/>
              <a:t>IPv4 limits data block to </a:t>
            </a:r>
            <a:br>
              <a:rPr lang="en-US" dirty="0"/>
            </a:br>
            <a:r>
              <a:rPr lang="en-US" dirty="0"/>
              <a:t>65,636  bytes</a:t>
            </a:r>
          </a:p>
          <a:p>
            <a:r>
              <a:rPr lang="en-US" i="1" dirty="0"/>
              <a:t>Ping of Death </a:t>
            </a:r>
            <a:r>
              <a:rPr lang="en-US" dirty="0"/>
              <a:t>attack uses </a:t>
            </a:r>
            <a:br>
              <a:rPr lang="en-US" dirty="0"/>
            </a:br>
            <a:r>
              <a:rPr lang="en-US" dirty="0"/>
              <a:t>this limit</a:t>
            </a:r>
          </a:p>
          <a:p>
            <a:r>
              <a:rPr lang="en-US" dirty="0"/>
              <a:t>Break up data block into </a:t>
            </a:r>
            <a:br>
              <a:rPr lang="en-US" dirty="0"/>
            </a:br>
            <a:r>
              <a:rPr lang="en-US" dirty="0"/>
              <a:t>normal sized packets</a:t>
            </a:r>
          </a:p>
          <a:p>
            <a:r>
              <a:rPr lang="en-US" dirty="0"/>
              <a:t>But these packets have sizes that add up to more than limit</a:t>
            </a:r>
          </a:p>
          <a:p>
            <a:r>
              <a:rPr lang="en-US" dirty="0"/>
              <a:t>Get packets through gateway security because each packet seems acceptable</a:t>
            </a:r>
          </a:p>
          <a:p>
            <a:r>
              <a:rPr lang="en-US" dirty="0"/>
              <a:t>But then packets are assembled into unacceptably large message </a:t>
            </a:r>
          </a:p>
          <a:p>
            <a:r>
              <a:rPr lang="en-US" dirty="0"/>
              <a:t>Causes overflow in IP kernel</a:t>
            </a:r>
          </a:p>
          <a:p>
            <a:r>
              <a:rPr lang="en-US" dirty="0"/>
              <a:t>System crashes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3352800" cy="332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Fighting Buffer Overflows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Programmers need to use good quality assurance techniques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Test long input strings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Test below, at and above boundary conditions</a:t>
            </a:r>
          </a:p>
          <a:p>
            <a:pPr>
              <a:lnSpc>
                <a:spcPct val="110000"/>
              </a:lnSpc>
            </a:pPr>
            <a:r>
              <a:rPr lang="en-US" dirty="0"/>
              <a:t>System / network / security staff: </a:t>
            </a:r>
            <a:r>
              <a:rPr lang="en-US" i="1" dirty="0"/>
              <a:t>check</a:t>
            </a:r>
            <a:r>
              <a:rPr lang="en-US" dirty="0"/>
              <a:t> for new buffer overflows &amp; install </a:t>
            </a:r>
            <a:r>
              <a:rPr lang="en-US" i="1" dirty="0"/>
              <a:t>patches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 NVD frequently to find new vulnerabilities and remediation: </a:t>
            </a:r>
            <a:r>
              <a:rPr lang="en-US" sz="2000" u="sng" dirty="0">
                <a:hlinkClick r:id="rId3"/>
              </a:rPr>
              <a:t>http://nvd.nist.gov</a:t>
            </a:r>
            <a:r>
              <a:rPr lang="en-US" sz="2000" u="sng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Subscribe to CERT-CC alerts from</a:t>
            </a:r>
            <a:br>
              <a:rPr lang="en-US" dirty="0"/>
            </a:br>
            <a:r>
              <a:rPr lang="en-US" sz="2000" u="sng" dirty="0"/>
              <a:t>http://www.cert.org</a:t>
            </a:r>
          </a:p>
        </p:txBody>
      </p:sp>
    </p:spTree>
  </p:cSld>
  <p:clrMapOvr>
    <a:masterClrMapping/>
  </p:clrMapOvr>
  <p:transition advTm="7504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62000"/>
          </a:xfrm>
        </p:spPr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791200"/>
          </a:xfrm>
        </p:spPr>
        <p:txBody>
          <a:bodyPr/>
          <a:lstStyle/>
          <a:p>
            <a:r>
              <a:rPr lang="en-US" sz="2300" dirty="0"/>
              <a:t>Fundamentals of DoS</a:t>
            </a:r>
          </a:p>
          <a:p>
            <a:pPr lvl="1"/>
            <a:r>
              <a:rPr lang="en-US" sz="2300" dirty="0"/>
              <a:t>“Denial of service” (no hyphens)</a:t>
            </a:r>
          </a:p>
          <a:p>
            <a:pPr lvl="1"/>
            <a:r>
              <a:rPr lang="en-US" sz="2300" i="1" dirty="0"/>
              <a:t>“Denial-of-service”</a:t>
            </a:r>
            <a:r>
              <a:rPr lang="en-US" sz="2300" dirty="0"/>
              <a:t> attacks (</a:t>
            </a:r>
            <a:r>
              <a:rPr lang="en-US" sz="2300" dirty="0" err="1"/>
              <a:t>adj</a:t>
            </a:r>
            <a:r>
              <a:rPr lang="en-US" sz="2300" dirty="0"/>
              <a:t>)</a:t>
            </a:r>
          </a:p>
          <a:p>
            <a:pPr lvl="1"/>
            <a:r>
              <a:rPr lang="en-US" sz="2300" i="1" dirty="0"/>
              <a:t>Intruder</a:t>
            </a:r>
            <a:r>
              <a:rPr lang="en-US" sz="2300" dirty="0"/>
              <a:t> attacks </a:t>
            </a:r>
            <a:r>
              <a:rPr lang="en-US" sz="2300" i="1" dirty="0"/>
              <a:t>victim</a:t>
            </a:r>
          </a:p>
          <a:p>
            <a:pPr lvl="1"/>
            <a:r>
              <a:rPr lang="en-US" sz="2300" dirty="0"/>
              <a:t>Uses up scarce or </a:t>
            </a:r>
            <a:br>
              <a:rPr lang="en-US" sz="2300" dirty="0"/>
            </a:br>
            <a:r>
              <a:rPr lang="en-US" sz="2300" dirty="0"/>
              <a:t>non-renewable resources</a:t>
            </a:r>
          </a:p>
          <a:p>
            <a:pPr lvl="2"/>
            <a:r>
              <a:rPr lang="en-US" sz="2300" dirty="0"/>
              <a:t>Bandwidth</a:t>
            </a:r>
          </a:p>
          <a:p>
            <a:pPr lvl="2"/>
            <a:r>
              <a:rPr lang="en-US" sz="2300" dirty="0"/>
              <a:t>System elements (e.g., buffers, flags, counters)</a:t>
            </a:r>
          </a:p>
          <a:p>
            <a:pPr lvl="1"/>
            <a:r>
              <a:rPr lang="en-US" sz="2300" dirty="0"/>
              <a:t>Often attacker uses </a:t>
            </a:r>
            <a:r>
              <a:rPr lang="en-US" sz="2300" i="1" dirty="0"/>
              <a:t>daemons</a:t>
            </a:r>
            <a:r>
              <a:rPr lang="en-US" sz="2300" dirty="0"/>
              <a:t> for attacks</a:t>
            </a:r>
          </a:p>
          <a:p>
            <a:r>
              <a:rPr lang="en-US" sz="2300" dirty="0"/>
              <a:t>Other types of DoS include user errors or physical attacks</a:t>
            </a:r>
          </a:p>
          <a:p>
            <a:pPr lvl="1"/>
            <a:r>
              <a:rPr lang="en-US" sz="2300" dirty="0"/>
              <a:t>Misconfiguration (e.g., bad parameters </a:t>
            </a:r>
            <a:r>
              <a:rPr lang="en-US" sz="2300" dirty="0">
                <a:sym typeface="Symbol"/>
              </a:rPr>
              <a:t> catastrophe</a:t>
            </a:r>
            <a:r>
              <a:rPr lang="en-US" sz="2300" dirty="0"/>
              <a:t>)</a:t>
            </a:r>
          </a:p>
          <a:p>
            <a:pPr lvl="1"/>
            <a:r>
              <a:rPr lang="en-US" sz="2300" dirty="0"/>
              <a:t>Malfunction (e.g., disk drive failure)</a:t>
            </a:r>
          </a:p>
          <a:p>
            <a:pPr lvl="1"/>
            <a:r>
              <a:rPr lang="en-US" sz="2300" dirty="0"/>
              <a:t>Destruction (e.g., physical damage such as e.g., </a:t>
            </a:r>
            <a:r>
              <a:rPr lang="en-US" sz="2300" i="1" dirty="0"/>
              <a:t>backhoe attack</a:t>
            </a:r>
            <a:r>
              <a:rPr lang="en-US" sz="2300" dirty="0"/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888238"/>
            <a:ext cx="3487103" cy="261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Fighting Buffer Overflows (cont’d)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 need to understand that </a:t>
            </a:r>
            <a:r>
              <a:rPr lang="en-US" i="1" dirty="0"/>
              <a:t>every buffer overflow is a failure of quality assurance</a:t>
            </a:r>
          </a:p>
          <a:p>
            <a:r>
              <a:rPr lang="en-US" dirty="0"/>
              <a:t>Stop allowing manufacturers to publish inadequately tested software as production versions</a:t>
            </a:r>
          </a:p>
          <a:p>
            <a:r>
              <a:rPr lang="en-US" dirty="0"/>
              <a:t>Stop letting manufacturers push quality assurance onto the client base</a:t>
            </a:r>
          </a:p>
          <a:p>
            <a:r>
              <a:rPr lang="en-US" dirty="0"/>
              <a:t>Complain loudly to manufacturers when there are buffer overflows in their software – and, if possible, buy competing products with better quality assurance</a:t>
            </a:r>
          </a:p>
        </p:txBody>
      </p:sp>
    </p:spTree>
  </p:cSld>
  <p:clrMapOvr>
    <a:masterClrMapping/>
  </p:clrMapOvr>
  <p:transition advTm="12560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838200"/>
          </a:xfrm>
        </p:spPr>
        <p:txBody>
          <a:bodyPr/>
          <a:lstStyle/>
          <a:p>
            <a:pPr lvl="0"/>
            <a:r>
              <a:rPr lang="en-US" sz="3200" dirty="0"/>
              <a:t>Bandwidth Consumption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486400"/>
          </a:xfrm>
        </p:spPr>
        <p:txBody>
          <a:bodyPr/>
          <a:lstStyle/>
          <a:p>
            <a:r>
              <a:rPr lang="en-US" dirty="0"/>
              <a:t>Generating huge # packets directed to target</a:t>
            </a:r>
          </a:p>
          <a:p>
            <a:pPr lvl="1"/>
            <a:r>
              <a:rPr lang="en-US" dirty="0"/>
              <a:t>Local network; or</a:t>
            </a:r>
          </a:p>
          <a:p>
            <a:pPr lvl="1"/>
            <a:r>
              <a:rPr lang="en-US" dirty="0"/>
              <a:t>Generated remotely</a:t>
            </a:r>
          </a:p>
          <a:p>
            <a:r>
              <a:rPr lang="en-US" dirty="0"/>
              <a:t>Key issue: does attacker have larger bandwidth available than victim?</a:t>
            </a:r>
          </a:p>
          <a:p>
            <a:pPr lvl="1"/>
            <a:r>
              <a:rPr lang="en-US" dirty="0"/>
              <a:t>If yes, can flood victim’s input channels</a:t>
            </a:r>
          </a:p>
          <a:p>
            <a:pPr lvl="1"/>
            <a:r>
              <a:rPr lang="en-US" dirty="0"/>
              <a:t>Slow or block legitimate traffic</a:t>
            </a:r>
          </a:p>
          <a:p>
            <a:r>
              <a:rPr lang="en-US" dirty="0"/>
              <a:t>Most common packet flooding uses ICMP</a:t>
            </a:r>
          </a:p>
          <a:p>
            <a:pPr lvl="1"/>
            <a:r>
              <a:rPr lang="en-US" i="1" dirty="0"/>
              <a:t>Internet Control Message Protocol</a:t>
            </a:r>
          </a:p>
          <a:p>
            <a:pPr lvl="1"/>
            <a:r>
              <a:rPr lang="en-US" dirty="0"/>
              <a:t>ICMP used for error &amp; control messages</a:t>
            </a:r>
          </a:p>
          <a:p>
            <a:pPr lvl="1"/>
            <a:r>
              <a:rPr lang="en-US" dirty="0"/>
              <a:t>E.g., router notifies sender that destination node not available using ICMP*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5681" y="6096000"/>
            <a:ext cx="2988319" cy="7386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/>
              <a:t>*Example from</a:t>
            </a:r>
            <a:br>
              <a:rPr lang="en-US" sz="1400" dirty="0"/>
            </a:br>
            <a:r>
              <a:rPr lang="en-US" sz="1400" i="1" dirty="0"/>
              <a:t>Computer Desktop Encyclopedia</a:t>
            </a:r>
          </a:p>
          <a:p>
            <a:r>
              <a:rPr lang="en-US" sz="1400" dirty="0">
                <a:hlinkClick r:id="rId3"/>
              </a:rPr>
              <a:t>http://computerlanguage.com/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Bandwidth</a:t>
            </a:r>
            <a:r>
              <a:rPr lang="en-US" sz="3200" baseline="0" dirty="0"/>
              <a:t> Consumption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Bandwidth saturation (flooding)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SMURF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Fraggle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Kernel panic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Land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Teardrop</a:t>
            </a:r>
          </a:p>
        </p:txBody>
      </p:sp>
      <p:pic>
        <p:nvPicPr>
          <p:cNvPr id="8194" name="Picture 2" descr="C:\Program Files\Microsoft Office\Media\CntCD1\ClipArt2\j021662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799" y="2314194"/>
            <a:ext cx="4636471" cy="324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SMURF Attacks</a:t>
            </a:r>
          </a:p>
        </p:txBody>
      </p:sp>
      <p:pic>
        <p:nvPicPr>
          <p:cNvPr id="5" name="Content Placeholder 4" descr="csh5_ch18_exh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7721600" cy="5791200"/>
          </a:xfrm>
        </p:spPr>
      </p:pic>
      <p:pic>
        <p:nvPicPr>
          <p:cNvPr id="307202" name="Picture 2" descr="http://popseoul.files.wordpress.com/2007/06/0604-smurf-vs-bada.jpg"/>
          <p:cNvPicPr>
            <a:picLocks noChangeAspect="1" noChangeArrowheads="1"/>
          </p:cNvPicPr>
          <p:nvPr/>
        </p:nvPicPr>
        <p:blipFill>
          <a:blip r:embed="rId4" cstate="print"/>
          <a:srcRect l="2000" t="11600" r="50000"/>
          <a:stretch>
            <a:fillRect/>
          </a:stretch>
        </p:blipFill>
        <p:spPr bwMode="auto">
          <a:xfrm flipH="1">
            <a:off x="7696200" y="2236152"/>
            <a:ext cx="1295400" cy="238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Fraggle</a:t>
            </a:r>
            <a:r>
              <a:rPr lang="en-US" dirty="0"/>
              <a:t>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486400"/>
          </a:xfrm>
        </p:spPr>
        <p:txBody>
          <a:bodyPr/>
          <a:lstStyle/>
          <a:p>
            <a:r>
              <a:rPr lang="en-US" sz="2300" dirty="0"/>
              <a:t>Analogous to SMURF attack but using UDP instead of ICMP</a:t>
            </a:r>
          </a:p>
          <a:p>
            <a:r>
              <a:rPr lang="en-US" sz="2300" dirty="0"/>
              <a:t>Attacker sends spoofed UDP </a:t>
            </a:r>
            <a:br>
              <a:rPr lang="en-US" sz="2300" dirty="0"/>
            </a:br>
            <a:r>
              <a:rPr lang="en-US" sz="2300" dirty="0"/>
              <a:t>packets</a:t>
            </a:r>
          </a:p>
          <a:p>
            <a:pPr lvl="1"/>
            <a:r>
              <a:rPr lang="en-US" sz="2300" dirty="0"/>
              <a:t>User Datagram Protocol</a:t>
            </a:r>
          </a:p>
          <a:p>
            <a:pPr lvl="1"/>
            <a:r>
              <a:rPr lang="en-US" sz="2300" dirty="0"/>
              <a:t>Usually used for </a:t>
            </a:r>
            <a:br>
              <a:rPr lang="en-US" sz="2300" dirty="0"/>
            </a:br>
            <a:r>
              <a:rPr lang="en-US" sz="2300" dirty="0"/>
              <a:t>communicating over </a:t>
            </a:r>
            <a:br>
              <a:rPr lang="en-US" sz="2300" dirty="0"/>
            </a:br>
            <a:r>
              <a:rPr lang="en-US" sz="2300" dirty="0"/>
              <a:t>unreliable channels</a:t>
            </a:r>
          </a:p>
          <a:p>
            <a:pPr lvl="1"/>
            <a:r>
              <a:rPr lang="en-US" sz="2300" dirty="0"/>
              <a:t>Widely used for streaming </a:t>
            </a:r>
            <a:br>
              <a:rPr lang="en-US" sz="2300" dirty="0"/>
            </a:br>
            <a:r>
              <a:rPr lang="en-US" sz="2300" dirty="0"/>
              <a:t>audio, video, VoIP</a:t>
            </a:r>
          </a:p>
          <a:p>
            <a:r>
              <a:rPr lang="en-US" sz="2300" dirty="0"/>
              <a:t>Bad UDP packets sent to </a:t>
            </a:r>
            <a:br>
              <a:rPr lang="en-US" sz="2300" dirty="0"/>
            </a:br>
            <a:r>
              <a:rPr lang="en-US" sz="2300" dirty="0"/>
              <a:t>broadcast address of amplifying network</a:t>
            </a:r>
          </a:p>
          <a:p>
            <a:pPr lvl="1"/>
            <a:r>
              <a:rPr lang="en-US" sz="2300" dirty="0"/>
              <a:t>Every responding node on system responds to victim address</a:t>
            </a:r>
          </a:p>
          <a:p>
            <a:pPr lvl="1"/>
            <a:r>
              <a:rPr lang="en-US" sz="2300" dirty="0"/>
              <a:t>Floods victim</a:t>
            </a:r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2857500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Kernel-Panic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181600"/>
          </a:xfrm>
        </p:spPr>
        <p:txBody>
          <a:bodyPr/>
          <a:lstStyle/>
          <a:p>
            <a:pPr lvl="0"/>
            <a:r>
              <a:rPr lang="en-US" dirty="0"/>
              <a:t>Impossible (illogical) condition causes code to fail</a:t>
            </a:r>
          </a:p>
          <a:p>
            <a:pPr lvl="1"/>
            <a:r>
              <a:rPr lang="en-US" dirty="0"/>
              <a:t>Different from bad coding</a:t>
            </a:r>
          </a:p>
          <a:p>
            <a:pPr lvl="1"/>
            <a:r>
              <a:rPr lang="en-US" dirty="0"/>
              <a:t>Condition should never naturally </a:t>
            </a:r>
            <a:br>
              <a:rPr lang="en-US" dirty="0"/>
            </a:br>
            <a:r>
              <a:rPr lang="en-US" dirty="0"/>
              <a:t>occur</a:t>
            </a:r>
          </a:p>
          <a:p>
            <a:pPr lvl="1"/>
            <a:r>
              <a:rPr lang="en-US" dirty="0"/>
              <a:t>Exploiting failure to include </a:t>
            </a:r>
            <a:br>
              <a:rPr lang="en-US" dirty="0"/>
            </a:br>
            <a:r>
              <a:rPr lang="en-US" dirty="0"/>
              <a:t>error handling for unexpected </a:t>
            </a:r>
            <a:br>
              <a:rPr lang="en-US" dirty="0"/>
            </a:br>
            <a:r>
              <a:rPr lang="en-US" dirty="0"/>
              <a:t>inputs</a:t>
            </a:r>
          </a:p>
          <a:p>
            <a:r>
              <a:rPr lang="en-US" dirty="0"/>
              <a:t>Linux kernel v.2.2.0</a:t>
            </a:r>
          </a:p>
          <a:p>
            <a:pPr lvl="1"/>
            <a:r>
              <a:rPr lang="en-US" dirty="0"/>
              <a:t>Program normally used for </a:t>
            </a:r>
            <a:br>
              <a:rPr lang="en-US" dirty="0"/>
            </a:br>
            <a:r>
              <a:rPr lang="en-US" dirty="0"/>
              <a:t>printing shared-library info</a:t>
            </a:r>
          </a:p>
          <a:p>
            <a:pPr lvl="1"/>
            <a:r>
              <a:rPr lang="en-US" dirty="0"/>
              <a:t>If used to print core (memory-resident) files</a:t>
            </a:r>
          </a:p>
          <a:p>
            <a:pPr lvl="1"/>
            <a:r>
              <a:rPr lang="en-US" dirty="0"/>
              <a:t>Can overwrite areas of memory &amp; cause reboot</a:t>
            </a:r>
          </a:p>
          <a:p>
            <a:r>
              <a:rPr lang="en-US" dirty="0"/>
              <a:t>Ping of Death is classified as kernel panic attack</a:t>
            </a:r>
          </a:p>
        </p:txBody>
      </p:sp>
      <p:pic>
        <p:nvPicPr>
          <p:cNvPr id="9218" name="Picture 2" descr="C:\Program Files\Microsoft Office\Media\CntCD1\ClipArt7\j03124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66900"/>
            <a:ext cx="3286549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Land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5562600" cy="4953000"/>
          </a:xfrm>
        </p:spPr>
        <p:txBody>
          <a:bodyPr/>
          <a:lstStyle/>
          <a:p>
            <a:pPr lvl="0"/>
            <a:r>
              <a:rPr lang="en-US" dirty="0"/>
              <a:t>Bad TCP/IP packet parameters</a:t>
            </a:r>
          </a:p>
          <a:p>
            <a:pPr lvl="1"/>
            <a:r>
              <a:rPr lang="en-US" dirty="0"/>
              <a:t>SOURCE and DESTINATION ports set to same value</a:t>
            </a:r>
          </a:p>
          <a:p>
            <a:pPr lvl="1"/>
            <a:r>
              <a:rPr lang="en-US" dirty="0"/>
              <a:t>IP source address = destination address</a:t>
            </a:r>
          </a:p>
          <a:p>
            <a:r>
              <a:rPr lang="en-US" dirty="0"/>
              <a:t>Causes 100% CPU utilization as impossible conditions are parsed by code</a:t>
            </a:r>
          </a:p>
          <a:p>
            <a:r>
              <a:rPr lang="en-US" dirty="0"/>
              <a:t>Leads to system halt</a:t>
            </a:r>
          </a:p>
          <a:p>
            <a:r>
              <a:rPr lang="en-US" dirty="0"/>
              <a:t>Successfully directed at “just about all operating systems” [CSH6 p 18.9]</a:t>
            </a:r>
          </a:p>
        </p:txBody>
      </p:sp>
      <p:pic>
        <p:nvPicPr>
          <p:cNvPr id="301058" name="Picture 2" descr="C:\Program Files\Microsoft Office\Media\CntCD1\ClipArt6\j02934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95400"/>
            <a:ext cx="2822752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Teardrop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Result of receiving impossible packets</a:t>
            </a:r>
          </a:p>
          <a:p>
            <a:pPr lvl="1"/>
            <a:r>
              <a:rPr lang="en-US" dirty="0"/>
              <a:t>Normally, large packets broken into smaller pieces</a:t>
            </a:r>
          </a:p>
          <a:p>
            <a:pPr lvl="1"/>
            <a:r>
              <a:rPr lang="en-US" dirty="0"/>
              <a:t>Reassembled upon receipt</a:t>
            </a:r>
          </a:p>
          <a:p>
            <a:r>
              <a:rPr lang="en-US" dirty="0"/>
              <a:t>But Teardrop IP packets overlap </a:t>
            </a:r>
            <a:br>
              <a:rPr lang="en-US" dirty="0"/>
            </a:br>
            <a:r>
              <a:rPr lang="en-US" dirty="0"/>
              <a:t>when reassembled</a:t>
            </a:r>
          </a:p>
          <a:p>
            <a:pPr lvl="1"/>
            <a:r>
              <a:rPr lang="en-US" dirty="0"/>
              <a:t>Cause system crash</a:t>
            </a:r>
          </a:p>
          <a:p>
            <a:pPr lvl="1"/>
            <a:r>
              <a:rPr lang="en-US" dirty="0"/>
              <a:t>Directed against Microsoft OSs </a:t>
            </a:r>
            <a:br>
              <a:rPr lang="en-US" dirty="0"/>
            </a:br>
            <a:r>
              <a:rPr lang="en-US" dirty="0"/>
              <a:t>&amp; *nix</a:t>
            </a:r>
          </a:p>
        </p:txBody>
      </p:sp>
      <p:pic>
        <p:nvPicPr>
          <p:cNvPr id="300034" name="Picture 2" descr="C:\Program Files\Microsoft Office\Media\CntCD1\ClipArt8\j03454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78554"/>
            <a:ext cx="2819400" cy="3353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</a:t>
            </a:r>
            <a:r>
              <a:rPr lang="en-US" baseline="0" dirty="0"/>
              <a:t> Locking &amp; </a:t>
            </a:r>
            <a:br>
              <a:rPr lang="en-US" baseline="0" dirty="0"/>
            </a:br>
            <a:r>
              <a:rPr lang="en-US" baseline="0" dirty="0"/>
              <a:t>Race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924800" cy="4953000"/>
          </a:xfrm>
        </p:spPr>
        <p:txBody>
          <a:bodyPr/>
          <a:lstStyle/>
          <a:p>
            <a:r>
              <a:rPr lang="en-US" sz="2300" dirty="0"/>
              <a:t>Poor programming practices can lead to </a:t>
            </a:r>
            <a:r>
              <a:rPr lang="en-US" sz="2300" i="1" dirty="0"/>
              <a:t>deadlock</a:t>
            </a:r>
            <a:r>
              <a:rPr lang="en-US" sz="2300" dirty="0"/>
              <a:t> for local processes</a:t>
            </a:r>
          </a:p>
          <a:p>
            <a:pPr lvl="1"/>
            <a:r>
              <a:rPr lang="en-US" sz="2300" dirty="0"/>
              <a:t>Process A puts unconditional lock on Resource 1</a:t>
            </a:r>
          </a:p>
          <a:p>
            <a:pPr lvl="1"/>
            <a:r>
              <a:rPr lang="en-US" sz="2300" dirty="0"/>
              <a:t>Process B puts unconditional lock on Resource 2</a:t>
            </a:r>
          </a:p>
          <a:p>
            <a:pPr lvl="1"/>
            <a:r>
              <a:rPr lang="en-US" sz="2300" dirty="0"/>
              <a:t>Process A puts unconditional lock on Resource 2</a:t>
            </a:r>
          </a:p>
          <a:p>
            <a:pPr lvl="1"/>
            <a:r>
              <a:rPr lang="en-US" sz="2300" dirty="0"/>
              <a:t>Process B puts unconditional lock on Resource 1</a:t>
            </a:r>
          </a:p>
          <a:p>
            <a:r>
              <a:rPr lang="en-US" sz="2300" dirty="0"/>
              <a:t>Bye </a:t>
            </a:r>
            <a:r>
              <a:rPr lang="en-US" sz="2300" dirty="0" err="1"/>
              <a:t>bye</a:t>
            </a:r>
            <a:r>
              <a:rPr lang="en-US" sz="2300" dirty="0"/>
              <a:t>! No way out except by </a:t>
            </a:r>
            <a:r>
              <a:rPr lang="en-US" sz="2300" i="1" dirty="0"/>
              <a:t>aborting</a:t>
            </a:r>
            <a:r>
              <a:rPr lang="en-US" sz="2300" dirty="0"/>
              <a:t> one process</a:t>
            </a:r>
          </a:p>
          <a:p>
            <a:r>
              <a:rPr lang="en-US" sz="2300" i="1" dirty="0"/>
              <a:t>Race condition </a:t>
            </a:r>
            <a:r>
              <a:rPr lang="en-US" sz="2300" dirty="0"/>
              <a:t>refers to dependency on specific timing</a:t>
            </a:r>
          </a:p>
          <a:p>
            <a:pPr lvl="1"/>
            <a:r>
              <a:rPr lang="en-US" sz="2300" dirty="0"/>
              <a:t>If Process B happens to lock R1 </a:t>
            </a:r>
            <a:r>
              <a:rPr lang="en-US" sz="2300" i="1" dirty="0"/>
              <a:t>after</a:t>
            </a:r>
            <a:r>
              <a:rPr lang="en-US" sz="2300" dirty="0"/>
              <a:t> Process A has unlocked R1 and R2, there is no hang</a:t>
            </a:r>
          </a:p>
          <a:p>
            <a:pPr lvl="1"/>
            <a:r>
              <a:rPr lang="en-US" sz="2300" dirty="0"/>
              <a:t>Thus the bad locking design causes an </a:t>
            </a:r>
            <a:r>
              <a:rPr lang="en-US" sz="2300" i="1" dirty="0"/>
              <a:t>intermittent </a:t>
            </a:r>
            <a:r>
              <a:rPr lang="en-US" sz="2300" dirty="0"/>
              <a:t>problem (tech support nightmare)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685800"/>
            <a:ext cx="2007281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i="1" dirty="0"/>
              <a:t>CSH6</a:t>
            </a:r>
            <a:r>
              <a:rPr lang="en-US" sz="1400" dirty="0"/>
              <a:t> Chapter 52</a:t>
            </a:r>
            <a:br>
              <a:rPr lang="en-US" sz="1400" dirty="0"/>
            </a:br>
            <a:r>
              <a:rPr lang="en-US" sz="1400" dirty="0"/>
              <a:t>Application Controls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Routing &amp; DNS Attacks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486400"/>
          </a:xfrm>
        </p:spPr>
        <p:txBody>
          <a:bodyPr/>
          <a:lstStyle/>
          <a:p>
            <a:r>
              <a:rPr lang="en-US" sz="2100" dirty="0"/>
              <a:t>Insert fraudulent data into Domain </a:t>
            </a:r>
            <a:br>
              <a:rPr lang="en-US" sz="2100" dirty="0"/>
            </a:br>
            <a:r>
              <a:rPr lang="en-US" sz="2100" dirty="0"/>
              <a:t>Name System</a:t>
            </a:r>
          </a:p>
          <a:p>
            <a:pPr lvl="1"/>
            <a:r>
              <a:rPr lang="en-US" sz="2100" dirty="0"/>
              <a:t>So domain name resolves to wrong </a:t>
            </a:r>
            <a:br>
              <a:rPr lang="en-US" sz="2100" dirty="0"/>
            </a:br>
            <a:r>
              <a:rPr lang="en-US" sz="2100" dirty="0"/>
              <a:t>IP address</a:t>
            </a:r>
          </a:p>
          <a:p>
            <a:r>
              <a:rPr lang="en-US" sz="2100" dirty="0"/>
              <a:t>Eugene </a:t>
            </a:r>
            <a:r>
              <a:rPr lang="en-US" sz="2100" dirty="0" err="1"/>
              <a:t>Kashpureff</a:t>
            </a:r>
            <a:r>
              <a:rPr lang="en-US" sz="2100" dirty="0"/>
              <a:t> (1997)</a:t>
            </a:r>
          </a:p>
          <a:p>
            <a:pPr lvl="1"/>
            <a:r>
              <a:rPr lang="en-US" sz="2100" dirty="0"/>
              <a:t>Filed bad data with InterNIC causing </a:t>
            </a:r>
            <a:br>
              <a:rPr lang="en-US" sz="2100" dirty="0"/>
            </a:br>
            <a:r>
              <a:rPr lang="en-US" sz="2100" dirty="0"/>
              <a:t>recognition of fake TLDs .xxx, .mall, </a:t>
            </a:r>
            <a:br>
              <a:rPr lang="en-US" sz="2100" dirty="0"/>
            </a:br>
            <a:r>
              <a:rPr lang="en-US" sz="2100" dirty="0"/>
              <a:t>.</a:t>
            </a:r>
            <a:r>
              <a:rPr lang="en-US" sz="2100" dirty="0" err="1"/>
              <a:t>nic</a:t>
            </a:r>
            <a:r>
              <a:rPr lang="en-US" sz="2100" dirty="0"/>
              <a:t>, .per</a:t>
            </a:r>
          </a:p>
          <a:p>
            <a:pPr lvl="1"/>
            <a:r>
              <a:rPr lang="en-US" sz="2100" dirty="0"/>
              <a:t>Later inserted fake data to redirect </a:t>
            </a:r>
            <a:br>
              <a:rPr lang="en-US" sz="2100" dirty="0"/>
            </a:br>
            <a:r>
              <a:rPr lang="en-US" sz="2100" dirty="0"/>
              <a:t>browsers from networksolutions.com </a:t>
            </a:r>
            <a:br>
              <a:rPr lang="en-US" sz="2100" dirty="0"/>
            </a:br>
            <a:r>
              <a:rPr lang="en-US" sz="2100" dirty="0"/>
              <a:t>to his own </a:t>
            </a:r>
            <a:r>
              <a:rPr lang="en-US" sz="2100" dirty="0" err="1"/>
              <a:t>Alternic</a:t>
            </a:r>
            <a:r>
              <a:rPr lang="en-US" sz="2100" dirty="0"/>
              <a:t> site</a:t>
            </a:r>
          </a:p>
          <a:p>
            <a:pPr lvl="1"/>
            <a:r>
              <a:rPr lang="en-US" sz="2100" dirty="0"/>
              <a:t>Sentenced to 5 years probation</a:t>
            </a:r>
          </a:p>
          <a:p>
            <a:r>
              <a:rPr lang="en-US" sz="2100" dirty="0"/>
              <a:t>Gary </a:t>
            </a:r>
            <a:r>
              <a:rPr lang="en-US" sz="2100" dirty="0" err="1"/>
              <a:t>Hoke</a:t>
            </a:r>
            <a:r>
              <a:rPr lang="en-US" sz="2100" dirty="0"/>
              <a:t> (1999)</a:t>
            </a:r>
          </a:p>
          <a:p>
            <a:pPr lvl="1"/>
            <a:r>
              <a:rPr lang="en-US" sz="2100" dirty="0"/>
              <a:t>Redirected traffic to fake Bloomberg News Service page</a:t>
            </a:r>
          </a:p>
          <a:p>
            <a:pPr lvl="1"/>
            <a:r>
              <a:rPr lang="en-US" sz="2100" dirty="0"/>
              <a:t>Pump ‘n’ dump scheme to boost price of </a:t>
            </a:r>
            <a:r>
              <a:rPr lang="en-US" sz="2100" dirty="0" err="1"/>
              <a:t>PairGain</a:t>
            </a:r>
            <a:r>
              <a:rPr lang="en-US" sz="2100" dirty="0"/>
              <a:t> stock, then crash</a:t>
            </a:r>
          </a:p>
        </p:txBody>
      </p:sp>
      <p:pic>
        <p:nvPicPr>
          <p:cNvPr id="353281" name="Picture 1"/>
          <p:cNvPicPr>
            <a:picLocks noChangeAspect="1" noChangeArrowheads="1"/>
          </p:cNvPicPr>
          <p:nvPr/>
        </p:nvPicPr>
        <p:blipFill>
          <a:blip r:embed="rId3" cstate="print"/>
          <a:srcRect l="21667" t="27500" r="26667" b="17500"/>
          <a:stretch>
            <a:fillRect/>
          </a:stretch>
        </p:blipFill>
        <p:spPr bwMode="auto">
          <a:xfrm>
            <a:off x="6629400" y="1251154"/>
            <a:ext cx="2286000" cy="324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0" y="4572000"/>
            <a:ext cx="1824538" cy="30777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/>
              <a:t>Eugene </a:t>
            </a:r>
            <a:r>
              <a:rPr lang="en-US" sz="1400" dirty="0" err="1"/>
              <a:t>Kashpureff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3733800" cy="4953000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History of DoS</a:t>
            </a:r>
          </a:p>
          <a:p>
            <a:r>
              <a:rPr lang="en-US" dirty="0"/>
              <a:t>Costs of DoS</a:t>
            </a:r>
          </a:p>
          <a:p>
            <a:r>
              <a:rPr lang="en-US" dirty="0"/>
              <a:t>Types of DoS</a:t>
            </a:r>
          </a:p>
          <a:p>
            <a:r>
              <a:rPr lang="en-US" dirty="0"/>
              <a:t>Specific</a:t>
            </a:r>
            <a:r>
              <a:rPr lang="en-US" baseline="0" dirty="0"/>
              <a:t> DoS Attacks</a:t>
            </a:r>
          </a:p>
          <a:p>
            <a:r>
              <a:rPr lang="en-US" baseline="0" dirty="0"/>
              <a:t>Preventing &amp; Responding to DoS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766" y="914400"/>
            <a:ext cx="427421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SYN Flooding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5181600"/>
          </a:xfrm>
        </p:spPr>
        <p:txBody>
          <a:bodyPr/>
          <a:lstStyle/>
          <a:p>
            <a:r>
              <a:rPr lang="en-US" sz="2300" dirty="0"/>
              <a:t>Exploits 3-way handshake </a:t>
            </a:r>
            <a:br>
              <a:rPr lang="en-US" sz="2300" dirty="0"/>
            </a:br>
            <a:r>
              <a:rPr lang="en-US" sz="2300" dirty="0"/>
              <a:t>for TCP hosts to establish </a:t>
            </a:r>
            <a:br>
              <a:rPr lang="en-US" sz="2300" dirty="0"/>
            </a:br>
            <a:r>
              <a:rPr lang="en-US" sz="2300" dirty="0"/>
              <a:t>connection</a:t>
            </a:r>
          </a:p>
          <a:p>
            <a:r>
              <a:rPr lang="en-US" sz="2300" dirty="0"/>
              <a:t>SYN Flood sequence</a:t>
            </a:r>
          </a:p>
          <a:p>
            <a:pPr lvl="1"/>
            <a:r>
              <a:rPr lang="en-US" sz="2300" dirty="0"/>
              <a:t>Attacker initiates </a:t>
            </a:r>
            <a:br>
              <a:rPr lang="en-US" sz="2300" dirty="0"/>
            </a:br>
            <a:r>
              <a:rPr lang="en-US" sz="2300" dirty="0"/>
              <a:t>connection with fake </a:t>
            </a:r>
            <a:br>
              <a:rPr lang="en-US" sz="2300" dirty="0"/>
            </a:br>
            <a:r>
              <a:rPr lang="en-US" sz="2300" dirty="0"/>
              <a:t>origin on </a:t>
            </a:r>
            <a:r>
              <a:rPr lang="en-US" sz="2300"/>
              <a:t>SYN packet</a:t>
            </a:r>
            <a:endParaRPr lang="en-US" sz="2300" dirty="0"/>
          </a:p>
          <a:p>
            <a:pPr lvl="1"/>
            <a:r>
              <a:rPr lang="en-US" sz="2300" dirty="0"/>
              <a:t>Server responds w/ usual SYN/ACK</a:t>
            </a:r>
          </a:p>
          <a:p>
            <a:pPr lvl="1"/>
            <a:r>
              <a:rPr lang="en-US" sz="2300" dirty="0"/>
              <a:t>Server waits for </a:t>
            </a:r>
            <a:r>
              <a:rPr lang="en-US" sz="2300" dirty="0" err="1"/>
              <a:t>ACKnowledge</a:t>
            </a:r>
            <a:r>
              <a:rPr lang="en-US" sz="2300" dirty="0"/>
              <a:t> response</a:t>
            </a:r>
          </a:p>
          <a:p>
            <a:pPr lvl="1"/>
            <a:r>
              <a:rPr lang="en-US" sz="2300" dirty="0"/>
              <a:t>But never comes – uses up finite resource for timeout (e.g., 10 seconds)</a:t>
            </a:r>
          </a:p>
          <a:p>
            <a:r>
              <a:rPr lang="en-US" sz="2300" dirty="0"/>
              <a:t>Attacker launches barrage of these fake connection requests, saturating TCP stack</a:t>
            </a:r>
          </a:p>
          <a:p>
            <a:r>
              <a:rPr lang="en-US" sz="2300" dirty="0"/>
              <a:t>Thus no one can connect</a:t>
            </a:r>
          </a:p>
        </p:txBody>
      </p:sp>
      <p:pic>
        <p:nvPicPr>
          <p:cNvPr id="6" name="Picture 5" descr="csh5_ch18_exh_2.JPG"/>
          <p:cNvPicPr>
            <a:picLocks noChangeAspect="1"/>
          </p:cNvPicPr>
          <p:nvPr/>
        </p:nvPicPr>
        <p:blipFill>
          <a:blip r:embed="rId3" cstate="print"/>
          <a:srcRect l="28333" t="16667" r="28333" b="47777"/>
          <a:stretch>
            <a:fillRect/>
          </a:stretch>
        </p:blipFill>
        <p:spPr>
          <a:xfrm>
            <a:off x="5029200" y="1037492"/>
            <a:ext cx="3886200" cy="239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609600"/>
          </a:xfrm>
        </p:spPr>
        <p:txBody>
          <a:bodyPr/>
          <a:lstStyle/>
          <a:p>
            <a:pPr lvl="0"/>
            <a:r>
              <a:rPr lang="en-US" dirty="0"/>
              <a:t>Resource Starvation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r>
              <a:rPr lang="en-US" sz="2200" dirty="0"/>
              <a:t>Catch-all category for DoS attacks (or mistakes)</a:t>
            </a:r>
          </a:p>
          <a:p>
            <a:pPr lvl="1"/>
            <a:r>
              <a:rPr lang="en-US" sz="2200" dirty="0"/>
              <a:t>Any sequence that consumes resources &amp; prevents authorized use qualifies</a:t>
            </a:r>
          </a:p>
          <a:p>
            <a:r>
              <a:rPr lang="en-US" sz="2200" dirty="0"/>
              <a:t>Local inadvertent DoS by uninformed / careless users</a:t>
            </a:r>
          </a:p>
          <a:p>
            <a:pPr lvl="1"/>
            <a:r>
              <a:rPr lang="en-US" sz="2200" dirty="0"/>
              <a:t>In 1970s &amp; 1980s, users would sometimes </a:t>
            </a:r>
            <a:r>
              <a:rPr lang="en-US" sz="2200" dirty="0" err="1"/>
              <a:t>misconfigure</a:t>
            </a:r>
            <a:r>
              <a:rPr lang="en-US" sz="2200" dirty="0"/>
              <a:t> their modems &amp; eliminate timeout</a:t>
            </a:r>
          </a:p>
          <a:p>
            <a:pPr lvl="2"/>
            <a:r>
              <a:rPr lang="en-US" sz="2200" dirty="0"/>
              <a:t>Thus modem could stay connected to phone line for days – block access to that line</a:t>
            </a:r>
          </a:p>
          <a:p>
            <a:pPr lvl="1"/>
            <a:r>
              <a:rPr lang="en-US" sz="2200" dirty="0"/>
              <a:t>Users can exceed their disk quotas and shut down processing if disk free space falls below critical levels</a:t>
            </a:r>
          </a:p>
          <a:p>
            <a:pPr lvl="2"/>
            <a:r>
              <a:rPr lang="en-US" sz="2200" dirty="0"/>
              <a:t>In 1985, programmer at company where Prof Kabay was </a:t>
            </a:r>
            <a:r>
              <a:rPr lang="en-US" sz="2200" dirty="0" err="1"/>
              <a:t>Dir</a:t>
            </a:r>
            <a:r>
              <a:rPr lang="en-US" sz="2200" dirty="0"/>
              <a:t> Tech Services </a:t>
            </a:r>
            <a:r>
              <a:rPr lang="en-US" sz="2200" dirty="0" err="1"/>
              <a:t>REMmed</a:t>
            </a:r>
            <a:r>
              <a:rPr lang="en-US" sz="2200" dirty="0"/>
              <a:t> out PURGE command in JCL for temporary files</a:t>
            </a:r>
          </a:p>
          <a:p>
            <a:pPr lvl="2"/>
            <a:r>
              <a:rPr lang="en-US" sz="2200" dirty="0"/>
              <a:t>Left so many </a:t>
            </a:r>
            <a:r>
              <a:rPr lang="en-US" sz="2200" dirty="0" err="1"/>
              <a:t>TEMPnnnn</a:t>
            </a:r>
            <a:r>
              <a:rPr lang="en-US" sz="2200" dirty="0"/>
              <a:t> files on disk that customer’s account was frozen for exceeding disk quota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ping </a:t>
            </a:r>
            <a:r>
              <a:rPr lang="en-US" dirty="0" err="1"/>
              <a:t>xx.xx.xx.xx</a:t>
            </a:r>
            <a:r>
              <a:rPr lang="en-US" dirty="0"/>
              <a:t> where xx are the IP address or the URL</a:t>
            </a:r>
          </a:p>
          <a:p>
            <a:pPr lvl="1"/>
            <a:r>
              <a:rPr lang="en-US" dirty="0"/>
              <a:t>Command-line command</a:t>
            </a:r>
          </a:p>
          <a:p>
            <a:pPr lvl="1"/>
            <a:r>
              <a:rPr lang="en-US" dirty="0"/>
              <a:t>“Are you there?” returns reply &amp; lag time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783798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86200" y="381000"/>
            <a:ext cx="41910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latin typeface="Arial Narrow" pitchFamily="34" charset="0"/>
              </a:rPr>
              <a:t>Invented in 1983 by Mike </a:t>
            </a:r>
            <a:r>
              <a:rPr lang="en-US" sz="1400" dirty="0" err="1">
                <a:latin typeface="Arial Narrow" pitchFamily="34" charset="0"/>
              </a:rPr>
              <a:t>Muuss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>
                <a:latin typeface="Arial Narrow" pitchFamily="34" charset="0"/>
                <a:hlinkClick r:id="rId4"/>
              </a:rPr>
              <a:t>http://ftp.arl.mil/~mike/</a:t>
            </a:r>
            <a:r>
              <a:rPr lang="en-US" sz="1400" dirty="0">
                <a:latin typeface="Arial Narrow" pitchFamily="34" charset="0"/>
              </a:rPr>
              <a:t> </a:t>
            </a:r>
          </a:p>
          <a:p>
            <a:pPr lvl="0"/>
            <a:r>
              <a:rPr lang="en-US" sz="1400" dirty="0">
                <a:latin typeface="Arial Narrow" pitchFamily="34" charset="0"/>
              </a:rPr>
              <a:t>See </a:t>
            </a:r>
            <a:r>
              <a:rPr lang="en-US" sz="1400" dirty="0">
                <a:latin typeface="Arial Narrow" pitchFamily="34" charset="0"/>
                <a:hlinkClick r:id="rId5"/>
              </a:rPr>
              <a:t>http://ftp.arl.mil/~mike/ping.html</a:t>
            </a:r>
            <a:endParaRPr lang="en-US" sz="1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3657600" cy="4953000"/>
          </a:xfrm>
        </p:spPr>
        <p:txBody>
          <a:bodyPr/>
          <a:lstStyle/>
          <a:p>
            <a:r>
              <a:rPr lang="en-US" dirty="0"/>
              <a:t>Send enormous number of normally-formatted </a:t>
            </a:r>
            <a:r>
              <a:rPr lang="en-US" i="1" dirty="0"/>
              <a:t>ping</a:t>
            </a:r>
            <a:r>
              <a:rPr lang="en-US" dirty="0"/>
              <a:t> packets to target</a:t>
            </a:r>
          </a:p>
          <a:p>
            <a:r>
              <a:rPr lang="en-US" dirty="0"/>
              <a:t>Consume system resources trying</a:t>
            </a:r>
            <a:r>
              <a:rPr lang="en-US" baseline="0" dirty="0"/>
              <a:t> to respond</a:t>
            </a:r>
          </a:p>
          <a:p>
            <a:r>
              <a:rPr lang="en-US" baseline="0" dirty="0"/>
              <a:t>Slow down or stop responses to other requests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4276725" cy="575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Java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Java applets have been used for DoS</a:t>
            </a:r>
          </a:p>
          <a:p>
            <a:pPr lvl="1"/>
            <a:r>
              <a:rPr lang="en-US" dirty="0"/>
              <a:t>Exploits built on Java have caused browser internal errors to hang process</a:t>
            </a:r>
          </a:p>
          <a:p>
            <a:pPr lvl="1"/>
            <a:r>
              <a:rPr lang="en-US" dirty="0"/>
              <a:t>Others have caused endless loops of CPU and excessive use of RAM – hang browser</a:t>
            </a:r>
          </a:p>
          <a:p>
            <a:r>
              <a:rPr lang="en-US" dirty="0"/>
              <a:t>Some attacks have rerouted DNS queries to fake DNS server</a:t>
            </a:r>
          </a:p>
          <a:p>
            <a:pPr lvl="1"/>
            <a:r>
              <a:rPr lang="en-US" dirty="0"/>
              <a:t>Phishing</a:t>
            </a:r>
          </a:p>
          <a:p>
            <a:pPr lvl="1"/>
            <a:r>
              <a:rPr lang="en-US" dirty="0"/>
              <a:t>Root compromise</a:t>
            </a:r>
          </a:p>
          <a:p>
            <a:r>
              <a:rPr lang="en-US" dirty="0"/>
              <a:t>Java malformed code (e.g., Exploder) can cause reboot of Windows 9x system</a:t>
            </a:r>
          </a:p>
        </p:txBody>
      </p:sp>
      <p:pic>
        <p:nvPicPr>
          <p:cNvPr id="3491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"/>
            <a:ext cx="1219200" cy="9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8200" y="5943600"/>
            <a:ext cx="4047903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See also “Mobile Code” in CSH6 </a:t>
            </a:r>
            <a:r>
              <a:rPr lang="en-US" dirty="0" err="1">
                <a:latin typeface="Arial Narrow" panose="020B0606020202030204" pitchFamily="34" charset="0"/>
              </a:rPr>
              <a:t>Ch</a:t>
            </a:r>
            <a:r>
              <a:rPr lang="en-US" dirty="0">
                <a:latin typeface="Arial Narrow" panose="020B0606020202030204" pitchFamily="34" charset="0"/>
              </a:rPr>
              <a:t> 17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4185805" cy="327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Router Attacks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dirty="0"/>
              <a:t>Routers link organization to the Internet</a:t>
            </a:r>
          </a:p>
          <a:p>
            <a:r>
              <a:rPr lang="en-US" dirty="0"/>
              <a:t>Attack on router blocks all ‘Net access for all systems dependent on the router</a:t>
            </a:r>
          </a:p>
          <a:p>
            <a:pPr lvl="1"/>
            <a:r>
              <a:rPr lang="en-US" dirty="0"/>
              <a:t>National Vulnerability Database (NVD) reports 404 router vulnerabilities as of Sep 2013</a:t>
            </a:r>
          </a:p>
          <a:p>
            <a:pPr lvl="1"/>
            <a:r>
              <a:rPr lang="en-US" dirty="0">
                <a:hlinkClick r:id="rId4"/>
              </a:rPr>
              <a:t>http://nvd.nist.gov/</a:t>
            </a:r>
            <a:r>
              <a:rPr lang="en-US" dirty="0"/>
              <a:t> </a:t>
            </a:r>
          </a:p>
          <a:p>
            <a:r>
              <a:rPr lang="en-US" dirty="0"/>
              <a:t>Routers that have been exploited:</a:t>
            </a:r>
          </a:p>
          <a:p>
            <a:pPr lvl="1"/>
            <a:r>
              <a:rPr lang="en-US" dirty="0" err="1"/>
              <a:t>AlaxalA</a:t>
            </a:r>
            <a:r>
              <a:rPr lang="en-US" dirty="0"/>
              <a:t>, </a:t>
            </a:r>
            <a:r>
              <a:rPr lang="en-US" dirty="0" err="1"/>
              <a:t>Avici</a:t>
            </a:r>
            <a:r>
              <a:rPr lang="en-US" dirty="0"/>
              <a:t>, </a:t>
            </a:r>
            <a:r>
              <a:rPr lang="en-US" dirty="0" err="1"/>
              <a:t>AzTech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Century, Cisco, </a:t>
            </a:r>
            <a:br>
              <a:rPr lang="en-US" dirty="0"/>
            </a:br>
            <a:r>
              <a:rPr lang="en-US" dirty="0"/>
              <a:t>Hitachi, Linksys, </a:t>
            </a:r>
            <a:br>
              <a:rPr lang="en-US" dirty="0"/>
            </a:br>
            <a:r>
              <a:rPr lang="en-US" dirty="0" err="1"/>
              <a:t>Neostrada</a:t>
            </a:r>
            <a:r>
              <a:rPr lang="en-US" dirty="0"/>
              <a:t>, </a:t>
            </a:r>
            <a:r>
              <a:rPr lang="en-US" dirty="0" err="1"/>
              <a:t>Netgear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Proxim</a:t>
            </a:r>
            <a:r>
              <a:rPr lang="en-US" dirty="0"/>
              <a:t>, </a:t>
            </a:r>
            <a:r>
              <a:rPr lang="en-US" dirty="0" err="1"/>
              <a:t>Sweex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ZyXEL</a:t>
            </a:r>
            <a:r>
              <a:rPr lang="en-US" dirty="0"/>
              <a:t>….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Other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924800" cy="4953000"/>
          </a:xfrm>
        </p:spPr>
        <p:txBody>
          <a:bodyPr/>
          <a:lstStyle/>
          <a:p>
            <a:r>
              <a:rPr lang="en-US" dirty="0"/>
              <a:t>See </a:t>
            </a:r>
          </a:p>
          <a:p>
            <a:pPr lvl="1"/>
            <a:r>
              <a:rPr lang="en-US" dirty="0"/>
              <a:t>Householder, A., A. </a:t>
            </a:r>
            <a:r>
              <a:rPr lang="en-US" dirty="0" err="1"/>
              <a:t>Manion</a:t>
            </a:r>
            <a:r>
              <a:rPr lang="en-US" dirty="0"/>
              <a:t>, L. </a:t>
            </a:r>
            <a:r>
              <a:rPr lang="en-US" dirty="0" err="1"/>
              <a:t>Pesante</a:t>
            </a:r>
            <a:r>
              <a:rPr lang="en-US" dirty="0"/>
              <a:t>, &amp; G. M. Weaver (2001). “Managing the Threat of Denial-of-Service Attacks, v10.0” CERT/CC® </a:t>
            </a:r>
            <a:br>
              <a:rPr lang="en-US" dirty="0"/>
            </a:br>
            <a:r>
              <a:rPr lang="en-US" dirty="0">
                <a:latin typeface="Arial Narrow" pitchFamily="34" charset="0"/>
                <a:hlinkClick r:id="rId3"/>
              </a:rPr>
              <a:t>http://www.cert.org/archive/pdf/Managing_DoS.pdf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lvl="1"/>
            <a:r>
              <a:rPr lang="en-US" dirty="0"/>
              <a:t>Meadows, C. (2000). “A Framework for Denial of Service Analysis.” Paper presented at the Information Survivability Workshop 2000 (Oct 24-26, 2000).</a:t>
            </a:r>
            <a:br>
              <a:rPr lang="en-US" dirty="0"/>
            </a:br>
            <a:r>
              <a:rPr lang="en-US" dirty="0">
                <a:latin typeface="Arial Narrow" pitchFamily="34" charset="0"/>
                <a:hlinkClick r:id="rId3"/>
              </a:rPr>
              <a:t>http://www.cert.org/research/isw/isw2000/papers/37.pdf  </a:t>
            </a:r>
            <a:endParaRPr lang="en-US" dirty="0">
              <a:latin typeface="Arial Narrow" pitchFamily="34" charset="0"/>
              <a:hlinkClick r:id="rId3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Preventing &amp; Responding </a:t>
            </a:r>
            <a:br>
              <a:rPr lang="en-US" dirty="0"/>
            </a:br>
            <a:r>
              <a:rPr lang="en-US" dirty="0"/>
              <a:t>to DoS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i="1" dirty="0"/>
              <a:t>Prevent</a:t>
            </a:r>
            <a:r>
              <a:rPr lang="en-US" dirty="0"/>
              <a:t> in preference to respond</a:t>
            </a:r>
          </a:p>
          <a:p>
            <a:r>
              <a:rPr lang="en-US" dirty="0"/>
              <a:t>Harden operating system</a:t>
            </a:r>
          </a:p>
          <a:p>
            <a:pPr lvl="1"/>
            <a:r>
              <a:rPr lang="en-US" dirty="0"/>
              <a:t>Keep security in mind when choosing parameters for configuration </a:t>
            </a:r>
          </a:p>
          <a:p>
            <a:pPr lvl="1"/>
            <a:r>
              <a:rPr lang="en-US" dirty="0"/>
              <a:t>Monitor for vulnerabilities</a:t>
            </a:r>
          </a:p>
          <a:p>
            <a:pPr lvl="1"/>
            <a:r>
              <a:rPr lang="en-US" dirty="0"/>
              <a:t>Use latest revisions of software</a:t>
            </a:r>
          </a:p>
          <a:p>
            <a:pPr lvl="1"/>
            <a:r>
              <a:rPr lang="en-US" dirty="0"/>
              <a:t>Keep patches up to date</a:t>
            </a:r>
          </a:p>
          <a:p>
            <a:r>
              <a:rPr lang="en-US" dirty="0"/>
              <a:t>Critical: packet filtering at network routers</a:t>
            </a:r>
          </a:p>
          <a:p>
            <a:pPr lvl="1"/>
            <a:r>
              <a:rPr lang="en-US" dirty="0"/>
              <a:t>Apply egress filtering &amp; ingress filtering to block fraudulent origination and destination addresses (respectively)</a:t>
            </a:r>
          </a:p>
          <a:p>
            <a:r>
              <a:rPr lang="en-US" dirty="0"/>
              <a:t>Block all broadcast messages &amp; most ICMP traffic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</a:t>
            </a:r>
            <a:r>
              <a:rPr lang="en-US" baseline="0" dirty="0"/>
              <a:t> &amp; Responding</a:t>
            </a:r>
            <a:br>
              <a:rPr lang="en-US" baseline="0" dirty="0"/>
            </a:br>
            <a:r>
              <a:rPr lang="en-US" baseline="0" dirty="0"/>
              <a:t>to DoS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Reject Ping and </a:t>
            </a:r>
            <a:r>
              <a:rPr lang="en-US" dirty="0" err="1"/>
              <a:t>traceroute</a:t>
            </a:r>
            <a:endParaRPr lang="en-US" dirty="0"/>
          </a:p>
          <a:p>
            <a:r>
              <a:rPr lang="en-US" dirty="0"/>
              <a:t>Do not respond by flooding attacker address</a:t>
            </a:r>
          </a:p>
          <a:p>
            <a:pPr lvl="1"/>
            <a:r>
              <a:rPr lang="en-US" dirty="0"/>
              <a:t>Usually faked</a:t>
            </a:r>
          </a:p>
          <a:p>
            <a:pPr lvl="1"/>
            <a:r>
              <a:rPr lang="en-US" dirty="0"/>
              <a:t>May be attacking innocent victim</a:t>
            </a:r>
          </a:p>
          <a:p>
            <a:pPr lvl="0"/>
            <a:r>
              <a:rPr lang="en-US" dirty="0"/>
              <a:t>If actual compromised system identifiable</a:t>
            </a:r>
          </a:p>
          <a:p>
            <a:pPr lvl="1"/>
            <a:r>
              <a:rPr lang="en-US" dirty="0"/>
              <a:t>Request intervention by service provider</a:t>
            </a:r>
          </a:p>
          <a:p>
            <a:pPr lvl="1"/>
            <a:r>
              <a:rPr lang="en-US" dirty="0"/>
              <a:t>Contact CERT/CC®</a:t>
            </a:r>
          </a:p>
          <a:p>
            <a:pPr lvl="1"/>
            <a:r>
              <a:rPr lang="en-US" dirty="0"/>
              <a:t>US</a:t>
            </a:r>
            <a:r>
              <a:rPr lang="en-US" baseline="0" dirty="0"/>
              <a:t> victims may coordinate with law enforcement, including FBI</a:t>
            </a:r>
          </a:p>
          <a:p>
            <a:pPr lvl="0"/>
            <a:r>
              <a:rPr lang="en-US" dirty="0"/>
              <a:t>More information after discussion of DDoS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DDoS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3886200" cy="4953000"/>
          </a:xfrm>
        </p:spPr>
        <p:txBody>
          <a:bodyPr/>
          <a:lstStyle/>
          <a:p>
            <a:r>
              <a:rPr lang="en-US" sz="2800" dirty="0"/>
              <a:t>Overview</a:t>
            </a:r>
          </a:p>
          <a:p>
            <a:r>
              <a:rPr lang="en-US" sz="2800" dirty="0"/>
              <a:t>History</a:t>
            </a:r>
            <a:r>
              <a:rPr lang="en-US" sz="2800" baseline="0" dirty="0"/>
              <a:t> of DDoS</a:t>
            </a:r>
          </a:p>
          <a:p>
            <a:r>
              <a:rPr lang="en-US" sz="2800" baseline="0" dirty="0"/>
              <a:t>DDoS Terminology &amp; Overview</a:t>
            </a:r>
          </a:p>
          <a:p>
            <a:r>
              <a:rPr lang="en-US" sz="2800" baseline="0" dirty="0"/>
              <a:t>DDoS Tools</a:t>
            </a:r>
          </a:p>
          <a:p>
            <a:r>
              <a:rPr lang="en-US" sz="2800" baseline="0" dirty="0"/>
              <a:t>Defenses Against DDoS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0" y="1676400"/>
            <a:ext cx="4038600" cy="3886200"/>
            <a:chOff x="4572000" y="1676400"/>
            <a:chExt cx="4038600" cy="3886200"/>
          </a:xfrm>
        </p:grpSpPr>
        <p:sp>
          <p:nvSpPr>
            <p:cNvPr id="4" name="Cloud 3"/>
            <p:cNvSpPr/>
            <p:nvPr/>
          </p:nvSpPr>
          <p:spPr bwMode="auto">
            <a:xfrm>
              <a:off x="4572000" y="1676400"/>
              <a:ext cx="4038600" cy="3886200"/>
            </a:xfrm>
            <a:prstGeom prst="cloud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2" descr="C:\Program Files\Microsoft Office\Media\CntCD1\ClipArt4\j0250158.wmf"/>
            <p:cNvPicPr>
              <a:picLocks noChangeAspect="1" noChangeArrowheads="1"/>
            </p:cNvPicPr>
            <p:nvPr/>
          </p:nvPicPr>
          <p:blipFill>
            <a:blip r:embed="rId3" cstate="print"/>
            <a:srcRect b="39784"/>
            <a:stretch>
              <a:fillRect/>
            </a:stretch>
          </p:blipFill>
          <p:spPr bwMode="auto">
            <a:xfrm flipH="1">
              <a:off x="4800600" y="2310142"/>
              <a:ext cx="2418784" cy="1347458"/>
            </a:xfrm>
            <a:prstGeom prst="rect">
              <a:avLst/>
            </a:prstGeom>
            <a:noFill/>
          </p:spPr>
        </p:pic>
        <p:pic>
          <p:nvPicPr>
            <p:cNvPr id="10242" name="Picture 2" descr="C:\Program Files\Microsoft Office\Media\CntCD1\ClipArt4\j0250158.wmf"/>
            <p:cNvPicPr>
              <a:picLocks noChangeAspect="1" noChangeArrowheads="1"/>
            </p:cNvPicPr>
            <p:nvPr/>
          </p:nvPicPr>
          <p:blipFill>
            <a:blip r:embed="rId3" cstate="print"/>
            <a:srcRect l="25203" b="39784"/>
            <a:stretch>
              <a:fillRect/>
            </a:stretch>
          </p:blipFill>
          <p:spPr bwMode="auto">
            <a:xfrm>
              <a:off x="6553200" y="2310142"/>
              <a:ext cx="1809184" cy="1347458"/>
            </a:xfrm>
            <a:prstGeom prst="rect">
              <a:avLst/>
            </a:prstGeom>
            <a:noFill/>
          </p:spPr>
        </p:pic>
        <p:pic>
          <p:nvPicPr>
            <p:cNvPr id="7" name="Picture 2" descr="C:\Program Files\Microsoft Office\Media\CntCD1\ClipArt4\j0250158.wmf"/>
            <p:cNvPicPr>
              <a:picLocks noChangeAspect="1" noChangeArrowheads="1"/>
            </p:cNvPicPr>
            <p:nvPr/>
          </p:nvPicPr>
          <p:blipFill>
            <a:blip r:embed="rId3" cstate="print"/>
            <a:srcRect l="31503"/>
            <a:stretch>
              <a:fillRect/>
            </a:stretch>
          </p:blipFill>
          <p:spPr bwMode="auto">
            <a:xfrm rot="16200000" flipH="1">
              <a:off x="5738767" y="3290936"/>
              <a:ext cx="1656783" cy="22377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3-07-1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Denial-of-service</a:t>
            </a:r>
            <a:r>
              <a:rPr lang="en-US" baseline="0" dirty="0"/>
              <a:t> attacks (</a:t>
            </a:r>
            <a:r>
              <a:rPr lang="en-US" dirty="0"/>
              <a:t>DoS)</a:t>
            </a:r>
            <a:r>
              <a:rPr lang="en-US" baseline="0" dirty="0"/>
              <a:t> &amp; DDoS (Distributed DoS)</a:t>
            </a:r>
            <a:r>
              <a:rPr lang="en-US" dirty="0"/>
              <a:t> attacks</a:t>
            </a:r>
          </a:p>
          <a:p>
            <a:pPr lvl="1"/>
            <a:r>
              <a:rPr lang="en-US" dirty="0"/>
              <a:t>Render target systems / networks unusable or inaccessible</a:t>
            </a:r>
          </a:p>
          <a:p>
            <a:pPr lvl="1"/>
            <a:r>
              <a:rPr lang="en-US" dirty="0"/>
              <a:t>Saturate resources or cause catastrophic errors</a:t>
            </a:r>
          </a:p>
          <a:p>
            <a:pPr lvl="1"/>
            <a:r>
              <a:rPr lang="en-US" dirty="0"/>
              <a:t>Difficult to prevent without widespread cooperation among ISPs</a:t>
            </a:r>
          </a:p>
          <a:p>
            <a:r>
              <a:rPr lang="en-US" dirty="0">
                <a:solidFill>
                  <a:schemeClr val="bg1"/>
                </a:solidFill>
              </a:rPr>
              <a:t>DoS &amp; DDoS attacks powerful tool for asymmetric warfare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Attacker resources can be modest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Consequences can be severe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subverts poorly secured system</a:t>
            </a:r>
          </a:p>
          <a:p>
            <a:r>
              <a:rPr lang="en-US" dirty="0"/>
              <a:t>Controls tools to send large volumes of coordinated traffic against target</a:t>
            </a:r>
          </a:p>
          <a:p>
            <a:r>
              <a:rPr lang="en-US" dirty="0"/>
              <a:t>Massive multiplier effect</a:t>
            </a:r>
          </a:p>
          <a:p>
            <a:r>
              <a:rPr lang="en-US" dirty="0"/>
              <a:t>Packets arrive from many different sources</a:t>
            </a:r>
          </a:p>
          <a:p>
            <a:pPr lvl="1"/>
            <a:r>
              <a:rPr lang="en-US" dirty="0"/>
              <a:t>Makes packet filtering by source impossible</a:t>
            </a:r>
          </a:p>
          <a:p>
            <a:r>
              <a:rPr lang="en-US" dirty="0"/>
              <a:t>Sources can be manipulated for PSYOP in information warfare – misleading impressions</a:t>
            </a:r>
          </a:p>
          <a:p>
            <a:r>
              <a:rPr lang="en-US" dirty="0"/>
              <a:t>Techniques developed for DoS applied to DDoS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History of DDoS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 &amp; Jul 1999: Trin00 (aka </a:t>
            </a:r>
            <a:r>
              <a:rPr lang="en-US" dirty="0" err="1"/>
              <a:t>Trinoo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Thought to be 1</a:t>
            </a:r>
            <a:r>
              <a:rPr lang="en-US" baseline="30000" dirty="0"/>
              <a:t>st</a:t>
            </a:r>
            <a:r>
              <a:rPr lang="en-US" dirty="0"/>
              <a:t> DDoS tool</a:t>
            </a:r>
          </a:p>
          <a:p>
            <a:pPr lvl="1"/>
            <a:r>
              <a:rPr lang="en-US" dirty="0"/>
              <a:t>Tested on 2,000 systems worldwide</a:t>
            </a:r>
          </a:p>
          <a:p>
            <a:r>
              <a:rPr lang="en-US" dirty="0"/>
              <a:t>Aug 1999: large-scale deployment of Trin00</a:t>
            </a:r>
          </a:p>
          <a:p>
            <a:pPr lvl="1"/>
            <a:r>
              <a:rPr lang="en-US" dirty="0"/>
              <a:t>&gt;227 systems used as sources</a:t>
            </a:r>
          </a:p>
          <a:p>
            <a:pPr lvl="1"/>
            <a:r>
              <a:rPr lang="en-US" dirty="0"/>
              <a:t>Attacked 1 University of Minnesota computer – down 2 days</a:t>
            </a:r>
          </a:p>
          <a:p>
            <a:r>
              <a:rPr lang="en-US" dirty="0"/>
              <a:t>Dec 1999: CERT/CC® issued CA-1999-17 discussing DDoS for 1</a:t>
            </a:r>
            <a:r>
              <a:rPr lang="en-US" baseline="30000" dirty="0"/>
              <a:t>st</a:t>
            </a:r>
            <a:r>
              <a:rPr lang="en-US" dirty="0"/>
              <a:t> time</a:t>
            </a:r>
          </a:p>
          <a:p>
            <a:r>
              <a:rPr lang="en-US" dirty="0"/>
              <a:t>Feb 2000: Mafiaboy attacks multiple e-commerce sites (see next slide)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History of DDoS (2)</a:t>
            </a:r>
            <a:endParaRPr lang="en-US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8001000" cy="5562600"/>
          </a:xfrm>
        </p:spPr>
        <p:txBody>
          <a:bodyPr/>
          <a:lstStyle/>
          <a:p>
            <a:r>
              <a:rPr lang="en-US" sz="1900" dirty="0"/>
              <a:t>February 7, 2000 attack from “Mafiaboy”</a:t>
            </a:r>
          </a:p>
          <a:p>
            <a:pPr lvl="1"/>
            <a:r>
              <a:rPr lang="en-US" sz="1900" dirty="0"/>
              <a:t>Michael </a:t>
            </a:r>
            <a:r>
              <a:rPr lang="en-US" sz="1900" dirty="0" err="1"/>
              <a:t>Calce</a:t>
            </a:r>
            <a:r>
              <a:rPr lang="en-US" sz="1900" dirty="0"/>
              <a:t>, 15 year-old boy from Montréal area, Canada</a:t>
            </a:r>
          </a:p>
          <a:p>
            <a:pPr lvl="1"/>
            <a:r>
              <a:rPr lang="en-US" sz="1900" dirty="0"/>
              <a:t>Used a dial-up modem to control DDoS</a:t>
            </a:r>
          </a:p>
          <a:p>
            <a:r>
              <a:rPr lang="en-US" sz="1900" dirty="0"/>
              <a:t>Effects</a:t>
            </a:r>
          </a:p>
          <a:p>
            <a:pPr lvl="1"/>
            <a:r>
              <a:rPr lang="en-US" sz="1900" dirty="0"/>
              <a:t>Yahoo.com inaccessible 3 hours</a:t>
            </a:r>
          </a:p>
          <a:p>
            <a:pPr lvl="1"/>
            <a:r>
              <a:rPr lang="en-US" sz="1900" dirty="0"/>
              <a:t>Est. $500,000 loss in revenue</a:t>
            </a:r>
          </a:p>
          <a:p>
            <a:pPr lvl="1"/>
            <a:r>
              <a:rPr lang="en-US" sz="1900" dirty="0"/>
              <a:t>Stock value fell 15%</a:t>
            </a:r>
          </a:p>
          <a:p>
            <a:r>
              <a:rPr lang="en-US" sz="1900" dirty="0"/>
              <a:t>Feb 8:</a:t>
            </a:r>
          </a:p>
          <a:p>
            <a:pPr lvl="1"/>
            <a:r>
              <a:rPr lang="en-US" sz="1900" dirty="0"/>
              <a:t>Amazon.com 10 hours – $600,000 loss</a:t>
            </a:r>
          </a:p>
          <a:p>
            <a:pPr lvl="1"/>
            <a:r>
              <a:rPr lang="en-US" sz="1900" dirty="0"/>
              <a:t>Buy.com – 9.4% availability; stock lost</a:t>
            </a:r>
            <a:br>
              <a:rPr lang="en-US" sz="1900" dirty="0"/>
            </a:br>
            <a:r>
              <a:rPr lang="en-US" sz="1900" dirty="0"/>
              <a:t>44% of value</a:t>
            </a:r>
          </a:p>
          <a:p>
            <a:pPr lvl="1"/>
            <a:r>
              <a:rPr lang="en-US" sz="1900" dirty="0"/>
              <a:t>CNN – user count fell to 5% of normal</a:t>
            </a:r>
          </a:p>
          <a:p>
            <a:pPr lvl="1"/>
            <a:r>
              <a:rPr lang="en-US" sz="1900" dirty="0"/>
              <a:t>eBay stock value fell 24%</a:t>
            </a:r>
          </a:p>
          <a:p>
            <a:r>
              <a:rPr lang="en-US" sz="1900" dirty="0"/>
              <a:t>Feb 9:</a:t>
            </a:r>
          </a:p>
          <a:p>
            <a:pPr lvl="1"/>
            <a:r>
              <a:rPr lang="en-US" sz="1900" dirty="0"/>
              <a:t>E*Trade &amp; ZDNet – completely unreachable</a:t>
            </a:r>
          </a:p>
          <a:p>
            <a:pPr lvl="1"/>
            <a:r>
              <a:rPr lang="en-US" sz="1900" dirty="0"/>
              <a:t>Charles Schwab – brokerage down – no exact figures</a:t>
            </a:r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 cstate="print"/>
          <a:srcRect l="16400" r="16400"/>
          <a:stretch>
            <a:fillRect/>
          </a:stretch>
        </p:blipFill>
        <p:spPr bwMode="auto">
          <a:xfrm>
            <a:off x="6400800" y="1933575"/>
            <a:ext cx="2590800" cy="385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400"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7162800" cy="657225"/>
          </a:xfrm>
        </p:spPr>
        <p:txBody>
          <a:bodyPr/>
          <a:lstStyle/>
          <a:p>
            <a:r>
              <a:rPr lang="en-US" dirty="0"/>
              <a:t>History</a:t>
            </a:r>
            <a:r>
              <a:rPr lang="en-US" baseline="0" dirty="0"/>
              <a:t> of DDoS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867400"/>
          </a:xfrm>
        </p:spPr>
        <p:txBody>
          <a:bodyPr/>
          <a:lstStyle/>
          <a:p>
            <a:r>
              <a:rPr lang="en-US" dirty="0"/>
              <a:t>May 2001: Attacks on </a:t>
            </a:r>
            <a:br>
              <a:rPr lang="en-US" dirty="0"/>
            </a:br>
            <a:r>
              <a:rPr lang="en-US" dirty="0"/>
              <a:t>Steve Gibson’s GRC.com</a:t>
            </a:r>
          </a:p>
          <a:p>
            <a:pPr lvl="1"/>
            <a:r>
              <a:rPr lang="en-US" dirty="0"/>
              <a:t>Well-known security </a:t>
            </a:r>
            <a:br>
              <a:rPr lang="en-US" dirty="0"/>
            </a:br>
            <a:r>
              <a:rPr lang="en-US" dirty="0"/>
              <a:t>expert, writer, programmer</a:t>
            </a:r>
          </a:p>
          <a:p>
            <a:pPr lvl="1"/>
            <a:r>
              <a:rPr lang="en-US" dirty="0"/>
              <a:t>13-year-old</a:t>
            </a:r>
            <a:r>
              <a:rPr lang="en-US" baseline="0" dirty="0"/>
              <a:t> attacker used </a:t>
            </a:r>
            <a:br>
              <a:rPr lang="en-US" baseline="0" dirty="0"/>
            </a:br>
            <a:r>
              <a:rPr lang="en-US" baseline="0" dirty="0"/>
              <a:t>IRC bot</a:t>
            </a:r>
          </a:p>
          <a:p>
            <a:pPr lvl="0"/>
            <a:r>
              <a:rPr lang="en-US" dirty="0"/>
              <a:t>Oct</a:t>
            </a:r>
            <a:r>
              <a:rPr lang="en-US" baseline="0" dirty="0"/>
              <a:t> 2002: DNS servers </a:t>
            </a:r>
            <a:br>
              <a:rPr lang="en-US" baseline="0" dirty="0"/>
            </a:br>
            <a:r>
              <a:rPr lang="en-US" baseline="0" dirty="0"/>
              <a:t>attacked</a:t>
            </a:r>
          </a:p>
          <a:p>
            <a:pPr lvl="1"/>
            <a:r>
              <a:rPr lang="en-US" dirty="0"/>
              <a:t>All 13 top-level Domain </a:t>
            </a:r>
            <a:br>
              <a:rPr lang="en-US" dirty="0"/>
            </a:br>
            <a:r>
              <a:rPr lang="en-US" dirty="0"/>
              <a:t>Name System root servers </a:t>
            </a:r>
            <a:br>
              <a:rPr lang="en-US" dirty="0"/>
            </a:br>
            <a:r>
              <a:rPr lang="en-US" dirty="0"/>
              <a:t>swamped by DDoS for 2 hours</a:t>
            </a:r>
          </a:p>
          <a:p>
            <a:pPr lvl="1"/>
            <a:r>
              <a:rPr lang="en-US" baseline="0" dirty="0"/>
              <a:t>9</a:t>
            </a:r>
            <a:r>
              <a:rPr lang="en-US" dirty="0"/>
              <a:t> servers went down – only 4 continued working</a:t>
            </a:r>
          </a:p>
          <a:p>
            <a:pPr lvl="1"/>
            <a:r>
              <a:rPr lang="en-US" baseline="0" dirty="0"/>
              <a:t>A few more hours might have knocked</a:t>
            </a:r>
            <a:r>
              <a:rPr lang="en-US" dirty="0"/>
              <a:t> all the root servers off the ‘Net – stopped Web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3" y="28575"/>
            <a:ext cx="4299019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DDoS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DDoS as tool for extortion</a:t>
            </a:r>
          </a:p>
          <a:p>
            <a:pPr lvl="1"/>
            <a:r>
              <a:rPr lang="en-US" dirty="0"/>
              <a:t>Growing number of criminals (and criminal organizations) threaten DDoS attacks unless paid ransom</a:t>
            </a:r>
          </a:p>
          <a:p>
            <a:pPr lvl="1"/>
            <a:r>
              <a:rPr lang="en-US" dirty="0"/>
              <a:t>Demonstrate power by interrupting service</a:t>
            </a:r>
          </a:p>
          <a:p>
            <a:pPr lvl="1"/>
            <a:r>
              <a:rPr lang="en-US" dirty="0"/>
              <a:t>Most victims stay quiet about extortion</a:t>
            </a:r>
          </a:p>
          <a:p>
            <a:r>
              <a:rPr lang="en-US" dirty="0"/>
              <a:t>Jan 2009: </a:t>
            </a:r>
            <a:r>
              <a:rPr lang="en-US" dirty="0" err="1"/>
              <a:t>TechWatch</a:t>
            </a:r>
            <a:r>
              <a:rPr lang="en-US" dirty="0"/>
              <a:t> digital TV site down</a:t>
            </a:r>
          </a:p>
          <a:p>
            <a:pPr lvl="1"/>
            <a:r>
              <a:rPr lang="en-US" dirty="0"/>
              <a:t>DDoS allegedly using 9,000 bots for SYN flood</a:t>
            </a:r>
          </a:p>
          <a:p>
            <a:pPr lvl="1"/>
            <a:r>
              <a:rPr lang="en-US" dirty="0"/>
              <a:t>446Mbps avalanche of packets rose to 2 </a:t>
            </a:r>
            <a:r>
              <a:rPr lang="en-US" dirty="0" err="1"/>
              <a:t>Gbps</a:t>
            </a:r>
            <a:endParaRPr lang="en-US" dirty="0"/>
          </a:p>
          <a:p>
            <a:pPr lvl="1"/>
            <a:r>
              <a:rPr lang="en-US" dirty="0"/>
              <a:t>Victim applied advanced traffic filters</a:t>
            </a:r>
          </a:p>
          <a:p>
            <a:pPr lvl="1"/>
            <a:r>
              <a:rPr lang="en-US" dirty="0"/>
              <a:t>Attackers demanded ransom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Attack on Social Networking</a:t>
            </a:r>
            <a:r>
              <a:rPr lang="en-US" baseline="0" dirty="0"/>
              <a:t> Sites – Aug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Aug 6-8, 2009 – SNS under attack</a:t>
            </a:r>
          </a:p>
          <a:p>
            <a:pPr lvl="1"/>
            <a:r>
              <a:rPr lang="en-US" dirty="0"/>
              <a:t>Twitter down</a:t>
            </a:r>
          </a:p>
          <a:p>
            <a:pPr lvl="1"/>
            <a:r>
              <a:rPr lang="en-US" dirty="0" err="1"/>
              <a:t>LiveJournal</a:t>
            </a:r>
            <a:r>
              <a:rPr lang="en-US" dirty="0"/>
              <a:t> down and up</a:t>
            </a:r>
          </a:p>
          <a:p>
            <a:pPr lvl="1"/>
            <a:r>
              <a:rPr lang="en-US" dirty="0"/>
              <a:t>Facebook slow</a:t>
            </a:r>
          </a:p>
          <a:p>
            <a:pPr lvl="1"/>
            <a:r>
              <a:rPr lang="en-US" dirty="0"/>
              <a:t>Gawker affected</a:t>
            </a:r>
          </a:p>
          <a:p>
            <a:pPr lvl="1"/>
            <a:r>
              <a:rPr lang="en-US" dirty="0"/>
              <a:t>Xbox Live</a:t>
            </a:r>
          </a:p>
          <a:p>
            <a:pPr lvl="1"/>
            <a:r>
              <a:rPr lang="en-US" dirty="0"/>
              <a:t>Some Google services</a:t>
            </a:r>
          </a:p>
          <a:p>
            <a:r>
              <a:rPr lang="en-US" dirty="0"/>
              <a:t>Analysts believe attack was aimed at 1 blogger</a:t>
            </a:r>
          </a:p>
          <a:p>
            <a:pPr lvl="1"/>
            <a:r>
              <a:rPr lang="en-US" i="1" dirty="0" err="1"/>
              <a:t>Cyxymu</a:t>
            </a:r>
            <a:r>
              <a:rPr lang="en-US" dirty="0"/>
              <a:t> outspoken critic of South Ossetia war</a:t>
            </a:r>
          </a:p>
          <a:p>
            <a:pPr lvl="1"/>
            <a:r>
              <a:rPr lang="en-US" dirty="0"/>
              <a:t>Writes in “</a:t>
            </a:r>
            <a:r>
              <a:rPr lang="en-US" dirty="0" err="1"/>
              <a:t>Georgianised</a:t>
            </a:r>
            <a:r>
              <a:rPr lang="en-US" dirty="0"/>
              <a:t> Russian”</a:t>
            </a:r>
          </a:p>
          <a:p>
            <a:pPr lvl="1"/>
            <a:r>
              <a:rPr lang="en-US" dirty="0"/>
              <a:t>DDoS attack blamed on Russian hackers*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9670" y="6137136"/>
            <a:ext cx="144623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*Example of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hacktivism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3124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DDoS Terminology &amp;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543800" cy="5181600"/>
          </a:xfrm>
        </p:spPr>
        <p:txBody>
          <a:bodyPr/>
          <a:lstStyle/>
          <a:p>
            <a:r>
              <a:rPr lang="en-US" i="1" dirty="0"/>
              <a:t>Terms </a:t>
            </a:r>
            <a:r>
              <a:rPr lang="en-US" dirty="0"/>
              <a:t>(synonyms)</a:t>
            </a:r>
          </a:p>
          <a:p>
            <a:pPr lvl="1"/>
            <a:r>
              <a:rPr lang="en-US" i="1" dirty="0"/>
              <a:t>Intruder</a:t>
            </a:r>
            <a:r>
              <a:rPr lang="en-US" dirty="0"/>
              <a:t> (attacker, client)</a:t>
            </a:r>
          </a:p>
          <a:p>
            <a:pPr lvl="1"/>
            <a:r>
              <a:rPr lang="en-US" i="1" dirty="0"/>
              <a:t>Master</a:t>
            </a:r>
            <a:r>
              <a:rPr lang="en-US" dirty="0"/>
              <a:t> (handler)</a:t>
            </a:r>
          </a:p>
          <a:p>
            <a:pPr lvl="1"/>
            <a:r>
              <a:rPr lang="en-US" i="1" dirty="0"/>
              <a:t>Daemon</a:t>
            </a:r>
            <a:r>
              <a:rPr lang="en-US" dirty="0"/>
              <a:t> (agent, beast, </a:t>
            </a:r>
            <a:br>
              <a:rPr lang="en-US" dirty="0"/>
            </a:br>
            <a:r>
              <a:rPr lang="en-US" dirty="0" err="1"/>
              <a:t>bcast</a:t>
            </a:r>
            <a:r>
              <a:rPr lang="en-US" dirty="0"/>
              <a:t> program, zombie)</a:t>
            </a:r>
          </a:p>
          <a:p>
            <a:pPr lvl="1"/>
            <a:r>
              <a:rPr lang="en-US" i="1" dirty="0"/>
              <a:t>Victim</a:t>
            </a:r>
            <a:r>
              <a:rPr lang="en-US" dirty="0"/>
              <a:t> (target)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Intruder compromises insecure systems</a:t>
            </a:r>
          </a:p>
          <a:p>
            <a:pPr lvl="1"/>
            <a:r>
              <a:rPr lang="en-US" dirty="0"/>
              <a:t>Installs master program</a:t>
            </a:r>
          </a:p>
          <a:p>
            <a:pPr lvl="1"/>
            <a:r>
              <a:rPr lang="en-US" dirty="0"/>
              <a:t>Scans for thousands of weak systems</a:t>
            </a:r>
          </a:p>
          <a:p>
            <a:pPr lvl="1"/>
            <a:r>
              <a:rPr lang="en-US" dirty="0"/>
              <a:t>Installs daemon code to listen for instructions</a:t>
            </a:r>
          </a:p>
          <a:p>
            <a:pPr lvl="1"/>
            <a:r>
              <a:rPr lang="en-US" dirty="0"/>
              <a:t>Instructs </a:t>
            </a:r>
            <a:r>
              <a:rPr lang="en-US" i="1" dirty="0"/>
              <a:t>owned</a:t>
            </a:r>
            <a:r>
              <a:rPr lang="en-US" dirty="0"/>
              <a:t> systems to launch DDoS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199"/>
            <a:ext cx="2590800" cy="336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5982" y="6391870"/>
            <a:ext cx="282801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Permission requested from </a:t>
            </a:r>
            <a:r>
              <a:rPr lang="en-US" sz="1200" i="1" dirty="0" err="1">
                <a:latin typeface="Arial Narrow" panose="020B0606020202030204" pitchFamily="34" charset="0"/>
              </a:rPr>
              <a:t>Frans</a:t>
            </a:r>
            <a:r>
              <a:rPr lang="en-US" sz="1200" i="1" dirty="0">
                <a:latin typeface="Arial Narrow" panose="020B0606020202030204" pitchFamily="34" charset="0"/>
              </a:rPr>
              <a:t> Charming</a:t>
            </a:r>
            <a:br>
              <a:rPr lang="en-US" sz="1200" i="1" dirty="0">
                <a:latin typeface="Arial Narrow" panose="020B0606020202030204" pitchFamily="34" charset="0"/>
              </a:rPr>
            </a:br>
            <a:r>
              <a:rPr lang="en-US" sz="1200" i="1" dirty="0">
                <a:latin typeface="Arial Narrow" panose="020B0606020202030204" pitchFamily="34" charset="0"/>
              </a:rPr>
              <a:t>for permanent use of image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DDoS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Trin00</a:t>
            </a:r>
          </a:p>
          <a:p>
            <a:r>
              <a:rPr lang="en-US" dirty="0"/>
              <a:t>Tribe Flood Network</a:t>
            </a:r>
          </a:p>
          <a:p>
            <a:r>
              <a:rPr lang="en-US" dirty="0" err="1"/>
              <a:t>Stacheldraht</a:t>
            </a:r>
            <a:endParaRPr lang="en-US" dirty="0"/>
          </a:p>
          <a:p>
            <a:r>
              <a:rPr lang="en-US" dirty="0"/>
              <a:t>TFN2K</a:t>
            </a:r>
          </a:p>
          <a:p>
            <a:r>
              <a:rPr lang="en-US" dirty="0"/>
              <a:t>Trinity</a:t>
            </a:r>
          </a:p>
          <a:p>
            <a:r>
              <a:rPr lang="en-US" dirty="0"/>
              <a:t>Code Red Worm</a:t>
            </a:r>
          </a:p>
          <a:p>
            <a:r>
              <a:rPr lang="en-US" dirty="0"/>
              <a:t>NIMDA</a:t>
            </a:r>
          </a:p>
          <a:p>
            <a:r>
              <a:rPr lang="en-US" dirty="0"/>
              <a:t>Hidden Links in</a:t>
            </a:r>
            <a:br>
              <a:rPr lang="en-US" dirty="0"/>
            </a:br>
            <a:r>
              <a:rPr lang="en-US" dirty="0"/>
              <a:t>Web Pages or </a:t>
            </a:r>
            <a:br>
              <a:rPr lang="en-US" dirty="0"/>
            </a:br>
            <a:r>
              <a:rPr lang="en-US" dirty="0"/>
              <a:t>Programs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44577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Trin00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990600"/>
            <a:ext cx="7924800" cy="5562600"/>
          </a:xfrm>
        </p:spPr>
        <p:txBody>
          <a:bodyPr/>
          <a:lstStyle/>
          <a:p>
            <a:r>
              <a:rPr lang="en-US" sz="2200" dirty="0"/>
              <a:t>Appeared ~Jun/Jul 1999</a:t>
            </a:r>
          </a:p>
          <a:p>
            <a:r>
              <a:rPr lang="en-US" sz="2200" dirty="0"/>
              <a:t>Distributed SYN flood</a:t>
            </a:r>
          </a:p>
          <a:p>
            <a:r>
              <a:rPr lang="en-US" sz="2200" dirty="0"/>
              <a:t>TCP &amp; UDP ports used</a:t>
            </a:r>
          </a:p>
          <a:p>
            <a:pPr lvl="1"/>
            <a:r>
              <a:rPr lang="en-US" sz="2200" dirty="0"/>
              <a:t>Masters listen on TCP port 27665 for instructions</a:t>
            </a:r>
          </a:p>
          <a:p>
            <a:pPr lvl="1"/>
            <a:r>
              <a:rPr lang="en-US" sz="2200" dirty="0"/>
              <a:t>Daemons listen on UDP port 27444 for masters</a:t>
            </a:r>
          </a:p>
          <a:p>
            <a:pPr lvl="1"/>
            <a:r>
              <a:rPr lang="en-US" sz="2200" dirty="0"/>
              <a:t>Masters listen on UDP port 31335 for daemons</a:t>
            </a:r>
          </a:p>
          <a:p>
            <a:r>
              <a:rPr lang="en-US" sz="2200" dirty="0"/>
              <a:t>Intruder uses password (original: </a:t>
            </a:r>
            <a:r>
              <a:rPr lang="en-US" sz="2200" i="1" dirty="0" err="1"/>
              <a:t>betaalmostdone</a:t>
            </a:r>
            <a:r>
              <a:rPr lang="en-US" sz="2200" dirty="0"/>
              <a:t>)</a:t>
            </a:r>
          </a:p>
          <a:p>
            <a:r>
              <a:rPr lang="en-US" sz="2200" dirty="0"/>
              <a:t>Programs</a:t>
            </a:r>
          </a:p>
          <a:p>
            <a:pPr lvl="1"/>
            <a:r>
              <a:rPr lang="en-US" sz="2200" dirty="0"/>
              <a:t>Master </a:t>
            </a:r>
            <a:r>
              <a:rPr lang="en-US" sz="2200" i="1" dirty="0" err="1"/>
              <a:t>master.c</a:t>
            </a:r>
            <a:endParaRPr lang="en-US" sz="2200" i="1" dirty="0"/>
          </a:p>
          <a:p>
            <a:pPr lvl="1"/>
            <a:r>
              <a:rPr lang="en-US" sz="2200" dirty="0"/>
              <a:t>Daemon </a:t>
            </a:r>
            <a:r>
              <a:rPr lang="en-US" sz="2200" i="1" dirty="0" err="1"/>
              <a:t>ns.c</a:t>
            </a:r>
            <a:endParaRPr lang="en-US" sz="2200" i="1" dirty="0"/>
          </a:p>
          <a:p>
            <a:r>
              <a:rPr lang="en-US" sz="2200" dirty="0"/>
              <a:t>Operations</a:t>
            </a:r>
          </a:p>
          <a:p>
            <a:pPr lvl="1"/>
            <a:r>
              <a:rPr lang="en-US" sz="2200" dirty="0"/>
              <a:t>Specific commands and passwords for protocol</a:t>
            </a:r>
          </a:p>
          <a:p>
            <a:pPr lvl="1"/>
            <a:r>
              <a:rPr lang="en-US" sz="2200" dirty="0"/>
              <a:t>Characteristic traffic on specific ports – useful for detection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Tribe Flood Network (TFN)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Appeared mid-1999</a:t>
            </a:r>
          </a:p>
          <a:p>
            <a:r>
              <a:rPr lang="en-US" dirty="0"/>
              <a:t>Multi-attack DDoS system: ICMP flood, SYN flood, UDP flood, SMURF-like attacks</a:t>
            </a:r>
          </a:p>
          <a:p>
            <a:r>
              <a:rPr lang="en-US" dirty="0"/>
              <a:t>Uses only ICMP traffic – difficult to detect</a:t>
            </a:r>
          </a:p>
          <a:p>
            <a:r>
              <a:rPr lang="en-US" dirty="0"/>
              <a:t>Intruder supplies master with</a:t>
            </a:r>
          </a:p>
          <a:p>
            <a:pPr lvl="1"/>
            <a:r>
              <a:rPr lang="en-US" dirty="0"/>
              <a:t>IP address list of daemons</a:t>
            </a:r>
          </a:p>
          <a:p>
            <a:pPr lvl="1"/>
            <a:r>
              <a:rPr lang="en-US" dirty="0"/>
              <a:t>Type of attack</a:t>
            </a:r>
          </a:p>
          <a:p>
            <a:pPr lvl="1"/>
            <a:r>
              <a:rPr lang="en-US" dirty="0"/>
              <a:t>IP addresses of targets</a:t>
            </a:r>
          </a:p>
          <a:p>
            <a:pPr lvl="1"/>
            <a:r>
              <a:rPr lang="en-US" dirty="0"/>
              <a:t>Port number for SYN attack</a:t>
            </a:r>
          </a:p>
          <a:p>
            <a:r>
              <a:rPr lang="en-US" dirty="0"/>
              <a:t>Programs</a:t>
            </a:r>
          </a:p>
          <a:p>
            <a:pPr lvl="1"/>
            <a:r>
              <a:rPr lang="en-US" dirty="0" err="1"/>
              <a:t>Tribe.c</a:t>
            </a:r>
            <a:r>
              <a:rPr lang="en-US" dirty="0"/>
              <a:t>, </a:t>
            </a:r>
            <a:r>
              <a:rPr lang="en-US" dirty="0" err="1"/>
              <a:t>td.c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62000"/>
          </a:xfrm>
        </p:spPr>
        <p:txBody>
          <a:bodyPr/>
          <a:lstStyle/>
          <a:p>
            <a:r>
              <a:rPr lang="en-US" dirty="0"/>
              <a:t>Overview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715000"/>
          </a:xfrm>
        </p:spPr>
        <p:txBody>
          <a:bodyPr/>
          <a:lstStyle/>
          <a:p>
            <a:r>
              <a:rPr lang="en-US" dirty="0"/>
              <a:t>Can also occur by mistakes causing </a:t>
            </a:r>
            <a:br>
              <a:rPr lang="en-US" dirty="0"/>
            </a:br>
            <a:r>
              <a:rPr lang="en-US" dirty="0"/>
              <a:t>positive feedback loops; e.g.,</a:t>
            </a:r>
          </a:p>
          <a:p>
            <a:pPr>
              <a:lnSpc>
                <a:spcPct val="80000"/>
              </a:lnSpc>
            </a:pPr>
            <a:r>
              <a:rPr lang="en-US" dirty="0"/>
              <a:t>Autoforwarding between 2 e-mail </a:t>
            </a:r>
            <a:br>
              <a:rPr lang="en-US" dirty="0"/>
            </a:br>
            <a:r>
              <a:rPr lang="en-US" dirty="0"/>
              <a:t>accounts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 target fills up, sends bounce </a:t>
            </a:r>
            <a:br>
              <a:rPr lang="en-US" dirty="0"/>
            </a:br>
            <a:r>
              <a:rPr lang="en-US" dirty="0"/>
              <a:t>to original address which forwards </a:t>
            </a:r>
            <a:br>
              <a:rPr lang="en-US" dirty="0"/>
            </a:br>
            <a:r>
              <a:rPr lang="en-US" dirty="0"/>
              <a:t>bounce to full account which generates </a:t>
            </a:r>
            <a:br>
              <a:rPr lang="en-US" dirty="0"/>
            </a:br>
            <a:r>
              <a:rPr lang="en-US" dirty="0"/>
              <a:t>new bounce which… until mailbox fills up</a:t>
            </a:r>
          </a:p>
          <a:p>
            <a:pPr>
              <a:lnSpc>
                <a:spcPct val="80000"/>
              </a:lnSpc>
            </a:pPr>
            <a:r>
              <a:rPr lang="en-US" dirty="0"/>
              <a:t>Out-of-office replies to lists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Message sent to everyone on list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Including absent person…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…whose e-mail sends out-of-office reply to entire list including same absent person….</a:t>
            </a:r>
          </a:p>
          <a:p>
            <a:pPr>
              <a:lnSpc>
                <a:spcPct val="80000"/>
              </a:lnSpc>
            </a:pPr>
            <a:r>
              <a:rPr lang="en-US" dirty="0"/>
              <a:t>Competing Web-bots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automatically reducing price below each other’s sale price….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72200" y="381000"/>
            <a:ext cx="2667000" cy="3048000"/>
            <a:chOff x="7162800" y="3200400"/>
            <a:chExt cx="1066800" cy="990600"/>
          </a:xfrm>
        </p:grpSpPr>
        <p:sp>
          <p:nvSpPr>
            <p:cNvPr id="4" name="Curved Right Arrow 3"/>
            <p:cNvSpPr/>
            <p:nvPr/>
          </p:nvSpPr>
          <p:spPr bwMode="auto">
            <a:xfrm flipV="1">
              <a:off x="7162800" y="3200400"/>
              <a:ext cx="533400" cy="914400"/>
            </a:xfrm>
            <a:prstGeom prst="curved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Curved Right Arrow 6"/>
            <p:cNvSpPr/>
            <p:nvPr/>
          </p:nvSpPr>
          <p:spPr bwMode="auto">
            <a:xfrm flipH="1">
              <a:off x="7696200" y="3276600"/>
              <a:ext cx="533400" cy="914400"/>
            </a:xfrm>
            <a:prstGeom prst="curved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Stacheldraht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“Barbed wire” in German</a:t>
            </a:r>
          </a:p>
          <a:p>
            <a:r>
              <a:rPr lang="en-US" dirty="0"/>
              <a:t>Appeared Aug 1999</a:t>
            </a:r>
          </a:p>
          <a:p>
            <a:r>
              <a:rPr lang="en-US" dirty="0"/>
              <a:t>Similar to Trin00 &amp; TFN</a:t>
            </a:r>
          </a:p>
          <a:p>
            <a:r>
              <a:rPr lang="en-US" dirty="0"/>
              <a:t>Advances</a:t>
            </a:r>
          </a:p>
          <a:p>
            <a:pPr lvl="1"/>
            <a:r>
              <a:rPr lang="en-US" dirty="0"/>
              <a:t>Encrypted communication between Intruder &amp; master</a:t>
            </a:r>
          </a:p>
          <a:p>
            <a:pPr lvl="1"/>
            <a:r>
              <a:rPr lang="en-US" dirty="0"/>
              <a:t>Automated daemon updates</a:t>
            </a:r>
          </a:p>
          <a:p>
            <a:r>
              <a:rPr lang="en-US" dirty="0"/>
              <a:t>Programs</a:t>
            </a:r>
          </a:p>
          <a:p>
            <a:pPr lvl="1"/>
            <a:r>
              <a:rPr lang="en-US" dirty="0"/>
              <a:t>Intruder uses </a:t>
            </a:r>
            <a:r>
              <a:rPr lang="en-US" i="1" dirty="0" err="1"/>
              <a:t>telnetc</a:t>
            </a:r>
            <a:r>
              <a:rPr lang="en-US" i="1" dirty="0"/>
              <a:t>/</a:t>
            </a:r>
            <a:r>
              <a:rPr lang="en-US" i="1" dirty="0" err="1"/>
              <a:t>client.c</a:t>
            </a:r>
            <a:endParaRPr lang="en-US" i="1" dirty="0"/>
          </a:p>
          <a:p>
            <a:pPr lvl="1"/>
            <a:r>
              <a:rPr lang="en-US" dirty="0"/>
              <a:t>Master is </a:t>
            </a:r>
            <a:r>
              <a:rPr lang="en-US" i="1" dirty="0" err="1"/>
              <a:t>mserv.c</a:t>
            </a:r>
            <a:endParaRPr lang="en-US" i="1" dirty="0"/>
          </a:p>
          <a:p>
            <a:pPr lvl="1"/>
            <a:r>
              <a:rPr lang="en-US" dirty="0"/>
              <a:t>Daemons are </a:t>
            </a:r>
            <a:r>
              <a:rPr lang="en-US" i="1" dirty="0"/>
              <a:t>leaf/</a:t>
            </a:r>
            <a:r>
              <a:rPr lang="en-US" i="1" dirty="0" err="1"/>
              <a:t>td.c</a:t>
            </a:r>
            <a:endParaRPr lang="en-US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"/>
            <a:ext cx="29718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TFN2K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Tribe Flood Network 2K released Dec 1999</a:t>
            </a:r>
          </a:p>
          <a:p>
            <a:r>
              <a:rPr lang="en-US" dirty="0"/>
              <a:t>Targets Unix &amp; Windows NT servers</a:t>
            </a:r>
          </a:p>
          <a:p>
            <a:r>
              <a:rPr lang="en-US" dirty="0"/>
              <a:t>More complex variant of TFN</a:t>
            </a:r>
          </a:p>
          <a:p>
            <a:pPr lvl="1"/>
            <a:r>
              <a:rPr lang="en-US" dirty="0"/>
              <a:t>Traffic harder to recognize &amp; filter</a:t>
            </a:r>
          </a:p>
          <a:p>
            <a:pPr lvl="1"/>
            <a:r>
              <a:rPr lang="en-US" dirty="0"/>
              <a:t>Supports remote execution of commands</a:t>
            </a:r>
          </a:p>
          <a:p>
            <a:pPr lvl="1"/>
            <a:r>
              <a:rPr lang="en-US" dirty="0"/>
              <a:t>Hides source of attack using IP address spoofing</a:t>
            </a:r>
          </a:p>
          <a:p>
            <a:pPr lvl="1"/>
            <a:r>
              <a:rPr lang="en-US" dirty="0"/>
              <a:t>Transports traffic over many protocols</a:t>
            </a:r>
          </a:p>
          <a:p>
            <a:pPr lvl="1"/>
            <a:r>
              <a:rPr lang="en-US" dirty="0"/>
              <a:t>Sends decoy packets to conceal nodes</a:t>
            </a:r>
          </a:p>
          <a:p>
            <a:r>
              <a:rPr lang="en-US" dirty="0"/>
              <a:t>Can also crash systems using malformed packets as in Teardrop &amp; Land attacks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Trinity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4572000" cy="4953000"/>
          </a:xfrm>
        </p:spPr>
        <p:txBody>
          <a:bodyPr/>
          <a:lstStyle/>
          <a:p>
            <a:r>
              <a:rPr lang="en-US" dirty="0"/>
              <a:t>Sep 2000</a:t>
            </a:r>
          </a:p>
          <a:p>
            <a:r>
              <a:rPr lang="en-US" dirty="0"/>
              <a:t>Also multi-tool</a:t>
            </a:r>
          </a:p>
          <a:p>
            <a:r>
              <a:rPr lang="en-US" dirty="0"/>
              <a:t>Daemon installed on Linux machines using buffer overflow</a:t>
            </a:r>
          </a:p>
          <a:p>
            <a:r>
              <a:rPr lang="en-US" dirty="0"/>
              <a:t>Communications</a:t>
            </a:r>
            <a:r>
              <a:rPr lang="en-US" baseline="0" dirty="0"/>
              <a:t> with daemon via IRC or AOL ICQ instant messaging</a:t>
            </a:r>
          </a:p>
          <a:p>
            <a:pPr lvl="1"/>
            <a:r>
              <a:rPr lang="en-US" baseline="0" dirty="0"/>
              <a:t>Used chat room for communications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0" y="5791200"/>
            <a:ext cx="255204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Carrie-Anne Moss as Trinity</a:t>
            </a:r>
            <a:br>
              <a:rPr lang="en-US" sz="1400" dirty="0"/>
            </a:br>
            <a:r>
              <a:rPr lang="en-US" sz="1400" dirty="0"/>
              <a:t>in </a:t>
            </a:r>
            <a:r>
              <a:rPr lang="en-US" sz="1400" i="1" dirty="0"/>
              <a:t>Matrix</a:t>
            </a:r>
            <a:r>
              <a:rPr lang="en-US" sz="1400" dirty="0"/>
              <a:t> films trilogy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lum bright="46000" contrast="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Code Red Worm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181600"/>
          </a:xfrm>
        </p:spPr>
        <p:txBody>
          <a:bodyPr/>
          <a:lstStyle/>
          <a:p>
            <a:r>
              <a:rPr lang="en-US" sz="2200" dirty="0"/>
              <a:t>May 2001: buffer overflow discovered in Microsoft Internet Information Service (IIS) Indexing Service</a:t>
            </a:r>
          </a:p>
          <a:p>
            <a:pPr lvl="1"/>
            <a:r>
              <a:rPr lang="en-US" sz="2200" dirty="0"/>
              <a:t>Few IIS Servers were patched</a:t>
            </a:r>
          </a:p>
          <a:p>
            <a:pPr lvl="1"/>
            <a:r>
              <a:rPr lang="en-US" sz="2200" dirty="0"/>
              <a:t>Became DDoS daemons</a:t>
            </a:r>
          </a:p>
          <a:p>
            <a:r>
              <a:rPr lang="en-US" sz="2200" dirty="0"/>
              <a:t>July 2001: Code Red Worm appeared</a:t>
            </a:r>
          </a:p>
          <a:p>
            <a:pPr lvl="1"/>
            <a:r>
              <a:rPr lang="en-US" sz="2200" dirty="0"/>
              <a:t>HTTP GET request to exploit buffer overflow</a:t>
            </a:r>
          </a:p>
          <a:p>
            <a:pPr lvl="1"/>
            <a:r>
              <a:rPr lang="en-US" sz="2200" dirty="0"/>
              <a:t>Spawns 99 daemon processes to attack “quasi-random” set of IP addresses</a:t>
            </a:r>
          </a:p>
          <a:p>
            <a:pPr lvl="1"/>
            <a:r>
              <a:rPr lang="en-US" sz="2200" dirty="0"/>
              <a:t>Displayed defaced Web page “…Hacked by Chinese!”</a:t>
            </a:r>
          </a:p>
          <a:p>
            <a:pPr lvl="1"/>
            <a:r>
              <a:rPr lang="en-US" sz="2200" dirty="0"/>
              <a:t>Days 20-27: flood phase – attacks old address of whitehouse.gov (IP 198.137.240.91)</a:t>
            </a:r>
          </a:p>
          <a:p>
            <a:pPr lvl="1"/>
            <a:r>
              <a:rPr lang="en-US" sz="2200" dirty="0"/>
              <a:t>On days 28-31 of each month, dormant</a:t>
            </a:r>
          </a:p>
          <a:p>
            <a:r>
              <a:rPr lang="en-US" sz="2200" dirty="0"/>
              <a:t>Other variants followed (Code Red II, NIMDA)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 2001 – “Admin” backwards</a:t>
            </a:r>
          </a:p>
          <a:p>
            <a:r>
              <a:rPr lang="en-US" dirty="0"/>
              <a:t>Exploited multiple vulnerabilities in MS code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sh5_ch18_exh_7.JPG"/>
          <p:cNvPicPr>
            <a:picLocks noChangeAspect="1"/>
          </p:cNvPicPr>
          <p:nvPr/>
        </p:nvPicPr>
        <p:blipFill>
          <a:blip r:embed="rId3" cstate="print"/>
          <a:srcRect t="8485" b="20000"/>
          <a:stretch>
            <a:fillRect/>
          </a:stretch>
        </p:blipFill>
        <p:spPr>
          <a:xfrm>
            <a:off x="381000" y="2362200"/>
            <a:ext cx="83820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38100"/>
            <a:ext cx="8077200" cy="1143000"/>
          </a:xfrm>
        </p:spPr>
        <p:txBody>
          <a:bodyPr/>
          <a:lstStyle/>
          <a:p>
            <a:r>
              <a:rPr lang="en-US" dirty="0"/>
              <a:t>Hidden Links</a:t>
            </a:r>
            <a:r>
              <a:rPr lang="en-US" baseline="0" dirty="0"/>
              <a:t> in Web Pages </a:t>
            </a:r>
            <a:br>
              <a:rPr lang="en-US" baseline="0" dirty="0"/>
            </a:br>
            <a:r>
              <a:rPr lang="en-US" baseline="0" dirty="0"/>
              <a:t>or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105400"/>
          </a:xfrm>
        </p:spPr>
        <p:txBody>
          <a:bodyPr/>
          <a:lstStyle/>
          <a:p>
            <a:r>
              <a:rPr lang="en-US" sz="2300" dirty="0"/>
              <a:t>Website </a:t>
            </a:r>
            <a:r>
              <a:rPr lang="en-US" sz="2300" i="1" dirty="0"/>
              <a:t>iheartanime.com</a:t>
            </a:r>
            <a:r>
              <a:rPr lang="en-US" sz="2300" dirty="0"/>
              <a:t> </a:t>
            </a:r>
          </a:p>
          <a:p>
            <a:pPr lvl="1"/>
            <a:r>
              <a:rPr lang="en-US" sz="2300" dirty="0"/>
              <a:t>Aug 2010: DDoS from all users of Emerald Viewer (EV)* </a:t>
            </a:r>
          </a:p>
          <a:p>
            <a:pPr lvl="1"/>
            <a:r>
              <a:rPr lang="en-US" sz="2300" dirty="0"/>
              <a:t>Open-source viewer for Second Life virtual world</a:t>
            </a:r>
          </a:p>
          <a:p>
            <a:r>
              <a:rPr lang="en-US" sz="2300" dirty="0"/>
              <a:t>SLOG Second Life </a:t>
            </a:r>
            <a:br>
              <a:rPr lang="en-US" sz="2300" dirty="0"/>
            </a:br>
            <a:r>
              <a:rPr lang="en-US" sz="2300" dirty="0"/>
              <a:t>blog reported analysis</a:t>
            </a:r>
          </a:p>
          <a:p>
            <a:pPr lvl="1"/>
            <a:r>
              <a:rPr lang="en-US" sz="2300" dirty="0"/>
              <a:t>EV code modified to</a:t>
            </a:r>
            <a:br>
              <a:rPr lang="en-US" sz="2300" dirty="0"/>
            </a:br>
            <a:r>
              <a:rPr lang="en-US" sz="2300" dirty="0"/>
              <a:t>pull down 20 pages </a:t>
            </a:r>
            <a:br>
              <a:rPr lang="en-US" sz="2300" dirty="0"/>
            </a:br>
            <a:r>
              <a:rPr lang="en-US" sz="2300" dirty="0"/>
              <a:t>and 12 images from </a:t>
            </a:r>
            <a:br>
              <a:rPr lang="en-US" sz="2300" dirty="0"/>
            </a:br>
            <a:r>
              <a:rPr lang="en-US" sz="2300" dirty="0"/>
              <a:t>target servers</a:t>
            </a:r>
          </a:p>
          <a:p>
            <a:pPr lvl="1"/>
            <a:r>
              <a:rPr lang="en-US" sz="2300" dirty="0"/>
              <a:t>Massive interference in availability</a:t>
            </a:r>
          </a:p>
          <a:p>
            <a:r>
              <a:rPr lang="en-US" sz="2300" dirty="0"/>
              <a:t>Developers “apologized” for their stupidity</a:t>
            </a:r>
          </a:p>
          <a:p>
            <a:pPr lvl="1"/>
            <a:r>
              <a:rPr lang="en-US" sz="2300" dirty="0"/>
              <a:t>Explained they were trying to lie about traffic to their site</a:t>
            </a:r>
          </a:p>
          <a:p>
            <a:pPr lvl="1"/>
            <a:r>
              <a:rPr lang="en-US" sz="2300" dirty="0"/>
              <a:t>Did not acknowledge illegality of attacks</a:t>
            </a:r>
          </a:p>
          <a:p>
            <a:pPr marL="0" indent="0">
              <a:buNone/>
            </a:pPr>
            <a:endParaRPr lang="en-US" sz="2300" dirty="0"/>
          </a:p>
          <a:p>
            <a:pPr lvl="1"/>
            <a:endParaRPr lang="en-US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45" y="2514599"/>
            <a:ext cx="5112055" cy="175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52711"/>
            <a:ext cx="8472191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hlinkClick r:id="rId4"/>
              </a:rPr>
              <a:t>http://secondslog.blogspot.com/2010/08/emerald-uses-loginpage-as-denial-of.html</a:t>
            </a:r>
            <a:r>
              <a:rPr lang="en-US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0207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Fighting DoS and DDoS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Users</a:t>
            </a:r>
          </a:p>
          <a:p>
            <a:r>
              <a:rPr lang="en-US" dirty="0"/>
              <a:t>System administrators</a:t>
            </a:r>
          </a:p>
          <a:p>
            <a:r>
              <a:rPr lang="en-US" dirty="0"/>
              <a:t>Local Network Actions</a:t>
            </a:r>
          </a:p>
          <a:p>
            <a:r>
              <a:rPr lang="en-US" dirty="0"/>
              <a:t>ISPs</a:t>
            </a:r>
          </a:p>
          <a:p>
            <a:r>
              <a:rPr lang="en-US" dirty="0"/>
              <a:t>New Anti DoS Tools</a:t>
            </a:r>
          </a:p>
        </p:txBody>
      </p:sp>
      <p:pic>
        <p:nvPicPr>
          <p:cNvPr id="4098" name="Picture 2" descr="C:\Program Files\Microsoft Office\Media\CntCD1\ClipArt7\j030119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41910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9328"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6962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Keep system up to date with updates, patches</a:t>
            </a:r>
          </a:p>
          <a:p>
            <a:pPr>
              <a:lnSpc>
                <a:spcPct val="80000"/>
              </a:lnSpc>
            </a:pPr>
            <a:r>
              <a:rPr lang="en-US" dirty="0"/>
              <a:t>Use personal firewall and </a:t>
            </a:r>
            <a:r>
              <a:rPr lang="en-US" i="1" dirty="0"/>
              <a:t>think</a:t>
            </a:r>
            <a:r>
              <a:rPr lang="en-US" dirty="0"/>
              <a:t> before accepting </a:t>
            </a:r>
            <a:r>
              <a:rPr lang="en-US" i="1" dirty="0"/>
              <a:t>outbound</a:t>
            </a:r>
            <a:r>
              <a:rPr lang="en-US" dirty="0"/>
              <a:t> connection to Internet</a:t>
            </a:r>
          </a:p>
          <a:p>
            <a:pPr>
              <a:lnSpc>
                <a:spcPct val="80000"/>
              </a:lnSpc>
            </a:pPr>
            <a:r>
              <a:rPr lang="en-US" dirty="0"/>
              <a:t>Verify that open ports are for known applications</a:t>
            </a:r>
          </a:p>
          <a:p>
            <a:pPr>
              <a:lnSpc>
                <a:spcPct val="80000"/>
              </a:lnSpc>
            </a:pPr>
            <a:r>
              <a:rPr lang="en-US" dirty="0"/>
              <a:t>Don’t accept executables from friends and colleagues – get valid version from trustworthy Web site yourself</a:t>
            </a:r>
          </a:p>
          <a:p>
            <a:pPr>
              <a:lnSpc>
                <a:spcPct val="80000"/>
              </a:lnSpc>
            </a:pPr>
            <a:r>
              <a:rPr lang="en-US" dirty="0"/>
              <a:t>Don’t download executables from untrustworthy sites</a:t>
            </a:r>
          </a:p>
          <a:p>
            <a:pPr>
              <a:lnSpc>
                <a:spcPct val="80000"/>
              </a:lnSpc>
            </a:pPr>
            <a:r>
              <a:rPr lang="en-US" dirty="0"/>
              <a:t>Don’t open any unexpected e-mail attachments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Be sure a human being sent it for specific, known reason</a:t>
            </a:r>
          </a:p>
          <a:p>
            <a:pPr>
              <a:lnSpc>
                <a:spcPct val="80000"/>
              </a:lnSpc>
            </a:pPr>
            <a:r>
              <a:rPr lang="en-US" dirty="0"/>
              <a:t>Turn off “Hide file extension for known file types” in Windows options</a:t>
            </a:r>
          </a:p>
          <a:p>
            <a:pPr>
              <a:lnSpc>
                <a:spcPct val="80000"/>
              </a:lnSpc>
            </a:pPr>
            <a:r>
              <a:rPr lang="en-US" dirty="0"/>
              <a:t>Use up-to-date browsers</a:t>
            </a:r>
          </a:p>
        </p:txBody>
      </p:sp>
    </p:spTree>
  </p:cSld>
  <p:clrMapOvr>
    <a:masterClrMapping/>
  </p:clrMapOvr>
  <p:transition advTm="10240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Administrators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6962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Maintain and examine log files</a:t>
            </a:r>
          </a:p>
          <a:p>
            <a:pPr>
              <a:lnSpc>
                <a:spcPct val="80000"/>
              </a:lnSpc>
            </a:pPr>
            <a:r>
              <a:rPr lang="en-US" dirty="0"/>
              <a:t>Audit servers to ensure known-good status for all software</a:t>
            </a:r>
          </a:p>
          <a:p>
            <a:pPr>
              <a:lnSpc>
                <a:spcPct val="80000"/>
              </a:lnSpc>
            </a:pPr>
            <a:r>
              <a:rPr lang="en-US" dirty="0"/>
              <a:t>Never install code from unknown or </a:t>
            </a:r>
            <a:r>
              <a:rPr lang="en-US" dirty="0" err="1"/>
              <a:t>untrusted</a:t>
            </a:r>
            <a:r>
              <a:rPr lang="en-US" dirty="0"/>
              <a:t> sources – and compile examined source if possible</a:t>
            </a:r>
          </a:p>
          <a:p>
            <a:pPr>
              <a:lnSpc>
                <a:spcPct val="80000"/>
              </a:lnSpc>
            </a:pPr>
            <a:r>
              <a:rPr lang="en-US" dirty="0"/>
              <a:t>Subscribe to and follow best practices from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NIST CSRC </a:t>
            </a:r>
            <a:r>
              <a:rPr lang="en-US" sz="2000" u="sng" dirty="0"/>
              <a:t>http://csrc.nist.gov/publications/PubsSPs.html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CERT/CC </a:t>
            </a:r>
            <a:r>
              <a:rPr lang="en-US" sz="2000" u="sng" dirty="0"/>
              <a:t>http://www.cert.org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SANS </a:t>
            </a:r>
            <a:r>
              <a:rPr lang="en-US" sz="2000" u="sng" dirty="0"/>
              <a:t>http://www.sans.org</a:t>
            </a:r>
            <a:r>
              <a:rPr lang="en-US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i="1" dirty="0"/>
              <a:t>Computer Security Handbook</a:t>
            </a:r>
            <a:r>
              <a:rPr lang="en-US" dirty="0"/>
              <a:t>!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Bundesamt </a:t>
            </a:r>
            <a:r>
              <a:rPr lang="en-US" dirty="0" err="1"/>
              <a:t>für</a:t>
            </a:r>
            <a:r>
              <a:rPr lang="en-US" dirty="0"/>
              <a:t> Sicherheit in der Informationstechnik (BSI)</a:t>
            </a:r>
          </a:p>
          <a:p>
            <a:pPr lvl="2">
              <a:lnSpc>
                <a:spcPct val="80000"/>
              </a:lnSpc>
              <a:buNone/>
            </a:pPr>
            <a:r>
              <a:rPr lang="en-US" sz="2000" u="sng" dirty="0">
                <a:hlinkClick r:id="rId3"/>
              </a:rPr>
              <a:t>http://www.bsi.de/english/gshb/index.htm</a:t>
            </a:r>
            <a:r>
              <a:rPr lang="en-US" sz="2000" u="sng" dirty="0"/>
              <a:t> </a:t>
            </a:r>
          </a:p>
          <a:p>
            <a:pPr lvl="2">
              <a:lnSpc>
                <a:spcPct val="80000"/>
              </a:lnSpc>
              <a:buNone/>
            </a:pPr>
            <a:endParaRPr lang="en-US" sz="2000" u="sng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ransition advTm="15904"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Network Actions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4676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Enable </a:t>
            </a:r>
            <a:r>
              <a:rPr lang="en-US" i="1" dirty="0"/>
              <a:t>egress filtering</a:t>
            </a:r>
            <a:r>
              <a:rPr lang="en-US" dirty="0"/>
              <a:t> to prevent any packet from passing if it uses forged IP headers</a:t>
            </a:r>
          </a:p>
          <a:p>
            <a:pPr>
              <a:lnSpc>
                <a:spcPct val="80000"/>
              </a:lnSpc>
            </a:pPr>
            <a:r>
              <a:rPr lang="en-US" dirty="0"/>
              <a:t>Block all incoming packets addressed </a:t>
            </a:r>
            <a:br>
              <a:rPr lang="en-US" dirty="0"/>
            </a:br>
            <a:r>
              <a:rPr lang="en-US" dirty="0"/>
              <a:t>to a network broadcast address</a:t>
            </a:r>
          </a:p>
          <a:p>
            <a:pPr>
              <a:lnSpc>
                <a:spcPct val="80000"/>
              </a:lnSpc>
            </a:pPr>
            <a:r>
              <a:rPr lang="en-US" dirty="0"/>
              <a:t>Turn off Directed Broadcast capability </a:t>
            </a:r>
            <a:br>
              <a:rPr lang="en-US" dirty="0"/>
            </a:br>
            <a:r>
              <a:rPr lang="en-US" dirty="0"/>
              <a:t>at router if feasible</a:t>
            </a:r>
          </a:p>
          <a:p>
            <a:pPr>
              <a:lnSpc>
                <a:spcPct val="80000"/>
              </a:lnSpc>
            </a:pPr>
            <a:r>
              <a:rPr lang="en-US" dirty="0"/>
              <a:t>Discard any packet directed to </a:t>
            </a:r>
            <a:br>
              <a:rPr lang="en-US" dirty="0"/>
            </a:br>
            <a:r>
              <a:rPr lang="en-US" dirty="0"/>
              <a:t>RFC1918 private addresses</a:t>
            </a:r>
          </a:p>
          <a:p>
            <a:pPr>
              <a:lnSpc>
                <a:spcPct val="80000"/>
              </a:lnSpc>
            </a:pPr>
            <a:r>
              <a:rPr lang="en-US" dirty="0"/>
              <a:t>Disable all unused application ports </a:t>
            </a:r>
            <a:br>
              <a:rPr lang="en-US" dirty="0"/>
            </a:br>
            <a:r>
              <a:rPr lang="en-US" dirty="0"/>
              <a:t>(esp. IRC or others known to be </a:t>
            </a:r>
            <a:br>
              <a:rPr lang="en-US" dirty="0"/>
            </a:br>
            <a:r>
              <a:rPr lang="en-US" dirty="0"/>
              <a:t>used by DDoS tools)</a:t>
            </a:r>
          </a:p>
          <a:p>
            <a:pPr>
              <a:lnSpc>
                <a:spcPct val="80000"/>
              </a:lnSpc>
            </a:pPr>
            <a:r>
              <a:rPr lang="en-US" dirty="0"/>
              <a:t>Monitor network activity in real time </a:t>
            </a:r>
            <a:br>
              <a:rPr lang="en-US" dirty="0"/>
            </a:br>
            <a:r>
              <a:rPr lang="en-US" dirty="0"/>
              <a:t>to spot anomalies quickly</a:t>
            </a:r>
          </a:p>
        </p:txBody>
      </p:sp>
      <p:pic>
        <p:nvPicPr>
          <p:cNvPr id="6146" name="Picture 2" descr="C:\Program Files\Microsoft Office\Media\CntCD1\ClipArt3\j02332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0"/>
            <a:ext cx="25908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3616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DoS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410200"/>
          </a:xfrm>
        </p:spPr>
        <p:txBody>
          <a:bodyPr/>
          <a:lstStyle/>
          <a:p>
            <a:r>
              <a:rPr lang="en-US" sz="2300" dirty="0"/>
              <a:t>Early systems subject to resource exhaustion</a:t>
            </a:r>
          </a:p>
          <a:p>
            <a:pPr lvl="1"/>
            <a:r>
              <a:rPr lang="en-US" sz="2300" dirty="0"/>
              <a:t>HP3000 console (early 1980s) received all system messages</a:t>
            </a:r>
          </a:p>
          <a:p>
            <a:pPr lvl="2"/>
            <a:r>
              <a:rPr lang="en-US" sz="2300" dirty="0"/>
              <a:t>Logons, logoffs, requests for paper &amp; tape</a:t>
            </a:r>
          </a:p>
          <a:p>
            <a:pPr lvl="1"/>
            <a:r>
              <a:rPr lang="en-US" sz="2300" dirty="0"/>
              <a:t>Pressing any key on console without pressing </a:t>
            </a:r>
            <a:r>
              <a:rPr lang="en-US" sz="2300" dirty="0">
                <a:sym typeface="Keystroke"/>
              </a:rPr>
              <a:t> key blocked incoming system messages</a:t>
            </a:r>
          </a:p>
          <a:p>
            <a:pPr lvl="1"/>
            <a:r>
              <a:rPr lang="en-US" sz="2300" dirty="0">
                <a:sym typeface="Keystroke"/>
              </a:rPr>
              <a:t>System buffers filled up with messages</a:t>
            </a:r>
          </a:p>
          <a:p>
            <a:pPr lvl="1"/>
            <a:r>
              <a:rPr lang="en-US" sz="2300" dirty="0">
                <a:sym typeface="Keystroke"/>
              </a:rPr>
              <a:t>No further actions requiring notifications</a:t>
            </a:r>
          </a:p>
          <a:p>
            <a:pPr lvl="2"/>
            <a:r>
              <a:rPr lang="en-US" sz="2300" dirty="0">
                <a:sym typeface="Keystroke"/>
              </a:rPr>
              <a:t>No one could finish logging on or off</a:t>
            </a:r>
          </a:p>
          <a:p>
            <a:pPr lvl="2"/>
            <a:r>
              <a:rPr lang="en-US" sz="2300" dirty="0">
                <a:sym typeface="Keystroke"/>
              </a:rPr>
              <a:t>Anyone asking for tape/paper froze</a:t>
            </a:r>
          </a:p>
          <a:p>
            <a:r>
              <a:rPr lang="en-US" sz="2300" dirty="0">
                <a:sym typeface="Keystroke"/>
              </a:rPr>
              <a:t>All systems that use obligatory user lockout at risk of DoS</a:t>
            </a:r>
          </a:p>
          <a:p>
            <a:pPr lvl="1"/>
            <a:r>
              <a:rPr lang="en-US" sz="2300" dirty="0">
                <a:sym typeface="Keystroke"/>
              </a:rPr>
              <a:t>Attacker need only log on to all userIDs with bogus password – locks everyone out</a:t>
            </a:r>
            <a:endParaRPr lang="en-US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1394144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5410200"/>
          </a:xfrm>
        </p:spPr>
        <p:txBody>
          <a:bodyPr/>
          <a:lstStyle/>
          <a:p>
            <a:r>
              <a:rPr lang="en-US" dirty="0"/>
              <a:t>Ingress filtering – discard all packets from client if packet header shows wrong NET_ID</a:t>
            </a:r>
          </a:p>
          <a:p>
            <a:r>
              <a:rPr lang="en-US" dirty="0"/>
              <a:t>Egress filtering – same rule to bar </a:t>
            </a:r>
            <a:br>
              <a:rPr lang="en-US" dirty="0"/>
            </a:br>
            <a:r>
              <a:rPr lang="en-US" dirty="0"/>
              <a:t>fraudulent packets</a:t>
            </a:r>
          </a:p>
          <a:p>
            <a:r>
              <a:rPr lang="en-US" dirty="0"/>
              <a:t>Discard all inbound or outbound </a:t>
            </a:r>
            <a:br>
              <a:rPr lang="en-US" dirty="0"/>
            </a:br>
            <a:r>
              <a:rPr lang="en-US" dirty="0"/>
              <a:t>packets containing RFC1918 </a:t>
            </a:r>
            <a:br>
              <a:rPr lang="en-US" dirty="0"/>
            </a:br>
            <a:r>
              <a:rPr lang="en-US" dirty="0"/>
              <a:t>private addresses or other </a:t>
            </a:r>
            <a:br>
              <a:rPr lang="en-US" dirty="0"/>
            </a:br>
            <a:r>
              <a:rPr lang="en-US" dirty="0"/>
              <a:t>reserved addresses</a:t>
            </a:r>
          </a:p>
          <a:p>
            <a:r>
              <a:rPr lang="en-US" dirty="0"/>
              <a:t>Disable IP directed broadcasts</a:t>
            </a:r>
          </a:p>
          <a:p>
            <a:r>
              <a:rPr lang="en-US" dirty="0"/>
              <a:t>Monitor high-volume customers</a:t>
            </a:r>
          </a:p>
          <a:p>
            <a:r>
              <a:rPr lang="en-US" dirty="0"/>
              <a:t>Join </a:t>
            </a:r>
            <a:r>
              <a:rPr lang="en-US" dirty="0" err="1"/>
              <a:t>ISPSec</a:t>
            </a:r>
            <a:r>
              <a:rPr lang="en-US" dirty="0"/>
              <a:t> Consortium – apply methods for cooperating to stop DoS and DDoS</a:t>
            </a:r>
          </a:p>
          <a:p>
            <a:pPr>
              <a:buFont typeface="Wingdings" pitchFamily="2" charset="2"/>
              <a:buNone/>
            </a:pPr>
            <a:r>
              <a:rPr lang="en-US" sz="2000" u="sng" dirty="0"/>
              <a:t>http://www.icsalabs.com/html/communities/ispsec/index.shtml</a:t>
            </a:r>
          </a:p>
        </p:txBody>
      </p:sp>
      <p:pic>
        <p:nvPicPr>
          <p:cNvPr id="7170" name="Picture 2" descr="C:\Program Files\Microsoft Office\Media\CntCD1\ClipArt4\j02508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71803"/>
            <a:ext cx="3054882" cy="311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2592">
    <p:zo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Anti-DoS Tools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486400"/>
          </a:xfrm>
        </p:spPr>
        <p:txBody>
          <a:bodyPr/>
          <a:lstStyle/>
          <a:p>
            <a:r>
              <a:rPr lang="en-US" sz="2200" dirty="0"/>
              <a:t>Network traffic monitors</a:t>
            </a:r>
          </a:p>
          <a:p>
            <a:pPr lvl="1"/>
            <a:r>
              <a:rPr lang="en-US" sz="2200" dirty="0"/>
              <a:t>Track normal patterns of traffic</a:t>
            </a:r>
          </a:p>
          <a:p>
            <a:pPr lvl="1"/>
            <a:r>
              <a:rPr lang="en-US" sz="2200" dirty="0"/>
              <a:t>Identify abnormal DDoS patterns</a:t>
            </a:r>
          </a:p>
          <a:p>
            <a:pPr lvl="1"/>
            <a:r>
              <a:rPr lang="en-US" sz="2200" dirty="0"/>
              <a:t>Shut down sources of fraudulent traffic</a:t>
            </a:r>
          </a:p>
          <a:p>
            <a:r>
              <a:rPr lang="en-US" sz="2200" dirty="0"/>
              <a:t>RSA client puzzle</a:t>
            </a:r>
          </a:p>
          <a:p>
            <a:pPr lvl="1"/>
            <a:r>
              <a:rPr lang="en-US" sz="2200" dirty="0"/>
              <a:t>When connection flood detected, responds with cryptographic puzzle for client</a:t>
            </a:r>
          </a:p>
          <a:p>
            <a:pPr lvl="1"/>
            <a:r>
              <a:rPr lang="en-US" sz="2200" dirty="0"/>
              <a:t>Accept connections only given proper response</a:t>
            </a:r>
          </a:p>
          <a:p>
            <a:r>
              <a:rPr lang="en-US" sz="2200" dirty="0"/>
              <a:t>IP </a:t>
            </a:r>
            <a:r>
              <a:rPr lang="en-US" sz="2200" dirty="0" err="1"/>
              <a:t>Traceback</a:t>
            </a:r>
            <a:endParaRPr lang="en-US" sz="2200" dirty="0"/>
          </a:p>
          <a:p>
            <a:pPr lvl="1"/>
            <a:r>
              <a:rPr lang="en-US" sz="2200" dirty="0"/>
              <a:t>Mark some of the packets with path info</a:t>
            </a:r>
          </a:p>
          <a:p>
            <a:pPr lvl="1"/>
            <a:r>
              <a:rPr lang="en-US" sz="2200" dirty="0"/>
              <a:t>Or define ICMP </a:t>
            </a:r>
            <a:r>
              <a:rPr lang="en-US" sz="2200" dirty="0" err="1"/>
              <a:t>Traceback</a:t>
            </a:r>
            <a:r>
              <a:rPr lang="en-US" sz="2200" dirty="0"/>
              <a:t> message to victims</a:t>
            </a:r>
          </a:p>
          <a:p>
            <a:r>
              <a:rPr lang="en-US" sz="2200" dirty="0"/>
              <a:t>Modify IP to stop address spoofing</a:t>
            </a:r>
          </a:p>
          <a:p>
            <a:pPr lvl="1"/>
            <a:r>
              <a:rPr lang="en-US" sz="2200" dirty="0"/>
              <a:t>Host Identity Payload</a:t>
            </a:r>
          </a:p>
          <a:p>
            <a:r>
              <a:rPr lang="en-US" sz="2200" dirty="0"/>
              <a:t>Upgrade browsers to later versions</a:t>
            </a:r>
          </a:p>
        </p:txBody>
      </p:sp>
      <p:pic>
        <p:nvPicPr>
          <p:cNvPr id="5123" name="Picture 3" descr="C:\Program Files\Microsoft Office\Media\CntCD1\ClipArt3\j02337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22020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832">
    <p:zo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Products (1)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80010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tx2"/>
                </a:solidFill>
              </a:rPr>
              <a:t>These are EXAMPLES, not ENDORSEMENTS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ApplicCure</a:t>
            </a:r>
            <a:r>
              <a:rPr lang="en-US" dirty="0"/>
              <a:t> </a:t>
            </a:r>
            <a:r>
              <a:rPr lang="en-US" dirty="0" err="1"/>
              <a:t>dotDefender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Web application firewall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Session protection security engine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Blocks impersonation, high-volume traffic</a:t>
            </a:r>
          </a:p>
          <a:p>
            <a:pPr lvl="1"/>
            <a:r>
              <a:rPr lang="en-US" dirty="0">
                <a:latin typeface="Arial Narrow" pitchFamily="34" charset="0"/>
                <a:hlinkClick r:id="rId3"/>
              </a:rPr>
              <a:t>http://tinyurl.com/m9q26s</a:t>
            </a:r>
            <a:r>
              <a:rPr lang="en-US" dirty="0">
                <a:latin typeface="Arial Narrow" pitchFamily="34" charset="0"/>
              </a:rPr>
              <a:t>  </a:t>
            </a:r>
          </a:p>
          <a:p>
            <a:r>
              <a:rPr lang="en-US" dirty="0"/>
              <a:t>Arbor Networks</a:t>
            </a:r>
          </a:p>
          <a:p>
            <a:pPr lvl="1"/>
            <a:r>
              <a:rPr lang="en-US" dirty="0" err="1"/>
              <a:t>Peakflow</a:t>
            </a:r>
            <a:r>
              <a:rPr lang="en-US" dirty="0"/>
              <a:t> DoS managed service</a:t>
            </a:r>
          </a:p>
          <a:p>
            <a:pPr lvl="1"/>
            <a:r>
              <a:rPr lang="en-US" dirty="0"/>
              <a:t>Gathers data from ISP networks</a:t>
            </a:r>
          </a:p>
          <a:p>
            <a:pPr lvl="1"/>
            <a:r>
              <a:rPr lang="en-US" dirty="0"/>
              <a:t>Establishes baseline to detect problems</a:t>
            </a:r>
          </a:p>
          <a:p>
            <a:pPr lvl="1"/>
            <a:r>
              <a:rPr lang="en-US" dirty="0"/>
              <a:t>Reconfigures routers to shut down flood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 Narrow" pitchFamily="34" charset="0"/>
                <a:hlinkClick r:id="rId4"/>
              </a:rPr>
              <a:t>http://tinyurl.com/6g2z9f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advTm="8672">
    <p:zo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Products (2)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848600" cy="4953000"/>
          </a:xfrm>
        </p:spPr>
        <p:txBody>
          <a:bodyPr/>
          <a:lstStyle/>
          <a:p>
            <a:r>
              <a:rPr lang="en-US" dirty="0" err="1"/>
              <a:t>Lancope</a:t>
            </a:r>
            <a:r>
              <a:rPr lang="en-US" dirty="0"/>
              <a:t> </a:t>
            </a:r>
            <a:r>
              <a:rPr lang="en-US" dirty="0" err="1"/>
              <a:t>StealthWatch</a:t>
            </a:r>
            <a:endParaRPr lang="en-US" dirty="0"/>
          </a:p>
          <a:p>
            <a:pPr lvl="1"/>
            <a:r>
              <a:rPr lang="en-US" dirty="0"/>
              <a:t>Intrusion Detection System (IDS)</a:t>
            </a:r>
          </a:p>
          <a:p>
            <a:pPr lvl="1"/>
            <a:r>
              <a:rPr lang="en-US" dirty="0"/>
              <a:t>Includes DoS monitoring and response</a:t>
            </a:r>
          </a:p>
          <a:p>
            <a:pPr lvl="2"/>
            <a:r>
              <a:rPr lang="en-US" dirty="0"/>
              <a:t>Detection</a:t>
            </a:r>
          </a:p>
          <a:p>
            <a:pPr lvl="2"/>
            <a:r>
              <a:rPr lang="en-US" dirty="0"/>
              <a:t>Notification</a:t>
            </a:r>
          </a:p>
          <a:p>
            <a:pPr lvl="2"/>
            <a:r>
              <a:rPr lang="en-US" dirty="0" err="1"/>
              <a:t>Traceback</a:t>
            </a:r>
            <a:endParaRPr lang="en-US" dirty="0"/>
          </a:p>
          <a:p>
            <a:pPr lvl="2"/>
            <a:r>
              <a:rPr lang="en-US" dirty="0"/>
              <a:t>Forensics</a:t>
            </a:r>
          </a:p>
          <a:p>
            <a:pPr lvl="1"/>
            <a:r>
              <a:rPr lang="en-US" dirty="0">
                <a:latin typeface="Arial Narrow" pitchFamily="34" charset="0"/>
                <a:hlinkClick r:id="rId3"/>
              </a:rPr>
              <a:t>http://www.lancope.com/</a:t>
            </a:r>
            <a:r>
              <a:rPr lang="en-US" dirty="0"/>
              <a:t> </a:t>
            </a:r>
          </a:p>
          <a:p>
            <a:r>
              <a:rPr lang="en-US" dirty="0"/>
              <a:t>Cisco Routers: “Configuring DoS Protection”</a:t>
            </a:r>
          </a:p>
          <a:p>
            <a:pPr lvl="1"/>
            <a:r>
              <a:rPr lang="en-US" dirty="0"/>
              <a:t>Detailed White Paper</a:t>
            </a:r>
          </a:p>
          <a:p>
            <a:pPr lvl="1"/>
            <a:r>
              <a:rPr lang="en-US" dirty="0">
                <a:latin typeface="Arial Narrow" pitchFamily="34" charset="0"/>
                <a:hlinkClick r:id="rId4"/>
              </a:rPr>
              <a:t>http://tinyurl.com/5e8mvu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advTm="32768">
    <p:zo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Management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Upper management discounts threat of DoS </a:t>
            </a:r>
          </a:p>
          <a:p>
            <a:pPr lvl="1"/>
            <a:r>
              <a:rPr lang="en-US" dirty="0"/>
              <a:t>Attacks must be targeted</a:t>
            </a:r>
          </a:p>
          <a:p>
            <a:pPr lvl="1"/>
            <a:r>
              <a:rPr lang="en-US" dirty="0"/>
              <a:t>“No one would attack us”</a:t>
            </a:r>
          </a:p>
          <a:p>
            <a:r>
              <a:rPr lang="en-US" dirty="0"/>
              <a:t>But any site can become a host for daemons</a:t>
            </a:r>
          </a:p>
          <a:p>
            <a:pPr lvl="1"/>
            <a:r>
              <a:rPr lang="en-US" dirty="0"/>
              <a:t>Potential performance degradation</a:t>
            </a:r>
          </a:p>
          <a:p>
            <a:pPr lvl="1"/>
            <a:r>
              <a:rPr lang="en-US" dirty="0"/>
              <a:t>Damage to system integrity &amp; reliability</a:t>
            </a:r>
          </a:p>
          <a:p>
            <a:pPr lvl="1"/>
            <a:r>
              <a:rPr lang="en-US" dirty="0"/>
              <a:t>Theoretical legal liability</a:t>
            </a:r>
          </a:p>
          <a:p>
            <a:r>
              <a:rPr lang="en-US" dirty="0"/>
              <a:t>Failure to protect systems against exploitation increases power of DoS and DDoS attackers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History of DoS 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1987-12:  Christmas-Tree Worm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IBM internal networks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Grew explosively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Self-mailing graphic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Escaped into BITNET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Crashed systems</a:t>
            </a:r>
          </a:p>
          <a:p>
            <a:pPr>
              <a:lnSpc>
                <a:spcPct val="80000"/>
              </a:lnSpc>
            </a:pPr>
            <a:r>
              <a:rPr lang="en-US" dirty="0"/>
              <a:t>1988-11:  Morris Worm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Probably launched by mistake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Demonstration program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Replicated through Internet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~9,000 systems crashed or were deliberately taken off-line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Was about ½ to ¾ of Internet as it was then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14400"/>
            <a:ext cx="2819400" cy="407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809625"/>
          </a:xfrm>
        </p:spPr>
        <p:txBody>
          <a:bodyPr/>
          <a:lstStyle/>
          <a:p>
            <a:r>
              <a:rPr lang="en-US" dirty="0"/>
              <a:t>History</a:t>
            </a:r>
            <a:r>
              <a:rPr lang="en-US" baseline="0" dirty="0"/>
              <a:t> of DoS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848600" cy="441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dirty="0" err="1"/>
              <a:t>Panix</a:t>
            </a:r>
            <a:r>
              <a:rPr lang="en-US" sz="2800" dirty="0"/>
              <a:t> Attacks of September 1996</a:t>
            </a:r>
          </a:p>
          <a:p>
            <a:r>
              <a:rPr lang="en-US" dirty="0"/>
              <a:t>Unknown criminal hacker attacked the PANIX Internet Service Provider</a:t>
            </a:r>
          </a:p>
          <a:p>
            <a:r>
              <a:rPr lang="en-US" dirty="0"/>
              <a:t>"SYN-flooding attack"</a:t>
            </a:r>
          </a:p>
          <a:p>
            <a:pPr lvl="1"/>
            <a:r>
              <a:rPr lang="en-US" dirty="0"/>
              <a:t>Stream of fraudulent TCP/IP requests for connections</a:t>
            </a:r>
          </a:p>
          <a:p>
            <a:pPr lvl="1"/>
            <a:r>
              <a:rPr lang="en-US" dirty="0"/>
              <a:t>Non-existent Internet addresses</a:t>
            </a:r>
          </a:p>
          <a:p>
            <a:pPr lvl="1"/>
            <a:r>
              <a:rPr lang="en-US" dirty="0"/>
              <a:t>Overwhelmed server</a:t>
            </a:r>
          </a:p>
          <a:p>
            <a:pPr lvl="1"/>
            <a:r>
              <a:rPr lang="en-US" dirty="0"/>
              <a:t>Denied service to legitimate users </a:t>
            </a:r>
          </a:p>
          <a:p>
            <a:r>
              <a:rPr lang="en-US" dirty="0"/>
              <a:t>TCP/IP specialists immediately developed patches to prevent recurrence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453390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 smtClean="0">
            <a:latin typeface="Arial Narrow" panose="020B0606020202030204" pitchFamily="34" charset="0"/>
          </a:defRPr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687</TotalTime>
  <Words>6415</Words>
  <Application>Microsoft Office PowerPoint</Application>
  <PresentationFormat>On-screen Show (4:3)</PresentationFormat>
  <Paragraphs>843</Paragraphs>
  <Slides>75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Algerian</vt:lpstr>
      <vt:lpstr>Arial</vt:lpstr>
      <vt:lpstr>Arial Narrow</vt:lpstr>
      <vt:lpstr>Bookman Old Style</vt:lpstr>
      <vt:lpstr>Courier New</vt:lpstr>
      <vt:lpstr>Garamond</vt:lpstr>
      <vt:lpstr>Monotype Sorts</vt:lpstr>
      <vt:lpstr>Times New Roman</vt:lpstr>
      <vt:lpstr>Wingdings</vt:lpstr>
      <vt:lpstr>csh5_chapter_slides</vt:lpstr>
      <vt:lpstr>Denial-of-Service Attacks</vt:lpstr>
      <vt:lpstr>Topics</vt:lpstr>
      <vt:lpstr>Introduction</vt:lpstr>
      <vt:lpstr>DoS</vt:lpstr>
      <vt:lpstr>Overview (1)</vt:lpstr>
      <vt:lpstr>Overview (2)</vt:lpstr>
      <vt:lpstr>History of DoS (1)</vt:lpstr>
      <vt:lpstr>History of DoS (2)</vt:lpstr>
      <vt:lpstr>History of DoS (3)</vt:lpstr>
      <vt:lpstr>History of DoS (4)</vt:lpstr>
      <vt:lpstr>History of DoS (5)</vt:lpstr>
      <vt:lpstr>Costs of DoS</vt:lpstr>
      <vt:lpstr>Damages from DoS and DDoS: Tort</vt:lpstr>
      <vt:lpstr>Specific DoS Attacks</vt:lpstr>
      <vt:lpstr>E-mail-Bombing (1)</vt:lpstr>
      <vt:lpstr>E-mail Bombing (2)</vt:lpstr>
      <vt:lpstr>Buffer Overflows</vt:lpstr>
      <vt:lpstr>What Is a Buffer Overflow?</vt:lpstr>
      <vt:lpstr>Natl Vulnerability DB (1)</vt:lpstr>
      <vt:lpstr>Natl Vulnerability DB (2)</vt:lpstr>
      <vt:lpstr>Buffer Overflows Declining Security Problem (2)</vt:lpstr>
      <vt:lpstr>Blaster (1)</vt:lpstr>
      <vt:lpstr>Blaster (2)</vt:lpstr>
      <vt:lpstr>Blaster (3)</vt:lpstr>
      <vt:lpstr>Origin of Buffer Overflow Vulnerabilities</vt:lpstr>
      <vt:lpstr>Consequences of Bounds Violations</vt:lpstr>
      <vt:lpstr>Bounds Violations in Interpreters</vt:lpstr>
      <vt:lpstr>Ping of Death</vt:lpstr>
      <vt:lpstr>Fighting Buffer Overflows</vt:lpstr>
      <vt:lpstr>Fighting Buffer Overflows (cont’d)</vt:lpstr>
      <vt:lpstr>Bandwidth Consumption (1)</vt:lpstr>
      <vt:lpstr>Bandwidth Consumption (2)</vt:lpstr>
      <vt:lpstr>SMURF Attacks</vt:lpstr>
      <vt:lpstr>Fraggle Attacks</vt:lpstr>
      <vt:lpstr>Kernel-Panic Attacks</vt:lpstr>
      <vt:lpstr>Land Attacks</vt:lpstr>
      <vt:lpstr>Teardrop Attacks</vt:lpstr>
      <vt:lpstr>Resource Locking &amp;  Race Conditions</vt:lpstr>
      <vt:lpstr>Routing &amp; DNS Attacks</vt:lpstr>
      <vt:lpstr>SYN Flooding</vt:lpstr>
      <vt:lpstr>Resource Starvation</vt:lpstr>
      <vt:lpstr>Ping Basics</vt:lpstr>
      <vt:lpstr>Ping Flooding</vt:lpstr>
      <vt:lpstr>Java</vt:lpstr>
      <vt:lpstr>Router Attacks</vt:lpstr>
      <vt:lpstr>Other Resources</vt:lpstr>
      <vt:lpstr>Preventing &amp; Responding  to DoS (1)</vt:lpstr>
      <vt:lpstr>Preventing &amp; Responding to DoS (2)</vt:lpstr>
      <vt:lpstr>DDoS</vt:lpstr>
      <vt:lpstr>Overview of DDoS</vt:lpstr>
      <vt:lpstr>History of DDoS (1)</vt:lpstr>
      <vt:lpstr>History of DDoS (2)</vt:lpstr>
      <vt:lpstr>History of DDoS (3)</vt:lpstr>
      <vt:lpstr>History of DDoS (4)</vt:lpstr>
      <vt:lpstr>DDoS Attack on Social Networking Sites – Aug 2009</vt:lpstr>
      <vt:lpstr>DDoS Terminology &amp; Overview</vt:lpstr>
      <vt:lpstr>DDoS Tools</vt:lpstr>
      <vt:lpstr>Trin00</vt:lpstr>
      <vt:lpstr>Tribe Flood Network (TFN)</vt:lpstr>
      <vt:lpstr>Stacheldraht</vt:lpstr>
      <vt:lpstr>TFN2K</vt:lpstr>
      <vt:lpstr>Trinity</vt:lpstr>
      <vt:lpstr>Code Red Worm</vt:lpstr>
      <vt:lpstr>NIMDA</vt:lpstr>
      <vt:lpstr>Hidden Links in Web Pages  or Program</vt:lpstr>
      <vt:lpstr>Fighting DoS and DDoS</vt:lpstr>
      <vt:lpstr>Users</vt:lpstr>
      <vt:lpstr>System Administrators</vt:lpstr>
      <vt:lpstr>Local Network Actions</vt:lpstr>
      <vt:lpstr>ISPs</vt:lpstr>
      <vt:lpstr>New Anti-DoS Tools</vt:lpstr>
      <vt:lpstr>Commercial Products (1)</vt:lpstr>
      <vt:lpstr>Commercial Products (2)</vt:lpstr>
      <vt:lpstr>Management Issues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Denial-of-Service Attacks</dc:title>
  <dc:subject/>
  <dc:creator>M. E. Kabay, PhD, CISSP-ISSMP</dc:creator>
  <cp:keywords/>
  <dc:description>Updated 2014-10-21_x000d_
“Denial-of-Service Attacks”_x000d_
Gary C. Kessler &amp; _x000d_
Diane E. Levine</dc:description>
  <cp:lastModifiedBy>Mich Kabay</cp:lastModifiedBy>
  <cp:revision>142</cp:revision>
  <cp:lastPrinted>2014-10-21T16:41:28Z</cp:lastPrinted>
  <dcterms:created xsi:type="dcterms:W3CDTF">2009-08-08T22:24:48Z</dcterms:created>
  <dcterms:modified xsi:type="dcterms:W3CDTF">2021-02-05T19:53:43Z</dcterms:modified>
  <cp:category/>
</cp:coreProperties>
</file>