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908" r:id="rId2"/>
    <p:sldId id="911" r:id="rId3"/>
    <p:sldId id="912" r:id="rId4"/>
    <p:sldId id="913" r:id="rId5"/>
    <p:sldId id="914" r:id="rId6"/>
    <p:sldId id="915" r:id="rId7"/>
    <p:sldId id="916" r:id="rId8"/>
    <p:sldId id="917" r:id="rId9"/>
    <p:sldId id="918" r:id="rId10"/>
    <p:sldId id="919" r:id="rId11"/>
    <p:sldId id="920" r:id="rId12"/>
    <p:sldId id="921" r:id="rId13"/>
    <p:sldId id="922" r:id="rId14"/>
    <p:sldId id="923" r:id="rId15"/>
    <p:sldId id="924" r:id="rId16"/>
    <p:sldId id="949" r:id="rId17"/>
    <p:sldId id="925" r:id="rId18"/>
    <p:sldId id="926" r:id="rId19"/>
    <p:sldId id="927" r:id="rId20"/>
    <p:sldId id="928" r:id="rId21"/>
    <p:sldId id="929" r:id="rId22"/>
    <p:sldId id="930" r:id="rId23"/>
    <p:sldId id="931" r:id="rId24"/>
    <p:sldId id="932" r:id="rId25"/>
    <p:sldId id="933" r:id="rId26"/>
    <p:sldId id="934" r:id="rId27"/>
    <p:sldId id="935" r:id="rId28"/>
    <p:sldId id="936" r:id="rId29"/>
    <p:sldId id="937" r:id="rId30"/>
    <p:sldId id="938" r:id="rId31"/>
    <p:sldId id="939" r:id="rId32"/>
    <p:sldId id="940" r:id="rId33"/>
    <p:sldId id="941" r:id="rId34"/>
    <p:sldId id="942" r:id="rId35"/>
    <p:sldId id="943" r:id="rId36"/>
    <p:sldId id="944" r:id="rId37"/>
    <p:sldId id="945" r:id="rId38"/>
    <p:sldId id="946" r:id="rId39"/>
    <p:sldId id="947" r:id="rId40"/>
    <p:sldId id="948" r:id="rId41"/>
    <p:sldId id="578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74" autoAdjust="0"/>
  </p:normalViewPr>
  <p:slideViewPr>
    <p:cSldViewPr showGuides="1">
      <p:cViewPr varScale="1">
        <p:scale>
          <a:sx n="95" d="100"/>
          <a:sy n="95" d="100"/>
        </p:scale>
        <p:origin x="168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30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57436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ctr" defTabSz="913840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ctr" defTabSz="913840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7341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1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8" tIns="48319" rIns="96638" bIns="48319" numCol="1" anchor="t" anchorCtr="0" compatLnSpc="1">
            <a:prstTxWarp prst="textNoShape">
              <a:avLst/>
            </a:prstTxWarp>
          </a:bodyPr>
          <a:lstStyle>
            <a:lvl1pPr algn="ctr" defTabSz="966529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3" y="4561227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8" tIns="48319" rIns="96638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3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8" tIns="48319" rIns="96638" bIns="48319" numCol="1" anchor="b" anchorCtr="0" compatLnSpc="1">
            <a:prstTxWarp prst="textNoShape">
              <a:avLst/>
            </a:prstTxWarp>
          </a:bodyPr>
          <a:lstStyle>
            <a:lvl1pPr algn="ctr" defTabSz="966529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4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38" tIns="48319" rIns="96638" bIns="48319" numCol="1" anchor="b" anchorCtr="0" compatLnSpc="1">
            <a:prstTxWarp prst="textNoShape">
              <a:avLst/>
            </a:prstTxWarp>
          </a:bodyPr>
          <a:lstStyle>
            <a:lvl1pPr algn="ctr" defTabSz="966529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52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13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37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72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38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45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63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7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11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8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35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65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41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6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02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39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9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77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4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88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6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18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95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13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804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14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77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99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112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186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98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5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7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398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41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85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2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8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7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7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org/web/web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3276600"/>
          </a:xfrm>
        </p:spPr>
        <p:txBody>
          <a:bodyPr/>
          <a:lstStyle/>
          <a:p>
            <a:pPr algn="ctr"/>
            <a:r>
              <a:rPr lang="en-US" sz="6000" dirty="0"/>
              <a:t>Social-Engineering &amp; Low-Tech Attacks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19</a:t>
            </a:r>
          </a:p>
          <a:p>
            <a:pPr algn="ctr">
              <a:buNone/>
            </a:pPr>
            <a:r>
              <a:rPr lang="en-US" sz="3600" dirty="0"/>
              <a:t>“Social Engineering &amp; </a:t>
            </a:r>
            <a:br>
              <a:rPr lang="en-US" sz="3600" dirty="0"/>
            </a:br>
            <a:r>
              <a:rPr lang="en-US" sz="3600" dirty="0"/>
              <a:t>Low-Tech Attacks”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Karthik Raman, Susan Baumes, Kevin Beets &amp; Carl 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Dumpster® Diving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848600" cy="5181600"/>
          </a:xfrm>
        </p:spPr>
        <p:txBody>
          <a:bodyPr/>
          <a:lstStyle/>
          <a:p>
            <a:r>
              <a:rPr lang="en-US" sz="2300" dirty="0"/>
              <a:t>Dumpster® is registered trademark of </a:t>
            </a:r>
            <a:r>
              <a:rPr lang="en-US" sz="2300" i="1" dirty="0" err="1"/>
              <a:t>Dempster</a:t>
            </a:r>
            <a:r>
              <a:rPr lang="en-US" sz="2300" i="1" dirty="0"/>
              <a:t> Brothers</a:t>
            </a:r>
            <a:r>
              <a:rPr lang="en-US" sz="2300" dirty="0"/>
              <a:t> for mobile trash receptacles</a:t>
            </a:r>
          </a:p>
          <a:p>
            <a:r>
              <a:rPr lang="en-US" sz="2300" dirty="0"/>
              <a:t>Discarded materials are not protected by law unless on private property </a:t>
            </a:r>
          </a:p>
          <a:p>
            <a:r>
              <a:rPr lang="en-US" sz="2300" dirty="0"/>
              <a:t>Many organizations sloppily</a:t>
            </a:r>
            <a:br>
              <a:rPr lang="en-US" sz="2300" dirty="0"/>
            </a:br>
            <a:r>
              <a:rPr lang="en-US" sz="2300" dirty="0"/>
              <a:t>throw away confidential info</a:t>
            </a:r>
          </a:p>
          <a:p>
            <a:pPr lvl="1"/>
            <a:r>
              <a:rPr lang="en-US" sz="2300" dirty="0"/>
              <a:t>Papers</a:t>
            </a:r>
          </a:p>
          <a:p>
            <a:pPr lvl="1"/>
            <a:r>
              <a:rPr lang="en-US" sz="2300" dirty="0"/>
              <a:t>Magnetic media</a:t>
            </a:r>
          </a:p>
          <a:p>
            <a:r>
              <a:rPr lang="en-US" sz="2300" dirty="0"/>
              <a:t>Criminals derive value from</a:t>
            </a:r>
          </a:p>
          <a:p>
            <a:pPr lvl="1"/>
            <a:r>
              <a:rPr lang="en-US" sz="2300" dirty="0"/>
              <a:t>Internal organization charts</a:t>
            </a:r>
          </a:p>
          <a:p>
            <a:pPr lvl="1"/>
            <a:r>
              <a:rPr lang="en-US" sz="2300" dirty="0"/>
              <a:t>Memoranda</a:t>
            </a:r>
          </a:p>
          <a:p>
            <a:pPr lvl="1"/>
            <a:r>
              <a:rPr lang="en-US" sz="2300" dirty="0"/>
              <a:t>Vacation schedules</a:t>
            </a:r>
          </a:p>
          <a:p>
            <a:r>
              <a:rPr lang="en-US" sz="2300" dirty="0"/>
              <a:t>Use info for industrial espionage and impersonation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3048000" cy="254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Theft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Outright theft of confidential information</a:t>
            </a:r>
          </a:p>
          <a:p>
            <a:pPr lvl="1"/>
            <a:r>
              <a:rPr lang="en-US" dirty="0"/>
              <a:t>Paper</a:t>
            </a:r>
          </a:p>
          <a:p>
            <a:pPr lvl="1"/>
            <a:r>
              <a:rPr lang="en-US" dirty="0"/>
              <a:t>CD-ROMs</a:t>
            </a:r>
          </a:p>
          <a:p>
            <a:pPr lvl="1"/>
            <a:r>
              <a:rPr lang="en-US" dirty="0"/>
              <a:t>USB flash drives and disk drives</a:t>
            </a:r>
          </a:p>
          <a:p>
            <a:pPr lvl="1"/>
            <a:r>
              <a:rPr lang="en-US" dirty="0"/>
              <a:t>Backups</a:t>
            </a:r>
          </a:p>
          <a:p>
            <a:pPr lvl="1"/>
            <a:r>
              <a:rPr lang="en-US" dirty="0"/>
              <a:t>Entire laptop computers </a:t>
            </a:r>
          </a:p>
          <a:p>
            <a:pPr lvl="1"/>
            <a:r>
              <a:rPr lang="en-US" dirty="0"/>
              <a:t>Purses, wallets, briefcases</a:t>
            </a:r>
          </a:p>
          <a:p>
            <a:pPr lvl="1"/>
            <a:r>
              <a:rPr lang="en-US" dirty="0"/>
              <a:t>Trash bags</a:t>
            </a:r>
          </a:p>
          <a:p>
            <a:r>
              <a:rPr lang="en-US" dirty="0"/>
              <a:t>Information used directly or for impersonation</a:t>
            </a:r>
          </a:p>
        </p:txBody>
      </p:sp>
      <p:pic>
        <p:nvPicPr>
          <p:cNvPr id="4099" name="Picture 3" descr="C:\Program Files\Microsoft Office\Media\CntCD1\ClipArt5\j028715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05000"/>
            <a:ext cx="3185126" cy="441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Leveraging Social Situations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Employees relaxing or traveling may let down guard</a:t>
            </a:r>
          </a:p>
          <a:p>
            <a:r>
              <a:rPr lang="en-US" dirty="0"/>
              <a:t>Social engineers may deliberately eavesdrop</a:t>
            </a:r>
          </a:p>
          <a:p>
            <a:pPr lvl="1"/>
            <a:r>
              <a:rPr lang="en-US" dirty="0"/>
              <a:t>Company parties</a:t>
            </a:r>
          </a:p>
          <a:p>
            <a:pPr lvl="1"/>
            <a:r>
              <a:rPr lang="en-US" dirty="0"/>
              <a:t>Clubs, trains, coffee shops</a:t>
            </a:r>
          </a:p>
          <a:p>
            <a:r>
              <a:rPr lang="en-US" dirty="0"/>
              <a:t>Classic errors</a:t>
            </a:r>
          </a:p>
          <a:p>
            <a:pPr lvl="1"/>
            <a:r>
              <a:rPr lang="en-US" dirty="0"/>
              <a:t>Talking about confidential matters </a:t>
            </a:r>
          </a:p>
          <a:p>
            <a:pPr lvl="2"/>
            <a:r>
              <a:rPr lang="en-US" dirty="0"/>
              <a:t>In public amongst themselves</a:t>
            </a:r>
          </a:p>
          <a:p>
            <a:pPr lvl="2"/>
            <a:r>
              <a:rPr lang="en-US" dirty="0"/>
              <a:t>To friendly strangers</a:t>
            </a:r>
          </a:p>
          <a:p>
            <a:pPr lvl="2"/>
            <a:r>
              <a:rPr lang="en-US" dirty="0"/>
              <a:t>Loudly on mobile phones</a:t>
            </a:r>
          </a:p>
          <a:p>
            <a:pPr lvl="1"/>
            <a:r>
              <a:rPr lang="en-US" dirty="0"/>
              <a:t>Letting strangers view computer screens</a:t>
            </a:r>
          </a:p>
          <a:p>
            <a:pPr lvl="1"/>
            <a:r>
              <a:rPr lang="en-US" dirty="0"/>
              <a:t>Leaving portable computers unlocked </a:t>
            </a:r>
          </a:p>
        </p:txBody>
      </p:sp>
      <p:pic>
        <p:nvPicPr>
          <p:cNvPr id="5122" name="Picture 2" descr="C:\Program Files\Microsoft Office\Media\CntCD1\ClipArt5\j028265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50261"/>
            <a:ext cx="1802282" cy="175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Exploiting Curiosity or Naïveté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257800"/>
          </a:xfrm>
        </p:spPr>
        <p:txBody>
          <a:bodyPr/>
          <a:lstStyle/>
          <a:p>
            <a:r>
              <a:rPr lang="en-US" dirty="0"/>
              <a:t>Criminals (and researchers) have left media lying around</a:t>
            </a:r>
          </a:p>
          <a:p>
            <a:pPr lvl="1"/>
            <a:r>
              <a:rPr lang="en-US" dirty="0"/>
              <a:t>CD-ROMs</a:t>
            </a:r>
          </a:p>
          <a:p>
            <a:pPr lvl="1"/>
            <a:r>
              <a:rPr lang="en-US" dirty="0"/>
              <a:t>USB flash drives</a:t>
            </a:r>
          </a:p>
          <a:p>
            <a:pPr lvl="1"/>
            <a:r>
              <a:rPr lang="en-US" dirty="0"/>
              <a:t>iPod music players</a:t>
            </a:r>
          </a:p>
          <a:p>
            <a:pPr lvl="1"/>
            <a:r>
              <a:rPr lang="en-US" dirty="0"/>
              <a:t>Music CDs</a:t>
            </a:r>
          </a:p>
          <a:p>
            <a:r>
              <a:rPr lang="en-US" dirty="0"/>
              <a:t>Victims routinely insert media </a:t>
            </a:r>
            <a:br>
              <a:rPr lang="en-US" dirty="0"/>
            </a:br>
            <a:r>
              <a:rPr lang="en-US" dirty="0"/>
              <a:t>into company computers</a:t>
            </a:r>
          </a:p>
          <a:p>
            <a:r>
              <a:rPr lang="en-US" dirty="0"/>
              <a:t>Unknowingly load malicious software; e.g.,</a:t>
            </a:r>
          </a:p>
          <a:p>
            <a:pPr lvl="1"/>
            <a:r>
              <a:rPr lang="en-US" dirty="0" err="1"/>
              <a:t>Keyloggers</a:t>
            </a:r>
            <a:r>
              <a:rPr lang="en-US" dirty="0"/>
              <a:t> – capture keystrokes and send them to criminals</a:t>
            </a:r>
          </a:p>
          <a:p>
            <a:pPr lvl="1"/>
            <a:r>
              <a:rPr lang="en-US" dirty="0"/>
              <a:t>Backdoors – allow criminals to seize control of compromised computer behind firewall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857081">
            <a:off x="6701781" y="1931017"/>
            <a:ext cx="13689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Bribery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</p:spPr>
        <p:txBody>
          <a:bodyPr/>
          <a:lstStyle/>
          <a:p>
            <a:r>
              <a:rPr lang="en-US" sz="2200" dirty="0"/>
              <a:t>Exchange of value in return for violation of policy</a:t>
            </a:r>
          </a:p>
          <a:p>
            <a:r>
              <a:rPr lang="en-US" sz="2200" dirty="0"/>
              <a:t>Dangerous for social engineer</a:t>
            </a:r>
          </a:p>
          <a:p>
            <a:pPr lvl="1"/>
            <a:r>
              <a:rPr lang="en-US" sz="2200" dirty="0"/>
              <a:t>Obviously wrong</a:t>
            </a:r>
          </a:p>
          <a:p>
            <a:pPr lvl="1"/>
            <a:r>
              <a:rPr lang="en-US" sz="2200" dirty="0"/>
              <a:t>Honest employees (or one </a:t>
            </a:r>
            <a:br>
              <a:rPr lang="en-US" sz="2200" dirty="0"/>
            </a:br>
            <a:r>
              <a:rPr lang="en-US" sz="2200" dirty="0"/>
              <a:t>with second thoughts) will </a:t>
            </a:r>
            <a:br>
              <a:rPr lang="en-US" sz="2200" dirty="0"/>
            </a:br>
            <a:r>
              <a:rPr lang="en-US" sz="2200" dirty="0"/>
              <a:t>report attempt to management</a:t>
            </a:r>
          </a:p>
          <a:p>
            <a:pPr lvl="1"/>
            <a:r>
              <a:rPr lang="en-US" sz="2200" dirty="0"/>
              <a:t>May lead to police involvement, </a:t>
            </a:r>
            <a:br>
              <a:rPr lang="en-US" sz="2200" dirty="0"/>
            </a:br>
            <a:r>
              <a:rPr lang="en-US" sz="2200" dirty="0"/>
              <a:t>arrest</a:t>
            </a:r>
          </a:p>
          <a:p>
            <a:r>
              <a:rPr lang="en-US" sz="2200" dirty="0"/>
              <a:t>Success depends in part on </a:t>
            </a:r>
            <a:br>
              <a:rPr lang="en-US" sz="2200" dirty="0"/>
            </a:br>
            <a:r>
              <a:rPr lang="en-US" sz="2200" dirty="0"/>
              <a:t>employee attitude</a:t>
            </a:r>
          </a:p>
          <a:p>
            <a:pPr lvl="1"/>
            <a:r>
              <a:rPr lang="en-US" sz="2200" dirty="0"/>
              <a:t>Disgruntled, unhappy employees better</a:t>
            </a:r>
          </a:p>
          <a:p>
            <a:pPr lvl="1"/>
            <a:r>
              <a:rPr lang="en-US" sz="2200" dirty="0"/>
              <a:t>Contractors</a:t>
            </a:r>
          </a:p>
          <a:p>
            <a:pPr lvl="1"/>
            <a:r>
              <a:rPr lang="en-US" sz="2200" dirty="0"/>
              <a:t>Those about to quit or be fired anyway</a:t>
            </a:r>
          </a:p>
          <a:p>
            <a:pPr lvl="1"/>
            <a:r>
              <a:rPr lang="en-US" sz="2200" dirty="0"/>
              <a:t>Criminal may probe for attitudes using negative comments</a:t>
            </a:r>
          </a:p>
          <a:p>
            <a:pPr lvl="1"/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955925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 Mining &amp; Data Grinding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sz="2300" dirty="0"/>
              <a:t>Search engines</a:t>
            </a:r>
          </a:p>
          <a:p>
            <a:pPr lvl="1"/>
            <a:r>
              <a:rPr lang="en-US" sz="2300" dirty="0"/>
              <a:t>Reveal confidential information</a:t>
            </a:r>
          </a:p>
          <a:p>
            <a:pPr lvl="1"/>
            <a:r>
              <a:rPr lang="en-US" sz="2300" dirty="0"/>
              <a:t>Mine information about </a:t>
            </a:r>
            <a:br>
              <a:rPr lang="en-US" sz="2300" dirty="0"/>
            </a:br>
            <a:r>
              <a:rPr lang="en-US" sz="2300" dirty="0"/>
              <a:t>organizations</a:t>
            </a:r>
          </a:p>
          <a:p>
            <a:pPr lvl="1"/>
            <a:r>
              <a:rPr lang="en-US" sz="2300" dirty="0"/>
              <a:t>Use caches or </a:t>
            </a:r>
            <a:r>
              <a:rPr lang="en-US" sz="2300" dirty="0" err="1"/>
              <a:t>WayBack</a:t>
            </a:r>
            <a:r>
              <a:rPr lang="en-US" sz="2300" dirty="0"/>
              <a:t> Machine </a:t>
            </a:r>
            <a:br>
              <a:rPr lang="en-US" sz="2300" dirty="0"/>
            </a:br>
            <a:r>
              <a:rPr lang="en-US" sz="2300" dirty="0"/>
              <a:t>for pages that have been removed</a:t>
            </a:r>
          </a:p>
          <a:p>
            <a:pPr lvl="1"/>
            <a:r>
              <a:rPr lang="en-US" sz="2300" dirty="0"/>
              <a:t>Web history for older versions</a:t>
            </a:r>
          </a:p>
          <a:p>
            <a:pPr lvl="1"/>
            <a:r>
              <a:rPr lang="en-US" sz="2300" dirty="0"/>
              <a:t>Search-engine APIs provide special tools</a:t>
            </a:r>
          </a:p>
          <a:p>
            <a:pPr lvl="1"/>
            <a:r>
              <a:rPr lang="en-US" sz="2300" dirty="0"/>
              <a:t>See references to “Google hacking” using any search engine</a:t>
            </a:r>
          </a:p>
          <a:p>
            <a:r>
              <a:rPr lang="en-US" sz="2300" dirty="0"/>
              <a:t>Data grinding</a:t>
            </a:r>
          </a:p>
          <a:p>
            <a:pPr lvl="1"/>
            <a:r>
              <a:rPr lang="en-US" sz="2300" dirty="0"/>
              <a:t>Extracting metadata from published docs</a:t>
            </a:r>
          </a:p>
          <a:p>
            <a:pPr lvl="1"/>
            <a:r>
              <a:rPr lang="en-US" sz="2300" dirty="0"/>
              <a:t>Unprotected DOC &amp; HTML files may contain valuable info (e.g., author, e-mail address, ….)</a:t>
            </a:r>
          </a:p>
        </p:txBody>
      </p:sp>
      <p:pic>
        <p:nvPicPr>
          <p:cNvPr id="2050" name="Picture 2" descr="C:\Users\Michel Kabay\AppData\Local\Microsoft\Windows\Temporary Internet Files\Content.IE5\ZDSGYA1L\MC9000364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187617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WayBack</a:t>
            </a:r>
            <a:r>
              <a:rPr lang="en-US" dirty="0"/>
              <a:t> Machine </a:t>
            </a:r>
            <a:br>
              <a:rPr lang="en-US" dirty="0"/>
            </a:br>
            <a:r>
              <a:rPr lang="en-US" dirty="0"/>
              <a:t>(Internet Archives)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90452" cy="533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7021" y="1387301"/>
            <a:ext cx="2876108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Arial Narrow" panose="020B0606020202030204" pitchFamily="34" charset="0"/>
                <a:hlinkClick r:id="rId4"/>
              </a:rPr>
              <a:t>http://archive.org/web/web.php</a:t>
            </a:r>
            <a:r>
              <a:rPr lang="en-US" sz="1800" b="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32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Network and Voice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4343400" cy="5257800"/>
          </a:xfrm>
        </p:spPr>
        <p:txBody>
          <a:bodyPr/>
          <a:lstStyle/>
          <a:p>
            <a:r>
              <a:rPr lang="en-US" sz="2800" dirty="0"/>
              <a:t>Piggybacking / Tailgating</a:t>
            </a:r>
          </a:p>
          <a:p>
            <a:r>
              <a:rPr lang="en-US" sz="2800" dirty="0"/>
              <a:t>Phishing</a:t>
            </a:r>
            <a:r>
              <a:rPr lang="en-US" sz="2800" baseline="0" dirty="0"/>
              <a:t> &amp; Pharming</a:t>
            </a:r>
          </a:p>
          <a:p>
            <a:r>
              <a:rPr lang="en-US" sz="2800" baseline="0" dirty="0"/>
              <a:t>Spim, Spit, &amp; Vishing </a:t>
            </a:r>
          </a:p>
          <a:p>
            <a:r>
              <a:rPr lang="en-US" sz="2800" baseline="0" dirty="0"/>
              <a:t>Trojan Code and Viruses</a:t>
            </a:r>
          </a:p>
        </p:txBody>
      </p:sp>
      <p:pic>
        <p:nvPicPr>
          <p:cNvPr id="2051" name="Picture 3" descr="C:\Documents and Settings\HP_Administrator\Local Settings\Temporary Internet Files\Content.IE5\N82MYT99\MCj037891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40181"/>
            <a:ext cx="3733800" cy="377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Piggybacking / Tailgating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dirty="0"/>
              <a:t>Follow authorized employee into secured location</a:t>
            </a:r>
          </a:p>
          <a:p>
            <a:pPr lvl="1"/>
            <a:r>
              <a:rPr lang="en-US" dirty="0"/>
              <a:t>Using social expectations of victim</a:t>
            </a:r>
          </a:p>
          <a:p>
            <a:pPr lvl="1"/>
            <a:r>
              <a:rPr lang="en-US" dirty="0"/>
              <a:t>What is polite in normal society may be insecure and unwise for security</a:t>
            </a:r>
          </a:p>
          <a:p>
            <a:r>
              <a:rPr lang="en-US" dirty="0"/>
              <a:t>Preparations</a:t>
            </a:r>
          </a:p>
          <a:p>
            <a:pPr lvl="1"/>
            <a:r>
              <a:rPr lang="en-US" dirty="0"/>
              <a:t>Dress like any other employee</a:t>
            </a:r>
          </a:p>
          <a:p>
            <a:pPr lvl="1"/>
            <a:r>
              <a:rPr lang="en-US" dirty="0"/>
              <a:t>Have excuse ready (“Forgot my </a:t>
            </a:r>
            <a:br>
              <a:rPr lang="en-US" dirty="0"/>
            </a:br>
            <a:r>
              <a:rPr lang="en-US" dirty="0"/>
              <a:t>card….”)</a:t>
            </a:r>
          </a:p>
          <a:p>
            <a:r>
              <a:rPr lang="en-US" dirty="0"/>
              <a:t>Defenses</a:t>
            </a:r>
          </a:p>
          <a:p>
            <a:pPr lvl="1"/>
            <a:r>
              <a:rPr lang="en-US" dirty="0"/>
              <a:t>Explicitly forbid piggybacking &amp; explain why</a:t>
            </a:r>
          </a:p>
          <a:p>
            <a:pPr lvl="1"/>
            <a:r>
              <a:rPr lang="en-US" dirty="0"/>
              <a:t>Teach employees using role-playing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90800"/>
            <a:ext cx="2286000" cy="231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Phishing &amp; Pharming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Phishing</a:t>
            </a:r>
          </a:p>
          <a:p>
            <a:pPr lvl="1"/>
            <a:r>
              <a:rPr lang="en-US" dirty="0"/>
              <a:t>Sending e-mail to trick</a:t>
            </a:r>
            <a:br>
              <a:rPr lang="en-US" dirty="0"/>
            </a:br>
            <a:r>
              <a:rPr lang="en-US" dirty="0"/>
              <a:t>user into providing</a:t>
            </a:r>
            <a:br>
              <a:rPr lang="en-US" dirty="0"/>
            </a:br>
            <a:r>
              <a:rPr lang="en-US" dirty="0"/>
              <a:t>personal information</a:t>
            </a:r>
          </a:p>
          <a:p>
            <a:pPr lvl="1"/>
            <a:r>
              <a:rPr lang="en-US" dirty="0"/>
              <a:t>Try to copy official</a:t>
            </a:r>
            <a:br>
              <a:rPr lang="en-US" dirty="0"/>
            </a:br>
            <a:r>
              <a:rPr lang="en-US" dirty="0"/>
              <a:t>correspondence</a:t>
            </a:r>
          </a:p>
          <a:p>
            <a:pPr lvl="1"/>
            <a:r>
              <a:rPr lang="en-US" dirty="0"/>
              <a:t>Paste logos</a:t>
            </a:r>
          </a:p>
          <a:p>
            <a:pPr lvl="1"/>
            <a:r>
              <a:rPr lang="en-US" dirty="0"/>
              <a:t>Often bad grammar,</a:t>
            </a:r>
            <a:br>
              <a:rPr lang="en-US" dirty="0"/>
            </a:br>
            <a:r>
              <a:rPr lang="en-US" dirty="0"/>
              <a:t>spelling mistakes</a:t>
            </a:r>
          </a:p>
          <a:p>
            <a:r>
              <a:rPr lang="en-US" dirty="0"/>
              <a:t>Pharming</a:t>
            </a:r>
          </a:p>
          <a:p>
            <a:pPr lvl="1"/>
            <a:r>
              <a:rPr lang="en-US" dirty="0"/>
              <a:t>Fake Websites imitate real sites (banks, stores)</a:t>
            </a:r>
          </a:p>
          <a:p>
            <a:pPr lvl="1"/>
            <a:r>
              <a:rPr lang="en-US" dirty="0"/>
              <a:t>Collect login, financial information 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5029200" y="1219200"/>
            <a:ext cx="3771366" cy="3810000"/>
            <a:chOff x="5039259" y="1524000"/>
            <a:chExt cx="3771366" cy="381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1524000"/>
              <a:ext cx="3552825" cy="381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1" name="Picture 3" descr="C:\Program Files\Microsoft Office\Media\CntCD1\ClipArt7\j0305677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476200" flipH="1">
              <a:off x="5039259" y="2200950"/>
              <a:ext cx="1816913" cy="16669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4191000" cy="5257800"/>
          </a:xfrm>
        </p:spPr>
        <p:txBody>
          <a:bodyPr/>
          <a:lstStyle/>
          <a:p>
            <a:r>
              <a:rPr lang="en-US" dirty="0"/>
              <a:t>Background &amp; History</a:t>
            </a:r>
          </a:p>
          <a:p>
            <a:r>
              <a:rPr lang="en-US" dirty="0"/>
              <a:t>Social Engineering Methods</a:t>
            </a:r>
          </a:p>
          <a:p>
            <a:r>
              <a:rPr lang="en-US" dirty="0"/>
              <a:t>Psychology and Social Psychology of Social Engineering</a:t>
            </a:r>
          </a:p>
          <a:p>
            <a:r>
              <a:rPr lang="en-US" dirty="0"/>
              <a:t>Dangers &amp; Impact</a:t>
            </a:r>
          </a:p>
          <a:p>
            <a:r>
              <a:rPr lang="en-US" dirty="0"/>
              <a:t>Detection</a:t>
            </a:r>
          </a:p>
          <a:p>
            <a:r>
              <a:rPr lang="en-US" dirty="0"/>
              <a:t>Response</a:t>
            </a:r>
          </a:p>
          <a:p>
            <a:r>
              <a:rPr lang="en-US" dirty="0"/>
              <a:t>Defense &amp; Mitigation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5324565"/>
            <a:ext cx="2266967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CSH6 Chapter 19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19850" y="4457700"/>
            <a:ext cx="2695575" cy="1981200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defTabSz="914400" latinLnBrk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Tx/>
              <a:tabLst/>
              <a:defRPr/>
            </a:pPr>
            <a:r>
              <a:rPr lang="en-US" sz="1600" i="1" dirty="0">
                <a:latin typeface="+mn-lt"/>
                <a:hlinkClick r:id="" action="ppaction://noaction"/>
              </a:rPr>
              <a:t>Spam, Phishing &amp; Trojans</a:t>
            </a:r>
            <a:endParaRPr lang="en-US" sz="1600" i="1" dirty="0">
              <a:latin typeface="+mn-lt"/>
            </a:endParaRPr>
          </a:p>
          <a:p>
            <a:pPr marL="285750" marR="0" lvl="0" indent="-285750" defTabSz="914400" latinLnBrk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+mn-lt"/>
              </a:rPr>
              <a:t>E-mail Basics</a:t>
            </a:r>
          </a:p>
          <a:p>
            <a:pPr marL="285750" marR="0" lvl="0" indent="-285750" defTabSz="914400" latinLnBrk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+mn-lt"/>
              </a:rPr>
              <a:t>Spam (not SPAM™)</a:t>
            </a:r>
          </a:p>
          <a:p>
            <a:pPr marL="285750" marR="0" lvl="0" indent="-285750" defTabSz="914400" latinLnBrk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+mn-lt"/>
              </a:rPr>
              <a:t>Fighting Spam</a:t>
            </a:r>
          </a:p>
          <a:p>
            <a:pPr marL="285750" marR="0" lvl="0" indent="-285750" defTabSz="914400" latinLnBrk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+mn-lt"/>
              </a:rPr>
              <a:t>Phishing</a:t>
            </a:r>
          </a:p>
          <a:p>
            <a:pPr marL="285750" marR="0" lvl="0" indent="-285750" defTabSz="914400" latinLnBrk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+mn-lt"/>
              </a:rPr>
              <a:t>Trojan Code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7033" y="6438900"/>
            <a:ext cx="2266967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CSH6 Chapter 20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62025"/>
            <a:ext cx="3810000" cy="306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Spim, Spit, &amp; Vishing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029200"/>
          </a:xfrm>
        </p:spPr>
        <p:txBody>
          <a:bodyPr/>
          <a:lstStyle/>
          <a:p>
            <a:r>
              <a:rPr lang="en-US" dirty="0"/>
              <a:t>Spim</a:t>
            </a:r>
          </a:p>
          <a:p>
            <a:pPr lvl="1"/>
            <a:r>
              <a:rPr lang="en-US" dirty="0"/>
              <a:t>Instant messaging carrying </a:t>
            </a:r>
            <a:br>
              <a:rPr lang="en-US" dirty="0"/>
            </a:br>
            <a:r>
              <a:rPr lang="en-US" dirty="0"/>
              <a:t>spam</a:t>
            </a:r>
          </a:p>
          <a:p>
            <a:pPr lvl="1"/>
            <a:r>
              <a:rPr lang="en-US" dirty="0"/>
              <a:t>Try to trick victim by sending </a:t>
            </a:r>
            <a:br>
              <a:rPr lang="en-US" dirty="0"/>
            </a:br>
            <a:r>
              <a:rPr lang="en-US" dirty="0"/>
              <a:t>link to fake Website via IM</a:t>
            </a:r>
          </a:p>
          <a:p>
            <a:pPr lvl="1"/>
            <a:r>
              <a:rPr lang="en-US" dirty="0"/>
              <a:t>Bypass normal Web/e-mail content controls</a:t>
            </a:r>
          </a:p>
          <a:p>
            <a:r>
              <a:rPr lang="en-US" dirty="0"/>
              <a:t>Spit</a:t>
            </a:r>
          </a:p>
          <a:p>
            <a:pPr lvl="1"/>
            <a:r>
              <a:rPr lang="en-US" dirty="0"/>
              <a:t>Spam over Internet telephony</a:t>
            </a:r>
          </a:p>
          <a:p>
            <a:pPr lvl="1"/>
            <a:r>
              <a:rPr lang="en-US" dirty="0"/>
              <a:t>Limited controls over such spam</a:t>
            </a:r>
          </a:p>
          <a:p>
            <a:r>
              <a:rPr lang="en-US" dirty="0"/>
              <a:t>Vishing</a:t>
            </a:r>
          </a:p>
          <a:p>
            <a:pPr lvl="1"/>
            <a:r>
              <a:rPr lang="en-US" dirty="0"/>
              <a:t>Voice fishing: spam using phone &amp; e-mail</a:t>
            </a:r>
          </a:p>
          <a:p>
            <a:pPr lvl="1"/>
            <a:r>
              <a:rPr lang="en-US" dirty="0"/>
              <a:t>Trick victim into answering questions about personal information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371600"/>
            <a:ext cx="2932693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1752600" cy="176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Trojan Code and Viruses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5334000" cy="5105400"/>
          </a:xfrm>
        </p:spPr>
        <p:txBody>
          <a:bodyPr/>
          <a:lstStyle/>
          <a:p>
            <a:r>
              <a:rPr lang="en-US" dirty="0"/>
              <a:t>Discussed above in slide “</a:t>
            </a:r>
            <a:r>
              <a:rPr lang="en-US" dirty="0">
                <a:hlinkClick r:id="rId3" action="ppaction://hlinksldjump"/>
              </a:rPr>
              <a:t>Exploiting Curiosity or Naïveté</a:t>
            </a:r>
            <a:r>
              <a:rPr lang="en-US" dirty="0"/>
              <a:t>”</a:t>
            </a:r>
          </a:p>
          <a:p>
            <a:r>
              <a:rPr lang="en-US" dirty="0"/>
              <a:t>Attackers insert malware on victim’s computer</a:t>
            </a:r>
          </a:p>
          <a:p>
            <a:r>
              <a:rPr lang="en-US" dirty="0"/>
              <a:t>Malware silently installed</a:t>
            </a:r>
          </a:p>
          <a:p>
            <a:r>
              <a:rPr lang="en-US" dirty="0"/>
              <a:t>Collects or transmits confidential information</a:t>
            </a:r>
          </a:p>
          <a:p>
            <a:r>
              <a:rPr lang="en-US" dirty="0"/>
              <a:t>Provides backdoor code to allow unauthorized access</a:t>
            </a:r>
          </a:p>
        </p:txBody>
      </p:sp>
      <p:pic>
        <p:nvPicPr>
          <p:cNvPr id="4098" name="Picture 2" descr="C:\Program Files\Microsoft Office\Media\CntCD1\ClipArt6\j029916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676400"/>
            <a:ext cx="264634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Reverse Social Engineering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620000" cy="5334000"/>
          </a:xfrm>
        </p:spPr>
        <p:txBody>
          <a:bodyPr/>
          <a:lstStyle/>
          <a:p>
            <a:r>
              <a:rPr lang="en-US" sz="2300" dirty="0"/>
              <a:t>Aka </a:t>
            </a:r>
            <a:r>
              <a:rPr lang="en-US" sz="2300" i="1" dirty="0"/>
              <a:t>knight-in-shining-armor attack</a:t>
            </a:r>
          </a:p>
          <a:p>
            <a:r>
              <a:rPr lang="en-US" sz="2300" dirty="0"/>
              <a:t>Social engineer creates a problem</a:t>
            </a:r>
          </a:p>
          <a:p>
            <a:pPr lvl="1"/>
            <a:r>
              <a:rPr lang="en-US" sz="2300" dirty="0"/>
              <a:t>E.g., a denial-of-service attack</a:t>
            </a:r>
          </a:p>
          <a:p>
            <a:pPr lvl="1"/>
            <a:r>
              <a:rPr lang="en-US" sz="2300" dirty="0"/>
              <a:t>Rename or move of critical file</a:t>
            </a:r>
          </a:p>
          <a:p>
            <a:r>
              <a:rPr lang="en-US" sz="2300" dirty="0"/>
              <a:t>Arranges to seem to be only </a:t>
            </a:r>
            <a:br>
              <a:rPr lang="en-US" sz="2300" dirty="0"/>
            </a:br>
            <a:r>
              <a:rPr lang="en-US" sz="2300" dirty="0"/>
              <a:t>person who can solve problem</a:t>
            </a:r>
          </a:p>
          <a:p>
            <a:r>
              <a:rPr lang="en-US" sz="2300" dirty="0"/>
              <a:t>Fixes the problem (easy if </a:t>
            </a:r>
            <a:br>
              <a:rPr lang="en-US" sz="2300" dirty="0"/>
            </a:br>
            <a:r>
              <a:rPr lang="en-US" sz="2300" dirty="0"/>
              <a:t>attacker caused it)</a:t>
            </a:r>
          </a:p>
          <a:p>
            <a:pPr lvl="1"/>
            <a:r>
              <a:rPr lang="en-US" sz="2300" dirty="0"/>
              <a:t>Gather information during solution</a:t>
            </a:r>
          </a:p>
          <a:p>
            <a:pPr lvl="2"/>
            <a:r>
              <a:rPr lang="en-US" sz="2300" dirty="0"/>
              <a:t>“I need to log on as you.”</a:t>
            </a:r>
          </a:p>
          <a:p>
            <a:pPr lvl="1"/>
            <a:r>
              <a:rPr lang="en-US" sz="2300" dirty="0"/>
              <a:t>Victim may even forget that security policy has been violated</a:t>
            </a:r>
          </a:p>
          <a:p>
            <a:pPr lvl="1"/>
            <a:r>
              <a:rPr lang="en-US" sz="2300" dirty="0"/>
              <a:t>Gains trust for future exploitation</a:t>
            </a:r>
          </a:p>
        </p:txBody>
      </p:sp>
      <p:pic>
        <p:nvPicPr>
          <p:cNvPr id="5122" name="Picture 2" descr="C:\Program Files\Microsoft Office\Media\CntCD1\ClipArt5\j028120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371600"/>
            <a:ext cx="278758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Psychology &amp; Social Psychology</a:t>
            </a:r>
            <a:br>
              <a:rPr lang="en-US" dirty="0"/>
            </a:br>
            <a:r>
              <a:rPr lang="en-US" dirty="0"/>
              <a:t>of Social Engineering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3886200" cy="4648200"/>
          </a:xfrm>
        </p:spPr>
        <p:txBody>
          <a:bodyPr/>
          <a:lstStyle/>
          <a:p>
            <a:r>
              <a:rPr lang="en-US" sz="2800" dirty="0"/>
              <a:t>Psychology of Victim</a:t>
            </a:r>
          </a:p>
          <a:p>
            <a:r>
              <a:rPr lang="en-US" sz="2800" dirty="0"/>
              <a:t>Social Psychology</a:t>
            </a:r>
          </a:p>
          <a:p>
            <a:r>
              <a:rPr lang="en-US" sz="2800" dirty="0"/>
              <a:t>Social</a:t>
            </a:r>
            <a:r>
              <a:rPr lang="en-US" sz="2800" baseline="0" dirty="0"/>
              <a:t> Engineer Profile</a:t>
            </a:r>
          </a:p>
        </p:txBody>
      </p:sp>
      <p:pic>
        <p:nvPicPr>
          <p:cNvPr id="6146" name="Picture 2" descr="C:\Program Files\Microsoft Office\Media\CntCD1\ClipArt7\j033921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Psychology of Victim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257800"/>
          </a:xfrm>
        </p:spPr>
        <p:txBody>
          <a:bodyPr/>
          <a:lstStyle/>
          <a:p>
            <a:r>
              <a:rPr lang="en-US" sz="2100" dirty="0"/>
              <a:t>Cognitive biases aid criminals</a:t>
            </a:r>
          </a:p>
          <a:p>
            <a:r>
              <a:rPr lang="en-US" sz="2100" dirty="0"/>
              <a:t>Choice-supportive bias</a:t>
            </a:r>
          </a:p>
          <a:p>
            <a:pPr lvl="1"/>
            <a:r>
              <a:rPr lang="en-US" sz="2100" dirty="0"/>
              <a:t>Go with the flow</a:t>
            </a:r>
          </a:p>
          <a:p>
            <a:pPr lvl="1"/>
            <a:r>
              <a:rPr lang="en-US" sz="2100" dirty="0"/>
              <a:t>Use what works most of time</a:t>
            </a:r>
          </a:p>
          <a:p>
            <a:r>
              <a:rPr lang="en-US" sz="2100" dirty="0"/>
              <a:t>Confirmation bias</a:t>
            </a:r>
          </a:p>
          <a:p>
            <a:pPr lvl="1"/>
            <a:r>
              <a:rPr lang="en-US" sz="2100" dirty="0"/>
              <a:t>Remember what fits</a:t>
            </a:r>
          </a:p>
          <a:p>
            <a:pPr lvl="1"/>
            <a:r>
              <a:rPr lang="en-US" sz="2100" dirty="0"/>
              <a:t>See person in janitor outfit as</a:t>
            </a:r>
            <a:br>
              <a:rPr lang="en-US" sz="2100" dirty="0"/>
            </a:br>
            <a:r>
              <a:rPr lang="en-US" sz="2100" dirty="0"/>
              <a:t>janitor – regardless of rules</a:t>
            </a:r>
          </a:p>
          <a:p>
            <a:r>
              <a:rPr lang="en-US" sz="2100" dirty="0"/>
              <a:t>Exposure effect</a:t>
            </a:r>
          </a:p>
          <a:p>
            <a:pPr lvl="1"/>
            <a:r>
              <a:rPr lang="en-US" sz="2100" dirty="0"/>
              <a:t>What is familiar is comfortable</a:t>
            </a:r>
          </a:p>
          <a:p>
            <a:pPr lvl="1"/>
            <a:r>
              <a:rPr lang="en-US" sz="2100" dirty="0"/>
              <a:t>Gain trust by referring to familiar topics</a:t>
            </a:r>
          </a:p>
          <a:p>
            <a:r>
              <a:rPr lang="en-US" sz="2100" dirty="0"/>
              <a:t>Anchoring</a:t>
            </a:r>
          </a:p>
          <a:p>
            <a:pPr lvl="1"/>
            <a:r>
              <a:rPr lang="en-US" sz="2100" dirty="0"/>
              <a:t>Focus on one trait at a time</a:t>
            </a:r>
          </a:p>
          <a:p>
            <a:pPr lvl="1"/>
            <a:r>
              <a:rPr lang="en-US" sz="2100" dirty="0"/>
              <a:t>Soothing, friendly demeanor covers intrusive questions</a:t>
            </a:r>
          </a:p>
        </p:txBody>
      </p:sp>
      <p:pic>
        <p:nvPicPr>
          <p:cNvPr id="8" name="Picture 2" descr="C:\Program Files\Microsoft Office\Media\CntCD1\ClipArt6\j029493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90600"/>
            <a:ext cx="3352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914400"/>
          </a:xfrm>
        </p:spPr>
        <p:txBody>
          <a:bodyPr/>
          <a:lstStyle/>
          <a:p>
            <a:pPr lvl="0"/>
            <a:r>
              <a:rPr lang="en-US" dirty="0"/>
              <a:t>Social Psychology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334000"/>
          </a:xfrm>
        </p:spPr>
        <p:txBody>
          <a:bodyPr/>
          <a:lstStyle/>
          <a:p>
            <a:r>
              <a:rPr lang="en-US" dirty="0"/>
              <a:t>Schema is picture of reality</a:t>
            </a:r>
          </a:p>
          <a:p>
            <a:pPr lvl="1"/>
            <a:r>
              <a:rPr lang="en-US" dirty="0"/>
              <a:t>Defines normal ways of making </a:t>
            </a:r>
            <a:br>
              <a:rPr lang="en-US" dirty="0"/>
            </a:br>
            <a:r>
              <a:rPr lang="en-US" dirty="0"/>
              <a:t>judgements and decisions</a:t>
            </a:r>
          </a:p>
          <a:p>
            <a:r>
              <a:rPr lang="en-US" dirty="0"/>
              <a:t>Many cognitive errors</a:t>
            </a:r>
          </a:p>
          <a:p>
            <a:pPr lvl="1"/>
            <a:r>
              <a:rPr lang="en-US" dirty="0"/>
              <a:t>Fundamental attribution error: assuming that behavior indicates stable, internal attributes</a:t>
            </a:r>
          </a:p>
          <a:p>
            <a:pPr lvl="2"/>
            <a:r>
              <a:rPr lang="en-US" dirty="0"/>
              <a:t>Therefore a pleasant, friendly social engineer cannot possibly be a criminal</a:t>
            </a:r>
          </a:p>
          <a:p>
            <a:pPr lvl="1"/>
            <a:r>
              <a:rPr lang="en-US" dirty="0"/>
              <a:t>Salience: people notice outliers</a:t>
            </a:r>
          </a:p>
          <a:p>
            <a:pPr lvl="2"/>
            <a:r>
              <a:rPr lang="en-US" dirty="0"/>
              <a:t>So social engineers try to blend in</a:t>
            </a:r>
          </a:p>
          <a:p>
            <a:pPr lvl="1"/>
            <a:r>
              <a:rPr lang="en-US" dirty="0"/>
              <a:t>Conformity, compliance &amp; obedience</a:t>
            </a:r>
          </a:p>
          <a:p>
            <a:pPr lvl="2"/>
            <a:r>
              <a:rPr lang="en-US" dirty="0"/>
              <a:t>Social engineers exert (false) authority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6433" y="6027003"/>
            <a:ext cx="3594254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There’s an entire lecture </a:t>
            </a:r>
            <a:br>
              <a:rPr lang="en-US" sz="1600" i="1" dirty="0"/>
            </a:br>
            <a:r>
              <a:rPr lang="en-US" sz="1600" i="1" dirty="0"/>
              <a:t>on social psychology and security </a:t>
            </a:r>
            <a:br>
              <a:rPr lang="en-US" sz="1600" i="1" dirty="0"/>
            </a:br>
            <a:r>
              <a:rPr lang="en-US" sz="1600" i="1" dirty="0"/>
              <a:t>in IS342 with a chapter in CSH6.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095"/>
            <a:ext cx="2879683" cy="246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Social Engineer Profile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410200"/>
          </a:xfrm>
        </p:spPr>
        <p:txBody>
          <a:bodyPr/>
          <a:lstStyle/>
          <a:p>
            <a:r>
              <a:rPr lang="en-US" dirty="0"/>
              <a:t>Not as in movies: may be</a:t>
            </a:r>
          </a:p>
          <a:p>
            <a:pPr lvl="1"/>
            <a:r>
              <a:rPr lang="en-US" dirty="0"/>
              <a:t>Outgoing</a:t>
            </a:r>
          </a:p>
          <a:p>
            <a:pPr lvl="1"/>
            <a:r>
              <a:rPr lang="en-US" dirty="0"/>
              <a:t>Confident</a:t>
            </a:r>
          </a:p>
          <a:p>
            <a:pPr lvl="1"/>
            <a:r>
              <a:rPr lang="en-US" dirty="0"/>
              <a:t>Well educated</a:t>
            </a:r>
          </a:p>
          <a:p>
            <a:pPr lvl="1"/>
            <a:r>
              <a:rPr lang="en-US" dirty="0"/>
              <a:t>Blend into environment </a:t>
            </a:r>
            <a:br>
              <a:rPr lang="en-US" dirty="0"/>
            </a:br>
            <a:r>
              <a:rPr lang="en-US" dirty="0"/>
              <a:t>(clothing, style, speech)</a:t>
            </a:r>
          </a:p>
          <a:p>
            <a:pPr lvl="1"/>
            <a:r>
              <a:rPr lang="en-US" dirty="0"/>
              <a:t>Good actor</a:t>
            </a:r>
          </a:p>
          <a:p>
            <a:pPr lvl="1"/>
            <a:r>
              <a:rPr lang="en-US" dirty="0"/>
              <a:t>Quick reactions to changing </a:t>
            </a:r>
            <a:br>
              <a:rPr lang="en-US" dirty="0"/>
            </a:br>
            <a:r>
              <a:rPr lang="en-US" dirty="0"/>
              <a:t>circumstances</a:t>
            </a:r>
          </a:p>
          <a:p>
            <a:r>
              <a:rPr lang="en-US" dirty="0"/>
              <a:t>Dark side</a:t>
            </a:r>
          </a:p>
          <a:p>
            <a:pPr lvl="1"/>
            <a:r>
              <a:rPr lang="en-US" dirty="0"/>
              <a:t>Exploits relationships</a:t>
            </a:r>
          </a:p>
          <a:p>
            <a:pPr lvl="1"/>
            <a:r>
              <a:rPr lang="en-US" dirty="0"/>
              <a:t>Little or no empathy for victims (instrumental)</a:t>
            </a:r>
          </a:p>
          <a:p>
            <a:pPr lvl="1"/>
            <a:r>
              <a:rPr lang="en-US" dirty="0"/>
              <a:t>Increasingly, they are involved in criminal gangs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90599"/>
            <a:ext cx="2933700" cy="425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0" y="5334000"/>
            <a:ext cx="2818400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i="1" dirty="0"/>
              <a:t>Especially bad stereotypes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Dangers &amp; Impact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4267200" cy="5029200"/>
          </a:xfrm>
        </p:spPr>
        <p:txBody>
          <a:bodyPr/>
          <a:lstStyle/>
          <a:p>
            <a:r>
              <a:rPr lang="en-US" sz="2800" dirty="0"/>
              <a:t>Consequences</a:t>
            </a:r>
          </a:p>
          <a:p>
            <a:r>
              <a:rPr lang="en-US" sz="2800" dirty="0"/>
              <a:t>Success</a:t>
            </a:r>
            <a:r>
              <a:rPr lang="en-US" sz="2800" baseline="0" dirty="0"/>
              <a:t> Rate</a:t>
            </a:r>
          </a:p>
          <a:p>
            <a:r>
              <a:rPr lang="en-US" sz="2800" baseline="0" dirty="0"/>
              <a:t>Small Businesses vs Large Organizations</a:t>
            </a:r>
          </a:p>
        </p:txBody>
      </p:sp>
      <p:pic>
        <p:nvPicPr>
          <p:cNvPr id="9218" name="Picture 2" descr="C:\Program Files\Microsoft Office\Media\CntCD1\ClipArt8\j034631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399"/>
            <a:ext cx="4851247" cy="388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Consequences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410200"/>
          </a:xfrm>
        </p:spPr>
        <p:txBody>
          <a:bodyPr/>
          <a:lstStyle/>
          <a:p>
            <a:r>
              <a:rPr lang="en-US" sz="2100" dirty="0"/>
              <a:t>Loss of control over internal </a:t>
            </a:r>
            <a:br>
              <a:rPr lang="en-US" sz="2100" dirty="0"/>
            </a:br>
            <a:r>
              <a:rPr lang="en-US" sz="2100" dirty="0"/>
              <a:t>documents</a:t>
            </a:r>
          </a:p>
          <a:p>
            <a:pPr lvl="1"/>
            <a:r>
              <a:rPr lang="en-US" sz="2100" dirty="0"/>
              <a:t>Advantage to competitors – </a:t>
            </a:r>
            <a:br>
              <a:rPr lang="en-US" sz="2100" dirty="0"/>
            </a:br>
            <a:r>
              <a:rPr lang="en-US" sz="2100" dirty="0"/>
              <a:t>loss of market share</a:t>
            </a:r>
          </a:p>
          <a:p>
            <a:pPr lvl="1"/>
            <a:r>
              <a:rPr lang="en-US" sz="2100" dirty="0"/>
              <a:t>Stock manipulation – SEC </a:t>
            </a:r>
            <a:br>
              <a:rPr lang="en-US" sz="2100" dirty="0"/>
            </a:br>
            <a:r>
              <a:rPr lang="en-US" sz="2100" dirty="0"/>
              <a:t>investigations</a:t>
            </a:r>
          </a:p>
          <a:p>
            <a:pPr lvl="1"/>
            <a:r>
              <a:rPr lang="en-US" sz="2100" dirty="0"/>
              <a:t>Bankrupt company</a:t>
            </a:r>
          </a:p>
          <a:p>
            <a:pPr lvl="1"/>
            <a:r>
              <a:rPr lang="en-US" sz="2100" dirty="0"/>
              <a:t>Possible criminal proceedings against officers</a:t>
            </a:r>
          </a:p>
          <a:p>
            <a:r>
              <a:rPr lang="en-US" sz="2100" dirty="0"/>
              <a:t>Loss of control over customer personally identifiable information (PII)</a:t>
            </a:r>
          </a:p>
          <a:p>
            <a:pPr lvl="1"/>
            <a:r>
              <a:rPr lang="en-US" sz="2100" dirty="0"/>
              <a:t>Legal ramifications including $$$ liability</a:t>
            </a:r>
          </a:p>
          <a:p>
            <a:pPr lvl="1"/>
            <a:r>
              <a:rPr lang="en-US" sz="2100" dirty="0"/>
              <a:t>Embarrassment</a:t>
            </a:r>
          </a:p>
          <a:p>
            <a:pPr lvl="1"/>
            <a:r>
              <a:rPr lang="en-US" sz="2100" dirty="0"/>
              <a:t>Human consequences of identity theft</a:t>
            </a:r>
          </a:p>
          <a:p>
            <a:r>
              <a:rPr lang="en-US" sz="2100" dirty="0"/>
              <a:t>Difficulty tracking down how crime was committed</a:t>
            </a:r>
          </a:p>
          <a:p>
            <a:pPr lvl="1"/>
            <a:r>
              <a:rPr lang="en-US" sz="2100" dirty="0"/>
              <a:t>Destroy trust among employees</a:t>
            </a:r>
          </a:p>
        </p:txBody>
      </p:sp>
      <p:pic>
        <p:nvPicPr>
          <p:cNvPr id="11267" name="Picture 3" descr="C:\Program Files\Microsoft Office\Media\CntCD1\ClipArt7\j03118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14400"/>
            <a:ext cx="271741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Success Rate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Poor statistical base</a:t>
            </a:r>
          </a:p>
          <a:p>
            <a:pPr lvl="1"/>
            <a:r>
              <a:rPr lang="en-US" dirty="0"/>
              <a:t>Difficult to detect</a:t>
            </a:r>
          </a:p>
          <a:p>
            <a:pPr lvl="1"/>
            <a:r>
              <a:rPr lang="en-US" dirty="0"/>
              <a:t>Difficult to find documentation</a:t>
            </a:r>
          </a:p>
          <a:p>
            <a:r>
              <a:rPr lang="en-US" dirty="0"/>
              <a:t>Anecdotal evidence from security </a:t>
            </a:r>
            <a:br>
              <a:rPr lang="en-US" dirty="0"/>
            </a:br>
            <a:r>
              <a:rPr lang="en-US" dirty="0"/>
              <a:t>experts</a:t>
            </a:r>
          </a:p>
          <a:p>
            <a:pPr lvl="1"/>
            <a:r>
              <a:rPr lang="en-US" dirty="0"/>
              <a:t>Social engineering works</a:t>
            </a:r>
          </a:p>
          <a:p>
            <a:pPr lvl="1"/>
            <a:r>
              <a:rPr lang="en-US" dirty="0"/>
              <a:t>Consensus that methods are </a:t>
            </a:r>
            <a:br>
              <a:rPr lang="en-US" dirty="0"/>
            </a:br>
            <a:r>
              <a:rPr lang="en-US" dirty="0"/>
              <a:t>often used…</a:t>
            </a:r>
          </a:p>
          <a:p>
            <a:pPr lvl="1"/>
            <a:r>
              <a:rPr lang="en-US" dirty="0"/>
              <a:t>… and highly successful</a:t>
            </a:r>
          </a:p>
          <a:p>
            <a:r>
              <a:rPr lang="en-US" dirty="0"/>
              <a:t>Organizations must prepare to defend themselves against these methods (see below)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685800"/>
            <a:ext cx="260985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400" dirty="0"/>
              <a:t>Background &amp; History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772400" cy="5334000"/>
          </a:xfrm>
        </p:spPr>
        <p:txBody>
          <a:bodyPr/>
          <a:lstStyle/>
          <a:p>
            <a:r>
              <a:rPr lang="en-US" sz="2100" dirty="0"/>
              <a:t>Trojan Horse</a:t>
            </a:r>
          </a:p>
          <a:p>
            <a:pPr lvl="1"/>
            <a:r>
              <a:rPr lang="en-US" sz="2100" dirty="0"/>
              <a:t>Trojan War </a:t>
            </a:r>
          </a:p>
          <a:p>
            <a:pPr lvl="2"/>
            <a:r>
              <a:rPr lang="en-US" sz="2100" dirty="0"/>
              <a:t>Greek mythology</a:t>
            </a:r>
          </a:p>
          <a:p>
            <a:pPr lvl="2"/>
            <a:r>
              <a:rPr lang="en-US" sz="2100" dirty="0"/>
              <a:t>C. 1200-1300 BCE</a:t>
            </a:r>
          </a:p>
          <a:p>
            <a:pPr lvl="2"/>
            <a:r>
              <a:rPr lang="en-US" sz="2100" i="1" dirty="0"/>
              <a:t>Iliad</a:t>
            </a:r>
            <a:r>
              <a:rPr lang="en-US" sz="2100" dirty="0"/>
              <a:t> &amp; </a:t>
            </a:r>
            <a:r>
              <a:rPr lang="en-US" sz="2100" i="1" dirty="0"/>
              <a:t>Odyssey</a:t>
            </a:r>
            <a:r>
              <a:rPr lang="en-US" sz="2100" dirty="0"/>
              <a:t> of Homer</a:t>
            </a:r>
          </a:p>
          <a:p>
            <a:pPr lvl="2"/>
            <a:r>
              <a:rPr lang="en-US" sz="2100" dirty="0"/>
              <a:t>Virgil’s </a:t>
            </a:r>
            <a:r>
              <a:rPr lang="en-US" sz="2100" i="1" dirty="0" err="1"/>
              <a:t>Aeneid</a:t>
            </a:r>
            <a:endParaRPr lang="en-US" sz="2100" i="1" dirty="0"/>
          </a:p>
          <a:p>
            <a:pPr lvl="1"/>
            <a:r>
              <a:rPr lang="en-US" sz="2100" dirty="0"/>
              <a:t>Greeks sailed to island of </a:t>
            </a:r>
            <a:r>
              <a:rPr lang="en-US" sz="2100" dirty="0" err="1"/>
              <a:t>Tenedos</a:t>
            </a:r>
            <a:endParaRPr lang="en-US" sz="2100" dirty="0"/>
          </a:p>
          <a:p>
            <a:pPr lvl="2"/>
            <a:r>
              <a:rPr lang="en-US" sz="2100" dirty="0"/>
              <a:t>Pretended to abandon war</a:t>
            </a:r>
          </a:p>
          <a:p>
            <a:pPr lvl="2"/>
            <a:r>
              <a:rPr lang="en-US" sz="2100" dirty="0"/>
              <a:t>Left  giant hollow horse with soldiers inside</a:t>
            </a:r>
          </a:p>
          <a:p>
            <a:pPr lvl="2"/>
            <a:r>
              <a:rPr lang="en-US" sz="2100" dirty="0" err="1"/>
              <a:t>Sinon</a:t>
            </a:r>
            <a:r>
              <a:rPr lang="en-US" sz="2100" dirty="0"/>
              <a:t>, who convinced Trojans it was offering to Athena</a:t>
            </a:r>
          </a:p>
          <a:p>
            <a:pPr lvl="2"/>
            <a:r>
              <a:rPr lang="en-US" sz="2100" dirty="0" err="1"/>
              <a:t>Lacoon</a:t>
            </a:r>
            <a:r>
              <a:rPr lang="en-US" sz="2100" dirty="0"/>
              <a:t> &amp; Cassandra warned of danger</a:t>
            </a:r>
          </a:p>
          <a:p>
            <a:pPr lvl="1"/>
            <a:r>
              <a:rPr lang="en-US" sz="2100" dirty="0"/>
              <a:t>Greeks opened gates from inside, slaughtered Trojans, won war</a:t>
            </a:r>
          </a:p>
        </p:txBody>
      </p:sp>
      <p:pic>
        <p:nvPicPr>
          <p:cNvPr id="1026" name="Picture 2" descr="C:\Documents and Settings\HP_Administrator\Local Settings\Temporary Internet Files\Content.IE5\45IP4S6F\MCEN0049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13" y="1066800"/>
            <a:ext cx="3264087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1143000"/>
          </a:xfrm>
        </p:spPr>
        <p:txBody>
          <a:bodyPr/>
          <a:lstStyle/>
          <a:p>
            <a:pPr lvl="0"/>
            <a:r>
              <a:rPr lang="en-US" dirty="0"/>
              <a:t>Small vs Large Organizations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4343400" cy="46482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Small Organizations</a:t>
            </a:r>
          </a:p>
          <a:p>
            <a:r>
              <a:rPr lang="en-US" dirty="0"/>
              <a:t>Less prepared &amp; more vulnerable</a:t>
            </a:r>
          </a:p>
          <a:p>
            <a:r>
              <a:rPr lang="en-US" dirty="0"/>
              <a:t>People know each other</a:t>
            </a:r>
          </a:p>
          <a:p>
            <a:r>
              <a:rPr lang="en-US" dirty="0"/>
              <a:t>More likely to suspect and challenge strangers</a:t>
            </a:r>
          </a:p>
          <a:p>
            <a:r>
              <a:rPr lang="en-US" dirty="0"/>
              <a:t>Better communication – may report suspicions quickly to people they know</a:t>
            </a:r>
          </a:p>
          <a:p>
            <a:r>
              <a:rPr lang="en-US" dirty="0"/>
              <a:t>Smaller workforce to train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572000" y="1676400"/>
            <a:ext cx="4267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72000" y="1676400"/>
            <a:ext cx="43434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72000" y="1676400"/>
            <a:ext cx="43434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Organizations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400" kern="0" dirty="0">
                <a:latin typeface="+mn-lt"/>
              </a:rPr>
              <a:t>More fragmented: many strangers anyway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Concern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 embarrassment if stranger is executive from afar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400" kern="0" dirty="0">
                <a:latin typeface="+mn-lt"/>
              </a:rPr>
              <a:t>Bystander effect: let someone else deal with it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Poorer communications: may never have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 security officers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Michel Kabay\AppData\Local\Microsoft\Windows\Temporary Internet Files\Content.IE5\ZDSGYA1L\MC9002823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893991"/>
            <a:ext cx="1065886" cy="95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ichel Kabay\AppData\Local\Microsoft\Windows\Temporary Internet Files\Content.IE5\0SFJ17TD\MC90031134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1" y="609600"/>
            <a:ext cx="1510154" cy="152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4038600" cy="4648200"/>
          </a:xfrm>
        </p:spPr>
        <p:txBody>
          <a:bodyPr/>
          <a:lstStyle/>
          <a:p>
            <a:r>
              <a:rPr lang="en-US" sz="2800" dirty="0"/>
              <a:t>People</a:t>
            </a:r>
          </a:p>
          <a:p>
            <a:r>
              <a:rPr lang="en-US" sz="2800" dirty="0"/>
              <a:t>Audit Controls</a:t>
            </a:r>
          </a:p>
          <a:p>
            <a:r>
              <a:rPr lang="en-US" sz="2800" dirty="0"/>
              <a:t>Technology for Detection</a:t>
            </a:r>
          </a:p>
        </p:txBody>
      </p:sp>
      <p:pic>
        <p:nvPicPr>
          <p:cNvPr id="12290" name="Picture 2" descr="C:\Documents and Settings\HP_Administrator\My Documents\My Pictures\Microsoft Clip Organizer\j029512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85800"/>
            <a:ext cx="4267200" cy="584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People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Train employees to remember details of phone calls they receive when caller asks questions </a:t>
            </a:r>
          </a:p>
          <a:p>
            <a:pPr lvl="1"/>
            <a:r>
              <a:rPr lang="en-US" dirty="0"/>
              <a:t>Gender?</a:t>
            </a:r>
          </a:p>
          <a:p>
            <a:pPr lvl="1"/>
            <a:r>
              <a:rPr lang="en-US" dirty="0"/>
              <a:t>Caller ID?</a:t>
            </a:r>
          </a:p>
          <a:p>
            <a:pPr lvl="1"/>
            <a:r>
              <a:rPr lang="en-US" dirty="0"/>
              <a:t>Noise in background?</a:t>
            </a:r>
          </a:p>
          <a:p>
            <a:pPr lvl="1"/>
            <a:r>
              <a:rPr lang="en-US" dirty="0"/>
              <a:t>Accent?</a:t>
            </a:r>
          </a:p>
          <a:p>
            <a:pPr lvl="1"/>
            <a:r>
              <a:rPr lang="en-US" dirty="0"/>
              <a:t>What questions?</a:t>
            </a:r>
          </a:p>
          <a:p>
            <a:pPr lvl="1"/>
            <a:r>
              <a:rPr lang="en-US" dirty="0"/>
              <a:t>What answers?</a:t>
            </a:r>
          </a:p>
          <a:p>
            <a:r>
              <a:rPr lang="en-US" dirty="0"/>
              <a:t>Beware questions about names of managers</a:t>
            </a:r>
          </a:p>
          <a:p>
            <a:r>
              <a:rPr lang="en-US" dirty="0"/>
              <a:t>No employee should ask (let alone give) password</a:t>
            </a:r>
          </a:p>
        </p:txBody>
      </p:sp>
      <p:pic>
        <p:nvPicPr>
          <p:cNvPr id="13314" name="Picture 2" descr="C:\Program Files\Microsoft Office\Media\CntCD1\ClipArt1\j019852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1981200"/>
            <a:ext cx="371911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685800"/>
          </a:xfrm>
        </p:spPr>
        <p:txBody>
          <a:bodyPr/>
          <a:lstStyle/>
          <a:p>
            <a:r>
              <a:rPr lang="en-US" dirty="0"/>
              <a:t>People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791200"/>
          </a:xfrm>
        </p:spPr>
        <p:txBody>
          <a:bodyPr/>
          <a:lstStyle/>
          <a:p>
            <a:pPr lvl="0"/>
            <a:r>
              <a:rPr lang="en-US" sz="2200" baseline="0" dirty="0"/>
              <a:t>Social engineers may use intimidation</a:t>
            </a:r>
          </a:p>
          <a:p>
            <a:pPr lvl="0"/>
            <a:r>
              <a:rPr lang="en-US" sz="2200" baseline="0" dirty="0"/>
              <a:t>Ensure that employees know they will not be </a:t>
            </a:r>
            <a:br>
              <a:rPr lang="en-US" sz="2200" baseline="0" dirty="0"/>
            </a:br>
            <a:r>
              <a:rPr lang="en-US" sz="2200" baseline="0" dirty="0"/>
              <a:t>punished for enforcing security policies</a:t>
            </a:r>
          </a:p>
          <a:p>
            <a:pPr lvl="1"/>
            <a:r>
              <a:rPr lang="en-US" sz="2200" baseline="0" dirty="0"/>
              <a:t>No legitimate manager would threaten them </a:t>
            </a:r>
            <a:br>
              <a:rPr lang="en-US" sz="2200" baseline="0" dirty="0"/>
            </a:br>
            <a:r>
              <a:rPr lang="en-US" sz="2200" baseline="0" dirty="0"/>
              <a:t>for NOT violating security rules</a:t>
            </a:r>
          </a:p>
          <a:p>
            <a:pPr lvl="1"/>
            <a:r>
              <a:rPr lang="en-US" sz="2200" baseline="0" dirty="0"/>
              <a:t>Explicitly provide script for responding to </a:t>
            </a:r>
            <a:br>
              <a:rPr lang="en-US" sz="2200" baseline="0" dirty="0"/>
            </a:br>
            <a:r>
              <a:rPr lang="en-US" sz="2200" baseline="0" dirty="0"/>
              <a:t>threats – instant sign of potential</a:t>
            </a:r>
            <a:r>
              <a:rPr lang="en-US" sz="2200" dirty="0"/>
              <a:t> </a:t>
            </a:r>
            <a:r>
              <a:rPr lang="en-US" sz="2200" baseline="0" dirty="0"/>
              <a:t>fraud</a:t>
            </a:r>
          </a:p>
          <a:p>
            <a:pPr lvl="2"/>
            <a:r>
              <a:rPr lang="en-US" sz="2200" baseline="0" dirty="0"/>
              <a:t>“Yes, I’ll be glad to help you – please </a:t>
            </a:r>
            <a:br>
              <a:rPr lang="en-US" sz="2200" baseline="0" dirty="0"/>
            </a:br>
            <a:r>
              <a:rPr lang="en-US" sz="2200" baseline="0" dirty="0"/>
              <a:t>hold the line.”</a:t>
            </a:r>
          </a:p>
          <a:p>
            <a:pPr lvl="2"/>
            <a:r>
              <a:rPr lang="en-US" sz="2200" dirty="0"/>
              <a:t>Em</a:t>
            </a:r>
            <a:r>
              <a:rPr lang="en-US" sz="2200" baseline="0" dirty="0"/>
              <a:t>ployee immediately </a:t>
            </a:r>
            <a:r>
              <a:rPr lang="en-US" sz="2200" dirty="0"/>
              <a:t>notifies</a:t>
            </a:r>
            <a:br>
              <a:rPr lang="en-US" sz="2200" dirty="0"/>
            </a:br>
            <a:r>
              <a:rPr lang="en-US" sz="2200" dirty="0"/>
              <a:t>appropriate contact in security t</a:t>
            </a:r>
            <a:r>
              <a:rPr lang="en-US" sz="2200" baseline="0" dirty="0"/>
              <a:t>eam</a:t>
            </a:r>
          </a:p>
          <a:p>
            <a:r>
              <a:rPr lang="en-US" sz="2200" dirty="0"/>
              <a:t>Provide employees with notification procedure</a:t>
            </a:r>
          </a:p>
          <a:p>
            <a:pPr lvl="1"/>
            <a:r>
              <a:rPr lang="en-US" sz="2200" dirty="0"/>
              <a:t>Whom should they call?</a:t>
            </a:r>
          </a:p>
          <a:p>
            <a:pPr lvl="1"/>
            <a:r>
              <a:rPr lang="en-US" sz="2200" dirty="0"/>
              <a:t>What information is most helpful (see previous slide)?</a:t>
            </a:r>
          </a:p>
          <a:p>
            <a:endParaRPr lang="en-US" sz="2200" baseline="0" dirty="0"/>
          </a:p>
        </p:txBody>
      </p:sp>
      <p:pic>
        <p:nvPicPr>
          <p:cNvPr id="4" name="Picture 3" descr="PEON034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362" y="990600"/>
            <a:ext cx="2381438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Audit Controls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9851" y="1181099"/>
            <a:ext cx="7162800" cy="5105400"/>
          </a:xfrm>
        </p:spPr>
        <p:txBody>
          <a:bodyPr/>
          <a:lstStyle/>
          <a:p>
            <a:r>
              <a:rPr lang="en-US" dirty="0"/>
              <a:t>Real-time audits of log files </a:t>
            </a:r>
            <a:r>
              <a:rPr lang="en-US" i="1" dirty="0"/>
              <a:t>may</a:t>
            </a:r>
            <a:r>
              <a:rPr lang="en-US" dirty="0"/>
              <a:t> detect social-engineering attack in progress</a:t>
            </a:r>
          </a:p>
          <a:p>
            <a:pPr lvl="1"/>
            <a:r>
              <a:rPr lang="en-US" dirty="0"/>
              <a:t>But no guarantees</a:t>
            </a:r>
          </a:p>
          <a:p>
            <a:pPr lvl="1"/>
            <a:r>
              <a:rPr lang="en-US" dirty="0"/>
              <a:t>Human manipulation may use no </a:t>
            </a:r>
            <a:br>
              <a:rPr lang="en-US" dirty="0"/>
            </a:br>
            <a:r>
              <a:rPr lang="en-US" dirty="0"/>
              <a:t>technical exploits until later in crime</a:t>
            </a:r>
          </a:p>
          <a:p>
            <a:pPr lvl="1"/>
            <a:r>
              <a:rPr lang="en-US" dirty="0"/>
              <a:t>Actual exploit may be very fast</a:t>
            </a:r>
          </a:p>
          <a:p>
            <a:r>
              <a:rPr lang="en-US" i="1" dirty="0"/>
              <a:t>Post hoc </a:t>
            </a:r>
            <a:r>
              <a:rPr lang="en-US" dirty="0"/>
              <a:t>audits may be useful </a:t>
            </a:r>
            <a:br>
              <a:rPr lang="en-US" dirty="0"/>
            </a:br>
            <a:r>
              <a:rPr lang="en-US" dirty="0"/>
              <a:t>in reconstructing crime</a:t>
            </a:r>
          </a:p>
          <a:p>
            <a:pPr lvl="1"/>
            <a:r>
              <a:rPr lang="en-US" dirty="0"/>
              <a:t>Trace how criminal used </a:t>
            </a:r>
            <a:br>
              <a:rPr lang="en-US" dirty="0"/>
            </a:br>
            <a:r>
              <a:rPr lang="en-US" dirty="0"/>
              <a:t>information winkled out of </a:t>
            </a:r>
            <a:br>
              <a:rPr lang="en-US" dirty="0"/>
            </a:br>
            <a:r>
              <a:rPr lang="en-US" dirty="0"/>
              <a:t>employees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 rot="5400000" flipH="1">
            <a:off x="6232488" y="3368711"/>
            <a:ext cx="2394023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86600" y="2971800"/>
            <a:ext cx="559769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Log</a:t>
            </a:r>
          </a:p>
        </p:txBody>
      </p:sp>
      <p:pic>
        <p:nvPicPr>
          <p:cNvPr id="8194" name="Picture 2" descr="C:\Users\Michel Kabay\AppData\Local\Microsoft\Windows\Temporary Internet Files\Content.IE5\ZDSGYA1L\MC9003102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836115" cy="106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72400" y="2971800"/>
            <a:ext cx="995785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Log file*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366484" y="2590800"/>
            <a:ext cx="0" cy="381000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7924800" y="2627376"/>
            <a:ext cx="0" cy="381000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686347" y="6127823"/>
            <a:ext cx="1486304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Winkle</a:t>
            </a:r>
            <a:br>
              <a:rPr lang="en-US" sz="1600" i="1" dirty="0"/>
            </a:br>
            <a:r>
              <a:rPr lang="en-US" sz="1600" i="1" dirty="0" err="1"/>
              <a:t>Littorina</a:t>
            </a:r>
            <a:r>
              <a:rPr lang="en-US" sz="1600" i="1" dirty="0"/>
              <a:t> spp.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7675" y="6250933"/>
            <a:ext cx="1540806" cy="25391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050" b="0" dirty="0">
                <a:latin typeface="Jokerman" panose="04090605060D06020702" pitchFamily="82" charset="0"/>
              </a:rPr>
              <a:t>*</a:t>
            </a:r>
            <a:r>
              <a:rPr lang="en-US" sz="1050" b="0" dirty="0" err="1">
                <a:latin typeface="Jokerman" panose="04090605060D06020702" pitchFamily="82" charset="0"/>
              </a:rPr>
              <a:t>Grooooaaaaannnnn</a:t>
            </a:r>
            <a:endParaRPr lang="en-US" sz="1050" b="0" dirty="0">
              <a:latin typeface="Jokerman" panose="04090605060D06020702" pitchFamily="82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Technology for Detection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4953000" cy="4953000"/>
          </a:xfrm>
        </p:spPr>
        <p:txBody>
          <a:bodyPr/>
          <a:lstStyle/>
          <a:p>
            <a:r>
              <a:rPr lang="en-US" dirty="0"/>
              <a:t>Content-blocking technology </a:t>
            </a:r>
          </a:p>
          <a:p>
            <a:pPr lvl="1"/>
            <a:r>
              <a:rPr lang="en-US" dirty="0"/>
              <a:t>E-mail</a:t>
            </a:r>
          </a:p>
          <a:p>
            <a:pPr lvl="1"/>
            <a:r>
              <a:rPr lang="en-US" dirty="0"/>
              <a:t>Web pages</a:t>
            </a:r>
          </a:p>
          <a:p>
            <a:pPr lvl="1"/>
            <a:r>
              <a:rPr lang="en-US" dirty="0"/>
              <a:t>Make such monitoring </a:t>
            </a:r>
            <a:br>
              <a:rPr lang="en-US" dirty="0"/>
            </a:br>
            <a:r>
              <a:rPr lang="en-US" dirty="0"/>
              <a:t>part of </a:t>
            </a:r>
            <a:r>
              <a:rPr lang="en-US" i="1" dirty="0"/>
              <a:t>documented</a:t>
            </a:r>
            <a:r>
              <a:rPr lang="en-US" dirty="0"/>
              <a:t> &amp; </a:t>
            </a:r>
            <a:r>
              <a:rPr lang="en-US" i="1" dirty="0"/>
              <a:t>signed</a:t>
            </a:r>
            <a:r>
              <a:rPr lang="en-US" dirty="0"/>
              <a:t> security policies</a:t>
            </a:r>
          </a:p>
          <a:p>
            <a:r>
              <a:rPr lang="en-US" dirty="0"/>
              <a:t>Social Engineering Defense Architecture (SEDA)</a:t>
            </a:r>
          </a:p>
          <a:p>
            <a:pPr lvl="1"/>
            <a:r>
              <a:rPr lang="en-US" dirty="0"/>
              <a:t>Voice-recognition technology</a:t>
            </a:r>
          </a:p>
          <a:p>
            <a:pPr lvl="1"/>
            <a:r>
              <a:rPr lang="en-US" dirty="0"/>
              <a:t>Provides better logging of phone calls</a:t>
            </a:r>
          </a:p>
        </p:txBody>
      </p:sp>
      <p:pic>
        <p:nvPicPr>
          <p:cNvPr id="15362" name="Picture 2" descr="C:\Program Files\Microsoft Office\Media\CntCD1\ClipArt3\j02351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558862" cy="441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social-engineering attacks into </a:t>
            </a:r>
            <a:r>
              <a:rPr lang="en-US" i="1" dirty="0"/>
              <a:t>computer security incident response team</a:t>
            </a:r>
            <a:r>
              <a:rPr lang="en-US" dirty="0"/>
              <a:t> processes</a:t>
            </a:r>
          </a:p>
          <a:p>
            <a:r>
              <a:rPr lang="en-US" dirty="0"/>
              <a:t>Collect forensic evidence </a:t>
            </a:r>
          </a:p>
          <a:p>
            <a:pPr lvl="1"/>
            <a:r>
              <a:rPr lang="en-US" dirty="0"/>
              <a:t>In real time if possible</a:t>
            </a:r>
          </a:p>
          <a:p>
            <a:pPr lvl="1"/>
            <a:r>
              <a:rPr lang="en-US" dirty="0"/>
              <a:t>At minimum ASAP</a:t>
            </a:r>
          </a:p>
          <a:p>
            <a:pPr lvl="1"/>
            <a:r>
              <a:rPr lang="en-US" dirty="0"/>
              <a:t>Interview human victims </a:t>
            </a:r>
          </a:p>
          <a:p>
            <a:pPr lvl="2"/>
            <a:r>
              <a:rPr lang="en-US" dirty="0"/>
              <a:t>Right away</a:t>
            </a:r>
          </a:p>
          <a:p>
            <a:pPr lvl="2"/>
            <a:r>
              <a:rPr lang="en-US" dirty="0"/>
              <a:t>Humanely – do not give</a:t>
            </a:r>
            <a:br>
              <a:rPr lang="en-US" dirty="0"/>
            </a:br>
            <a:r>
              <a:rPr lang="en-US" dirty="0"/>
              <a:t>impression of looking for </a:t>
            </a:r>
            <a:br>
              <a:rPr lang="en-US" dirty="0"/>
            </a:br>
            <a:r>
              <a:rPr lang="en-US" dirty="0"/>
              <a:t>scapegoats</a:t>
            </a:r>
          </a:p>
          <a:p>
            <a:pPr lvl="2"/>
            <a:r>
              <a:rPr lang="en-US" dirty="0"/>
              <a:t>Keep meticulous records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5638799" y="2514600"/>
            <a:ext cx="3505201" cy="3276600"/>
            <a:chOff x="5638799" y="2514600"/>
            <a:chExt cx="3505201" cy="3276600"/>
          </a:xfrm>
        </p:grpSpPr>
        <p:pic>
          <p:nvPicPr>
            <p:cNvPr id="16386" name="Picture 2" descr="C:\Program Files\Microsoft Office\Media\CntCD1\ClipArt6\j029933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8799" y="2590800"/>
              <a:ext cx="3135179" cy="3124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&quot;No&quot; Symbol 5"/>
            <p:cNvSpPr/>
            <p:nvPr/>
          </p:nvSpPr>
          <p:spPr bwMode="auto">
            <a:xfrm>
              <a:off x="5638800" y="2514600"/>
              <a:ext cx="3505200" cy="3276600"/>
            </a:xfrm>
            <a:prstGeom prst="noSmoking">
              <a:avLst>
                <a:gd name="adj" fmla="val 5944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Defense &amp; Mitigation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4038600" cy="4648200"/>
          </a:xfrm>
        </p:spPr>
        <p:txBody>
          <a:bodyPr/>
          <a:lstStyle/>
          <a:p>
            <a:r>
              <a:rPr lang="en-US" sz="2800" dirty="0"/>
              <a:t>Training &amp; Awareness</a:t>
            </a:r>
          </a:p>
          <a:p>
            <a:r>
              <a:rPr lang="en-US" sz="2800" dirty="0"/>
              <a:t>Technology for Prevention</a:t>
            </a:r>
          </a:p>
          <a:p>
            <a:r>
              <a:rPr lang="en-US" sz="2800" dirty="0"/>
              <a:t>Physical Security &amp; Encryption</a:t>
            </a:r>
          </a:p>
        </p:txBody>
      </p:sp>
      <p:pic>
        <p:nvPicPr>
          <p:cNvPr id="17410" name="Picture 2" descr="C:\Program Files\Microsoft Office\Media\CntCD1\ClipArt6\j02908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66900"/>
            <a:ext cx="3903321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01000" cy="1143000"/>
          </a:xfrm>
        </p:spPr>
        <p:txBody>
          <a:bodyPr/>
          <a:lstStyle/>
          <a:p>
            <a:r>
              <a:rPr lang="en-US" dirty="0"/>
              <a:t>Awareness, Training, Education*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257800"/>
          </a:xfrm>
        </p:spPr>
        <p:txBody>
          <a:bodyPr/>
          <a:lstStyle/>
          <a:p>
            <a:r>
              <a:rPr lang="en-US" dirty="0"/>
              <a:t>Raise awareness of problems</a:t>
            </a:r>
          </a:p>
          <a:p>
            <a:pPr lvl="1"/>
            <a:r>
              <a:rPr lang="en-US" dirty="0"/>
              <a:t>Why employees should care</a:t>
            </a:r>
          </a:p>
          <a:p>
            <a:r>
              <a:rPr lang="en-US" dirty="0"/>
              <a:t>Explain social engineering techniques to employees</a:t>
            </a:r>
          </a:p>
          <a:p>
            <a:pPr lvl="1"/>
            <a:r>
              <a:rPr lang="en-US" dirty="0"/>
              <a:t>Real case studies</a:t>
            </a:r>
          </a:p>
          <a:p>
            <a:pPr lvl="1"/>
            <a:r>
              <a:rPr lang="en-US" dirty="0"/>
              <a:t>Demonstrations</a:t>
            </a:r>
          </a:p>
          <a:p>
            <a:r>
              <a:rPr lang="en-US" dirty="0"/>
              <a:t>Encourage and support challenges</a:t>
            </a:r>
          </a:p>
          <a:p>
            <a:pPr lvl="1"/>
            <a:r>
              <a:rPr lang="en-US" dirty="0"/>
              <a:t>Asking reasons for questions</a:t>
            </a:r>
          </a:p>
          <a:p>
            <a:pPr lvl="1"/>
            <a:r>
              <a:rPr lang="en-US" dirty="0"/>
              <a:t>Asking for employee identification</a:t>
            </a:r>
          </a:p>
          <a:p>
            <a:pPr lvl="1"/>
            <a:r>
              <a:rPr lang="en-US" dirty="0"/>
              <a:t>Checking for authorization for unusual requests</a:t>
            </a:r>
          </a:p>
          <a:p>
            <a:r>
              <a:rPr lang="en-US" dirty="0"/>
              <a:t>Provide role-playing exercises to reduce reluctance</a:t>
            </a:r>
          </a:p>
          <a:p>
            <a:r>
              <a:rPr lang="en-US" dirty="0"/>
              <a:t>Provide emergency response contact info</a:t>
            </a:r>
          </a:p>
        </p:txBody>
      </p:sp>
      <p:pic>
        <p:nvPicPr>
          <p:cNvPr id="18435" name="Picture 3" descr="C:\Program Files\Microsoft Office\Media\CntCD1\ClipArt2\j023189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0"/>
            <a:ext cx="2809134" cy="222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24800" y="1066800"/>
            <a:ext cx="622863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*ATE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for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Effective antimalware tools</a:t>
            </a:r>
          </a:p>
          <a:p>
            <a:pPr lvl="1"/>
            <a:r>
              <a:rPr lang="en-US" dirty="0"/>
              <a:t>Block viruses, Trojans</a:t>
            </a:r>
          </a:p>
          <a:p>
            <a:pPr lvl="1"/>
            <a:r>
              <a:rPr lang="en-US" dirty="0"/>
              <a:t>Block dangerous Web sites</a:t>
            </a:r>
          </a:p>
          <a:p>
            <a:pPr lvl="1"/>
            <a:r>
              <a:rPr lang="en-US" dirty="0"/>
              <a:t>Block dangerous phishing spam</a:t>
            </a:r>
          </a:p>
          <a:p>
            <a:pPr lvl="1"/>
            <a:r>
              <a:rPr lang="en-US" dirty="0"/>
              <a:t>Block popups, ActiveX controls</a:t>
            </a:r>
          </a:p>
          <a:p>
            <a:pPr lvl="1"/>
            <a:r>
              <a:rPr lang="en-US" dirty="0"/>
              <a:t>Restrict types of cookies</a:t>
            </a:r>
          </a:p>
          <a:p>
            <a:pPr lvl="1"/>
            <a:r>
              <a:rPr lang="en-US" dirty="0"/>
              <a:t>Use digital certificates to authenticate internal e-mail</a:t>
            </a:r>
          </a:p>
          <a:p>
            <a:r>
              <a:rPr lang="en-US" dirty="0"/>
              <a:t>Control over software installation</a:t>
            </a:r>
          </a:p>
          <a:p>
            <a:r>
              <a:rPr lang="en-US" dirty="0"/>
              <a:t>Cleanse documents of hidden metadata</a:t>
            </a:r>
          </a:p>
          <a:p>
            <a:r>
              <a:rPr lang="en-US" dirty="0"/>
              <a:t>Check Web for unauthorized posting of confidential documents or information</a:t>
            </a:r>
          </a:p>
        </p:txBody>
      </p:sp>
      <p:pic>
        <p:nvPicPr>
          <p:cNvPr id="19458" name="Picture 2" descr="C:\Program Files\Microsoft Office\Media\CntCD1\ClipArt6\j029584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2590800" cy="290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r>
              <a:rPr lang="en-US" baseline="0" dirty="0"/>
              <a:t> &amp; History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486400"/>
          </a:xfrm>
        </p:spPr>
        <p:txBody>
          <a:bodyPr/>
          <a:lstStyle/>
          <a:p>
            <a:r>
              <a:rPr lang="en-US" dirty="0"/>
              <a:t>Definition: </a:t>
            </a:r>
            <a:r>
              <a:rPr lang="en-US" i="1" dirty="0"/>
              <a:t>social engineering is obtaining information or resources using coercion</a:t>
            </a:r>
            <a:r>
              <a:rPr lang="en-US" i="1" baseline="0" dirty="0"/>
              <a:t> or deceit</a:t>
            </a:r>
          </a:p>
          <a:p>
            <a:r>
              <a:rPr lang="en-US" i="0" u="none" baseline="0" dirty="0"/>
              <a:t>Manipulate trust or gullibility of people</a:t>
            </a:r>
          </a:p>
          <a:p>
            <a:r>
              <a:rPr lang="en-US" i="0" u="none" baseline="0" dirty="0"/>
              <a:t>Often piece together information</a:t>
            </a:r>
          </a:p>
          <a:p>
            <a:pPr lvl="1"/>
            <a:r>
              <a:rPr lang="en-US" i="0" u="none" baseline="0" dirty="0"/>
              <a:t>Random order</a:t>
            </a:r>
          </a:p>
          <a:p>
            <a:pPr lvl="1"/>
            <a:r>
              <a:rPr lang="en-US" i="0" u="none" baseline="0" dirty="0"/>
              <a:t>Multiple victims / enablers</a:t>
            </a:r>
          </a:p>
          <a:p>
            <a:pPr lvl="0"/>
            <a:r>
              <a:rPr lang="en-US" i="0" u="none" baseline="0" dirty="0"/>
              <a:t>Purposes vary but results often </a:t>
            </a:r>
            <a:br>
              <a:rPr lang="en-US" i="0" u="none" baseline="0" dirty="0"/>
            </a:br>
            <a:r>
              <a:rPr lang="en-US" i="0" u="none" baseline="0" dirty="0"/>
              <a:t>loss of</a:t>
            </a:r>
          </a:p>
          <a:p>
            <a:pPr lvl="1"/>
            <a:r>
              <a:rPr lang="en-US" i="0" u="none" baseline="0" dirty="0"/>
              <a:t>Intellectual property</a:t>
            </a:r>
          </a:p>
          <a:p>
            <a:pPr lvl="1"/>
            <a:r>
              <a:rPr lang="en-US" i="0" u="none" baseline="0" dirty="0"/>
              <a:t>Money</a:t>
            </a:r>
          </a:p>
          <a:p>
            <a:pPr lvl="1"/>
            <a:r>
              <a:rPr lang="en-US" i="0" u="none" baseline="0" dirty="0"/>
              <a:t>Business advantage</a:t>
            </a:r>
          </a:p>
          <a:p>
            <a:pPr lvl="1"/>
            <a:r>
              <a:rPr lang="en-US" i="0" u="none" baseline="0" dirty="0"/>
              <a:t>Credibility….</a:t>
            </a:r>
          </a:p>
        </p:txBody>
      </p:sp>
      <p:pic>
        <p:nvPicPr>
          <p:cNvPr id="4" name="Picture 3" descr="BINOCUL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72200" y="3276600"/>
            <a:ext cx="2514600" cy="245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Physical Security, Encryption, &amp; DLP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162800" cy="4953000"/>
          </a:xfrm>
        </p:spPr>
        <p:txBody>
          <a:bodyPr/>
          <a:lstStyle/>
          <a:p>
            <a:r>
              <a:rPr lang="en-US" dirty="0"/>
              <a:t>Prevent theft of confidential information </a:t>
            </a:r>
          </a:p>
          <a:p>
            <a:pPr lvl="1"/>
            <a:r>
              <a:rPr lang="en-US" dirty="0"/>
              <a:t>Lock filing cabinets after hours</a:t>
            </a:r>
          </a:p>
          <a:p>
            <a:pPr lvl="1"/>
            <a:r>
              <a:rPr lang="en-US" dirty="0"/>
              <a:t>Shred discarded documents &amp; disks</a:t>
            </a:r>
          </a:p>
          <a:p>
            <a:pPr lvl="1"/>
            <a:r>
              <a:rPr lang="en-US" dirty="0"/>
              <a:t>Protect Dumpsters® against divers</a:t>
            </a:r>
          </a:p>
          <a:p>
            <a:r>
              <a:rPr lang="en-US" dirty="0"/>
              <a:t>Use data encryption</a:t>
            </a:r>
          </a:p>
          <a:p>
            <a:pPr lvl="1"/>
            <a:r>
              <a:rPr lang="en-US" dirty="0"/>
              <a:t>Computers – whole-disk encryption</a:t>
            </a:r>
          </a:p>
          <a:p>
            <a:pPr lvl="1"/>
            <a:r>
              <a:rPr lang="en-US" dirty="0"/>
              <a:t>Peripherals</a:t>
            </a:r>
            <a:r>
              <a:rPr lang="en-US" baseline="0" dirty="0"/>
              <a:t> such as USB drives</a:t>
            </a:r>
          </a:p>
          <a:p>
            <a:pPr lvl="1"/>
            <a:r>
              <a:rPr lang="en-US" baseline="0" dirty="0"/>
              <a:t>Virtual private networks (VPNs)</a:t>
            </a:r>
            <a:r>
              <a:rPr lang="en-US" dirty="0"/>
              <a:t> </a:t>
            </a:r>
            <a:br>
              <a:rPr lang="en-US" dirty="0"/>
            </a:br>
            <a:r>
              <a:rPr lang="en-US" baseline="0" dirty="0"/>
              <a:t>for remote access</a:t>
            </a:r>
          </a:p>
          <a:p>
            <a:r>
              <a:rPr lang="en-US" dirty="0"/>
              <a:t>Data-loss prevention (DLP)</a:t>
            </a:r>
          </a:p>
          <a:p>
            <a:pPr lvl="1"/>
            <a:r>
              <a:rPr lang="en-US" baseline="0" dirty="0"/>
              <a:t>Prevent</a:t>
            </a:r>
            <a:r>
              <a:rPr lang="en-US" dirty="0"/>
              <a:t> unauthorized devices from connecting to organization’s networks</a:t>
            </a:r>
            <a:endParaRPr lang="en-US" baseline="0" dirty="0"/>
          </a:p>
        </p:txBody>
      </p:sp>
      <p:pic>
        <p:nvPicPr>
          <p:cNvPr id="7170" name="Picture 2" descr="C:\Users\Michel Kabay\AppData\Local\Microsoft\Windows\Temporary Internet Files\Content.IE5\0R4RK3UN\MC9002816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96" y="660906"/>
            <a:ext cx="1753862" cy="206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ichel Kabay\AppData\Local\Microsoft\Windows\Temporary Internet Files\Content.IE5\QCLVY4OW\MC900250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19" y="2805684"/>
            <a:ext cx="1962216" cy="1806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19896" y="4724400"/>
            <a:ext cx="1901620" cy="1828686"/>
            <a:chOff x="7145116" y="4953000"/>
            <a:chExt cx="1676400" cy="1600086"/>
          </a:xfrm>
        </p:grpSpPr>
        <p:pic>
          <p:nvPicPr>
            <p:cNvPr id="7173" name="Picture 5" descr="C:\Users\Michel Kabay\AppData\Local\Microsoft\Windows\Temporary Internet Files\Content.IE5\0R4RK3UN\MC900441713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6033" y="5146176"/>
              <a:ext cx="1254567" cy="1254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&quot;No&quot; Symbol 3"/>
            <p:cNvSpPr/>
            <p:nvPr/>
          </p:nvSpPr>
          <p:spPr bwMode="auto">
            <a:xfrm>
              <a:off x="7145116" y="4953000"/>
              <a:ext cx="1676400" cy="1600086"/>
            </a:xfrm>
            <a:prstGeom prst="noSmoking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Notorious Social Engineers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4191000" cy="5181600"/>
          </a:xfrm>
        </p:spPr>
        <p:txBody>
          <a:bodyPr/>
          <a:lstStyle/>
          <a:p>
            <a:pPr lvl="0"/>
            <a:r>
              <a:rPr lang="en-US" i="0" u="none" baseline="0" dirty="0"/>
              <a:t>Frank </a:t>
            </a:r>
            <a:r>
              <a:rPr lang="en-US" i="0" u="none" baseline="0" dirty="0" err="1"/>
              <a:t>Abagnale</a:t>
            </a:r>
            <a:r>
              <a:rPr lang="en-US" i="0" u="none" baseline="0" dirty="0"/>
              <a:t>, Jr.</a:t>
            </a:r>
          </a:p>
          <a:p>
            <a:pPr lvl="1"/>
            <a:r>
              <a:rPr lang="en-US" i="0" u="none" baseline="0" dirty="0"/>
              <a:t>See </a:t>
            </a:r>
            <a:r>
              <a:rPr lang="en-US" i="1" u="none" baseline="0" dirty="0"/>
              <a:t>Catch Me If You Can </a:t>
            </a:r>
            <a:r>
              <a:rPr lang="en-US" u="none" baseline="0" dirty="0"/>
              <a:t>movie</a:t>
            </a:r>
          </a:p>
          <a:p>
            <a:pPr lvl="1"/>
            <a:r>
              <a:rPr lang="en-US" dirty="0"/>
              <a:t>Impersonated pilot, attorney, teacher, doctor…</a:t>
            </a:r>
          </a:p>
          <a:p>
            <a:pPr lvl="1"/>
            <a:r>
              <a:rPr lang="en-US" dirty="0"/>
              <a:t>Passed phony checks</a:t>
            </a:r>
          </a:p>
          <a:p>
            <a:pPr lvl="1"/>
            <a:r>
              <a:rPr lang="en-US" dirty="0"/>
              <a:t>Became expert for FBI</a:t>
            </a:r>
            <a:endParaRPr lang="en-US" u="none" baseline="0" dirty="0"/>
          </a:p>
          <a:p>
            <a:pPr lvl="0"/>
            <a:r>
              <a:rPr lang="en-US" i="0" u="none" baseline="0" dirty="0"/>
              <a:t>Kevin Mitnick</a:t>
            </a:r>
          </a:p>
          <a:p>
            <a:pPr lvl="1"/>
            <a:r>
              <a:rPr lang="en-US" i="0" u="none" baseline="0" dirty="0"/>
              <a:t>Many exploits</a:t>
            </a:r>
          </a:p>
          <a:p>
            <a:pPr lvl="1"/>
            <a:r>
              <a:rPr lang="en-US" i="0" u="none" baseline="0" dirty="0"/>
              <a:t>See earlier lecture on </a:t>
            </a:r>
            <a:r>
              <a:rPr lang="en-US" i="1" u="none" baseline="0" dirty="0"/>
              <a:t>History of Computer Crime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619500" cy="524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Social Engineering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4267200" cy="4648200"/>
          </a:xfrm>
        </p:spPr>
        <p:txBody>
          <a:bodyPr/>
          <a:lstStyle/>
          <a:p>
            <a:r>
              <a:rPr lang="en-US" dirty="0"/>
              <a:t>Impersonation</a:t>
            </a:r>
          </a:p>
          <a:p>
            <a:r>
              <a:rPr lang="en-US" dirty="0"/>
              <a:t>Seduction</a:t>
            </a:r>
          </a:p>
          <a:p>
            <a:r>
              <a:rPr lang="en-US" dirty="0"/>
              <a:t>Low-Tech</a:t>
            </a:r>
            <a:r>
              <a:rPr lang="en-US" baseline="0" dirty="0"/>
              <a:t> Attacks</a:t>
            </a:r>
          </a:p>
          <a:p>
            <a:r>
              <a:rPr lang="en-US" baseline="0" dirty="0"/>
              <a:t>Network and Voice Methods</a:t>
            </a:r>
          </a:p>
          <a:p>
            <a:r>
              <a:rPr lang="en-US" baseline="0" dirty="0"/>
              <a:t>Reverse Social Engineering</a:t>
            </a:r>
          </a:p>
        </p:txBody>
      </p:sp>
      <p:pic>
        <p:nvPicPr>
          <p:cNvPr id="4" name="Picture 3" descr="OHNOMA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1066800"/>
            <a:ext cx="3489960" cy="54530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Impersonation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486400"/>
          </a:xfrm>
        </p:spPr>
        <p:txBody>
          <a:bodyPr/>
          <a:lstStyle/>
          <a:p>
            <a:r>
              <a:rPr lang="en-US" sz="2200" dirty="0"/>
              <a:t>Criminals wear uniforms, badges, use right terms</a:t>
            </a:r>
          </a:p>
          <a:p>
            <a:r>
              <a:rPr lang="en-US" sz="2200" dirty="0"/>
              <a:t>Adopt confident air of entitlement</a:t>
            </a:r>
          </a:p>
          <a:p>
            <a:r>
              <a:rPr lang="en-US" sz="2200" dirty="0"/>
              <a:t>Pretending to be HelpDesk employees</a:t>
            </a:r>
          </a:p>
          <a:p>
            <a:pPr lvl="1"/>
            <a:r>
              <a:rPr lang="en-US" sz="2200" dirty="0"/>
              <a:t>Employees conditioned to cooperate</a:t>
            </a:r>
          </a:p>
          <a:p>
            <a:pPr lvl="1"/>
            <a:r>
              <a:rPr lang="en-US" sz="2200" dirty="0"/>
              <a:t>Technical knowledge reduces </a:t>
            </a:r>
            <a:br>
              <a:rPr lang="en-US" sz="2200" dirty="0"/>
            </a:br>
            <a:r>
              <a:rPr lang="en-US" sz="2200" dirty="0"/>
              <a:t>questions</a:t>
            </a:r>
          </a:p>
          <a:p>
            <a:pPr lvl="1"/>
            <a:r>
              <a:rPr lang="en-US" sz="2200" dirty="0"/>
              <a:t>Some </a:t>
            </a:r>
            <a:r>
              <a:rPr lang="en-US" sz="2200" dirty="0" err="1"/>
              <a:t>HelpDesks</a:t>
            </a:r>
            <a:r>
              <a:rPr lang="en-US" sz="2200" dirty="0"/>
              <a:t> violate standards </a:t>
            </a:r>
            <a:br>
              <a:rPr lang="en-US" sz="2200" dirty="0"/>
            </a:br>
            <a:r>
              <a:rPr lang="en-US" sz="2200" dirty="0"/>
              <a:t>by habitually asking for passwords </a:t>
            </a:r>
            <a:br>
              <a:rPr lang="en-US" sz="2200" dirty="0"/>
            </a:br>
            <a:r>
              <a:rPr lang="en-US" sz="2200" dirty="0"/>
              <a:t>(BAD)</a:t>
            </a:r>
          </a:p>
          <a:p>
            <a:r>
              <a:rPr lang="en-US" sz="2200" dirty="0"/>
              <a:t>HelpDesk employees can be victims</a:t>
            </a:r>
          </a:p>
          <a:p>
            <a:pPr lvl="1"/>
            <a:r>
              <a:rPr lang="en-US" sz="2200" dirty="0"/>
              <a:t>Criminals pretend to be employees</a:t>
            </a:r>
          </a:p>
          <a:p>
            <a:pPr lvl="1"/>
            <a:r>
              <a:rPr lang="en-US" sz="2200" dirty="0"/>
              <a:t>Often assume identity of high-ranking executives</a:t>
            </a:r>
          </a:p>
          <a:p>
            <a:pPr lvl="1"/>
            <a:r>
              <a:rPr lang="en-US" sz="2200" dirty="0"/>
              <a:t>Sometimes bully HelpDesk staff into violating standard operating procedures</a:t>
            </a:r>
          </a:p>
        </p:txBody>
      </p:sp>
      <p:pic>
        <p:nvPicPr>
          <p:cNvPr id="3074" name="Picture 2" descr="C:\Program Files\Microsoft Office\Media\CntCD1\ClipArt4\j02506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023449"/>
            <a:ext cx="2498756" cy="281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848600" cy="5334000"/>
          </a:xfrm>
        </p:spPr>
        <p:txBody>
          <a:bodyPr/>
          <a:lstStyle/>
          <a:p>
            <a:r>
              <a:rPr lang="en-US" sz="2200" dirty="0"/>
              <a:t>Long-term strategy</a:t>
            </a:r>
          </a:p>
          <a:p>
            <a:pPr lvl="1"/>
            <a:r>
              <a:rPr lang="en-US" sz="2200" dirty="0"/>
              <a:t>May study victim to learn background, habits, likes, dislikes, weaknesses</a:t>
            </a:r>
          </a:p>
          <a:p>
            <a:r>
              <a:rPr lang="en-US" sz="2200" dirty="0"/>
              <a:t>Form bond with victim</a:t>
            </a:r>
          </a:p>
          <a:p>
            <a:pPr lvl="1"/>
            <a:r>
              <a:rPr lang="en-US" sz="2200" dirty="0"/>
              <a:t>Apparent friendship</a:t>
            </a:r>
          </a:p>
          <a:p>
            <a:pPr lvl="1"/>
            <a:r>
              <a:rPr lang="en-US" sz="2200" dirty="0"/>
              <a:t>Exploit good will to ask for </a:t>
            </a:r>
            <a:br>
              <a:rPr lang="en-US" sz="2200" dirty="0"/>
            </a:br>
            <a:r>
              <a:rPr lang="en-US" sz="2200" dirty="0"/>
              <a:t>favors</a:t>
            </a:r>
          </a:p>
          <a:p>
            <a:pPr lvl="1"/>
            <a:r>
              <a:rPr lang="en-US" sz="2200" dirty="0"/>
              <a:t>May use sexual relationship </a:t>
            </a:r>
            <a:br>
              <a:rPr lang="en-US" sz="2200" dirty="0"/>
            </a:br>
            <a:r>
              <a:rPr lang="en-US" sz="2200" dirty="0"/>
              <a:t>as lever to develop trust</a:t>
            </a:r>
          </a:p>
          <a:p>
            <a:r>
              <a:rPr lang="en-US" sz="2200" dirty="0"/>
              <a:t>Foot-in-the-door technique </a:t>
            </a:r>
            <a:br>
              <a:rPr lang="en-US" sz="2200" dirty="0"/>
            </a:br>
            <a:r>
              <a:rPr lang="en-US" sz="2200" dirty="0"/>
              <a:t>especially useful</a:t>
            </a:r>
          </a:p>
          <a:p>
            <a:pPr lvl="1"/>
            <a:r>
              <a:rPr lang="en-US" sz="2200" dirty="0"/>
              <a:t>Ask for tiny deviation from </a:t>
            </a:r>
            <a:br>
              <a:rPr lang="en-US" sz="2200" dirty="0"/>
            </a:br>
            <a:r>
              <a:rPr lang="en-US" sz="2200" dirty="0"/>
              <a:t>standards</a:t>
            </a:r>
          </a:p>
          <a:p>
            <a:pPr lvl="1"/>
            <a:r>
              <a:rPr lang="en-US" sz="2200" dirty="0"/>
              <a:t>Gradually increase demands</a:t>
            </a:r>
          </a:p>
        </p:txBody>
      </p:sp>
      <p:pic>
        <p:nvPicPr>
          <p:cNvPr id="8" name="Picture 7" descr="PEGC004J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3600" y="2133600"/>
            <a:ext cx="2514600" cy="436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Low-Tech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5562600"/>
          </a:xfrm>
        </p:spPr>
        <p:txBody>
          <a:bodyPr/>
          <a:lstStyle/>
          <a:p>
            <a:r>
              <a:rPr lang="en-US" sz="2200" dirty="0"/>
              <a:t>Exploit physical weaknesses in defenses</a:t>
            </a:r>
          </a:p>
          <a:p>
            <a:r>
              <a:rPr lang="en-US" sz="2200" dirty="0"/>
              <a:t>Often</a:t>
            </a:r>
            <a:r>
              <a:rPr lang="en-US" sz="2200" baseline="0" dirty="0"/>
              <a:t> s</a:t>
            </a:r>
            <a:r>
              <a:rPr lang="en-US" sz="2200" dirty="0"/>
              <a:t>upport</a:t>
            </a:r>
            <a:r>
              <a:rPr lang="en-US" sz="2200" baseline="0" dirty="0"/>
              <a:t> social engineering</a:t>
            </a:r>
          </a:p>
          <a:p>
            <a:r>
              <a:rPr lang="en-US" sz="2200" baseline="0" dirty="0"/>
              <a:t>Examples </a:t>
            </a:r>
          </a:p>
          <a:p>
            <a:pPr lvl="1"/>
            <a:r>
              <a:rPr lang="en-US" sz="2200" dirty="0"/>
              <a:t>Dumpster® Diving</a:t>
            </a:r>
          </a:p>
          <a:p>
            <a:pPr lvl="1"/>
            <a:r>
              <a:rPr lang="en-US" sz="2200" dirty="0"/>
              <a:t>Theft</a:t>
            </a:r>
          </a:p>
          <a:p>
            <a:pPr lvl="1"/>
            <a:r>
              <a:rPr lang="en-US" sz="2200" dirty="0"/>
              <a:t>Leveraging</a:t>
            </a:r>
            <a:r>
              <a:rPr lang="en-US" sz="2200" baseline="0" dirty="0"/>
              <a:t> Social Settings</a:t>
            </a:r>
          </a:p>
          <a:p>
            <a:pPr lvl="1"/>
            <a:r>
              <a:rPr lang="en-US" sz="2200" baseline="0" dirty="0"/>
              <a:t>Exploiting Curiosity or Naïveté</a:t>
            </a:r>
          </a:p>
          <a:p>
            <a:pPr lvl="1"/>
            <a:r>
              <a:rPr lang="en-US" sz="2200" dirty="0"/>
              <a:t>Bribery</a:t>
            </a:r>
          </a:p>
          <a:p>
            <a:pPr lvl="1"/>
            <a:r>
              <a:rPr lang="en-US" sz="2200" dirty="0"/>
              <a:t>Data Mining &amp; Data Grinding</a:t>
            </a:r>
          </a:p>
          <a:p>
            <a:pPr lvl="1"/>
            <a:r>
              <a:rPr lang="en-US" sz="2200" dirty="0"/>
              <a:t>Piggybacking / Tailgating</a:t>
            </a:r>
          </a:p>
          <a:p>
            <a:pPr lvl="1"/>
            <a:r>
              <a:rPr lang="en-US" sz="2200" dirty="0"/>
              <a:t>Phishing</a:t>
            </a:r>
            <a:r>
              <a:rPr lang="en-US" sz="2200" baseline="0" dirty="0"/>
              <a:t> &amp; Pharming</a:t>
            </a:r>
          </a:p>
          <a:p>
            <a:pPr lvl="1"/>
            <a:r>
              <a:rPr lang="en-US" sz="2200" baseline="0" dirty="0"/>
              <a:t>Spim, Spit, &amp; Vishing </a:t>
            </a:r>
          </a:p>
          <a:p>
            <a:pPr lvl="1"/>
            <a:r>
              <a:rPr lang="en-US" sz="2200" baseline="0" dirty="0"/>
              <a:t>Trojan Code and Viruses</a:t>
            </a:r>
          </a:p>
        </p:txBody>
      </p:sp>
      <p:pic>
        <p:nvPicPr>
          <p:cNvPr id="2050" name="Picture 2" descr="C:\Program Files\Microsoft Office\Media\CntCD1\ClipArt7\j031193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799" y="838201"/>
            <a:ext cx="3385419" cy="299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HP_Administrator\Local Settings\Temporary Internet Files\Content.IE5\N82MYT99\MCj037891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267200"/>
            <a:ext cx="2362200" cy="238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sz="1800" b="0" dirty="0">
            <a:latin typeface="Arial Narrow" panose="020B0606020202030204" pitchFamily="34" charset="0"/>
          </a:defRPr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451</TotalTime>
  <Words>2534</Words>
  <Application>Microsoft Office PowerPoint</Application>
  <PresentationFormat>On-screen Show (4:3)</PresentationFormat>
  <Paragraphs>466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Narrow</vt:lpstr>
      <vt:lpstr>Bookman Old Style</vt:lpstr>
      <vt:lpstr>Garamond</vt:lpstr>
      <vt:lpstr>Jokerman</vt:lpstr>
      <vt:lpstr>Times New Roman</vt:lpstr>
      <vt:lpstr>Wingdings</vt:lpstr>
      <vt:lpstr>csh5_chapter_slides</vt:lpstr>
      <vt:lpstr>Social-Engineering &amp; Low-Tech Attacks</vt:lpstr>
      <vt:lpstr>Topics</vt:lpstr>
      <vt:lpstr>Background &amp; History (1)</vt:lpstr>
      <vt:lpstr>Background &amp; History (2)</vt:lpstr>
      <vt:lpstr>Some Notorious Social Engineers</vt:lpstr>
      <vt:lpstr>Social Engineering Methods</vt:lpstr>
      <vt:lpstr>Impersonation</vt:lpstr>
      <vt:lpstr>Seduction</vt:lpstr>
      <vt:lpstr>Low-Tech Attacks</vt:lpstr>
      <vt:lpstr>Dumpster® Diving</vt:lpstr>
      <vt:lpstr>Theft</vt:lpstr>
      <vt:lpstr>Leveraging Social Situations</vt:lpstr>
      <vt:lpstr>Exploiting Curiosity or Naïveté</vt:lpstr>
      <vt:lpstr>Bribery</vt:lpstr>
      <vt:lpstr>Data Mining &amp; Data Grinding</vt:lpstr>
      <vt:lpstr>WayBack Machine  (Internet Archives)</vt:lpstr>
      <vt:lpstr>Network and Voice Methods</vt:lpstr>
      <vt:lpstr>Piggybacking / Tailgating</vt:lpstr>
      <vt:lpstr>Phishing &amp; Pharming</vt:lpstr>
      <vt:lpstr>Spim, Spit, &amp; Vishing </vt:lpstr>
      <vt:lpstr>Trojan Code and Viruses</vt:lpstr>
      <vt:lpstr>Reverse Social Engineering</vt:lpstr>
      <vt:lpstr>Psychology &amp; Social Psychology of Social Engineering</vt:lpstr>
      <vt:lpstr>Psychology of Victim</vt:lpstr>
      <vt:lpstr>Social Psychology</vt:lpstr>
      <vt:lpstr>Social Engineer Profile</vt:lpstr>
      <vt:lpstr>Dangers &amp; Impact</vt:lpstr>
      <vt:lpstr>Consequences</vt:lpstr>
      <vt:lpstr>Success Rate</vt:lpstr>
      <vt:lpstr>Small vs Large Organizations</vt:lpstr>
      <vt:lpstr>Detection</vt:lpstr>
      <vt:lpstr>People (1)</vt:lpstr>
      <vt:lpstr>People (2)</vt:lpstr>
      <vt:lpstr>Audit Controls</vt:lpstr>
      <vt:lpstr>Technology for Detection</vt:lpstr>
      <vt:lpstr>Response</vt:lpstr>
      <vt:lpstr>Defense &amp; Mitigation</vt:lpstr>
      <vt:lpstr>Awareness, Training, Education*</vt:lpstr>
      <vt:lpstr>Technology for Prevention</vt:lpstr>
      <vt:lpstr>Physical Security, Encryption, &amp; DLP</vt:lpstr>
      <vt:lpstr>Now go and study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Engineering &amp; Low-Tech Attacks</dc:title>
  <dc:subject>CSH5 Chapter 19</dc:subject>
  <dc:creator>M. E. Kabay, PhD, CISSP-ISSMP</dc:creator>
  <cp:keywords/>
  <dc:description>Updated 2016-12-17_x000d_
CSH5 Chapter 19_x000d_
“Social Engineering &amp; Low-Tech Attacks”_x000d_
Karthik Raman, Susan Baumes, Kevin Beets &amp; Carl Ne</dc:description>
  <cp:lastModifiedBy>Mich Kabay</cp:lastModifiedBy>
  <cp:revision>82</cp:revision>
  <cp:lastPrinted>2011-09-26T15:21:21Z</cp:lastPrinted>
  <dcterms:created xsi:type="dcterms:W3CDTF">2009-08-09T13:29:31Z</dcterms:created>
  <dcterms:modified xsi:type="dcterms:W3CDTF">2021-02-05T19:53:45Z</dcterms:modified>
  <cp:category/>
</cp:coreProperties>
</file>