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89"/>
  </p:notesMasterIdLst>
  <p:handoutMasterIdLst>
    <p:handoutMasterId r:id="rId90"/>
  </p:handoutMasterIdLst>
  <p:sldIdLst>
    <p:sldId id="908" r:id="rId2"/>
    <p:sldId id="912" r:id="rId3"/>
    <p:sldId id="918" r:id="rId4"/>
    <p:sldId id="919" r:id="rId5"/>
    <p:sldId id="917" r:id="rId6"/>
    <p:sldId id="920" r:id="rId7"/>
    <p:sldId id="925" r:id="rId8"/>
    <p:sldId id="921" r:id="rId9"/>
    <p:sldId id="922" r:id="rId10"/>
    <p:sldId id="924" r:id="rId11"/>
    <p:sldId id="923" r:id="rId12"/>
    <p:sldId id="928" r:id="rId13"/>
    <p:sldId id="916" r:id="rId14"/>
    <p:sldId id="926" r:id="rId15"/>
    <p:sldId id="929" r:id="rId16"/>
    <p:sldId id="927" r:id="rId17"/>
    <p:sldId id="1010" r:id="rId18"/>
    <p:sldId id="1011" r:id="rId19"/>
    <p:sldId id="933" r:id="rId20"/>
    <p:sldId id="934" r:id="rId21"/>
    <p:sldId id="932" r:id="rId22"/>
    <p:sldId id="935" r:id="rId23"/>
    <p:sldId id="931" r:id="rId24"/>
    <p:sldId id="936" r:id="rId25"/>
    <p:sldId id="937" r:id="rId26"/>
    <p:sldId id="930" r:id="rId27"/>
    <p:sldId id="992" r:id="rId28"/>
    <p:sldId id="1000" r:id="rId29"/>
    <p:sldId id="938" r:id="rId30"/>
    <p:sldId id="941" r:id="rId31"/>
    <p:sldId id="942" r:id="rId32"/>
    <p:sldId id="940" r:id="rId33"/>
    <p:sldId id="943" r:id="rId34"/>
    <p:sldId id="939" r:id="rId35"/>
    <p:sldId id="915" r:id="rId36"/>
    <p:sldId id="952" r:id="rId37"/>
    <p:sldId id="953" r:id="rId38"/>
    <p:sldId id="954" r:id="rId39"/>
    <p:sldId id="955" r:id="rId40"/>
    <p:sldId id="990" r:id="rId41"/>
    <p:sldId id="951" r:id="rId42"/>
    <p:sldId id="950" r:id="rId43"/>
    <p:sldId id="949" r:id="rId44"/>
    <p:sldId id="948" r:id="rId45"/>
    <p:sldId id="959" r:id="rId46"/>
    <p:sldId id="958" r:id="rId47"/>
    <p:sldId id="1001" r:id="rId48"/>
    <p:sldId id="957" r:id="rId49"/>
    <p:sldId id="956" r:id="rId50"/>
    <p:sldId id="947" r:id="rId51"/>
    <p:sldId id="946" r:id="rId52"/>
    <p:sldId id="944" r:id="rId53"/>
    <p:sldId id="914" r:id="rId54"/>
    <p:sldId id="964" r:id="rId55"/>
    <p:sldId id="963" r:id="rId56"/>
    <p:sldId id="965" r:id="rId57"/>
    <p:sldId id="978" r:id="rId58"/>
    <p:sldId id="979" r:id="rId59"/>
    <p:sldId id="980" r:id="rId60"/>
    <p:sldId id="981" r:id="rId61"/>
    <p:sldId id="982" r:id="rId62"/>
    <p:sldId id="983" r:id="rId63"/>
    <p:sldId id="984" r:id="rId64"/>
    <p:sldId id="985" r:id="rId65"/>
    <p:sldId id="986" r:id="rId66"/>
    <p:sldId id="987" r:id="rId67"/>
    <p:sldId id="988" r:id="rId68"/>
    <p:sldId id="989" r:id="rId69"/>
    <p:sldId id="962" r:id="rId70"/>
    <p:sldId id="976" r:id="rId71"/>
    <p:sldId id="961" r:id="rId72"/>
    <p:sldId id="1002" r:id="rId73"/>
    <p:sldId id="1003" r:id="rId74"/>
    <p:sldId id="1004" r:id="rId75"/>
    <p:sldId id="1005" r:id="rId76"/>
    <p:sldId id="1006" r:id="rId77"/>
    <p:sldId id="1007" r:id="rId78"/>
    <p:sldId id="1008" r:id="rId79"/>
    <p:sldId id="1009" r:id="rId80"/>
    <p:sldId id="1012" r:id="rId81"/>
    <p:sldId id="1013" r:id="rId82"/>
    <p:sldId id="960" r:id="rId83"/>
    <p:sldId id="967" r:id="rId84"/>
    <p:sldId id="913" r:id="rId85"/>
    <p:sldId id="966" r:id="rId86"/>
    <p:sldId id="968" r:id="rId87"/>
    <p:sldId id="578" r:id="rId8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86410" autoAdjust="0"/>
  </p:normalViewPr>
  <p:slideViewPr>
    <p:cSldViewPr showGuides="1">
      <p:cViewPr>
        <p:scale>
          <a:sx n="75" d="100"/>
          <a:sy n="75" d="100"/>
        </p:scale>
        <p:origin x="1085" y="24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60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20.xml"/><Relationship Id="rId26" Type="http://schemas.openxmlformats.org/officeDocument/2006/relationships/slide" Target="slides/slide30.xml"/><Relationship Id="rId39" Type="http://schemas.openxmlformats.org/officeDocument/2006/relationships/slide" Target="slides/slide44.xml"/><Relationship Id="rId21" Type="http://schemas.openxmlformats.org/officeDocument/2006/relationships/slide" Target="slides/slide23.xml"/><Relationship Id="rId34" Type="http://schemas.openxmlformats.org/officeDocument/2006/relationships/slide" Target="slides/slide38.xml"/><Relationship Id="rId42" Type="http://schemas.openxmlformats.org/officeDocument/2006/relationships/slide" Target="slides/slide48.xml"/><Relationship Id="rId47" Type="http://schemas.openxmlformats.org/officeDocument/2006/relationships/slide" Target="slides/slide53.xml"/><Relationship Id="rId50" Type="http://schemas.openxmlformats.org/officeDocument/2006/relationships/slide" Target="slides/slide56.xml"/><Relationship Id="rId55" Type="http://schemas.openxmlformats.org/officeDocument/2006/relationships/slide" Target="slides/slide61.xml"/><Relationship Id="rId63" Type="http://schemas.openxmlformats.org/officeDocument/2006/relationships/slide" Target="slides/slide69.xml"/><Relationship Id="rId68" Type="http://schemas.openxmlformats.org/officeDocument/2006/relationships/slide" Target="slides/slide84.xml"/><Relationship Id="rId7" Type="http://schemas.openxmlformats.org/officeDocument/2006/relationships/slide" Target="slides/slide7.xml"/><Relationship Id="rId71" Type="http://schemas.openxmlformats.org/officeDocument/2006/relationships/slide" Target="slides/slide8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3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6.xml"/><Relationship Id="rId32" Type="http://schemas.openxmlformats.org/officeDocument/2006/relationships/slide" Target="slides/slide36.xml"/><Relationship Id="rId37" Type="http://schemas.openxmlformats.org/officeDocument/2006/relationships/slide" Target="slides/slide42.xml"/><Relationship Id="rId40" Type="http://schemas.openxmlformats.org/officeDocument/2006/relationships/slide" Target="slides/slide45.xml"/><Relationship Id="rId45" Type="http://schemas.openxmlformats.org/officeDocument/2006/relationships/slide" Target="slides/slide51.xml"/><Relationship Id="rId53" Type="http://schemas.openxmlformats.org/officeDocument/2006/relationships/slide" Target="slides/slide59.xml"/><Relationship Id="rId58" Type="http://schemas.openxmlformats.org/officeDocument/2006/relationships/slide" Target="slides/slide64.xml"/><Relationship Id="rId66" Type="http://schemas.openxmlformats.org/officeDocument/2006/relationships/slide" Target="slides/slide82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5.xml"/><Relationship Id="rId28" Type="http://schemas.openxmlformats.org/officeDocument/2006/relationships/slide" Target="slides/slide32.xml"/><Relationship Id="rId36" Type="http://schemas.openxmlformats.org/officeDocument/2006/relationships/slide" Target="slides/slide41.xml"/><Relationship Id="rId49" Type="http://schemas.openxmlformats.org/officeDocument/2006/relationships/slide" Target="slides/slide55.xml"/><Relationship Id="rId57" Type="http://schemas.openxmlformats.org/officeDocument/2006/relationships/slide" Target="slides/slide63.xml"/><Relationship Id="rId61" Type="http://schemas.openxmlformats.org/officeDocument/2006/relationships/slide" Target="slides/slide67.xml"/><Relationship Id="rId10" Type="http://schemas.openxmlformats.org/officeDocument/2006/relationships/slide" Target="slides/slide10.xml"/><Relationship Id="rId19" Type="http://schemas.openxmlformats.org/officeDocument/2006/relationships/slide" Target="slides/slide21.xml"/><Relationship Id="rId31" Type="http://schemas.openxmlformats.org/officeDocument/2006/relationships/slide" Target="slides/slide35.xml"/><Relationship Id="rId44" Type="http://schemas.openxmlformats.org/officeDocument/2006/relationships/slide" Target="slides/slide50.xml"/><Relationship Id="rId52" Type="http://schemas.openxmlformats.org/officeDocument/2006/relationships/slide" Target="slides/slide58.xml"/><Relationship Id="rId60" Type="http://schemas.openxmlformats.org/officeDocument/2006/relationships/slide" Target="slides/slide66.xml"/><Relationship Id="rId65" Type="http://schemas.openxmlformats.org/officeDocument/2006/relationships/slide" Target="slides/slide7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4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9.xml"/><Relationship Id="rId48" Type="http://schemas.openxmlformats.org/officeDocument/2006/relationships/slide" Target="slides/slide54.xml"/><Relationship Id="rId56" Type="http://schemas.openxmlformats.org/officeDocument/2006/relationships/slide" Target="slides/slide62.xml"/><Relationship Id="rId64" Type="http://schemas.openxmlformats.org/officeDocument/2006/relationships/slide" Target="slides/slide70.xml"/><Relationship Id="rId69" Type="http://schemas.openxmlformats.org/officeDocument/2006/relationships/slide" Target="slides/slide85.xml"/><Relationship Id="rId8" Type="http://schemas.openxmlformats.org/officeDocument/2006/relationships/slide" Target="slides/slide8.xml"/><Relationship Id="rId51" Type="http://schemas.openxmlformats.org/officeDocument/2006/relationships/slide" Target="slides/slide57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9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3.xml"/><Relationship Id="rId46" Type="http://schemas.openxmlformats.org/officeDocument/2006/relationships/slide" Target="slides/slide52.xml"/><Relationship Id="rId59" Type="http://schemas.openxmlformats.org/officeDocument/2006/relationships/slide" Target="slides/slide65.xml"/><Relationship Id="rId67" Type="http://schemas.openxmlformats.org/officeDocument/2006/relationships/slide" Target="slides/slide83.xml"/><Relationship Id="rId20" Type="http://schemas.openxmlformats.org/officeDocument/2006/relationships/slide" Target="slides/slide22.xml"/><Relationship Id="rId41" Type="http://schemas.openxmlformats.org/officeDocument/2006/relationships/slide" Target="slides/slide46.xml"/><Relationship Id="rId54" Type="http://schemas.openxmlformats.org/officeDocument/2006/relationships/slide" Target="slides/slide60.xml"/><Relationship Id="rId62" Type="http://schemas.openxmlformats.org/officeDocument/2006/relationships/slide" Target="slides/slide68.xml"/><Relationship Id="rId70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defTabSz="913894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ctr" defTabSz="913894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8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1" y="239374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ctr" defTabSz="966588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  <a:endParaRPr lang="en-US" dirty="0"/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7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3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ctr" defTabSz="966588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3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ctr" defTabSz="966588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429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9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8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85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2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91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87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9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61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39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74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3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0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8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02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42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4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52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78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8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88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37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59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73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46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7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58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73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95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95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69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4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0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06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55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7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46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66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424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5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093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48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4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14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05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48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7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972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233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719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046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A58739CF-163A-42F5-925A-BF389EA82BFE}" type="slidenum">
              <a:rPr lang="en-US" smtClean="0">
                <a:latin typeface="Arial" charset="0"/>
              </a:rPr>
              <a:pPr defTabSz="965024"/>
              <a:t>57</a:t>
            </a:fld>
            <a:endParaRPr lang="en-US" dirty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062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7CCDDD35-8A62-405A-8275-D255C0B864A0}" type="slidenum">
              <a:rPr lang="en-US" smtClean="0">
                <a:latin typeface="Arial" charset="0"/>
              </a:rPr>
              <a:pPr defTabSz="965024"/>
              <a:t>58</a:t>
            </a:fld>
            <a:endParaRPr lang="en-US" dirty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560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2570AB8A-6ECC-4C75-8626-1AD48017DF88}" type="slidenum">
              <a:rPr lang="en-US" smtClean="0">
                <a:latin typeface="Arial" charset="0"/>
              </a:rPr>
              <a:pPr defTabSz="965024"/>
              <a:t>59</a:t>
            </a:fld>
            <a:endParaRPr lang="en-US" dirty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9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02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5B4A9268-1013-4F14-8203-0B5999B59BB3}" type="slidenum">
              <a:rPr lang="en-US" smtClean="0">
                <a:latin typeface="Arial" charset="0"/>
              </a:rPr>
              <a:pPr defTabSz="965024"/>
              <a:t>60</a:t>
            </a:fld>
            <a:endParaRPr lang="en-US" dirty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93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76E28C1B-64C3-44A7-BC8D-244AC0C021C5}" type="slidenum">
              <a:rPr lang="en-US" smtClean="0">
                <a:latin typeface="Arial" charset="0"/>
              </a:rPr>
              <a:pPr defTabSz="965024"/>
              <a:t>61</a:t>
            </a:fld>
            <a:endParaRPr lang="en-US" dirty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05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02626B79-2131-46DA-BA2E-0C79A8BB1446}" type="slidenum">
              <a:rPr lang="en-US" smtClean="0">
                <a:latin typeface="Arial" charset="0"/>
              </a:rPr>
              <a:pPr defTabSz="965024"/>
              <a:t>62</a:t>
            </a:fld>
            <a:endParaRPr lang="en-US" dirty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372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3E41FC7B-9210-406E-8AC1-A380A9026EB1}" type="slidenum">
              <a:rPr lang="en-US" smtClean="0">
                <a:latin typeface="Arial" charset="0"/>
              </a:rPr>
              <a:pPr defTabSz="965024"/>
              <a:t>63</a:t>
            </a:fld>
            <a:endParaRPr lang="en-US" dirty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70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F888C860-3628-48DC-A6BB-4D05E0C340B7}" type="slidenum">
              <a:rPr lang="en-US" smtClean="0">
                <a:latin typeface="Arial" charset="0"/>
              </a:rPr>
              <a:pPr defTabSz="965024"/>
              <a:t>64</a:t>
            </a:fld>
            <a:endParaRPr lang="en-US" dirty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905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6E9D79DB-4711-4E35-ACDB-6275FCFF822B}" type="slidenum">
              <a:rPr lang="en-US" smtClean="0">
                <a:latin typeface="Arial" charset="0"/>
              </a:rPr>
              <a:pPr defTabSz="965024"/>
              <a:t>65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960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BB6679E2-1E37-4787-8255-918A226A2ADA}" type="slidenum">
              <a:rPr lang="en-US" smtClean="0">
                <a:latin typeface="Arial" charset="0"/>
              </a:rPr>
              <a:pPr defTabSz="965024"/>
              <a:t>66</a:t>
            </a:fld>
            <a:endParaRPr lang="en-US" dirty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983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07561F5B-F8F6-4EC1-B1BD-816960606465}" type="slidenum">
              <a:rPr lang="en-US" smtClean="0">
                <a:latin typeface="Arial" charset="0"/>
              </a:rPr>
              <a:pPr defTabSz="965024"/>
              <a:t>67</a:t>
            </a:fld>
            <a:endParaRPr lang="en-US" dirty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250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DF043A7A-A9BB-4DC1-A764-B57970B720D1}" type="slidenum">
              <a:rPr lang="en-US" smtClean="0">
                <a:latin typeface="Arial" charset="0"/>
              </a:rPr>
              <a:pPr defTabSz="965024"/>
              <a:t>68</a:t>
            </a:fld>
            <a:endParaRPr lang="en-US" dirty="0">
              <a:latin typeface="Arial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40" y="4560889"/>
            <a:ext cx="5038724" cy="431958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415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9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810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24"/>
            <a:fld id="{412E282F-4A99-4AEE-AADD-8CBB3B950460}" type="slidenum">
              <a:rPr lang="en-US" smtClean="0">
                <a:latin typeface="Arial" charset="0"/>
              </a:rPr>
              <a:pPr defTabSz="965024"/>
              <a:t>70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620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89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92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77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5512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163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54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211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509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2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03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1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1710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851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04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451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209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3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87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9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line.com/node/1829764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osintelligence.com/reputation_center/email_re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list.com/spam-and-phishing-in-2017/8383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trustwave.com/GlobalSecurityReport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trustwave.com/GlobalSecurityReport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auce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mhaus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www.spamhaus.org/sbl/index.lasso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www.spamhaus.org/pbl/index.lasso" TargetMode="External"/><Relationship Id="rId4" Type="http://schemas.openxmlformats.org/officeDocument/2006/relationships/hyperlink" Target="http://www.spamhaus.org/xbl/index.lasso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spamassassin.apache.org/" TargetMode="External"/><Relationship Id="rId3" Type="http://schemas.openxmlformats.org/officeDocument/2006/relationships/hyperlink" Target="http://tinyurl.com/lcyl33" TargetMode="External"/><Relationship Id="rId7" Type="http://schemas.openxmlformats.org/officeDocument/2006/relationships/hyperlink" Target="http://www.spamfighter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oudmark.com/" TargetMode="External"/><Relationship Id="rId5" Type="http://schemas.openxmlformats.org/officeDocument/2006/relationships/hyperlink" Target="http://www.ironport.com/" TargetMode="External"/><Relationship Id="rId4" Type="http://schemas.openxmlformats.org/officeDocument/2006/relationships/hyperlink" Target="http://tinyurl.com/r77p7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43q9d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pf.org/" TargetMode="External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kim.org/" TargetMode="External"/><Relationship Id="rId5" Type="http://schemas.openxmlformats.org/officeDocument/2006/relationships/hyperlink" Target="http://tinyurl.com/9rs9b" TargetMode="External"/><Relationship Id="rId4" Type="http://schemas.openxmlformats.org/officeDocument/2006/relationships/hyperlink" Target="http://mipassoc.org/csv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puter.howstuffworks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2.90.165.65/ci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12.45.13.185/.paypal/index.php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0.189.70.90/citi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gnin-ebay.com-cgi-bin.tk/eBaydll.php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pwg.org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apwg.org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yazv6cx6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yazv6cx6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apwg.org/r/about.html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hyperlink" Target="http://tinyurl.com/kneqax" TargetMode="External"/><Relationship Id="rId4" Type="http://schemas.openxmlformats.org/officeDocument/2006/relationships/hyperlink" Target="http://tinyurl.com/3mepsz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gcblc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products/ps6128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Spam, Phishing &amp; Trojans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20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“Spam, Phishing &amp; Trojans:</a:t>
            </a:r>
            <a:br>
              <a:rPr lang="en-US" sz="3600" dirty="0"/>
            </a:br>
            <a:r>
              <a:rPr lang="en-US" sz="3600" dirty="0"/>
              <a:t>Attacks Meant to Fool”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Stephen Cobb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  <a:r>
              <a:rPr lang="en-US" baseline="0" dirty="0"/>
              <a:t> Source Code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886200" cy="5181600"/>
          </a:xfrm>
        </p:spPr>
        <p:txBody>
          <a:bodyPr/>
          <a:lstStyle/>
          <a:p>
            <a:r>
              <a:rPr lang="en-US" dirty="0"/>
              <a:t>Early email systems transmitted plaintext messages</a:t>
            </a:r>
          </a:p>
          <a:p>
            <a:pPr lvl="1"/>
            <a:r>
              <a:rPr lang="en-US" dirty="0"/>
              <a:t>EBCDIC for IBM systems</a:t>
            </a:r>
          </a:p>
          <a:p>
            <a:pPr lvl="1"/>
            <a:r>
              <a:rPr lang="en-US" dirty="0"/>
              <a:t>ASCII for everything else</a:t>
            </a:r>
          </a:p>
          <a:p>
            <a:r>
              <a:rPr lang="en-US" dirty="0"/>
              <a:t>HTML email </a:t>
            </a:r>
          </a:p>
          <a:p>
            <a:pPr lvl="1"/>
            <a:r>
              <a:rPr lang="en-US" dirty="0"/>
              <a:t>Supports formatting, stationery, visual signatures</a:t>
            </a:r>
          </a:p>
          <a:p>
            <a:pPr lvl="1"/>
            <a:r>
              <a:rPr lang="en-US" dirty="0"/>
              <a:t>Also supports malware, phishing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3243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Source Code (2)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9370"/>
          <a:stretch>
            <a:fillRect/>
          </a:stretch>
        </p:blipFill>
        <p:spPr bwMode="auto">
          <a:xfrm>
            <a:off x="590550" y="990600"/>
            <a:ext cx="7756071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Origins &amp; meaning </a:t>
            </a:r>
            <a:br>
              <a:rPr lang="en-US" sz="2800" dirty="0"/>
            </a:br>
            <a:r>
              <a:rPr lang="en-US" sz="2800" dirty="0"/>
              <a:t>of Spam </a:t>
            </a:r>
            <a:br>
              <a:rPr lang="en-US" sz="2800" dirty="0"/>
            </a:br>
            <a:r>
              <a:rPr lang="en-US" sz="2800" dirty="0"/>
              <a:t>(not SPAM™)</a:t>
            </a:r>
          </a:p>
          <a:p>
            <a:r>
              <a:rPr lang="en-US" sz="2800" dirty="0"/>
              <a:t>Digging into Spam</a:t>
            </a:r>
          </a:p>
          <a:p>
            <a:r>
              <a:rPr lang="en-US" sz="2800" dirty="0"/>
              <a:t>Spam’s Two–Sided </a:t>
            </a:r>
            <a:br>
              <a:rPr lang="en-US" sz="2800" dirty="0"/>
            </a:br>
            <a:r>
              <a:rPr lang="en-US" sz="2800" dirty="0"/>
              <a:t>Threat</a:t>
            </a:r>
          </a:p>
          <a:p>
            <a:r>
              <a:rPr lang="en-US" sz="2800" dirty="0"/>
              <a:t>Fighting Spam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00187"/>
            <a:ext cx="410527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Spam (not SPAM™)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486400"/>
          </a:xfrm>
        </p:spPr>
        <p:txBody>
          <a:bodyPr/>
          <a:lstStyle/>
          <a:p>
            <a:r>
              <a:rPr lang="en-US" dirty="0"/>
              <a:t>SPAM™ is a trademark of the Hormel Corporation for a canned meat product</a:t>
            </a:r>
          </a:p>
          <a:p>
            <a:pPr lvl="1"/>
            <a:r>
              <a:rPr lang="en-US" dirty="0"/>
              <a:t>Do NOT use SPAM in all uppercase to refer to unsolicited commercial email…</a:t>
            </a:r>
          </a:p>
          <a:p>
            <a:pPr lvl="1"/>
            <a:r>
              <a:rPr lang="en-US" dirty="0"/>
              <a:t>… except if entire text is </a:t>
            </a:r>
            <a:br>
              <a:rPr lang="en-US" dirty="0"/>
            </a:br>
            <a:r>
              <a:rPr lang="en-US" dirty="0"/>
              <a:t>uppercase, as in a title</a:t>
            </a:r>
          </a:p>
          <a:p>
            <a:pPr lvl="1"/>
            <a:r>
              <a:rPr lang="en-US" dirty="0"/>
              <a:t>May use “Spam” as first word in a </a:t>
            </a:r>
            <a:br>
              <a:rPr lang="en-US" dirty="0"/>
            </a:br>
            <a:r>
              <a:rPr lang="en-US" dirty="0"/>
              <a:t>sentence or “spam” elsewhere </a:t>
            </a:r>
            <a:br>
              <a:rPr lang="en-US" dirty="0"/>
            </a:br>
            <a:r>
              <a:rPr lang="en-US" dirty="0"/>
              <a:t>(Hormel does not object to these </a:t>
            </a:r>
            <a:br>
              <a:rPr lang="en-US" dirty="0"/>
            </a:br>
            <a:r>
              <a:rPr lang="en-US" dirty="0"/>
              <a:t>usages)</a:t>
            </a:r>
          </a:p>
          <a:p>
            <a:r>
              <a:rPr lang="en-US" dirty="0"/>
              <a:t>Origin is the Monty Python skit about a restaurant where almost all the dishes have SPAM™ in them</a:t>
            </a:r>
          </a:p>
          <a:p>
            <a:pPr lvl="1"/>
            <a:r>
              <a:rPr lang="en-US" dirty="0">
                <a:hlinkClick r:id="rId3"/>
              </a:rPr>
              <a:t>http://pythonline.com/node/18297641</a:t>
            </a:r>
            <a:r>
              <a:rPr lang="en-US" dirty="0"/>
              <a:t> </a:t>
            </a:r>
          </a:p>
          <a:p>
            <a:r>
              <a:rPr lang="en-US" dirty="0"/>
              <a:t>Applied 1</a:t>
            </a:r>
            <a:r>
              <a:rPr lang="en-US" baseline="30000" dirty="0"/>
              <a:t>st</a:t>
            </a:r>
            <a:r>
              <a:rPr lang="en-US" dirty="0"/>
              <a:t> to MUDs, then BBS, then USENET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13483" r="10112"/>
          <a:stretch>
            <a:fillRect/>
          </a:stretch>
        </p:blipFill>
        <p:spPr bwMode="auto">
          <a:xfrm>
            <a:off x="6850506" y="2400300"/>
            <a:ext cx="2064894" cy="1852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&amp;</a:t>
            </a:r>
            <a:r>
              <a:rPr lang="en-US" baseline="0" dirty="0"/>
              <a:t> the USENET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8001000" cy="5562600"/>
          </a:xfrm>
        </p:spPr>
        <p:txBody>
          <a:bodyPr/>
          <a:lstStyle/>
          <a:p>
            <a:r>
              <a:rPr lang="en-US" dirty="0"/>
              <a:t>USENET is early form of social networking</a:t>
            </a:r>
          </a:p>
          <a:p>
            <a:pPr lvl="1"/>
            <a:r>
              <a:rPr lang="en-US" dirty="0"/>
              <a:t>Vast array of special-interest discussion groups</a:t>
            </a:r>
          </a:p>
          <a:p>
            <a:pPr lvl="1"/>
            <a:r>
              <a:rPr lang="en-US" dirty="0"/>
              <a:t>Spammers ruined USENET as </a:t>
            </a:r>
            <a:br>
              <a:rPr lang="en-US" dirty="0"/>
            </a:br>
            <a:r>
              <a:rPr lang="en-US" dirty="0"/>
              <a:t>medium of exchange – barrage </a:t>
            </a:r>
            <a:br>
              <a:rPr lang="en-US" dirty="0"/>
            </a:br>
            <a:r>
              <a:rPr lang="en-US" dirty="0"/>
              <a:t>of repetitious, unwanted </a:t>
            </a:r>
            <a:br>
              <a:rPr lang="en-US" dirty="0"/>
            </a:br>
            <a:r>
              <a:rPr lang="en-US" dirty="0"/>
              <a:t>commercial messages</a:t>
            </a:r>
          </a:p>
          <a:p>
            <a:r>
              <a:rPr lang="en-US" dirty="0"/>
              <a:t>Spammers harvested email </a:t>
            </a:r>
            <a:br>
              <a:rPr lang="en-US" dirty="0"/>
            </a:br>
            <a:r>
              <a:rPr lang="en-US" dirty="0"/>
              <a:t>addresses from USENET posts</a:t>
            </a:r>
          </a:p>
          <a:p>
            <a:pPr lvl="1"/>
            <a:r>
              <a:rPr lang="en-US" dirty="0"/>
              <a:t>Was the custom to include </a:t>
            </a:r>
            <a:br>
              <a:rPr lang="en-US" dirty="0"/>
            </a:br>
            <a:r>
              <a:rPr lang="en-US" dirty="0"/>
              <a:t>email address in postings</a:t>
            </a:r>
          </a:p>
          <a:p>
            <a:pPr lvl="1"/>
            <a:r>
              <a:rPr lang="en-US" dirty="0"/>
              <a:t>Custom declined after mid-1990s due to abuse by spammers</a:t>
            </a:r>
          </a:p>
          <a:p>
            <a:r>
              <a:rPr lang="en-US" dirty="0"/>
              <a:t>Spam volume reached 85% of all email by 2005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00025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Into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953000"/>
          </a:xfrm>
        </p:spPr>
        <p:txBody>
          <a:bodyPr/>
          <a:lstStyle/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Definitions</a:t>
            </a:r>
            <a:endParaRPr lang="en-US" sz="2400" dirty="0"/>
          </a:p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 Rich Quick</a:t>
            </a:r>
            <a:endParaRPr lang="en-US" dirty="0"/>
          </a:p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Crime &amp; Punishment</a:t>
            </a:r>
            <a:endParaRPr lang="en-US" dirty="0"/>
          </a:p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Wasteful Game</a:t>
            </a:r>
            <a:endParaRPr lang="en-US" dirty="0"/>
          </a:p>
          <a:p>
            <a:pPr rtl="0" eaLnBrk="1" fontAlgn="base" hangingPunct="1"/>
            <a:r>
              <a:rPr 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Magnitude of the Problem</a:t>
            </a:r>
          </a:p>
        </p:txBody>
      </p:sp>
      <p:pic>
        <p:nvPicPr>
          <p:cNvPr id="7170" name="Picture 2" descr="C:\Program Files\Microsoft Office\Media\CntCD1\ClipArt3\j02344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371355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200" dirty="0"/>
              <a:t>Unsolicited Commercial Email (UCE)</a:t>
            </a:r>
          </a:p>
          <a:p>
            <a:pPr lvl="1"/>
            <a:r>
              <a:rPr lang="en-US" sz="2200" dirty="0"/>
              <a:t>Early definition</a:t>
            </a:r>
          </a:p>
          <a:p>
            <a:pPr lvl="1"/>
            <a:r>
              <a:rPr lang="en-US" sz="2200" dirty="0"/>
              <a:t>Emphasized types of unwanted email that involved money</a:t>
            </a:r>
          </a:p>
          <a:p>
            <a:r>
              <a:rPr lang="en-US" sz="2200" dirty="0"/>
              <a:t>Other forms of unsolicited email  </a:t>
            </a:r>
            <a:br>
              <a:rPr lang="en-US" sz="2200" dirty="0"/>
            </a:br>
            <a:r>
              <a:rPr lang="en-US" sz="2200" dirty="0"/>
              <a:t>criticized or defended</a:t>
            </a:r>
          </a:p>
          <a:p>
            <a:pPr lvl="1"/>
            <a:r>
              <a:rPr lang="en-US" sz="2200" dirty="0"/>
              <a:t>Political messages</a:t>
            </a:r>
          </a:p>
          <a:p>
            <a:pPr lvl="1"/>
            <a:r>
              <a:rPr lang="en-US" sz="2200" dirty="0"/>
              <a:t>Announcements of noncommercial </a:t>
            </a:r>
            <a:br>
              <a:rPr lang="en-US" sz="2200" dirty="0"/>
            </a:br>
            <a:r>
              <a:rPr lang="en-US" sz="2200" dirty="0"/>
              <a:t>events (conferences, art shows….)</a:t>
            </a:r>
          </a:p>
          <a:p>
            <a:pPr lvl="1"/>
            <a:r>
              <a:rPr lang="en-US" sz="2200" dirty="0"/>
              <a:t>Charity requests</a:t>
            </a:r>
          </a:p>
          <a:p>
            <a:r>
              <a:rPr lang="en-US" sz="2200" dirty="0"/>
              <a:t>Questions about meaning of “unsolicited”</a:t>
            </a:r>
          </a:p>
          <a:p>
            <a:pPr lvl="1"/>
            <a:r>
              <a:rPr lang="en-US" sz="2200" dirty="0"/>
              <a:t>Spammers use any excuse to weasel around definitions of </a:t>
            </a:r>
            <a:r>
              <a:rPr lang="en-US" sz="2200" i="1" dirty="0"/>
              <a:t>unsolicited</a:t>
            </a:r>
          </a:p>
          <a:p>
            <a:r>
              <a:rPr lang="en-US" sz="2200" dirty="0"/>
              <a:t>Even legitimate companies tempted to spam</a:t>
            </a:r>
          </a:p>
          <a:p>
            <a:pPr lvl="1"/>
            <a:endParaRPr lang="en-US" sz="2200" dirty="0"/>
          </a:p>
        </p:txBody>
      </p:sp>
      <p:pic>
        <p:nvPicPr>
          <p:cNvPr id="6146" name="Picture 2" descr="C:\Program Files\Microsoft Office\Media\CntCD1\ClipArt4\j02415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362200"/>
            <a:ext cx="2438400" cy="226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Statistics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7620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https://www.talosintelligence.com/reputation_center/email_rep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0D3EB-6B9D-4477-855B-A648AC7B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4680"/>
            <a:ext cx="7382324" cy="285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26054-1128-4A53-941C-8C219ADA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741442"/>
            <a:ext cx="5105400" cy="214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F2B7A8-ED5C-4E7E-953C-1B0506C10E7A}"/>
              </a:ext>
            </a:extLst>
          </p:cNvPr>
          <p:cNvSpPr txBox="1"/>
          <p:nvPr/>
        </p:nvSpPr>
        <p:spPr bwMode="auto">
          <a:xfrm>
            <a:off x="5486400" y="2892937"/>
            <a:ext cx="3493956" cy="1477328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dirty="0"/>
              <a:t>307.47/(307.47 + 52.95) = 85%</a:t>
            </a:r>
          </a:p>
          <a:p>
            <a:pPr eaLnBrk="0" hangingPunct="0"/>
            <a:r>
              <a:rPr lang="en-US" sz="1800" dirty="0"/>
              <a:t>i.e., 85% of all email sent/rec’d in June 2018 was spam</a:t>
            </a:r>
          </a:p>
          <a:p>
            <a:pPr eaLnBrk="0" hangingPunct="0"/>
            <a:r>
              <a:rPr lang="en-US" sz="1800" i="1" dirty="0"/>
              <a:t>--according to talosintelligence.com</a:t>
            </a:r>
          </a:p>
        </p:txBody>
      </p:sp>
    </p:spTree>
    <p:extLst>
      <p:ext uri="{BB962C8B-B14F-4D97-AF65-F5344CB8AC3E}">
        <p14:creationId xmlns:p14="http://schemas.microsoft.com/office/powerpoint/2010/main" val="108459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Statistics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066800"/>
            <a:ext cx="7162800" cy="6858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https://securelist.com/spam-and-phishing-in-2017/83833/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media.kasperskycontenthub.com/wp-content/uploads/sites/43/2018/02/07163347/mail_detect_2017_EN.png">
            <a:extLst>
              <a:ext uri="{FF2B5EF4-FFF2-40B4-BE49-F238E27FC236}">
                <a16:creationId xmlns:a16="http://schemas.microsoft.com/office/drawing/2014/main" id="{88116D37-C2F6-49F9-9869-A6C83547E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3"/>
          <a:stretch/>
        </p:blipFill>
        <p:spPr bwMode="auto">
          <a:xfrm>
            <a:off x="35560" y="1752600"/>
            <a:ext cx="8956040" cy="4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94855-8E61-4195-B81B-10B3454D2DBF}"/>
              </a:ext>
            </a:extLst>
          </p:cNvPr>
          <p:cNvSpPr txBox="1"/>
          <p:nvPr/>
        </p:nvSpPr>
        <p:spPr bwMode="auto">
          <a:xfrm>
            <a:off x="1295400" y="1981200"/>
            <a:ext cx="3962400" cy="92333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i="1" dirty="0"/>
              <a:t>Spam with malware as reported by clients of Kaspersky Labs in 2017</a:t>
            </a:r>
          </a:p>
          <a:p>
            <a:pPr eaLnBrk="0" hangingPunct="0"/>
            <a:r>
              <a:rPr lang="en-US" sz="1800" i="1" dirty="0"/>
              <a:t>-- 62% lower than in 2016 </a:t>
            </a:r>
          </a:p>
        </p:txBody>
      </p:sp>
    </p:spTree>
    <p:extLst>
      <p:ext uri="{BB962C8B-B14F-4D97-AF65-F5344CB8AC3E}">
        <p14:creationId xmlns:p14="http://schemas.microsoft.com/office/powerpoint/2010/main" val="179460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410200"/>
          </a:xfrm>
        </p:spPr>
        <p:txBody>
          <a:bodyPr/>
          <a:lstStyle/>
          <a:p>
            <a:r>
              <a:rPr lang="en-US" sz="2000" dirty="0"/>
              <a:t>Spamming can be profitable</a:t>
            </a:r>
          </a:p>
          <a:p>
            <a:pPr lvl="1"/>
            <a:r>
              <a:rPr lang="en-US" sz="2000" dirty="0"/>
              <a:t>Costs low or zero (esp. for pirate users of open spam relays – SMTP servers without security and botnet herders)</a:t>
            </a:r>
          </a:p>
          <a:p>
            <a:pPr lvl="1"/>
            <a:r>
              <a:rPr lang="en-US" sz="2000" dirty="0"/>
              <a:t>Even tiny % of responses from suckers can generate significant profit through fraud/theft</a:t>
            </a:r>
          </a:p>
          <a:p>
            <a:r>
              <a:rPr lang="en-US" sz="2000" dirty="0"/>
              <a:t>C. P. Direct (spammers in Arizona) shut </a:t>
            </a:r>
            <a:br>
              <a:rPr lang="en-US" sz="2000" dirty="0"/>
            </a:br>
            <a:r>
              <a:rPr lang="en-US" sz="2000" dirty="0"/>
              <a:t>down 2002</a:t>
            </a:r>
          </a:p>
          <a:p>
            <a:pPr lvl="1"/>
            <a:r>
              <a:rPr lang="en-US" sz="2000" dirty="0"/>
              <a:t>Sold $70M worthless anatomy-</a:t>
            </a:r>
            <a:br>
              <a:rPr lang="en-US" sz="2000" dirty="0"/>
            </a:br>
            <a:r>
              <a:rPr lang="en-US" sz="2000" dirty="0"/>
              <a:t>expanding pills</a:t>
            </a:r>
          </a:p>
          <a:p>
            <a:pPr lvl="1"/>
            <a:r>
              <a:rPr lang="en-US" sz="2000" dirty="0"/>
              <a:t>Refused to grant refunds when </a:t>
            </a:r>
            <a:br>
              <a:rPr lang="en-US" sz="2000" dirty="0"/>
            </a:br>
            <a:r>
              <a:rPr lang="en-US" sz="2000" dirty="0"/>
              <a:t>victims complained</a:t>
            </a:r>
          </a:p>
          <a:p>
            <a:pPr lvl="1"/>
            <a:r>
              <a:rPr lang="en-US" sz="2000" dirty="0"/>
              <a:t>Significant assets found by FBI</a:t>
            </a:r>
          </a:p>
          <a:p>
            <a:pPr lvl="2"/>
            <a:r>
              <a:rPr lang="en-US" sz="2000" dirty="0"/>
              <a:t>$3M cash + jewelry</a:t>
            </a:r>
          </a:p>
          <a:p>
            <a:pPr lvl="2"/>
            <a:r>
              <a:rPr lang="en-US" sz="2000" dirty="0"/>
              <a:t>Bank account balances totaled &gt;$20M</a:t>
            </a:r>
          </a:p>
          <a:p>
            <a:pPr lvl="2"/>
            <a:r>
              <a:rPr lang="en-US" sz="2000" dirty="0"/>
              <a:t>12 imported luxury cars (e.g., Lamborghini)</a:t>
            </a:r>
          </a:p>
          <a:p>
            <a:pPr lvl="2"/>
            <a:r>
              <a:rPr lang="en-US" sz="2000" dirty="0"/>
              <a:t>Owned office building + luxury real estate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3213"/>
          <a:stretch/>
        </p:blipFill>
        <p:spPr bwMode="auto">
          <a:xfrm>
            <a:off x="6172200" y="2514600"/>
            <a:ext cx="2743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Get Rich Quick (1)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114800" cy="5105400"/>
          </a:xfrm>
        </p:spPr>
        <p:txBody>
          <a:bodyPr/>
          <a:lstStyle/>
          <a:p>
            <a:pPr lvl="0">
              <a:defRPr/>
            </a:pPr>
            <a:r>
              <a:rPr lang="en-US" sz="2800" dirty="0"/>
              <a:t>Introduction</a:t>
            </a:r>
          </a:p>
          <a:p>
            <a:pPr lvl="0">
              <a:defRPr/>
            </a:pPr>
            <a:r>
              <a:rPr lang="en-US" sz="2800" dirty="0"/>
              <a:t>Email Basics</a:t>
            </a:r>
          </a:p>
          <a:p>
            <a:pPr lvl="0">
              <a:defRPr/>
            </a:pPr>
            <a:r>
              <a:rPr lang="en-US" sz="2800" dirty="0"/>
              <a:t>Spam (not SPAM™)</a:t>
            </a:r>
          </a:p>
          <a:p>
            <a:pPr lvl="0">
              <a:defRPr/>
            </a:pPr>
            <a:r>
              <a:rPr lang="en-US" sz="2800" dirty="0"/>
              <a:t>Fighting Spam</a:t>
            </a:r>
          </a:p>
          <a:p>
            <a:pPr lvl="0">
              <a:defRPr/>
            </a:pPr>
            <a:r>
              <a:rPr lang="en-US" sz="2800" dirty="0"/>
              <a:t>Phishing</a:t>
            </a:r>
          </a:p>
          <a:p>
            <a:pPr lvl="0">
              <a:defRPr/>
            </a:pPr>
            <a:r>
              <a:rPr lang="en-US" sz="2800" dirty="0"/>
              <a:t>Trojan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609600"/>
            <a:ext cx="226696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CSH6 Chapter 20</a:t>
            </a:r>
          </a:p>
        </p:txBody>
      </p:sp>
      <p:pic>
        <p:nvPicPr>
          <p:cNvPr id="3074" name="Picture 2" descr="C:\Program Files\Microsoft Office\Media\CntCD1\ClipArt6\j029769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354873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1F4AE-68C7-4187-AD2C-B338CAE0C0CD}"/>
              </a:ext>
            </a:extLst>
          </p:cNvPr>
          <p:cNvSpPr txBox="1"/>
          <p:nvPr/>
        </p:nvSpPr>
        <p:spPr bwMode="auto">
          <a:xfrm>
            <a:off x="685800" y="5435600"/>
            <a:ext cx="3352800" cy="92333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i="1" dirty="0"/>
              <a:t>Supplementary material added in June 2018 to update older statistics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Rich Quick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391400" cy="5181600"/>
          </a:xfrm>
        </p:spPr>
        <p:txBody>
          <a:bodyPr/>
          <a:lstStyle/>
          <a:p>
            <a:r>
              <a:rPr lang="en-US" dirty="0"/>
              <a:t>Selling spam also source of profit for criminals</a:t>
            </a:r>
          </a:p>
          <a:p>
            <a:pPr lvl="1"/>
            <a:r>
              <a:rPr lang="en-US" dirty="0"/>
              <a:t>Approach naïve companies</a:t>
            </a:r>
          </a:p>
          <a:p>
            <a:pPr lvl="1"/>
            <a:r>
              <a:rPr lang="en-US" dirty="0"/>
              <a:t>Claim to have huge lists of </a:t>
            </a:r>
            <a:br>
              <a:rPr lang="en-US" dirty="0"/>
            </a:br>
            <a:r>
              <a:rPr lang="en-US" dirty="0"/>
              <a:t>highly tailored opt-in targets</a:t>
            </a:r>
          </a:p>
          <a:p>
            <a:pPr lvl="1"/>
            <a:r>
              <a:rPr lang="en-US" dirty="0"/>
              <a:t>Charge for spam sent </a:t>
            </a:r>
            <a:br>
              <a:rPr lang="en-US" dirty="0"/>
            </a:br>
            <a:r>
              <a:rPr lang="en-US" dirty="0"/>
              <a:t>indiscriminately to anyone </a:t>
            </a:r>
            <a:br>
              <a:rPr lang="en-US" dirty="0"/>
            </a:br>
            <a:r>
              <a:rPr lang="en-US" dirty="0"/>
              <a:t>on lists</a:t>
            </a:r>
          </a:p>
          <a:p>
            <a:r>
              <a:rPr lang="en-US" dirty="0"/>
              <a:t>Victims typically businesses in developing world</a:t>
            </a:r>
          </a:p>
          <a:p>
            <a:pPr lvl="1"/>
            <a:r>
              <a:rPr lang="en-US" dirty="0"/>
              <a:t>Growing frequency of such cases from PRC</a:t>
            </a:r>
          </a:p>
          <a:p>
            <a:pPr lvl="1"/>
            <a:r>
              <a:rPr lang="en-US" dirty="0"/>
              <a:t>Exacerbated by language difficulties</a:t>
            </a:r>
          </a:p>
          <a:p>
            <a:pPr lvl="1"/>
            <a:r>
              <a:rPr lang="en-US" dirty="0"/>
              <a:t>Hardworking people are primary victims; recipients are secondary victims</a:t>
            </a:r>
          </a:p>
        </p:txBody>
      </p:sp>
      <p:pic>
        <p:nvPicPr>
          <p:cNvPr id="12290" name="Picture 2" descr="C:\Program Files\Microsoft Office\Media\CntCD1\ClipArt5\j02854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336217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pPr lvl="0"/>
            <a:r>
              <a:rPr lang="en-US" dirty="0"/>
              <a:t>Crime &amp; Punishment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34000"/>
          </a:xfrm>
        </p:spPr>
        <p:txBody>
          <a:bodyPr/>
          <a:lstStyle/>
          <a:p>
            <a:r>
              <a:rPr lang="en-US" sz="2200" dirty="0"/>
              <a:t>Risk of prosecution and severity of punishment are minor</a:t>
            </a:r>
          </a:p>
          <a:p>
            <a:r>
              <a:rPr lang="en-US" sz="2200" i="1" dirty="0"/>
              <a:t>C. P. Direct </a:t>
            </a:r>
            <a:r>
              <a:rPr lang="en-US" sz="2200" dirty="0"/>
              <a:t>perpetrators</a:t>
            </a:r>
          </a:p>
          <a:p>
            <a:pPr lvl="1"/>
            <a:r>
              <a:rPr lang="en-US" sz="2200" dirty="0"/>
              <a:t>Michael Consoli &amp; Vincent Passafiume pled guilty Aug 2003</a:t>
            </a:r>
          </a:p>
          <a:p>
            <a:pPr lvl="1"/>
            <a:r>
              <a:rPr lang="en-US" sz="2200" dirty="0"/>
              <a:t>Out of jail before May 2004</a:t>
            </a:r>
          </a:p>
          <a:p>
            <a:pPr lvl="1"/>
            <a:r>
              <a:rPr lang="en-US" sz="2200" dirty="0"/>
              <a:t>Petitioned Arizona Court of Appeals </a:t>
            </a:r>
            <a:br>
              <a:rPr lang="en-US" sz="2200" dirty="0"/>
            </a:br>
            <a:r>
              <a:rPr lang="en-US" sz="2200" dirty="0"/>
              <a:t>to overturn convictions and return </a:t>
            </a:r>
            <a:br>
              <a:rPr lang="en-US" sz="2200" dirty="0"/>
            </a:br>
            <a:r>
              <a:rPr lang="en-US" sz="2200" dirty="0"/>
              <a:t>their loot</a:t>
            </a:r>
          </a:p>
          <a:p>
            <a:r>
              <a:rPr lang="en-US" sz="2200" dirty="0"/>
              <a:t>Jeremy Jaynes: a Top-Ten Spammer in </a:t>
            </a:r>
            <a:br>
              <a:rPr lang="en-US" sz="2200" dirty="0"/>
            </a:br>
            <a:r>
              <a:rPr lang="en-US" sz="2200" dirty="0"/>
              <a:t>2003</a:t>
            </a:r>
          </a:p>
          <a:p>
            <a:pPr lvl="1"/>
            <a:r>
              <a:rPr lang="en-US" sz="2200" dirty="0"/>
              <a:t>Sent out 10M spam msg/day for </a:t>
            </a:r>
            <a:br>
              <a:rPr lang="en-US" sz="2200" dirty="0"/>
            </a:br>
            <a:r>
              <a:rPr lang="en-US" sz="2200" dirty="0"/>
              <a:t>$750K/mo profit</a:t>
            </a:r>
          </a:p>
          <a:p>
            <a:pPr lvl="1"/>
            <a:r>
              <a:rPr lang="en-US" sz="2200" dirty="0"/>
              <a:t>Convicted 2004, sentenced to 9 years </a:t>
            </a:r>
            <a:br>
              <a:rPr lang="en-US" sz="2200" dirty="0"/>
            </a:br>
            <a:r>
              <a:rPr lang="en-US" sz="2200" dirty="0"/>
              <a:t>prison</a:t>
            </a:r>
          </a:p>
          <a:p>
            <a:pPr lvl="1"/>
            <a:r>
              <a:rPr lang="en-US" sz="2200" dirty="0"/>
              <a:t>Appealed conviction on constitutional </a:t>
            </a:r>
            <a:br>
              <a:rPr lang="en-US" sz="2200" dirty="0"/>
            </a:br>
            <a:r>
              <a:rPr lang="en-US" sz="2200" dirty="0"/>
              <a:t>grounds (see next slide)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r="10676"/>
          <a:stretch/>
        </p:blipFill>
        <p:spPr bwMode="auto">
          <a:xfrm>
            <a:off x="6046301" y="2438400"/>
            <a:ext cx="2745675" cy="367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r>
              <a:rPr lang="en-US" dirty="0"/>
              <a:t>Jeremy Jaynes Absolved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001000" cy="5867400"/>
          </a:xfrm>
        </p:spPr>
        <p:txBody>
          <a:bodyPr/>
          <a:lstStyle/>
          <a:p>
            <a:r>
              <a:rPr lang="en-US" sz="2100" dirty="0"/>
              <a:t>Basis from litigants for case before VA Court of Appeals (2006)</a:t>
            </a:r>
          </a:p>
          <a:p>
            <a:pPr lvl="1"/>
            <a:r>
              <a:rPr lang="en-US" sz="2100" dirty="0"/>
              <a:t>Claim: VA anti-spam law violates Commerce Clause by regulating email sent outside state</a:t>
            </a:r>
          </a:p>
          <a:p>
            <a:pPr lvl="1"/>
            <a:r>
              <a:rPr lang="en-US" sz="2100" dirty="0"/>
              <a:t>Claim: Violates First Amendment because spam is form of free speech</a:t>
            </a:r>
          </a:p>
          <a:p>
            <a:pPr lvl="1"/>
            <a:r>
              <a:rPr lang="en-US" sz="2100" dirty="0"/>
              <a:t>Court of Appeals rejected both arguments</a:t>
            </a:r>
          </a:p>
          <a:p>
            <a:r>
              <a:rPr lang="en-US" sz="2100" dirty="0"/>
              <a:t>VA Supreme Court first round (Feb 2008) </a:t>
            </a:r>
          </a:p>
          <a:p>
            <a:pPr lvl="1"/>
            <a:r>
              <a:rPr lang="en-US" sz="2100" dirty="0"/>
              <a:t>Rejected standing to raise 1</a:t>
            </a:r>
            <a:r>
              <a:rPr lang="en-US" sz="2100" baseline="30000" dirty="0"/>
              <a:t>st</a:t>
            </a:r>
            <a:r>
              <a:rPr lang="en-US" sz="2100" dirty="0"/>
              <a:t> amendment defense</a:t>
            </a:r>
          </a:p>
          <a:p>
            <a:r>
              <a:rPr lang="en-US" sz="2100" dirty="0"/>
              <a:t>VA Supreme Court second round (Sep 2008)</a:t>
            </a:r>
          </a:p>
          <a:p>
            <a:pPr lvl="1"/>
            <a:r>
              <a:rPr lang="en-US" sz="2100" dirty="0"/>
              <a:t>Rehearing: </a:t>
            </a:r>
            <a:r>
              <a:rPr lang="en-US" sz="2100" i="1" dirty="0"/>
              <a:t>accepted</a:t>
            </a:r>
            <a:r>
              <a:rPr lang="en-US" sz="2100" dirty="0"/>
              <a:t> standing for 1</a:t>
            </a:r>
            <a:r>
              <a:rPr lang="en-US" sz="2100" baseline="30000" dirty="0"/>
              <a:t>st</a:t>
            </a:r>
            <a:r>
              <a:rPr lang="en-US" sz="2100" dirty="0"/>
              <a:t> Amendment</a:t>
            </a:r>
          </a:p>
          <a:p>
            <a:pPr lvl="1"/>
            <a:r>
              <a:rPr lang="en-US" sz="2100" i="1" dirty="0"/>
              <a:t>Reversed</a:t>
            </a:r>
            <a:r>
              <a:rPr lang="en-US" sz="2100" dirty="0"/>
              <a:t> its earlier ruling and </a:t>
            </a:r>
            <a:r>
              <a:rPr lang="en-US" sz="2100" i="1" dirty="0"/>
              <a:t>vacated</a:t>
            </a:r>
            <a:r>
              <a:rPr lang="en-US" sz="2100" dirty="0"/>
              <a:t> convictions on grounds that anti-spam statue did violate 1</a:t>
            </a:r>
            <a:r>
              <a:rPr lang="en-US" sz="2100" baseline="30000" dirty="0"/>
              <a:t>st</a:t>
            </a:r>
            <a:r>
              <a:rPr lang="en-US" sz="2100" dirty="0"/>
              <a:t> Amendment by being overbroad (!)</a:t>
            </a:r>
          </a:p>
          <a:p>
            <a:r>
              <a:rPr lang="en-US" sz="2100" dirty="0"/>
              <a:t>SCOTUS refused writ of </a:t>
            </a:r>
            <a:r>
              <a:rPr lang="en-US" sz="2100" i="1" dirty="0"/>
              <a:t>certiori</a:t>
            </a:r>
            <a:r>
              <a:rPr lang="en-US" sz="2100" dirty="0"/>
              <a:t> and declined to review case – ruling stands as a precedent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95400"/>
            <a:ext cx="1219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Spam a Wasteful Game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001000" cy="5257800"/>
          </a:xfrm>
        </p:spPr>
        <p:txBody>
          <a:bodyPr/>
          <a:lstStyle/>
          <a:p>
            <a:r>
              <a:rPr lang="en-US" dirty="0"/>
              <a:t>Play on gullibility</a:t>
            </a:r>
          </a:p>
          <a:p>
            <a:pPr lvl="1"/>
            <a:r>
              <a:rPr lang="en-US" dirty="0"/>
              <a:t>Send money to learn how to earn money easily</a:t>
            </a:r>
          </a:p>
          <a:p>
            <a:pPr lvl="1"/>
            <a:r>
              <a:rPr lang="en-US" dirty="0"/>
              <a:t>Sometimes response is to send spam teaching how to earn money by sending spam….</a:t>
            </a:r>
          </a:p>
          <a:p>
            <a:r>
              <a:rPr lang="en-US" dirty="0"/>
              <a:t>Other widespread scams</a:t>
            </a:r>
          </a:p>
          <a:p>
            <a:pPr lvl="1"/>
            <a:r>
              <a:rPr lang="en-US" dirty="0"/>
              <a:t>Pump ‘n’ dump schemes (raise/lower value of stock through spammed </a:t>
            </a:r>
            <a:br>
              <a:rPr lang="en-US" dirty="0"/>
            </a:br>
            <a:r>
              <a:rPr lang="en-US" dirty="0"/>
              <a:t>lies)</a:t>
            </a:r>
          </a:p>
          <a:p>
            <a:pPr lvl="1"/>
            <a:r>
              <a:rPr lang="en-US" dirty="0"/>
              <a:t>Phishing schemes </a:t>
            </a:r>
            <a:br>
              <a:rPr lang="en-US" dirty="0"/>
            </a:br>
            <a:r>
              <a:rPr lang="en-US" dirty="0"/>
              <a:t>discussed later</a:t>
            </a:r>
          </a:p>
          <a:p>
            <a:pPr lvl="1"/>
            <a:r>
              <a:rPr lang="en-US" dirty="0"/>
              <a:t>Nigerian 419 fraud &amp; </a:t>
            </a:r>
            <a:br>
              <a:rPr lang="en-US" dirty="0"/>
            </a:br>
            <a:r>
              <a:rPr lang="en-US" dirty="0"/>
              <a:t>fake lottery winnings </a:t>
            </a:r>
            <a:br>
              <a:rPr lang="en-US" dirty="0"/>
            </a:br>
            <a:r>
              <a:rPr lang="en-US" dirty="0"/>
              <a:t>(advance-fee fraud)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9" b="7520"/>
          <a:stretch/>
        </p:blipFill>
        <p:spPr bwMode="auto">
          <a:xfrm>
            <a:off x="4572000" y="3581400"/>
            <a:ext cx="4448175" cy="3000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Wasteful</a:t>
            </a:r>
            <a:r>
              <a:rPr lang="en-US" baseline="0" dirty="0"/>
              <a:t> Game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53200" cy="4953000"/>
          </a:xfrm>
        </p:spPr>
        <p:txBody>
          <a:bodyPr/>
          <a:lstStyle/>
          <a:p>
            <a:pPr>
              <a:buNone/>
            </a:pPr>
            <a:r>
              <a:rPr lang="en-US" sz="2800" i="1" dirty="0"/>
              <a:t>Costs borne by</a:t>
            </a:r>
          </a:p>
          <a:p>
            <a:r>
              <a:rPr lang="en-US" dirty="0"/>
              <a:t>Email recipients</a:t>
            </a:r>
          </a:p>
          <a:p>
            <a:pPr lvl="1"/>
            <a:r>
              <a:rPr lang="en-US" dirty="0"/>
              <a:t>Waste time sorting through spam to find good email</a:t>
            </a:r>
          </a:p>
          <a:p>
            <a:pPr lvl="1"/>
            <a:r>
              <a:rPr lang="en-US" dirty="0"/>
              <a:t>Pays to receive email (someone always pays for Internet connection)</a:t>
            </a:r>
          </a:p>
          <a:p>
            <a:r>
              <a:rPr lang="en-US" dirty="0"/>
              <a:t>Enterprises</a:t>
            </a:r>
          </a:p>
          <a:p>
            <a:pPr lvl="1"/>
            <a:r>
              <a:rPr lang="en-US" dirty="0"/>
              <a:t>Lost productivity due to delay in finding real email</a:t>
            </a:r>
          </a:p>
          <a:p>
            <a:pPr lvl="1"/>
            <a:r>
              <a:rPr lang="en-US" dirty="0"/>
              <a:t>Costs of anti-spam measures</a:t>
            </a:r>
          </a:p>
          <a:p>
            <a:pPr lvl="1"/>
            <a:r>
              <a:rPr lang="en-US" dirty="0"/>
              <a:t>Wasted resources (bandwidth, disk space, CPU)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8393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Wasteful Game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953000"/>
          </a:xfrm>
        </p:spPr>
        <p:txBody>
          <a:bodyPr/>
          <a:lstStyle/>
          <a:p>
            <a:r>
              <a:rPr lang="en-US" sz="2100" dirty="0"/>
              <a:t>ISPs</a:t>
            </a:r>
          </a:p>
          <a:p>
            <a:pPr lvl="1"/>
            <a:r>
              <a:rPr lang="en-US" sz="2100" dirty="0"/>
              <a:t>Wasted</a:t>
            </a:r>
            <a:r>
              <a:rPr lang="en-US" sz="2100" baseline="0" dirty="0"/>
              <a:t> resources (bandwidth, disk space, CPU)</a:t>
            </a:r>
          </a:p>
          <a:p>
            <a:pPr lvl="1"/>
            <a:r>
              <a:rPr lang="en-US" sz="2100" dirty="0"/>
              <a:t>Spam filtering costs, |</a:t>
            </a:r>
            <a:br>
              <a:rPr lang="en-US" sz="2100" dirty="0"/>
            </a:br>
            <a:r>
              <a:rPr lang="en-US" sz="2100" dirty="0"/>
              <a:t>administration</a:t>
            </a:r>
          </a:p>
          <a:p>
            <a:pPr lvl="1"/>
            <a:r>
              <a:rPr lang="en-US" sz="2100" baseline="0" dirty="0"/>
              <a:t>Policing</a:t>
            </a:r>
            <a:r>
              <a:rPr lang="en-US" sz="2100" dirty="0"/>
              <a:t> users to prevent </a:t>
            </a:r>
            <a:br>
              <a:rPr lang="en-US" sz="2100" dirty="0"/>
            </a:br>
            <a:r>
              <a:rPr lang="en-US" sz="2100" dirty="0"/>
              <a:t>blacklisting</a:t>
            </a:r>
          </a:p>
          <a:p>
            <a:r>
              <a:rPr lang="en-US" sz="2100" dirty="0"/>
              <a:t>Other economic factors</a:t>
            </a:r>
          </a:p>
          <a:p>
            <a:pPr lvl="1"/>
            <a:r>
              <a:rPr lang="en-US" sz="2100" baseline="0" dirty="0"/>
              <a:t>Depressed</a:t>
            </a:r>
            <a:r>
              <a:rPr lang="en-US" sz="2100" dirty="0"/>
              <a:t> economy seems to </a:t>
            </a:r>
            <a:br>
              <a:rPr lang="en-US" sz="2100" dirty="0"/>
            </a:br>
            <a:r>
              <a:rPr lang="en-US" sz="2100" dirty="0"/>
              <a:t>increase gullibility &amp; therefore </a:t>
            </a:r>
            <a:br>
              <a:rPr lang="en-US" sz="2100" dirty="0"/>
            </a:br>
            <a:r>
              <a:rPr lang="en-US" sz="2100" dirty="0"/>
              <a:t>spam</a:t>
            </a:r>
          </a:p>
          <a:p>
            <a:pPr lvl="1"/>
            <a:r>
              <a:rPr lang="en-US" sz="2100" baseline="0" dirty="0"/>
              <a:t>Spammers</a:t>
            </a:r>
            <a:r>
              <a:rPr lang="en-US" sz="2100" dirty="0"/>
              <a:t> use as much </a:t>
            </a:r>
            <a:br>
              <a:rPr lang="en-US" sz="2100" dirty="0"/>
            </a:br>
            <a:r>
              <a:rPr lang="en-US" sz="2100" dirty="0"/>
              <a:t>bandwidth as they can get, so </a:t>
            </a:r>
            <a:br>
              <a:rPr lang="en-US" sz="2100" dirty="0"/>
            </a:br>
            <a:r>
              <a:rPr lang="en-US" sz="2100" dirty="0"/>
              <a:t>battle is never-ending</a:t>
            </a:r>
            <a:r>
              <a:rPr lang="en-US" sz="2100" baseline="0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8" y="2286000"/>
            <a:ext cx="29051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Magnitude of the Problem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000" dirty="0"/>
              <a:t>Misperception that spam is not significant</a:t>
            </a:r>
          </a:p>
          <a:p>
            <a:pPr lvl="1"/>
            <a:r>
              <a:rPr lang="en-US" sz="2000" dirty="0"/>
              <a:t>Newbies</a:t>
            </a:r>
          </a:p>
          <a:p>
            <a:pPr lvl="1"/>
            <a:r>
              <a:rPr lang="en-US" sz="2000" dirty="0"/>
              <a:t>Office-only users whose email is filtered before they see it – thus little spam in their inbox</a:t>
            </a:r>
          </a:p>
          <a:p>
            <a:r>
              <a:rPr lang="en-US" sz="2000" dirty="0"/>
              <a:t>Proportion of all email that is spam has grown rapidly</a:t>
            </a:r>
          </a:p>
          <a:p>
            <a:pPr lvl="1"/>
            <a:r>
              <a:rPr lang="en-US" sz="2000" dirty="0"/>
              <a:t>1994 – 0%</a:t>
            </a:r>
          </a:p>
          <a:p>
            <a:pPr lvl="1"/>
            <a:r>
              <a:rPr lang="en-US" sz="2000" dirty="0"/>
              <a:t>2002 – 50%</a:t>
            </a:r>
          </a:p>
          <a:p>
            <a:pPr lvl="1"/>
            <a:r>
              <a:rPr lang="en-US" sz="2000" dirty="0"/>
              <a:t>2013 &amp; later – 80-90% depending on source of statistics</a:t>
            </a:r>
          </a:p>
          <a:p>
            <a:r>
              <a:rPr lang="en-US" sz="2000" dirty="0"/>
              <a:t>Major effects on ISP infrastructure</a:t>
            </a:r>
          </a:p>
          <a:p>
            <a:pPr lvl="1"/>
            <a:r>
              <a:rPr lang="en-US" sz="2000" dirty="0"/>
              <a:t>Disk storage</a:t>
            </a:r>
          </a:p>
          <a:p>
            <a:pPr lvl="1"/>
            <a:r>
              <a:rPr lang="en-US" sz="2000" dirty="0"/>
              <a:t>Bandwidth</a:t>
            </a:r>
          </a:p>
          <a:p>
            <a:r>
              <a:rPr lang="en-US" sz="2000" dirty="0"/>
              <a:t>See graphs from Symantec on next 2 slides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53872" y="2853871"/>
            <a:ext cx="6850743" cy="1143000"/>
          </a:xfrm>
        </p:spPr>
        <p:txBody>
          <a:bodyPr/>
          <a:lstStyle/>
          <a:p>
            <a:r>
              <a:rPr lang="en-US" sz="3200" dirty="0"/>
              <a:t>Magnitude of the Problem (2)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757794" y="3409014"/>
            <a:ext cx="58015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3"/>
              </a:rPr>
              <a:t>https://www2.trustwave.com/GlobalSecurityReport.html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9CD7A-42B1-4F60-B9F9-CD4CDCCCC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028" y="718435"/>
            <a:ext cx="7580597" cy="5910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009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55" y="76200"/>
            <a:ext cx="6850743" cy="523240"/>
          </a:xfrm>
        </p:spPr>
        <p:txBody>
          <a:bodyPr/>
          <a:lstStyle/>
          <a:p>
            <a:r>
              <a:rPr lang="en-US" sz="3200" dirty="0"/>
              <a:t>Magnitude of the Problem (3)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AF792-6CBF-48B8-9A1A-7B63EE0963E9}"/>
              </a:ext>
            </a:extLst>
          </p:cNvPr>
          <p:cNvSpPr txBox="1"/>
          <p:nvPr/>
        </p:nvSpPr>
        <p:spPr>
          <a:xfrm>
            <a:off x="1556907" y="6248400"/>
            <a:ext cx="58015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itchFamily="34" charset="0"/>
                <a:hlinkClick r:id="rId3"/>
              </a:rPr>
              <a:t>https://www2.trustwave.com/GlobalSecurityReport.html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D5E97-3B5E-4A16-8EA5-BB820967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38200"/>
            <a:ext cx="8706523" cy="514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28714-2753-472B-83FB-F9958D364838}"/>
              </a:ext>
            </a:extLst>
          </p:cNvPr>
          <p:cNvSpPr txBox="1"/>
          <p:nvPr/>
        </p:nvSpPr>
        <p:spPr bwMode="auto">
          <a:xfrm>
            <a:off x="4953000" y="1371600"/>
            <a:ext cx="3810000" cy="600164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i="1" dirty="0"/>
              <a:t>Graph generated from data in original but with zero ordinate to comply with professional standards of graph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9612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Spam’s Two–Sided Threat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to resources well documented</a:t>
            </a:r>
          </a:p>
          <a:p>
            <a:pPr lvl="1"/>
            <a:r>
              <a:rPr lang="en-US" dirty="0"/>
              <a:t>As discussed in previous sections</a:t>
            </a:r>
          </a:p>
          <a:p>
            <a:pPr lvl="1"/>
            <a:r>
              <a:rPr lang="en-US" dirty="0"/>
              <a:t>Damages to a modest company can easily be counted in $M/year</a:t>
            </a:r>
          </a:p>
          <a:p>
            <a:r>
              <a:rPr lang="en-US" dirty="0"/>
              <a:t>But other side is risk that employee will involve organization in sending spam</a:t>
            </a:r>
          </a:p>
          <a:p>
            <a:r>
              <a:rPr lang="en-US" dirty="0"/>
              <a:t>Topics of following slides:</a:t>
            </a:r>
          </a:p>
          <a:p>
            <a:pPr lvl="1"/>
            <a:r>
              <a:rPr lang="en-US" dirty="0"/>
              <a:t>Threat of Outbound Spam</a:t>
            </a:r>
          </a:p>
          <a:p>
            <a:pPr lvl="1"/>
            <a:r>
              <a:rPr lang="en-US" dirty="0"/>
              <a:t>Mass E-Mail Precautions</a:t>
            </a:r>
          </a:p>
          <a:p>
            <a:pPr lvl="1"/>
            <a:r>
              <a:rPr lang="en-US" dirty="0"/>
              <a:t>Appending &amp; Permission Issues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15200" y="2705098"/>
            <a:ext cx="1676400" cy="3314701"/>
            <a:chOff x="7315200" y="3352800"/>
            <a:chExt cx="1504685" cy="29527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352800"/>
              <a:ext cx="1504685" cy="1476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315200" y="4829175"/>
              <a:ext cx="1504685" cy="1476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41688"/>
            <a:ext cx="6553200" cy="5435312"/>
          </a:xfrm>
        </p:spPr>
        <p:txBody>
          <a:bodyPr/>
          <a:lstStyle/>
          <a:p>
            <a:r>
              <a:rPr lang="en-US" sz="2200" dirty="0"/>
              <a:t>Definitions</a:t>
            </a:r>
          </a:p>
          <a:p>
            <a:pPr lvl="1"/>
            <a:r>
              <a:rPr lang="en-US" sz="2200" dirty="0"/>
              <a:t>Spam = unsolicited commercial email</a:t>
            </a:r>
          </a:p>
          <a:p>
            <a:pPr lvl="1"/>
            <a:r>
              <a:rPr lang="en-US" sz="2200" dirty="0"/>
              <a:t>Phishing = use</a:t>
            </a:r>
            <a:r>
              <a:rPr lang="en-US" sz="2200" baseline="0" dirty="0"/>
              <a:t> of deceptive spam to trick victims into clicking on dangerous links</a:t>
            </a:r>
          </a:p>
          <a:p>
            <a:pPr lvl="1"/>
            <a:r>
              <a:rPr lang="en-US" sz="2200" dirty="0"/>
              <a:t>Spear-phishing = use of targeted email to obtain confidential personal information</a:t>
            </a:r>
            <a:endParaRPr lang="en-US" sz="2200" baseline="0" dirty="0"/>
          </a:p>
          <a:p>
            <a:pPr lvl="1"/>
            <a:r>
              <a:rPr lang="en-US" sz="2200" baseline="0" dirty="0"/>
              <a:t>Trojan code = programs that have covert </a:t>
            </a:r>
            <a:r>
              <a:rPr lang="en-US" sz="2200" dirty="0"/>
              <a:t>unauthorized functions (usually malicious)</a:t>
            </a:r>
          </a:p>
          <a:p>
            <a:r>
              <a:rPr lang="en-US" sz="2200" dirty="0"/>
              <a:t>Serious consequences</a:t>
            </a:r>
          </a:p>
          <a:p>
            <a:pPr lvl="1"/>
            <a:r>
              <a:rPr lang="en-US" sz="2200" dirty="0"/>
              <a:t>Degradation in trustworthiness of </a:t>
            </a:r>
            <a:br>
              <a:rPr lang="en-US" sz="2200" dirty="0"/>
            </a:br>
            <a:r>
              <a:rPr lang="en-US" sz="2200" dirty="0"/>
              <a:t>email</a:t>
            </a:r>
          </a:p>
          <a:p>
            <a:pPr lvl="1"/>
            <a:r>
              <a:rPr lang="en-US" sz="2200" dirty="0"/>
              <a:t>High volume of spam uses bandwidth</a:t>
            </a:r>
          </a:p>
          <a:p>
            <a:pPr lvl="1"/>
            <a:r>
              <a:rPr lang="en-US" sz="2200" dirty="0"/>
              <a:t>Email has become vector for technological &amp; social harm</a:t>
            </a:r>
          </a:p>
        </p:txBody>
      </p:sp>
      <p:pic>
        <p:nvPicPr>
          <p:cNvPr id="6" name="Picture 2" descr="C:\Program Files\Microsoft Office\Media\CntCD1\ClipArt2\j02156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0"/>
            <a:ext cx="2158497" cy="538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Threat of Outbound Spam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Rogue marketeers can be tempted to spam </a:t>
            </a:r>
            <a:br>
              <a:rPr lang="en-US" dirty="0"/>
            </a:br>
            <a:r>
              <a:rPr lang="en-US" dirty="0"/>
              <a:t>for what they hope will be cheap, quick </a:t>
            </a:r>
            <a:br>
              <a:rPr lang="en-US" dirty="0"/>
            </a:br>
            <a:r>
              <a:rPr lang="en-US" dirty="0"/>
              <a:t>results</a:t>
            </a:r>
          </a:p>
          <a:p>
            <a:r>
              <a:rPr lang="en-US" dirty="0"/>
              <a:t>Damage to organization</a:t>
            </a:r>
          </a:p>
          <a:p>
            <a:pPr lvl="1"/>
            <a:r>
              <a:rPr lang="en-US" dirty="0"/>
              <a:t>Damage relations with existing </a:t>
            </a:r>
            <a:br>
              <a:rPr lang="en-US" dirty="0"/>
            </a:br>
            <a:r>
              <a:rPr lang="en-US" dirty="0"/>
              <a:t>customers</a:t>
            </a:r>
          </a:p>
          <a:p>
            <a:pPr lvl="1"/>
            <a:r>
              <a:rPr lang="en-US" dirty="0"/>
              <a:t>Alienate potential customers</a:t>
            </a:r>
          </a:p>
          <a:p>
            <a:pPr lvl="1"/>
            <a:r>
              <a:rPr lang="en-US" dirty="0"/>
              <a:t>Tarnish reputation</a:t>
            </a:r>
          </a:p>
          <a:p>
            <a:pPr lvl="1"/>
            <a:r>
              <a:rPr lang="en-US" dirty="0"/>
              <a:t>All outbound email may be blocked </a:t>
            </a:r>
            <a:br>
              <a:rPr lang="en-US" dirty="0"/>
            </a:br>
            <a:r>
              <a:rPr lang="en-US" dirty="0"/>
              <a:t>once company associated with spamming</a:t>
            </a:r>
          </a:p>
          <a:p>
            <a:pPr lvl="1"/>
            <a:r>
              <a:rPr lang="en-US" dirty="0"/>
              <a:t>Retaliation (see next slide)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1437" y="1467596"/>
            <a:ext cx="2832563" cy="3447304"/>
            <a:chOff x="5752258" y="3719746"/>
            <a:chExt cx="2832563" cy="3447304"/>
          </a:xfrm>
        </p:grpSpPr>
        <p:pic>
          <p:nvPicPr>
            <p:cNvPr id="4099" name="Picture 3" descr="C:\Users\Michel Kabay\AppData\Local\Microsoft\Windows\Temporary Internet Files\Content.IE5\0SFJ17TD\MC90037107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15145">
              <a:off x="5444888" y="4027116"/>
              <a:ext cx="3447304" cy="2832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699" y="4953000"/>
              <a:ext cx="1181101" cy="966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NW World            (Dec 1994)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5105400"/>
          </a:xfrm>
        </p:spPr>
        <p:txBody>
          <a:bodyPr/>
          <a:lstStyle/>
          <a:p>
            <a:pPr>
              <a:buNone/>
            </a:pPr>
            <a:r>
              <a:rPr lang="en-US" dirty="0"/>
              <a:t>Anonymous executive – USETNET spam</a:t>
            </a:r>
          </a:p>
          <a:p>
            <a:r>
              <a:rPr lang="en-US" sz="2000" dirty="0"/>
              <a:t>Posted advertising to 20 USENET news groups</a:t>
            </a:r>
          </a:p>
          <a:p>
            <a:pPr lvl="1"/>
            <a:r>
              <a:rPr lang="en-US" sz="2000" dirty="0"/>
              <a:t>Stupidly posted message 20 times instead of once to 20 groups – readers received </a:t>
            </a:r>
            <a:r>
              <a:rPr lang="en-US" sz="2000" i="1" dirty="0"/>
              <a:t>multiple</a:t>
            </a:r>
            <a:r>
              <a:rPr lang="en-US" sz="2000" dirty="0"/>
              <a:t> </a:t>
            </a:r>
            <a:r>
              <a:rPr lang="en-US" sz="2000" i="1" dirty="0"/>
              <a:t>copies</a:t>
            </a:r>
            <a:r>
              <a:rPr lang="en-US" sz="2000" dirty="0"/>
              <a:t> of spam</a:t>
            </a:r>
          </a:p>
          <a:p>
            <a:r>
              <a:rPr lang="en-US" sz="2000" dirty="0"/>
              <a:t>Thought people would be interested</a:t>
            </a:r>
          </a:p>
          <a:p>
            <a:r>
              <a:rPr lang="en-US" sz="2000" dirty="0"/>
              <a:t>Consequences</a:t>
            </a:r>
          </a:p>
          <a:p>
            <a:pPr lvl="1"/>
            <a:r>
              <a:rPr lang="en-US" sz="2000" dirty="0"/>
              <a:t>Email bombs sent to company email addresses</a:t>
            </a:r>
          </a:p>
          <a:p>
            <a:pPr lvl="1"/>
            <a:r>
              <a:rPr lang="en-US" sz="2000" dirty="0"/>
              <a:t>Toll-free number posted in </a:t>
            </a:r>
            <a:r>
              <a:rPr lang="en-US" sz="2000" i="1" dirty="0"/>
              <a:t>alt.sex</a:t>
            </a:r>
            <a:r>
              <a:rPr lang="en-US" sz="2000" dirty="0"/>
              <a:t> groups</a:t>
            </a:r>
          </a:p>
          <a:p>
            <a:pPr lvl="2"/>
            <a:r>
              <a:rPr lang="en-US" sz="2000" dirty="0"/>
              <a:t>Thousands of obscene phone calls</a:t>
            </a:r>
          </a:p>
          <a:p>
            <a:pPr lvl="2"/>
            <a:r>
              <a:rPr lang="en-US" sz="2000" dirty="0"/>
              <a:t>One receptionist quit in disgust</a:t>
            </a:r>
          </a:p>
          <a:p>
            <a:pPr lvl="2"/>
            <a:r>
              <a:rPr lang="en-US" sz="2000" dirty="0"/>
              <a:t>Other sent all toll-free calls directly to his phone</a:t>
            </a:r>
          </a:p>
          <a:p>
            <a:pPr lvl="1"/>
            <a:r>
              <a:rPr lang="en-US" sz="2000" dirty="0"/>
              <a:t>Nearly destroyed his career</a:t>
            </a:r>
          </a:p>
          <a:p>
            <a:r>
              <a:rPr lang="en-US" sz="2000" dirty="0"/>
              <a:t>Urged readers never to do such a stupid thing!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4267200" cy="10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Mass E-Mail Precautions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4953000"/>
          </a:xfrm>
        </p:spPr>
        <p:txBody>
          <a:bodyPr/>
          <a:lstStyle/>
          <a:p>
            <a:r>
              <a:rPr lang="en-US" dirty="0"/>
              <a:t>Never send email unless you are sure you know what it will look like to recipient</a:t>
            </a:r>
          </a:p>
          <a:p>
            <a:pPr lvl="1"/>
            <a:r>
              <a:rPr lang="en-US" dirty="0"/>
              <a:t>Don’t assume formatted email accepted</a:t>
            </a:r>
          </a:p>
          <a:p>
            <a:pPr lvl="1"/>
            <a:r>
              <a:rPr lang="en-US" dirty="0"/>
              <a:t>Perhaps append a PDF formatted document</a:t>
            </a:r>
          </a:p>
          <a:p>
            <a:r>
              <a:rPr lang="en-US" dirty="0"/>
              <a:t>Address field</a:t>
            </a:r>
          </a:p>
          <a:p>
            <a:pPr lvl="1"/>
            <a:r>
              <a:rPr lang="en-US" dirty="0"/>
              <a:t>Use TO: only for few people directly involved</a:t>
            </a:r>
          </a:p>
          <a:p>
            <a:pPr lvl="1"/>
            <a:r>
              <a:rPr lang="en-US" dirty="0"/>
              <a:t>Use CC: only for few people who may want to respond to each other</a:t>
            </a:r>
          </a:p>
          <a:p>
            <a:pPr lvl="1"/>
            <a:r>
              <a:rPr lang="en-US" dirty="0"/>
              <a:t>OTHERWISE, use BCC to hide all the addressees</a:t>
            </a:r>
          </a:p>
          <a:p>
            <a:pPr lvl="2"/>
            <a:r>
              <a:rPr lang="en-US" dirty="0"/>
              <a:t>Reduce wasted email from REPLY ALL</a:t>
            </a:r>
          </a:p>
          <a:p>
            <a:pPr lvl="2"/>
            <a:r>
              <a:rPr lang="en-US" dirty="0"/>
              <a:t>Protect confidentiality of recipients</a:t>
            </a:r>
          </a:p>
          <a:p>
            <a:pPr lvl="2"/>
            <a:r>
              <a:rPr lang="en-US" dirty="0"/>
              <a:t>Reduce access to addresses by spammers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Six Resolutions for Responsible E-Mailers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Don’t falsify origin or use dummy IP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use misleading/false SUBJECT 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option in message for </a:t>
            </a:r>
            <a:br>
              <a:rPr lang="en-US" dirty="0"/>
            </a:br>
            <a:r>
              <a:rPr lang="en-US" dirty="0"/>
              <a:t>unsubscribing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 respondent of purpose of</a:t>
            </a:r>
            <a:br>
              <a:rPr lang="en-US" dirty="0"/>
            </a:br>
            <a:r>
              <a:rPr lang="en-US" dirty="0"/>
              <a:t>collecting email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harvest email addresses to spam </a:t>
            </a:r>
            <a:br>
              <a:rPr lang="en-US" dirty="0"/>
            </a:br>
            <a:r>
              <a:rPr lang="en-US" dirty="0"/>
              <a:t>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not send bulk unsolicited email to people who do not have a </a:t>
            </a:r>
            <a:r>
              <a:rPr lang="en-US" i="1" dirty="0"/>
              <a:t>prior established business or personal relationship</a:t>
            </a:r>
            <a:r>
              <a:rPr lang="en-US" dirty="0"/>
              <a:t> to the sender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39000" y="2400300"/>
            <a:ext cx="1447800" cy="2057400"/>
            <a:chOff x="7239000" y="2400300"/>
            <a:chExt cx="1447800" cy="205740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Group 5"/>
            <p:cNvGrpSpPr/>
            <p:nvPr/>
          </p:nvGrpSpPr>
          <p:grpSpPr>
            <a:xfrm>
              <a:off x="7239000" y="2400300"/>
              <a:ext cx="1447800" cy="2057400"/>
              <a:chOff x="-1752600" y="1371600"/>
              <a:chExt cx="1447800" cy="2057400"/>
            </a:xfrm>
            <a:grpFill/>
          </p:grpSpPr>
          <p:sp>
            <p:nvSpPr>
              <p:cNvPr id="4" name="Oval 3"/>
              <p:cNvSpPr/>
              <p:nvPr/>
            </p:nvSpPr>
            <p:spPr bwMode="auto">
              <a:xfrm>
                <a:off x="-1752600" y="1371600"/>
                <a:ext cx="1447800" cy="13716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-1752600" y="2057400"/>
                <a:ext cx="1447800" cy="13716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749540" y="2459504"/>
              <a:ext cx="540533" cy="193899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0" dirty="0">
                  <a:latin typeface="Cooper Blk BT" pitchFamily="18" charset="0"/>
                </a:rPr>
                <a:t>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III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IV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</a:t>
              </a:r>
            </a:p>
            <a:p>
              <a:pPr algn="ctr"/>
              <a:r>
                <a:rPr lang="en-US" b="0" dirty="0">
                  <a:latin typeface="Cooper Blk BT" pitchFamily="18" charset="0"/>
                </a:rPr>
                <a:t>VI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288" y="5791200"/>
            <a:ext cx="3791423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Council for Responsible E-Mail</a:t>
            </a:r>
          </a:p>
          <a:p>
            <a:pPr algn="ctr"/>
            <a:r>
              <a:rPr lang="en-US" sz="1600" dirty="0"/>
              <a:t>Association for Interactive Marketing</a:t>
            </a:r>
          </a:p>
          <a:p>
            <a:pPr algn="ctr"/>
            <a:r>
              <a:rPr lang="en-US" sz="1600" dirty="0"/>
              <a:t>Direct Market Association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Appending &amp; Permission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Companies called </a:t>
            </a:r>
            <a:r>
              <a:rPr lang="en-US" i="1" dirty="0"/>
              <a:t>email appenders</a:t>
            </a:r>
            <a:r>
              <a:rPr lang="en-US" dirty="0"/>
              <a:t> offer to find email addresses for customers who have not provided them</a:t>
            </a:r>
          </a:p>
          <a:p>
            <a:r>
              <a:rPr lang="en-US" dirty="0"/>
              <a:t>Some of the email addresses are wrong: not right person – raises privacy issues</a:t>
            </a:r>
          </a:p>
          <a:p>
            <a:r>
              <a:rPr lang="en-US" dirty="0"/>
              <a:t>Some recipients object to harvesting and use of their email address without permission</a:t>
            </a:r>
          </a:p>
          <a:p>
            <a:r>
              <a:rPr lang="en-US" dirty="0"/>
              <a:t>May violate written privacy policy: legal liability</a:t>
            </a:r>
          </a:p>
        </p:txBody>
      </p:sp>
      <p:pic>
        <p:nvPicPr>
          <p:cNvPr id="13314" name="Picture 2" descr="C:\Program Files\Microsoft Office\Media\CntCD1\ClipArt2\j02168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680" y="4495800"/>
            <a:ext cx="4532639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Fighting Spam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 Fighters</a:t>
            </a:r>
          </a:p>
          <a:p>
            <a:r>
              <a:rPr lang="en-US" dirty="0"/>
              <a:t>Good Reputation</a:t>
            </a:r>
          </a:p>
          <a:p>
            <a:r>
              <a:rPr lang="en-US" dirty="0"/>
              <a:t>Relaying Trouble</a:t>
            </a:r>
          </a:p>
          <a:p>
            <a:r>
              <a:rPr lang="en-US" dirty="0"/>
              <a:t>Black Holes &amp; </a:t>
            </a:r>
            <a:br>
              <a:rPr lang="en-US" dirty="0"/>
            </a:br>
            <a:r>
              <a:rPr lang="en-US" dirty="0"/>
              <a:t>Block Lists</a:t>
            </a:r>
          </a:p>
          <a:p>
            <a:r>
              <a:rPr lang="en-US" dirty="0"/>
              <a:t>Spam Filters</a:t>
            </a:r>
          </a:p>
          <a:p>
            <a:r>
              <a:rPr lang="en-US" dirty="0"/>
              <a:t>Network Devices</a:t>
            </a:r>
          </a:p>
          <a:p>
            <a:r>
              <a:rPr lang="en-US" dirty="0"/>
              <a:t>Email Authentication</a:t>
            </a:r>
          </a:p>
          <a:p>
            <a:r>
              <a:rPr lang="en-US" dirty="0"/>
              <a:t>Industry Initiatives</a:t>
            </a:r>
          </a:p>
          <a:p>
            <a:r>
              <a:rPr lang="en-US" dirty="0"/>
              <a:t>Legal Remedies</a:t>
            </a:r>
          </a:p>
        </p:txBody>
      </p:sp>
      <p:pic>
        <p:nvPicPr>
          <p:cNvPr id="14338" name="Picture 2" descr="C:\Program Files\Microsoft Office\Media\CntCD1\ClipArt4\j026301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573" y="1836589"/>
            <a:ext cx="4586427" cy="334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Spam Fighters: CAUCE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Coalition Against Unsolicited Commercial Email</a:t>
            </a:r>
          </a:p>
          <a:p>
            <a:r>
              <a:rPr lang="en-US" dirty="0">
                <a:hlinkClick r:id="rId3"/>
              </a:rPr>
              <a:t>http://cauce.org</a:t>
            </a:r>
            <a:endParaRPr lang="en-US" dirty="0"/>
          </a:p>
          <a:p>
            <a:r>
              <a:rPr lang="en-US" dirty="0"/>
              <a:t>CAUCE US founded 1997 by USENET members in news.admin.net-abuse.email &amp; SPAM-L mailing list</a:t>
            </a:r>
          </a:p>
          <a:p>
            <a:r>
              <a:rPr lang="en-US" dirty="0"/>
              <a:t>CAUCE North America joined CAUCE US &amp; CAUCE Canada.</a:t>
            </a:r>
          </a:p>
          <a:p>
            <a:r>
              <a:rPr lang="en-US" dirty="0"/>
              <a:t>Instrumental in passing antispam laws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462" y="5029200"/>
            <a:ext cx="7077075" cy="147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</a:t>
            </a:r>
            <a:r>
              <a:rPr lang="en-US" baseline="0" dirty="0"/>
              <a:t> Fighters: Spamhaus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Spamhaus Project  founded 1998 by Steve Linford</a:t>
            </a:r>
          </a:p>
          <a:p>
            <a:r>
              <a:rPr lang="en-US" dirty="0">
                <a:hlinkClick r:id="rId3"/>
              </a:rPr>
              <a:t>http://www.spamhaus.org</a:t>
            </a:r>
            <a:r>
              <a:rPr lang="en-US" dirty="0"/>
              <a:t> 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Tracks the Internet's spammers, spam gangs &amp; spam services</a:t>
            </a:r>
          </a:p>
          <a:p>
            <a:pPr lvl="1"/>
            <a:r>
              <a:rPr lang="en-US" dirty="0"/>
              <a:t>Provides dependable real-time anti-spam protection for Internet networks</a:t>
            </a:r>
          </a:p>
          <a:p>
            <a:pPr lvl="1"/>
            <a:r>
              <a:rPr lang="en-US" dirty="0"/>
              <a:t>Works with law enforcement to identify and pursue spammers worldwide</a:t>
            </a:r>
          </a:p>
          <a:p>
            <a:r>
              <a:rPr lang="en-US" dirty="0"/>
              <a:t>(cont’d on next slide)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" y="5562600"/>
            <a:ext cx="804862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Fighters: Spamhaus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410200"/>
          </a:xfrm>
        </p:spPr>
        <p:txBody>
          <a:bodyPr/>
          <a:lstStyle/>
          <a:p>
            <a:r>
              <a:rPr lang="en-US" sz="2000" dirty="0"/>
              <a:t>SBL: Spamhaus Block List</a:t>
            </a:r>
          </a:p>
          <a:p>
            <a:pPr lvl="1"/>
            <a:r>
              <a:rPr lang="en-US" sz="2000" dirty="0">
                <a:hlinkClick r:id="rId3"/>
              </a:rPr>
              <a:t>http://www.spamhaus.org/sbl/index.lasso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Real-time database of IP addresses</a:t>
            </a:r>
          </a:p>
          <a:p>
            <a:pPr lvl="2"/>
            <a:r>
              <a:rPr lang="en-US" sz="2000" dirty="0"/>
              <a:t>Verified spam sources &amp; operations</a:t>
            </a:r>
          </a:p>
          <a:p>
            <a:pPr lvl="2"/>
            <a:r>
              <a:rPr lang="en-US" sz="2000" dirty="0"/>
              <a:t>Free for email administrators</a:t>
            </a:r>
          </a:p>
          <a:p>
            <a:r>
              <a:rPr lang="en-US" sz="2000" dirty="0"/>
              <a:t>XBL: Exploits Block List</a:t>
            </a:r>
          </a:p>
          <a:p>
            <a:pPr lvl="1"/>
            <a:r>
              <a:rPr lang="en-US" sz="2000" dirty="0">
                <a:hlinkClick r:id="rId4"/>
              </a:rPr>
              <a:t>http://www.spamhaus.org/xbl/index.lasso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Real-time database of IP addresses of hijacked PCs</a:t>
            </a:r>
          </a:p>
          <a:p>
            <a:pPr lvl="1"/>
            <a:r>
              <a:rPr lang="en-US" sz="2000" dirty="0"/>
              <a:t>Including open proxies, worms/viruses with spam engines…</a:t>
            </a:r>
          </a:p>
          <a:p>
            <a:r>
              <a:rPr lang="en-US" sz="2000" dirty="0"/>
              <a:t>PBL: Policy Block List</a:t>
            </a:r>
          </a:p>
          <a:p>
            <a:pPr lvl="1"/>
            <a:r>
              <a:rPr lang="en-US" sz="2000" dirty="0">
                <a:hlinkClick r:id="rId5"/>
              </a:rPr>
              <a:t>http://www.spamhaus.org/pbl/index.lasso</a:t>
            </a:r>
            <a:endParaRPr lang="en-US" sz="2000" dirty="0"/>
          </a:p>
          <a:p>
            <a:pPr lvl="1"/>
            <a:r>
              <a:rPr lang="en-US" sz="2000" dirty="0"/>
              <a:t>Database of IP address ranges that should never deliver SMTP email to Internet mail server except their own</a:t>
            </a:r>
          </a:p>
          <a:p>
            <a:pPr lvl="1"/>
            <a:r>
              <a:rPr lang="en-US" sz="2000" dirty="0"/>
              <a:t>Maintained in collaboration from ISPs and network admins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4765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590800"/>
            <a:ext cx="2495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990600"/>
            <a:ext cx="24955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</a:t>
            </a:r>
            <a:r>
              <a:rPr lang="en-US" baseline="0" dirty="0"/>
              <a:t> Antispam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Began in late 1990s as filters for individuals</a:t>
            </a:r>
          </a:p>
          <a:p>
            <a:r>
              <a:rPr lang="en-US" dirty="0"/>
              <a:t>Some well-known appliances &amp; services</a:t>
            </a:r>
          </a:p>
          <a:p>
            <a:pPr lvl="1"/>
            <a:r>
              <a:rPr lang="en-US" dirty="0"/>
              <a:t>Brightmail (Symantec) </a:t>
            </a:r>
            <a:r>
              <a:rPr lang="en-US" dirty="0">
                <a:hlinkClick r:id="rId3"/>
              </a:rPr>
              <a:t>http://tinyurl.com/lcyl33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Postini (Google) </a:t>
            </a:r>
            <a:r>
              <a:rPr lang="en-US" dirty="0">
                <a:hlinkClick r:id="rId4"/>
              </a:rPr>
              <a:t>http://tinyurl.com/r77p7v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IronPort (Cisco) </a:t>
            </a:r>
            <a:r>
              <a:rPr lang="en-US" dirty="0">
                <a:hlinkClick r:id="rId5"/>
              </a:rPr>
              <a:t>http://www.ironport.com/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Cloudmark </a:t>
            </a:r>
            <a:r>
              <a:rPr lang="en-US" dirty="0">
                <a:hlinkClick r:id="rId6"/>
              </a:rPr>
              <a:t>http://www.cloudmark.com/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SPAMfighter </a:t>
            </a:r>
            <a:r>
              <a:rPr lang="en-US" dirty="0">
                <a:hlinkClick r:id="rId7"/>
              </a:rPr>
              <a:t>http://www.spamfighter.com/</a:t>
            </a:r>
            <a:r>
              <a:rPr lang="en-US" dirty="0"/>
              <a:t> </a:t>
            </a:r>
          </a:p>
          <a:p>
            <a:r>
              <a:rPr lang="en-US" dirty="0"/>
              <a:t>Open-source: Apache SpamAssassin Project</a:t>
            </a:r>
          </a:p>
          <a:p>
            <a:pPr lvl="1"/>
            <a:r>
              <a:rPr lang="en-US" dirty="0">
                <a:hlinkClick r:id="rId8"/>
              </a:rPr>
              <a:t>http://spamassassin.apache.org/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050" y="5867400"/>
            <a:ext cx="51139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These references are not endorsements.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20000" cy="5486400"/>
          </a:xfrm>
        </p:spPr>
        <p:txBody>
          <a:bodyPr/>
          <a:lstStyle/>
          <a:p>
            <a:r>
              <a:rPr lang="en-US" sz="2100" dirty="0"/>
              <a:t>All use deception</a:t>
            </a:r>
          </a:p>
          <a:p>
            <a:pPr lvl="1"/>
            <a:r>
              <a:rPr lang="en-US" sz="2100" dirty="0"/>
              <a:t>Prey on gullibility</a:t>
            </a:r>
          </a:p>
          <a:p>
            <a:pPr lvl="1"/>
            <a:r>
              <a:rPr lang="en-US" sz="2100" dirty="0"/>
              <a:t>Some exploit greed</a:t>
            </a:r>
          </a:p>
          <a:p>
            <a:pPr lvl="1"/>
            <a:r>
              <a:rPr lang="en-US" sz="2100" dirty="0"/>
              <a:t>All depend on ignorance</a:t>
            </a:r>
          </a:p>
          <a:p>
            <a:r>
              <a:rPr lang="en-US" sz="2100" dirty="0"/>
              <a:t>Enabled by system services </a:t>
            </a:r>
          </a:p>
          <a:p>
            <a:r>
              <a:rPr lang="en-US" sz="2100" dirty="0"/>
              <a:t>Run at the application layer</a:t>
            </a:r>
          </a:p>
          <a:p>
            <a:r>
              <a:rPr lang="en-US" sz="2100" dirty="0"/>
              <a:t>Often combined for additional power &amp; harm</a:t>
            </a:r>
          </a:p>
          <a:p>
            <a:r>
              <a:rPr lang="en-US" sz="2100" dirty="0"/>
              <a:t>Consistently underestimated at time of emergence – warnings met with skepticism &amp; hostility</a:t>
            </a:r>
          </a:p>
          <a:p>
            <a:r>
              <a:rPr lang="en-US" sz="2100" dirty="0"/>
              <a:t>Rapid proliferation</a:t>
            </a:r>
          </a:p>
          <a:p>
            <a:r>
              <a:rPr lang="en-US" sz="2100" dirty="0"/>
              <a:t>Enormous social &amp; technological costs</a:t>
            </a:r>
          </a:p>
          <a:p>
            <a:r>
              <a:rPr lang="en-US" sz="2100" dirty="0"/>
              <a:t>Associated with growth of financial gain as </a:t>
            </a:r>
            <a:br>
              <a:rPr lang="en-US" sz="2100" dirty="0"/>
            </a:br>
            <a:r>
              <a:rPr lang="en-US" sz="2100" dirty="0"/>
              <a:t>prime motivator for malware &amp; Internet abuse</a:t>
            </a:r>
          </a:p>
          <a:p>
            <a:r>
              <a:rPr lang="en-US" sz="2100" dirty="0"/>
              <a:t>Some spammers trick companies into thinking </a:t>
            </a:r>
            <a:br>
              <a:rPr lang="en-US" sz="2100" dirty="0"/>
            </a:br>
            <a:r>
              <a:rPr lang="en-US" sz="2100" dirty="0"/>
              <a:t>they are sending legitimate publicity</a:t>
            </a:r>
          </a:p>
        </p:txBody>
      </p:sp>
      <p:pic>
        <p:nvPicPr>
          <p:cNvPr id="1026" name="Picture 2" descr="C:\Program Files\Microsoft Office\Media\CntCD1\ClipArt8\j034527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727302" cy="190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Program Files\Microsoft Office\Media\CntCD1\ClipArt8\j034452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1466698" cy="215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Program Files\Microsoft Office\Media\CntCD1\ClipArt8\j03452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4250" y="4572000"/>
            <a:ext cx="1542593" cy="204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2362200" cy="4953000"/>
          </a:xfrm>
        </p:spPr>
        <p:txBody>
          <a:bodyPr/>
          <a:lstStyle/>
          <a:p>
            <a:r>
              <a:rPr lang="en-US" dirty="0"/>
              <a:t>Respond to unknown senders</a:t>
            </a:r>
          </a:p>
          <a:p>
            <a:r>
              <a:rPr lang="en-US" dirty="0"/>
              <a:t>Ask for human interaction</a:t>
            </a:r>
          </a:p>
          <a:p>
            <a:r>
              <a:rPr lang="en-US" dirty="0"/>
              <a:t>Approve once forever</a:t>
            </a:r>
          </a:p>
          <a:p>
            <a:r>
              <a:rPr lang="en-US" dirty="0"/>
              <a:t>Use CAPTCHA* to prevent automated response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000" t="22670" b="12085"/>
          <a:stretch>
            <a:fillRect/>
          </a:stretch>
        </p:blipFill>
        <p:spPr bwMode="auto">
          <a:xfrm>
            <a:off x="2438400" y="996809"/>
            <a:ext cx="6467295" cy="565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6019800"/>
            <a:ext cx="3343095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dirty="0"/>
              <a:t>*Completely Automated Public Turing test </a:t>
            </a:r>
          </a:p>
          <a:p>
            <a:r>
              <a:rPr lang="en-US" sz="1200" dirty="0"/>
              <a:t>to tell Computers and Humans Apart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5295900" y="5753100"/>
            <a:ext cx="304800" cy="22860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Good Reputation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543800" cy="5486400"/>
          </a:xfrm>
        </p:spPr>
        <p:txBody>
          <a:bodyPr/>
          <a:lstStyle/>
          <a:p>
            <a:r>
              <a:rPr lang="en-US" sz="2100" dirty="0"/>
              <a:t>Theory: recognize reliable/trustworthy sources</a:t>
            </a:r>
          </a:p>
          <a:p>
            <a:r>
              <a:rPr lang="en-US" sz="2100" dirty="0"/>
              <a:t>Challenge-response</a:t>
            </a:r>
          </a:p>
          <a:p>
            <a:pPr lvl="1"/>
            <a:r>
              <a:rPr lang="en-US" sz="2100" dirty="0"/>
              <a:t>EarthLink ISP rolled out system in 2003</a:t>
            </a:r>
          </a:p>
          <a:p>
            <a:pPr lvl="1"/>
            <a:r>
              <a:rPr lang="en-US" sz="2100" dirty="0"/>
              <a:t>First time one sends email to EarthLink customer, must respond to query email before being allowed through</a:t>
            </a:r>
          </a:p>
          <a:p>
            <a:pPr lvl="1"/>
            <a:r>
              <a:rPr lang="en-US" sz="2100" dirty="0"/>
              <a:t>But some legitimate sources have no-response return addresses</a:t>
            </a:r>
          </a:p>
          <a:p>
            <a:r>
              <a:rPr lang="en-US" sz="2100" dirty="0"/>
              <a:t>Whitelist</a:t>
            </a:r>
          </a:p>
          <a:p>
            <a:pPr lvl="1"/>
            <a:r>
              <a:rPr lang="en-US" sz="2100" dirty="0"/>
              <a:t>Maintain list of sources that are deemed reliable</a:t>
            </a:r>
          </a:p>
          <a:p>
            <a:r>
              <a:rPr lang="en-US" sz="2100" dirty="0"/>
              <a:t>Cryptographic seal</a:t>
            </a:r>
          </a:p>
          <a:p>
            <a:pPr lvl="1"/>
            <a:r>
              <a:rPr lang="en-US" sz="2100" dirty="0"/>
              <a:t>Establish authentic origin</a:t>
            </a:r>
          </a:p>
          <a:p>
            <a:pPr lvl="1"/>
            <a:r>
              <a:rPr lang="en-US" sz="2100" dirty="0"/>
              <a:t>ePrivacy Group project failed to win sufficient market share to be effective</a:t>
            </a:r>
          </a:p>
          <a:p>
            <a:pPr lvl="1"/>
            <a:r>
              <a:rPr lang="en-US" sz="2100" dirty="0"/>
              <a:t>S/MIME digital signatures might also work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Relaying Trouble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ISPs almost universally ban </a:t>
            </a:r>
            <a:br>
              <a:rPr lang="en-US" dirty="0"/>
            </a:br>
            <a:r>
              <a:rPr lang="en-US" dirty="0"/>
              <a:t>spamming</a:t>
            </a:r>
          </a:p>
          <a:p>
            <a:pPr lvl="1"/>
            <a:r>
              <a:rPr lang="en-US" dirty="0"/>
              <a:t>Exceptions are criminal </a:t>
            </a:r>
            <a:br>
              <a:rPr lang="en-US" dirty="0"/>
            </a:br>
            <a:r>
              <a:rPr lang="en-US" dirty="0"/>
              <a:t>organizations providing spam services</a:t>
            </a:r>
          </a:p>
          <a:p>
            <a:r>
              <a:rPr lang="en-US" dirty="0"/>
              <a:t>Open spam relays</a:t>
            </a:r>
          </a:p>
          <a:p>
            <a:pPr lvl="1"/>
            <a:r>
              <a:rPr lang="en-US" dirty="0"/>
              <a:t>SMTP servers that do not require identification &amp; authentication to send mail</a:t>
            </a:r>
          </a:p>
          <a:p>
            <a:pPr lvl="1"/>
            <a:r>
              <a:rPr lang="en-US" dirty="0"/>
              <a:t>Grounds for black-holing</a:t>
            </a:r>
          </a:p>
          <a:p>
            <a:pPr lvl="1"/>
            <a:r>
              <a:rPr lang="en-US" dirty="0"/>
              <a:t>Still some open relays left on the ‘Net due to administrative laziness / irresponsibility</a:t>
            </a:r>
          </a:p>
          <a:p>
            <a:r>
              <a:rPr lang="en-US" dirty="0"/>
              <a:t>Botnets </a:t>
            </a:r>
            <a:r>
              <a:rPr lang="en-US" i="1" dirty="0"/>
              <a:t>create their own SMTP servers </a:t>
            </a:r>
            <a:r>
              <a:rPr lang="en-US" dirty="0"/>
              <a:t>(daemons) on compromised computers</a:t>
            </a:r>
          </a:p>
        </p:txBody>
      </p:sp>
      <p:pic>
        <p:nvPicPr>
          <p:cNvPr id="4098" name="Picture 2" descr="C:\Program Files\Microsoft Office\Media\CntCD1\ClipArt6\j028898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8200"/>
            <a:ext cx="3043238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Black Holes &amp; Block Lists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r>
              <a:rPr lang="en-US" sz="2100" dirty="0"/>
              <a:t>Catalog IP addresses that have sent out significant volumes of spam</a:t>
            </a:r>
          </a:p>
          <a:p>
            <a:pPr lvl="1"/>
            <a:r>
              <a:rPr lang="en-US" sz="2100" dirty="0"/>
              <a:t>Direct originators</a:t>
            </a:r>
          </a:p>
          <a:p>
            <a:pPr lvl="1"/>
            <a:r>
              <a:rPr lang="en-US" sz="2100" dirty="0"/>
              <a:t>Open spam relays</a:t>
            </a:r>
          </a:p>
          <a:p>
            <a:pPr lvl="1"/>
            <a:r>
              <a:rPr lang="en-US" sz="2100" dirty="0"/>
              <a:t>Compromised by botnet daemons</a:t>
            </a:r>
          </a:p>
          <a:p>
            <a:r>
              <a:rPr lang="en-US" sz="2100" dirty="0"/>
              <a:t>User systems check list before </a:t>
            </a:r>
            <a:br>
              <a:rPr lang="en-US" sz="2100" dirty="0"/>
            </a:br>
            <a:r>
              <a:rPr lang="en-US" sz="2100" dirty="0"/>
              <a:t>passing on email – or drop packets </a:t>
            </a:r>
            <a:br>
              <a:rPr lang="en-US" sz="2100" dirty="0"/>
            </a:br>
            <a:r>
              <a:rPr lang="en-US" sz="2100" dirty="0"/>
              <a:t>Original black hole list: MAPS RBL</a:t>
            </a:r>
          </a:p>
          <a:p>
            <a:pPr lvl="1"/>
            <a:r>
              <a:rPr lang="en-US" sz="2100" dirty="0"/>
              <a:t>Mail Abuse Prevention System </a:t>
            </a:r>
            <a:br>
              <a:rPr lang="en-US" sz="2100" dirty="0"/>
            </a:br>
            <a:r>
              <a:rPr lang="en-US" sz="2100" dirty="0"/>
              <a:t>Realtime Blackhole List (1997, Paul Vixie)</a:t>
            </a:r>
          </a:p>
          <a:p>
            <a:pPr lvl="1"/>
            <a:r>
              <a:rPr lang="en-US" sz="2100" dirty="0"/>
              <a:t>Sold to TREND Micro in 2005</a:t>
            </a:r>
          </a:p>
          <a:p>
            <a:pPr lvl="1"/>
            <a:r>
              <a:rPr lang="en-US" sz="2100" dirty="0"/>
              <a:t>Renamed </a:t>
            </a:r>
            <a:r>
              <a:rPr lang="en-US" sz="2100" i="1" dirty="0"/>
              <a:t>Email Reputation Services</a:t>
            </a:r>
          </a:p>
          <a:p>
            <a:pPr lvl="1"/>
            <a:r>
              <a:rPr lang="en-US" sz="2100" dirty="0">
                <a:hlinkClick r:id="rId3"/>
              </a:rPr>
              <a:t>http://tinyurl.com/43q9dp</a:t>
            </a:r>
            <a:r>
              <a:rPr lang="en-US" sz="2100" dirty="0"/>
              <a:t> </a:t>
            </a:r>
          </a:p>
          <a:p>
            <a:r>
              <a:rPr lang="en-US" sz="2100" dirty="0"/>
              <a:t>Other products also include black holes (see earlier slides)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0"/>
            <a:ext cx="2667000" cy="252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Spam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/>
              <a:t>Content filtering another approach</a:t>
            </a:r>
          </a:p>
          <a:p>
            <a:r>
              <a:rPr lang="en-US" sz="2800" dirty="0"/>
              <a:t>End-user Filters</a:t>
            </a:r>
          </a:p>
          <a:p>
            <a:r>
              <a:rPr lang="en-US" sz="2800" dirty="0"/>
              <a:t>ISP Filtering</a:t>
            </a:r>
          </a:p>
          <a:p>
            <a:r>
              <a:rPr lang="en-US" sz="2800" dirty="0"/>
              <a:t>Filtering Services</a:t>
            </a:r>
          </a:p>
          <a:p>
            <a:r>
              <a:rPr lang="en-US" sz="2800" dirty="0"/>
              <a:t>Collateral Damage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0" y="2514600"/>
            <a:ext cx="4405782" cy="3786188"/>
            <a:chOff x="4572000" y="2514600"/>
            <a:chExt cx="4405782" cy="378618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919413"/>
              <a:ext cx="4405782" cy="3381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514600"/>
              <a:ext cx="2501581" cy="13954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End-user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4191000" cy="5257800"/>
          </a:xfrm>
        </p:spPr>
        <p:txBody>
          <a:bodyPr/>
          <a:lstStyle/>
          <a:p>
            <a:r>
              <a:rPr lang="en-US" dirty="0"/>
              <a:t>Individual email client settings available</a:t>
            </a:r>
          </a:p>
          <a:p>
            <a:pPr lvl="1"/>
            <a:r>
              <a:rPr lang="en-US" dirty="0"/>
              <a:t>Can automatically file email from known correspondents into separate mailboxes</a:t>
            </a:r>
          </a:p>
          <a:p>
            <a:pPr lvl="1"/>
            <a:r>
              <a:rPr lang="en-US" dirty="0"/>
              <a:t>Rest can be examined more quickly</a:t>
            </a:r>
          </a:p>
          <a:p>
            <a:r>
              <a:rPr lang="en-US" dirty="0"/>
              <a:t>Commercial products compile databases of signatures</a:t>
            </a:r>
          </a:p>
          <a:p>
            <a:pPr lvl="1"/>
            <a:r>
              <a:rPr lang="en-US" dirty="0"/>
              <a:t>Anything missed can be reported by user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853" y="995363"/>
            <a:ext cx="4045022" cy="479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60753" t="34000" b="40095"/>
          <a:stretch>
            <a:fillRect/>
          </a:stretch>
        </p:blipFill>
        <p:spPr bwMode="auto">
          <a:xfrm>
            <a:off x="533400" y="5867400"/>
            <a:ext cx="515358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ISP Filtering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334000"/>
          </a:xfrm>
        </p:spPr>
        <p:txBody>
          <a:bodyPr/>
          <a:lstStyle/>
          <a:p>
            <a:r>
              <a:rPr lang="en-US" sz="2100" dirty="0"/>
              <a:t>Concern about content-based </a:t>
            </a:r>
            <a:br>
              <a:rPr lang="en-US" sz="2100" dirty="0"/>
            </a:br>
            <a:r>
              <a:rPr lang="en-US" sz="2100" dirty="0"/>
              <a:t>filtering</a:t>
            </a:r>
          </a:p>
          <a:p>
            <a:pPr lvl="1"/>
            <a:r>
              <a:rPr lang="en-US" sz="2100" dirty="0"/>
              <a:t>Construed as privacy </a:t>
            </a:r>
            <a:br>
              <a:rPr lang="en-US" sz="2100" dirty="0"/>
            </a:br>
            <a:r>
              <a:rPr lang="en-US" sz="2100" dirty="0"/>
              <a:t>invasion</a:t>
            </a:r>
          </a:p>
          <a:p>
            <a:pPr lvl="1"/>
            <a:r>
              <a:rPr lang="en-US" sz="2100" dirty="0"/>
              <a:t>Risks of false-positives</a:t>
            </a:r>
          </a:p>
          <a:p>
            <a:r>
              <a:rPr lang="en-US" sz="2100" dirty="0"/>
              <a:t>Formerly focused on </a:t>
            </a:r>
            <a:br>
              <a:rPr lang="en-US" sz="2100" dirty="0"/>
            </a:br>
            <a:r>
              <a:rPr lang="en-US" sz="2100" dirty="0"/>
              <a:t>SUBJECT field</a:t>
            </a:r>
          </a:p>
          <a:p>
            <a:pPr lvl="1"/>
            <a:r>
              <a:rPr lang="en-US" sz="2100" dirty="0"/>
              <a:t>Hence spammers use variant spellings &amp; bizarre punctuation to avoid filters</a:t>
            </a:r>
          </a:p>
          <a:p>
            <a:r>
              <a:rPr lang="en-US" sz="2100" dirty="0"/>
              <a:t>Public ISPs face legal issues</a:t>
            </a:r>
          </a:p>
          <a:p>
            <a:pPr lvl="1"/>
            <a:r>
              <a:rPr lang="en-US" sz="2100" dirty="0"/>
              <a:t>Status as equivalent of common carriers at risk if they filter too aggressively</a:t>
            </a:r>
          </a:p>
          <a:p>
            <a:r>
              <a:rPr lang="en-US" sz="2100" dirty="0"/>
              <a:t>Individual corporations have no legal constraints</a:t>
            </a:r>
          </a:p>
          <a:p>
            <a:pPr lvl="1"/>
            <a:r>
              <a:rPr lang="en-US" sz="2100" dirty="0"/>
              <a:t>No privacy rights involved</a:t>
            </a:r>
          </a:p>
          <a:p>
            <a:pPr lvl="1"/>
            <a:r>
              <a:rPr lang="en-US" sz="2100" dirty="0"/>
              <a:t>No legal obligation to deliver unwanted email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8382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762000"/>
          </a:xfrm>
        </p:spPr>
        <p:txBody>
          <a:bodyPr/>
          <a:lstStyle/>
          <a:p>
            <a:r>
              <a:rPr lang="en-US" dirty="0"/>
              <a:t>ISP Filtering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848600" cy="5181600"/>
          </a:xfrm>
        </p:spPr>
        <p:txBody>
          <a:bodyPr/>
          <a:lstStyle/>
          <a:p>
            <a:r>
              <a:rPr lang="en-US" dirty="0"/>
              <a:t>Filtering getting better</a:t>
            </a:r>
          </a:p>
          <a:p>
            <a:pPr lvl="1"/>
            <a:r>
              <a:rPr lang="en-US" dirty="0"/>
              <a:t>Using user intervention (“not spam” &amp; “is spam”) to tighten filtering</a:t>
            </a:r>
          </a:p>
          <a:p>
            <a:pPr lvl="1"/>
            <a:r>
              <a:rPr lang="en-US" dirty="0"/>
              <a:t>Origination filters; e.g., block all .RU or .CN</a:t>
            </a:r>
          </a:p>
          <a:p>
            <a:pPr lvl="1"/>
            <a:r>
              <a:rPr lang="en-US" dirty="0"/>
              <a:t>Language </a:t>
            </a:r>
            <a:br>
              <a:rPr lang="en-US" dirty="0"/>
            </a:br>
            <a:r>
              <a:rPr lang="en-US" dirty="0"/>
              <a:t>filters; e.g., </a:t>
            </a:r>
            <a:br>
              <a:rPr lang="en-US" dirty="0"/>
            </a:br>
            <a:r>
              <a:rPr lang="en-US" dirty="0"/>
              <a:t>block all </a:t>
            </a:r>
            <a:br>
              <a:rPr lang="en-US" dirty="0"/>
            </a:br>
            <a:r>
              <a:rPr lang="en-US" dirty="0"/>
              <a:t>non-Western </a:t>
            </a:r>
            <a:br>
              <a:rPr lang="en-US" dirty="0"/>
            </a:br>
            <a:r>
              <a:rPr lang="en-US" dirty="0"/>
              <a:t>language </a:t>
            </a:r>
            <a:br>
              <a:rPr lang="en-US" dirty="0"/>
            </a:br>
            <a:r>
              <a:rPr lang="en-US" dirty="0"/>
              <a:t>sets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6019800" cy="377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066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Filtering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486400"/>
          </a:xfrm>
        </p:spPr>
        <p:txBody>
          <a:bodyPr/>
          <a:lstStyle/>
          <a:p>
            <a:r>
              <a:rPr lang="en-US" sz="2100" dirty="0"/>
              <a:t>Redirect all client’s email to their servers</a:t>
            </a:r>
          </a:p>
          <a:p>
            <a:r>
              <a:rPr lang="en-US" sz="2100" dirty="0"/>
              <a:t>Use wide range of spam-spotting techniques</a:t>
            </a:r>
          </a:p>
          <a:p>
            <a:pPr lvl="1"/>
            <a:r>
              <a:rPr lang="en-US" sz="2100" dirty="0"/>
              <a:t>Block lists</a:t>
            </a:r>
          </a:p>
          <a:p>
            <a:pPr lvl="1"/>
            <a:r>
              <a:rPr lang="en-US" sz="2100" dirty="0"/>
              <a:t>Header analysis</a:t>
            </a:r>
          </a:p>
          <a:p>
            <a:pPr lvl="1"/>
            <a:r>
              <a:rPr lang="en-US" sz="2100" dirty="0"/>
              <a:t>Content analysis</a:t>
            </a:r>
          </a:p>
          <a:p>
            <a:pPr lvl="1"/>
            <a:r>
              <a:rPr lang="en-US" sz="2100" dirty="0"/>
              <a:t>Known-spam signature comparisons</a:t>
            </a:r>
          </a:p>
          <a:p>
            <a:pPr lvl="1"/>
            <a:r>
              <a:rPr lang="en-US" sz="2100" dirty="0"/>
              <a:t>Heuristic filtering for spam-like features</a:t>
            </a:r>
          </a:p>
          <a:p>
            <a:pPr lvl="1"/>
            <a:r>
              <a:rPr lang="en-US" sz="2100" dirty="0"/>
              <a:t>Whitelisting</a:t>
            </a:r>
          </a:p>
          <a:p>
            <a:r>
              <a:rPr lang="en-US" sz="2100" dirty="0"/>
              <a:t>Enormous volumes allow refinements in filtering algorithms</a:t>
            </a:r>
          </a:p>
          <a:p>
            <a:r>
              <a:rPr lang="en-US" sz="2100" dirty="0"/>
              <a:t>Collective intelligence schemes rely on users to vote on whether message is spam</a:t>
            </a:r>
          </a:p>
          <a:p>
            <a:pPr lvl="1"/>
            <a:r>
              <a:rPr lang="en-US" sz="2100" dirty="0"/>
              <a:t>E.g., Cloudmark</a:t>
            </a:r>
          </a:p>
          <a:p>
            <a:pPr lvl="1"/>
            <a:r>
              <a:rPr lang="en-US" sz="2100" dirty="0"/>
              <a:t>Reliability of voter determines weight (thus eliminating spammers’ votes for their own spam)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78130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Collateral Damage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257800"/>
          </a:xfrm>
        </p:spPr>
        <p:txBody>
          <a:bodyPr/>
          <a:lstStyle/>
          <a:p>
            <a:r>
              <a:rPr lang="en-US" dirty="0"/>
              <a:t>Spammers can keep spamming</a:t>
            </a:r>
          </a:p>
          <a:p>
            <a:pPr lvl="1"/>
            <a:r>
              <a:rPr lang="en-US" dirty="0"/>
              <a:t>Costs of resources fall on the </a:t>
            </a:r>
            <a:br>
              <a:rPr lang="en-US" dirty="0"/>
            </a:br>
            <a:r>
              <a:rPr lang="en-US" dirty="0"/>
              <a:t>victims, not the spammers</a:t>
            </a:r>
          </a:p>
          <a:p>
            <a:pPr lvl="1"/>
            <a:r>
              <a:rPr lang="en-US" dirty="0"/>
              <a:t>Nothing prevents spammers </a:t>
            </a:r>
            <a:br>
              <a:rPr lang="en-US" dirty="0"/>
            </a:br>
            <a:r>
              <a:rPr lang="en-US" dirty="0"/>
              <a:t>from trying new methods</a:t>
            </a:r>
          </a:p>
          <a:p>
            <a:pPr lvl="1"/>
            <a:r>
              <a:rPr lang="en-US" dirty="0"/>
              <a:t>Overall resource utilization slows email, uses processing &amp; other resources on many systems</a:t>
            </a:r>
          </a:p>
          <a:p>
            <a:r>
              <a:rPr lang="en-US" dirty="0"/>
              <a:t>Type I &amp; Type II errors</a:t>
            </a:r>
          </a:p>
          <a:p>
            <a:pPr lvl="1"/>
            <a:r>
              <a:rPr lang="en-US" dirty="0"/>
              <a:t>Type I error: false positive – mistakenly classifying legitimate email as spam</a:t>
            </a:r>
          </a:p>
          <a:p>
            <a:pPr lvl="1"/>
            <a:r>
              <a:rPr lang="en-US" dirty="0"/>
              <a:t>Type II error: false negative – failing to recognize spam</a:t>
            </a:r>
          </a:p>
        </p:txBody>
      </p:sp>
      <p:pic>
        <p:nvPicPr>
          <p:cNvPr id="10242" name="Picture 2" descr="C:\Program Files\Microsoft Office\Media\CntCD1\ClipArt3\j02331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399"/>
            <a:ext cx="2514600" cy="296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Email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486400"/>
          </a:xfrm>
        </p:spPr>
        <p:txBody>
          <a:bodyPr/>
          <a:lstStyle/>
          <a:p>
            <a:r>
              <a:rPr lang="en-US" dirty="0"/>
              <a:t>Email at core of delivery method</a:t>
            </a:r>
          </a:p>
          <a:p>
            <a:pPr lvl="1"/>
            <a:r>
              <a:rPr lang="en-US" dirty="0"/>
              <a:t>SMTP – Simple Mail Transport Protocol</a:t>
            </a:r>
          </a:p>
          <a:p>
            <a:pPr lvl="1"/>
            <a:r>
              <a:rPr lang="en-US" dirty="0"/>
              <a:t>No process for verifying validity of FROM and TO data</a:t>
            </a:r>
          </a:p>
          <a:p>
            <a:r>
              <a:rPr lang="en-US" dirty="0"/>
              <a:t>Attempts to add security to email transmission</a:t>
            </a:r>
          </a:p>
          <a:p>
            <a:pPr lvl="1"/>
            <a:r>
              <a:rPr lang="en-US" dirty="0"/>
              <a:t>Whitelist: allowable senders</a:t>
            </a:r>
          </a:p>
          <a:p>
            <a:pPr lvl="2"/>
            <a:r>
              <a:rPr lang="en-US" dirty="0"/>
              <a:t>Difficult to maintain</a:t>
            </a:r>
          </a:p>
          <a:p>
            <a:pPr lvl="2"/>
            <a:r>
              <a:rPr lang="en-US" dirty="0"/>
              <a:t>Slows processing significantly</a:t>
            </a:r>
          </a:p>
          <a:p>
            <a:pPr lvl="1"/>
            <a:r>
              <a:rPr lang="en-US" dirty="0"/>
              <a:t>Blacklist: forbidden senders</a:t>
            </a:r>
          </a:p>
          <a:p>
            <a:pPr lvl="2"/>
            <a:r>
              <a:rPr lang="en-US" dirty="0"/>
              <a:t>Often wrong</a:t>
            </a:r>
          </a:p>
          <a:p>
            <a:pPr lvl="2"/>
            <a:r>
              <a:rPr lang="en-US" dirty="0"/>
              <a:t>Can be fooled by bad actors into adding legitimate sites (e.g., University email being auto-forwarded to external email system)</a:t>
            </a:r>
          </a:p>
        </p:txBody>
      </p:sp>
      <p:pic>
        <p:nvPicPr>
          <p:cNvPr id="8194" name="Picture 2" descr="C:\Program Files\Microsoft Office\Media\CntCD1\ClipArt1\j019613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1824228" cy="174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Network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772400" cy="5181600"/>
          </a:xfrm>
        </p:spPr>
        <p:txBody>
          <a:bodyPr/>
          <a:lstStyle/>
          <a:p>
            <a:r>
              <a:rPr lang="en-US" sz="2200" dirty="0"/>
              <a:t>One approach to attacking spammers is to track the money</a:t>
            </a:r>
          </a:p>
          <a:p>
            <a:r>
              <a:rPr lang="en-US" sz="2200" dirty="0"/>
              <a:t>Most spam designed to generate revenue</a:t>
            </a:r>
          </a:p>
          <a:p>
            <a:pPr lvl="1"/>
            <a:r>
              <a:rPr lang="en-US" sz="2200" dirty="0"/>
              <a:t>Therefore always some legitimate response address</a:t>
            </a:r>
          </a:p>
          <a:p>
            <a:pPr lvl="2"/>
            <a:r>
              <a:rPr lang="en-US" sz="2200" dirty="0"/>
              <a:t>Email</a:t>
            </a:r>
          </a:p>
          <a:p>
            <a:pPr lvl="2"/>
            <a:r>
              <a:rPr lang="en-US" sz="2200" dirty="0"/>
              <a:t>Web site</a:t>
            </a:r>
          </a:p>
          <a:p>
            <a:r>
              <a:rPr lang="en-US" sz="2200" dirty="0"/>
              <a:t>But Web addresses for spammers </a:t>
            </a:r>
            <a:br>
              <a:rPr lang="en-US" sz="2200" dirty="0"/>
            </a:br>
            <a:r>
              <a:rPr lang="en-US" sz="2200" dirty="0"/>
              <a:t>disappear / mutate rapidly</a:t>
            </a:r>
          </a:p>
          <a:p>
            <a:r>
              <a:rPr lang="en-US" sz="2200" dirty="0"/>
              <a:t>Therefore key response is to </a:t>
            </a:r>
            <a:r>
              <a:rPr lang="en-US" sz="2200" i="1" dirty="0"/>
              <a:t>slow spam down</a:t>
            </a:r>
          </a:p>
          <a:p>
            <a:pPr lvl="1"/>
            <a:r>
              <a:rPr lang="en-US" sz="2200" dirty="0"/>
              <a:t>Delay spam (or spam suspects) using antispam router and </a:t>
            </a:r>
            <a:r>
              <a:rPr lang="en-US" sz="2200" i="1" dirty="0"/>
              <a:t>traffic shaping</a:t>
            </a:r>
          </a:p>
          <a:p>
            <a:pPr lvl="1"/>
            <a:r>
              <a:rPr lang="en-US" sz="2200" dirty="0"/>
              <a:t>Delay is disaster for spammer, negligible for legitimate traffic</a:t>
            </a:r>
          </a:p>
        </p:txBody>
      </p:sp>
      <p:pic>
        <p:nvPicPr>
          <p:cNvPr id="11266" name="Picture 2" descr="C:\Program Files\Microsoft Office\Media\CntCD1\ClipArt6\j02908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133600"/>
            <a:ext cx="2743200" cy="238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Email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If real sender of email were known, would greatly interfere with spammers’ spoofing</a:t>
            </a:r>
          </a:p>
          <a:p>
            <a:pPr lvl="1"/>
            <a:r>
              <a:rPr lang="en-US" dirty="0"/>
              <a:t>Several attempts to add authentication of sender’s domain name to email </a:t>
            </a:r>
          </a:p>
          <a:p>
            <a:r>
              <a:rPr lang="en-US" dirty="0"/>
              <a:t>Sender Policy Framework (SFP)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http://www.openspf.org/</a:t>
            </a:r>
            <a:r>
              <a:rPr lang="en-US" dirty="0"/>
              <a:t> </a:t>
            </a:r>
          </a:p>
          <a:p>
            <a:r>
              <a:rPr lang="en-US" dirty="0"/>
              <a:t>Certified Server Validation (CSV)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4"/>
              </a:rPr>
              <a:t>http://mipassoc.org/csv/</a:t>
            </a:r>
            <a:r>
              <a:rPr lang="en-US" dirty="0"/>
              <a:t> </a:t>
            </a:r>
          </a:p>
          <a:p>
            <a:r>
              <a:rPr lang="en-US" dirty="0"/>
              <a:t>SenderID (Microsoft) </a:t>
            </a:r>
            <a:br>
              <a:rPr lang="en-US" dirty="0"/>
            </a:br>
            <a:r>
              <a:rPr lang="en-US" dirty="0">
                <a:hlinkClick r:id="rId5"/>
              </a:rPr>
              <a:t>http://tinyurl.com/9rs9b</a:t>
            </a:r>
            <a:r>
              <a:rPr lang="en-US" dirty="0"/>
              <a:t> </a:t>
            </a:r>
          </a:p>
          <a:p>
            <a:r>
              <a:rPr lang="en-US" dirty="0"/>
              <a:t>DomainKeys Identified Mail (DKIM)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6"/>
              </a:rPr>
              <a:t>http://www.dkim.org/</a:t>
            </a:r>
            <a:r>
              <a:rPr lang="en-US" dirty="0"/>
              <a:t> </a:t>
            </a:r>
          </a:p>
        </p:txBody>
      </p:sp>
      <p:pic>
        <p:nvPicPr>
          <p:cNvPr id="12290" name="Picture 2" descr="C:\Program Files\Microsoft Office\Media\CntCD1\ClipArt8\j034653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799" y="2667000"/>
            <a:ext cx="252936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Legal Remedies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772400" cy="5334000"/>
          </a:xfrm>
        </p:spPr>
        <p:txBody>
          <a:bodyPr/>
          <a:lstStyle/>
          <a:p>
            <a:r>
              <a:rPr lang="en-US" dirty="0"/>
              <a:t>US CAN-SPAM Act of 2003</a:t>
            </a:r>
          </a:p>
          <a:p>
            <a:pPr lvl="1"/>
            <a:r>
              <a:rPr lang="en-US" dirty="0"/>
              <a:t>Controlling the Assault of Non-Solicited Pornography and Marketing Act</a:t>
            </a:r>
          </a:p>
          <a:p>
            <a:pPr lvl="1"/>
            <a:r>
              <a:rPr lang="en-US" dirty="0"/>
              <a:t>Enforced by FTC</a:t>
            </a:r>
          </a:p>
          <a:p>
            <a:pPr lvl="1"/>
            <a:r>
              <a:rPr lang="en-US" dirty="0"/>
              <a:t>Bans false / misleading header info</a:t>
            </a:r>
          </a:p>
          <a:p>
            <a:pPr lvl="1"/>
            <a:r>
              <a:rPr lang="en-US" dirty="0"/>
              <a:t>Prohibits deceptive subject lines</a:t>
            </a:r>
          </a:p>
          <a:p>
            <a:pPr lvl="1"/>
            <a:r>
              <a:rPr lang="en-US" dirty="0"/>
              <a:t>Requires inclusion of opt-out method</a:t>
            </a:r>
          </a:p>
          <a:p>
            <a:pPr lvl="1"/>
            <a:r>
              <a:rPr lang="en-US" dirty="0"/>
              <a:t>Requires self-labeling as advertisement &amp; valid physical postal address</a:t>
            </a:r>
          </a:p>
          <a:p>
            <a:r>
              <a:rPr lang="en-US" i="1" dirty="0"/>
              <a:t>Complete failure – no visible effect whatsoever</a:t>
            </a:r>
          </a:p>
          <a:p>
            <a:r>
              <a:rPr lang="en-US" dirty="0"/>
              <a:t>Led to Prof Kabay’s all-time favorite </a:t>
            </a:r>
            <a:r>
              <a:rPr lang="en-US" i="1" dirty="0"/>
              <a:t>Network World Security Strategies</a:t>
            </a:r>
            <a:r>
              <a:rPr lang="en-US" dirty="0"/>
              <a:t> column title: “CAN CAN-SPAM CAN SPAM?”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9044" t="4930" r="30887" b="12441"/>
          <a:stretch>
            <a:fillRect/>
          </a:stretch>
        </p:blipFill>
        <p:spPr bwMode="auto">
          <a:xfrm>
            <a:off x="7239000" y="20574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Phishing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886200" cy="4953000"/>
          </a:xfrm>
        </p:spPr>
        <p:txBody>
          <a:bodyPr/>
          <a:lstStyle/>
          <a:p>
            <a:r>
              <a:rPr lang="en-US" sz="2800" dirty="0"/>
              <a:t>Defining Phishing</a:t>
            </a:r>
          </a:p>
          <a:p>
            <a:r>
              <a:rPr lang="en-US" sz="2800" dirty="0"/>
              <a:t>What Phish </a:t>
            </a:r>
            <a:br>
              <a:rPr lang="en-US" sz="2800" dirty="0"/>
            </a:br>
            <a:r>
              <a:rPr lang="en-US" sz="2800" dirty="0"/>
              <a:t>Look Like</a:t>
            </a:r>
          </a:p>
          <a:p>
            <a:r>
              <a:rPr lang="en-US" sz="2800" dirty="0"/>
              <a:t>Growth &amp; Extent of Phishing</a:t>
            </a:r>
          </a:p>
          <a:p>
            <a:r>
              <a:rPr lang="en-US" sz="2800" dirty="0"/>
              <a:t>Where is the Threat?</a:t>
            </a:r>
          </a:p>
          <a:p>
            <a:r>
              <a:rPr lang="en-US" sz="2800" dirty="0"/>
              <a:t>Phish Fighting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7529"/>
          <a:stretch>
            <a:fillRect/>
          </a:stretch>
        </p:blipFill>
        <p:spPr bwMode="auto">
          <a:xfrm>
            <a:off x="5029200" y="1600200"/>
            <a:ext cx="38100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14805" y="5562600"/>
            <a:ext cx="283879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Image provided courtesy of</a:t>
            </a:r>
            <a:br>
              <a:rPr lang="en-US" sz="1200" dirty="0"/>
            </a:br>
            <a:r>
              <a:rPr lang="en-US" sz="1200" i="1" dirty="0"/>
              <a:t>How Stuff Works.com</a:t>
            </a:r>
          </a:p>
          <a:p>
            <a:pPr algn="ctr"/>
            <a:r>
              <a:rPr lang="en-US" sz="1200" dirty="0">
                <a:hlinkClick r:id="rId4"/>
              </a:rPr>
              <a:t>http://computer.howstuffworks.com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685800"/>
          </a:xfrm>
        </p:spPr>
        <p:txBody>
          <a:bodyPr/>
          <a:lstStyle/>
          <a:p>
            <a:pPr lvl="0"/>
            <a:r>
              <a:rPr lang="en-US" dirty="0"/>
              <a:t>Defining Phishing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0"/>
            <a:ext cx="6400800" cy="5562600"/>
          </a:xfrm>
        </p:spPr>
        <p:txBody>
          <a:bodyPr/>
          <a:lstStyle/>
          <a:p>
            <a:r>
              <a:rPr lang="en-US" dirty="0"/>
              <a:t>Use of spam to fish for personally identifiable information (PII)</a:t>
            </a:r>
          </a:p>
          <a:p>
            <a:r>
              <a:rPr lang="en-US" dirty="0"/>
              <a:t>Try to simulate official-looking email to fool victims into cooperating</a:t>
            </a:r>
          </a:p>
          <a:p>
            <a:r>
              <a:rPr lang="en-US" dirty="0"/>
              <a:t>Aim is financial fraud</a:t>
            </a:r>
          </a:p>
          <a:p>
            <a:r>
              <a:rPr lang="en-US" dirty="0"/>
              <a:t>Began ~2004</a:t>
            </a:r>
          </a:p>
          <a:p>
            <a:r>
              <a:rPr lang="en-US" dirty="0"/>
              <a:t>Has grown steadily &amp; become major problem</a:t>
            </a:r>
          </a:p>
          <a:p>
            <a:r>
              <a:rPr lang="en-US" dirty="0"/>
              <a:t>Variants include </a:t>
            </a:r>
            <a:r>
              <a:rPr lang="en-US" i="1" dirty="0"/>
              <a:t>spear phishing</a:t>
            </a:r>
          </a:p>
          <a:p>
            <a:pPr lvl="1"/>
            <a:r>
              <a:rPr lang="en-US" dirty="0"/>
              <a:t>Claiming that email comes from recognizable origin; e.g., HelpDesk at specific company</a:t>
            </a:r>
          </a:p>
          <a:p>
            <a:pPr lvl="1"/>
            <a:r>
              <a:rPr lang="en-US" dirty="0"/>
              <a:t>Targets employees in specific organization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2" r="38180" b="18750"/>
          <a:stretch/>
        </p:blipFill>
        <p:spPr bwMode="auto">
          <a:xfrm>
            <a:off x="6629400" y="914399"/>
            <a:ext cx="2368063" cy="570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What Phish Look Like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410200"/>
          </a:xfrm>
        </p:spPr>
        <p:txBody>
          <a:bodyPr/>
          <a:lstStyle/>
          <a:p>
            <a:r>
              <a:rPr lang="en-US" dirty="0"/>
              <a:t>Simulate appearance of legitimate-looking email</a:t>
            </a:r>
          </a:p>
          <a:p>
            <a:pPr lvl="1"/>
            <a:r>
              <a:rPr lang="en-US" dirty="0"/>
              <a:t>Logos</a:t>
            </a:r>
          </a:p>
          <a:p>
            <a:pPr lvl="1"/>
            <a:r>
              <a:rPr lang="en-US" dirty="0"/>
              <a:t>Typefaces</a:t>
            </a:r>
          </a:p>
          <a:p>
            <a:pPr lvl="1"/>
            <a:r>
              <a:rPr lang="en-US" dirty="0"/>
              <a:t>Links </a:t>
            </a:r>
            <a:r>
              <a:rPr lang="en-US" i="1" dirty="0"/>
              <a:t>labeled</a:t>
            </a:r>
            <a:r>
              <a:rPr lang="en-US" dirty="0"/>
              <a:t> with credible URLs</a:t>
            </a:r>
          </a:p>
          <a:p>
            <a:r>
              <a:rPr lang="en-US" dirty="0"/>
              <a:t>Glaring errors</a:t>
            </a:r>
          </a:p>
          <a:p>
            <a:pPr lvl="1"/>
            <a:r>
              <a:rPr lang="en-US" dirty="0"/>
              <a:t>Many phishing scams run by non-native English speakers</a:t>
            </a:r>
          </a:p>
          <a:p>
            <a:pPr lvl="1"/>
            <a:r>
              <a:rPr lang="en-US" dirty="0"/>
              <a:t>Full of spelling &amp; grammar mistakes</a:t>
            </a:r>
          </a:p>
          <a:p>
            <a:r>
              <a:rPr lang="en-US" dirty="0"/>
              <a:t>Logic errors that should be caught by recipients (but are often overlooked)</a:t>
            </a:r>
          </a:p>
          <a:p>
            <a:pPr lvl="1"/>
            <a:r>
              <a:rPr lang="en-US" dirty="0"/>
              <a:t>Why would anyone sign into a Web site to confirm a compromised userID/password combo? Doesn’t make sense!</a:t>
            </a:r>
          </a:p>
        </p:txBody>
      </p:sp>
      <p:pic>
        <p:nvPicPr>
          <p:cNvPr id="9218" name="Picture 2" descr="C:\Users\Michel Kabay\AppData\Local\Microsoft\Windows\Temporary Internet Files\Content.IE5\QCLVY4OW\MC9003889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842516" cy="161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Phish Look Like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153400" cy="5181600"/>
          </a:xfrm>
        </p:spPr>
        <p:txBody>
          <a:bodyPr/>
          <a:lstStyle/>
          <a:p>
            <a:r>
              <a:rPr lang="en-US" dirty="0"/>
              <a:t>Clues that a message is bogus</a:t>
            </a:r>
          </a:p>
          <a:p>
            <a:pPr marL="285750" lvl="1" indent="-285750">
              <a:buSzTx/>
              <a:buFont typeface="Wingdings" pitchFamily="2" charset="2"/>
              <a:buChar char="Ø"/>
            </a:pPr>
            <a:r>
              <a:rPr lang="en-US" dirty="0"/>
              <a:t>Deceptive links – check source of email</a:t>
            </a:r>
          </a:p>
          <a:p>
            <a:pPr lvl="1"/>
            <a:r>
              <a:rPr lang="en-US" dirty="0"/>
              <a:t>Descriptions don’t match underlying URLs</a:t>
            </a:r>
          </a:p>
          <a:p>
            <a:pPr lvl="1"/>
            <a:r>
              <a:rPr lang="en-US" dirty="0"/>
              <a:t>Numerical IP addresses conceal foreign sites</a:t>
            </a:r>
          </a:p>
          <a:p>
            <a:r>
              <a:rPr lang="en-US" dirty="0"/>
              <a:t>Request to change PIN or password</a:t>
            </a:r>
          </a:p>
          <a:p>
            <a:pPr lvl="1"/>
            <a:r>
              <a:rPr lang="en-US" dirty="0"/>
              <a:t>As described in previous slide, does not make sense</a:t>
            </a:r>
          </a:p>
          <a:p>
            <a:pPr lvl="1"/>
            <a:r>
              <a:rPr lang="en-US" dirty="0"/>
              <a:t>No legitimate agency/bank would </a:t>
            </a:r>
            <a:br>
              <a:rPr lang="en-US" dirty="0"/>
            </a:br>
            <a:r>
              <a:rPr lang="en-US" dirty="0"/>
              <a:t>request such a thing</a:t>
            </a:r>
          </a:p>
          <a:p>
            <a:r>
              <a:rPr lang="en-US" dirty="0"/>
              <a:t>Generic greetings (Dear Customer – </a:t>
            </a:r>
            <a:br>
              <a:rPr lang="en-US" dirty="0"/>
            </a:br>
            <a:r>
              <a:rPr lang="en-US" dirty="0"/>
              <a:t>or “Cutsomer”)</a:t>
            </a:r>
          </a:p>
          <a:p>
            <a:r>
              <a:rPr lang="en-US" dirty="0"/>
              <a:t>Bad spelling and grammar</a:t>
            </a:r>
          </a:p>
          <a:p>
            <a:r>
              <a:rPr lang="en-US" dirty="0"/>
              <a:t>Masking specific details (e.g., no name of bank)</a:t>
            </a:r>
          </a:p>
        </p:txBody>
      </p:sp>
      <p:pic>
        <p:nvPicPr>
          <p:cNvPr id="10242" name="Picture 2" descr="C:\Users\Michel Kabay\AppData\Local\Microsoft\Windows\Temporary Internet Files\Content.IE5\0SFJ17TD\MC9003895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08" y="3810000"/>
            <a:ext cx="2506426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r>
              <a:rPr lang="en-US" dirty="0"/>
              <a:t>In examples shown in next slides, pay attention to details</a:t>
            </a:r>
          </a:p>
          <a:p>
            <a:r>
              <a:rPr lang="en-US" dirty="0"/>
              <a:t>Look for </a:t>
            </a:r>
          </a:p>
          <a:p>
            <a:pPr lvl="1"/>
            <a:r>
              <a:rPr lang="en-US" dirty="0"/>
              <a:t>Bad spelling</a:t>
            </a:r>
          </a:p>
          <a:p>
            <a:pPr lvl="1"/>
            <a:r>
              <a:rPr lang="en-US" dirty="0"/>
              <a:t>Poor grammar</a:t>
            </a:r>
          </a:p>
          <a:p>
            <a:pPr lvl="1"/>
            <a:r>
              <a:rPr lang="en-US" dirty="0"/>
              <a:t>Logos</a:t>
            </a:r>
          </a:p>
          <a:p>
            <a:pPr lvl="1"/>
            <a:r>
              <a:rPr lang="en-US" dirty="0"/>
              <a:t>Bad links</a:t>
            </a:r>
          </a:p>
          <a:p>
            <a:pPr lvl="1"/>
            <a:r>
              <a:rPr lang="en-US" dirty="0"/>
              <a:t>Nonsensical offers</a:t>
            </a:r>
          </a:p>
          <a:p>
            <a:pPr lvl="1"/>
            <a:r>
              <a:rPr lang="en-US" dirty="0"/>
              <a:t>Illogical demands</a:t>
            </a:r>
          </a:p>
          <a:p>
            <a:endParaRPr lang="en-US" dirty="0"/>
          </a:p>
        </p:txBody>
      </p:sp>
      <p:pic>
        <p:nvPicPr>
          <p:cNvPr id="11266" name="Picture 2" descr="C:\Users\Michel Kabay\AppData\Local\Microsoft\Windows\Temporary Internet Files\Content.IE5\0R4RK3UN\MC9003382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99" y="2743200"/>
            <a:ext cx="3428201" cy="3429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People's Bank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r="44032"/>
          <a:stretch>
            <a:fillRect/>
          </a:stretch>
        </p:blipFill>
        <p:spPr bwMode="auto">
          <a:xfrm>
            <a:off x="228600" y="1371600"/>
            <a:ext cx="8686800" cy="436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019800" y="3048000"/>
            <a:ext cx="2667000" cy="1600200"/>
          </a:xfrm>
          <a:prstGeom prst="cloudCallout">
            <a:avLst>
              <a:gd name="adj1" fmla="val -150356"/>
              <a:gd name="adj2" fmla="val -20435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/>
              <a:t>Not the proper domain for peoples.com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112477" y="1028700"/>
            <a:ext cx="1447800" cy="800100"/>
          </a:xfrm>
          <a:prstGeom prst="cloudCallout">
            <a:avLst>
              <a:gd name="adj1" fmla="val 81223"/>
              <a:gd name="adj2" fmla="val 143668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/>
              <a:t>Eh???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267200" y="5105400"/>
            <a:ext cx="1447800" cy="800100"/>
          </a:xfrm>
          <a:prstGeom prst="cloudCallout">
            <a:avLst>
              <a:gd name="adj1" fmla="val -80720"/>
              <a:gd name="adj2" fmla="val -158163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/>
              <a:t>Duhhh…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Citibank (Nov 10)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-6000"/>
          </a:blip>
          <a:srcRect/>
          <a:stretch>
            <a:fillRect/>
          </a:stretch>
        </p:blipFill>
        <p:spPr bwMode="auto">
          <a:xfrm>
            <a:off x="533400" y="1143000"/>
            <a:ext cx="8077200" cy="539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886200" y="4114800"/>
            <a:ext cx="4495800" cy="1371600"/>
          </a:xfrm>
          <a:prstGeom prst="cloudCallout">
            <a:avLst>
              <a:gd name="adj1" fmla="val -97838"/>
              <a:gd name="adj2" fmla="val -130039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/>
              <a:t>Links to</a:t>
            </a:r>
          </a:p>
          <a:p>
            <a:pPr algn="ctr" eaLnBrk="0" hangingPunct="0"/>
            <a:r>
              <a:rPr lang="en-US" sz="1800" dirty="0">
                <a:hlinkClick r:id="rId4"/>
              </a:rPr>
              <a:t>http://82.90.165.65/citi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Headers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Every step in multistage transmission of email adds information to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header</a:t>
            </a:r>
          </a:p>
          <a:p>
            <a:r>
              <a:rPr lang="en-US" dirty="0"/>
              <a:t>Email programs </a:t>
            </a:r>
            <a:br>
              <a:rPr lang="en-US" dirty="0"/>
            </a:br>
            <a:r>
              <a:rPr lang="en-US" dirty="0"/>
              <a:t>usually </a:t>
            </a:r>
          </a:p>
          <a:p>
            <a:pPr lvl="1"/>
            <a:r>
              <a:rPr lang="en-US" dirty="0"/>
              <a:t>Suppress header </a:t>
            </a:r>
            <a:br>
              <a:rPr lang="en-US" dirty="0"/>
            </a:br>
            <a:r>
              <a:rPr lang="en-US" dirty="0"/>
              <a:t>but</a:t>
            </a:r>
          </a:p>
          <a:p>
            <a:pPr lvl="1"/>
            <a:r>
              <a:rPr lang="en-US" dirty="0"/>
              <a:t>Allow user to </a:t>
            </a:r>
            <a:br>
              <a:rPr lang="en-US" dirty="0"/>
            </a:br>
            <a:r>
              <a:rPr lang="en-US" dirty="0"/>
              <a:t>examine header </a:t>
            </a:r>
            <a:br>
              <a:rPr lang="en-US" dirty="0"/>
            </a:br>
            <a:r>
              <a:rPr lang="en-US" dirty="0"/>
              <a:t>on demand</a:t>
            </a:r>
          </a:p>
          <a:p>
            <a:pPr lvl="1"/>
            <a:r>
              <a:rPr lang="en-US" dirty="0"/>
              <a:t>No guarantee of </a:t>
            </a:r>
            <a:br>
              <a:rPr lang="en-US" dirty="0"/>
            </a:br>
            <a:r>
              <a:rPr lang="en-US" dirty="0"/>
              <a:t>locating original </a:t>
            </a:r>
            <a:br>
              <a:rPr lang="en-US" dirty="0"/>
            </a:br>
            <a:r>
              <a:rPr lang="en-US" dirty="0"/>
              <a:t>sender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82249" b="68175"/>
          <a:stretch>
            <a:fillRect/>
          </a:stretch>
        </p:blipFill>
        <p:spPr bwMode="auto">
          <a:xfrm>
            <a:off x="4419600" y="1981200"/>
            <a:ext cx="4572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Up Arrow 4"/>
          <p:cNvSpPr/>
          <p:nvPr/>
        </p:nvSpPr>
        <p:spPr bwMode="auto">
          <a:xfrm>
            <a:off x="6248400" y="5486400"/>
            <a:ext cx="533400" cy="609600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PayPal (1)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b="52174"/>
          <a:stretch>
            <a:fillRect/>
          </a:stretch>
        </p:blipFill>
        <p:spPr bwMode="auto">
          <a:xfrm>
            <a:off x="303439" y="1066800"/>
            <a:ext cx="8564563" cy="564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loud Callout 1"/>
          <p:cNvSpPr/>
          <p:nvPr/>
        </p:nvSpPr>
        <p:spPr bwMode="auto">
          <a:xfrm>
            <a:off x="5570189" y="3276600"/>
            <a:ext cx="3352800" cy="1905000"/>
          </a:xfrm>
          <a:prstGeom prst="cloudCallout">
            <a:avLst>
              <a:gd name="adj1" fmla="val -90164"/>
              <a:gd name="adj2" fmla="val 103085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would we do this if our account is compromised?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PayPal (2)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8925" y="1219200"/>
            <a:ext cx="8564563" cy="4953000"/>
            <a:chOff x="182" y="720"/>
            <a:chExt cx="5395" cy="3120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47826" b="11801"/>
            <a:stretch>
              <a:fillRect/>
            </a:stretch>
          </p:blipFill>
          <p:spPr bwMode="auto">
            <a:xfrm>
              <a:off x="182" y="720"/>
              <a:ext cx="5395" cy="31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82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481" t="88199"/>
            <a:stretch>
              <a:fillRect/>
            </a:stretch>
          </p:blipFill>
          <p:spPr bwMode="auto">
            <a:xfrm>
              <a:off x="4416" y="2832"/>
              <a:ext cx="1161" cy="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3505200" y="0"/>
            <a:ext cx="4876800" cy="1219200"/>
          </a:xfrm>
          <a:prstGeom prst="cloudCallout">
            <a:avLst>
              <a:gd name="adj1" fmla="val -73093"/>
              <a:gd name="adj2" fmla="val 61329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dirty="0"/>
              <a:t>Actually links to</a:t>
            </a:r>
          </a:p>
          <a:p>
            <a:pPr algn="ctr" eaLnBrk="0" hangingPunct="0"/>
            <a:r>
              <a:rPr lang="en-US" sz="1800" dirty="0">
                <a:hlinkClick r:id="rId4"/>
              </a:rPr>
              <a:t>http://212.45.13.185/.paypal/index.php</a:t>
            </a:r>
            <a:r>
              <a:rPr lang="en-US" sz="1800" dirty="0"/>
              <a:t>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562600" y="1828800"/>
            <a:ext cx="762000" cy="533400"/>
          </a:xfrm>
          <a:prstGeom prst="ellipse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0" y="1828800"/>
            <a:ext cx="1219200" cy="533400"/>
          </a:xfrm>
          <a:prstGeom prst="ellipse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Citibank (Nov 1, 2004)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r="6897" b="54608"/>
          <a:stretch>
            <a:fillRect/>
          </a:stretch>
        </p:blipFill>
        <p:spPr bwMode="auto">
          <a:xfrm>
            <a:off x="152400" y="1219200"/>
            <a:ext cx="4419600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t="45392" r="6897"/>
          <a:stretch>
            <a:fillRect/>
          </a:stretch>
        </p:blipFill>
        <p:spPr bwMode="auto">
          <a:xfrm>
            <a:off x="4724400" y="1219200"/>
            <a:ext cx="4267200" cy="401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5279571"/>
            <a:ext cx="4343400" cy="990600"/>
          </a:xfrm>
          <a:prstGeom prst="cloudCallout">
            <a:avLst>
              <a:gd name="adj1" fmla="val 72917"/>
              <a:gd name="adj2" fmla="val -257213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/>
              <a:t>Links to</a:t>
            </a:r>
          </a:p>
          <a:p>
            <a:pPr algn="ctr" eaLnBrk="0" hangingPunct="0"/>
            <a:r>
              <a:rPr lang="en-US" sz="1800" dirty="0">
                <a:hlinkClick r:id="rId4"/>
              </a:rPr>
              <a:t>http://200.189.70.90/citi/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eBay (1)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763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953000" y="2286000"/>
            <a:ext cx="3962400" cy="1828800"/>
          </a:xfrm>
          <a:prstGeom prst="cloudCallout">
            <a:avLst>
              <a:gd name="adj1" fmla="val -67010"/>
              <a:gd name="adj2" fmla="val 119426"/>
            </a:avLst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hangingPunct="0"/>
            <a:r>
              <a:rPr lang="en-US" sz="1800" dirty="0">
                <a:hlinkClick r:id="rId4"/>
              </a:rPr>
              <a:t>http://signin-ebay.com-cgi-bin.tk/eBaydll.php</a:t>
            </a:r>
            <a:r>
              <a:rPr lang="en-US" sz="1800" dirty="0"/>
              <a:t>  which is in TOKELAU, South Pacific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956"/>
            <a:ext cx="7162800" cy="959644"/>
          </a:xfrm>
        </p:spPr>
        <p:txBody>
          <a:bodyPr/>
          <a:lstStyle/>
          <a:p>
            <a:r>
              <a:rPr lang="en-US" dirty="0"/>
              <a:t>eBay (2) – Detailed Analysis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066800"/>
            <a:ext cx="8458200" cy="556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867400"/>
            <a:ext cx="1995488" cy="615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987675" y="685800"/>
            <a:ext cx="31686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/>
              <a:t>Received by MK 2004-11-17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eBay(2) Source Code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67770"/>
            <a:ext cx="71628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/>
              <a:t>	&lt;p&gt;&lt;STRONG&gt;&lt;FONT face=arial&gt;We regret to inform you that your eBay account could be suspended if you don't re-update your account information. To resolve this problems please &lt;/FONT&gt;&lt;A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href="</a:t>
            </a:r>
            <a:r>
              <a:rPr lang="en-US" sz="2000" dirty="0">
                <a:solidFill>
                  <a:srgbClr val="CC0000"/>
                </a:solidFill>
              </a:rPr>
              <a:t>http://203.251.21.2/</a:t>
            </a:r>
            <a:r>
              <a:rPr lang="en-US" sz="2000" dirty="0"/>
              <a:t>signin.ebay.com/ws2/eBayISAPI.dll/b2baf0b6a57d39abd6c44b48d6fe3559112c21e54b7e705ecc5116b3c7c38c37949e8aa81848934faf0821be04210e8c2ded3c4159edbee3ee1439f3892a3e91/"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target=_blank&gt;&lt;FONT face=arial color=#0000ff&gt;click here&lt;/FONT&gt;&lt;/A&gt;&lt;/STRONG&gt;&lt;FONT face=arial&gt; and re-enter your account information. If your problems could not be resolved your account will be suspended for a period of 24 hours, after this period your account will be terminated.&lt;BR&gt;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95400" y="1035843"/>
            <a:ext cx="31178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/>
              <a:t>Extract of relevant section: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eBay (2) Reverse IP Lookup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103313"/>
            <a:ext cx="6934200" cy="5754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 flipH="1" flipV="1">
            <a:off x="3429000" y="2514600"/>
            <a:ext cx="914400" cy="53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5029200" y="4648200"/>
            <a:ext cx="38100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953000" y="2513013"/>
            <a:ext cx="3994150" cy="915987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/>
              <a:t>Using SamSpade for Windows v1.4</a:t>
            </a:r>
            <a:br>
              <a:rPr lang="en-US" sz="1800" i="1" dirty="0"/>
            </a:br>
            <a:r>
              <a:rPr lang="en-US" sz="1800" i="1" dirty="0"/>
              <a:t>Available free from</a:t>
            </a:r>
          </a:p>
          <a:p>
            <a:pPr algn="ctr" eaLnBrk="0" hangingPunct="0"/>
            <a:r>
              <a:rPr lang="en-US" sz="1800" i="1" u="sng" dirty="0"/>
              <a:t>http://www.samspade.org/ssw/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2895600" cy="2362200"/>
          </a:xfrm>
        </p:spPr>
        <p:txBody>
          <a:bodyPr/>
          <a:lstStyle/>
          <a:p>
            <a:r>
              <a:rPr lang="en-US" dirty="0"/>
              <a:t>eBay (2) APNIC R-IP Lookup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11943" t="21875" r="27328" b="26250"/>
          <a:stretch>
            <a:fillRect/>
          </a:stretch>
        </p:blipFill>
        <p:spPr bwMode="auto">
          <a:xfrm>
            <a:off x="2946400" y="0"/>
            <a:ext cx="6059876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5867400" y="4419600"/>
            <a:ext cx="381000" cy="914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4343400"/>
            <a:ext cx="2444750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/>
              <a:t>Asia-Pacific Network</a:t>
            </a:r>
            <a:br>
              <a:rPr lang="en-US" sz="1800" i="1" dirty="0"/>
            </a:br>
            <a:r>
              <a:rPr lang="en-US" sz="1800" i="1" dirty="0"/>
              <a:t>Information Center</a:t>
            </a:r>
          </a:p>
          <a:p>
            <a:pPr eaLnBrk="0" hangingPunct="0"/>
            <a:r>
              <a:rPr lang="en-US" sz="1800" i="1" dirty="0"/>
              <a:t>Routes to KoreaNIC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828800" cy="2286000"/>
          </a:xfrm>
        </p:spPr>
        <p:txBody>
          <a:bodyPr/>
          <a:lstStyle/>
          <a:p>
            <a:r>
              <a:rPr lang="en-US" sz="3200" dirty="0"/>
              <a:t>eBay (2) KRNIC R-IP Lookup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6276" t="11874" r="21660" b="36250"/>
          <a:stretch>
            <a:fillRect/>
          </a:stretch>
        </p:blipFill>
        <p:spPr bwMode="auto">
          <a:xfrm>
            <a:off x="1752600" y="0"/>
            <a:ext cx="7232650" cy="674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Line 4"/>
          <p:cNvSpPr>
            <a:spLocks noChangeShapeType="1"/>
          </p:cNvSpPr>
          <p:nvPr/>
        </p:nvSpPr>
        <p:spPr bwMode="auto">
          <a:xfrm flipH="1" flipV="1">
            <a:off x="5715000" y="4953000"/>
            <a:ext cx="1143000" cy="92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0" y="4724400"/>
            <a:ext cx="2127250" cy="641350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/>
              <a:t>Email addresses </a:t>
            </a:r>
            <a:br>
              <a:rPr lang="en-US" sz="1800" i="1" dirty="0"/>
            </a:br>
            <a:r>
              <a:rPr lang="en-US" sz="1800" i="1" dirty="0"/>
              <a:t>not always valid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581400" y="304800"/>
            <a:ext cx="1095172" cy="369332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i="1" dirty="0"/>
              <a:t>KOREA!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Growth &amp; Extent of Phishing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sz="2200" dirty="0"/>
              <a:t>Anti Phishing Working Group (APWG) documents phenomenon</a:t>
            </a:r>
          </a:p>
          <a:p>
            <a:pPr lvl="1"/>
            <a:r>
              <a:rPr lang="en-US" sz="2200" dirty="0">
                <a:hlinkClick r:id="rId3"/>
              </a:rPr>
              <a:t>http://apwg.org/</a:t>
            </a:r>
            <a:r>
              <a:rPr lang="en-US" sz="2200" b="0" dirty="0"/>
              <a:t> </a:t>
            </a:r>
          </a:p>
          <a:p>
            <a:pPr lvl="1"/>
            <a:r>
              <a:rPr lang="en-US" sz="2200" dirty="0"/>
              <a:t>Extensive reports with graphs &amp; analysis</a:t>
            </a:r>
          </a:p>
          <a:p>
            <a:pPr lvl="1"/>
            <a:endParaRPr lang="en-US" sz="2200" dirty="0"/>
          </a:p>
          <a:p>
            <a:r>
              <a:rPr lang="en-US" sz="2200" dirty="0"/>
              <a:t>See extracts from most recent quarterly report on next slides: </a:t>
            </a:r>
            <a:r>
              <a:rPr lang="en-US" sz="2200" i="1" dirty="0"/>
              <a:t>Phishing Activity Trends Report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795655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Headers (2)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400800" cy="5489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Up Arrow 4"/>
          <p:cNvSpPr/>
          <p:nvPr/>
        </p:nvSpPr>
        <p:spPr bwMode="auto">
          <a:xfrm>
            <a:off x="1828800" y="5181600"/>
            <a:ext cx="533400" cy="609600"/>
          </a:xfrm>
          <a:prstGeom prst="up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Keyloggers</a:t>
            </a:r>
            <a:r>
              <a:rPr lang="en-US" baseline="0" dirty="0"/>
              <a:t> &amp;</a:t>
            </a:r>
            <a:r>
              <a:rPr lang="en-US" dirty="0"/>
              <a:t> Redirectors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Keyloggers record and upload your passwords (and everything else) typed on keyboard</a:t>
            </a:r>
          </a:p>
          <a:p>
            <a:r>
              <a:rPr lang="en-US" dirty="0"/>
              <a:t>Redirectors send compromised users to dangerous Web pages</a:t>
            </a:r>
          </a:p>
          <a:p>
            <a:pPr lvl="1"/>
            <a:r>
              <a:rPr lang="en-US" dirty="0"/>
              <a:t>Can modify Domain Name System (DNS) servers to pass back wrong addresses</a:t>
            </a:r>
          </a:p>
          <a:p>
            <a:pPr lvl="1"/>
            <a:r>
              <a:rPr lang="en-US" dirty="0"/>
              <a:t>Or install local drivers on infected workstations to send traffic to </a:t>
            </a:r>
            <a:br>
              <a:rPr lang="en-US" dirty="0"/>
            </a:br>
            <a:r>
              <a:rPr lang="en-US" dirty="0"/>
              <a:t>fraudulent DNS servers</a:t>
            </a:r>
          </a:p>
          <a:p>
            <a:pPr lvl="1"/>
            <a:r>
              <a:rPr lang="en-US" dirty="0"/>
              <a:t>Or filter lookups for specific </a:t>
            </a:r>
            <a:br>
              <a:rPr lang="en-US" dirty="0"/>
            </a:br>
            <a:r>
              <a:rPr lang="en-US" dirty="0"/>
              <a:t>redirection to criminal sites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24600" y="4495800"/>
            <a:ext cx="2562225" cy="1905000"/>
            <a:chOff x="2009775" y="1524000"/>
            <a:chExt cx="5124450" cy="3810000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1524000"/>
              <a:ext cx="5124450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75478" flipV="1">
              <a:off x="2971800" y="2667000"/>
              <a:ext cx="1042987" cy="4767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Where is the Threat?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Individuals</a:t>
            </a:r>
          </a:p>
          <a:p>
            <a:pPr lvl="1"/>
            <a:r>
              <a:rPr lang="en-US" dirty="0"/>
              <a:t>Victimized by gullibility, </a:t>
            </a:r>
            <a:br>
              <a:rPr lang="en-US" dirty="0"/>
            </a:br>
            <a:r>
              <a:rPr lang="en-US" dirty="0"/>
              <a:t>ignorance</a:t>
            </a:r>
          </a:p>
          <a:p>
            <a:pPr lvl="1"/>
            <a:r>
              <a:rPr lang="en-US" dirty="0"/>
              <a:t>FTC &amp; others trying to </a:t>
            </a:r>
            <a:br>
              <a:rPr lang="en-US" dirty="0"/>
            </a:br>
            <a:r>
              <a:rPr lang="en-US" dirty="0"/>
              <a:t>teach public wariness</a:t>
            </a:r>
          </a:p>
          <a:p>
            <a:pPr lvl="1"/>
            <a:r>
              <a:rPr lang="en-US" dirty="0"/>
              <a:t>Not working very well</a:t>
            </a:r>
          </a:p>
          <a:p>
            <a:r>
              <a:rPr lang="en-US" dirty="0"/>
              <a:t>Companies &amp; e-commerce</a:t>
            </a:r>
          </a:p>
          <a:p>
            <a:pPr lvl="1"/>
            <a:r>
              <a:rPr lang="en-US" dirty="0"/>
              <a:t>Too many people use same password / PIN on all their accounts</a:t>
            </a:r>
          </a:p>
          <a:p>
            <a:pPr lvl="1"/>
            <a:r>
              <a:rPr lang="en-US" dirty="0"/>
              <a:t>Compromise using phishing on personal info may open up corporate systems, national security assets</a:t>
            </a:r>
          </a:p>
          <a:p>
            <a:pPr lvl="1"/>
            <a:r>
              <a:rPr lang="en-US" dirty="0"/>
              <a:t>Undermine consumer trust in vendor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11238" r="5428" b="22095"/>
          <a:stretch/>
        </p:blipFill>
        <p:spPr bwMode="auto">
          <a:xfrm>
            <a:off x="5220498" y="1066800"/>
            <a:ext cx="358967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</a:t>
            </a:r>
            <a:r>
              <a:rPr lang="en-US" baseline="0" dirty="0"/>
              <a:t> Phishing Activity Trends (2014)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3505200" cy="5105400"/>
          </a:xfrm>
        </p:spPr>
        <p:txBody>
          <a:bodyPr/>
          <a:lstStyle/>
          <a:p>
            <a:r>
              <a:rPr lang="en-US" dirty="0"/>
              <a:t>Anti-Phishing Working Group (APWG)</a:t>
            </a:r>
          </a:p>
          <a:p>
            <a:pPr lvl="1"/>
            <a:r>
              <a:rPr lang="en-US" dirty="0">
                <a:hlinkClick r:id="rId3"/>
              </a:rPr>
              <a:t>http://apwg.org/</a:t>
            </a:r>
            <a:r>
              <a:rPr lang="en-US" dirty="0"/>
              <a:t> </a:t>
            </a:r>
          </a:p>
          <a:p>
            <a:r>
              <a:rPr lang="en-US" dirty="0"/>
              <a:t>APWG Phishing Attack Trends Reports</a:t>
            </a:r>
          </a:p>
          <a:p>
            <a:r>
              <a:rPr lang="en-US" dirty="0"/>
              <a:t>Started 2004-01</a:t>
            </a:r>
          </a:p>
          <a:p>
            <a:r>
              <a:rPr lang="en-US" dirty="0"/>
              <a:t>Valuable resources for term paper!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410200"/>
            <a:ext cx="340995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661" y="6096000"/>
            <a:ext cx="400782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b="0" dirty="0">
                <a:latin typeface="Arial Narrow" pitchFamily="34" charset="0"/>
                <a:cs typeface="Aparajita" pitchFamily="34" charset="0"/>
              </a:rPr>
              <a:t>https://apwg.org/resources/apwg-reports/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838200"/>
            <a:ext cx="4419600" cy="568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087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6826"/>
            <a:ext cx="6172200" cy="53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044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8200"/>
            <a:ext cx="3962400" cy="541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70000"/>
            <a:ext cx="4283414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0864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81086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434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76696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2607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7162800" cy="542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123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82700"/>
            <a:ext cx="8241506" cy="527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8942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APWG Phishing Activity Trends (2014)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839200" cy="433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76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  <a:r>
              <a:rPr lang="en-US" baseline="0" dirty="0"/>
              <a:t> Headers 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066801"/>
            <a:ext cx="9144001" cy="52629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Delivered-To: mekabay@gmail.com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Received: by 10.100.194.7 with SMTP id r7cs31769anf;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Fri, 7 Aug 2009 08:37:11 -0700 (PDT)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Received: by 10.210.59.5 with SMTP id h5mr1550646eba.48.1249659430313;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Fri, 07 Aug 2009 08:37:10 -0700 (PDT)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Return-Path: &lt;register@caloga.com&gt;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Received: from xb73.caloga.com (xb73.caloga.com [195.154.149.73])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by mx.google.com with ESMTP id 5si9030773ewy.76.2009.08.07.08.37.08;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Fri, 07 Aug 2009 08:37:09 -0700 (PDT)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Received-SPF: pass (google.com: domain of register@caloga.com designates 195.154.149.73 as permitted sender) client-ip=195.154.149.73;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Authentication-Results: mx.google.com; spf=pass (google.com: domain of register@caloga.com designates 195.154.149.73 as permitted sender) smtp.mail=register@caloga.com; dkim=pass header.i=@caloga.com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DKIM-Signature: v=1; a=rsa-sha256; c=relaxed/relaxed;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d=caloga.com; s=b; h=To:Subject:From:Reply-To:Mime-Version: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Content-Type:Message-Id:Date; bh=bJnEbQ995zW/silLnUF/1gdmA+VT9cP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VDv3YTFIT6HM=; b=Nf5f1SEZsZymFZFJzqJE+LDcl2bENbAf0rs9yBwyuBaOVne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epBUZJY2sVa505th4NdFkSkg2lt6YM5AhAvM+8VtowOt6htpvWkyyf8KXcDNzliB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LAnEnBDEapmQxu+X/1JP2iHqHZdwrpygHWvNh0zdFh0TjvrQiQ4pQ3EdTdjc=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BB0B-7254-4D53-94D6-C9B12C7F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"/>
            <a:ext cx="8001000" cy="1143000"/>
          </a:xfrm>
        </p:spPr>
        <p:txBody>
          <a:bodyPr/>
          <a:lstStyle/>
          <a:p>
            <a:r>
              <a:rPr lang="en-US" dirty="0"/>
              <a:t>Keepnet Labs Phishing Simulation Study (2017) -- 1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32121-660E-4AE6-A793-AC914B56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5105400" cy="4953000"/>
          </a:xfrm>
        </p:spPr>
        <p:txBody>
          <a:bodyPr/>
          <a:lstStyle/>
          <a:p>
            <a:r>
              <a:rPr lang="en-US" dirty="0"/>
              <a:t>~50% of employees in Legal, Audit, Internal Control, </a:t>
            </a:r>
            <a:r>
              <a:rPr lang="en-US" dirty="0" err="1"/>
              <a:t>Mgmt</a:t>
            </a:r>
            <a:r>
              <a:rPr lang="en-US" dirty="0"/>
              <a:t>, &amp; IT will </a:t>
            </a:r>
            <a:r>
              <a:rPr lang="en-US" i="1" dirty="0"/>
              <a:t>open &amp; read phishing emails</a:t>
            </a:r>
          </a:p>
          <a:p>
            <a:r>
              <a:rPr lang="en-US" dirty="0"/>
              <a:t>~33% employees in </a:t>
            </a:r>
            <a:r>
              <a:rPr lang="en-US" dirty="0" err="1"/>
              <a:t>Mgmt</a:t>
            </a:r>
            <a:r>
              <a:rPr lang="en-US" dirty="0"/>
              <a:t>, in Legal, Audit, Internal Control, &amp; R&amp;D will </a:t>
            </a:r>
            <a:r>
              <a:rPr lang="en-US" i="1" dirty="0"/>
              <a:t>click a link in phishing emails</a:t>
            </a:r>
            <a:endParaRPr lang="en-US" dirty="0"/>
          </a:p>
          <a:p>
            <a:r>
              <a:rPr lang="en-US" dirty="0"/>
              <a:t>~20% employees from R&amp;D, Quality </a:t>
            </a:r>
            <a:r>
              <a:rPr lang="en-US" dirty="0" err="1"/>
              <a:t>Mgmt</a:t>
            </a:r>
            <a:r>
              <a:rPr lang="en-US" dirty="0"/>
              <a:t>, Health, &amp; Sales will </a:t>
            </a:r>
            <a:r>
              <a:rPr lang="en-US" i="1" dirty="0"/>
              <a:t>respond to phishing emails by providing requested info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285CD-FCC8-44EA-8E2D-15F70F18867F}"/>
              </a:ext>
            </a:extLst>
          </p:cNvPr>
          <p:cNvSpPr txBox="1"/>
          <p:nvPr/>
        </p:nvSpPr>
        <p:spPr bwMode="auto">
          <a:xfrm>
            <a:off x="5867400" y="6400800"/>
            <a:ext cx="3124200" cy="369332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dirty="0">
                <a:hlinkClick r:id="rId3"/>
              </a:rPr>
              <a:t>http://tinyurl.com/yazv6cx6</a:t>
            </a: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35C86-CC1F-4BA7-96F2-A1DD164DB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591" y="1371600"/>
            <a:ext cx="358000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2799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0812-CAAF-4458-986D-BDBB0073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Keepnet Labs Phishing Simulation Study (2017) -- 2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71ACE-A990-4CF0-BD5E-3E365155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33400"/>
          </a:xfrm>
        </p:spPr>
        <p:txBody>
          <a:bodyPr/>
          <a:lstStyle/>
          <a:p>
            <a:r>
              <a:rPr lang="en-US" dirty="0"/>
              <a:t>Overall results for all departments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360D0-F85F-4559-8E31-CDC67FC6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8430260" cy="466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FD625-C59F-4D84-8B1B-BD39E080FD63}"/>
              </a:ext>
            </a:extLst>
          </p:cNvPr>
          <p:cNvSpPr txBox="1"/>
          <p:nvPr/>
        </p:nvSpPr>
        <p:spPr bwMode="auto">
          <a:xfrm>
            <a:off x="5715000" y="2819400"/>
            <a:ext cx="3124200" cy="369332"/>
          </a:xfrm>
          <a:prstGeom prst="rect">
            <a:avLst/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dirty="0">
                <a:hlinkClick r:id="rId4"/>
              </a:rPr>
              <a:t>http://tinyurl.com/yazv6cx6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3746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Phish Fighting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001000" cy="5486400"/>
          </a:xfrm>
        </p:spPr>
        <p:txBody>
          <a:bodyPr/>
          <a:lstStyle/>
          <a:p>
            <a:r>
              <a:rPr lang="en-US" sz="2000" dirty="0"/>
              <a:t>Consumer education</a:t>
            </a:r>
          </a:p>
          <a:p>
            <a:pPr lvl="1"/>
            <a:r>
              <a:rPr lang="en-US" sz="2000" dirty="0"/>
              <a:t>E.g., Phishing Education Landing Page Program</a:t>
            </a:r>
          </a:p>
          <a:p>
            <a:pPr lvl="2"/>
            <a:r>
              <a:rPr lang="en-US" sz="2000" dirty="0"/>
              <a:t>Simple method to put educational page in place of 404 when phishing page taken down</a:t>
            </a:r>
          </a:p>
          <a:p>
            <a:pPr lvl="2"/>
            <a:r>
              <a:rPr lang="en-US" sz="2000" dirty="0">
                <a:latin typeface="Arial Narrow" pitchFamily="34" charset="0"/>
                <a:hlinkClick r:id="rId3"/>
              </a:rPr>
              <a:t>http://education.apwg.org/r/about.html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r>
              <a:rPr lang="en-US" sz="2000" dirty="0"/>
              <a:t>Fix email (will be a while)</a:t>
            </a:r>
          </a:p>
          <a:p>
            <a:r>
              <a:rPr lang="en-US" sz="2000" dirty="0"/>
              <a:t>Blacklisting through browser</a:t>
            </a:r>
          </a:p>
          <a:p>
            <a:r>
              <a:rPr lang="en-US" sz="2000" dirty="0"/>
              <a:t>Authenticate Web sites</a:t>
            </a:r>
          </a:p>
          <a:p>
            <a:pPr lvl="1"/>
            <a:r>
              <a:rPr lang="en-US" sz="2000" dirty="0"/>
              <a:t>SiteKey </a:t>
            </a:r>
            <a:br>
              <a:rPr lang="en-US" sz="2000" dirty="0"/>
            </a:br>
            <a:r>
              <a:rPr lang="en-US" sz="2000" dirty="0"/>
              <a:t>(see </a:t>
            </a:r>
            <a:r>
              <a:rPr lang="en-US" sz="2000" dirty="0">
                <a:latin typeface="Arial Narrow" pitchFamily="34" charset="0"/>
                <a:hlinkClick r:id="rId4"/>
              </a:rPr>
              <a:t>http://tinyurl.com/3mepsz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SafePass mobile phone text </a:t>
            </a:r>
            <a:br>
              <a:rPr lang="en-US" sz="2000" dirty="0"/>
            </a:br>
            <a:r>
              <a:rPr lang="en-US" sz="2000" dirty="0"/>
              <a:t>messaging </a:t>
            </a:r>
            <a:br>
              <a:rPr lang="en-US" sz="2000" dirty="0"/>
            </a:br>
            <a:r>
              <a:rPr lang="en-US" sz="2000" dirty="0"/>
              <a:t>(see </a:t>
            </a:r>
            <a:r>
              <a:rPr lang="en-US" sz="2000" dirty="0">
                <a:latin typeface="Arial Narrow" pitchFamily="34" charset="0"/>
                <a:hlinkClick r:id="rId5"/>
              </a:rPr>
              <a:t>http://tinyurl.com/kneqax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Token-based authentication </a:t>
            </a:r>
            <a:br>
              <a:rPr lang="en-US" sz="2000" dirty="0"/>
            </a:br>
            <a:r>
              <a:rPr lang="en-US" sz="2000" dirty="0"/>
              <a:t>instead of shared secrets </a:t>
            </a:r>
            <a:br>
              <a:rPr lang="en-US" sz="2000" dirty="0"/>
            </a:br>
            <a:r>
              <a:rPr lang="en-US" sz="2000" dirty="0"/>
              <a:t>(passwords &amp; PINs)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88343"/>
            <a:ext cx="3733800" cy="368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Trojans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Trojan Code</a:t>
            </a:r>
          </a:p>
          <a:p>
            <a:r>
              <a:rPr lang="en-US" dirty="0"/>
              <a:t>Basic Anti-Trojan Tactics</a:t>
            </a:r>
          </a:p>
          <a:p>
            <a:r>
              <a:rPr lang="en-US" dirty="0"/>
              <a:t>Lockdown &amp; Quarantine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5551468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Trojan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5562600"/>
          </a:xfrm>
        </p:spPr>
        <p:txBody>
          <a:bodyPr/>
          <a:lstStyle/>
          <a:p>
            <a:r>
              <a:rPr lang="en-US" sz="2100" dirty="0"/>
              <a:t>Trojan horse used by Greeks to </a:t>
            </a:r>
            <a:br>
              <a:rPr lang="en-US" sz="2100" dirty="0"/>
            </a:br>
            <a:r>
              <a:rPr lang="en-US" sz="2100" dirty="0"/>
              <a:t>trick Trojans into allowing </a:t>
            </a:r>
            <a:br>
              <a:rPr lang="en-US" sz="2100" dirty="0"/>
            </a:br>
            <a:r>
              <a:rPr lang="en-US" sz="2100" dirty="0"/>
              <a:t>soldiers hidden in belly of </a:t>
            </a:r>
            <a:br>
              <a:rPr lang="en-US" sz="2100" dirty="0"/>
            </a:br>
            <a:r>
              <a:rPr lang="en-US" sz="2100" dirty="0"/>
              <a:t>wooden statue into city</a:t>
            </a:r>
          </a:p>
          <a:p>
            <a:r>
              <a:rPr lang="en-US" sz="2100" dirty="0"/>
              <a:t>Common Trojans include</a:t>
            </a:r>
          </a:p>
          <a:p>
            <a:pPr lvl="1"/>
            <a:r>
              <a:rPr lang="en-US" sz="2100" dirty="0"/>
              <a:t>Screensavers</a:t>
            </a:r>
          </a:p>
          <a:p>
            <a:pPr lvl="1"/>
            <a:r>
              <a:rPr lang="en-US" sz="2100" dirty="0"/>
              <a:t>Pornography</a:t>
            </a:r>
          </a:p>
          <a:p>
            <a:r>
              <a:rPr lang="en-US" sz="2100" i="1" dirty="0"/>
              <a:t>Trojan droppers </a:t>
            </a:r>
            <a:r>
              <a:rPr lang="en-US" sz="2100" dirty="0"/>
              <a:t>are programs </a:t>
            </a:r>
            <a:br>
              <a:rPr lang="en-US" sz="2100" dirty="0"/>
            </a:br>
            <a:r>
              <a:rPr lang="en-US" sz="2100" dirty="0"/>
              <a:t>that bundle Trojans along with </a:t>
            </a:r>
            <a:br>
              <a:rPr lang="en-US" sz="2100" dirty="0"/>
            </a:br>
            <a:r>
              <a:rPr lang="en-US" sz="2100" dirty="0"/>
              <a:t>harmless code</a:t>
            </a:r>
          </a:p>
          <a:p>
            <a:pPr lvl="1"/>
            <a:r>
              <a:rPr lang="en-US" sz="2100" dirty="0"/>
              <a:t>Typically in compressed archive</a:t>
            </a:r>
          </a:p>
          <a:p>
            <a:pPr lvl="1"/>
            <a:r>
              <a:rPr lang="en-US" sz="2100" dirty="0"/>
              <a:t>Created by </a:t>
            </a:r>
            <a:r>
              <a:rPr lang="en-US" sz="2100" i="1" dirty="0"/>
              <a:t>joiner</a:t>
            </a:r>
            <a:r>
              <a:rPr lang="en-US" sz="2100" dirty="0"/>
              <a:t> programs</a:t>
            </a:r>
          </a:p>
          <a:p>
            <a:pPr lvl="1"/>
            <a:r>
              <a:rPr lang="en-US" sz="2100" dirty="0"/>
              <a:t>May install components directly into RAM</a:t>
            </a:r>
          </a:p>
          <a:p>
            <a:pPr lvl="1"/>
            <a:r>
              <a:rPr lang="en-US" sz="2100" dirty="0"/>
              <a:t>Often used to install spyware / adware / viruses</a:t>
            </a:r>
          </a:p>
          <a:p>
            <a:pPr lvl="1"/>
            <a:r>
              <a:rPr lang="en-US" sz="2100" dirty="0"/>
              <a:t>See F-SECURE page at </a:t>
            </a:r>
            <a:r>
              <a:rPr lang="en-US" sz="2100" dirty="0">
                <a:latin typeface="Arial Narrow" pitchFamily="34" charset="0"/>
                <a:hlinkClick r:id="rId3"/>
              </a:rPr>
              <a:t>http://tinyurl.com/lgcblc</a:t>
            </a:r>
            <a:r>
              <a:rPr lang="en-US" sz="2100" dirty="0">
                <a:latin typeface="Arial Narrow" pitchFamily="34" charset="0"/>
              </a:rPr>
              <a:t> </a:t>
            </a:r>
          </a:p>
          <a:p>
            <a:endParaRPr lang="en-US" sz="21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57" y="762000"/>
            <a:ext cx="4324350" cy="361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Anti-Trojan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4953000"/>
          </a:xfrm>
        </p:spPr>
        <p:txBody>
          <a:bodyPr/>
          <a:lstStyle/>
          <a:p>
            <a:r>
              <a:rPr lang="en-US" dirty="0"/>
              <a:t>Well-educated users who don’t </a:t>
            </a:r>
          </a:p>
          <a:p>
            <a:pPr lvl="1"/>
            <a:r>
              <a:rPr lang="en-US" dirty="0"/>
              <a:t>Execute random code </a:t>
            </a:r>
          </a:p>
          <a:p>
            <a:pPr lvl="1"/>
            <a:r>
              <a:rPr lang="en-US" dirty="0"/>
              <a:t>Open attachments from strangers</a:t>
            </a:r>
          </a:p>
          <a:p>
            <a:pPr lvl="1"/>
            <a:r>
              <a:rPr lang="en-US" dirty="0"/>
              <a:t>Open unexpected attachments even from known sources</a:t>
            </a:r>
          </a:p>
          <a:p>
            <a:r>
              <a:rPr lang="en-US" dirty="0"/>
              <a:t>Keep operating systems and applications up to date: versions &amp; patches</a:t>
            </a:r>
          </a:p>
          <a:p>
            <a:r>
              <a:rPr lang="en-US" dirty="0"/>
              <a:t>Run good antimalware/antivirus (“AV”) software at all times</a:t>
            </a:r>
          </a:p>
          <a:p>
            <a:r>
              <a:rPr lang="en-US" dirty="0"/>
              <a:t>Scan system regularly using AV</a:t>
            </a:r>
          </a:p>
          <a:p>
            <a:r>
              <a:rPr lang="en-US" dirty="0"/>
              <a:t>Beware messages claiming to be malware alerts – classic scam to trick users</a:t>
            </a:r>
          </a:p>
          <a:p>
            <a:r>
              <a:rPr lang="en-US" dirty="0"/>
              <a:t>Don’t fall for “scan-your-system-for-malware” ads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0400" y="933450"/>
            <a:ext cx="1807769" cy="1751076"/>
            <a:chOff x="7010400" y="933450"/>
            <a:chExt cx="1807769" cy="1751076"/>
          </a:xfrm>
        </p:grpSpPr>
        <p:pic>
          <p:nvPicPr>
            <p:cNvPr id="19462" name="Picture 6" descr="C:\Users\Michel Kabay\AppData\Local\Microsoft\Windows\Temporary Internet Files\Content.IE5\QCLVY4OW\MC90005472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113435"/>
              <a:ext cx="552532" cy="66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Michel Kabay\AppData\Local\Microsoft\Windows\Temporary Internet Files\Content.IE5\QCLVY4OW\MC90005472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334" y="1109092"/>
              <a:ext cx="552532" cy="66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1" name="Picture 5" descr="C:\Users\Michel Kabay\AppData\Local\Microsoft\Windows\Temporary Internet Files\Content.IE5\ZDSGYA1L\MC900098009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933450"/>
              <a:ext cx="1807769" cy="175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Lockdown &amp; Quarantine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334000"/>
          </a:xfrm>
        </p:spPr>
        <p:txBody>
          <a:bodyPr/>
          <a:lstStyle/>
          <a:p>
            <a:r>
              <a:rPr lang="en-US" dirty="0"/>
              <a:t>Prevent unauthorized changes to code</a:t>
            </a:r>
          </a:p>
          <a:p>
            <a:r>
              <a:rPr lang="en-US" dirty="0"/>
              <a:t>Prevent connections to unauthorized networks</a:t>
            </a:r>
          </a:p>
          <a:p>
            <a:r>
              <a:rPr lang="en-US" dirty="0"/>
              <a:t>Scan all systems for safety before allowing connection; e.g., </a:t>
            </a:r>
            <a:r>
              <a:rPr lang="en-US" i="1" dirty="0"/>
              <a:t>Cisco Clean Access Agent</a:t>
            </a:r>
          </a:p>
          <a:p>
            <a:pPr lvl="1"/>
            <a:r>
              <a:rPr lang="en-US" dirty="0"/>
              <a:t>Now called Cisco NAC (Network Admission Control) Appliance</a:t>
            </a:r>
          </a:p>
          <a:p>
            <a:pPr lvl="1"/>
            <a:r>
              <a:rPr lang="en-US" dirty="0">
                <a:latin typeface="Arial Narrow" pitchFamily="34" charset="0"/>
                <a:hlinkClick r:id="rId3"/>
              </a:rPr>
              <a:t>http://www.cisco.com/en/US/products/ps6128/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lvl="1"/>
            <a:r>
              <a:rPr lang="en-US" dirty="0"/>
              <a:t>Evaluates &amp; remediates compliance with security policies; e.g.,</a:t>
            </a:r>
          </a:p>
          <a:p>
            <a:pPr lvl="2"/>
            <a:r>
              <a:rPr lang="en-US" dirty="0"/>
              <a:t>Up-to-date AV strings</a:t>
            </a:r>
          </a:p>
          <a:p>
            <a:pPr lvl="2"/>
            <a:r>
              <a:rPr lang="en-US" dirty="0"/>
              <a:t>Current patches</a:t>
            </a:r>
          </a:p>
          <a:p>
            <a:pPr lvl="1"/>
            <a:r>
              <a:rPr lang="en-US" dirty="0"/>
              <a:t>Blocks non-compliant systems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333" t="32555" r="3333" b="32554"/>
          <a:stretch>
            <a:fillRect/>
          </a:stretch>
        </p:blipFill>
        <p:spPr bwMode="auto">
          <a:xfrm>
            <a:off x="5410200" y="5105400"/>
            <a:ext cx="3581400" cy="71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C:\Users\Michel Kabay\AppData\Local\Microsoft\Windows\Temporary Internet Files\Content.IE5\0SFJ17TD\MC90043490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71382"/>
            <a:ext cx="1828514" cy="18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Headers (4)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219200"/>
            <a:ext cx="9144000" cy="45243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DomainKey-Signature: a=rsa-sha1; q=dns; c=simple; s=a; d=caloga.com;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h=Received:To:Subject:From:Reply-To:Mime-Version:Content-Type:Message-Id:Date;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b=IchDBRKGQyNhQ4rUhJM6OXsRYZ7UlJkzYByQfPtzj7D8asqfE1kI/DjuAlPQOJ5WuiR2c99CpmN2hSTRPCIlEsbRqDGZ9rVs5Y2ZjedCbblCMvevENZq2stmynTb0ISb;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Received: from www-data by caloga-deux.caloga.com with local (Exim 4.69)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(envelope-from &lt;register@caloga.com&gt;)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id 1MZRUd-0IAMxj-F9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for mekabay@gmail.com; Fri, 07 Aug 2009 17:36:31 +0200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To: mekabay@gmail.com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Subject: Profitez de 30 euros offerts pour en gagner plus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From: PMU par Caloga &lt;register@caloga.com&gt;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Reply-To: PMU par Caloga &lt;register@caloga.com&gt;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Mime-Version: 1.0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Content-Type: multipart/alternative; boundary="Part4a7bdac8ac973";charset="iso-8859-1"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Message-Id: &lt;E1MZRUd-0IAMxj-F9&gt;</a:t>
            </a:r>
          </a:p>
          <a:p>
            <a:r>
              <a:rPr lang="en-US" sz="16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Date: Fri, 07 Aug 2009 17:36:31 +0200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7010400" y="3657600"/>
            <a:ext cx="457200" cy="1981200"/>
          </a:xfrm>
          <a:prstGeom prst="righ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7013" y="4114800"/>
            <a:ext cx="1636987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Visible</a:t>
            </a:r>
            <a:r>
              <a:rPr lang="en-US" i="1" dirty="0"/>
              <a:t>  in </a:t>
            </a:r>
            <a:br>
              <a:rPr lang="en-US" i="1" dirty="0"/>
            </a:br>
            <a:r>
              <a:rPr lang="en-US" i="1" dirty="0"/>
              <a:t>usual short </a:t>
            </a:r>
            <a:br>
              <a:rPr lang="en-US" i="1" dirty="0"/>
            </a:br>
            <a:r>
              <a:rPr lang="en-US" i="1" dirty="0"/>
              <a:t>header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CC00"/>
        </a:solidFill>
        <a:ln w="12700" algn="ctr">
          <a:noFill/>
          <a:miter lim="800000"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 wrap="none">
        <a:spAutoFit/>
      </a:bodyPr>
      <a:lstStyle>
        <a:defPPr eaLnBrk="0" hangingPunct="0">
          <a:defRPr sz="1800" i="1" dirty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1355</TotalTime>
  <Words>5756</Words>
  <Application>Microsoft Office PowerPoint</Application>
  <PresentationFormat>On-screen Show (4:3)</PresentationFormat>
  <Paragraphs>784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Arial Narrow</vt:lpstr>
      <vt:lpstr>Bookman Old Style</vt:lpstr>
      <vt:lpstr>Cooper Blk BT</vt:lpstr>
      <vt:lpstr>Courier New</vt:lpstr>
      <vt:lpstr>Garamond</vt:lpstr>
      <vt:lpstr>Times New Roman</vt:lpstr>
      <vt:lpstr>Wingdings</vt:lpstr>
      <vt:lpstr>csh5_chapter_slides</vt:lpstr>
      <vt:lpstr>Spam, Phishing &amp; Trojans</vt:lpstr>
      <vt:lpstr>Topics</vt:lpstr>
      <vt:lpstr>Introduction</vt:lpstr>
      <vt:lpstr>Common Elements</vt:lpstr>
      <vt:lpstr>Email Basics</vt:lpstr>
      <vt:lpstr>Email Headers (1)</vt:lpstr>
      <vt:lpstr>Email Headers (2)</vt:lpstr>
      <vt:lpstr>Email Headers (3)</vt:lpstr>
      <vt:lpstr>Email Headers (4)</vt:lpstr>
      <vt:lpstr>Email Source Code (1)</vt:lpstr>
      <vt:lpstr>Email Source Code (2)</vt:lpstr>
      <vt:lpstr>Spam Topics</vt:lpstr>
      <vt:lpstr>Spam (not SPAM™)</vt:lpstr>
      <vt:lpstr>Spam &amp; the USENET</vt:lpstr>
      <vt:lpstr>Digging Into Spam</vt:lpstr>
      <vt:lpstr>Defining Spam</vt:lpstr>
      <vt:lpstr>Spam Statistics (1)</vt:lpstr>
      <vt:lpstr>Spam Statistics (2)</vt:lpstr>
      <vt:lpstr>Get Rich Quick (1)</vt:lpstr>
      <vt:lpstr>Get Rich Quick (2)</vt:lpstr>
      <vt:lpstr>Crime &amp; Punishment</vt:lpstr>
      <vt:lpstr>Jeremy Jaynes Absolved</vt:lpstr>
      <vt:lpstr>Spam a Wasteful Game (1)</vt:lpstr>
      <vt:lpstr>Wasteful Game (2)</vt:lpstr>
      <vt:lpstr>Wasteful Game (3)</vt:lpstr>
      <vt:lpstr>Magnitude of the Problem (1)</vt:lpstr>
      <vt:lpstr>Magnitude of the Problem (2)</vt:lpstr>
      <vt:lpstr>Magnitude of the Problem (3)</vt:lpstr>
      <vt:lpstr>Spam’s Two–Sided Threat</vt:lpstr>
      <vt:lpstr>Threat of Outbound Spam</vt:lpstr>
      <vt:lpstr>NW World            (Dec 1994)</vt:lpstr>
      <vt:lpstr>Mass E-Mail Precautions</vt:lpstr>
      <vt:lpstr>Six Resolutions for Responsible E-Mailers</vt:lpstr>
      <vt:lpstr>Appending &amp; Permission Issues</vt:lpstr>
      <vt:lpstr>Fighting Spam</vt:lpstr>
      <vt:lpstr>Spam Fighters: CAUCE</vt:lpstr>
      <vt:lpstr>Spam Fighters: Spamhaus (1)</vt:lpstr>
      <vt:lpstr>Spam Fighters: Spamhaus (2)</vt:lpstr>
      <vt:lpstr>Commercial Antispam Products</vt:lpstr>
      <vt:lpstr>Whitelisting</vt:lpstr>
      <vt:lpstr>Good Reputation</vt:lpstr>
      <vt:lpstr>Relaying Trouble</vt:lpstr>
      <vt:lpstr>Black Holes &amp; Block Lists</vt:lpstr>
      <vt:lpstr>Spam Filters</vt:lpstr>
      <vt:lpstr>End-user Filters</vt:lpstr>
      <vt:lpstr>ISP Filtering (1)</vt:lpstr>
      <vt:lpstr>ISP Filtering (2)</vt:lpstr>
      <vt:lpstr>Filtering Services</vt:lpstr>
      <vt:lpstr>Collateral Damage</vt:lpstr>
      <vt:lpstr>Network Devices</vt:lpstr>
      <vt:lpstr>Email Authentication</vt:lpstr>
      <vt:lpstr>Legal Remedies</vt:lpstr>
      <vt:lpstr>Phishing</vt:lpstr>
      <vt:lpstr>Defining Phishing</vt:lpstr>
      <vt:lpstr>What Phish Look Like (1)</vt:lpstr>
      <vt:lpstr>What Phish Look Like (2)</vt:lpstr>
      <vt:lpstr>Examples of Attacks</vt:lpstr>
      <vt:lpstr>People's Bank</vt:lpstr>
      <vt:lpstr>Citibank (Nov 10)</vt:lpstr>
      <vt:lpstr>PayPal (1)</vt:lpstr>
      <vt:lpstr>PayPal (2)</vt:lpstr>
      <vt:lpstr>Citibank (Nov 1, 2004)</vt:lpstr>
      <vt:lpstr>eBay (1)</vt:lpstr>
      <vt:lpstr>eBay (2) – Detailed Analysis</vt:lpstr>
      <vt:lpstr>eBay(2) Source Code</vt:lpstr>
      <vt:lpstr>eBay (2) Reverse IP Lookup</vt:lpstr>
      <vt:lpstr>eBay (2) APNIC R-IP Lookup</vt:lpstr>
      <vt:lpstr>eBay (2) KRNIC R-IP Lookup</vt:lpstr>
      <vt:lpstr>Growth &amp; Extent of Phishing</vt:lpstr>
      <vt:lpstr>Keyloggers &amp; Redirectors</vt:lpstr>
      <vt:lpstr>Where is the Threat?</vt:lpstr>
      <vt:lpstr>APWG Phishing Activity Trends (2014)</vt:lpstr>
      <vt:lpstr>APWG Phishing Activity Trends (2014)</vt:lpstr>
      <vt:lpstr>APWG Phishing Activity Trends (2014)</vt:lpstr>
      <vt:lpstr>APWG Phishing Activity Trends (2014)</vt:lpstr>
      <vt:lpstr>APWG Phishing Activity Trends (2014)</vt:lpstr>
      <vt:lpstr>APWG Phishing Activity Trends (2014)</vt:lpstr>
      <vt:lpstr>APWG Phishing Activity Trends (2014)</vt:lpstr>
      <vt:lpstr>APWG Phishing Activity Trends (2014)</vt:lpstr>
      <vt:lpstr>Keepnet Labs Phishing Simulation Study (2017) -- 1</vt:lpstr>
      <vt:lpstr>Keepnet Labs Phishing Simulation Study (2017) -- 2</vt:lpstr>
      <vt:lpstr>Phish Fighting</vt:lpstr>
      <vt:lpstr>Trojans</vt:lpstr>
      <vt:lpstr>Trojan Code</vt:lpstr>
      <vt:lpstr>Basic Anti-Trojan Tactics</vt:lpstr>
      <vt:lpstr>Lockdown &amp; Quarantine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Spam, Phishing &amp; Trojans</dc:title>
  <dc:subject>CSH5 Chapter 20</dc:subject>
  <dc:creator>M. E. Kabay, PhD, CISSP-ISSMP</dc:creator>
  <cp:keywords/>
  <dc:description>“Spam, Phishing &amp; Trojans:_x000d_
Attacks Meant to Fool”_x000d_
Stephen Cobb</dc:description>
  <cp:lastModifiedBy>Mich Kabay</cp:lastModifiedBy>
  <cp:revision>300</cp:revision>
  <cp:lastPrinted>2011-10-03T15:59:44Z</cp:lastPrinted>
  <dcterms:created xsi:type="dcterms:W3CDTF">2009-08-09T13:33:18Z</dcterms:created>
  <dcterms:modified xsi:type="dcterms:W3CDTF">2021-02-05T19:53:47Z</dcterms:modified>
  <cp:category>Updated 2018-07-12</cp:category>
</cp:coreProperties>
</file>