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908" r:id="rId2"/>
    <p:sldId id="910" r:id="rId3"/>
    <p:sldId id="916" r:id="rId4"/>
    <p:sldId id="915" r:id="rId5"/>
    <p:sldId id="917" r:id="rId6"/>
    <p:sldId id="914" r:id="rId7"/>
    <p:sldId id="913" r:id="rId8"/>
    <p:sldId id="912" r:id="rId9"/>
    <p:sldId id="925" r:id="rId10"/>
    <p:sldId id="924" r:id="rId11"/>
    <p:sldId id="926" r:id="rId12"/>
    <p:sldId id="923" r:id="rId13"/>
    <p:sldId id="922" r:id="rId14"/>
    <p:sldId id="921" r:id="rId15"/>
    <p:sldId id="920" r:id="rId16"/>
    <p:sldId id="919" r:id="rId17"/>
    <p:sldId id="918" r:id="rId18"/>
    <p:sldId id="578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9" autoAdjust="0"/>
    <p:restoredTop sz="86371" autoAdjust="0"/>
  </p:normalViewPr>
  <p:slideViewPr>
    <p:cSldViewPr showGuides="1">
      <p:cViewPr>
        <p:scale>
          <a:sx n="75" d="100"/>
          <a:sy n="75" d="100"/>
        </p:scale>
        <p:origin x="2256" y="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02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8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435"/>
            <a:ext cx="7315200" cy="2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Introduction to IA – Class Notes</a:t>
            </a:r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869"/>
            <a:ext cx="7315200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                             </a:t>
            </a:r>
            <a:fld id="{737F65E9-A772-4A14-AEBC-B0D97BFED8B8}" type="slidenum">
              <a:rPr lang="en-US"/>
              <a:pPr>
                <a:defRPr/>
              </a:pPr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84587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375"/>
            <a:ext cx="4876800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3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IS340 Class Notes</a:t>
            </a:r>
          </a:p>
        </p:txBody>
      </p:sp>
      <p:sp>
        <p:nvSpPr>
          <p:cNvPr id="512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032" y="4561226"/>
            <a:ext cx="5039139" cy="431857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032" y="9122452"/>
            <a:ext cx="5039139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753" y="9122452"/>
            <a:ext cx="1056861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/>
              <a:pPr>
                <a:defRPr/>
              </a:pPr>
              <a:t>‹#›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43934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B801C775-E9A2-4685-A6A4-9F4F15C88AEE}" type="slidenum">
              <a:rPr lang="en-US" smtClean="0"/>
              <a:pPr/>
              <a:t>1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90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10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4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11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1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12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976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13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479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14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072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15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3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16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59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17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6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03FF91CD-32CD-43BA-AAFF-F595D6CB5954}" type="slidenum">
              <a:rPr lang="en-US" smtClean="0"/>
              <a:pPr/>
              <a:t>18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74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F58B216C-A862-4EB0-B884-BFC1CA76260A}" type="slidenum">
              <a:rPr lang="en-US" smtClean="0"/>
              <a:pPr/>
              <a:t>2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0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3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496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4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36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5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655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6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376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7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727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8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70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9</a:t>
            </a:fld>
            <a:endParaRPr lang="en-US" sz="13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7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1876368F-CCB9-4D53-B26B-53ADE0C8FEAD}" type="slidenum">
              <a:rPr lang="en-US" sz="1800"/>
              <a:pPr eaLnBrk="0" hangingPunct="0">
                <a:defRPr/>
              </a:pPr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 dirty="0">
              <a:latin typeface="Times New Roman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497137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1031" name="Picture 7" descr="NWU_2c_stacked_logo_1-inch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35950" y="0"/>
            <a:ext cx="9080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vd.nist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3276600"/>
          </a:xfrm>
        </p:spPr>
        <p:txBody>
          <a:bodyPr/>
          <a:lstStyle/>
          <a:p>
            <a:pPr algn="ctr"/>
            <a:r>
              <a:rPr lang="en-US" sz="6000" dirty="0"/>
              <a:t>Web-Based Vulnerabilities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304800" y="3429000"/>
            <a:ext cx="8534400" cy="3124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dirty="0"/>
              <a:t>CSH6 Chapter 21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“Web-Based Vulnerabilities”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 err="1"/>
              <a:t>Anup</a:t>
            </a:r>
            <a:r>
              <a:rPr lang="en-US" sz="3600" dirty="0"/>
              <a:t> K. </a:t>
            </a:r>
            <a:r>
              <a:rPr lang="en-US" sz="3600" dirty="0" err="1"/>
              <a:t>Ghosh</a:t>
            </a:r>
            <a:r>
              <a:rPr lang="en-US" sz="3600" dirty="0"/>
              <a:t>, Kurt Baumgarten, Jennifer Hadley &amp; Steven Lovaas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Network-Protocol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772400" cy="4953000"/>
          </a:xfrm>
        </p:spPr>
        <p:txBody>
          <a:bodyPr/>
          <a:lstStyle/>
          <a:p>
            <a:r>
              <a:rPr lang="en-US" dirty="0"/>
              <a:t>Primarily result from sending unencrypted data over the ‘Net</a:t>
            </a:r>
          </a:p>
          <a:p>
            <a:r>
              <a:rPr lang="en-US" dirty="0"/>
              <a:t>Several protocols preserve confidentiality by using encryption</a:t>
            </a:r>
          </a:p>
          <a:p>
            <a:pPr lvl="1"/>
            <a:r>
              <a:rPr lang="en-US" dirty="0"/>
              <a:t>SET (Secure Electronic Transaction)</a:t>
            </a:r>
          </a:p>
          <a:p>
            <a:pPr lvl="1"/>
            <a:r>
              <a:rPr lang="en-US" dirty="0"/>
              <a:t>SSL (Secure Sockets Layer)</a:t>
            </a:r>
          </a:p>
          <a:p>
            <a:pPr lvl="1"/>
            <a:r>
              <a:rPr lang="en-US" dirty="0"/>
              <a:t>S/HTTP (Secure HTTP)(superseded)</a:t>
            </a:r>
          </a:p>
          <a:p>
            <a:pPr lvl="1"/>
            <a:r>
              <a:rPr lang="en-US" dirty="0"/>
              <a:t>S/MIME (Secure Multipurpose Internet Mail Extensions)</a:t>
            </a:r>
          </a:p>
          <a:p>
            <a:pPr lvl="1"/>
            <a:r>
              <a:rPr lang="en-US" dirty="0" err="1"/>
              <a:t>CyberCash</a:t>
            </a:r>
            <a:r>
              <a:rPr lang="en-US" dirty="0"/>
              <a:t> (proprietary credit-card system)(bankrupt 2001, bought by VeriSign &amp; First Data Merchant Services Corp.)</a:t>
            </a:r>
          </a:p>
          <a:p>
            <a:r>
              <a:rPr lang="en-US" dirty="0"/>
              <a:t>See </a:t>
            </a:r>
            <a:r>
              <a:rPr lang="en-US" i="1" dirty="0"/>
              <a:t>CSH6</a:t>
            </a:r>
            <a:r>
              <a:rPr lang="en-US" dirty="0"/>
              <a:t> Ch 30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Network-Protocol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772400" cy="4953000"/>
          </a:xfrm>
        </p:spPr>
        <p:txBody>
          <a:bodyPr/>
          <a:lstStyle/>
          <a:p>
            <a:r>
              <a:rPr lang="en-US" dirty="0"/>
              <a:t>Man-in-the-middle (intercepting, inserting)</a:t>
            </a:r>
          </a:p>
          <a:p>
            <a:r>
              <a:rPr lang="en-US" dirty="0"/>
              <a:t>DNS attacks (altering tables to misdirect users)</a:t>
            </a:r>
          </a:p>
          <a:p>
            <a:r>
              <a:rPr lang="en-US" dirty="0"/>
              <a:t>War dialing (scanning all phone numbers in block for modems) – equivalent today is scanning for unsecured Wireless Access Points</a:t>
            </a:r>
          </a:p>
          <a:p>
            <a:r>
              <a:rPr lang="en-US" dirty="0"/>
              <a:t>Exploiting software holes (FTP, Bind, SMTP, HTTP)</a:t>
            </a:r>
          </a:p>
          <a:p>
            <a:r>
              <a:rPr lang="en-US" dirty="0"/>
              <a:t>Internal access (unauthorized behavior by authorized personnel)</a:t>
            </a:r>
          </a:p>
          <a:p>
            <a:r>
              <a:rPr lang="en-US" dirty="0"/>
              <a:t>Leveraging trusted hosts (attack from linked system)</a:t>
            </a:r>
          </a:p>
          <a:p>
            <a:r>
              <a:rPr lang="en-US" dirty="0"/>
              <a:t>Brute-force decryption (test all possible keys)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762000"/>
          </a:xfrm>
        </p:spPr>
        <p:txBody>
          <a:bodyPr/>
          <a:lstStyle/>
          <a:p>
            <a:pPr lvl="0"/>
            <a:r>
              <a:rPr lang="en-US" dirty="0"/>
              <a:t>Business-Application Logic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914400"/>
            <a:ext cx="7467600" cy="5410200"/>
          </a:xfrm>
        </p:spPr>
        <p:txBody>
          <a:bodyPr/>
          <a:lstStyle/>
          <a:p>
            <a:r>
              <a:rPr lang="en-US" sz="2200" dirty="0"/>
              <a:t>Key area of vulnerability</a:t>
            </a:r>
          </a:p>
          <a:p>
            <a:pPr lvl="1"/>
            <a:r>
              <a:rPr lang="en-US" sz="2200" dirty="0"/>
              <a:t>Usually custom SW</a:t>
            </a:r>
          </a:p>
          <a:p>
            <a:pPr lvl="1"/>
            <a:r>
              <a:rPr lang="en-US" sz="2200" dirty="0"/>
              <a:t>Complex</a:t>
            </a:r>
          </a:p>
          <a:p>
            <a:pPr lvl="1"/>
            <a:r>
              <a:rPr lang="en-US" sz="2200" dirty="0"/>
              <a:t>May not be tested as</a:t>
            </a:r>
            <a:br>
              <a:rPr lang="en-US" sz="2200" dirty="0"/>
            </a:br>
            <a:r>
              <a:rPr lang="en-US" sz="2200" dirty="0"/>
              <a:t>thoroughly as COTS</a:t>
            </a:r>
          </a:p>
          <a:p>
            <a:r>
              <a:rPr lang="en-US" sz="2200" dirty="0"/>
              <a:t>Critical elements include</a:t>
            </a:r>
          </a:p>
          <a:p>
            <a:pPr lvl="1"/>
            <a:r>
              <a:rPr lang="en-US" sz="2200" dirty="0"/>
              <a:t>Common Gateway </a:t>
            </a:r>
            <a:br>
              <a:rPr lang="en-US" sz="2200" dirty="0"/>
            </a:br>
            <a:r>
              <a:rPr lang="en-US" sz="2200" dirty="0"/>
              <a:t>Interface (CGI)</a:t>
            </a:r>
          </a:p>
          <a:p>
            <a:pPr lvl="1"/>
            <a:r>
              <a:rPr lang="en-US" sz="2200" dirty="0"/>
              <a:t>Hypertext Processor (PHP)</a:t>
            </a:r>
          </a:p>
          <a:p>
            <a:pPr lvl="1"/>
            <a:r>
              <a:rPr lang="en-US" sz="2200" dirty="0"/>
              <a:t>Component-based software (CBS)</a:t>
            </a:r>
          </a:p>
          <a:p>
            <a:pPr lvl="2"/>
            <a:r>
              <a:rPr lang="en-US" sz="2200" dirty="0"/>
              <a:t>Enterprise JavaBeans (EJB)</a:t>
            </a:r>
          </a:p>
          <a:p>
            <a:pPr lvl="2"/>
            <a:r>
              <a:rPr lang="en-US" sz="2200" dirty="0"/>
              <a:t>Java 2 Enterprise Edition (J2EE)</a:t>
            </a:r>
          </a:p>
          <a:p>
            <a:pPr lvl="2"/>
            <a:r>
              <a:rPr lang="en-US" sz="2200" dirty="0"/>
              <a:t>Common Object Request Broker Architecture (CORBA)</a:t>
            </a:r>
          </a:p>
          <a:p>
            <a:pPr lvl="2"/>
            <a:r>
              <a:rPr lang="en-US" sz="2200" dirty="0"/>
              <a:t>Common Object Model (COM &amp; DCOM)</a:t>
            </a:r>
          </a:p>
          <a:p>
            <a:endParaRPr lang="en-US" sz="2200" dirty="0"/>
          </a:p>
        </p:txBody>
      </p:sp>
      <p:pic>
        <p:nvPicPr>
          <p:cNvPr id="8" name="Content Placeholder 5" descr="csh5 ch 21 exhibit 04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53000" y="914400"/>
            <a:ext cx="401955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5400" dirty="0">
                <a:latin typeface="Freestyle Script" pitchFamily="66" charset="0"/>
              </a:rPr>
              <a:t>CGI-Script Vulnerabilities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848600" cy="5257800"/>
          </a:xfrm>
        </p:spPr>
        <p:txBody>
          <a:bodyPr/>
          <a:lstStyle/>
          <a:p>
            <a:r>
              <a:rPr lang="en-US" dirty="0"/>
              <a:t>Frequent object of attack</a:t>
            </a:r>
          </a:p>
          <a:p>
            <a:r>
              <a:rPr lang="en-US" dirty="0"/>
              <a:t>Inputs not under control of programmer</a:t>
            </a:r>
          </a:p>
          <a:p>
            <a:r>
              <a:rPr lang="en-US" dirty="0"/>
              <a:t>Misconfiguration common problem</a:t>
            </a:r>
          </a:p>
          <a:p>
            <a:pPr lvl="1"/>
            <a:r>
              <a:rPr lang="en-US" dirty="0"/>
              <a:t>Individuals can add CGI to Web pages</a:t>
            </a:r>
          </a:p>
          <a:p>
            <a:pPr lvl="1"/>
            <a:r>
              <a:rPr lang="en-US" dirty="0"/>
              <a:t>Can go out of control – introduce holes</a:t>
            </a:r>
          </a:p>
          <a:p>
            <a:pPr lvl="1"/>
            <a:r>
              <a:rPr lang="en-US" dirty="0"/>
              <a:t>Best to limit execution of CGI to central directory under control of admin</a:t>
            </a:r>
          </a:p>
          <a:p>
            <a:r>
              <a:rPr lang="en-US" dirty="0"/>
              <a:t>Protect </a:t>
            </a:r>
            <a:r>
              <a:rPr lang="en-US" dirty="0" err="1"/>
              <a:t>cgi</a:t>
            </a:r>
            <a:r>
              <a:rPr lang="en-US" dirty="0"/>
              <a:t>-script directories (</a:t>
            </a:r>
            <a:r>
              <a:rPr lang="en-US" i="1" dirty="0" err="1"/>
              <a:t>cgi</a:t>
            </a:r>
            <a:r>
              <a:rPr lang="en-US" i="1" dirty="0"/>
              <a:t>-bin</a:t>
            </a:r>
            <a:r>
              <a:rPr lang="en-US" dirty="0"/>
              <a:t>)</a:t>
            </a:r>
          </a:p>
          <a:p>
            <a:r>
              <a:rPr lang="en-US" dirty="0"/>
              <a:t>Languages create weaknesses</a:t>
            </a:r>
          </a:p>
          <a:p>
            <a:pPr lvl="1"/>
            <a:r>
              <a:rPr lang="en-US" dirty="0"/>
              <a:t>Perl, JavaScript, Python</a:t>
            </a:r>
          </a:p>
          <a:p>
            <a:pPr lvl="1"/>
            <a:r>
              <a:rPr lang="en-US" dirty="0"/>
              <a:t>Don’t include Perl interpreter in </a:t>
            </a:r>
            <a:r>
              <a:rPr lang="en-US" dirty="0" err="1"/>
              <a:t>cgi</a:t>
            </a:r>
            <a:r>
              <a:rPr lang="en-US" dirty="0"/>
              <a:t>-bin</a:t>
            </a:r>
          </a:p>
          <a:p>
            <a:pPr lvl="2"/>
            <a:r>
              <a:rPr lang="en-US" dirty="0"/>
              <a:t>Could allow unauthorized execution of commands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Application Subversion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772400" cy="4953000"/>
          </a:xfrm>
        </p:spPr>
        <p:txBody>
          <a:bodyPr/>
          <a:lstStyle/>
          <a:p>
            <a:r>
              <a:rPr lang="en-US" dirty="0"/>
              <a:t>Program misuse</a:t>
            </a:r>
          </a:p>
          <a:p>
            <a:r>
              <a:rPr lang="en-US" dirty="0"/>
              <a:t>Exploit program logic</a:t>
            </a:r>
          </a:p>
          <a:p>
            <a:pPr lvl="1"/>
            <a:r>
              <a:rPr lang="en-US" dirty="0"/>
              <a:t>Raise user privileges</a:t>
            </a:r>
          </a:p>
          <a:p>
            <a:pPr lvl="1"/>
            <a:r>
              <a:rPr lang="en-US" dirty="0"/>
              <a:t>Gain unauthorized data access</a:t>
            </a:r>
          </a:p>
          <a:p>
            <a:r>
              <a:rPr lang="en-US" dirty="0"/>
              <a:t>Attacker may discover unauthorized ways of using system</a:t>
            </a:r>
          </a:p>
          <a:p>
            <a:r>
              <a:rPr lang="en-US" dirty="0"/>
              <a:t>Send malformed input including commands</a:t>
            </a:r>
          </a:p>
          <a:p>
            <a:r>
              <a:rPr lang="en-US" dirty="0"/>
              <a:t>Redirect program output</a:t>
            </a:r>
          </a:p>
          <a:p>
            <a:r>
              <a:rPr lang="en-US" dirty="0"/>
              <a:t>Beware of amateurs</a:t>
            </a:r>
          </a:p>
          <a:p>
            <a:r>
              <a:rPr lang="en-US" dirty="0"/>
              <a:t>Apply strict software quality assurance to production code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Web Server Exploits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924800" cy="5257800"/>
          </a:xfrm>
        </p:spPr>
        <p:txBody>
          <a:bodyPr/>
          <a:lstStyle/>
          <a:p>
            <a:r>
              <a:rPr lang="en-US" dirty="0"/>
              <a:t>Configuration</a:t>
            </a:r>
          </a:p>
          <a:p>
            <a:pPr lvl="1"/>
            <a:r>
              <a:rPr lang="en-US" dirty="0"/>
              <a:t>Default = max function, min security</a:t>
            </a:r>
          </a:p>
          <a:p>
            <a:r>
              <a:rPr lang="en-US" dirty="0"/>
              <a:t>HTML Coding &amp; Server-Side Includes</a:t>
            </a:r>
          </a:p>
          <a:p>
            <a:pPr lvl="1"/>
            <a:r>
              <a:rPr lang="en-US" dirty="0"/>
              <a:t>Disallow SSI to prevent insertion of unauthorized commands</a:t>
            </a:r>
          </a:p>
          <a:p>
            <a:r>
              <a:rPr lang="en-US" dirty="0"/>
              <a:t>Private Documents in Public Directories</a:t>
            </a:r>
          </a:p>
          <a:p>
            <a:pPr lvl="1"/>
            <a:r>
              <a:rPr lang="en-US" dirty="0"/>
              <a:t>Disallow </a:t>
            </a:r>
            <a:r>
              <a:rPr lang="en-US" i="1" dirty="0"/>
              <a:t>directory browsing</a:t>
            </a:r>
          </a:p>
          <a:p>
            <a:r>
              <a:rPr lang="en-US" dirty="0"/>
              <a:t>Cookies &amp; Other Client-Side Risks</a:t>
            </a:r>
          </a:p>
          <a:p>
            <a:pPr lvl="1"/>
            <a:r>
              <a:rPr lang="en-US" dirty="0"/>
              <a:t>Users can alter cookies created by Web site</a:t>
            </a:r>
          </a:p>
          <a:p>
            <a:pPr lvl="1"/>
            <a:r>
              <a:rPr lang="en-US" dirty="0"/>
              <a:t>Cookie poisoning can exploit authentication tokens</a:t>
            </a:r>
          </a:p>
          <a:p>
            <a:pPr lvl="1"/>
            <a:r>
              <a:rPr lang="en-US" dirty="0"/>
              <a:t>E.g., alteration of discount codes → losses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39000" y="1066800"/>
            <a:ext cx="1668961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Database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interfaces too often </a:t>
            </a:r>
            <a:br>
              <a:rPr lang="en-US" dirty="0"/>
            </a:br>
            <a:r>
              <a:rPr lang="en-US" dirty="0"/>
              <a:t>added to formerly closed </a:t>
            </a:r>
            <a:br>
              <a:rPr lang="en-US" dirty="0"/>
            </a:br>
            <a:r>
              <a:rPr lang="en-US" dirty="0"/>
              <a:t>systems without proper </a:t>
            </a:r>
            <a:br>
              <a:rPr lang="en-US" dirty="0"/>
            </a:br>
            <a:r>
              <a:rPr lang="en-US" dirty="0"/>
              <a:t>analysis</a:t>
            </a:r>
          </a:p>
          <a:p>
            <a:r>
              <a:rPr lang="en-US" dirty="0"/>
              <a:t>Most users do not encrypt their databases</a:t>
            </a:r>
          </a:p>
          <a:p>
            <a:r>
              <a:rPr lang="en-US" dirty="0"/>
              <a:t>Buffer-overflow attacks can grant root access to intruder</a:t>
            </a:r>
          </a:p>
          <a:p>
            <a:r>
              <a:rPr lang="en-US" dirty="0"/>
              <a:t>Some programmers </a:t>
            </a:r>
            <a:r>
              <a:rPr lang="en-US" i="1" dirty="0"/>
              <a:t>hard-code </a:t>
            </a:r>
            <a:r>
              <a:rPr lang="en-US" dirty="0"/>
              <a:t>passwords into programs (!!) NO </a:t>
            </a:r>
            <a:r>
              <a:rPr lang="en-US" dirty="0" err="1"/>
              <a:t>NO</a:t>
            </a:r>
            <a:r>
              <a:rPr lang="en-US" dirty="0"/>
              <a:t> </a:t>
            </a:r>
            <a:r>
              <a:rPr lang="en-US" dirty="0" err="1"/>
              <a:t>NO</a:t>
            </a:r>
            <a:r>
              <a:rPr lang="en-US" dirty="0"/>
              <a:t>!</a:t>
            </a:r>
          </a:p>
          <a:p>
            <a:r>
              <a:rPr lang="en-US" dirty="0"/>
              <a:t>Default DB settings often weak</a:t>
            </a:r>
          </a:p>
          <a:p>
            <a:r>
              <a:rPr lang="en-US" dirty="0"/>
              <a:t>Audit DB log files for anomalies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6522" t="26087" r="6522" b="7246"/>
          <a:stretch>
            <a:fillRect/>
          </a:stretch>
        </p:blipFill>
        <p:spPr bwMode="auto">
          <a:xfrm>
            <a:off x="5562600" y="914400"/>
            <a:ext cx="30480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ction Button: Sound 4">
            <a:hlinkClick r:id="" action="ppaction://noaction" highlightClick="1">
              <a:snd r:embed="rId4" name="boinng04.wav"/>
            </a:hlinkClick>
          </p:cNvPr>
          <p:cNvSpPr/>
          <p:nvPr/>
        </p:nvSpPr>
        <p:spPr bwMode="auto">
          <a:xfrm>
            <a:off x="6096000" y="4419600"/>
            <a:ext cx="1600200" cy="1447800"/>
          </a:xfrm>
          <a:prstGeom prst="actionButtonSound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lum bright="29000"/>
          </a:blip>
          <a:srcRect l="21094" t="59375" r="2344" b="3750"/>
          <a:stretch>
            <a:fillRect/>
          </a:stretch>
        </p:blipFill>
        <p:spPr bwMode="auto">
          <a:xfrm>
            <a:off x="30997" y="0"/>
            <a:ext cx="91130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Platform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848600" cy="4953000"/>
          </a:xfrm>
        </p:spPr>
        <p:txBody>
          <a:bodyPr/>
          <a:lstStyle/>
          <a:p>
            <a:r>
              <a:rPr lang="en-US" dirty="0"/>
              <a:t>Operating system security essential</a:t>
            </a:r>
          </a:p>
          <a:p>
            <a:r>
              <a:rPr lang="en-US" dirty="0"/>
              <a:t>See </a:t>
            </a:r>
            <a:r>
              <a:rPr lang="en-US" i="1" dirty="0"/>
              <a:t>CSH6</a:t>
            </a:r>
            <a:r>
              <a:rPr lang="en-US" dirty="0"/>
              <a:t> Ch 24</a:t>
            </a:r>
          </a:p>
          <a:p>
            <a:r>
              <a:rPr lang="en-US" dirty="0"/>
              <a:t>Must not count solely on perimeter security</a:t>
            </a:r>
          </a:p>
          <a:p>
            <a:pPr lvl="1"/>
            <a:r>
              <a:rPr lang="en-US" dirty="0"/>
              <a:t>Harden OS configuration to resist attack even if perimeter is breached</a:t>
            </a:r>
          </a:p>
          <a:p>
            <a:pPr lvl="1"/>
            <a:r>
              <a:rPr lang="en-US" dirty="0"/>
              <a:t>Maintain up-to-date patches (see </a:t>
            </a:r>
            <a:r>
              <a:rPr lang="en-US" i="1" dirty="0"/>
              <a:t>CSH6</a:t>
            </a:r>
            <a:r>
              <a:rPr lang="en-US" dirty="0"/>
              <a:t> Ch 40)</a:t>
            </a:r>
          </a:p>
          <a:p>
            <a:pPr lvl="1"/>
            <a:r>
              <a:rPr lang="en-US" dirty="0"/>
              <a:t>Vulnerability assessments</a:t>
            </a:r>
          </a:p>
          <a:p>
            <a:pPr lvl="1"/>
            <a:r>
              <a:rPr lang="en-US" dirty="0"/>
              <a:t>Penetration testing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Breaking E-Commerce Systems</a:t>
            </a:r>
          </a:p>
          <a:p>
            <a:r>
              <a:rPr lang="en-US" sz="2000" dirty="0"/>
              <a:t>Case Study of Breaking an E-Business</a:t>
            </a:r>
          </a:p>
          <a:p>
            <a:r>
              <a:rPr lang="en-US" sz="2000" dirty="0"/>
              <a:t>Web-Application System Security</a:t>
            </a:r>
          </a:p>
          <a:p>
            <a:r>
              <a:rPr lang="en-US" sz="2000" dirty="0"/>
              <a:t>Protecting Web Applications</a:t>
            </a:r>
          </a:p>
          <a:p>
            <a:r>
              <a:rPr lang="en-US" sz="2000" dirty="0"/>
              <a:t>Components &amp; Vulnerabilities in E-Commerce Systems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Breaking E-Commerce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Thinking about how criminal hackers think</a:t>
            </a:r>
          </a:p>
          <a:p>
            <a:pPr lvl="1"/>
            <a:r>
              <a:rPr lang="en-US" dirty="0"/>
              <a:t>Attack weakest link</a:t>
            </a:r>
          </a:p>
          <a:p>
            <a:pPr lvl="1"/>
            <a:r>
              <a:rPr lang="en-US" dirty="0"/>
              <a:t>Look for monetary gain</a:t>
            </a:r>
          </a:p>
          <a:p>
            <a:pPr lvl="1"/>
            <a:r>
              <a:rPr lang="en-US" dirty="0"/>
              <a:t>Low-hanging fruit</a:t>
            </a:r>
          </a:p>
          <a:p>
            <a:pPr lvl="1"/>
            <a:r>
              <a:rPr lang="en-US" dirty="0"/>
              <a:t>Attack servers when possible</a:t>
            </a:r>
          </a:p>
          <a:p>
            <a:r>
              <a:rPr lang="en-US" dirty="0"/>
              <a:t>Must harden not only perimeter but also core</a:t>
            </a:r>
          </a:p>
          <a:p>
            <a:r>
              <a:rPr lang="en-US" dirty="0"/>
              <a:t>Asymmetric attacks</a:t>
            </a:r>
          </a:p>
          <a:p>
            <a:pPr lvl="1"/>
            <a:r>
              <a:rPr lang="en-US" dirty="0"/>
              <a:t>Defense harder &amp; more costly than offense</a:t>
            </a:r>
          </a:p>
          <a:p>
            <a:pPr lvl="1"/>
            <a:r>
              <a:rPr lang="en-US" dirty="0"/>
              <a:t>Script kiddies have caused $M damage</a:t>
            </a:r>
          </a:p>
          <a:p>
            <a:pPr lvl="2"/>
            <a:r>
              <a:rPr lang="en-US" dirty="0"/>
              <a:t>E.g., MafiaBoy 2000 vs eBay, Amazon, Schwab….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Case Study of Breaking an </a:t>
            </a:r>
            <a:br>
              <a:rPr lang="en-US" dirty="0"/>
            </a:br>
            <a:r>
              <a:rPr lang="en-US" dirty="0"/>
              <a:t>E-Business (1)</a:t>
            </a:r>
          </a:p>
        </p:txBody>
      </p:sp>
      <p:pic>
        <p:nvPicPr>
          <p:cNvPr id="6" name="Picture 5" descr="csh5 ch 21 exhibit 0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371600"/>
            <a:ext cx="5943600" cy="5077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Case Study of Breaking an </a:t>
            </a:r>
            <a:br>
              <a:rPr lang="en-US" dirty="0"/>
            </a:br>
            <a:r>
              <a:rPr lang="en-US" dirty="0"/>
              <a:t>E-Business (2)</a:t>
            </a:r>
          </a:p>
        </p:txBody>
      </p:sp>
      <p:pic>
        <p:nvPicPr>
          <p:cNvPr id="4" name="Picture 3" descr="csh5 ch 21 exhibit 0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4108" y="1295400"/>
            <a:ext cx="6515784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Web-Application System Security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Absolutely require corporate security policy</a:t>
            </a:r>
          </a:p>
          <a:p>
            <a:pPr lvl="1"/>
            <a:r>
              <a:rPr lang="en-US" dirty="0"/>
              <a:t>Informs decisions on specific security configurations</a:t>
            </a:r>
          </a:p>
          <a:p>
            <a:pPr lvl="1"/>
            <a:r>
              <a:rPr lang="en-US" dirty="0"/>
              <a:t>Inconsistencies can doom security</a:t>
            </a:r>
          </a:p>
          <a:p>
            <a:r>
              <a:rPr lang="en-US" dirty="0"/>
              <a:t>Security systems should be independently evaluated</a:t>
            </a:r>
          </a:p>
          <a:p>
            <a:pPr lvl="1"/>
            <a:r>
              <a:rPr lang="en-US" dirty="0"/>
              <a:t>System audits (do measures conform with policy?)</a:t>
            </a:r>
          </a:p>
          <a:p>
            <a:pPr lvl="1"/>
            <a:r>
              <a:rPr lang="en-US" dirty="0"/>
              <a:t>Vulnerability analysis (can we locate obvious gaps in security?)</a:t>
            </a:r>
          </a:p>
          <a:p>
            <a:pPr lvl="1"/>
            <a:r>
              <a:rPr lang="en-US" dirty="0"/>
              <a:t>Penetration testing (can we break through the barriers using criminal hacker methods?)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Protecting Web Applications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772400" cy="5257800"/>
          </a:xfrm>
        </p:spPr>
        <p:txBody>
          <a:bodyPr/>
          <a:lstStyle/>
          <a:p>
            <a:r>
              <a:rPr lang="en-US" dirty="0"/>
              <a:t>Layered view of systems</a:t>
            </a:r>
          </a:p>
          <a:p>
            <a:r>
              <a:rPr lang="en-US" dirty="0"/>
              <a:t>Network, OS flaws usually documented</a:t>
            </a:r>
          </a:p>
          <a:p>
            <a:pPr lvl="1"/>
            <a:r>
              <a:rPr lang="en-US" dirty="0"/>
              <a:t>Alerts</a:t>
            </a:r>
          </a:p>
          <a:p>
            <a:pPr lvl="1"/>
            <a:r>
              <a:rPr lang="en-US" dirty="0"/>
              <a:t>National Vulnerability</a:t>
            </a:r>
            <a:br>
              <a:rPr lang="en-US" dirty="0"/>
            </a:br>
            <a:r>
              <a:rPr lang="en-US" dirty="0"/>
              <a:t>Database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hlinkClick r:id="rId3"/>
              </a:rPr>
              <a:t>http://nvd.nist.gov/</a:t>
            </a:r>
            <a:r>
              <a:rPr lang="en-US" dirty="0"/>
              <a:t> </a:t>
            </a:r>
          </a:p>
          <a:p>
            <a:r>
              <a:rPr lang="en-US" dirty="0"/>
              <a:t>Vulnerability scanners</a:t>
            </a:r>
            <a:br>
              <a:rPr lang="en-US" dirty="0"/>
            </a:br>
            <a:r>
              <a:rPr lang="en-US" dirty="0"/>
              <a:t>available (see </a:t>
            </a:r>
            <a:r>
              <a:rPr lang="en-US" i="1" dirty="0"/>
              <a:t>CSH6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Ch 46)</a:t>
            </a:r>
          </a:p>
          <a:p>
            <a:r>
              <a:rPr lang="en-US" dirty="0"/>
              <a:t>Firewalls critical element</a:t>
            </a:r>
          </a:p>
          <a:p>
            <a:r>
              <a:rPr lang="en-US" dirty="0"/>
              <a:t>Application servers (Java etc) must be secured</a:t>
            </a:r>
          </a:p>
          <a:p>
            <a:r>
              <a:rPr lang="en-US" dirty="0"/>
              <a:t>Application security = function of how programs are configured &amp; used (not just of patches)</a:t>
            </a:r>
          </a:p>
        </p:txBody>
      </p:sp>
      <p:pic>
        <p:nvPicPr>
          <p:cNvPr id="6" name="Picture 5" descr="csh5 ch 21 exhibit 03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2047875"/>
            <a:ext cx="3905250" cy="276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Components &amp; Vulnerabilities in E-Commerce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Client-Side Risks</a:t>
            </a:r>
          </a:p>
          <a:p>
            <a:r>
              <a:rPr lang="en-US" dirty="0"/>
              <a:t>Network-Protocol Risks</a:t>
            </a:r>
          </a:p>
          <a:p>
            <a:r>
              <a:rPr lang="en-US" dirty="0"/>
              <a:t>Business-Application Logic</a:t>
            </a:r>
          </a:p>
          <a:p>
            <a:r>
              <a:rPr lang="en-US" dirty="0"/>
              <a:t>CGI-Script Vulnerabilities</a:t>
            </a:r>
          </a:p>
          <a:p>
            <a:r>
              <a:rPr lang="en-US" dirty="0"/>
              <a:t>Application Subversion</a:t>
            </a:r>
          </a:p>
          <a:p>
            <a:r>
              <a:rPr lang="en-US" dirty="0"/>
              <a:t>Web-Server Exploits</a:t>
            </a:r>
          </a:p>
          <a:p>
            <a:r>
              <a:rPr lang="en-US" dirty="0"/>
              <a:t>Database Security</a:t>
            </a:r>
          </a:p>
          <a:p>
            <a:r>
              <a:rPr lang="en-US" dirty="0"/>
              <a:t>Platform Security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524000"/>
            <a:ext cx="3339101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Client-Side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e-commerce uses browsers</a:t>
            </a:r>
          </a:p>
          <a:p>
            <a:pPr lvl="1"/>
            <a:r>
              <a:rPr lang="en-US" dirty="0"/>
              <a:t>Also extending to hand-held devices</a:t>
            </a:r>
          </a:p>
          <a:p>
            <a:r>
              <a:rPr lang="en-US" dirty="0"/>
              <a:t>Threats from malicious mobile code (</a:t>
            </a:r>
            <a:r>
              <a:rPr lang="en-US" i="1" dirty="0"/>
              <a:t>CSH6</a:t>
            </a:r>
            <a:r>
              <a:rPr lang="en-US" dirty="0"/>
              <a:t> Ch 16 &amp; 17); e.g., Web scripts, Java applets, ActiveX controls, Trojan horse programs</a:t>
            </a:r>
          </a:p>
          <a:p>
            <a:r>
              <a:rPr lang="en-US" dirty="0"/>
              <a:t>Serious risk from loss of privacy</a:t>
            </a:r>
          </a:p>
          <a:p>
            <a:pPr lvl="1"/>
            <a:r>
              <a:rPr lang="en-US" dirty="0"/>
              <a:t>Identity theft against </a:t>
            </a:r>
            <a:r>
              <a:rPr lang="en-US" i="1" dirty="0"/>
              <a:t>data subjects</a:t>
            </a:r>
          </a:p>
          <a:p>
            <a:pPr lvl="1"/>
            <a:r>
              <a:rPr lang="en-US" dirty="0"/>
              <a:t>Business &amp; legal consequences for corporate victims</a:t>
            </a:r>
          </a:p>
          <a:p>
            <a:pPr lvl="1"/>
            <a:r>
              <a:rPr lang="en-US" dirty="0"/>
              <a:t>Browsers typically convey much private info</a:t>
            </a:r>
          </a:p>
          <a:p>
            <a:pPr lvl="1"/>
            <a:r>
              <a:rPr lang="en-US" dirty="0"/>
              <a:t>Spyware tracks computer usage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h5_chapter_slid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csh5_chapter_slides</Template>
  <TotalTime>314</TotalTime>
  <Words>1077</Words>
  <Application>Microsoft Office PowerPoint</Application>
  <PresentationFormat>On-screen Show (4:3)</PresentationFormat>
  <Paragraphs>173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Bookman Old Style</vt:lpstr>
      <vt:lpstr>Freestyle Script</vt:lpstr>
      <vt:lpstr>Garamond</vt:lpstr>
      <vt:lpstr>Times New Roman</vt:lpstr>
      <vt:lpstr>Wingdings</vt:lpstr>
      <vt:lpstr>csh5_chapter_slides</vt:lpstr>
      <vt:lpstr>Web-Based Vulnerabilities</vt:lpstr>
      <vt:lpstr>Topics</vt:lpstr>
      <vt:lpstr>Breaking E-Commerce Systems</vt:lpstr>
      <vt:lpstr>Case Study of Breaking an  E-Business (1)</vt:lpstr>
      <vt:lpstr>Case Study of Breaking an  E-Business (2)</vt:lpstr>
      <vt:lpstr>Web-Application System Security</vt:lpstr>
      <vt:lpstr>Protecting Web Applications</vt:lpstr>
      <vt:lpstr>Components &amp; Vulnerabilities in E-Commerce Systems</vt:lpstr>
      <vt:lpstr>Client-Side Risks</vt:lpstr>
      <vt:lpstr>Network-Protocol Risks</vt:lpstr>
      <vt:lpstr>Network-Protocol Attacks</vt:lpstr>
      <vt:lpstr>Business-Application Logic</vt:lpstr>
      <vt:lpstr>CGI-Script Vulnerabilities</vt:lpstr>
      <vt:lpstr>Application Subversion</vt:lpstr>
      <vt:lpstr>Web Server Exploits</vt:lpstr>
      <vt:lpstr>Database Security</vt:lpstr>
      <vt:lpstr>Platform Security</vt:lpstr>
      <vt:lpstr>Now go and study</vt:lpstr>
    </vt:vector>
  </TitlesOfParts>
  <Manager>Matthew Bovee, PhD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Web-Based Vulnerabilities</dc:title>
  <dc:subject>CSH5 Chapter 21</dc:subject>
  <dc:creator>Michel E. Kabay</dc:creator>
  <cp:keywords/>
  <dc:description>Updated 2019-10-04_x000d_
“Web-Based Vulnerabilities”_x000d_
Anup K. Ghosh, Kurt Baumgarten, Jennifer Hadley &amp; Steven Lovaas_x000d_
</dc:description>
  <cp:lastModifiedBy>Mich Kabay</cp:lastModifiedBy>
  <cp:revision>58</cp:revision>
  <cp:lastPrinted>2011-10-03T16:33:28Z</cp:lastPrinted>
  <dcterms:created xsi:type="dcterms:W3CDTF">2009-10-05T15:06:22Z</dcterms:created>
  <dcterms:modified xsi:type="dcterms:W3CDTF">2021-02-05T19:53:48Z</dcterms:modified>
  <cp:category/>
</cp:coreProperties>
</file>