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51"/>
  </p:notesMasterIdLst>
  <p:handoutMasterIdLst>
    <p:handoutMasterId r:id="rId52"/>
  </p:handoutMasterIdLst>
  <p:sldIdLst>
    <p:sldId id="908" r:id="rId2"/>
    <p:sldId id="911" r:id="rId3"/>
    <p:sldId id="912" r:id="rId4"/>
    <p:sldId id="913" r:id="rId5"/>
    <p:sldId id="914" r:id="rId6"/>
    <p:sldId id="915" r:id="rId7"/>
    <p:sldId id="916" r:id="rId8"/>
    <p:sldId id="917" r:id="rId9"/>
    <p:sldId id="918" r:id="rId10"/>
    <p:sldId id="919" r:id="rId11"/>
    <p:sldId id="920" r:id="rId12"/>
    <p:sldId id="921" r:id="rId13"/>
    <p:sldId id="922" r:id="rId14"/>
    <p:sldId id="923" r:id="rId15"/>
    <p:sldId id="924" r:id="rId16"/>
    <p:sldId id="925" r:id="rId17"/>
    <p:sldId id="926" r:id="rId18"/>
    <p:sldId id="927" r:id="rId19"/>
    <p:sldId id="934" r:id="rId20"/>
    <p:sldId id="935" r:id="rId21"/>
    <p:sldId id="936" r:id="rId22"/>
    <p:sldId id="937" r:id="rId23"/>
    <p:sldId id="938" r:id="rId24"/>
    <p:sldId id="939" r:id="rId25"/>
    <p:sldId id="940" r:id="rId26"/>
    <p:sldId id="941" r:id="rId27"/>
    <p:sldId id="963" r:id="rId28"/>
    <p:sldId id="942" r:id="rId29"/>
    <p:sldId id="943" r:id="rId30"/>
    <p:sldId id="944" r:id="rId31"/>
    <p:sldId id="945" r:id="rId32"/>
    <p:sldId id="946" r:id="rId33"/>
    <p:sldId id="947" r:id="rId34"/>
    <p:sldId id="948" r:id="rId35"/>
    <p:sldId id="949" r:id="rId36"/>
    <p:sldId id="950" r:id="rId37"/>
    <p:sldId id="951" r:id="rId38"/>
    <p:sldId id="952" r:id="rId39"/>
    <p:sldId id="953" r:id="rId40"/>
    <p:sldId id="954" r:id="rId41"/>
    <p:sldId id="955" r:id="rId42"/>
    <p:sldId id="956" r:id="rId43"/>
    <p:sldId id="957" r:id="rId44"/>
    <p:sldId id="958" r:id="rId45"/>
    <p:sldId id="959" r:id="rId46"/>
    <p:sldId id="960" r:id="rId47"/>
    <p:sldId id="961" r:id="rId48"/>
    <p:sldId id="962" r:id="rId49"/>
    <p:sldId id="578" r:id="rId5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86410" autoAdjust="0"/>
  </p:normalViewPr>
  <p:slideViewPr>
    <p:cSldViewPr showGuides="1">
      <p:cViewPr varScale="1">
        <p:scale>
          <a:sx n="70" d="100"/>
          <a:sy n="70" d="100"/>
        </p:scale>
        <p:origin x="1116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1986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26.xml"/><Relationship Id="rId39" Type="http://schemas.openxmlformats.org/officeDocument/2006/relationships/slide" Target="slides/slide40.xml"/><Relationship Id="rId3" Type="http://schemas.openxmlformats.org/officeDocument/2006/relationships/slide" Target="slides/slide3.xml"/><Relationship Id="rId21" Type="http://schemas.openxmlformats.org/officeDocument/2006/relationships/slide" Target="slides/slide21.xml"/><Relationship Id="rId34" Type="http://schemas.openxmlformats.org/officeDocument/2006/relationships/slide" Target="slides/slide35.xml"/><Relationship Id="rId42" Type="http://schemas.openxmlformats.org/officeDocument/2006/relationships/slide" Target="slides/slide43.xml"/><Relationship Id="rId47" Type="http://schemas.openxmlformats.org/officeDocument/2006/relationships/slide" Target="slides/slide49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5.xml"/><Relationship Id="rId33" Type="http://schemas.openxmlformats.org/officeDocument/2006/relationships/slide" Target="slides/slide34.xml"/><Relationship Id="rId38" Type="http://schemas.openxmlformats.org/officeDocument/2006/relationships/slide" Target="slides/slide39.xml"/><Relationship Id="rId46" Type="http://schemas.openxmlformats.org/officeDocument/2006/relationships/slide" Target="slides/slide47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29" Type="http://schemas.openxmlformats.org/officeDocument/2006/relationships/slide" Target="slides/slide30.xml"/><Relationship Id="rId41" Type="http://schemas.openxmlformats.org/officeDocument/2006/relationships/slide" Target="slides/slide4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4.xml"/><Relationship Id="rId32" Type="http://schemas.openxmlformats.org/officeDocument/2006/relationships/slide" Target="slides/slide33.xml"/><Relationship Id="rId37" Type="http://schemas.openxmlformats.org/officeDocument/2006/relationships/slide" Target="slides/slide38.xml"/><Relationship Id="rId40" Type="http://schemas.openxmlformats.org/officeDocument/2006/relationships/slide" Target="slides/slide41.xml"/><Relationship Id="rId45" Type="http://schemas.openxmlformats.org/officeDocument/2006/relationships/slide" Target="slides/slide46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28" Type="http://schemas.openxmlformats.org/officeDocument/2006/relationships/slide" Target="slides/slide29.xml"/><Relationship Id="rId36" Type="http://schemas.openxmlformats.org/officeDocument/2006/relationships/slide" Target="slides/slide37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31" Type="http://schemas.openxmlformats.org/officeDocument/2006/relationships/slide" Target="slides/slide32.xml"/><Relationship Id="rId44" Type="http://schemas.openxmlformats.org/officeDocument/2006/relationships/slide" Target="slides/slide45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2.xml"/><Relationship Id="rId27" Type="http://schemas.openxmlformats.org/officeDocument/2006/relationships/slide" Target="slides/slide28.xml"/><Relationship Id="rId30" Type="http://schemas.openxmlformats.org/officeDocument/2006/relationships/slide" Target="slides/slide31.xml"/><Relationship Id="rId35" Type="http://schemas.openxmlformats.org/officeDocument/2006/relationships/slide" Target="slides/slide36.xml"/><Relationship Id="rId43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57435"/>
            <a:ext cx="7315200" cy="22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ctr" defTabSz="913927" eaLnBrk="0" hangingPunct="0">
              <a:defRPr sz="1200" b="0" i="1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Introduction to IA – Class Notes</a:t>
            </a:r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869"/>
            <a:ext cx="7315200" cy="45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ctr" defTabSz="913927" eaLnBrk="0" hangingPunct="0">
              <a:defRPr sz="1200" b="0" i="1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                             </a:t>
            </a:r>
            <a:fld id="{737F65E9-A772-4A14-AEBC-B0D97BFED8B8}" type="slidenum">
              <a:rPr lang="en-US"/>
              <a:pPr>
                <a:defRPr/>
              </a:pPr>
              <a:t>‹#›</a:t>
            </a:fld>
            <a:r>
              <a:rPr lang="en-US" dirty="0"/>
              <a:t>                                            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40004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19200" y="239375"/>
            <a:ext cx="4876800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300" b="0" i="1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IS340 Class Notes</a:t>
            </a:r>
          </a:p>
        </p:txBody>
      </p:sp>
      <p:sp>
        <p:nvSpPr>
          <p:cNvPr id="512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8032" y="4561226"/>
            <a:ext cx="5039139" cy="431857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38032" y="9122452"/>
            <a:ext cx="5039139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100" b="0" i="1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1753" y="9122452"/>
            <a:ext cx="1056861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100" b="0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/>
              <a:pPr>
                <a:defRPr/>
              </a:pPr>
              <a:t>‹#›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64919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B801C775-E9A2-4685-A6A4-9F4F15C88AEE}" type="slidenum">
              <a:rPr lang="en-US" smtClean="0"/>
              <a:pPr/>
              <a:t>1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79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2B8581-D951-406D-AF53-A186EAFEABD2}" type="slidenum">
              <a:rPr lang="en-US"/>
              <a:pPr/>
              <a:t>10</a:t>
            </a:fld>
            <a:endParaRPr lang="en-US"/>
          </a:p>
        </p:txBody>
      </p:sp>
      <p:sp>
        <p:nvSpPr>
          <p:cNvPr id="102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27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C736AB-7468-43E2-861F-1ECC40409BA6}" type="slidenum">
              <a:rPr lang="en-US"/>
              <a:pPr/>
              <a:t>11</a:t>
            </a:fld>
            <a:endParaRPr lang="en-US"/>
          </a:p>
        </p:txBody>
      </p:sp>
      <p:sp>
        <p:nvSpPr>
          <p:cNvPr id="102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195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16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250AC0-302A-44FC-9C6A-90B276E89B3E}" type="slidenum">
              <a:rPr lang="en-US"/>
              <a:pPr/>
              <a:t>12</a:t>
            </a:fld>
            <a:endParaRPr lang="en-US"/>
          </a:p>
        </p:txBody>
      </p:sp>
      <p:sp>
        <p:nvSpPr>
          <p:cNvPr id="102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297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98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34F455-BADF-416A-8D79-3E73FDC9EC1F}" type="slidenum">
              <a:rPr lang="en-US"/>
              <a:pPr/>
              <a:t>13</a:t>
            </a:fld>
            <a:endParaRPr lang="en-US"/>
          </a:p>
        </p:txBody>
      </p:sp>
      <p:sp>
        <p:nvSpPr>
          <p:cNvPr id="102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65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D7B2D2-71F8-48DC-A414-7C9DBAE7AFEB}" type="slidenum">
              <a:rPr lang="en-US"/>
              <a:pPr/>
              <a:t>14</a:t>
            </a:fld>
            <a:endParaRPr lang="en-US"/>
          </a:p>
        </p:txBody>
      </p:sp>
      <p:sp>
        <p:nvSpPr>
          <p:cNvPr id="102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502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34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B6F9CD-8DAC-4A79-A624-4EB1E34BA2E7}" type="slidenum">
              <a:rPr lang="en-US"/>
              <a:pPr/>
              <a:t>15</a:t>
            </a:fld>
            <a:endParaRPr lang="en-US"/>
          </a:p>
        </p:txBody>
      </p:sp>
      <p:sp>
        <p:nvSpPr>
          <p:cNvPr id="102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56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7A2A67-540A-4E24-99C1-4C5DB3060E07}" type="slidenum">
              <a:rPr lang="en-US"/>
              <a:pPr/>
              <a:t>16</a:t>
            </a:fld>
            <a:endParaRPr lang="en-US"/>
          </a:p>
        </p:txBody>
      </p:sp>
      <p:sp>
        <p:nvSpPr>
          <p:cNvPr id="102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66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B4AE7F-0BA1-4750-9FF5-3D323E3C9C45}" type="slidenum">
              <a:rPr lang="en-US"/>
              <a:pPr/>
              <a:t>17</a:t>
            </a:fld>
            <a:endParaRPr lang="en-US"/>
          </a:p>
        </p:txBody>
      </p:sp>
      <p:sp>
        <p:nvSpPr>
          <p:cNvPr id="102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49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5176E3-D082-4A4D-8298-3F8CF0CDE0AB}" type="slidenum">
              <a:rPr lang="en-US"/>
              <a:pPr/>
              <a:t>18</a:t>
            </a:fld>
            <a:endParaRPr lang="en-US"/>
          </a:p>
        </p:txBody>
      </p:sp>
      <p:sp>
        <p:nvSpPr>
          <p:cNvPr id="102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912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45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38B4A8-9136-4D66-A55C-79963C5FA6D0}" type="slidenum">
              <a:rPr lang="en-US"/>
              <a:pPr/>
              <a:t>19</a:t>
            </a:fld>
            <a:endParaRPr lang="en-US"/>
          </a:p>
        </p:txBody>
      </p:sp>
      <p:sp>
        <p:nvSpPr>
          <p:cNvPr id="102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67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67B6F-FE4B-43DA-BC00-9BC9ECF7AF65}" type="slidenum">
              <a:rPr lang="en-US"/>
              <a:pPr/>
              <a:t>2</a:t>
            </a:fld>
            <a:endParaRPr lang="en-US"/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28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C9CCC9-9C14-480B-B9CE-5AEE8CD6978D}" type="slidenum">
              <a:rPr lang="en-US"/>
              <a:pPr/>
              <a:t>20</a:t>
            </a:fld>
            <a:endParaRPr lang="en-US"/>
          </a:p>
        </p:txBody>
      </p:sp>
      <p:sp>
        <p:nvSpPr>
          <p:cNvPr id="102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997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3E99D8-E0B7-45D9-AA91-E6380D94088C}" type="slidenum">
              <a:rPr lang="en-US"/>
              <a:pPr/>
              <a:t>21</a:t>
            </a:fld>
            <a:endParaRPr lang="en-US"/>
          </a:p>
        </p:txBody>
      </p:sp>
      <p:sp>
        <p:nvSpPr>
          <p:cNvPr id="102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912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191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C60543-85C1-40F7-8309-0FBDC9E3D57D}" type="slidenum">
              <a:rPr lang="en-US"/>
              <a:pPr/>
              <a:t>22</a:t>
            </a:fld>
            <a:endParaRPr lang="en-US"/>
          </a:p>
        </p:txBody>
      </p:sp>
      <p:sp>
        <p:nvSpPr>
          <p:cNvPr id="103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79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BD6810-D609-47E2-9C38-3BEEC7886428}" type="slidenum">
              <a:rPr lang="en-US"/>
              <a:pPr/>
              <a:t>23</a:t>
            </a:fld>
            <a:endParaRPr lang="en-US"/>
          </a:p>
        </p:txBody>
      </p:sp>
      <p:sp>
        <p:nvSpPr>
          <p:cNvPr id="103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117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988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5D68ED-AF99-4CC1-9A5F-1FC5EADEF770}" type="slidenum">
              <a:rPr lang="en-US"/>
              <a:pPr/>
              <a:t>24</a:t>
            </a:fld>
            <a:endParaRPr lang="en-US"/>
          </a:p>
        </p:txBody>
      </p:sp>
      <p:sp>
        <p:nvSpPr>
          <p:cNvPr id="102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148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B9E2B8-ED9E-4E91-87F0-E3DA8FB7AF0C}" type="slidenum">
              <a:rPr lang="en-US"/>
              <a:pPr/>
              <a:t>25</a:t>
            </a:fld>
            <a:endParaRPr lang="en-US"/>
          </a:p>
        </p:txBody>
      </p:sp>
      <p:sp>
        <p:nvSpPr>
          <p:cNvPr id="103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135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5875A-233D-4923-8769-0E39B827990C}" type="slidenum">
              <a:rPr lang="en-US"/>
              <a:pPr/>
              <a:t>26</a:t>
            </a:fld>
            <a:endParaRPr lang="en-US"/>
          </a:p>
        </p:txBody>
      </p:sp>
      <p:sp>
        <p:nvSpPr>
          <p:cNvPr id="103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901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27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8439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169394-6417-4016-A58E-666733640CAC}" type="slidenum">
              <a:rPr lang="en-US"/>
              <a:pPr/>
              <a:t>28</a:t>
            </a:fld>
            <a:endParaRPr lang="en-US"/>
          </a:p>
        </p:txBody>
      </p:sp>
      <p:sp>
        <p:nvSpPr>
          <p:cNvPr id="103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18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67B49F-5A37-4CCE-983A-0D0632C72274}" type="slidenum">
              <a:rPr lang="en-US"/>
              <a:pPr/>
              <a:t>29</a:t>
            </a:fld>
            <a:endParaRPr lang="en-US"/>
          </a:p>
        </p:txBody>
      </p:sp>
      <p:sp>
        <p:nvSpPr>
          <p:cNvPr id="103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39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EE237B-792E-48A3-98BB-AAA184A44CC4}" type="slidenum">
              <a:rPr lang="en-US"/>
              <a:pPr/>
              <a:t>3</a:t>
            </a:fld>
            <a:endParaRPr lang="en-US"/>
          </a:p>
        </p:txBody>
      </p:sp>
      <p:sp>
        <p:nvSpPr>
          <p:cNvPr id="101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6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866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3F87B7-9BC3-4CC3-B090-49037367A41C}" type="slidenum">
              <a:rPr lang="en-US"/>
              <a:pPr/>
              <a:t>30</a:t>
            </a:fld>
            <a:endParaRPr lang="en-US"/>
          </a:p>
        </p:txBody>
      </p:sp>
      <p:sp>
        <p:nvSpPr>
          <p:cNvPr id="103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501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DE03E3-C20F-4CAA-9DF9-203606519568}" type="slidenum">
              <a:rPr lang="en-US"/>
              <a:pPr/>
              <a:t>31</a:t>
            </a:fld>
            <a:endParaRPr lang="en-US"/>
          </a:p>
        </p:txBody>
      </p:sp>
      <p:sp>
        <p:nvSpPr>
          <p:cNvPr id="103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731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359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BB96F6-4F17-4647-A406-1B76C70C969D}" type="slidenum">
              <a:rPr lang="en-US"/>
              <a:pPr/>
              <a:t>32</a:t>
            </a:fld>
            <a:endParaRPr lang="en-US"/>
          </a:p>
        </p:txBody>
      </p:sp>
      <p:sp>
        <p:nvSpPr>
          <p:cNvPr id="103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439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14F58E-5FF8-41C7-AFE6-BE3E92AFAE7C}" type="slidenum">
              <a:rPr lang="en-US"/>
              <a:pPr/>
              <a:t>33</a:t>
            </a:fld>
            <a:endParaRPr lang="en-US"/>
          </a:p>
        </p:txBody>
      </p:sp>
      <p:sp>
        <p:nvSpPr>
          <p:cNvPr id="103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719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1931B7-77BF-4F28-9218-4B0B3B4832B5}" type="slidenum">
              <a:rPr lang="en-US"/>
              <a:pPr/>
              <a:t>34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520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C5B7D0-BD42-4765-AAF5-8EA11CBD405D}" type="slidenum">
              <a:rPr lang="en-US"/>
              <a:pPr/>
              <a:t>35</a:t>
            </a:fld>
            <a:endParaRPr lang="en-US"/>
          </a:p>
        </p:txBody>
      </p:sp>
      <p:sp>
        <p:nvSpPr>
          <p:cNvPr id="104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245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751019-314D-4516-90AE-67185AA941DB}" type="slidenum">
              <a:rPr lang="en-US"/>
              <a:pPr/>
              <a:t>36</a:t>
            </a:fld>
            <a:endParaRPr lang="en-US"/>
          </a:p>
        </p:txBody>
      </p:sp>
      <p:sp>
        <p:nvSpPr>
          <p:cNvPr id="104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28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1DFC70-1A13-4D41-A496-FF6789D5E0F2}" type="slidenum">
              <a:rPr lang="en-US"/>
              <a:pPr/>
              <a:t>37</a:t>
            </a:fld>
            <a:endParaRPr lang="en-US"/>
          </a:p>
        </p:txBody>
      </p:sp>
      <p:sp>
        <p:nvSpPr>
          <p:cNvPr id="104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663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01BB4D-4AF1-4E8C-8A8B-753D40DF9745}" type="slidenum">
              <a:rPr lang="en-US"/>
              <a:pPr/>
              <a:t>38</a:t>
            </a:fld>
            <a:endParaRPr lang="en-US"/>
          </a:p>
        </p:txBody>
      </p:sp>
      <p:sp>
        <p:nvSpPr>
          <p:cNvPr id="104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643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DDE76E-721D-4835-8F7A-FAB2B4C7972E}" type="slidenum">
              <a:rPr lang="en-US"/>
              <a:pPr/>
              <a:t>39</a:t>
            </a:fld>
            <a:endParaRPr lang="en-US"/>
          </a:p>
        </p:txBody>
      </p:sp>
      <p:sp>
        <p:nvSpPr>
          <p:cNvPr id="104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56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813A21-503D-45ED-8FD5-F4E8DB1DBBCF}" type="slidenum">
              <a:rPr lang="en-US"/>
              <a:pPr/>
              <a:t>4</a:t>
            </a:fld>
            <a:endParaRPr lang="en-US"/>
          </a:p>
        </p:txBody>
      </p:sp>
      <p:sp>
        <p:nvSpPr>
          <p:cNvPr id="101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8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B130B5-F301-413E-B36C-6715640CFD9D}" type="slidenum">
              <a:rPr lang="en-US"/>
              <a:pPr/>
              <a:t>40</a:t>
            </a:fld>
            <a:endParaRPr lang="en-US"/>
          </a:p>
        </p:txBody>
      </p:sp>
      <p:sp>
        <p:nvSpPr>
          <p:cNvPr id="104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27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053802-5B7D-4B5F-83F5-FCCE710562B5}" type="slidenum">
              <a:rPr lang="en-US"/>
              <a:pPr/>
              <a:t>41</a:t>
            </a:fld>
            <a:endParaRPr lang="en-US"/>
          </a:p>
        </p:txBody>
      </p:sp>
      <p:sp>
        <p:nvSpPr>
          <p:cNvPr id="105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973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9CCAB7-E0C7-47AE-B115-22E7637B4F4B}" type="slidenum">
              <a:rPr lang="en-US"/>
              <a:pPr/>
              <a:t>42</a:t>
            </a:fld>
            <a:endParaRPr lang="en-US"/>
          </a:p>
        </p:txBody>
      </p:sp>
      <p:sp>
        <p:nvSpPr>
          <p:cNvPr id="105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861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30C494-37CF-44C9-ADEA-5516FF339318}" type="slidenum">
              <a:rPr lang="en-US"/>
              <a:pPr/>
              <a:t>43</a:t>
            </a:fld>
            <a:endParaRPr lang="en-US"/>
          </a:p>
        </p:txBody>
      </p:sp>
      <p:sp>
        <p:nvSpPr>
          <p:cNvPr id="105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797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56003C-E55E-4196-BC7B-B36E8BC76881}" type="slidenum">
              <a:rPr lang="en-US"/>
              <a:pPr/>
              <a:t>44</a:t>
            </a:fld>
            <a:endParaRPr lang="en-US"/>
          </a:p>
        </p:txBody>
      </p:sp>
      <p:sp>
        <p:nvSpPr>
          <p:cNvPr id="106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086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398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E53F80-AB78-4EB9-8910-785FD883B24B}" type="slidenum">
              <a:rPr lang="en-US"/>
              <a:pPr/>
              <a:t>45</a:t>
            </a:fld>
            <a:endParaRPr lang="en-US"/>
          </a:p>
        </p:txBody>
      </p:sp>
      <p:sp>
        <p:nvSpPr>
          <p:cNvPr id="106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79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7C4AC-D647-4693-9F69-10A953E3B294}" type="slidenum">
              <a:rPr lang="en-US"/>
              <a:pPr/>
              <a:t>46</a:t>
            </a:fld>
            <a:endParaRPr lang="en-US"/>
          </a:p>
        </p:txBody>
      </p:sp>
      <p:sp>
        <p:nvSpPr>
          <p:cNvPr id="106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777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0B70C4-49E6-4428-8D97-BB25714E1300}" type="slidenum">
              <a:rPr lang="en-US"/>
              <a:pPr/>
              <a:t>47</a:t>
            </a:fld>
            <a:endParaRPr lang="en-US"/>
          </a:p>
        </p:txBody>
      </p:sp>
      <p:sp>
        <p:nvSpPr>
          <p:cNvPr id="106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590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48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9657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03FF91CD-32CD-43BA-AAFF-F595D6CB5954}" type="slidenum">
              <a:rPr lang="en-US" smtClean="0"/>
              <a:pPr/>
              <a:t>49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9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608B0E-B790-489B-9C20-54FEEE30AC57}" type="slidenum">
              <a:rPr lang="en-US"/>
              <a:pPr/>
              <a:t>5</a:t>
            </a:fld>
            <a:endParaRPr lang="en-US"/>
          </a:p>
        </p:txBody>
      </p:sp>
      <p:sp>
        <p:nvSpPr>
          <p:cNvPr id="101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581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25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9DCFA2-3470-4827-ACBD-1904C6FA9F8A}" type="slidenum">
              <a:rPr lang="en-US"/>
              <a:pPr/>
              <a:t>6</a:t>
            </a:fld>
            <a:endParaRPr lang="en-US"/>
          </a:p>
        </p:txBody>
      </p:sp>
      <p:sp>
        <p:nvSpPr>
          <p:cNvPr id="101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84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D37BFF-3298-4078-B547-09B12E18AF85}" type="slidenum">
              <a:rPr lang="en-US"/>
              <a:pPr/>
              <a:t>7</a:t>
            </a:fld>
            <a:endParaRPr lang="en-US"/>
          </a:p>
        </p:txBody>
      </p:sp>
      <p:sp>
        <p:nvSpPr>
          <p:cNvPr id="101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785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26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070BED-8D68-498B-8BED-08A32AEEF97F}" type="slidenum">
              <a:rPr lang="en-US"/>
              <a:pPr/>
              <a:t>8</a:t>
            </a:fld>
            <a:endParaRPr lang="en-US"/>
          </a:p>
        </p:txBody>
      </p:sp>
      <p:sp>
        <p:nvSpPr>
          <p:cNvPr id="101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77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2009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D2E41A-0F57-4D93-9EE2-0FEB5FB36FFA}" type="slidenum">
              <a:rPr lang="en-US"/>
              <a:pPr/>
              <a:t>9</a:t>
            </a:fld>
            <a:endParaRPr lang="en-US"/>
          </a:p>
        </p:txBody>
      </p:sp>
      <p:sp>
        <p:nvSpPr>
          <p:cNvPr id="101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2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162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6494463"/>
            <a:ext cx="460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fld id="{1876368F-CCB9-4D53-B26B-53ADE0C8FEAD}" type="slidenum">
              <a:rPr lang="en-US" sz="1800"/>
              <a:pPr eaLnBrk="0" hangingPunct="0">
                <a:defRPr/>
              </a:pPr>
              <a:t>‹#›</a:t>
            </a:fld>
            <a:endParaRPr lang="en-US" sz="1800" dirty="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b="0" dirty="0">
              <a:latin typeface="Times New Roman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/>
        </p:nvSpPr>
        <p:spPr bwMode="auto">
          <a:xfrm>
            <a:off x="3322638" y="6643688"/>
            <a:ext cx="2497137" cy="214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800" b="0" i="1" dirty="0"/>
              <a:t>Copyright </a:t>
            </a:r>
            <a:r>
              <a:rPr lang="en-US" sz="800" b="0" i="1"/>
              <a:t>© 2020 M. E. </a:t>
            </a:r>
            <a:r>
              <a:rPr lang="en-US" sz="800" b="0" i="1" dirty="0"/>
              <a:t>Kabay.  All rights reserved.</a:t>
            </a:r>
          </a:p>
        </p:txBody>
      </p:sp>
      <p:pic>
        <p:nvPicPr>
          <p:cNvPr id="1031" name="Picture 7" descr="NWU_2c_stacked_logo_1-inch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35950" y="0"/>
            <a:ext cx="9080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eview.tinyurl.com/nz2jhe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ssinational.com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na6yab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-n-s-ind.com.hk/security.htm" TargetMode="Externa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hyperlink" Target="http://www.tamperproof.com/index.cfm?fuseaction=products" TargetMode="External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ericancasting.com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line.com/Group_47.asp?pricode=wd386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line.com/Browse_Listing_2302.asp?desc=High+Security+Seal" TargetMode="External"/><Relationship Id="rId4" Type="http://schemas.openxmlformats.org/officeDocument/2006/relationships/image" Target="../media/image7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svQtIuM5a4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3276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Physical Threats &amp; Protecting the Information Infrastructure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990600" y="3429000"/>
            <a:ext cx="7162800" cy="3124200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en-US" sz="3600" dirty="0"/>
              <a:t>CSH6 Chapters 22 &amp; 23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/>
              <a:t>“Physical Threats to the Information Infrastructure” &amp; Protecting the Information Infrastructure”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/>
              <a:t>Franklin Platt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162800" cy="4648200"/>
          </a:xfrm>
        </p:spPr>
        <p:txBody>
          <a:bodyPr/>
          <a:lstStyle/>
          <a:p>
            <a:r>
              <a:rPr lang="en-US" dirty="0"/>
              <a:t>None!  Cover with bricks if facing </a:t>
            </a:r>
            <a:br>
              <a:rPr lang="en-US" dirty="0"/>
            </a:br>
            <a:r>
              <a:rPr lang="en-US" dirty="0"/>
              <a:t>outside</a:t>
            </a:r>
          </a:p>
          <a:p>
            <a:r>
              <a:rPr lang="en-US" dirty="0"/>
              <a:t>Eliminate internal </a:t>
            </a:r>
            <a:r>
              <a:rPr lang="en-US" i="1" dirty="0"/>
              <a:t>vision panels</a:t>
            </a:r>
          </a:p>
          <a:p>
            <a:r>
              <a:rPr lang="en-US" dirty="0"/>
              <a:t>If impossible, at least move </a:t>
            </a:r>
            <a:br>
              <a:rPr lang="en-US" dirty="0"/>
            </a:br>
            <a:r>
              <a:rPr lang="en-US" dirty="0"/>
              <a:t>security equipment out of sight</a:t>
            </a:r>
          </a:p>
          <a:p>
            <a:r>
              <a:rPr lang="en-US" dirty="0"/>
              <a:t>Cover sensors in room during </a:t>
            </a:r>
            <a:br>
              <a:rPr lang="en-US" dirty="0"/>
            </a:br>
            <a:r>
              <a:rPr lang="en-US" dirty="0"/>
              <a:t>visitor tours</a:t>
            </a:r>
          </a:p>
          <a:p>
            <a:r>
              <a:rPr lang="en-US" dirty="0"/>
              <a:t>Security glazing</a:t>
            </a:r>
          </a:p>
          <a:p>
            <a:r>
              <a:rPr lang="en-US" dirty="0"/>
              <a:t>Gratings, bars, fastenings</a:t>
            </a:r>
          </a:p>
          <a:p>
            <a:r>
              <a:rPr lang="en-US" dirty="0"/>
              <a:t>Breakage sensors connected to alarm system</a:t>
            </a:r>
          </a:p>
          <a:p>
            <a:r>
              <a:rPr lang="en-US" dirty="0"/>
              <a:t>Closed circuit TV monitoring motion sensors</a:t>
            </a:r>
          </a:p>
        </p:txBody>
      </p:sp>
      <p:pic>
        <p:nvPicPr>
          <p:cNvPr id="975876" name="Picture 4" descr="STNG2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6800" y="762000"/>
            <a:ext cx="29972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power supply</a:t>
            </a:r>
          </a:p>
        </p:txBody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162800" cy="4648200"/>
          </a:xfrm>
        </p:spPr>
        <p:txBody>
          <a:bodyPr/>
          <a:lstStyle/>
          <a:p>
            <a:r>
              <a:rPr lang="en-US" dirty="0"/>
              <a:t>Disturbances: monitors, power conditioners</a:t>
            </a:r>
          </a:p>
          <a:p>
            <a:r>
              <a:rPr lang="en-US" dirty="0"/>
              <a:t>Outages: UPS, motor alternator w/ flywheel, battery/rectifier, diesel generators (fuel)</a:t>
            </a:r>
          </a:p>
          <a:p>
            <a:r>
              <a:rPr lang="en-US" dirty="0"/>
              <a:t>Plan for peak load, </a:t>
            </a:r>
            <a:br>
              <a:rPr lang="en-US" dirty="0"/>
            </a:br>
            <a:r>
              <a:rPr lang="en-US" dirty="0"/>
              <a:t>minimum time required, </a:t>
            </a:r>
            <a:br>
              <a:rPr lang="en-US" dirty="0"/>
            </a:br>
            <a:r>
              <a:rPr lang="en-US" dirty="0"/>
              <a:t>graceful shutdown</a:t>
            </a:r>
          </a:p>
          <a:p>
            <a:r>
              <a:rPr lang="en-US" dirty="0"/>
              <a:t>Emergency lighting </a:t>
            </a:r>
            <a:br>
              <a:rPr lang="en-US" dirty="0"/>
            </a:br>
            <a:r>
              <a:rPr lang="en-US" dirty="0"/>
              <a:t>(fixed, portable)</a:t>
            </a:r>
          </a:p>
          <a:p>
            <a:r>
              <a:rPr lang="en-US" dirty="0"/>
              <a:t>Protect electrical </a:t>
            </a:r>
            <a:br>
              <a:rPr lang="en-US" dirty="0"/>
            </a:br>
            <a:r>
              <a:rPr lang="en-US" dirty="0"/>
              <a:t>equipment from </a:t>
            </a:r>
            <a:br>
              <a:rPr lang="en-US" dirty="0"/>
            </a:br>
            <a:r>
              <a:rPr lang="en-US" dirty="0"/>
              <a:t>tampering</a:t>
            </a:r>
          </a:p>
        </p:txBody>
      </p:sp>
      <p:pic>
        <p:nvPicPr>
          <p:cNvPr id="976900" name="Picture 4"/>
          <p:cNvPicPr>
            <a:picLocks noChangeAspect="1" noChangeArrowheads="1"/>
          </p:cNvPicPr>
          <p:nvPr/>
        </p:nvPicPr>
        <p:blipFill>
          <a:blip r:embed="rId3" cstate="print"/>
          <a:srcRect l="41907" t="27211" r="14514" b="18367"/>
          <a:stretch>
            <a:fillRect/>
          </a:stretch>
        </p:blipFill>
        <p:spPr bwMode="auto">
          <a:xfrm>
            <a:off x="4876800" y="2590800"/>
            <a:ext cx="41148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76901" name="Text Box 5"/>
          <p:cNvSpPr txBox="1">
            <a:spLocks noChangeArrowheads="1"/>
          </p:cNvSpPr>
          <p:nvPr/>
        </p:nvSpPr>
        <p:spPr bwMode="auto">
          <a:xfrm>
            <a:off x="7146925" y="4049713"/>
            <a:ext cx="17256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BELKIN UPS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Conditioning</a:t>
            </a: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4676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Protect external air intakes for </a:t>
            </a:r>
            <a:br>
              <a:rPr lang="en-US" dirty="0"/>
            </a:br>
            <a:r>
              <a:rPr lang="en-US" dirty="0"/>
              <a:t>air conditioners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Susceptible to gas attack </a:t>
            </a:r>
            <a:br>
              <a:rPr lang="en-US" dirty="0"/>
            </a:br>
            <a:r>
              <a:rPr lang="en-US" dirty="0"/>
              <a:t>¨or disabling</a:t>
            </a:r>
          </a:p>
          <a:p>
            <a:pPr>
              <a:lnSpc>
                <a:spcPct val="80000"/>
              </a:lnSpc>
            </a:pPr>
            <a:r>
              <a:rPr lang="en-US" dirty="0"/>
              <a:t>Temperature ~21C +/‑ 2C</a:t>
            </a:r>
          </a:p>
          <a:p>
            <a:pPr>
              <a:lnSpc>
                <a:spcPct val="80000"/>
              </a:lnSpc>
            </a:pPr>
            <a:r>
              <a:rPr lang="en-US" dirty="0"/>
              <a:t>Humidity ~50% +/‑ 5%</a:t>
            </a:r>
          </a:p>
          <a:p>
            <a:pPr>
              <a:lnSpc>
                <a:spcPct val="80000"/>
              </a:lnSpc>
            </a:pPr>
            <a:r>
              <a:rPr lang="en-US" dirty="0"/>
              <a:t>Positive pressure</a:t>
            </a:r>
          </a:p>
          <a:p>
            <a:pPr>
              <a:lnSpc>
                <a:spcPct val="80000"/>
              </a:lnSpc>
            </a:pPr>
            <a:r>
              <a:rPr lang="en-US" dirty="0"/>
              <a:t>Risks: dust, condensation, curling paper, static charge</a:t>
            </a:r>
          </a:p>
          <a:p>
            <a:pPr>
              <a:lnSpc>
                <a:spcPct val="80000"/>
              </a:lnSpc>
            </a:pPr>
            <a:r>
              <a:rPr lang="en-US" dirty="0"/>
              <a:t>Keep computer air conditioning separate from that of rest of building</a:t>
            </a:r>
          </a:p>
          <a:p>
            <a:pPr>
              <a:lnSpc>
                <a:spcPct val="80000"/>
              </a:lnSpc>
            </a:pPr>
            <a:r>
              <a:rPr lang="en-US" dirty="0"/>
              <a:t>Non‑combustible ducts</a:t>
            </a:r>
          </a:p>
          <a:p>
            <a:pPr>
              <a:lnSpc>
                <a:spcPct val="80000"/>
              </a:lnSpc>
            </a:pPr>
            <a:r>
              <a:rPr lang="en-US" dirty="0"/>
              <a:t>Link to fire suppression system (auto shutoff)</a:t>
            </a:r>
          </a:p>
        </p:txBody>
      </p:sp>
      <p:pic>
        <p:nvPicPr>
          <p:cNvPr id="977924" name="Picture 4" descr="j02323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066800"/>
            <a:ext cx="3124200" cy="2916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Electromagnetic Radiation</a:t>
            </a:r>
          </a:p>
        </p:txBody>
      </p:sp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162800" cy="5257800"/>
          </a:xfrm>
        </p:spPr>
        <p:txBody>
          <a:bodyPr/>
          <a:lstStyle/>
          <a:p>
            <a:r>
              <a:rPr lang="en-US" dirty="0"/>
              <a:t>Magnets</a:t>
            </a:r>
          </a:p>
          <a:p>
            <a:pPr lvl="1"/>
            <a:r>
              <a:rPr lang="en-US" dirty="0"/>
              <a:t>Bulk tape erasers</a:t>
            </a:r>
          </a:p>
          <a:p>
            <a:pPr lvl="1"/>
            <a:r>
              <a:rPr lang="en-US" dirty="0"/>
              <a:t>Speakers on sound systems</a:t>
            </a:r>
          </a:p>
          <a:p>
            <a:r>
              <a:rPr lang="en-US" dirty="0"/>
              <a:t>Radio transmitters </a:t>
            </a:r>
          </a:p>
          <a:p>
            <a:pPr lvl="1"/>
            <a:r>
              <a:rPr lang="en-US" dirty="0"/>
              <a:t>(e.g., nearby public radio or </a:t>
            </a:r>
            <a:br>
              <a:rPr lang="en-US" dirty="0"/>
            </a:br>
            <a:r>
              <a:rPr lang="en-US" dirty="0"/>
              <a:t>TV stations)</a:t>
            </a:r>
          </a:p>
          <a:p>
            <a:pPr lvl="1"/>
            <a:r>
              <a:rPr lang="en-US" dirty="0" err="1"/>
              <a:t>Walkie‑talkies</a:t>
            </a:r>
            <a:endParaRPr lang="en-US" dirty="0"/>
          </a:p>
          <a:p>
            <a:pPr lvl="1"/>
            <a:r>
              <a:rPr lang="en-US" dirty="0"/>
              <a:t>Cellular (mobile) phones </a:t>
            </a:r>
            <a:br>
              <a:rPr lang="en-US" dirty="0"/>
            </a:br>
            <a:r>
              <a:rPr lang="en-US" dirty="0"/>
              <a:t>are a threat</a:t>
            </a:r>
          </a:p>
          <a:p>
            <a:r>
              <a:rPr lang="en-US" dirty="0"/>
              <a:t>Aluminum mesh if needed on </a:t>
            </a:r>
            <a:br>
              <a:rPr lang="en-US" dirty="0"/>
            </a:br>
            <a:r>
              <a:rPr lang="en-US" dirty="0"/>
              <a:t>windows (if any) to create </a:t>
            </a:r>
            <a:br>
              <a:rPr lang="en-US" dirty="0"/>
            </a:br>
            <a:r>
              <a:rPr lang="en-US" i="1" dirty="0"/>
              <a:t>Faraday cage</a:t>
            </a:r>
          </a:p>
        </p:txBody>
      </p:sp>
      <p:pic>
        <p:nvPicPr>
          <p:cNvPr id="978949" name="Picture 5" descr="j02380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990600"/>
            <a:ext cx="3124200" cy="2249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7895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429000"/>
            <a:ext cx="3076575" cy="3181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Fire Prevention &amp; Detection (1)</a:t>
            </a:r>
          </a:p>
        </p:txBody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162800" cy="4953000"/>
          </a:xfrm>
        </p:spPr>
        <p:txBody>
          <a:bodyPr/>
          <a:lstStyle/>
          <a:p>
            <a:r>
              <a:rPr lang="en-US" dirty="0"/>
              <a:t>Keep IT separate from rest of building </a:t>
            </a:r>
            <a:br>
              <a:rPr lang="en-US" dirty="0"/>
            </a:br>
            <a:r>
              <a:rPr lang="en-US" dirty="0"/>
              <a:t>if possible</a:t>
            </a:r>
          </a:p>
          <a:p>
            <a:r>
              <a:rPr lang="en-US" dirty="0"/>
              <a:t>Non‑combustible materials in walls</a:t>
            </a:r>
          </a:p>
          <a:p>
            <a:r>
              <a:rPr lang="en-US" dirty="0"/>
              <a:t>Restrict openings in walls</a:t>
            </a:r>
          </a:p>
          <a:p>
            <a:r>
              <a:rPr lang="en-US" dirty="0" err="1"/>
              <a:t>Self‑closing</a:t>
            </a:r>
            <a:r>
              <a:rPr lang="en-US" dirty="0"/>
              <a:t> fire </a:t>
            </a:r>
            <a:r>
              <a:rPr lang="en-US" dirty="0" err="1"/>
              <a:t>exclosures</a:t>
            </a:r>
            <a:endParaRPr lang="en-US" dirty="0"/>
          </a:p>
          <a:p>
            <a:r>
              <a:rPr lang="en-US" dirty="0"/>
              <a:t>Duct work, cables to be cemented into walls w/ </a:t>
            </a:r>
            <a:r>
              <a:rPr lang="en-US" dirty="0" err="1"/>
              <a:t>fire‑resistant</a:t>
            </a:r>
            <a:r>
              <a:rPr lang="en-US" dirty="0"/>
              <a:t> materials</a:t>
            </a:r>
          </a:p>
          <a:p>
            <a:r>
              <a:rPr lang="en-US" dirty="0"/>
              <a:t>Appropriately placed </a:t>
            </a:r>
            <a:br>
              <a:rPr lang="en-US" dirty="0"/>
            </a:br>
            <a:r>
              <a:rPr lang="en-US" dirty="0"/>
              <a:t>smoke, heat detectors</a:t>
            </a:r>
          </a:p>
          <a:p>
            <a:r>
              <a:rPr lang="en-US" dirty="0"/>
              <a:t>Full-time monitoring </a:t>
            </a:r>
            <a:br>
              <a:rPr lang="en-US" dirty="0"/>
            </a:br>
            <a:r>
              <a:rPr lang="en-US" dirty="0"/>
              <a:t>and alerts by </a:t>
            </a:r>
            <a:br>
              <a:rPr lang="en-US" dirty="0"/>
            </a:br>
            <a:r>
              <a:rPr lang="en-US" i="1" dirty="0"/>
              <a:t>trained people</a:t>
            </a:r>
          </a:p>
        </p:txBody>
      </p:sp>
      <p:pic>
        <p:nvPicPr>
          <p:cNvPr id="979973" name="Picture 5"/>
          <p:cNvPicPr>
            <a:picLocks noChangeAspect="1" noChangeArrowheads="1"/>
          </p:cNvPicPr>
          <p:nvPr/>
        </p:nvPicPr>
        <p:blipFill>
          <a:blip r:embed="rId3" cstate="print"/>
          <a:srcRect r="2928" b="11482"/>
          <a:stretch>
            <a:fillRect/>
          </a:stretch>
        </p:blipFill>
        <p:spPr bwMode="auto">
          <a:xfrm>
            <a:off x="4419600" y="4332288"/>
            <a:ext cx="4572000" cy="2444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315200" cy="1143000"/>
          </a:xfrm>
        </p:spPr>
        <p:txBody>
          <a:bodyPr/>
          <a:lstStyle/>
          <a:p>
            <a:r>
              <a:rPr lang="en-US" sz="3200" dirty="0"/>
              <a:t>Fire Detection and Prevention (2)</a:t>
            </a:r>
          </a:p>
        </p:txBody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2438400" cy="4648200"/>
          </a:xfrm>
        </p:spPr>
        <p:txBody>
          <a:bodyPr/>
          <a:lstStyle/>
          <a:p>
            <a:r>
              <a:rPr lang="en-US" dirty="0" err="1"/>
              <a:t>Fire‑resistant</a:t>
            </a:r>
            <a:r>
              <a:rPr lang="en-US" dirty="0"/>
              <a:t> raised floors</a:t>
            </a:r>
          </a:p>
          <a:p>
            <a:r>
              <a:rPr lang="en-US" dirty="0"/>
              <a:t>Suction cups handy</a:t>
            </a:r>
          </a:p>
          <a:p>
            <a:endParaRPr lang="en-US" dirty="0"/>
          </a:p>
        </p:txBody>
      </p:sp>
      <p:pic>
        <p:nvPicPr>
          <p:cNvPr id="9809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28194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2895600" y="1600201"/>
            <a:ext cx="6019800" cy="5105399"/>
            <a:chOff x="2895600" y="1600201"/>
            <a:chExt cx="6019800" cy="5105399"/>
          </a:xfrm>
        </p:grpSpPr>
        <p:pic>
          <p:nvPicPr>
            <p:cNvPr id="98099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05125" y="1600201"/>
              <a:ext cx="6010275" cy="46889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8099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26465" t="51743" r="56097" b="35254"/>
            <a:stretch>
              <a:fillRect/>
            </a:stretch>
          </p:blipFill>
          <p:spPr bwMode="auto">
            <a:xfrm>
              <a:off x="2895600" y="4843463"/>
              <a:ext cx="3200400" cy="1862137"/>
            </a:xfrm>
            <a:prstGeom prst="rect">
              <a:avLst/>
            </a:prstGeom>
            <a:ln w="38100">
              <a:solidFill>
                <a:srgbClr val="00B05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80999" name="Line 7"/>
            <p:cNvSpPr>
              <a:spLocks noChangeShapeType="1"/>
            </p:cNvSpPr>
            <p:nvPr/>
          </p:nvSpPr>
          <p:spPr bwMode="auto">
            <a:xfrm flipH="1">
              <a:off x="3200400" y="4233863"/>
              <a:ext cx="1438275" cy="871537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1000" name="Line 8"/>
            <p:cNvSpPr>
              <a:spLocks noChangeShapeType="1"/>
            </p:cNvSpPr>
            <p:nvPr/>
          </p:nvSpPr>
          <p:spPr bwMode="auto">
            <a:xfrm>
              <a:off x="5562600" y="4648200"/>
              <a:ext cx="304800" cy="190500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391400" cy="1143000"/>
          </a:xfrm>
        </p:spPr>
        <p:txBody>
          <a:bodyPr/>
          <a:lstStyle/>
          <a:p>
            <a:r>
              <a:rPr lang="en-US" sz="3200" dirty="0"/>
              <a:t>Fire Detection and Prevention (3)</a:t>
            </a:r>
          </a:p>
        </p:txBody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162800" cy="4800600"/>
          </a:xfrm>
        </p:spPr>
        <p:txBody>
          <a:bodyPr/>
          <a:lstStyle/>
          <a:p>
            <a:r>
              <a:rPr lang="en-US" dirty="0"/>
              <a:t>Detectors in suspended ceilings</a:t>
            </a:r>
          </a:p>
          <a:p>
            <a:r>
              <a:rPr lang="en-US" dirty="0"/>
              <a:t>Systems approach integrates </a:t>
            </a:r>
            <a:br>
              <a:rPr lang="en-US" dirty="0"/>
            </a:br>
            <a:r>
              <a:rPr lang="en-US" dirty="0"/>
              <a:t>information from multiple sensors</a:t>
            </a:r>
          </a:p>
          <a:p>
            <a:r>
              <a:rPr lang="en-US" dirty="0"/>
              <a:t>HALON systems forbidden because </a:t>
            </a:r>
            <a:br>
              <a:rPr lang="en-US" dirty="0"/>
            </a:br>
            <a:r>
              <a:rPr lang="en-US" dirty="0"/>
              <a:t>of laws on environmental protection </a:t>
            </a:r>
            <a:br>
              <a:rPr lang="en-US" dirty="0"/>
            </a:br>
            <a:r>
              <a:rPr lang="en-US" dirty="0"/>
              <a:t>passed in 1990s</a:t>
            </a:r>
          </a:p>
          <a:p>
            <a:r>
              <a:rPr lang="en-US" dirty="0"/>
              <a:t>Keep combustibles (e.g., paper) out of computer room</a:t>
            </a:r>
          </a:p>
          <a:p>
            <a:r>
              <a:rPr lang="en-US" dirty="0"/>
              <a:t>Best system in world is useless without trained staff:  </a:t>
            </a:r>
            <a:r>
              <a:rPr lang="en-US" i="1" dirty="0"/>
              <a:t>practice fire drills</a:t>
            </a:r>
          </a:p>
        </p:txBody>
      </p:sp>
      <p:pic>
        <p:nvPicPr>
          <p:cNvPr id="10025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990600"/>
            <a:ext cx="2209800" cy="1988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Damage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5943600" cy="4648200"/>
          </a:xfrm>
        </p:spPr>
        <p:txBody>
          <a:bodyPr/>
          <a:lstStyle/>
          <a:p>
            <a:r>
              <a:rPr lang="en-US" dirty="0"/>
              <a:t>Install water detectors below raised flooring</a:t>
            </a:r>
          </a:p>
          <a:p>
            <a:r>
              <a:rPr lang="en-US" dirty="0"/>
              <a:t>Link water detectors to building's central  alarm systems</a:t>
            </a:r>
          </a:p>
          <a:p>
            <a:r>
              <a:rPr lang="en-US" dirty="0"/>
              <a:t>Use </a:t>
            </a:r>
            <a:r>
              <a:rPr lang="en-US" dirty="0" err="1"/>
              <a:t>dry‑pipe</a:t>
            </a:r>
            <a:r>
              <a:rPr lang="en-US" dirty="0"/>
              <a:t> sprinkler systems (see also large picture next page)</a:t>
            </a:r>
          </a:p>
          <a:p>
            <a:r>
              <a:rPr lang="en-US" dirty="0"/>
              <a:t>Floors above computer </a:t>
            </a:r>
            <a:br>
              <a:rPr lang="en-US" dirty="0"/>
            </a:br>
            <a:r>
              <a:rPr lang="en-US" dirty="0"/>
              <a:t>room to be waterproof</a:t>
            </a:r>
          </a:p>
          <a:p>
            <a:r>
              <a:rPr lang="en-US" dirty="0"/>
              <a:t>Install rolls of non‑</a:t>
            </a:r>
            <a:br>
              <a:rPr lang="en-US" dirty="0"/>
            </a:br>
            <a:r>
              <a:rPr lang="en-US" dirty="0"/>
              <a:t>flammable plastic sheets </a:t>
            </a:r>
            <a:br>
              <a:rPr lang="en-US" dirty="0"/>
            </a:br>
            <a:r>
              <a:rPr lang="en-US" dirty="0"/>
              <a:t>ready to cover equipment </a:t>
            </a:r>
            <a:br>
              <a:rPr lang="en-US" dirty="0"/>
            </a:br>
            <a:r>
              <a:rPr lang="en-US" dirty="0"/>
              <a:t>against water</a:t>
            </a:r>
          </a:p>
        </p:txBody>
      </p:sp>
      <p:pic>
        <p:nvPicPr>
          <p:cNvPr id="9820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066800"/>
            <a:ext cx="2147887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820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000500"/>
            <a:ext cx="3505200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Dry-Pipe Sprinkler Valves</a:t>
            </a:r>
          </a:p>
        </p:txBody>
      </p:sp>
      <p:pic>
        <p:nvPicPr>
          <p:cNvPr id="10117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230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04800" y="0"/>
            <a:ext cx="7935913" cy="6645275"/>
            <a:chOff x="192" y="0"/>
            <a:chExt cx="4999" cy="4186"/>
          </a:xfrm>
        </p:grpSpPr>
        <p:sp>
          <p:nvSpPr>
            <p:cNvPr id="1011727" name="Text Box 15"/>
            <p:cNvSpPr txBox="1">
              <a:spLocks noChangeArrowheads="1"/>
            </p:cNvSpPr>
            <p:nvPr/>
          </p:nvSpPr>
          <p:spPr bwMode="auto">
            <a:xfrm>
              <a:off x="2559" y="3936"/>
              <a:ext cx="641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Valves</a:t>
              </a:r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92" y="0"/>
              <a:ext cx="4999" cy="3888"/>
              <a:chOff x="192" y="0"/>
              <a:chExt cx="4999" cy="3888"/>
            </a:xfrm>
          </p:grpSpPr>
          <p:sp>
            <p:nvSpPr>
              <p:cNvPr id="1011729" name="Line 17"/>
              <p:cNvSpPr>
                <a:spLocks noChangeShapeType="1"/>
              </p:cNvSpPr>
              <p:nvPr/>
            </p:nvSpPr>
            <p:spPr bwMode="auto">
              <a:xfrm flipV="1">
                <a:off x="2880" y="3264"/>
                <a:ext cx="720" cy="624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730" name="Oval 18"/>
              <p:cNvSpPr>
                <a:spLocks noChangeArrowheads="1"/>
              </p:cNvSpPr>
              <p:nvPr/>
            </p:nvSpPr>
            <p:spPr bwMode="auto">
              <a:xfrm>
                <a:off x="3456" y="2160"/>
                <a:ext cx="1440" cy="1344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1731" name="Text Box 19"/>
              <p:cNvSpPr txBox="1">
                <a:spLocks noChangeArrowheads="1"/>
              </p:cNvSpPr>
              <p:nvPr/>
            </p:nvSpPr>
            <p:spPr bwMode="auto">
              <a:xfrm>
                <a:off x="192" y="0"/>
                <a:ext cx="4999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u="sng">
                    <a:solidFill>
                      <a:schemeClr val="bg1"/>
                    </a:solidFill>
                    <a:latin typeface="Arial Narrow" pitchFamily="34" charset="0"/>
                  </a:rPr>
                  <a:t>http://www.apigroupinc.com/headlines/images/union-plaza/dry-pipe-valves.jpg</a:t>
                </a:r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Topics in </a:t>
            </a:r>
            <a:br>
              <a:rPr lang="en-US" dirty="0"/>
            </a:br>
            <a:r>
              <a:rPr lang="en-US" dirty="0"/>
              <a:t>Facilities Security (2)</a:t>
            </a:r>
          </a:p>
        </p:txBody>
      </p:sp>
      <p:sp>
        <p:nvSpPr>
          <p:cNvPr id="9697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3581400" cy="4953000"/>
          </a:xfrm>
        </p:spPr>
        <p:txBody>
          <a:bodyPr/>
          <a:lstStyle/>
          <a:p>
            <a:r>
              <a:rPr lang="en-US" sz="2800" dirty="0"/>
              <a:t>Guards, Gates and Guns</a:t>
            </a:r>
          </a:p>
          <a:p>
            <a:r>
              <a:rPr lang="en-US" sz="2800" dirty="0"/>
              <a:t>Surveillance </a:t>
            </a:r>
          </a:p>
          <a:p>
            <a:r>
              <a:rPr lang="en-US" sz="2800" dirty="0"/>
              <a:t>Access Controls</a:t>
            </a:r>
          </a:p>
          <a:p>
            <a:r>
              <a:rPr lang="en-US" sz="2800" dirty="0"/>
              <a:t>Protective Technologies</a:t>
            </a:r>
          </a:p>
        </p:txBody>
      </p:sp>
      <p:pic>
        <p:nvPicPr>
          <p:cNvPr id="1026" name="Picture 2" descr="C:\Program Files\Microsoft Office\Media\CntCD1\ClipArt3\j023813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1447800"/>
            <a:ext cx="4414373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Topics in </a:t>
            </a:r>
            <a:br>
              <a:rPr lang="en-US" dirty="0"/>
            </a:br>
            <a:r>
              <a:rPr lang="en-US" dirty="0"/>
              <a:t>Facilities Security (1)</a:t>
            </a:r>
          </a:p>
        </p:txBody>
      </p:sp>
      <p:sp>
        <p:nvSpPr>
          <p:cNvPr id="969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524000"/>
            <a:ext cx="7543800" cy="4648200"/>
          </a:xfrm>
        </p:spPr>
        <p:txBody>
          <a:bodyPr/>
          <a:lstStyle/>
          <a:p>
            <a:r>
              <a:rPr lang="en-US" sz="2400" dirty="0"/>
              <a:t>Location of building</a:t>
            </a:r>
          </a:p>
          <a:p>
            <a:r>
              <a:rPr lang="en-US" sz="2400" dirty="0"/>
              <a:t>Location within building</a:t>
            </a:r>
          </a:p>
          <a:p>
            <a:r>
              <a:rPr lang="en-US" sz="2400" dirty="0"/>
              <a:t>Layout</a:t>
            </a:r>
          </a:p>
          <a:p>
            <a:r>
              <a:rPr lang="en-US" sz="2400" dirty="0"/>
              <a:t>Doors</a:t>
            </a:r>
          </a:p>
          <a:p>
            <a:r>
              <a:rPr lang="en-US" sz="2400" dirty="0"/>
              <a:t>Windows</a:t>
            </a:r>
          </a:p>
          <a:p>
            <a:r>
              <a:rPr lang="en-US" sz="2400" dirty="0"/>
              <a:t>Electrical power supply</a:t>
            </a:r>
          </a:p>
          <a:p>
            <a:r>
              <a:rPr lang="en-US" sz="2400" dirty="0"/>
              <a:t>Air conditioning</a:t>
            </a:r>
          </a:p>
          <a:p>
            <a:r>
              <a:rPr lang="en-US" sz="2400" dirty="0"/>
              <a:t>Electromagnetic radiation</a:t>
            </a:r>
          </a:p>
          <a:p>
            <a:r>
              <a:rPr lang="en-US" sz="2400" dirty="0"/>
              <a:t>Fire detection and prevention</a:t>
            </a:r>
          </a:p>
          <a:p>
            <a:r>
              <a:rPr lang="en-US" sz="2400" dirty="0"/>
              <a:t>Water damage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0" y="1524000"/>
            <a:ext cx="3690434" cy="163121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i="1" dirty="0"/>
              <a:t>NOTE:</a:t>
            </a:r>
            <a:br>
              <a:rPr lang="en-US" dirty="0"/>
            </a:br>
            <a:r>
              <a:rPr lang="en-US" dirty="0"/>
              <a:t>These lecture notes do </a:t>
            </a:r>
            <a:r>
              <a:rPr lang="en-US" i="1" dirty="0"/>
              <a:t>not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correspond to the sequence </a:t>
            </a:r>
            <a:br>
              <a:rPr lang="en-US" dirty="0"/>
            </a:br>
            <a:r>
              <a:rPr lang="en-US" dirty="0"/>
              <a:t>of material in CSH6 </a:t>
            </a:r>
          </a:p>
          <a:p>
            <a:r>
              <a:rPr lang="en-US" dirty="0"/>
              <a:t>Chapters 22 &amp; 23.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Guards, Gates and Guns</a:t>
            </a:r>
          </a:p>
        </p:txBody>
      </p:sp>
      <p:pic>
        <p:nvPicPr>
          <p:cNvPr id="9830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Guards</a:t>
            </a:r>
          </a:p>
        </p:txBody>
      </p:sp>
      <p:sp>
        <p:nvSpPr>
          <p:cNvPr id="100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609600"/>
            <a:ext cx="5257800" cy="6019800"/>
          </a:xfrm>
        </p:spPr>
        <p:txBody>
          <a:bodyPr/>
          <a:lstStyle/>
          <a:p>
            <a:r>
              <a:rPr lang="en-US" dirty="0"/>
              <a:t>Usually contractors</a:t>
            </a:r>
          </a:p>
          <a:p>
            <a:pPr lvl="1"/>
            <a:r>
              <a:rPr lang="en-US" dirty="0"/>
              <a:t>Choose companies with bonded employees</a:t>
            </a:r>
          </a:p>
          <a:p>
            <a:r>
              <a:rPr lang="en-US" dirty="0"/>
              <a:t>Define expectations / policies clearly</a:t>
            </a:r>
          </a:p>
          <a:p>
            <a:r>
              <a:rPr lang="en-US" dirty="0"/>
              <a:t>Train extensively &amp; rehearse emergencies</a:t>
            </a:r>
          </a:p>
          <a:p>
            <a:r>
              <a:rPr lang="en-US" dirty="0"/>
              <a:t>Monitor performance – no exceptions, no tailgating</a:t>
            </a:r>
          </a:p>
          <a:p>
            <a:r>
              <a:rPr lang="en-US" dirty="0"/>
              <a:t>Teach to examine outbound equipment</a:t>
            </a:r>
          </a:p>
          <a:p>
            <a:pPr lvl="1"/>
            <a:r>
              <a:rPr lang="en-US" dirty="0"/>
              <a:t>Become aware of high-density storage media such as flash drives</a:t>
            </a:r>
          </a:p>
        </p:txBody>
      </p:sp>
      <p:pic>
        <p:nvPicPr>
          <p:cNvPr id="1005575" name="Picture 7" descr="j03012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3189288" cy="586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Fences</a:t>
            </a:r>
          </a:p>
        </p:txBody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162800" cy="5105400"/>
          </a:xfrm>
        </p:spPr>
        <p:txBody>
          <a:bodyPr/>
          <a:lstStyle/>
          <a:p>
            <a:r>
              <a:rPr lang="en-US" dirty="0"/>
              <a:t>Primarily for delay</a:t>
            </a:r>
          </a:p>
          <a:p>
            <a:r>
              <a:rPr lang="en-US" dirty="0"/>
              <a:t>Psychological barrier</a:t>
            </a:r>
          </a:p>
          <a:p>
            <a:r>
              <a:rPr lang="en-US" dirty="0"/>
              <a:t>Serious assailant not deterred</a:t>
            </a:r>
          </a:p>
          <a:p>
            <a:r>
              <a:rPr lang="en-US" dirty="0"/>
              <a:t>Improvements: barbed wire, </a:t>
            </a:r>
            <a:br>
              <a:rPr lang="en-US" dirty="0"/>
            </a:br>
            <a:r>
              <a:rPr lang="en-US" dirty="0"/>
              <a:t>razor wire, electrification</a:t>
            </a:r>
          </a:p>
          <a:p>
            <a:r>
              <a:rPr lang="en-US" dirty="0"/>
              <a:t>Surveillance essential (see later)</a:t>
            </a:r>
          </a:p>
        </p:txBody>
      </p:sp>
      <p:pic>
        <p:nvPicPr>
          <p:cNvPr id="9984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095375"/>
            <a:ext cx="2590800" cy="194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984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048000"/>
            <a:ext cx="2590800" cy="1662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9840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752975"/>
            <a:ext cx="2590800" cy="1692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9840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3886200"/>
            <a:ext cx="3200400" cy="2773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Gates</a:t>
            </a:r>
          </a:p>
        </p:txBody>
      </p:sp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162800" cy="5638800"/>
          </a:xfrm>
        </p:spPr>
        <p:txBody>
          <a:bodyPr/>
          <a:lstStyle/>
          <a:p>
            <a:r>
              <a:rPr lang="en-US" dirty="0"/>
              <a:t>Gates cannot compensate for weak perimeter: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Some secure installations have double gates (external and internal)</a:t>
            </a:r>
          </a:p>
        </p:txBody>
      </p:sp>
      <p:pic>
        <p:nvPicPr>
          <p:cNvPr id="1024004" name="Picture 4" descr="Barri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76400"/>
            <a:ext cx="4572000" cy="4213225"/>
          </a:xfrm>
          <a:prstGeom prst="rect">
            <a:avLst/>
          </a:prstGeom>
          <a:noFill/>
        </p:spPr>
      </p:pic>
      <p:pic>
        <p:nvPicPr>
          <p:cNvPr id="1024005" name="Picture 5" descr="MSIA_S1_W03_GA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76400"/>
            <a:ext cx="4572000" cy="4225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Barriers</a:t>
            </a:r>
          </a:p>
        </p:txBody>
      </p:sp>
      <p:sp>
        <p:nvSpPr>
          <p:cNvPr id="100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696200" cy="5257800"/>
          </a:xfrm>
        </p:spPr>
        <p:txBody>
          <a:bodyPr/>
          <a:lstStyle/>
          <a:p>
            <a:r>
              <a:rPr lang="en-US" dirty="0"/>
              <a:t>Obstruct penetration by bombers</a:t>
            </a:r>
          </a:p>
          <a:p>
            <a:pPr lvl="1"/>
            <a:r>
              <a:rPr lang="en-US" dirty="0"/>
              <a:t>Concrete pillars in front of entrances or other weak points (as mentioned in part 1)</a:t>
            </a:r>
          </a:p>
          <a:p>
            <a:pPr lvl="1"/>
            <a:r>
              <a:rPr lang="en-US" dirty="0"/>
              <a:t>Prevent stopping / parking in front of buildings (seal off access roads)</a:t>
            </a:r>
          </a:p>
          <a:p>
            <a:r>
              <a:rPr lang="en-US" dirty="0"/>
              <a:t>Slow down attack vehicles – </a:t>
            </a:r>
            <a:r>
              <a:rPr lang="en-US" dirty="0" err="1"/>
              <a:t>zig-zag</a:t>
            </a:r>
            <a:r>
              <a:rPr lang="en-US" dirty="0"/>
              <a:t> barriers</a:t>
            </a:r>
          </a:p>
          <a:p>
            <a:r>
              <a:rPr lang="en-US" dirty="0"/>
              <a:t>High-security installations have guards who check vehicles inside and out</a:t>
            </a:r>
          </a:p>
          <a:p>
            <a:pPr lvl="1"/>
            <a:r>
              <a:rPr lang="en-US" dirty="0"/>
              <a:t>All passengers out for </a:t>
            </a:r>
            <a:br>
              <a:rPr lang="en-US" dirty="0"/>
            </a:br>
            <a:r>
              <a:rPr lang="en-US" dirty="0"/>
              <a:t>positive ID and verification </a:t>
            </a:r>
            <a:br>
              <a:rPr lang="en-US" dirty="0"/>
            </a:br>
            <a:r>
              <a:rPr lang="en-US" dirty="0"/>
              <a:t>of authorized business</a:t>
            </a:r>
          </a:p>
          <a:p>
            <a:pPr lvl="1"/>
            <a:r>
              <a:rPr lang="en-US" dirty="0"/>
              <a:t>Mirrors to look under </a:t>
            </a:r>
            <a:br>
              <a:rPr lang="en-US" dirty="0"/>
            </a:br>
            <a:r>
              <a:rPr lang="en-US" dirty="0"/>
              <a:t>vehicles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886200"/>
            <a:ext cx="2942042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15000" y="6119336"/>
            <a:ext cx="3252557" cy="73866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Mayur</a:t>
            </a:r>
            <a:r>
              <a:rPr lang="en-US" sz="1400" dirty="0"/>
              <a:t> Industrial Corp.</a:t>
            </a:r>
          </a:p>
          <a:p>
            <a:pPr algn="ctr"/>
            <a:r>
              <a:rPr lang="en-US" sz="1400" dirty="0"/>
              <a:t>Under-Vehicle Bomb Search Mirrors</a:t>
            </a:r>
          </a:p>
          <a:p>
            <a:pPr algn="ctr"/>
            <a:r>
              <a:rPr lang="en-US" sz="1400" dirty="0">
                <a:hlinkClick r:id="rId4"/>
              </a:rPr>
              <a:t>http://preview.tinyurl.com/nz2jhe</a:t>
            </a:r>
            <a:r>
              <a:rPr lang="en-US" sz="1400" dirty="0"/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Weapons</a:t>
            </a:r>
          </a:p>
        </p:txBody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57300"/>
            <a:ext cx="7162800" cy="5219700"/>
          </a:xfrm>
        </p:spPr>
        <p:txBody>
          <a:bodyPr/>
          <a:lstStyle/>
          <a:p>
            <a:r>
              <a:rPr lang="en-US" dirty="0"/>
              <a:t>Armed guards require special </a:t>
            </a:r>
            <a:br>
              <a:rPr lang="en-US" dirty="0"/>
            </a:br>
            <a:r>
              <a:rPr lang="en-US" dirty="0"/>
              <a:t>training &amp; licensing</a:t>
            </a:r>
          </a:p>
          <a:p>
            <a:pPr lvl="1"/>
            <a:r>
              <a:rPr lang="en-US" dirty="0"/>
              <a:t>Much more expensive than ordinary guards</a:t>
            </a:r>
          </a:p>
          <a:p>
            <a:r>
              <a:rPr lang="en-US" dirty="0"/>
              <a:t>High-security government installations use military forces</a:t>
            </a:r>
          </a:p>
          <a:p>
            <a:pPr lvl="1"/>
            <a:r>
              <a:rPr lang="en-US" dirty="0"/>
              <a:t>High-powered </a:t>
            </a:r>
            <a:br>
              <a:rPr lang="en-US" dirty="0"/>
            </a:br>
            <a:r>
              <a:rPr lang="en-US" dirty="0"/>
              <a:t>personal weapons </a:t>
            </a:r>
            <a:br>
              <a:rPr lang="en-US" dirty="0"/>
            </a:br>
            <a:r>
              <a:rPr lang="en-US" dirty="0"/>
              <a:t>(e.g., machine guns)</a:t>
            </a:r>
          </a:p>
          <a:p>
            <a:pPr lvl="1"/>
            <a:r>
              <a:rPr lang="en-US" dirty="0"/>
              <a:t>Artillery </a:t>
            </a:r>
            <a:br>
              <a:rPr lang="en-US" dirty="0"/>
            </a:br>
            <a:r>
              <a:rPr lang="en-US" dirty="0"/>
              <a:t>(armored vehicles, </a:t>
            </a:r>
            <a:br>
              <a:rPr lang="en-US" dirty="0"/>
            </a:br>
            <a:r>
              <a:rPr lang="en-US" dirty="0"/>
              <a:t>RPGs)</a:t>
            </a:r>
          </a:p>
        </p:txBody>
      </p:sp>
      <p:pic>
        <p:nvPicPr>
          <p:cNvPr id="1008644" name="Picture 4" descr="j02344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867400" y="0"/>
            <a:ext cx="2332038" cy="1870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086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382963"/>
            <a:ext cx="4038600" cy="323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Surveillance</a:t>
            </a:r>
          </a:p>
        </p:txBody>
      </p:sp>
      <p:sp>
        <p:nvSpPr>
          <p:cNvPr id="99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7696200" cy="5638800"/>
          </a:xfrm>
        </p:spPr>
        <p:txBody>
          <a:bodyPr/>
          <a:lstStyle/>
          <a:p>
            <a:r>
              <a:rPr lang="en-US" dirty="0"/>
              <a:t>Cameras more </a:t>
            </a:r>
            <a:br>
              <a:rPr lang="en-US" dirty="0"/>
            </a:br>
            <a:r>
              <a:rPr lang="en-US" dirty="0"/>
              <a:t>effective than </a:t>
            </a:r>
            <a:br>
              <a:rPr lang="en-US" dirty="0"/>
            </a:br>
            <a:r>
              <a:rPr lang="en-US" dirty="0"/>
              <a:t>watchmen alone</a:t>
            </a:r>
          </a:p>
          <a:p>
            <a:pPr lvl="1"/>
            <a:r>
              <a:rPr lang="en-US" dirty="0"/>
              <a:t>Motion detectors + digital recorders</a:t>
            </a:r>
          </a:p>
          <a:p>
            <a:pPr lvl="1"/>
            <a:r>
              <a:rPr lang="en-US" dirty="0"/>
              <a:t>Must protect recording equipment</a:t>
            </a:r>
          </a:p>
          <a:p>
            <a:pPr lvl="1"/>
            <a:r>
              <a:rPr lang="en-US" dirty="0"/>
              <a:t>Archive tapes/disks safely and for </a:t>
            </a:r>
            <a:br>
              <a:rPr lang="en-US" dirty="0"/>
            </a:br>
            <a:r>
              <a:rPr lang="en-US" dirty="0"/>
              <a:t>&gt; 1 month</a:t>
            </a:r>
          </a:p>
          <a:p>
            <a:r>
              <a:rPr lang="en-US" dirty="0"/>
              <a:t>Guards must monitor activity carefully</a:t>
            </a:r>
          </a:p>
          <a:p>
            <a:r>
              <a:rPr lang="en-US" dirty="0"/>
              <a:t>Ethical and legal issues about </a:t>
            </a:r>
            <a:r>
              <a:rPr lang="en-US" i="1" dirty="0"/>
              <a:t>concealed</a:t>
            </a:r>
            <a:r>
              <a:rPr lang="en-US" dirty="0"/>
              <a:t> cameras</a:t>
            </a:r>
          </a:p>
          <a:p>
            <a:r>
              <a:rPr lang="en-US" dirty="0"/>
              <a:t>May use </a:t>
            </a:r>
            <a:r>
              <a:rPr lang="en-US" i="1" dirty="0"/>
              <a:t>dummy</a:t>
            </a:r>
            <a:r>
              <a:rPr lang="en-US" dirty="0"/>
              <a:t> cameras among real ones</a:t>
            </a:r>
          </a:p>
          <a:p>
            <a:pPr lvl="1"/>
            <a:r>
              <a:rPr lang="en-US" dirty="0"/>
              <a:t>Deception is tool of good security</a:t>
            </a:r>
          </a:p>
        </p:txBody>
      </p:sp>
      <p:pic>
        <p:nvPicPr>
          <p:cNvPr id="999428" name="Picture 4"/>
          <p:cNvPicPr>
            <a:picLocks noChangeAspect="1" noChangeArrowheads="1"/>
          </p:cNvPicPr>
          <p:nvPr/>
        </p:nvPicPr>
        <p:blipFill>
          <a:blip r:embed="rId3" cstate="print"/>
          <a:srcRect b="17334"/>
          <a:stretch>
            <a:fillRect/>
          </a:stretch>
        </p:blipFill>
        <p:spPr bwMode="auto">
          <a:xfrm>
            <a:off x="4343400" y="0"/>
            <a:ext cx="3581400" cy="2220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477000" y="2362200"/>
            <a:ext cx="2404382" cy="2209800"/>
            <a:chOff x="4080" y="1488"/>
            <a:chExt cx="1710" cy="1488"/>
          </a:xfrm>
        </p:grpSpPr>
        <p:pic>
          <p:nvPicPr>
            <p:cNvPr id="9994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-5115" b="13889"/>
            <a:stretch>
              <a:fillRect/>
            </a:stretch>
          </p:blipFill>
          <p:spPr bwMode="auto">
            <a:xfrm>
              <a:off x="4080" y="1488"/>
              <a:ext cx="1644" cy="14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99430" name="Text Box 6"/>
            <p:cNvSpPr txBox="1">
              <a:spLocks noChangeArrowheads="1"/>
            </p:cNvSpPr>
            <p:nvPr/>
          </p:nvSpPr>
          <p:spPr bwMode="auto">
            <a:xfrm>
              <a:off x="5057" y="2496"/>
              <a:ext cx="733" cy="435"/>
            </a:xfrm>
            <a:prstGeom prst="rect">
              <a:avLst/>
            </a:prstGeom>
            <a:solidFill>
              <a:srgbClr val="FFC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Dummy</a:t>
              </a:r>
              <a:br>
                <a:rPr lang="en-US" sz="1800" dirty="0"/>
              </a:br>
              <a:r>
                <a:rPr lang="en-US" sz="1800" dirty="0"/>
                <a:t>camera</a:t>
              </a:r>
            </a:p>
          </p:txBody>
        </p:sp>
      </p:grpSp>
      <p:pic>
        <p:nvPicPr>
          <p:cNvPr id="9994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3776" y="4743450"/>
            <a:ext cx="1605606" cy="18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181600"/>
          </a:xfrm>
        </p:spPr>
        <p:txBody>
          <a:bodyPr/>
          <a:lstStyle/>
          <a:p>
            <a:pPr algn="ctr"/>
            <a:r>
              <a:rPr lang="en-US" sz="8800" dirty="0"/>
              <a:t>Continued on Wednesday</a:t>
            </a:r>
          </a:p>
        </p:txBody>
      </p:sp>
    </p:spTree>
    <p:extLst>
      <p:ext uri="{BB962C8B-B14F-4D97-AF65-F5344CB8AC3E}">
        <p14:creationId xmlns:p14="http://schemas.microsoft.com/office/powerpoint/2010/main" val="1154004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Controls</a:t>
            </a:r>
          </a:p>
        </p:txBody>
      </p:sp>
      <p:sp>
        <p:nvSpPr>
          <p:cNvPr id="100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Principles</a:t>
            </a:r>
          </a:p>
          <a:p>
            <a:r>
              <a:rPr lang="en-US" dirty="0"/>
              <a:t>Mechanical Locks</a:t>
            </a:r>
          </a:p>
          <a:p>
            <a:r>
              <a:rPr lang="en-US" dirty="0"/>
              <a:t>Keypads</a:t>
            </a:r>
          </a:p>
          <a:p>
            <a:r>
              <a:rPr lang="en-US" dirty="0"/>
              <a:t>Features of Electronic </a:t>
            </a:r>
            <a:br>
              <a:rPr lang="en-US" dirty="0"/>
            </a:br>
            <a:r>
              <a:rPr lang="en-US" dirty="0"/>
              <a:t>Access Control Systems</a:t>
            </a:r>
          </a:p>
          <a:p>
            <a:r>
              <a:rPr lang="en-US" dirty="0"/>
              <a:t>Cards</a:t>
            </a:r>
          </a:p>
          <a:p>
            <a:r>
              <a:rPr lang="en-US" dirty="0"/>
              <a:t>Biometric Methods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096000" y="838200"/>
            <a:ext cx="2057400" cy="2057400"/>
            <a:chOff x="4464" y="864"/>
            <a:chExt cx="1296" cy="1296"/>
          </a:xfrm>
        </p:grpSpPr>
        <p:pic>
          <p:nvPicPr>
            <p:cNvPr id="1001479" name="Picture 7" descr="j033937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64" y="864"/>
              <a:ext cx="1296" cy="12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01482" name="Oval 10"/>
            <p:cNvSpPr>
              <a:spLocks noChangeArrowheads="1"/>
            </p:cNvSpPr>
            <p:nvPr/>
          </p:nvSpPr>
          <p:spPr bwMode="auto">
            <a:xfrm>
              <a:off x="5024" y="1456"/>
              <a:ext cx="204" cy="19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1483" name="Oval 11"/>
            <p:cNvSpPr>
              <a:spLocks noChangeArrowheads="1"/>
            </p:cNvSpPr>
            <p:nvPr/>
          </p:nvSpPr>
          <p:spPr bwMode="auto">
            <a:xfrm>
              <a:off x="5021" y="1208"/>
              <a:ext cx="204" cy="19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1484" name="Oval 12"/>
            <p:cNvSpPr>
              <a:spLocks noChangeArrowheads="1"/>
            </p:cNvSpPr>
            <p:nvPr/>
          </p:nvSpPr>
          <p:spPr bwMode="auto">
            <a:xfrm>
              <a:off x="5020" y="1713"/>
              <a:ext cx="204" cy="19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334000" y="3962400"/>
            <a:ext cx="2057400" cy="2057400"/>
            <a:chOff x="3120" y="2400"/>
            <a:chExt cx="1296" cy="1296"/>
          </a:xfrm>
        </p:grpSpPr>
        <p:pic>
          <p:nvPicPr>
            <p:cNvPr id="1001487" name="Picture 15" descr="j033937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20" y="2400"/>
              <a:ext cx="1296" cy="12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01488" name="Oval 16"/>
            <p:cNvSpPr>
              <a:spLocks noChangeArrowheads="1"/>
            </p:cNvSpPr>
            <p:nvPr/>
          </p:nvSpPr>
          <p:spPr bwMode="auto">
            <a:xfrm>
              <a:off x="3680" y="2992"/>
              <a:ext cx="204" cy="19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1489" name="Oval 17"/>
            <p:cNvSpPr>
              <a:spLocks noChangeArrowheads="1"/>
            </p:cNvSpPr>
            <p:nvPr/>
          </p:nvSpPr>
          <p:spPr bwMode="auto">
            <a:xfrm>
              <a:off x="3677" y="2744"/>
              <a:ext cx="204" cy="19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1490" name="Oval 18"/>
            <p:cNvSpPr>
              <a:spLocks noChangeArrowheads="1"/>
            </p:cNvSpPr>
            <p:nvPr/>
          </p:nvSpPr>
          <p:spPr bwMode="auto">
            <a:xfrm>
              <a:off x="3676" y="3249"/>
              <a:ext cx="204" cy="197"/>
            </a:xfrm>
            <a:prstGeom prst="ellipse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Control Principles</a:t>
            </a:r>
          </a:p>
        </p:txBody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1628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Normally only one controlled, monitored access point</a:t>
            </a:r>
          </a:p>
          <a:p>
            <a:pPr>
              <a:lnSpc>
                <a:spcPct val="80000"/>
              </a:lnSpc>
            </a:pPr>
            <a:r>
              <a:rPr lang="en-US" dirty="0"/>
              <a:t>Audit trail is valuable</a:t>
            </a:r>
          </a:p>
          <a:p>
            <a:pPr>
              <a:lnSpc>
                <a:spcPct val="80000"/>
              </a:lnSpc>
            </a:pPr>
            <a:r>
              <a:rPr lang="en-US" dirty="0"/>
              <a:t>Staff responsibilities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Wear badges in restricted areas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Accompany visitors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Challenge </a:t>
            </a:r>
            <a:r>
              <a:rPr lang="en-US" dirty="0" err="1"/>
              <a:t>unbadged</a:t>
            </a:r>
            <a:r>
              <a:rPr lang="en-US" dirty="0"/>
              <a:t> people and call security at once</a:t>
            </a:r>
          </a:p>
          <a:p>
            <a:pPr>
              <a:lnSpc>
                <a:spcPct val="80000"/>
              </a:lnSpc>
            </a:pPr>
            <a:r>
              <a:rPr lang="en-US" dirty="0"/>
              <a:t>Put in positive light: protect employees against trouble, disruption, loss of business, loss of employment</a:t>
            </a:r>
          </a:p>
          <a:p>
            <a:pPr>
              <a:lnSpc>
                <a:spcPct val="80000"/>
              </a:lnSpc>
            </a:pPr>
            <a:r>
              <a:rPr lang="en-US" dirty="0"/>
              <a:t>Apply rules even handedly and consistently to avoid doubts about individual's integrity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Location of Building</a:t>
            </a:r>
          </a:p>
        </p:txBody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dirty="0"/>
              <a:t>If possible, safe area:  avoid</a:t>
            </a:r>
          </a:p>
          <a:p>
            <a:r>
              <a:rPr lang="en-US" sz="2800" dirty="0"/>
              <a:t>Earthquakes</a:t>
            </a:r>
          </a:p>
          <a:p>
            <a:r>
              <a:rPr lang="en-US" sz="2800" dirty="0"/>
              <a:t>Tornadoes</a:t>
            </a:r>
          </a:p>
          <a:p>
            <a:r>
              <a:rPr lang="en-US" sz="2800" dirty="0"/>
              <a:t>Hurricanes</a:t>
            </a:r>
          </a:p>
          <a:p>
            <a:r>
              <a:rPr lang="en-US" sz="2800" dirty="0"/>
              <a:t>Civil unrest</a:t>
            </a:r>
          </a:p>
          <a:p>
            <a:r>
              <a:rPr lang="en-US" sz="2800" dirty="0"/>
              <a:t>Gasoline storage</a:t>
            </a:r>
          </a:p>
          <a:p>
            <a:r>
              <a:rPr lang="en-US" sz="2800" dirty="0"/>
              <a:t>Aircraft flyways</a:t>
            </a:r>
          </a:p>
          <a:p>
            <a:r>
              <a:rPr lang="en-US" sz="2800" dirty="0"/>
              <a:t>Train tracks</a:t>
            </a:r>
          </a:p>
          <a:p>
            <a:r>
              <a:rPr lang="en-US" sz="2800" dirty="0"/>
              <a:t>Heavily-traveled highways (esp. raised)</a:t>
            </a:r>
          </a:p>
        </p:txBody>
      </p:sp>
      <p:pic>
        <p:nvPicPr>
          <p:cNvPr id="970756" name="Picture 4" descr="MCBL00420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914400"/>
            <a:ext cx="26670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Locks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924800" cy="5181600"/>
          </a:xfrm>
        </p:spPr>
        <p:txBody>
          <a:bodyPr/>
          <a:lstStyle/>
          <a:p>
            <a:r>
              <a:rPr lang="en-US" sz="2200" dirty="0"/>
              <a:t>Appropriate only for small sites</a:t>
            </a:r>
          </a:p>
          <a:p>
            <a:r>
              <a:rPr lang="en-US" sz="2200" dirty="0"/>
              <a:t>Infrequent use (2‑3 times/day)</a:t>
            </a:r>
          </a:p>
          <a:p>
            <a:r>
              <a:rPr lang="en-US" sz="2200" dirty="0"/>
              <a:t>Beware wedges and tape </a:t>
            </a:r>
            <a:br>
              <a:rPr lang="en-US" sz="2200" dirty="0"/>
            </a:br>
            <a:r>
              <a:rPr lang="en-US" sz="2200" dirty="0"/>
              <a:t>blocking </a:t>
            </a:r>
            <a:br>
              <a:rPr lang="en-US" sz="2200" dirty="0"/>
            </a:br>
            <a:r>
              <a:rPr lang="en-US" sz="2200" dirty="0"/>
              <a:t>doors open</a:t>
            </a:r>
          </a:p>
          <a:p>
            <a:r>
              <a:rPr lang="en-US" sz="2200" dirty="0"/>
              <a:t>Keys easily duplicated</a:t>
            </a:r>
          </a:p>
          <a:p>
            <a:pPr lvl="1"/>
            <a:r>
              <a:rPr lang="en-US" sz="2200" dirty="0"/>
              <a:t>Many unregistered locksmiths </a:t>
            </a:r>
            <a:br>
              <a:rPr lang="en-US" sz="2200" dirty="0"/>
            </a:br>
            <a:r>
              <a:rPr lang="en-US" sz="2200" dirty="0"/>
              <a:t>(e.g., hardware store clerks) ignore DO NOT DUPLICATE warnings</a:t>
            </a:r>
          </a:p>
          <a:p>
            <a:r>
              <a:rPr lang="en-US" sz="2200" dirty="0"/>
              <a:t>Cannot be individually </a:t>
            </a:r>
            <a:br>
              <a:rPr lang="en-US" sz="2200" dirty="0"/>
            </a:br>
            <a:r>
              <a:rPr lang="en-US" sz="2200" dirty="0"/>
              <a:t>inactivated from control </a:t>
            </a:r>
            <a:br>
              <a:rPr lang="en-US" sz="2200" dirty="0"/>
            </a:br>
            <a:r>
              <a:rPr lang="en-US" sz="2200" dirty="0"/>
              <a:t>center</a:t>
            </a:r>
          </a:p>
          <a:p>
            <a:r>
              <a:rPr lang="en-US" sz="2200" dirty="0"/>
              <a:t>Loss of a master key can cost </a:t>
            </a:r>
            <a:br>
              <a:rPr lang="en-US" sz="2200" dirty="0"/>
            </a:br>
            <a:r>
              <a:rPr lang="en-US" sz="2200" dirty="0"/>
              <a:t>$1000s to replace ALL keys in set for everyone</a:t>
            </a:r>
          </a:p>
          <a:p>
            <a:r>
              <a:rPr lang="en-US" sz="2200" dirty="0"/>
              <a:t>Special locks (e.g., </a:t>
            </a:r>
            <a:r>
              <a:rPr lang="en-US" sz="2200" dirty="0" err="1"/>
              <a:t>Abloy</a:t>
            </a:r>
            <a:r>
              <a:rPr lang="en-US" sz="2200" dirty="0"/>
              <a:t>) more secure</a:t>
            </a:r>
          </a:p>
        </p:txBody>
      </p:sp>
      <p:pic>
        <p:nvPicPr>
          <p:cNvPr id="985092" name="Picture 4"/>
          <p:cNvPicPr>
            <a:picLocks noChangeAspect="1" noChangeArrowheads="1"/>
          </p:cNvPicPr>
          <p:nvPr/>
        </p:nvPicPr>
        <p:blipFill>
          <a:blip r:embed="rId3" cstate="print"/>
          <a:srcRect l="11429" t="14285" r="5714" b="17143"/>
          <a:stretch>
            <a:fillRect/>
          </a:stretch>
        </p:blipFill>
        <p:spPr bwMode="auto">
          <a:xfrm>
            <a:off x="6172200" y="1158875"/>
            <a:ext cx="2743200" cy="227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157448" y="4038600"/>
            <a:ext cx="3757952" cy="1015663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i="1" dirty="0"/>
              <a:t>Michael Zemanek 2012</a:t>
            </a:r>
            <a:r>
              <a:rPr lang="en-US" dirty="0"/>
              <a:t>:</a:t>
            </a:r>
          </a:p>
          <a:p>
            <a:r>
              <a:rPr lang="en-US" i="1" dirty="0"/>
              <a:t>Key covers </a:t>
            </a:r>
            <a:r>
              <a:rPr lang="en-US" dirty="0"/>
              <a:t>can obscure </a:t>
            </a:r>
          </a:p>
          <a:p>
            <a:r>
              <a:rPr lang="en-US" dirty="0"/>
              <a:t>DO NOT DUPLICATE warning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Keypads</a:t>
            </a:r>
          </a:p>
        </p:txBody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5867400" cy="4648200"/>
          </a:xfrm>
        </p:spPr>
        <p:txBody>
          <a:bodyPr/>
          <a:lstStyle/>
          <a:p>
            <a:r>
              <a:rPr lang="en-US" dirty="0"/>
              <a:t>Fixed keypads must be secured against observation (e.g., by sleeve over keypad)</a:t>
            </a:r>
          </a:p>
          <a:p>
            <a:r>
              <a:rPr lang="en-US" dirty="0"/>
              <a:t>Be sure you can set multiple‑</a:t>
            </a:r>
            <a:br>
              <a:rPr lang="en-US" dirty="0"/>
            </a:br>
            <a:r>
              <a:rPr lang="en-US" dirty="0"/>
              <a:t>key combinations</a:t>
            </a:r>
          </a:p>
          <a:p>
            <a:r>
              <a:rPr lang="en-US" dirty="0" err="1"/>
              <a:t>Variable‑position</a:t>
            </a:r>
            <a:r>
              <a:rPr lang="en-US" dirty="0"/>
              <a:t> keypads </a:t>
            </a:r>
            <a:br>
              <a:rPr lang="en-US" dirty="0"/>
            </a:br>
            <a:r>
              <a:rPr lang="en-US" dirty="0"/>
              <a:t>harder to read by observers</a:t>
            </a:r>
          </a:p>
          <a:p>
            <a:r>
              <a:rPr lang="en-US" dirty="0"/>
              <a:t>Watch out for patterns of wear </a:t>
            </a:r>
            <a:br>
              <a:rPr lang="en-US" dirty="0"/>
            </a:br>
            <a:r>
              <a:rPr lang="en-US" dirty="0"/>
              <a:t>that would give away smaller keyspace</a:t>
            </a:r>
          </a:p>
        </p:txBody>
      </p:sp>
      <p:pic>
        <p:nvPicPr>
          <p:cNvPr id="9861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819400"/>
            <a:ext cx="2921898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861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2138" y="-12700"/>
            <a:ext cx="208654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of </a:t>
            </a:r>
            <a:r>
              <a:rPr lang="en-US"/>
              <a:t>Electronic Access-Control </a:t>
            </a:r>
            <a:r>
              <a:rPr lang="en-US" dirty="0"/>
              <a:t>Systems</a:t>
            </a:r>
          </a:p>
        </p:txBody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772400" cy="4953000"/>
          </a:xfrm>
        </p:spPr>
        <p:txBody>
          <a:bodyPr/>
          <a:lstStyle/>
          <a:p>
            <a:r>
              <a:rPr lang="en-US" dirty="0" err="1"/>
              <a:t>Antipassback</a:t>
            </a:r>
            <a:r>
              <a:rPr lang="en-US" dirty="0"/>
              <a:t> (system remembers who's in area)</a:t>
            </a:r>
          </a:p>
          <a:p>
            <a:r>
              <a:rPr lang="en-US" dirty="0" err="1"/>
              <a:t>Time‑open</a:t>
            </a:r>
            <a:r>
              <a:rPr lang="en-US" dirty="0"/>
              <a:t> limit (alarms for </a:t>
            </a:r>
            <a:br>
              <a:rPr lang="en-US" dirty="0"/>
            </a:br>
            <a:r>
              <a:rPr lang="en-US" dirty="0"/>
              <a:t>doors kept open)</a:t>
            </a:r>
          </a:p>
          <a:p>
            <a:r>
              <a:rPr lang="en-US" dirty="0"/>
              <a:t>Duress signal (e.g., Putting in </a:t>
            </a:r>
            <a:br>
              <a:rPr lang="en-US" dirty="0"/>
            </a:br>
            <a:r>
              <a:rPr lang="en-US" dirty="0"/>
              <a:t>card upside down)</a:t>
            </a:r>
          </a:p>
          <a:p>
            <a:r>
              <a:rPr lang="en-US" dirty="0"/>
              <a:t>Degraded mode (if CPU goes </a:t>
            </a:r>
            <a:br>
              <a:rPr lang="en-US" dirty="0"/>
            </a:br>
            <a:r>
              <a:rPr lang="en-US" dirty="0"/>
              <a:t>down)</a:t>
            </a:r>
          </a:p>
          <a:p>
            <a:r>
              <a:rPr lang="en-US" dirty="0"/>
              <a:t>Audit features (records of </a:t>
            </a:r>
            <a:br>
              <a:rPr lang="en-US" dirty="0"/>
            </a:br>
            <a:r>
              <a:rPr lang="en-US" dirty="0"/>
              <a:t>movements, violations)</a:t>
            </a:r>
          </a:p>
          <a:p>
            <a:r>
              <a:rPr lang="en-US" dirty="0" err="1"/>
              <a:t>Computer‑room</a:t>
            </a:r>
            <a:r>
              <a:rPr lang="en-US" dirty="0"/>
              <a:t> alarms linked </a:t>
            </a:r>
            <a:br>
              <a:rPr lang="en-US" dirty="0"/>
            </a:br>
            <a:r>
              <a:rPr lang="en-US" dirty="0"/>
              <a:t>to building alarms</a:t>
            </a:r>
          </a:p>
          <a:p>
            <a:r>
              <a:rPr lang="en-US" dirty="0"/>
              <a:t>Building alarms audible in </a:t>
            </a:r>
            <a:br>
              <a:rPr lang="en-US" dirty="0"/>
            </a:br>
            <a:r>
              <a:rPr lang="en-US" dirty="0"/>
              <a:t>computer room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399" y="1924050"/>
            <a:ext cx="3046191" cy="310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96000" y="5257800"/>
            <a:ext cx="2799164" cy="73866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400" dirty="0"/>
              <a:t>Image used with permission of</a:t>
            </a:r>
            <a:br>
              <a:rPr lang="en-US" sz="1400" dirty="0"/>
            </a:br>
            <a:r>
              <a:rPr lang="en-US" sz="1400" dirty="0"/>
              <a:t>United Security Systems Inc.</a:t>
            </a:r>
            <a:br>
              <a:rPr lang="en-US" sz="1400" dirty="0"/>
            </a:br>
            <a:r>
              <a:rPr lang="en-US" sz="1400" dirty="0">
                <a:hlinkClick r:id="rId4"/>
              </a:rPr>
              <a:t>http://www.ussinational.com</a:t>
            </a:r>
            <a:r>
              <a:rPr lang="en-US" sz="1400" dirty="0"/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Cards</a:t>
            </a:r>
          </a:p>
        </p:txBody>
      </p:sp>
      <p:pic>
        <p:nvPicPr>
          <p:cNvPr id="988164" name="Picture 4"/>
          <p:cNvPicPr>
            <a:picLocks noChangeAspect="1" noChangeArrowheads="1"/>
          </p:cNvPicPr>
          <p:nvPr/>
        </p:nvPicPr>
        <p:blipFill>
          <a:blip r:embed="rId3" cstate="print"/>
          <a:srcRect r="34166" b="13614"/>
          <a:stretch>
            <a:fillRect/>
          </a:stretch>
        </p:blipFill>
        <p:spPr bwMode="auto">
          <a:xfrm>
            <a:off x="609600" y="1447800"/>
            <a:ext cx="79248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162800" cy="5791200"/>
          </a:xfrm>
        </p:spPr>
        <p:txBody>
          <a:bodyPr/>
          <a:lstStyle/>
          <a:p>
            <a:r>
              <a:rPr lang="en-US" dirty="0" err="1"/>
              <a:t>Wiegand</a:t>
            </a:r>
            <a:r>
              <a:rPr lang="en-US" dirty="0"/>
              <a:t>: wires generate magnetic pulses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Barium ferrite: polarized magnetic fields</a:t>
            </a:r>
          </a:p>
          <a:p>
            <a:r>
              <a:rPr lang="en-US" dirty="0"/>
              <a:t>Bar codes</a:t>
            </a:r>
          </a:p>
          <a:p>
            <a:r>
              <a:rPr lang="en-US" dirty="0" err="1"/>
              <a:t>Infrared‑readable</a:t>
            </a:r>
            <a:r>
              <a:rPr lang="en-US" dirty="0"/>
              <a:t> embedded bar codes</a:t>
            </a:r>
          </a:p>
          <a:p>
            <a:r>
              <a:rPr lang="en-US" dirty="0"/>
              <a:t>Magnetic stripe</a:t>
            </a:r>
          </a:p>
          <a:p>
            <a:r>
              <a:rPr lang="en-US" dirty="0"/>
              <a:t>Proximity (radio frequency signatures)</a:t>
            </a:r>
          </a:p>
        </p:txBody>
      </p:sp>
      <p:pic>
        <p:nvPicPr>
          <p:cNvPr id="988165" name="Picture 5"/>
          <p:cNvPicPr>
            <a:picLocks noChangeAspect="1" noChangeArrowheads="1"/>
          </p:cNvPicPr>
          <p:nvPr/>
        </p:nvPicPr>
        <p:blipFill>
          <a:blip r:embed="rId3" cstate="print"/>
          <a:srcRect l="71667" t="38760" r="5833" b="8748"/>
          <a:stretch>
            <a:fillRect/>
          </a:stretch>
        </p:blipFill>
        <p:spPr bwMode="auto">
          <a:xfrm>
            <a:off x="7086600" y="5486400"/>
            <a:ext cx="1905000" cy="127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Cards</a:t>
            </a:r>
          </a:p>
        </p:txBody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microprocessor</a:t>
            </a:r>
          </a:p>
          <a:p>
            <a:r>
              <a:rPr lang="en-US" dirty="0"/>
              <a:t>Can serve as I&amp;A unit</a:t>
            </a:r>
          </a:p>
          <a:p>
            <a:r>
              <a:rPr lang="en-US" dirty="0"/>
              <a:t>Also for digital signatures</a:t>
            </a:r>
          </a:p>
          <a:p>
            <a:r>
              <a:rPr lang="en-US" dirty="0"/>
              <a:t>Interact with software</a:t>
            </a:r>
          </a:p>
          <a:p>
            <a:r>
              <a:rPr lang="en-US" dirty="0"/>
              <a:t>Many </a:t>
            </a:r>
            <a:r>
              <a:rPr lang="en-US" i="1" dirty="0"/>
              <a:t>form factors</a:t>
            </a:r>
          </a:p>
          <a:p>
            <a:pPr lvl="1"/>
            <a:r>
              <a:rPr lang="en-US" dirty="0"/>
              <a:t>Cards</a:t>
            </a:r>
          </a:p>
          <a:p>
            <a:pPr lvl="1"/>
            <a:r>
              <a:rPr lang="en-US" dirty="0"/>
              <a:t>Cards with keypads for PINs</a:t>
            </a:r>
          </a:p>
          <a:p>
            <a:pPr lvl="1"/>
            <a:r>
              <a:rPr lang="en-US" dirty="0"/>
              <a:t>Calculators</a:t>
            </a:r>
          </a:p>
          <a:p>
            <a:pPr lvl="1"/>
            <a:r>
              <a:rPr lang="en-US" dirty="0"/>
              <a:t>USB </a:t>
            </a:r>
            <a:r>
              <a:rPr lang="en-US" dirty="0" err="1"/>
              <a:t>keyfob</a:t>
            </a:r>
            <a:endParaRPr lang="en-US" dirty="0"/>
          </a:p>
        </p:txBody>
      </p:sp>
      <p:pic>
        <p:nvPicPr>
          <p:cNvPr id="10127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0"/>
            <a:ext cx="4038600" cy="1295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127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371600"/>
            <a:ext cx="2590800" cy="160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127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048000"/>
            <a:ext cx="2590800" cy="1709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1274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4800600"/>
            <a:ext cx="2590800" cy="1709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Biometric Methods</a:t>
            </a:r>
          </a:p>
        </p:txBody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 geometry</a:t>
            </a:r>
          </a:p>
          <a:p>
            <a:r>
              <a:rPr lang="en-US" dirty="0"/>
              <a:t>Fingerprints</a:t>
            </a:r>
          </a:p>
          <a:p>
            <a:r>
              <a:rPr lang="en-US" dirty="0"/>
              <a:t>Retinal scan</a:t>
            </a:r>
          </a:p>
          <a:p>
            <a:r>
              <a:rPr lang="en-US" dirty="0"/>
              <a:t>Iris scan</a:t>
            </a:r>
          </a:p>
          <a:p>
            <a:r>
              <a:rPr lang="en-US" dirty="0"/>
              <a:t>Face recognition</a:t>
            </a:r>
          </a:p>
          <a:p>
            <a:r>
              <a:rPr lang="en-US" dirty="0"/>
              <a:t>Voice verification</a:t>
            </a:r>
          </a:p>
          <a:p>
            <a:r>
              <a:rPr lang="en-US" dirty="0"/>
              <a:t>Signature dynamics</a:t>
            </a:r>
          </a:p>
          <a:p>
            <a:r>
              <a:rPr lang="en-US" dirty="0"/>
              <a:t>Keystroke dynamics</a:t>
            </a:r>
          </a:p>
          <a:p>
            <a:r>
              <a:rPr lang="en-US" dirty="0"/>
              <a:t>Weight/height cabinets</a:t>
            </a:r>
          </a:p>
          <a:p>
            <a:r>
              <a:rPr lang="en-US" dirty="0"/>
              <a:t>Combinations even more effective</a:t>
            </a:r>
          </a:p>
        </p:txBody>
      </p:sp>
      <p:pic>
        <p:nvPicPr>
          <p:cNvPr id="989188" name="Picture 4" descr="j02335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250" y="1066800"/>
            <a:ext cx="434975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 Geometry</a:t>
            </a:r>
          </a:p>
        </p:txBody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5486400" cy="4648200"/>
          </a:xfrm>
        </p:spPr>
        <p:txBody>
          <a:bodyPr/>
          <a:lstStyle/>
          <a:p>
            <a:r>
              <a:rPr lang="en-US" dirty="0"/>
              <a:t>Easy to use</a:t>
            </a:r>
          </a:p>
          <a:p>
            <a:r>
              <a:rPr lang="en-US" dirty="0"/>
              <a:t>No need for tokens, cards</a:t>
            </a:r>
          </a:p>
          <a:p>
            <a:r>
              <a:rPr lang="en-US" dirty="0"/>
              <a:t>Extremely low errors</a:t>
            </a:r>
          </a:p>
          <a:p>
            <a:pPr lvl="1"/>
            <a:r>
              <a:rPr lang="en-US" dirty="0"/>
              <a:t>Few false positives (allowing wrong person in)</a:t>
            </a:r>
          </a:p>
          <a:p>
            <a:pPr lvl="1"/>
            <a:r>
              <a:rPr lang="en-US" dirty="0"/>
              <a:t>Few false negatives (preventing right person from entering)</a:t>
            </a:r>
          </a:p>
          <a:p>
            <a:r>
              <a:rPr lang="en-US" dirty="0"/>
              <a:t>Contrary to movies, does NOT respond to dead hands!</a:t>
            </a:r>
          </a:p>
        </p:txBody>
      </p:sp>
      <p:pic>
        <p:nvPicPr>
          <p:cNvPr id="10209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0650" y="3276600"/>
            <a:ext cx="2673350" cy="3581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209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6363" y="0"/>
            <a:ext cx="2687637" cy="3305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Fingerprints</a:t>
            </a:r>
          </a:p>
        </p:txBody>
      </p:sp>
      <p:pic>
        <p:nvPicPr>
          <p:cNvPr id="1019908" name="Picture 4"/>
          <p:cNvPicPr>
            <a:picLocks noChangeAspect="1" noChangeArrowheads="1"/>
          </p:cNvPicPr>
          <p:nvPr/>
        </p:nvPicPr>
        <p:blipFill>
          <a:blip r:embed="rId3" cstate="print">
            <a:lum bright="42000" contrast="30000"/>
          </a:blip>
          <a:srcRect/>
          <a:stretch>
            <a:fillRect/>
          </a:stretch>
        </p:blipFill>
        <p:spPr bwMode="auto">
          <a:xfrm>
            <a:off x="5562600" y="0"/>
            <a:ext cx="3581400" cy="2273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199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572000"/>
            <a:ext cx="2286000" cy="2286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1991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45720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High accuracy*</a:t>
            </a:r>
          </a:p>
          <a:p>
            <a:pPr>
              <a:lnSpc>
                <a:spcPct val="80000"/>
              </a:lnSpc>
            </a:pPr>
            <a:r>
              <a:rPr lang="en-US" dirty="0"/>
              <a:t>Sensors available for static image (middle image) and also for dynamic swipe (lower image)</a:t>
            </a:r>
          </a:p>
          <a:p>
            <a:pPr>
              <a:lnSpc>
                <a:spcPct val="80000"/>
              </a:lnSpc>
            </a:pPr>
            <a:r>
              <a:rPr lang="en-US" dirty="0"/>
              <a:t>*But Japanese scientists showed that fake fingers easy to create from fingerprints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Used crazy glue to enhance ridges</a:t>
            </a:r>
          </a:p>
          <a:p>
            <a:pPr lvl="1">
              <a:lnSpc>
                <a:spcPct val="80000"/>
              </a:lnSpc>
            </a:pPr>
            <a:r>
              <a:rPr lang="en-US" i="1" dirty="0"/>
              <a:t>Gummy Bears</a:t>
            </a:r>
            <a:r>
              <a:rPr lang="en-US" dirty="0"/>
              <a:t> candy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Fooled sensors 80%</a:t>
            </a:r>
          </a:p>
        </p:txBody>
      </p:sp>
      <p:pic>
        <p:nvPicPr>
          <p:cNvPr id="101991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2286000"/>
            <a:ext cx="3581400" cy="232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1991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1763" y="4618038"/>
            <a:ext cx="1736725" cy="2209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Retinal Scan</a:t>
            </a:r>
          </a:p>
        </p:txBody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Viewed with suspicion by</a:t>
            </a:r>
            <a:br>
              <a:rPr lang="en-US" dirty="0"/>
            </a:br>
            <a:r>
              <a:rPr lang="en-US" dirty="0"/>
              <a:t>general public</a:t>
            </a:r>
          </a:p>
          <a:p>
            <a:r>
              <a:rPr lang="en-US" dirty="0"/>
              <a:t>Hygiene issues due to</a:t>
            </a:r>
            <a:br>
              <a:rPr lang="en-US" dirty="0"/>
            </a:br>
            <a:r>
              <a:rPr lang="en-US" dirty="0"/>
              <a:t>physical contact with</a:t>
            </a:r>
            <a:br>
              <a:rPr lang="en-US" dirty="0"/>
            </a:br>
            <a:r>
              <a:rPr lang="en-US" dirty="0"/>
              <a:t>sensor sleeve</a:t>
            </a:r>
          </a:p>
          <a:p>
            <a:r>
              <a:rPr lang="en-US" dirty="0"/>
              <a:t>Highly reliable</a:t>
            </a:r>
          </a:p>
          <a:p>
            <a:r>
              <a:rPr lang="en-US" dirty="0"/>
              <a:t>As with all biometric </a:t>
            </a:r>
            <a:br>
              <a:rPr lang="en-US" dirty="0"/>
            </a:br>
            <a:r>
              <a:rPr lang="en-US" dirty="0"/>
              <a:t>systems, data generally </a:t>
            </a:r>
            <a:br>
              <a:rPr lang="en-US" dirty="0"/>
            </a:br>
            <a:r>
              <a:rPr lang="en-US" dirty="0"/>
              <a:t>stored in </a:t>
            </a:r>
            <a:r>
              <a:rPr lang="en-US" i="1" dirty="0"/>
              <a:t>one-way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encrypted form</a:t>
            </a:r>
          </a:p>
        </p:txBody>
      </p:sp>
      <p:pic>
        <p:nvPicPr>
          <p:cNvPr id="10188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0"/>
            <a:ext cx="3810000" cy="3514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188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468688"/>
            <a:ext cx="3810000" cy="3389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Iris Scan</a:t>
            </a:r>
          </a:p>
        </p:txBody>
      </p:sp>
      <p:sp>
        <p:nvSpPr>
          <p:cNvPr id="101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04900"/>
            <a:ext cx="5943600" cy="1866900"/>
          </a:xfrm>
        </p:spPr>
        <p:txBody>
          <a:bodyPr/>
          <a:lstStyle/>
          <a:p>
            <a:r>
              <a:rPr lang="en-US" dirty="0"/>
              <a:t>Highly reliable</a:t>
            </a:r>
          </a:p>
          <a:p>
            <a:r>
              <a:rPr lang="en-US" dirty="0"/>
              <a:t>Easy enrolment process</a:t>
            </a:r>
          </a:p>
          <a:p>
            <a:r>
              <a:rPr lang="en-US" dirty="0"/>
              <a:t>Non-invasive readers</a:t>
            </a:r>
          </a:p>
          <a:p>
            <a:pPr lvl="1"/>
            <a:r>
              <a:rPr lang="en-US" dirty="0"/>
              <a:t>No direct contact required</a:t>
            </a:r>
          </a:p>
        </p:txBody>
      </p:sp>
      <p:pic>
        <p:nvPicPr>
          <p:cNvPr id="10178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0"/>
            <a:ext cx="1981200" cy="2819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178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076700"/>
            <a:ext cx="2133600" cy="2781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17862" name="Text Box 6"/>
          <p:cNvSpPr txBox="1">
            <a:spLocks noChangeArrowheads="1"/>
          </p:cNvSpPr>
          <p:nvPr/>
        </p:nvSpPr>
        <p:spPr bwMode="auto">
          <a:xfrm>
            <a:off x="7146925" y="2906713"/>
            <a:ext cx="19748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Enrolment unit</a:t>
            </a:r>
          </a:p>
        </p:txBody>
      </p:sp>
      <p:sp>
        <p:nvSpPr>
          <p:cNvPr id="1017863" name="Text Box 7"/>
          <p:cNvSpPr txBox="1">
            <a:spLocks noChangeArrowheads="1"/>
          </p:cNvSpPr>
          <p:nvPr/>
        </p:nvSpPr>
        <p:spPr bwMode="auto">
          <a:xfrm>
            <a:off x="7169150" y="3581400"/>
            <a:ext cx="1651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Remote unit</a:t>
            </a:r>
          </a:p>
        </p:txBody>
      </p:sp>
      <p:pic>
        <p:nvPicPr>
          <p:cNvPr id="101786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863850"/>
            <a:ext cx="6172200" cy="3994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Location of Building (cont’d)</a:t>
            </a:r>
          </a:p>
        </p:txBody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Ensure dual access paths</a:t>
            </a:r>
          </a:p>
          <a:p>
            <a:pPr lvl="1"/>
            <a:r>
              <a:rPr lang="en-US" sz="2800" dirty="0"/>
              <a:t>Fire emergency teams</a:t>
            </a:r>
          </a:p>
          <a:p>
            <a:pPr lvl="1"/>
            <a:r>
              <a:rPr lang="en-US" sz="2800" dirty="0"/>
              <a:t>Ambulances</a:t>
            </a:r>
          </a:p>
          <a:p>
            <a:pPr lvl="1"/>
            <a:r>
              <a:rPr lang="en-US" sz="2800" dirty="0"/>
              <a:t>Police</a:t>
            </a:r>
          </a:p>
          <a:p>
            <a:r>
              <a:rPr lang="en-US" sz="2800" dirty="0"/>
              <a:t>If possible, avoid labeling building function</a:t>
            </a:r>
          </a:p>
          <a:p>
            <a:r>
              <a:rPr lang="en-US" sz="2800" dirty="0"/>
              <a:t>Avoid forcing outside lineups of staff at starting time</a:t>
            </a:r>
          </a:p>
        </p:txBody>
      </p:sp>
      <p:pic>
        <p:nvPicPr>
          <p:cNvPr id="971780" name="Picture 4" descr="j02961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590675"/>
            <a:ext cx="2751138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 Recognition</a:t>
            </a:r>
          </a:p>
        </p:txBody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76962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Two distinct applications: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Recognizing </a:t>
            </a:r>
            <a:r>
              <a:rPr lang="en-US" i="1" dirty="0"/>
              <a:t>authorized</a:t>
            </a:r>
            <a:r>
              <a:rPr lang="en-US" dirty="0"/>
              <a:t> personnel for I&amp;A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Recognizing </a:t>
            </a:r>
            <a:r>
              <a:rPr lang="en-US" i="1" dirty="0"/>
              <a:t>unregistered</a:t>
            </a:r>
            <a:r>
              <a:rPr lang="en-US" dirty="0"/>
              <a:t> people using photos*</a:t>
            </a:r>
          </a:p>
          <a:p>
            <a:pPr>
              <a:lnSpc>
                <a:spcPct val="80000"/>
              </a:lnSpc>
            </a:pPr>
            <a:r>
              <a:rPr lang="en-US" dirty="0"/>
              <a:t>*Developing bad</a:t>
            </a:r>
            <a:br>
              <a:rPr lang="en-US" dirty="0"/>
            </a:br>
            <a:r>
              <a:rPr lang="en-US" dirty="0"/>
              <a:t>reputation for high</a:t>
            </a:r>
            <a:br>
              <a:rPr lang="en-US" dirty="0"/>
            </a:br>
            <a:r>
              <a:rPr lang="en-US" dirty="0"/>
              <a:t>error rates; e.g.,</a:t>
            </a:r>
            <a:br>
              <a:rPr lang="en-US" dirty="0"/>
            </a:br>
            <a:r>
              <a:rPr lang="en-US" dirty="0"/>
              <a:t>Tampa PD dropped</a:t>
            </a:r>
            <a:br>
              <a:rPr lang="en-US" dirty="0"/>
            </a:br>
            <a:r>
              <a:rPr lang="en-US" dirty="0"/>
              <a:t>sample system</a:t>
            </a:r>
            <a:br>
              <a:rPr lang="en-US" dirty="0"/>
            </a:br>
            <a:r>
              <a:rPr lang="en-US" dirty="0"/>
              <a:t>in Aug 2003 </a:t>
            </a:r>
            <a:br>
              <a:rPr lang="en-US" dirty="0"/>
            </a:br>
            <a:r>
              <a:rPr lang="en-US" dirty="0"/>
              <a:t>after &gt; 2 year </a:t>
            </a:r>
            <a:br>
              <a:rPr lang="en-US" dirty="0"/>
            </a:br>
            <a:r>
              <a:rPr lang="en-US" dirty="0"/>
              <a:t>trial w/out single</a:t>
            </a:r>
            <a:br>
              <a:rPr lang="en-US" dirty="0"/>
            </a:br>
            <a:r>
              <a:rPr lang="en-US" dirty="0"/>
              <a:t>capture of a </a:t>
            </a:r>
            <a:br>
              <a:rPr lang="en-US" dirty="0"/>
            </a:br>
            <a:r>
              <a:rPr lang="en-US" dirty="0"/>
              <a:t>criminal</a:t>
            </a:r>
          </a:p>
        </p:txBody>
      </p:sp>
      <p:pic>
        <p:nvPicPr>
          <p:cNvPr id="10168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686050"/>
            <a:ext cx="5562600" cy="4171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Protective Technologies</a:t>
            </a:r>
          </a:p>
        </p:txBody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5257800" cy="5486400"/>
          </a:xfrm>
        </p:spPr>
        <p:txBody>
          <a:bodyPr/>
          <a:lstStyle/>
          <a:p>
            <a:r>
              <a:rPr lang="en-US" sz="2200" dirty="0"/>
              <a:t>“Special tamper-evident features and materials employed for the purpose of detecting tampering and deterring attempts to compromise, modify, penetrate, extract, or substitute information processing equipment and keying material.” </a:t>
            </a:r>
          </a:p>
          <a:p>
            <a:pPr lvl="1"/>
            <a:r>
              <a:rPr lang="en-US" sz="2200" dirty="0"/>
              <a:t>CNSS Instruction 4009 (Glossary)</a:t>
            </a:r>
          </a:p>
          <a:p>
            <a:pPr lvl="1"/>
            <a:r>
              <a:rPr lang="en-US" sz="2200" dirty="0">
                <a:latin typeface="Arial Narrow" pitchFamily="34" charset="0"/>
                <a:hlinkClick r:id="rId3"/>
              </a:rPr>
              <a:t>http://tinyurl.com/na6yab</a:t>
            </a:r>
            <a:r>
              <a:rPr lang="en-US" sz="2200" dirty="0">
                <a:latin typeface="Arial Narrow" pitchFamily="34" charset="0"/>
              </a:rPr>
              <a:t> </a:t>
            </a:r>
          </a:p>
          <a:p>
            <a:r>
              <a:rPr lang="en-US" sz="2200" dirty="0">
                <a:latin typeface="Arial Narrow" pitchFamily="34" charset="0"/>
              </a:rPr>
              <a:t>E.</a:t>
            </a:r>
            <a:r>
              <a:rPr lang="en-US" sz="2200" dirty="0"/>
              <a:t>g.,</a:t>
            </a:r>
          </a:p>
          <a:p>
            <a:pPr lvl="1"/>
            <a:r>
              <a:rPr lang="en-US" sz="2200" dirty="0"/>
              <a:t>Tapes</a:t>
            </a:r>
          </a:p>
          <a:p>
            <a:pPr lvl="1"/>
            <a:r>
              <a:rPr lang="en-US" sz="2200" dirty="0"/>
              <a:t>Special screws</a:t>
            </a:r>
          </a:p>
          <a:p>
            <a:pPr lvl="1"/>
            <a:r>
              <a:rPr lang="en-US" sz="2200" dirty="0"/>
              <a:t>Seals</a:t>
            </a:r>
          </a:p>
          <a:p>
            <a:pPr lvl="1"/>
            <a:r>
              <a:rPr lang="en-US" sz="2200" dirty="0"/>
              <a:t>Photographic Logs</a:t>
            </a:r>
          </a:p>
        </p:txBody>
      </p:sp>
      <p:pic>
        <p:nvPicPr>
          <p:cNvPr id="4" name="Picture 3" descr="Pages from cnssi_4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1506831"/>
            <a:ext cx="2971800" cy="3844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Tapes</a:t>
            </a:r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162800" cy="1447800"/>
          </a:xfrm>
        </p:spPr>
        <p:txBody>
          <a:bodyPr/>
          <a:lstStyle/>
          <a:p>
            <a:r>
              <a:rPr lang="en-US" dirty="0"/>
              <a:t>Detecting opening of equipment or containers</a:t>
            </a:r>
          </a:p>
          <a:p>
            <a:r>
              <a:rPr lang="en-US" dirty="0"/>
              <a:t>Used in forensic work for chain of custody</a:t>
            </a:r>
          </a:p>
          <a:p>
            <a:r>
              <a:rPr lang="en-US" dirty="0"/>
              <a:t>Tape splits into two parts when opened</a:t>
            </a:r>
          </a:p>
        </p:txBody>
      </p:sp>
      <p:pic>
        <p:nvPicPr>
          <p:cNvPr id="1055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2857500" cy="2857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557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0" y="3429000"/>
            <a:ext cx="2857500" cy="2857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557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3429000"/>
            <a:ext cx="2857500" cy="2857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55751" name="Text Box 7"/>
          <p:cNvSpPr txBox="1">
            <a:spLocks noChangeArrowheads="1"/>
          </p:cNvSpPr>
          <p:nvPr/>
        </p:nvSpPr>
        <p:spPr bwMode="auto">
          <a:xfrm>
            <a:off x="1786205" y="6324600"/>
            <a:ext cx="5571590" cy="307777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 dirty="0">
                <a:hlinkClick r:id="rId6"/>
              </a:rPr>
              <a:t>http://www.j-n-s-ind.com.hk/security.htm</a:t>
            </a:r>
            <a:r>
              <a:rPr lang="en-US" sz="1400" dirty="0"/>
              <a:t> </a:t>
            </a:r>
            <a:r>
              <a:rPr lang="en-US" sz="1400" i="1" dirty="0"/>
              <a:t>Used with permission.</a:t>
            </a:r>
          </a:p>
        </p:txBody>
      </p:sp>
      <p:pic>
        <p:nvPicPr>
          <p:cNvPr id="105575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152400"/>
            <a:ext cx="1247775" cy="13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55753" name="Text Box 9"/>
          <p:cNvSpPr txBox="1">
            <a:spLocks noChangeArrowheads="1"/>
          </p:cNvSpPr>
          <p:nvPr/>
        </p:nvSpPr>
        <p:spPr bwMode="auto">
          <a:xfrm>
            <a:off x="2497138" y="3032125"/>
            <a:ext cx="41481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i="1"/>
              <a:t>Courtesy J&amp;S Industrial (HK) Co.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Screws</a:t>
            </a:r>
          </a:p>
        </p:txBody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162800" cy="1752600"/>
          </a:xfrm>
        </p:spPr>
        <p:txBody>
          <a:bodyPr/>
          <a:lstStyle/>
          <a:p>
            <a:r>
              <a:rPr lang="en-US" dirty="0"/>
              <a:t>Can substitute screws or bolts requiring special drivers with restricted distribution</a:t>
            </a:r>
          </a:p>
          <a:p>
            <a:r>
              <a:rPr lang="en-US" dirty="0"/>
              <a:t>E.g., Tamperproof Screw Co, Inc. of New York</a:t>
            </a:r>
          </a:p>
          <a:p>
            <a:pPr lvl="1"/>
            <a:r>
              <a:rPr lang="en-US" sz="2000" dirty="0">
                <a:latin typeface="Arial Narrow" pitchFamily="34" charset="0"/>
                <a:hlinkClick r:id="rId3"/>
              </a:rPr>
              <a:t>http://www.tamperproof.com/index.cfm?fuseaction=products</a:t>
            </a:r>
            <a:r>
              <a:rPr lang="en-US" dirty="0"/>
              <a:t>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281113" y="2895600"/>
            <a:ext cx="6580187" cy="3167063"/>
            <a:chOff x="576" y="2160"/>
            <a:chExt cx="4145" cy="1995"/>
          </a:xfrm>
        </p:grpSpPr>
        <p:pic>
          <p:nvPicPr>
            <p:cNvPr id="105472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r="31490" b="40968"/>
            <a:stretch>
              <a:fillRect/>
            </a:stretch>
          </p:blipFill>
          <p:spPr bwMode="auto">
            <a:xfrm>
              <a:off x="576" y="2160"/>
              <a:ext cx="939" cy="9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54727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r="27264" b="37611"/>
            <a:stretch>
              <a:fillRect/>
            </a:stretch>
          </p:blipFill>
          <p:spPr bwMode="auto">
            <a:xfrm>
              <a:off x="2688" y="2160"/>
              <a:ext cx="972" cy="9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54725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 r="27208" b="39000"/>
            <a:stretch>
              <a:fillRect/>
            </a:stretch>
          </p:blipFill>
          <p:spPr bwMode="auto">
            <a:xfrm>
              <a:off x="1104" y="3216"/>
              <a:ext cx="997" cy="9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54726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 r="32755" b="38313"/>
            <a:stretch>
              <a:fillRect/>
            </a:stretch>
          </p:blipFill>
          <p:spPr bwMode="auto">
            <a:xfrm>
              <a:off x="1632" y="2160"/>
              <a:ext cx="898" cy="9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54728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 r="26288" b="39000"/>
            <a:stretch>
              <a:fillRect/>
            </a:stretch>
          </p:blipFill>
          <p:spPr bwMode="auto">
            <a:xfrm>
              <a:off x="2208" y="3216"/>
              <a:ext cx="997" cy="9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54729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 r="20952" b="38313"/>
            <a:stretch>
              <a:fillRect/>
            </a:stretch>
          </p:blipFill>
          <p:spPr bwMode="auto">
            <a:xfrm>
              <a:off x="3312" y="3216"/>
              <a:ext cx="1056" cy="9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54730" name="Picture 10"/>
            <p:cNvPicPr>
              <a:picLocks noChangeAspect="1" noChangeArrowheads="1"/>
            </p:cNvPicPr>
            <p:nvPr/>
          </p:nvPicPr>
          <p:blipFill>
            <a:blip r:embed="rId10" cstate="print"/>
            <a:srcRect r="24001" b="39481"/>
            <a:stretch>
              <a:fillRect/>
            </a:stretch>
          </p:blipFill>
          <p:spPr bwMode="auto">
            <a:xfrm>
              <a:off x="3792" y="2160"/>
              <a:ext cx="929" cy="9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54732" name="Text Box 12"/>
          <p:cNvSpPr txBox="1">
            <a:spLocks noChangeArrowheads="1"/>
          </p:cNvSpPr>
          <p:nvPr/>
        </p:nvSpPr>
        <p:spPr bwMode="auto">
          <a:xfrm>
            <a:off x="1956668" y="6324600"/>
            <a:ext cx="5230663" cy="307777"/>
          </a:xfrm>
          <a:prstGeom prst="rect">
            <a:avLst/>
          </a:prstGeom>
          <a:solidFill>
            <a:srgbClr val="FFCC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 i="1" dirty="0"/>
              <a:t>Images used by kind permission of Tamperproof Screw Co.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Seals</a:t>
            </a:r>
          </a:p>
        </p:txBody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924800" cy="2895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Use soft metal (e.g., lead) or plastic units to prevent opening containers or </a:t>
            </a:r>
            <a:r>
              <a:rPr lang="en-US" dirty="0" err="1"/>
              <a:t>exclosures</a:t>
            </a:r>
            <a:r>
              <a:rPr lang="en-US" dirty="0"/>
              <a:t> without discovery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Use serial numbers or unique patterns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E.g., everyone will have seen seals </a:t>
            </a:r>
            <a:br>
              <a:rPr lang="en-US" dirty="0"/>
            </a:br>
            <a:r>
              <a:rPr lang="en-US" dirty="0"/>
              <a:t>on electric utility boxes and meters;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E.g., from American Casting &amp; Manufacturing, </a:t>
            </a:r>
            <a:r>
              <a:rPr lang="en-US" dirty="0">
                <a:hlinkClick r:id="rId3"/>
              </a:rPr>
              <a:t>http://www.americancasting.com</a:t>
            </a:r>
            <a:r>
              <a:rPr lang="en-US" dirty="0"/>
              <a:t> 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04800" y="3962400"/>
            <a:ext cx="8686800" cy="2895600"/>
            <a:chOff x="192" y="2324"/>
            <a:chExt cx="5472" cy="1824"/>
          </a:xfrm>
        </p:grpSpPr>
        <p:pic>
          <p:nvPicPr>
            <p:cNvPr id="1053704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 l="9756" r="14635"/>
            <a:stretch>
              <a:fillRect/>
            </a:stretch>
          </p:blipFill>
          <p:spPr bwMode="auto">
            <a:xfrm>
              <a:off x="2016" y="2324"/>
              <a:ext cx="3648" cy="16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53705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 r="29167" b="20703"/>
            <a:stretch>
              <a:fillRect/>
            </a:stretch>
          </p:blipFill>
          <p:spPr bwMode="auto">
            <a:xfrm>
              <a:off x="192" y="2640"/>
              <a:ext cx="1680" cy="12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53706" name="Text Box 10"/>
            <p:cNvSpPr txBox="1">
              <a:spLocks noChangeArrowheads="1"/>
            </p:cNvSpPr>
            <p:nvPr/>
          </p:nvSpPr>
          <p:spPr bwMode="auto">
            <a:xfrm>
              <a:off x="1700" y="3954"/>
              <a:ext cx="2361" cy="194"/>
            </a:xfrm>
            <a:prstGeom prst="rect">
              <a:avLst/>
            </a:prstGeom>
            <a:solidFill>
              <a:srgbClr val="FFCC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400" dirty="0"/>
                <a:t>Images used by kind permission of AC&amp;M</a:t>
              </a:r>
              <a:endParaRPr lang="en-US" sz="1400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Seals (cont’d)</a:t>
            </a:r>
          </a:p>
        </p:txBody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 from ULINE Shipping Supply Specialists </a:t>
            </a:r>
            <a:r>
              <a:rPr lang="en-US" dirty="0">
                <a:latin typeface="Arial Narrow" pitchFamily="34" charset="0"/>
                <a:hlinkClick r:id="rId3"/>
              </a:rPr>
              <a:t>http://www.uline.com/Group_47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2286000"/>
            <a:ext cx="8077200" cy="3952146"/>
            <a:chOff x="636" y="2304"/>
            <a:chExt cx="4487" cy="2091"/>
          </a:xfrm>
        </p:grpSpPr>
        <p:pic>
          <p:nvPicPr>
            <p:cNvPr id="106291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23972" t="25000" r="3352" b="53751"/>
            <a:stretch>
              <a:fillRect/>
            </a:stretch>
          </p:blipFill>
          <p:spPr bwMode="auto">
            <a:xfrm>
              <a:off x="636" y="2304"/>
              <a:ext cx="4487" cy="16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62918" name="Text Box 6"/>
            <p:cNvSpPr txBox="1">
              <a:spLocks noChangeArrowheads="1"/>
            </p:cNvSpPr>
            <p:nvPr/>
          </p:nvSpPr>
          <p:spPr bwMode="auto">
            <a:xfrm>
              <a:off x="1447" y="4118"/>
              <a:ext cx="2866" cy="277"/>
            </a:xfrm>
            <a:prstGeom prst="rect">
              <a:avLst/>
            </a:prstGeom>
            <a:solidFill>
              <a:srgbClr val="FFCC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latin typeface="Arial Narrow" pitchFamily="34" charset="0"/>
                  <a:hlinkClick r:id="rId5"/>
                </a:rPr>
                <a:t>http://www.uline.com/Browse_Listing_2302.asp</a:t>
              </a:r>
              <a:r>
                <a:rPr lang="en-US" sz="1400" dirty="0">
                  <a:latin typeface="Arial Narrow" pitchFamily="34" charset="0"/>
                </a:rPr>
                <a:t> </a:t>
              </a:r>
            </a:p>
            <a:p>
              <a:pPr algn="ctr"/>
              <a:r>
                <a:rPr lang="en-US" sz="1400" i="1" dirty="0"/>
                <a:t>Image used by kind permission of ULINE Shipping Supply.</a:t>
              </a: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Photographic Logs (1)</a:t>
            </a:r>
          </a:p>
        </p:txBody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162800" cy="5181600"/>
          </a:xfrm>
        </p:spPr>
        <p:txBody>
          <a:bodyPr/>
          <a:lstStyle/>
          <a:p>
            <a:r>
              <a:rPr lang="en-US" dirty="0"/>
              <a:t>Use process of careful photography of computer equipment before allowing it to be taken overseas</a:t>
            </a:r>
          </a:p>
          <a:p>
            <a:r>
              <a:rPr lang="en-US" dirty="0"/>
              <a:t>Record details such as </a:t>
            </a:r>
          </a:p>
          <a:p>
            <a:pPr lvl="1"/>
            <a:r>
              <a:rPr lang="en-US" dirty="0"/>
              <a:t>Exact distances of movable </a:t>
            </a:r>
            <a:br>
              <a:rPr lang="en-US" dirty="0"/>
            </a:br>
            <a:r>
              <a:rPr lang="en-US" dirty="0"/>
              <a:t>parts</a:t>
            </a:r>
          </a:p>
          <a:p>
            <a:pPr lvl="1"/>
            <a:r>
              <a:rPr lang="en-US" dirty="0"/>
              <a:t>Scratches, nicks especially </a:t>
            </a:r>
            <a:br>
              <a:rPr lang="en-US" dirty="0"/>
            </a:br>
            <a:r>
              <a:rPr lang="en-US" dirty="0"/>
              <a:t>around screws</a:t>
            </a:r>
          </a:p>
          <a:p>
            <a:pPr lvl="1"/>
            <a:r>
              <a:rPr lang="en-US" dirty="0"/>
              <a:t>Wipe fingerprints from inner </a:t>
            </a:r>
            <a:br>
              <a:rPr lang="en-US" dirty="0"/>
            </a:br>
            <a:r>
              <a:rPr lang="en-US" dirty="0"/>
              <a:t>components that should not have to be removed such as batteries and memory chips</a:t>
            </a:r>
          </a:p>
          <a:p>
            <a:pPr lvl="1"/>
            <a:r>
              <a:rPr lang="en-US" dirty="0"/>
              <a:t>Orientation of screws and bolts </a:t>
            </a:r>
            <a:br>
              <a:rPr lang="en-US" dirty="0"/>
            </a:br>
            <a:r>
              <a:rPr lang="en-US" dirty="0"/>
              <a:t>(see next slide)</a:t>
            </a:r>
          </a:p>
        </p:txBody>
      </p:sp>
      <p:pic>
        <p:nvPicPr>
          <p:cNvPr id="4099" name="Picture 3" descr="C:\Program Files\Microsoft Office\Media\CntCD1\ClipArt4\j025014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25262" y="1905001"/>
            <a:ext cx="3266338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1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Photographic Logs (2)</a:t>
            </a:r>
          </a:p>
        </p:txBody>
      </p:sp>
      <p:sp>
        <p:nvSpPr>
          <p:cNvPr id="1064992" name="Rectangle 32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162800" cy="533400"/>
          </a:xfrm>
        </p:spPr>
        <p:txBody>
          <a:bodyPr/>
          <a:lstStyle/>
          <a:p>
            <a:r>
              <a:rPr lang="en-US" dirty="0"/>
              <a:t>Philips Head screw has rotated: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457200" y="1524000"/>
            <a:ext cx="8686800" cy="4343400"/>
            <a:chOff x="288" y="960"/>
            <a:chExt cx="5472" cy="2736"/>
          </a:xfrm>
        </p:grpSpPr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432" y="960"/>
              <a:ext cx="5328" cy="2694"/>
              <a:chOff x="432" y="432"/>
              <a:chExt cx="5328" cy="2694"/>
            </a:xfrm>
          </p:grpSpPr>
          <p:grpSp>
            <p:nvGrpSpPr>
              <p:cNvPr id="4" name="Group 24"/>
              <p:cNvGrpSpPr>
                <a:grpSpLocks/>
              </p:cNvGrpSpPr>
              <p:nvPr/>
            </p:nvGrpSpPr>
            <p:grpSpPr bwMode="auto">
              <a:xfrm rot="2468232">
                <a:off x="2784" y="1152"/>
                <a:ext cx="1200" cy="1152"/>
                <a:chOff x="624" y="1200"/>
                <a:chExt cx="1200" cy="1152"/>
              </a:xfrm>
            </p:grpSpPr>
            <p:sp>
              <p:nvSpPr>
                <p:cNvPr id="1064985" name="Oval 25"/>
                <p:cNvSpPr>
                  <a:spLocks noChangeArrowheads="1"/>
                </p:cNvSpPr>
                <p:nvPr/>
              </p:nvSpPr>
              <p:spPr bwMode="auto">
                <a:xfrm rot="21506386">
                  <a:off x="624" y="1200"/>
                  <a:ext cx="1200" cy="1152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986" name="AutoShape 26"/>
                <p:cNvSpPr>
                  <a:spLocks noChangeArrowheads="1"/>
                </p:cNvSpPr>
                <p:nvPr/>
              </p:nvSpPr>
              <p:spPr bwMode="auto">
                <a:xfrm rot="2374618">
                  <a:off x="768" y="1296"/>
                  <a:ext cx="912" cy="960"/>
                </a:xfrm>
                <a:prstGeom prst="star4">
                  <a:avLst>
                    <a:gd name="adj" fmla="val 12500"/>
                  </a:avLst>
                </a:prstGeom>
                <a:solidFill>
                  <a:srgbClr val="CC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21"/>
              <p:cNvGrpSpPr>
                <a:grpSpLocks/>
              </p:cNvGrpSpPr>
              <p:nvPr/>
            </p:nvGrpSpPr>
            <p:grpSpPr bwMode="auto">
              <a:xfrm rot="1917162">
                <a:off x="432" y="1152"/>
                <a:ext cx="1200" cy="1152"/>
                <a:chOff x="624" y="1200"/>
                <a:chExt cx="1200" cy="1152"/>
              </a:xfrm>
            </p:grpSpPr>
            <p:sp>
              <p:nvSpPr>
                <p:cNvPr id="1064982" name="Oval 22"/>
                <p:cNvSpPr>
                  <a:spLocks noChangeArrowheads="1"/>
                </p:cNvSpPr>
                <p:nvPr/>
              </p:nvSpPr>
              <p:spPr bwMode="auto">
                <a:xfrm>
                  <a:off x="624" y="1200"/>
                  <a:ext cx="1200" cy="1152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983" name="AutoShape 23"/>
                <p:cNvSpPr>
                  <a:spLocks noChangeArrowheads="1"/>
                </p:cNvSpPr>
                <p:nvPr/>
              </p:nvSpPr>
              <p:spPr bwMode="auto">
                <a:xfrm>
                  <a:off x="768" y="1296"/>
                  <a:ext cx="912" cy="960"/>
                </a:xfrm>
                <a:prstGeom prst="star4">
                  <a:avLst>
                    <a:gd name="adj" fmla="val 12500"/>
                  </a:avLst>
                </a:prstGeom>
                <a:solidFill>
                  <a:srgbClr val="CC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64969" name="Text Box 9"/>
              <p:cNvSpPr txBox="1">
                <a:spLocks noChangeArrowheads="1"/>
              </p:cNvSpPr>
              <p:nvPr/>
            </p:nvSpPr>
            <p:spPr bwMode="auto">
              <a:xfrm>
                <a:off x="1488" y="2742"/>
                <a:ext cx="924" cy="250"/>
              </a:xfrm>
              <a:prstGeom prst="rect">
                <a:avLst/>
              </a:prstGeom>
              <a:solidFill>
                <a:srgbClr val="FFCC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000"/>
                  <a:t>Before trip</a:t>
                </a:r>
              </a:p>
            </p:txBody>
          </p:sp>
          <p:sp>
            <p:nvSpPr>
              <p:cNvPr id="1064970" name="Text Box 10"/>
              <p:cNvSpPr txBox="1">
                <a:spLocks noChangeArrowheads="1"/>
              </p:cNvSpPr>
              <p:nvPr/>
            </p:nvSpPr>
            <p:spPr bwMode="auto">
              <a:xfrm>
                <a:off x="3888" y="2742"/>
                <a:ext cx="790" cy="250"/>
              </a:xfrm>
              <a:prstGeom prst="rect">
                <a:avLst/>
              </a:prstGeom>
              <a:solidFill>
                <a:srgbClr val="FFCC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000"/>
                  <a:t>After trip</a:t>
                </a:r>
              </a:p>
            </p:txBody>
          </p:sp>
          <p:sp>
            <p:nvSpPr>
              <p:cNvPr id="1064967" name="Line 7"/>
              <p:cNvSpPr>
                <a:spLocks noChangeShapeType="1"/>
              </p:cNvSpPr>
              <p:nvPr/>
            </p:nvSpPr>
            <p:spPr bwMode="auto">
              <a:xfrm>
                <a:off x="1398" y="912"/>
                <a:ext cx="0" cy="2208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66" name="Line 6"/>
              <p:cNvSpPr>
                <a:spLocks noChangeShapeType="1"/>
              </p:cNvSpPr>
              <p:nvPr/>
            </p:nvSpPr>
            <p:spPr bwMode="auto">
              <a:xfrm flipV="1">
                <a:off x="456" y="2120"/>
                <a:ext cx="4800" cy="0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74" name="Line 14"/>
              <p:cNvSpPr>
                <a:spLocks noChangeShapeType="1"/>
              </p:cNvSpPr>
              <p:nvPr/>
            </p:nvSpPr>
            <p:spPr bwMode="auto">
              <a:xfrm>
                <a:off x="3792" y="918"/>
                <a:ext cx="0" cy="2208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87" name="Line 27"/>
              <p:cNvSpPr>
                <a:spLocks noChangeShapeType="1"/>
              </p:cNvSpPr>
              <p:nvPr/>
            </p:nvSpPr>
            <p:spPr bwMode="auto">
              <a:xfrm flipV="1">
                <a:off x="480" y="1728"/>
                <a:ext cx="4800" cy="0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89" name="AutoShape 29"/>
              <p:cNvSpPr>
                <a:spLocks noChangeArrowheads="1"/>
              </p:cNvSpPr>
              <p:nvPr/>
            </p:nvSpPr>
            <p:spPr bwMode="auto">
              <a:xfrm>
                <a:off x="4272" y="432"/>
                <a:ext cx="1488" cy="1200"/>
              </a:xfrm>
              <a:prstGeom prst="cloudCallout">
                <a:avLst>
                  <a:gd name="adj1" fmla="val -86606"/>
                  <a:gd name="adj2" fmla="val 72282"/>
                </a:avLst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r>
                  <a:rPr lang="en-US" sz="1400" dirty="0"/>
                  <a:t>Notice how rotation has shifted contact points with alignment lines</a:t>
                </a:r>
              </a:p>
            </p:txBody>
          </p:sp>
        </p:grpSp>
        <p:sp>
          <p:nvSpPr>
            <p:cNvPr id="1064993" name="AutoShape 33"/>
            <p:cNvSpPr>
              <a:spLocks/>
            </p:cNvSpPr>
            <p:nvPr/>
          </p:nvSpPr>
          <p:spPr bwMode="auto">
            <a:xfrm>
              <a:off x="288" y="1200"/>
              <a:ext cx="768" cy="384"/>
            </a:xfrm>
            <a:prstGeom prst="borderCallout1">
              <a:avLst>
                <a:gd name="adj1" fmla="val 18750"/>
                <a:gd name="adj2" fmla="val 106250"/>
                <a:gd name="adj3" fmla="val 68750"/>
                <a:gd name="adj4" fmla="val 143750"/>
              </a:avLst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r>
                <a:rPr lang="en-US"/>
                <a:t>Vertical</a:t>
              </a:r>
              <a:br>
                <a:rPr lang="en-US"/>
              </a:br>
              <a:r>
                <a:rPr lang="en-US"/>
                <a:t>Contact</a:t>
              </a:r>
            </a:p>
          </p:txBody>
        </p:sp>
        <p:sp>
          <p:nvSpPr>
            <p:cNvPr id="1064994" name="AutoShape 34"/>
            <p:cNvSpPr>
              <a:spLocks/>
            </p:cNvSpPr>
            <p:nvPr/>
          </p:nvSpPr>
          <p:spPr bwMode="auto">
            <a:xfrm>
              <a:off x="384" y="3312"/>
              <a:ext cx="912" cy="384"/>
            </a:xfrm>
            <a:prstGeom prst="borderCallout1">
              <a:avLst>
                <a:gd name="adj1" fmla="val 18750"/>
                <a:gd name="adj2" fmla="val -6250"/>
                <a:gd name="adj3" fmla="val -167190"/>
                <a:gd name="adj4" fmla="val -7681"/>
              </a:avLst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r>
                <a:rPr lang="en-US" dirty="0"/>
                <a:t>Horizontal</a:t>
              </a:r>
              <a:br>
                <a:rPr lang="en-US" dirty="0"/>
              </a:br>
              <a:r>
                <a:rPr lang="en-US" dirty="0"/>
                <a:t>Contact</a:t>
              </a:r>
            </a:p>
          </p:txBody>
        </p:sp>
        <p:sp>
          <p:nvSpPr>
            <p:cNvPr id="1064995" name="AutoShape 35"/>
            <p:cNvSpPr>
              <a:spLocks/>
            </p:cNvSpPr>
            <p:nvPr/>
          </p:nvSpPr>
          <p:spPr bwMode="auto">
            <a:xfrm>
              <a:off x="2160" y="1344"/>
              <a:ext cx="768" cy="384"/>
            </a:xfrm>
            <a:prstGeom prst="borderCallout1">
              <a:avLst>
                <a:gd name="adj1" fmla="val 18750"/>
                <a:gd name="adj2" fmla="val -6250"/>
                <a:gd name="adj3" fmla="val 234375"/>
                <a:gd name="adj4" fmla="val -37630"/>
              </a:avLst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r>
                <a:rPr lang="en-US"/>
                <a:t>Center line</a:t>
              </a:r>
            </a:p>
          </p:txBody>
        </p:sp>
        <p:sp>
          <p:nvSpPr>
            <p:cNvPr id="1064996" name="Freeform 36"/>
            <p:cNvSpPr>
              <a:spLocks/>
            </p:cNvSpPr>
            <p:nvPr/>
          </p:nvSpPr>
          <p:spPr bwMode="auto">
            <a:xfrm>
              <a:off x="3264" y="1520"/>
              <a:ext cx="432" cy="112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40" y="16"/>
                </a:cxn>
                <a:cxn ang="0">
                  <a:pos x="432" y="112"/>
                </a:cxn>
              </a:cxnLst>
              <a:rect l="0" t="0" r="r" b="b"/>
              <a:pathLst>
                <a:path w="432" h="112">
                  <a:moveTo>
                    <a:pt x="0" y="16"/>
                  </a:moveTo>
                  <a:cubicBezTo>
                    <a:pt x="84" y="8"/>
                    <a:pt x="168" y="0"/>
                    <a:pt x="240" y="16"/>
                  </a:cubicBezTo>
                  <a:cubicBezTo>
                    <a:pt x="312" y="32"/>
                    <a:pt x="372" y="72"/>
                    <a:pt x="432" y="112"/>
                  </a:cubicBezTo>
                </a:path>
              </a:pathLst>
            </a:cu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DEFCON 17: Invisible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458200" cy="5257800"/>
          </a:xfrm>
        </p:spPr>
        <p:txBody>
          <a:bodyPr/>
          <a:lstStyle/>
          <a:p>
            <a:r>
              <a:rPr lang="en-US" sz="3200" i="1" dirty="0"/>
              <a:t>Electronic Access </a:t>
            </a:r>
            <a:br>
              <a:rPr lang="en-US" sz="3200" i="1" dirty="0"/>
            </a:br>
            <a:r>
              <a:rPr lang="en-US" sz="3200" i="1" dirty="0"/>
              <a:t>Control, Audit Trails, </a:t>
            </a:r>
            <a:br>
              <a:rPr lang="en-US" sz="3200" i="1" dirty="0"/>
            </a:br>
            <a:r>
              <a:rPr lang="en-US" sz="3200" i="1" dirty="0"/>
              <a:t>and “High Security”</a:t>
            </a:r>
          </a:p>
          <a:p>
            <a:r>
              <a:rPr lang="en-US" sz="2800" dirty="0"/>
              <a:t>47 minute discussion </a:t>
            </a:r>
            <a:br>
              <a:rPr lang="en-US" sz="2800" dirty="0"/>
            </a:br>
            <a:r>
              <a:rPr lang="en-US" sz="2800" dirty="0"/>
              <a:t>of physical access </a:t>
            </a:r>
            <a:br>
              <a:rPr lang="en-US" sz="2800" dirty="0"/>
            </a:br>
            <a:r>
              <a:rPr lang="en-US" sz="2800" dirty="0"/>
              <a:t>control device </a:t>
            </a:r>
            <a:br>
              <a:rPr lang="en-US" sz="2800" dirty="0"/>
            </a:br>
            <a:r>
              <a:rPr lang="en-US" sz="2800" dirty="0"/>
              <a:t>vulnerabilities</a:t>
            </a:r>
          </a:p>
          <a:p>
            <a:endParaRPr lang="en-US" dirty="0">
              <a:hlinkClick r:id="rId3"/>
            </a:endParaRPr>
          </a:p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http://www.youtube.com/watch?v=wsvQtIuM5a4</a:t>
            </a:r>
            <a:r>
              <a:rPr lang="en-US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05892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2657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0"/>
          </a:xfrm>
        </p:spPr>
        <p:txBody>
          <a:bodyPr/>
          <a:lstStyle/>
          <a:p>
            <a:pPr algn="ctr"/>
            <a:r>
              <a:rPr lang="en-US" sz="8000" dirty="0"/>
              <a:t>Now go </a:t>
            </a:r>
            <a:r>
              <a:rPr lang="en-US" sz="8000"/>
              <a:t>and study</a:t>
            </a:r>
            <a:endParaRPr lang="en-US" sz="8000" dirty="0"/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Building Design (1)</a:t>
            </a:r>
          </a:p>
        </p:txBody>
      </p:sp>
      <p:sp>
        <p:nvSpPr>
          <p:cNvPr id="99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162800" cy="5105400"/>
          </a:xfrm>
        </p:spPr>
        <p:txBody>
          <a:bodyPr/>
          <a:lstStyle/>
          <a:p>
            <a:r>
              <a:rPr lang="en-US" dirty="0"/>
              <a:t>Defend against car/truck bombs</a:t>
            </a:r>
          </a:p>
          <a:p>
            <a:pPr lvl="1"/>
            <a:r>
              <a:rPr lang="en-US" dirty="0"/>
              <a:t>Avoid large areas of unprotected glass at ground level</a:t>
            </a:r>
          </a:p>
          <a:p>
            <a:pPr lvl="1"/>
            <a:r>
              <a:rPr lang="en-US" dirty="0"/>
              <a:t>Place solid obstructions at entranceways to prevent access by vehicles</a:t>
            </a:r>
          </a:p>
          <a:p>
            <a:pPr lvl="2"/>
            <a:r>
              <a:rPr lang="en-US" dirty="0"/>
              <a:t>Bollards</a:t>
            </a:r>
          </a:p>
          <a:p>
            <a:pPr lvl="2"/>
            <a:r>
              <a:rPr lang="en-US" dirty="0"/>
              <a:t>Anchored </a:t>
            </a:r>
            <a:br>
              <a:rPr lang="en-US" dirty="0"/>
            </a:br>
            <a:r>
              <a:rPr lang="en-US" dirty="0"/>
              <a:t>planters</a:t>
            </a:r>
          </a:p>
          <a:p>
            <a:pPr lvl="2"/>
            <a:r>
              <a:rPr lang="en-US" dirty="0"/>
              <a:t>Reinforced</a:t>
            </a:r>
            <a:br>
              <a:rPr lang="en-US" dirty="0"/>
            </a:br>
            <a:r>
              <a:rPr lang="en-US" dirty="0"/>
              <a:t>seats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657600" y="3429000"/>
            <a:ext cx="5334000" cy="3124200"/>
            <a:chOff x="3810000" y="3733800"/>
            <a:chExt cx="5334000" cy="3124200"/>
          </a:xfrm>
        </p:grpSpPr>
        <p:pic>
          <p:nvPicPr>
            <p:cNvPr id="99943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448" t="6337" b="28712"/>
            <a:stretch>
              <a:fillRect/>
            </a:stretch>
          </p:blipFill>
          <p:spPr bwMode="auto">
            <a:xfrm>
              <a:off x="3810000" y="3733800"/>
              <a:ext cx="5334000" cy="3124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99431" name="Text Box 7"/>
            <p:cNvSpPr txBox="1">
              <a:spLocks noChangeArrowheads="1"/>
            </p:cNvSpPr>
            <p:nvPr/>
          </p:nvSpPr>
          <p:spPr bwMode="auto">
            <a:xfrm>
              <a:off x="3810000" y="3733800"/>
              <a:ext cx="2390775" cy="3048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New CIA HQ finished 1991</a:t>
              </a:r>
            </a:p>
          </p:txBody>
        </p:sp>
        <p:sp>
          <p:nvSpPr>
            <p:cNvPr id="999432" name="AutoShape 8"/>
            <p:cNvSpPr>
              <a:spLocks noChangeArrowheads="1"/>
            </p:cNvSpPr>
            <p:nvPr/>
          </p:nvSpPr>
          <p:spPr bwMode="auto">
            <a:xfrm rot="-573376">
              <a:off x="3962400" y="6248400"/>
              <a:ext cx="3576638" cy="3810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Building Design (2)</a:t>
            </a:r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for entry of large </a:t>
            </a:r>
            <a:br>
              <a:rPr lang="en-US" dirty="0"/>
            </a:br>
            <a:r>
              <a:rPr lang="en-US" dirty="0"/>
              <a:t>equipment </a:t>
            </a:r>
          </a:p>
          <a:p>
            <a:pPr lvl="1"/>
            <a:r>
              <a:rPr lang="en-US" dirty="0"/>
              <a:t>Roof cranes</a:t>
            </a:r>
          </a:p>
          <a:p>
            <a:pPr lvl="1"/>
            <a:r>
              <a:rPr lang="en-US" dirty="0"/>
              <a:t>Wide or double doors for </a:t>
            </a:r>
            <a:br>
              <a:rPr lang="en-US" dirty="0"/>
            </a:br>
            <a:r>
              <a:rPr lang="en-US" dirty="0"/>
              <a:t>technical areas</a:t>
            </a:r>
          </a:p>
          <a:p>
            <a:r>
              <a:rPr lang="en-US" dirty="0"/>
              <a:t>Eliminate large chases </a:t>
            </a:r>
            <a:br>
              <a:rPr lang="en-US" dirty="0"/>
            </a:br>
            <a:r>
              <a:rPr lang="en-US" dirty="0"/>
              <a:t>(indents on side of building)</a:t>
            </a:r>
          </a:p>
          <a:p>
            <a:pPr lvl="1"/>
            <a:r>
              <a:rPr lang="en-US" dirty="0"/>
              <a:t>Make it harder to climb </a:t>
            </a:r>
            <a:br>
              <a:rPr lang="en-US" dirty="0"/>
            </a:br>
            <a:r>
              <a:rPr lang="en-US" dirty="0"/>
              <a:t>building using climbing</a:t>
            </a:r>
            <a:br>
              <a:rPr lang="en-US" dirty="0"/>
            </a:br>
            <a:r>
              <a:rPr lang="en-US" dirty="0"/>
              <a:t>equipment / techniques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257800" y="914400"/>
            <a:ext cx="3581400" cy="5791200"/>
            <a:chOff x="5562600" y="1066800"/>
            <a:chExt cx="3581400" cy="5791200"/>
          </a:xfrm>
        </p:grpSpPr>
        <p:grpSp>
          <p:nvGrpSpPr>
            <p:cNvPr id="2" name="Group 12"/>
            <p:cNvGrpSpPr>
              <a:grpSpLocks/>
            </p:cNvGrpSpPr>
            <p:nvPr/>
          </p:nvGrpSpPr>
          <p:grpSpPr bwMode="auto">
            <a:xfrm>
              <a:off x="6172200" y="1066800"/>
              <a:ext cx="2971800" cy="5791200"/>
              <a:chOff x="3888" y="672"/>
              <a:chExt cx="1872" cy="3648"/>
            </a:xfrm>
          </p:grpSpPr>
          <p:pic>
            <p:nvPicPr>
              <p:cNvPr id="1000452" name="Picture 4" descr="j01859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0705" r="27753"/>
              <a:stretch>
                <a:fillRect/>
              </a:stretch>
            </p:blipFill>
            <p:spPr bwMode="auto">
              <a:xfrm>
                <a:off x="3888" y="672"/>
                <a:ext cx="1872" cy="364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grpSp>
            <p:nvGrpSpPr>
              <p:cNvPr id="3" name="Group 11"/>
              <p:cNvGrpSpPr>
                <a:grpSpLocks/>
              </p:cNvGrpSpPr>
              <p:nvPr/>
            </p:nvGrpSpPr>
            <p:grpSpPr bwMode="auto">
              <a:xfrm>
                <a:off x="5088" y="1104"/>
                <a:ext cx="432" cy="288"/>
                <a:chOff x="5088" y="1104"/>
                <a:chExt cx="432" cy="288"/>
              </a:xfrm>
            </p:grpSpPr>
            <p:sp>
              <p:nvSpPr>
                <p:cNvPr id="1000454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5136" y="1104"/>
                  <a:ext cx="384" cy="13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0455" name="Rectangle 7"/>
                <p:cNvSpPr>
                  <a:spLocks noChangeArrowheads="1"/>
                </p:cNvSpPr>
                <p:nvPr/>
              </p:nvSpPr>
              <p:spPr bwMode="auto">
                <a:xfrm>
                  <a:off x="5088" y="1152"/>
                  <a:ext cx="96" cy="96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0456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5136" y="1104"/>
                  <a:ext cx="384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0458" name="Line 10"/>
                <p:cNvSpPr>
                  <a:spLocks noChangeShapeType="1"/>
                </p:cNvSpPr>
                <p:nvPr/>
              </p:nvSpPr>
              <p:spPr bwMode="auto">
                <a:xfrm>
                  <a:off x="5520" y="1104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00453" name="Line 5"/>
            <p:cNvSpPr>
              <a:spLocks noChangeShapeType="1"/>
            </p:cNvSpPr>
            <p:nvPr/>
          </p:nvSpPr>
          <p:spPr bwMode="auto">
            <a:xfrm>
              <a:off x="5562600" y="4419600"/>
              <a:ext cx="152400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0461" name="Line 13"/>
            <p:cNvSpPr>
              <a:spLocks noChangeShapeType="1"/>
            </p:cNvSpPr>
            <p:nvPr/>
          </p:nvSpPr>
          <p:spPr bwMode="auto">
            <a:xfrm>
              <a:off x="8534400" y="1143000"/>
              <a:ext cx="0" cy="60960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Within Building</a:t>
            </a:r>
          </a:p>
        </p:txBody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Access to building affects computer room security</a:t>
            </a:r>
          </a:p>
          <a:p>
            <a:r>
              <a:rPr lang="en-US" dirty="0"/>
              <a:t>Involve EDP security staff in design of new building</a:t>
            </a:r>
          </a:p>
          <a:p>
            <a:r>
              <a:rPr lang="en-US" dirty="0"/>
              <a:t>No external walls</a:t>
            </a:r>
          </a:p>
          <a:p>
            <a:r>
              <a:rPr lang="en-US" dirty="0"/>
              <a:t>Inconspicuous yet allowing easy access for fire department</a:t>
            </a:r>
          </a:p>
          <a:p>
            <a:r>
              <a:rPr lang="en-US" dirty="0"/>
              <a:t>Far from hazardous areas</a:t>
            </a:r>
          </a:p>
        </p:txBody>
      </p:sp>
      <p:pic>
        <p:nvPicPr>
          <p:cNvPr id="972805" name="Picture 5" descr="j02334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886200"/>
            <a:ext cx="3810000" cy="273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</a:t>
            </a: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Separate functions</a:t>
            </a:r>
          </a:p>
          <a:p>
            <a:r>
              <a:rPr lang="en-US" dirty="0"/>
              <a:t>Tape vaults/safes</a:t>
            </a:r>
          </a:p>
          <a:p>
            <a:r>
              <a:rPr lang="en-US" dirty="0"/>
              <a:t>Security equipment in secure, separate room</a:t>
            </a:r>
          </a:p>
          <a:p>
            <a:r>
              <a:rPr lang="en-US" dirty="0"/>
              <a:t>Rest rooms, food areas near center</a:t>
            </a:r>
          </a:p>
          <a:p>
            <a:r>
              <a:rPr lang="en-US" dirty="0"/>
              <a:t>Substantial walls</a:t>
            </a:r>
          </a:p>
          <a:p>
            <a:r>
              <a:rPr lang="en-US" dirty="0"/>
              <a:t>Avoid closets in common walls</a:t>
            </a:r>
          </a:p>
          <a:p>
            <a:r>
              <a:rPr lang="en-US" dirty="0" err="1"/>
              <a:t>Slab‑to‑slab</a:t>
            </a:r>
            <a:r>
              <a:rPr lang="en-US" dirty="0"/>
              <a:t> construction:</a:t>
            </a:r>
          </a:p>
          <a:p>
            <a:r>
              <a:rPr lang="en-US" dirty="0"/>
              <a:t>Make provision for secure </a:t>
            </a:r>
            <a:br>
              <a:rPr lang="en-US" dirty="0"/>
            </a:br>
            <a:r>
              <a:rPr lang="en-US" dirty="0"/>
              <a:t>but effective maintenance </a:t>
            </a:r>
            <a:br>
              <a:rPr lang="en-US" dirty="0"/>
            </a:br>
            <a:r>
              <a:rPr lang="en-US" dirty="0"/>
              <a:t>access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334000" y="3810000"/>
            <a:ext cx="3124200" cy="2133600"/>
            <a:chOff x="4320" y="2112"/>
            <a:chExt cx="1392" cy="864"/>
          </a:xfrm>
        </p:grpSpPr>
        <p:sp>
          <p:nvSpPr>
            <p:cNvPr id="973830" name="Rectangle 6"/>
            <p:cNvSpPr>
              <a:spLocks noChangeArrowheads="1"/>
            </p:cNvSpPr>
            <p:nvPr/>
          </p:nvSpPr>
          <p:spPr bwMode="auto">
            <a:xfrm>
              <a:off x="4320" y="2256"/>
              <a:ext cx="1392" cy="7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831" name="Line 7"/>
            <p:cNvSpPr>
              <a:spLocks noChangeShapeType="1"/>
            </p:cNvSpPr>
            <p:nvPr/>
          </p:nvSpPr>
          <p:spPr bwMode="auto">
            <a:xfrm>
              <a:off x="4320" y="2880"/>
              <a:ext cx="1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832" name="Line 8"/>
            <p:cNvSpPr>
              <a:spLocks noChangeShapeType="1"/>
            </p:cNvSpPr>
            <p:nvPr/>
          </p:nvSpPr>
          <p:spPr bwMode="auto">
            <a:xfrm>
              <a:off x="4320" y="2400"/>
              <a:ext cx="1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833" name="Rectangle 9"/>
            <p:cNvSpPr>
              <a:spLocks noChangeArrowheads="1"/>
            </p:cNvSpPr>
            <p:nvPr/>
          </p:nvSpPr>
          <p:spPr bwMode="auto">
            <a:xfrm>
              <a:off x="4608" y="2256"/>
              <a:ext cx="48" cy="72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834" name="Rectangle 10"/>
            <p:cNvSpPr>
              <a:spLocks noChangeArrowheads="1"/>
            </p:cNvSpPr>
            <p:nvPr/>
          </p:nvSpPr>
          <p:spPr bwMode="auto">
            <a:xfrm>
              <a:off x="5424" y="2400"/>
              <a:ext cx="48" cy="48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837" name="Line 13"/>
            <p:cNvSpPr>
              <a:spLocks noChangeShapeType="1"/>
            </p:cNvSpPr>
            <p:nvPr/>
          </p:nvSpPr>
          <p:spPr bwMode="auto">
            <a:xfrm flipH="1">
              <a:off x="4656" y="2112"/>
              <a:ext cx="192" cy="144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838" name="Line 14"/>
            <p:cNvSpPr>
              <a:spLocks noChangeShapeType="1"/>
            </p:cNvSpPr>
            <p:nvPr/>
          </p:nvSpPr>
          <p:spPr bwMode="auto">
            <a:xfrm flipH="1">
              <a:off x="4656" y="2832"/>
              <a:ext cx="192" cy="144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839" name="Line 15"/>
            <p:cNvSpPr>
              <a:spLocks noChangeShapeType="1"/>
            </p:cNvSpPr>
            <p:nvPr/>
          </p:nvSpPr>
          <p:spPr bwMode="auto">
            <a:xfrm flipH="1">
              <a:off x="5420" y="2328"/>
              <a:ext cx="192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840" name="Line 16"/>
            <p:cNvSpPr>
              <a:spLocks noChangeShapeType="1"/>
            </p:cNvSpPr>
            <p:nvPr/>
          </p:nvSpPr>
          <p:spPr bwMode="auto">
            <a:xfrm flipH="1">
              <a:off x="5424" y="2928"/>
              <a:ext cx="192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Doors</a:t>
            </a:r>
          </a:p>
        </p:txBody>
      </p:sp>
      <p:sp>
        <p:nvSpPr>
          <p:cNvPr id="97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few as possible</a:t>
            </a:r>
          </a:p>
          <a:p>
            <a:r>
              <a:rPr lang="en-US" dirty="0"/>
              <a:t>Formal exiting study to set minimum</a:t>
            </a:r>
          </a:p>
          <a:p>
            <a:r>
              <a:rPr lang="en-US" dirty="0"/>
              <a:t>Put alarms and signs on doors which are not essential during normal work</a:t>
            </a:r>
          </a:p>
          <a:p>
            <a:r>
              <a:rPr lang="en-US" dirty="0"/>
              <a:t>Solid wood or metal (avoid glass: 64% burglaries through glass)</a:t>
            </a:r>
          </a:p>
          <a:p>
            <a:r>
              <a:rPr lang="en-US" dirty="0"/>
              <a:t>Secure frames</a:t>
            </a:r>
          </a:p>
          <a:p>
            <a:r>
              <a:rPr lang="en-US" dirty="0"/>
              <a:t>Hidden or inward hinges</a:t>
            </a:r>
          </a:p>
          <a:p>
            <a:r>
              <a:rPr lang="en-US" dirty="0" err="1"/>
              <a:t>Non‑removable</a:t>
            </a:r>
            <a:r>
              <a:rPr lang="en-US" dirty="0"/>
              <a:t> hinge pins</a:t>
            </a:r>
          </a:p>
          <a:p>
            <a:r>
              <a:rPr lang="en-US" dirty="0"/>
              <a:t>Astragals (protector on door edge)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400800" y="2971800"/>
            <a:ext cx="2587625" cy="3124200"/>
            <a:chOff x="4032" y="2064"/>
            <a:chExt cx="1630" cy="1968"/>
          </a:xfrm>
        </p:grpSpPr>
        <p:pic>
          <p:nvPicPr>
            <p:cNvPr id="974854" name="Picture 6" descr="te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60" y="2160"/>
              <a:ext cx="1102" cy="18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74853" name="Rectangle 5"/>
            <p:cNvSpPr>
              <a:spLocks noChangeArrowheads="1"/>
            </p:cNvSpPr>
            <p:nvPr/>
          </p:nvSpPr>
          <p:spPr bwMode="auto">
            <a:xfrm>
              <a:off x="4464" y="2064"/>
              <a:ext cx="624" cy="1968"/>
            </a:xfrm>
            <a:prstGeom prst="rect">
              <a:avLst/>
            </a:prstGeom>
            <a:noFill/>
            <a:ln w="76200">
              <a:solidFill>
                <a:srgbClr val="CC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4855" name="Line 7"/>
            <p:cNvSpPr>
              <a:spLocks noChangeShapeType="1"/>
            </p:cNvSpPr>
            <p:nvPr/>
          </p:nvSpPr>
          <p:spPr bwMode="auto">
            <a:xfrm>
              <a:off x="4032" y="3552"/>
              <a:ext cx="432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sh5_chapter_slides">
  <a:themeElements>
    <a:clrScheme name="CJ 341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CJ 341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000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C000"/>
        </a:solidFill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CJ 341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 341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csh5_chapter_slides</Template>
  <TotalTime>407</TotalTime>
  <Words>2832</Words>
  <Application>Microsoft Office PowerPoint</Application>
  <PresentationFormat>On-screen Show (4:3)</PresentationFormat>
  <Paragraphs>452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Arial Narrow</vt:lpstr>
      <vt:lpstr>Bookman Old Style</vt:lpstr>
      <vt:lpstr>Garamond</vt:lpstr>
      <vt:lpstr>Times New Roman</vt:lpstr>
      <vt:lpstr>Wingdings</vt:lpstr>
      <vt:lpstr>csh5_chapter_slides</vt:lpstr>
      <vt:lpstr>Physical Threats &amp; Protecting the Information Infrastructure</vt:lpstr>
      <vt:lpstr>Selected Topics in  Facilities Security (1)</vt:lpstr>
      <vt:lpstr>Location of Building</vt:lpstr>
      <vt:lpstr>Location of Building (cont’d)</vt:lpstr>
      <vt:lpstr>Building Design (1)</vt:lpstr>
      <vt:lpstr>Building Design (2)</vt:lpstr>
      <vt:lpstr>Location Within Building</vt:lpstr>
      <vt:lpstr>Layout</vt:lpstr>
      <vt:lpstr>Doors</vt:lpstr>
      <vt:lpstr>Windows</vt:lpstr>
      <vt:lpstr>Electrical power supply</vt:lpstr>
      <vt:lpstr>Air Conditioning</vt:lpstr>
      <vt:lpstr>Electromagnetic Radiation</vt:lpstr>
      <vt:lpstr>Fire Prevention &amp; Detection (1)</vt:lpstr>
      <vt:lpstr>Fire Detection and Prevention (2)</vt:lpstr>
      <vt:lpstr>Fire Detection and Prevention (3)</vt:lpstr>
      <vt:lpstr>Water Damage</vt:lpstr>
      <vt:lpstr>Dry-Pipe Sprinkler Valves</vt:lpstr>
      <vt:lpstr>Selected Topics in  Facilities Security (2)</vt:lpstr>
      <vt:lpstr>Guards, Gates and Guns</vt:lpstr>
      <vt:lpstr>Guards</vt:lpstr>
      <vt:lpstr>Fences</vt:lpstr>
      <vt:lpstr>Gates</vt:lpstr>
      <vt:lpstr>Other Barriers</vt:lpstr>
      <vt:lpstr>Weapons</vt:lpstr>
      <vt:lpstr>Surveillance</vt:lpstr>
      <vt:lpstr>Continued on Wednesday</vt:lpstr>
      <vt:lpstr>Access Controls</vt:lpstr>
      <vt:lpstr>Access Control Principles</vt:lpstr>
      <vt:lpstr>Mechanical Locks</vt:lpstr>
      <vt:lpstr>Keypads</vt:lpstr>
      <vt:lpstr>Features of Electronic Access-Control Systems</vt:lpstr>
      <vt:lpstr>Cards</vt:lpstr>
      <vt:lpstr>Smart Cards</vt:lpstr>
      <vt:lpstr>Biometric Methods</vt:lpstr>
      <vt:lpstr>Hand Geometry</vt:lpstr>
      <vt:lpstr>Fingerprints</vt:lpstr>
      <vt:lpstr>Retinal Scan</vt:lpstr>
      <vt:lpstr>Iris Scan</vt:lpstr>
      <vt:lpstr>Face Recognition</vt:lpstr>
      <vt:lpstr>Protective Technologies</vt:lpstr>
      <vt:lpstr>Tapes</vt:lpstr>
      <vt:lpstr>Special Screws</vt:lpstr>
      <vt:lpstr>Seals</vt:lpstr>
      <vt:lpstr>Seals (cont’d)</vt:lpstr>
      <vt:lpstr>Photographic Logs (1)</vt:lpstr>
      <vt:lpstr>Photographic Logs (2)</vt:lpstr>
      <vt:lpstr>DEFCON 17: Invisible Access</vt:lpstr>
      <vt:lpstr>Now go and study</vt:lpstr>
    </vt:vector>
  </TitlesOfParts>
  <Manager>Matthew Bovee, PhD</Manager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Threats &amp; Protecting the Information Infrastructure</dc:title>
  <dc:subject>CSH5 Chapter 22 &amp; 23</dc:subject>
  <dc:creator>Michel E. Kabay</dc:creator>
  <cp:keywords/>
  <dc:description>Updated 2019-10-07_x000d_
“Physical Threats to the Information Infrastructure” &amp; Protecting the Information Infrastructure”_x000d_
Franklin Platt</dc:description>
  <cp:lastModifiedBy>Mich Kabay</cp:lastModifiedBy>
  <cp:revision>46</cp:revision>
  <cp:lastPrinted>2011-10-03T16:36:21Z</cp:lastPrinted>
  <dcterms:created xsi:type="dcterms:W3CDTF">2009-08-10T00:13:46Z</dcterms:created>
  <dcterms:modified xsi:type="dcterms:W3CDTF">2021-02-05T19:53:49Z</dcterms:modified>
  <cp:category/>
</cp:coreProperties>
</file>