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908" r:id="rId2"/>
    <p:sldId id="910" r:id="rId3"/>
    <p:sldId id="917" r:id="rId4"/>
    <p:sldId id="925" r:id="rId5"/>
    <p:sldId id="916" r:id="rId6"/>
    <p:sldId id="928" r:id="rId7"/>
    <p:sldId id="927" r:id="rId8"/>
    <p:sldId id="926" r:id="rId9"/>
    <p:sldId id="915" r:id="rId10"/>
    <p:sldId id="929" r:id="rId11"/>
    <p:sldId id="922" r:id="rId12"/>
    <p:sldId id="930" r:id="rId13"/>
    <p:sldId id="921" r:id="rId14"/>
    <p:sldId id="920" r:id="rId15"/>
    <p:sldId id="931" r:id="rId16"/>
    <p:sldId id="919" r:id="rId17"/>
    <p:sldId id="932" r:id="rId18"/>
    <p:sldId id="933" r:id="rId19"/>
    <p:sldId id="934" r:id="rId20"/>
    <p:sldId id="914" r:id="rId21"/>
    <p:sldId id="913" r:id="rId22"/>
    <p:sldId id="935" r:id="rId23"/>
    <p:sldId id="924" r:id="rId24"/>
    <p:sldId id="912" r:id="rId25"/>
    <p:sldId id="939" r:id="rId26"/>
    <p:sldId id="938" r:id="rId27"/>
    <p:sldId id="937" r:id="rId28"/>
    <p:sldId id="940" r:id="rId29"/>
    <p:sldId id="941" r:id="rId30"/>
    <p:sldId id="942" r:id="rId31"/>
    <p:sldId id="943" r:id="rId32"/>
    <p:sldId id="944" r:id="rId33"/>
    <p:sldId id="945" r:id="rId34"/>
    <p:sldId id="946" r:id="rId35"/>
    <p:sldId id="951" r:id="rId36"/>
    <p:sldId id="948" r:id="rId37"/>
    <p:sldId id="949" r:id="rId38"/>
    <p:sldId id="950" r:id="rId39"/>
    <p:sldId id="947" r:id="rId40"/>
    <p:sldId id="578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8" autoAdjust="0"/>
    <p:restoredTop sz="86452" autoAdjust="0"/>
  </p:normalViewPr>
  <p:slideViewPr>
    <p:cSldViewPr showGuides="1">
      <p:cViewPr varScale="1">
        <p:scale>
          <a:sx n="85" d="100"/>
          <a:sy n="85" d="100"/>
        </p:scale>
        <p:origin x="198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DF75B-64CC-47B2-A2AD-67EBDD14756A}" type="doc">
      <dgm:prSet loTypeId="urn:microsoft.com/office/officeart/2005/8/layout/venn2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A84C51-1C26-4EEF-8D64-ACCAA8C660C9}">
      <dgm:prSet phldrT="[Text]" custT="1"/>
      <dgm:spPr/>
      <dgm:t>
        <a:bodyPr/>
        <a:lstStyle/>
        <a:p>
          <a:r>
            <a:rPr lang="en-US" sz="1600" b="1" dirty="0">
              <a:latin typeface="Arial Narrow" pitchFamily="34" charset="0"/>
            </a:rPr>
            <a:t>Kernel</a:t>
          </a:r>
        </a:p>
      </dgm:t>
    </dgm:pt>
    <dgm:pt modelId="{26A8CC37-DA58-4555-A2E4-040E1D32ECB6}" type="parTrans" cxnId="{DE15E51A-EC09-4D51-B046-00EF19865E99}">
      <dgm:prSet/>
      <dgm:spPr/>
      <dgm:t>
        <a:bodyPr/>
        <a:lstStyle/>
        <a:p>
          <a:endParaRPr lang="en-US" sz="1600" b="1">
            <a:latin typeface="Arial Narrow" pitchFamily="34" charset="0"/>
          </a:endParaRPr>
        </a:p>
      </dgm:t>
    </dgm:pt>
    <dgm:pt modelId="{CF3D0B33-C201-4CB5-ABD4-46313267A467}" type="sibTrans" cxnId="{DE15E51A-EC09-4D51-B046-00EF19865E99}">
      <dgm:prSet/>
      <dgm:spPr/>
      <dgm:t>
        <a:bodyPr/>
        <a:lstStyle/>
        <a:p>
          <a:endParaRPr lang="en-US" sz="1600" b="1">
            <a:latin typeface="Arial Narrow" pitchFamily="34" charset="0"/>
          </a:endParaRPr>
        </a:p>
      </dgm:t>
    </dgm:pt>
    <dgm:pt modelId="{21D904B6-8D15-4F0F-8EA8-D694E9058D09}">
      <dgm:prSet phldrT="[Text]" custT="1"/>
      <dgm:spPr/>
      <dgm:t>
        <a:bodyPr/>
        <a:lstStyle/>
        <a:p>
          <a:r>
            <a:rPr lang="en-US" sz="1600" b="1" dirty="0">
              <a:latin typeface="Arial Narrow" pitchFamily="34" charset="0"/>
            </a:rPr>
            <a:t>Executive</a:t>
          </a:r>
        </a:p>
      </dgm:t>
    </dgm:pt>
    <dgm:pt modelId="{8FB2B9F7-3793-4B99-93A6-FDAA6714CEFE}" type="parTrans" cxnId="{B4665837-8CCE-4AA7-B0E4-E97D7A739501}">
      <dgm:prSet/>
      <dgm:spPr/>
      <dgm:t>
        <a:bodyPr/>
        <a:lstStyle/>
        <a:p>
          <a:endParaRPr lang="en-US" sz="1600" b="1">
            <a:latin typeface="Arial Narrow" pitchFamily="34" charset="0"/>
          </a:endParaRPr>
        </a:p>
      </dgm:t>
    </dgm:pt>
    <dgm:pt modelId="{F60734EC-D584-46EA-914C-25F3BAB60A50}" type="sibTrans" cxnId="{B4665837-8CCE-4AA7-B0E4-E97D7A739501}">
      <dgm:prSet/>
      <dgm:spPr/>
      <dgm:t>
        <a:bodyPr/>
        <a:lstStyle/>
        <a:p>
          <a:endParaRPr lang="en-US" sz="1600" b="1">
            <a:latin typeface="Arial Narrow" pitchFamily="34" charset="0"/>
          </a:endParaRPr>
        </a:p>
      </dgm:t>
    </dgm:pt>
    <dgm:pt modelId="{118B974B-D2DC-4A76-BD64-5DB02D13E2E6}">
      <dgm:prSet phldrT="[Text]" custT="1"/>
      <dgm:spPr/>
      <dgm:t>
        <a:bodyPr/>
        <a:lstStyle/>
        <a:p>
          <a:r>
            <a:rPr lang="en-US" sz="1600" b="1" dirty="0">
              <a:latin typeface="Arial Narrow" pitchFamily="34" charset="0"/>
            </a:rPr>
            <a:t>Supervisor</a:t>
          </a:r>
        </a:p>
      </dgm:t>
    </dgm:pt>
    <dgm:pt modelId="{287FF7AD-EE1D-4A28-9483-83B428406A0B}" type="parTrans" cxnId="{9EEBAF43-DA36-4254-93C4-112BA2F46833}">
      <dgm:prSet/>
      <dgm:spPr/>
      <dgm:t>
        <a:bodyPr/>
        <a:lstStyle/>
        <a:p>
          <a:endParaRPr lang="en-US" sz="1600" b="1">
            <a:latin typeface="Arial Narrow" pitchFamily="34" charset="0"/>
          </a:endParaRPr>
        </a:p>
      </dgm:t>
    </dgm:pt>
    <dgm:pt modelId="{98431DB4-F346-48BB-956A-4B12FF792239}" type="sibTrans" cxnId="{9EEBAF43-DA36-4254-93C4-112BA2F46833}">
      <dgm:prSet/>
      <dgm:spPr/>
      <dgm:t>
        <a:bodyPr/>
        <a:lstStyle/>
        <a:p>
          <a:endParaRPr lang="en-US" sz="1600" b="1">
            <a:latin typeface="Arial Narrow" pitchFamily="34" charset="0"/>
          </a:endParaRPr>
        </a:p>
      </dgm:t>
    </dgm:pt>
    <dgm:pt modelId="{F44487B1-7260-4771-9CC3-264EC02B0658}">
      <dgm:prSet phldrT="[Text]" custT="1"/>
      <dgm:spPr/>
      <dgm:t>
        <a:bodyPr/>
        <a:lstStyle/>
        <a:p>
          <a:r>
            <a:rPr lang="en-US" sz="1600" b="1" dirty="0">
              <a:latin typeface="Arial Narrow" pitchFamily="34" charset="0"/>
            </a:rPr>
            <a:t>User</a:t>
          </a:r>
        </a:p>
      </dgm:t>
    </dgm:pt>
    <dgm:pt modelId="{729BF4D6-F287-4C36-9ACD-58439A9D10A5}" type="parTrans" cxnId="{FBC85B9E-4629-4E92-9C0C-00AEA7602D28}">
      <dgm:prSet/>
      <dgm:spPr/>
      <dgm:t>
        <a:bodyPr/>
        <a:lstStyle/>
        <a:p>
          <a:endParaRPr lang="en-US" sz="1600" b="1">
            <a:latin typeface="Arial Narrow" pitchFamily="34" charset="0"/>
          </a:endParaRPr>
        </a:p>
      </dgm:t>
    </dgm:pt>
    <dgm:pt modelId="{DCC977E5-2644-4984-93D6-CA914839E9C2}" type="sibTrans" cxnId="{FBC85B9E-4629-4E92-9C0C-00AEA7602D28}">
      <dgm:prSet/>
      <dgm:spPr/>
      <dgm:t>
        <a:bodyPr/>
        <a:lstStyle/>
        <a:p>
          <a:endParaRPr lang="en-US" sz="1600" b="1">
            <a:latin typeface="Arial Narrow" pitchFamily="34" charset="0"/>
          </a:endParaRPr>
        </a:p>
      </dgm:t>
    </dgm:pt>
    <dgm:pt modelId="{B677C1A5-5563-47AD-9BE7-91C55AC7774C}" type="pres">
      <dgm:prSet presAssocID="{67ADF75B-64CC-47B2-A2AD-67EBDD14756A}" presName="Name0" presStyleCnt="0">
        <dgm:presLayoutVars>
          <dgm:chMax val="7"/>
          <dgm:resizeHandles val="exact"/>
        </dgm:presLayoutVars>
      </dgm:prSet>
      <dgm:spPr/>
    </dgm:pt>
    <dgm:pt modelId="{3D69684C-4540-441F-A23A-97DE99D608DF}" type="pres">
      <dgm:prSet presAssocID="{67ADF75B-64CC-47B2-A2AD-67EBDD14756A}" presName="comp1" presStyleCnt="0"/>
      <dgm:spPr/>
    </dgm:pt>
    <dgm:pt modelId="{43386367-6676-4790-8952-6A4EE42A4615}" type="pres">
      <dgm:prSet presAssocID="{67ADF75B-64CC-47B2-A2AD-67EBDD14756A}" presName="circle1" presStyleLbl="node1" presStyleIdx="0" presStyleCnt="4"/>
      <dgm:spPr/>
    </dgm:pt>
    <dgm:pt modelId="{B3F3F88C-4730-437D-8DFA-41248760BFFA}" type="pres">
      <dgm:prSet presAssocID="{67ADF75B-64CC-47B2-A2AD-67EBDD14756A}" presName="c1text" presStyleLbl="node1" presStyleIdx="0" presStyleCnt="4">
        <dgm:presLayoutVars>
          <dgm:bulletEnabled val="1"/>
        </dgm:presLayoutVars>
      </dgm:prSet>
      <dgm:spPr/>
    </dgm:pt>
    <dgm:pt modelId="{4A53F0D4-67DD-467B-B7BE-CBB7164B8856}" type="pres">
      <dgm:prSet presAssocID="{67ADF75B-64CC-47B2-A2AD-67EBDD14756A}" presName="comp2" presStyleCnt="0"/>
      <dgm:spPr/>
    </dgm:pt>
    <dgm:pt modelId="{1FF41421-F89B-46B5-86CA-A4BE9FC45AEF}" type="pres">
      <dgm:prSet presAssocID="{67ADF75B-64CC-47B2-A2AD-67EBDD14756A}" presName="circle2" presStyleLbl="node1" presStyleIdx="1" presStyleCnt="4"/>
      <dgm:spPr/>
    </dgm:pt>
    <dgm:pt modelId="{01475B42-E0CB-46B9-A8A5-6D92970BDF66}" type="pres">
      <dgm:prSet presAssocID="{67ADF75B-64CC-47B2-A2AD-67EBDD14756A}" presName="c2text" presStyleLbl="node1" presStyleIdx="1" presStyleCnt="4">
        <dgm:presLayoutVars>
          <dgm:bulletEnabled val="1"/>
        </dgm:presLayoutVars>
      </dgm:prSet>
      <dgm:spPr/>
    </dgm:pt>
    <dgm:pt modelId="{DCBB7524-E643-475F-B222-53C7C7521793}" type="pres">
      <dgm:prSet presAssocID="{67ADF75B-64CC-47B2-A2AD-67EBDD14756A}" presName="comp3" presStyleCnt="0"/>
      <dgm:spPr/>
    </dgm:pt>
    <dgm:pt modelId="{C42AA1C3-F38C-461F-965A-CCD68CA83555}" type="pres">
      <dgm:prSet presAssocID="{67ADF75B-64CC-47B2-A2AD-67EBDD14756A}" presName="circle3" presStyleLbl="node1" presStyleIdx="2" presStyleCnt="4"/>
      <dgm:spPr/>
    </dgm:pt>
    <dgm:pt modelId="{486D4200-7CEF-4FEE-827E-02C74DC77B28}" type="pres">
      <dgm:prSet presAssocID="{67ADF75B-64CC-47B2-A2AD-67EBDD14756A}" presName="c3text" presStyleLbl="node1" presStyleIdx="2" presStyleCnt="4">
        <dgm:presLayoutVars>
          <dgm:bulletEnabled val="1"/>
        </dgm:presLayoutVars>
      </dgm:prSet>
      <dgm:spPr/>
    </dgm:pt>
    <dgm:pt modelId="{49A0E4AD-FAD5-4C6A-A6B8-4CF72CDE0662}" type="pres">
      <dgm:prSet presAssocID="{67ADF75B-64CC-47B2-A2AD-67EBDD14756A}" presName="comp4" presStyleCnt="0"/>
      <dgm:spPr/>
    </dgm:pt>
    <dgm:pt modelId="{E04FC5AF-0AEB-446A-A9F7-567145B446DD}" type="pres">
      <dgm:prSet presAssocID="{67ADF75B-64CC-47B2-A2AD-67EBDD14756A}" presName="circle4" presStyleLbl="node1" presStyleIdx="3" presStyleCnt="4"/>
      <dgm:spPr/>
    </dgm:pt>
    <dgm:pt modelId="{6AF82C0A-B41D-4CE6-AE5B-61E3AB49FFCD}" type="pres">
      <dgm:prSet presAssocID="{67ADF75B-64CC-47B2-A2AD-67EBDD14756A}" presName="c4text" presStyleLbl="node1" presStyleIdx="3" presStyleCnt="4">
        <dgm:presLayoutVars>
          <dgm:bulletEnabled val="1"/>
        </dgm:presLayoutVars>
      </dgm:prSet>
      <dgm:spPr/>
    </dgm:pt>
  </dgm:ptLst>
  <dgm:cxnLst>
    <dgm:cxn modelId="{5038560C-A288-42E8-9C7B-F0ED2D19EF54}" type="presOf" srcId="{21D904B6-8D15-4F0F-8EA8-D694E9058D09}" destId="{01475B42-E0CB-46B9-A8A5-6D92970BDF66}" srcOrd="1" destOrd="0" presId="urn:microsoft.com/office/officeart/2005/8/layout/venn2"/>
    <dgm:cxn modelId="{DE15E51A-EC09-4D51-B046-00EF19865E99}" srcId="{67ADF75B-64CC-47B2-A2AD-67EBDD14756A}" destId="{1AA84C51-1C26-4EEF-8D64-ACCAA8C660C9}" srcOrd="0" destOrd="0" parTransId="{26A8CC37-DA58-4555-A2E4-040E1D32ECB6}" sibTransId="{CF3D0B33-C201-4CB5-ABD4-46313267A467}"/>
    <dgm:cxn modelId="{B4665837-8CCE-4AA7-B0E4-E97D7A739501}" srcId="{67ADF75B-64CC-47B2-A2AD-67EBDD14756A}" destId="{21D904B6-8D15-4F0F-8EA8-D694E9058D09}" srcOrd="1" destOrd="0" parTransId="{8FB2B9F7-3793-4B99-93A6-FDAA6714CEFE}" sibTransId="{F60734EC-D584-46EA-914C-25F3BAB60A50}"/>
    <dgm:cxn modelId="{9EEBAF43-DA36-4254-93C4-112BA2F46833}" srcId="{67ADF75B-64CC-47B2-A2AD-67EBDD14756A}" destId="{118B974B-D2DC-4A76-BD64-5DB02D13E2E6}" srcOrd="2" destOrd="0" parTransId="{287FF7AD-EE1D-4A28-9483-83B428406A0B}" sibTransId="{98431DB4-F346-48BB-956A-4B12FF792239}"/>
    <dgm:cxn modelId="{19C46B64-981B-4D04-8302-EA6C7833C587}" type="presOf" srcId="{67ADF75B-64CC-47B2-A2AD-67EBDD14756A}" destId="{B677C1A5-5563-47AD-9BE7-91C55AC7774C}" srcOrd="0" destOrd="0" presId="urn:microsoft.com/office/officeart/2005/8/layout/venn2"/>
    <dgm:cxn modelId="{01F8B748-15C3-42D0-B3DC-FD3FE774C8CE}" type="presOf" srcId="{118B974B-D2DC-4A76-BD64-5DB02D13E2E6}" destId="{C42AA1C3-F38C-461F-965A-CCD68CA83555}" srcOrd="0" destOrd="0" presId="urn:microsoft.com/office/officeart/2005/8/layout/venn2"/>
    <dgm:cxn modelId="{F03D1A52-46FC-470C-BA79-0BA05A1B56CB}" type="presOf" srcId="{1AA84C51-1C26-4EEF-8D64-ACCAA8C660C9}" destId="{43386367-6676-4790-8952-6A4EE42A4615}" srcOrd="0" destOrd="0" presId="urn:microsoft.com/office/officeart/2005/8/layout/venn2"/>
    <dgm:cxn modelId="{D834D379-07AE-4937-8647-F4B5219AF9D3}" type="presOf" srcId="{118B974B-D2DC-4A76-BD64-5DB02D13E2E6}" destId="{486D4200-7CEF-4FEE-827E-02C74DC77B28}" srcOrd="1" destOrd="0" presId="urn:microsoft.com/office/officeart/2005/8/layout/venn2"/>
    <dgm:cxn modelId="{FBC85B9E-4629-4E92-9C0C-00AEA7602D28}" srcId="{67ADF75B-64CC-47B2-A2AD-67EBDD14756A}" destId="{F44487B1-7260-4771-9CC3-264EC02B0658}" srcOrd="3" destOrd="0" parTransId="{729BF4D6-F287-4C36-9ACD-58439A9D10A5}" sibTransId="{DCC977E5-2644-4984-93D6-CA914839E9C2}"/>
    <dgm:cxn modelId="{650449A3-F251-4D93-800E-829A448CF9CA}" type="presOf" srcId="{21D904B6-8D15-4F0F-8EA8-D694E9058D09}" destId="{1FF41421-F89B-46B5-86CA-A4BE9FC45AEF}" srcOrd="0" destOrd="0" presId="urn:microsoft.com/office/officeart/2005/8/layout/venn2"/>
    <dgm:cxn modelId="{1D4525B3-D221-4A22-85B5-888F1050CBD6}" type="presOf" srcId="{1AA84C51-1C26-4EEF-8D64-ACCAA8C660C9}" destId="{B3F3F88C-4730-437D-8DFA-41248760BFFA}" srcOrd="1" destOrd="0" presId="urn:microsoft.com/office/officeart/2005/8/layout/venn2"/>
    <dgm:cxn modelId="{EA9206D7-1EB5-4206-9B94-33A3FE356515}" type="presOf" srcId="{F44487B1-7260-4771-9CC3-264EC02B0658}" destId="{E04FC5AF-0AEB-446A-A9F7-567145B446DD}" srcOrd="0" destOrd="0" presId="urn:microsoft.com/office/officeart/2005/8/layout/venn2"/>
    <dgm:cxn modelId="{7601FBE2-AB03-4258-97E4-AD400EEE0D83}" type="presOf" srcId="{F44487B1-7260-4771-9CC3-264EC02B0658}" destId="{6AF82C0A-B41D-4CE6-AE5B-61E3AB49FFCD}" srcOrd="1" destOrd="0" presId="urn:microsoft.com/office/officeart/2005/8/layout/venn2"/>
    <dgm:cxn modelId="{E35F7C9B-F2D6-4483-8858-BD1B654AFF00}" type="presParOf" srcId="{B677C1A5-5563-47AD-9BE7-91C55AC7774C}" destId="{3D69684C-4540-441F-A23A-97DE99D608DF}" srcOrd="0" destOrd="0" presId="urn:microsoft.com/office/officeart/2005/8/layout/venn2"/>
    <dgm:cxn modelId="{0379582B-A12D-4D4C-9C99-109C3C3E9F8D}" type="presParOf" srcId="{3D69684C-4540-441F-A23A-97DE99D608DF}" destId="{43386367-6676-4790-8952-6A4EE42A4615}" srcOrd="0" destOrd="0" presId="urn:microsoft.com/office/officeart/2005/8/layout/venn2"/>
    <dgm:cxn modelId="{A56F4543-8B05-429B-AAB8-CF55FD3A0F84}" type="presParOf" srcId="{3D69684C-4540-441F-A23A-97DE99D608DF}" destId="{B3F3F88C-4730-437D-8DFA-41248760BFFA}" srcOrd="1" destOrd="0" presId="urn:microsoft.com/office/officeart/2005/8/layout/venn2"/>
    <dgm:cxn modelId="{ACAE0071-0CA2-42B1-824C-1EF95D939B0E}" type="presParOf" srcId="{B677C1A5-5563-47AD-9BE7-91C55AC7774C}" destId="{4A53F0D4-67DD-467B-B7BE-CBB7164B8856}" srcOrd="1" destOrd="0" presId="urn:microsoft.com/office/officeart/2005/8/layout/venn2"/>
    <dgm:cxn modelId="{FD45309D-C71C-44E7-8D2E-365D8EF0CE7C}" type="presParOf" srcId="{4A53F0D4-67DD-467B-B7BE-CBB7164B8856}" destId="{1FF41421-F89B-46B5-86CA-A4BE9FC45AEF}" srcOrd="0" destOrd="0" presId="urn:microsoft.com/office/officeart/2005/8/layout/venn2"/>
    <dgm:cxn modelId="{3F478A38-FA93-46E6-A6FD-BD2B6EDD3879}" type="presParOf" srcId="{4A53F0D4-67DD-467B-B7BE-CBB7164B8856}" destId="{01475B42-E0CB-46B9-A8A5-6D92970BDF66}" srcOrd="1" destOrd="0" presId="urn:microsoft.com/office/officeart/2005/8/layout/venn2"/>
    <dgm:cxn modelId="{B802457B-988B-41C0-B4AC-AD25564F5B17}" type="presParOf" srcId="{B677C1A5-5563-47AD-9BE7-91C55AC7774C}" destId="{DCBB7524-E643-475F-B222-53C7C7521793}" srcOrd="2" destOrd="0" presId="urn:microsoft.com/office/officeart/2005/8/layout/venn2"/>
    <dgm:cxn modelId="{E6C93313-AF52-46DF-8FE8-396675247F4E}" type="presParOf" srcId="{DCBB7524-E643-475F-B222-53C7C7521793}" destId="{C42AA1C3-F38C-461F-965A-CCD68CA83555}" srcOrd="0" destOrd="0" presId="urn:microsoft.com/office/officeart/2005/8/layout/venn2"/>
    <dgm:cxn modelId="{56394883-C130-48A5-9E4D-39002DB7D6C2}" type="presParOf" srcId="{DCBB7524-E643-475F-B222-53C7C7521793}" destId="{486D4200-7CEF-4FEE-827E-02C74DC77B28}" srcOrd="1" destOrd="0" presId="urn:microsoft.com/office/officeart/2005/8/layout/venn2"/>
    <dgm:cxn modelId="{B3CDE15D-4B95-46A2-B6FD-A55E2FA4B6CB}" type="presParOf" srcId="{B677C1A5-5563-47AD-9BE7-91C55AC7774C}" destId="{49A0E4AD-FAD5-4C6A-A6B8-4CF72CDE0662}" srcOrd="3" destOrd="0" presId="urn:microsoft.com/office/officeart/2005/8/layout/venn2"/>
    <dgm:cxn modelId="{F4D1E98D-D25F-413E-8FAA-8E6FBAD54366}" type="presParOf" srcId="{49A0E4AD-FAD5-4C6A-A6B8-4CF72CDE0662}" destId="{E04FC5AF-0AEB-446A-A9F7-567145B446DD}" srcOrd="0" destOrd="0" presId="urn:microsoft.com/office/officeart/2005/8/layout/venn2"/>
    <dgm:cxn modelId="{FA5D29B2-410C-421B-A100-D93AA2B4E1CC}" type="presParOf" srcId="{49A0E4AD-FAD5-4C6A-A6B8-4CF72CDE0662}" destId="{6AF82C0A-B41D-4CE6-AE5B-61E3AB49FFC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86367-6676-4790-8952-6A4EE42A4615}">
      <dsp:nvSpPr>
        <dsp:cNvPr id="0" name=""/>
        <dsp:cNvSpPr/>
      </dsp:nvSpPr>
      <dsp:spPr>
        <a:xfrm>
          <a:off x="831849" y="0"/>
          <a:ext cx="4203700" cy="420370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itchFamily="34" charset="0"/>
            </a:rPr>
            <a:t>Kernel</a:t>
          </a:r>
        </a:p>
      </dsp:txBody>
      <dsp:txXfrm>
        <a:off x="2346022" y="210184"/>
        <a:ext cx="1175354" cy="630555"/>
      </dsp:txXfrm>
    </dsp:sp>
    <dsp:sp modelId="{1FF41421-F89B-46B5-86CA-A4BE9FC45AEF}">
      <dsp:nvSpPr>
        <dsp:cNvPr id="0" name=""/>
        <dsp:cNvSpPr/>
      </dsp:nvSpPr>
      <dsp:spPr>
        <a:xfrm>
          <a:off x="1252219" y="840740"/>
          <a:ext cx="3362960" cy="336296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itchFamily="34" charset="0"/>
            </a:rPr>
            <a:t>Executive</a:t>
          </a:r>
        </a:p>
      </dsp:txBody>
      <dsp:txXfrm>
        <a:off x="2346022" y="1042517"/>
        <a:ext cx="1175354" cy="605332"/>
      </dsp:txXfrm>
    </dsp:sp>
    <dsp:sp modelId="{C42AA1C3-F38C-461F-965A-CCD68CA83555}">
      <dsp:nvSpPr>
        <dsp:cNvPr id="0" name=""/>
        <dsp:cNvSpPr/>
      </dsp:nvSpPr>
      <dsp:spPr>
        <a:xfrm>
          <a:off x="1672589" y="1681479"/>
          <a:ext cx="2522220" cy="252222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itchFamily="34" charset="0"/>
            </a:rPr>
            <a:t>Supervisor</a:t>
          </a:r>
        </a:p>
      </dsp:txBody>
      <dsp:txXfrm>
        <a:off x="2346022" y="1870646"/>
        <a:ext cx="1175354" cy="567499"/>
      </dsp:txXfrm>
    </dsp:sp>
    <dsp:sp modelId="{E04FC5AF-0AEB-446A-A9F7-567145B446DD}">
      <dsp:nvSpPr>
        <dsp:cNvPr id="0" name=""/>
        <dsp:cNvSpPr/>
      </dsp:nvSpPr>
      <dsp:spPr>
        <a:xfrm>
          <a:off x="2092959" y="2522220"/>
          <a:ext cx="1681480" cy="16814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itchFamily="34" charset="0"/>
            </a:rPr>
            <a:t>User</a:t>
          </a:r>
        </a:p>
      </dsp:txBody>
      <dsp:txXfrm>
        <a:off x="2339207" y="2942590"/>
        <a:ext cx="1188985" cy="84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9486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814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42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45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1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59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34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95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14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68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62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02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7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96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04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56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10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01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79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35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34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22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7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06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04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25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67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44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663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43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533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13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72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2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67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40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8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0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94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39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3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5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3xs28uz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farf6z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tinyurl.com/37zksk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8000" dirty="0"/>
              <a:t>Operating System Security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886200"/>
            <a:ext cx="7162800" cy="2667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24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“Operating System Security”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William Stallings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Protection</a:t>
            </a:r>
            <a:r>
              <a:rPr lang="en-US" baseline="0" dirty="0"/>
              <a:t>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81600"/>
          </a:xfrm>
        </p:spPr>
        <p:txBody>
          <a:bodyPr/>
          <a:lstStyle/>
          <a:p>
            <a:r>
              <a:rPr lang="en-US" sz="2100" dirty="0"/>
              <a:t>Resources being shared in multiprogramming environments</a:t>
            </a:r>
          </a:p>
          <a:p>
            <a:pPr lvl="1"/>
            <a:r>
              <a:rPr lang="en-US" sz="2100" dirty="0"/>
              <a:t>CPU, Memory, I/O devices, Programs, Data</a:t>
            </a:r>
          </a:p>
          <a:p>
            <a:r>
              <a:rPr lang="en-US" sz="2100" dirty="0"/>
              <a:t>Spectrum of OS protections</a:t>
            </a:r>
          </a:p>
          <a:p>
            <a:pPr lvl="1"/>
            <a:r>
              <a:rPr lang="en-US" sz="2100" dirty="0"/>
              <a:t>No protection – run sensitive procedures </a:t>
            </a:r>
            <a:br>
              <a:rPr lang="en-US" sz="2100" dirty="0"/>
            </a:br>
            <a:r>
              <a:rPr lang="en-US" sz="2100" dirty="0"/>
              <a:t>at different times</a:t>
            </a:r>
          </a:p>
          <a:p>
            <a:pPr lvl="1"/>
            <a:r>
              <a:rPr lang="en-US" sz="2100" dirty="0"/>
              <a:t>Isolation – all processes completely </a:t>
            </a:r>
            <a:br>
              <a:rPr lang="en-US" sz="2100" dirty="0"/>
            </a:br>
            <a:r>
              <a:rPr lang="en-US" sz="2100" dirty="0"/>
              <a:t>separate, with no shared resources </a:t>
            </a:r>
          </a:p>
          <a:p>
            <a:pPr lvl="1"/>
            <a:r>
              <a:rPr lang="en-US" sz="2100" dirty="0"/>
              <a:t>Share all or share nothing – public or </a:t>
            </a:r>
            <a:br>
              <a:rPr lang="en-US" sz="2100" dirty="0"/>
            </a:br>
            <a:r>
              <a:rPr lang="en-US" sz="2100" dirty="0"/>
              <a:t>private</a:t>
            </a:r>
          </a:p>
          <a:p>
            <a:pPr lvl="1"/>
            <a:r>
              <a:rPr lang="en-US" sz="2100" dirty="0"/>
              <a:t>Share via access limitation – every </a:t>
            </a:r>
            <a:br>
              <a:rPr lang="en-US" sz="2100" dirty="0"/>
            </a:br>
            <a:r>
              <a:rPr lang="en-US" sz="2100" dirty="0"/>
              <a:t>access verified for specific user &amp; specific object</a:t>
            </a:r>
          </a:p>
          <a:p>
            <a:pPr lvl="1"/>
            <a:r>
              <a:rPr lang="en-US" sz="2100" dirty="0"/>
              <a:t>Share via dynamic capabilities – allow dynamic creation of sharing rights for objects</a:t>
            </a:r>
          </a:p>
          <a:p>
            <a:pPr lvl="1"/>
            <a:r>
              <a:rPr lang="en-US" sz="2100" dirty="0"/>
              <a:t>Limit use of an object – functional limitations (read, write, print, statistical measures vs individual data)</a:t>
            </a:r>
          </a:p>
        </p:txBody>
      </p:sp>
      <p:pic>
        <p:nvPicPr>
          <p:cNvPr id="4098" name="Picture 2" descr="C:\Program Files\Microsoft Office\Media\CntCD1\ClipArt1\j019778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31920"/>
            <a:ext cx="2689634" cy="304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Protection of Memory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5257800"/>
          </a:xfrm>
        </p:spPr>
        <p:txBody>
          <a:bodyPr/>
          <a:lstStyle/>
          <a:p>
            <a:r>
              <a:rPr lang="en-US" sz="2300" dirty="0"/>
              <a:t>Protection main memory crucial for multiprogramming environment</a:t>
            </a:r>
          </a:p>
          <a:p>
            <a:pPr lvl="1"/>
            <a:r>
              <a:rPr lang="en-US" sz="2300" dirty="0"/>
              <a:t>Processes must not overwrite each other’s data</a:t>
            </a:r>
          </a:p>
          <a:p>
            <a:pPr lvl="1"/>
            <a:r>
              <a:rPr lang="en-US" sz="2300" dirty="0"/>
              <a:t>Must not read private data</a:t>
            </a:r>
          </a:p>
          <a:p>
            <a:r>
              <a:rPr lang="en-US" sz="2300" dirty="0"/>
              <a:t>Virtual memory supports protection</a:t>
            </a:r>
          </a:p>
          <a:p>
            <a:pPr lvl="1"/>
            <a:r>
              <a:rPr lang="en-US" sz="2300" dirty="0"/>
              <a:t>Memory segmentation or paging </a:t>
            </a:r>
            <a:br>
              <a:rPr lang="en-US" sz="2300" dirty="0"/>
            </a:br>
            <a:r>
              <a:rPr lang="en-US" sz="2300" dirty="0"/>
              <a:t>basis for defining objects to be </a:t>
            </a:r>
            <a:br>
              <a:rPr lang="en-US" sz="2300" dirty="0"/>
            </a:br>
            <a:r>
              <a:rPr lang="en-US" sz="2300" dirty="0"/>
              <a:t>protected</a:t>
            </a:r>
          </a:p>
          <a:p>
            <a:pPr lvl="1"/>
            <a:r>
              <a:rPr lang="en-US" sz="2300" dirty="0"/>
              <a:t>Segmentation allows applications to </a:t>
            </a:r>
            <a:br>
              <a:rPr lang="en-US" sz="2300" dirty="0"/>
            </a:br>
            <a:r>
              <a:rPr lang="en-US" sz="2300" dirty="0"/>
              <a:t>declare segments as sharable or </a:t>
            </a:r>
            <a:r>
              <a:rPr lang="en-US" sz="2300" dirty="0" err="1"/>
              <a:t>nonsharable</a:t>
            </a:r>
            <a:endParaRPr lang="en-US" sz="2300" dirty="0"/>
          </a:p>
          <a:p>
            <a:pPr lvl="1"/>
            <a:r>
              <a:rPr lang="en-US" sz="2300" dirty="0"/>
              <a:t>Segments have defined length in addition to base address: can enforce bounds restrictions</a:t>
            </a:r>
          </a:p>
          <a:p>
            <a:pPr lvl="1"/>
            <a:r>
              <a:rPr lang="en-US" sz="2300" dirty="0"/>
              <a:t>Paging more difficult because memory management data not available to programmer</a:t>
            </a:r>
          </a:p>
        </p:txBody>
      </p:sp>
      <p:pic>
        <p:nvPicPr>
          <p:cNvPr id="1026" name="Picture 2" descr="C:\Program Files\Microsoft Office\Media\CntCD1\ClipArt4\j024208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80" y="2184400"/>
            <a:ext cx="292972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of Memory 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3886200" cy="4953000"/>
          </a:xfrm>
        </p:spPr>
        <p:txBody>
          <a:bodyPr/>
          <a:lstStyle/>
          <a:p>
            <a:r>
              <a:rPr lang="en-US" dirty="0"/>
              <a:t>Fig 24.1 (</a:t>
            </a:r>
            <a:r>
              <a:rPr lang="en-US" dirty="0">
                <a:sym typeface="Wingdings" pitchFamily="2" charset="2"/>
              </a:rPr>
              <a:t>) shows how OS can control access in paged memory</a:t>
            </a:r>
          </a:p>
          <a:p>
            <a:r>
              <a:rPr lang="en-US" dirty="0">
                <a:sym typeface="Wingdings" pitchFamily="2" charset="2"/>
              </a:rPr>
              <a:t>Hardware can implement memory protection </a:t>
            </a:r>
          </a:p>
          <a:p>
            <a:pPr lvl="1"/>
            <a:r>
              <a:rPr lang="en-US" dirty="0">
                <a:sym typeface="Wingdings" pitchFamily="2" charset="2"/>
              </a:rPr>
              <a:t>E.g., IBM S370 under OS/390</a:t>
            </a:r>
          </a:p>
          <a:p>
            <a:pPr lvl="1"/>
            <a:r>
              <a:rPr lang="en-US" dirty="0">
                <a:sym typeface="Wingdings" pitchFamily="2" charset="2"/>
              </a:rPr>
              <a:t>Every page has 7-bit storage control key</a:t>
            </a:r>
          </a:p>
          <a:p>
            <a:pPr lvl="1"/>
            <a:r>
              <a:rPr lang="en-US" dirty="0">
                <a:sym typeface="Wingdings" pitchFamily="2" charset="2"/>
              </a:rPr>
              <a:t>OS checks key for allowed operations</a:t>
            </a:r>
            <a:endParaRPr lang="en-US" dirty="0"/>
          </a:p>
        </p:txBody>
      </p:sp>
      <p:pic>
        <p:nvPicPr>
          <p:cNvPr id="6" name="Content Placeholder 3" descr="csh5 ch 24 fig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371600"/>
            <a:ext cx="4341347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User-Oriented Access Control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7543800" cy="4953000"/>
          </a:xfrm>
        </p:spPr>
        <p:txBody>
          <a:bodyPr/>
          <a:lstStyle/>
          <a:p>
            <a:r>
              <a:rPr lang="en-US" sz="2300" dirty="0"/>
              <a:t>Distinguish between</a:t>
            </a:r>
          </a:p>
          <a:p>
            <a:pPr lvl="1"/>
            <a:r>
              <a:rPr lang="en-US" sz="2300" i="1" dirty="0"/>
              <a:t>Identification: </a:t>
            </a:r>
            <a:r>
              <a:rPr lang="en-US" sz="2300" dirty="0"/>
              <a:t>provision </a:t>
            </a:r>
            <a:br>
              <a:rPr lang="en-US" sz="2300" dirty="0"/>
            </a:br>
            <a:r>
              <a:rPr lang="en-US" sz="2300" dirty="0"/>
              <a:t>of an identifier (e.g., userID)</a:t>
            </a:r>
          </a:p>
          <a:p>
            <a:pPr lvl="1"/>
            <a:r>
              <a:rPr lang="en-US" sz="2300" dirty="0"/>
              <a:t>A</a:t>
            </a:r>
            <a:r>
              <a:rPr lang="en-US" sz="2300" i="1" dirty="0"/>
              <a:t>uthentication: </a:t>
            </a:r>
            <a:r>
              <a:rPr lang="en-US" sz="2300" dirty="0"/>
              <a:t>ascertaining binding </a:t>
            </a:r>
            <a:br>
              <a:rPr lang="en-US" sz="2300" dirty="0"/>
            </a:br>
            <a:r>
              <a:rPr lang="en-US" sz="2300" dirty="0"/>
              <a:t>between identifier &amp; user of identifier</a:t>
            </a:r>
            <a:endParaRPr lang="en-US" sz="2300" i="1" dirty="0"/>
          </a:p>
          <a:p>
            <a:r>
              <a:rPr lang="en-US" sz="2300" dirty="0"/>
              <a:t>User logon is I&amp;A</a:t>
            </a:r>
          </a:p>
          <a:p>
            <a:pPr lvl="1"/>
            <a:r>
              <a:rPr lang="en-US" sz="2300" dirty="0"/>
              <a:t>Identification (provide userID) &amp; </a:t>
            </a:r>
          </a:p>
          <a:p>
            <a:pPr lvl="1"/>
            <a:r>
              <a:rPr lang="en-US" sz="2300" dirty="0"/>
              <a:t>Authentication (provide some other </a:t>
            </a:r>
            <a:br>
              <a:rPr lang="en-US" sz="2300" dirty="0"/>
            </a:br>
            <a:r>
              <a:rPr lang="en-US" sz="2300" dirty="0"/>
              <a:t>bound information – see later </a:t>
            </a:r>
            <a:br>
              <a:rPr lang="en-US" sz="2300" dirty="0"/>
            </a:br>
            <a:r>
              <a:rPr lang="en-US" sz="2300" dirty="0"/>
              <a:t>chapters on I&amp;A)</a:t>
            </a:r>
          </a:p>
          <a:p>
            <a:r>
              <a:rPr lang="en-US" sz="2300" dirty="0"/>
              <a:t>Once process(</a:t>
            </a:r>
            <a:r>
              <a:rPr lang="en-US" sz="2300" dirty="0" err="1"/>
              <a:t>es</a:t>
            </a:r>
            <a:r>
              <a:rPr lang="en-US" sz="2300" dirty="0"/>
              <a:t>) established for user, </a:t>
            </a:r>
            <a:br>
              <a:rPr lang="en-US" sz="2300" dirty="0"/>
            </a:br>
            <a:r>
              <a:rPr lang="en-US" sz="2300" dirty="0"/>
              <a:t>can use data-oriented access control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15000" y="762000"/>
            <a:ext cx="3200400" cy="5867399"/>
            <a:chOff x="5715000" y="762000"/>
            <a:chExt cx="3200400" cy="5867399"/>
          </a:xfrm>
        </p:grpSpPr>
        <p:pic>
          <p:nvPicPr>
            <p:cNvPr id="2050" name="Picture 2" descr="C:\Program Files\Microsoft Office\Media\CntCD1\ClipArt8\j034658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5" b="3580"/>
            <a:stretch>
              <a:fillRect/>
            </a:stretch>
          </p:blipFill>
          <p:spPr bwMode="auto">
            <a:xfrm>
              <a:off x="6705600" y="3778044"/>
              <a:ext cx="2209800" cy="285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7080974" y="800100"/>
              <a:ext cx="1459053" cy="830997"/>
            </a:xfrm>
            <a:prstGeom prst="rect">
              <a:avLst/>
            </a:prstGeom>
            <a:solidFill>
              <a:srgbClr val="FFC00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Karlheinz</a:t>
              </a:r>
              <a:r>
                <a:rPr lang="en-US" sz="1600" dirty="0"/>
                <a:t> </a:t>
              </a:r>
              <a:br>
                <a:rPr lang="en-US" sz="1600" dirty="0"/>
              </a:br>
              <a:r>
                <a:rPr lang="en-US" sz="1600" dirty="0"/>
                <a:t>Stockhausen</a:t>
              </a:r>
            </a:p>
            <a:p>
              <a:pPr algn="ctr"/>
              <a:r>
                <a:rPr lang="en-US" sz="1600" i="1" dirty="0"/>
                <a:t>(identifier)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0174" y="2667000"/>
              <a:ext cx="1680652" cy="1077218"/>
            </a:xfrm>
            <a:prstGeom prst="rect">
              <a:avLst/>
            </a:prstGeom>
            <a:solidFill>
              <a:srgbClr val="FFC00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Karlheinz</a:t>
              </a:r>
              <a:r>
                <a:rPr lang="en-US" sz="1600" dirty="0"/>
                <a:t> </a:t>
              </a:r>
              <a:br>
                <a:rPr lang="en-US" sz="1600" dirty="0"/>
              </a:br>
              <a:r>
                <a:rPr lang="en-US" sz="1600" dirty="0" err="1"/>
                <a:t>Stockhausen’s</a:t>
              </a:r>
              <a:r>
                <a:rPr lang="en-US" sz="1600" dirty="0"/>
                <a:t> </a:t>
              </a:r>
              <a:br>
                <a:rPr lang="en-US" sz="1600" dirty="0"/>
              </a:br>
              <a:r>
                <a:rPr lang="en-US" sz="1600" dirty="0"/>
                <a:t>passport</a:t>
              </a:r>
            </a:p>
            <a:p>
              <a:pPr algn="ctr"/>
              <a:r>
                <a:rPr lang="en-US" sz="1600" i="1" dirty="0"/>
                <a:t>(</a:t>
              </a:r>
              <a:r>
                <a:rPr lang="en-US" sz="1600" i="1" dirty="0" err="1"/>
                <a:t>authentifier</a:t>
              </a:r>
              <a:r>
                <a:rPr lang="en-US" sz="1600" i="1" dirty="0"/>
                <a:t>)</a:t>
              </a:r>
            </a:p>
          </p:txBody>
        </p:sp>
        <p:sp>
          <p:nvSpPr>
            <p:cNvPr id="8" name="Left Brace 7"/>
            <p:cNvSpPr/>
            <p:nvPr/>
          </p:nvSpPr>
          <p:spPr bwMode="auto">
            <a:xfrm>
              <a:off x="6477000" y="762000"/>
              <a:ext cx="381000" cy="2971800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2047845"/>
              <a:ext cx="685800" cy="400110"/>
            </a:xfrm>
            <a:prstGeom prst="rect">
              <a:avLst/>
            </a:prstGeom>
            <a:solidFill>
              <a:srgbClr val="FFC00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I&amp;A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Data-Oriented Access Control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sz="2300" dirty="0"/>
              <a:t>Assign access profile to userID once logon complete on specific system</a:t>
            </a:r>
          </a:p>
          <a:p>
            <a:r>
              <a:rPr lang="en-US" sz="2300" dirty="0"/>
              <a:t>OS can restrict / grant access to objects on system as function of profile</a:t>
            </a:r>
          </a:p>
          <a:p>
            <a:r>
              <a:rPr lang="en-US" sz="2300" i="1" dirty="0"/>
              <a:t>Access matrix model </a:t>
            </a:r>
            <a:r>
              <a:rPr lang="en-US" sz="2300" dirty="0"/>
              <a:t>includes</a:t>
            </a:r>
          </a:p>
          <a:p>
            <a:pPr lvl="1"/>
            <a:r>
              <a:rPr lang="en-US" sz="2300" i="1" dirty="0"/>
              <a:t>Subject</a:t>
            </a:r>
            <a:r>
              <a:rPr lang="en-US" sz="2300" dirty="0"/>
              <a:t> (e.g., user ID that </a:t>
            </a:r>
            <a:br>
              <a:rPr lang="en-US" sz="2300" dirty="0"/>
            </a:br>
            <a:r>
              <a:rPr lang="en-US" sz="2300" dirty="0"/>
              <a:t>creates a process and </a:t>
            </a:r>
            <a:br>
              <a:rPr lang="en-US" sz="2300" dirty="0"/>
            </a:br>
            <a:r>
              <a:rPr lang="en-US" sz="2300" dirty="0"/>
              <a:t>conveys its privileges to </a:t>
            </a:r>
            <a:br>
              <a:rPr lang="en-US" sz="2300" dirty="0"/>
            </a:br>
            <a:r>
              <a:rPr lang="en-US" sz="2300" dirty="0"/>
              <a:t>the process)</a:t>
            </a:r>
          </a:p>
          <a:p>
            <a:pPr lvl="1"/>
            <a:r>
              <a:rPr lang="en-US" sz="2300" i="1" dirty="0"/>
              <a:t>Object</a:t>
            </a:r>
            <a:r>
              <a:rPr lang="en-US" sz="2300" dirty="0"/>
              <a:t> (anything definable to which access can be controlled; e.g., files, records, fields,  programs, hardware, memory structures, …)</a:t>
            </a:r>
          </a:p>
          <a:p>
            <a:pPr lvl="1"/>
            <a:r>
              <a:rPr lang="en-US" sz="2300" i="1" dirty="0"/>
              <a:t>Access right </a:t>
            </a:r>
            <a:r>
              <a:rPr lang="en-US" sz="2300" dirty="0"/>
              <a:t>(how specific subject can interact with particular object; e.g., RWALX)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43" y="2590800"/>
            <a:ext cx="3311107" cy="206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Data-Oriented Access Control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257800"/>
          </a:xfrm>
        </p:spPr>
        <p:txBody>
          <a:bodyPr/>
          <a:lstStyle/>
          <a:p>
            <a:r>
              <a:rPr lang="en-US" sz="2200" dirty="0"/>
              <a:t>Most frequent</a:t>
            </a:r>
            <a:r>
              <a:rPr lang="en-US" sz="2200" baseline="0" dirty="0"/>
              <a:t> implementation of data-oriented </a:t>
            </a:r>
            <a:br>
              <a:rPr lang="en-US" sz="2200" baseline="0" dirty="0"/>
            </a:br>
            <a:r>
              <a:rPr lang="en-US" sz="2200" baseline="0" dirty="0"/>
              <a:t>access control uses </a:t>
            </a:r>
            <a:r>
              <a:rPr lang="en-US" sz="2200" i="1" baseline="0" dirty="0"/>
              <a:t>access control lists (ACLs)</a:t>
            </a:r>
          </a:p>
          <a:p>
            <a:pPr lvl="1"/>
            <a:r>
              <a:rPr lang="en-US" sz="2200" dirty="0"/>
              <a:t>For each object, list users &amp; allowed </a:t>
            </a:r>
            <a:br>
              <a:rPr lang="en-US" sz="2200" dirty="0"/>
            </a:br>
            <a:r>
              <a:rPr lang="en-US" sz="2200" dirty="0"/>
              <a:t>access modes</a:t>
            </a:r>
          </a:p>
          <a:p>
            <a:pPr lvl="1"/>
            <a:r>
              <a:rPr lang="en-US" sz="2200" dirty="0"/>
              <a:t>Can specify </a:t>
            </a:r>
            <a:r>
              <a:rPr lang="en-US" sz="2200" i="1" dirty="0"/>
              <a:t>groups</a:t>
            </a:r>
            <a:r>
              <a:rPr lang="en-US" sz="2200" dirty="0"/>
              <a:t> of users</a:t>
            </a:r>
          </a:p>
          <a:p>
            <a:pPr lvl="1"/>
            <a:r>
              <a:rPr lang="en-US" sz="2200" dirty="0"/>
              <a:t>Usually includes </a:t>
            </a:r>
            <a:r>
              <a:rPr lang="en-US" sz="2200" i="1" dirty="0"/>
              <a:t>default</a:t>
            </a:r>
            <a:r>
              <a:rPr lang="en-US" sz="2200" dirty="0"/>
              <a:t> mode for unlisted users</a:t>
            </a:r>
          </a:p>
          <a:p>
            <a:r>
              <a:rPr lang="en-US" sz="2200" dirty="0"/>
              <a:t>Capability tickets apply to users</a:t>
            </a:r>
          </a:p>
          <a:p>
            <a:pPr lvl="1"/>
            <a:r>
              <a:rPr lang="en-US" sz="2200" dirty="0"/>
              <a:t>For each user, list authorized objects </a:t>
            </a:r>
            <a:br>
              <a:rPr lang="en-US" sz="2200" dirty="0"/>
            </a:br>
            <a:r>
              <a:rPr lang="en-US" sz="2200" dirty="0"/>
              <a:t>&amp; access modes</a:t>
            </a:r>
          </a:p>
          <a:p>
            <a:pPr lvl="1"/>
            <a:r>
              <a:rPr lang="en-US" sz="2200" dirty="0"/>
              <a:t>Users may lend or give them to other </a:t>
            </a:r>
            <a:br>
              <a:rPr lang="en-US" sz="2200" dirty="0"/>
            </a:br>
            <a:r>
              <a:rPr lang="en-US" sz="2200" dirty="0"/>
              <a:t>users (delegation)</a:t>
            </a:r>
          </a:p>
          <a:p>
            <a:pPr lvl="1"/>
            <a:r>
              <a:rPr lang="en-US" sz="2200" dirty="0"/>
              <a:t>But dispersal increases need for </a:t>
            </a:r>
            <a:br>
              <a:rPr lang="en-US" sz="2200" dirty="0"/>
            </a:br>
            <a:r>
              <a:rPr lang="en-US" sz="2200" dirty="0"/>
              <a:t>authenticity of the tickets</a:t>
            </a:r>
          </a:p>
          <a:p>
            <a:pPr lvl="1"/>
            <a:r>
              <a:rPr lang="en-US" sz="2200" dirty="0"/>
              <a:t>Therefore OS often holds ticket in central store</a:t>
            </a:r>
          </a:p>
        </p:txBody>
      </p:sp>
      <p:pic>
        <p:nvPicPr>
          <p:cNvPr id="4098" name="Picture 2" descr="C:\Program Files\Microsoft Office\Media\CntCD1\ClipArt5\j02857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66" y="838200"/>
            <a:ext cx="1574534" cy="143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Program Files\Microsoft Office\Media\CntCD1\ClipArt4\j02786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28" y="3657600"/>
            <a:ext cx="208656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Protection Based on an OS Mode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924800" cy="4953000"/>
          </a:xfrm>
        </p:spPr>
        <p:txBody>
          <a:bodyPr/>
          <a:lstStyle/>
          <a:p>
            <a:r>
              <a:rPr lang="en-US" dirty="0"/>
              <a:t>Processors support multiple (at least 2) modes of operation</a:t>
            </a:r>
          </a:p>
          <a:p>
            <a:pPr lvl="1"/>
            <a:r>
              <a:rPr lang="en-US" dirty="0"/>
              <a:t>More privileged mode</a:t>
            </a:r>
          </a:p>
          <a:p>
            <a:pPr lvl="2"/>
            <a:r>
              <a:rPr lang="en-US" i="1" dirty="0"/>
              <a:t>System, control, </a:t>
            </a:r>
            <a:r>
              <a:rPr lang="en-US" dirty="0"/>
              <a:t>or </a:t>
            </a:r>
            <a:r>
              <a:rPr lang="en-US" i="1" dirty="0"/>
              <a:t>kernel* </a:t>
            </a:r>
            <a:r>
              <a:rPr lang="en-US" dirty="0"/>
              <a:t>mode</a:t>
            </a:r>
          </a:p>
          <a:p>
            <a:pPr lvl="2"/>
            <a:r>
              <a:rPr lang="en-US" dirty="0"/>
              <a:t>Permits R/W of control registers, direct I/O, memory management, process control</a:t>
            </a:r>
          </a:p>
          <a:p>
            <a:pPr lvl="1"/>
            <a:r>
              <a:rPr lang="en-US" dirty="0"/>
              <a:t>Less privileged mode</a:t>
            </a:r>
          </a:p>
          <a:p>
            <a:pPr lvl="2"/>
            <a:r>
              <a:rPr lang="en-US" i="1" dirty="0"/>
              <a:t>User </a:t>
            </a:r>
            <a:r>
              <a:rPr lang="en-US" dirty="0"/>
              <a:t>mode</a:t>
            </a:r>
          </a:p>
          <a:p>
            <a:pPr lvl="2"/>
            <a:r>
              <a:rPr lang="en-US" dirty="0"/>
              <a:t>Normal mode for </a:t>
            </a:r>
            <a:br>
              <a:rPr lang="en-US" dirty="0"/>
            </a:br>
            <a:r>
              <a:rPr lang="en-US" dirty="0"/>
              <a:t>user processes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0" y="1828800"/>
            <a:ext cx="2674130" cy="707886"/>
          </a:xfrm>
          <a:prstGeom prst="rect">
            <a:avLst/>
          </a:prstGeom>
          <a:solidFill>
            <a:srgbClr val="FFC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*Kernel</a:t>
            </a:r>
            <a:r>
              <a:rPr lang="en-US" dirty="0"/>
              <a:t> is part of OS</a:t>
            </a:r>
            <a:br>
              <a:rPr lang="en-US" dirty="0"/>
            </a:br>
            <a:r>
              <a:rPr lang="en-US" dirty="0"/>
              <a:t>w/ critical functions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6500" y="3993305"/>
            <a:ext cx="2712294" cy="271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r>
              <a:rPr lang="en-US" sz="3000" dirty="0"/>
              <a:t>Protection Based on an OS Mode (2)</a:t>
            </a:r>
          </a:p>
        </p:txBody>
      </p:sp>
      <p:pic>
        <p:nvPicPr>
          <p:cNvPr id="4" name="Content Placeholder 3" descr="csh5 ch 24 fig 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97" y="990600"/>
            <a:ext cx="6042206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Based on an OS Mode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processor know which mode to use?</a:t>
            </a:r>
          </a:p>
          <a:p>
            <a:pPr lvl="1"/>
            <a:r>
              <a:rPr lang="en-US" dirty="0"/>
              <a:t>Bit in process control block (or equivalent)</a:t>
            </a:r>
          </a:p>
          <a:p>
            <a:r>
              <a:rPr lang="en-US" dirty="0"/>
              <a:t>How is the mode changed?</a:t>
            </a:r>
          </a:p>
          <a:p>
            <a:pPr lvl="1"/>
            <a:r>
              <a:rPr lang="en-US" dirty="0"/>
              <a:t>Execute instruction to flip mode bit</a:t>
            </a:r>
          </a:p>
          <a:p>
            <a:pPr lvl="1"/>
            <a:r>
              <a:rPr lang="en-US" dirty="0"/>
              <a:t>Switch into privileged mode upon entering system routine</a:t>
            </a:r>
          </a:p>
          <a:p>
            <a:pPr lvl="1"/>
            <a:r>
              <a:rPr lang="en-US" dirty="0"/>
              <a:t>Switch into user mode at end of system routine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81600" y="4784269"/>
            <a:ext cx="3729038" cy="1905001"/>
            <a:chOff x="3429000" y="4726212"/>
            <a:chExt cx="3729038" cy="190500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726212"/>
              <a:ext cx="1519238" cy="1905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726212"/>
              <a:ext cx="1519238" cy="1905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ight Arrow 3"/>
            <p:cNvSpPr/>
            <p:nvPr/>
          </p:nvSpPr>
          <p:spPr bwMode="auto">
            <a:xfrm>
              <a:off x="4948238" y="4726212"/>
              <a:ext cx="690562" cy="455388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 flipH="1">
              <a:off x="4948238" y="6175825"/>
              <a:ext cx="690562" cy="455388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Ring-Protection Structure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r>
              <a:rPr lang="en-US" dirty="0"/>
              <a:t>Many OSs implement a ring-structure for privileges</a:t>
            </a:r>
          </a:p>
          <a:p>
            <a:r>
              <a:rPr lang="en-US" dirty="0"/>
              <a:t>Process may access </a:t>
            </a:r>
          </a:p>
          <a:p>
            <a:pPr lvl="1"/>
            <a:r>
              <a:rPr lang="en-US" dirty="0"/>
              <a:t>Data in same ring or lesser</a:t>
            </a:r>
          </a:p>
          <a:p>
            <a:pPr lvl="1"/>
            <a:r>
              <a:rPr lang="en-US" dirty="0"/>
              <a:t>Services in same ring or </a:t>
            </a:r>
            <a:br>
              <a:rPr lang="en-US" dirty="0"/>
            </a:br>
            <a:r>
              <a:rPr lang="en-US" dirty="0"/>
              <a:t>higher</a:t>
            </a:r>
          </a:p>
          <a:p>
            <a:r>
              <a:rPr lang="en-US" dirty="0"/>
              <a:t>Example from VAX VMS</a:t>
            </a:r>
          </a:p>
          <a:p>
            <a:pPr lvl="1"/>
            <a:r>
              <a:rPr lang="en-US" dirty="0"/>
              <a:t>Kernel: memory </a:t>
            </a:r>
            <a:br>
              <a:rPr lang="en-US" dirty="0"/>
            </a:br>
            <a:r>
              <a:rPr lang="en-US" dirty="0"/>
              <a:t>management, interrupt </a:t>
            </a:r>
            <a:br>
              <a:rPr lang="en-US" dirty="0"/>
            </a:br>
            <a:r>
              <a:rPr lang="en-US" dirty="0"/>
              <a:t>handling, I/O</a:t>
            </a:r>
          </a:p>
          <a:p>
            <a:pPr lvl="1"/>
            <a:r>
              <a:rPr lang="en-US" dirty="0"/>
              <a:t>Executive:  file, record </a:t>
            </a:r>
            <a:br>
              <a:rPr lang="en-US" dirty="0"/>
            </a:br>
            <a:r>
              <a:rPr lang="en-US" dirty="0"/>
              <a:t>management</a:t>
            </a:r>
          </a:p>
          <a:p>
            <a:pPr lvl="1"/>
            <a:r>
              <a:rPr lang="en-US" dirty="0"/>
              <a:t>Supervisor: command interpreter</a:t>
            </a:r>
          </a:p>
          <a:p>
            <a:pPr lvl="1"/>
            <a:r>
              <a:rPr lang="en-US" dirty="0"/>
              <a:t>User: normal program execution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114800" y="1524000"/>
          <a:ext cx="5867400" cy="420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848600" cy="5181600"/>
          </a:xfrm>
        </p:spPr>
        <p:txBody>
          <a:bodyPr/>
          <a:lstStyle/>
          <a:p>
            <a:r>
              <a:rPr lang="en-US" sz="2800" dirty="0"/>
              <a:t>Information Protection and Security</a:t>
            </a:r>
          </a:p>
          <a:p>
            <a:r>
              <a:rPr lang="en-US" sz="2800" dirty="0"/>
              <a:t>Requirements for </a:t>
            </a:r>
            <a:br>
              <a:rPr lang="en-US" sz="2800" dirty="0"/>
            </a:br>
            <a:r>
              <a:rPr lang="en-US" sz="2800" dirty="0"/>
              <a:t>Operating System </a:t>
            </a:r>
            <a:br>
              <a:rPr lang="en-US" sz="2800" dirty="0"/>
            </a:br>
            <a:r>
              <a:rPr lang="en-US" sz="2800" dirty="0"/>
              <a:t>Security</a:t>
            </a:r>
          </a:p>
          <a:p>
            <a:r>
              <a:rPr lang="en-US" sz="2800" dirty="0"/>
              <a:t>Protection </a:t>
            </a:r>
            <a:br>
              <a:rPr lang="en-US" sz="2800" dirty="0"/>
            </a:br>
            <a:r>
              <a:rPr lang="en-US" sz="2800" dirty="0"/>
              <a:t>Mechanisms</a:t>
            </a:r>
          </a:p>
          <a:p>
            <a:r>
              <a:rPr lang="en-US" sz="2800" dirty="0"/>
              <a:t>File Sharing</a:t>
            </a:r>
          </a:p>
          <a:p>
            <a:r>
              <a:rPr lang="en-US" sz="2800" dirty="0"/>
              <a:t>Trusted Systems</a:t>
            </a:r>
          </a:p>
          <a:p>
            <a:r>
              <a:rPr lang="en-US" sz="2800" dirty="0"/>
              <a:t>Windows 2000 </a:t>
            </a:r>
            <a:br>
              <a:rPr lang="en-US" sz="2800" dirty="0"/>
            </a:br>
            <a:r>
              <a:rPr lang="en-US" sz="2800" dirty="0"/>
              <a:t>Security</a:t>
            </a:r>
          </a:p>
          <a:p>
            <a:r>
              <a:rPr lang="en-US" sz="2800" dirty="0"/>
              <a:t>Windows 7 Security*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486958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81800" y="6172200"/>
            <a:ext cx="217239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/>
              <a:t>* Not in chapter: </a:t>
            </a:r>
            <a:br>
              <a:rPr lang="en-US" sz="1400" dirty="0"/>
            </a:br>
            <a:r>
              <a:rPr lang="en-US" sz="1400" dirty="0"/>
              <a:t>   added by M. E. Kabay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File Sharing: Access Rights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001000" cy="5334000"/>
          </a:xfrm>
        </p:spPr>
        <p:txBody>
          <a:bodyPr/>
          <a:lstStyle/>
          <a:p>
            <a:r>
              <a:rPr lang="en-US" sz="2200" dirty="0"/>
              <a:t>Can control access to range of file information and functions; e.g.,</a:t>
            </a:r>
          </a:p>
          <a:p>
            <a:pPr lvl="1"/>
            <a:r>
              <a:rPr lang="en-US" sz="2200" dirty="0"/>
              <a:t>None: not even knowledge of existence</a:t>
            </a:r>
          </a:p>
          <a:p>
            <a:pPr lvl="1"/>
            <a:r>
              <a:rPr lang="en-US" sz="2200" dirty="0"/>
              <a:t>Knowledge: file exists, owner</a:t>
            </a:r>
          </a:p>
          <a:p>
            <a:pPr lvl="1"/>
            <a:r>
              <a:rPr lang="en-US" sz="2200" dirty="0"/>
              <a:t>Execution: run program</a:t>
            </a:r>
          </a:p>
          <a:p>
            <a:pPr lvl="1"/>
            <a:r>
              <a:rPr lang="en-US" sz="2200" dirty="0"/>
              <a:t>Read: input from file</a:t>
            </a:r>
          </a:p>
          <a:p>
            <a:pPr lvl="1"/>
            <a:r>
              <a:rPr lang="en-US" sz="2200" dirty="0"/>
              <a:t>Append: output to end of file</a:t>
            </a:r>
          </a:p>
          <a:p>
            <a:pPr lvl="1"/>
            <a:r>
              <a:rPr lang="en-US" sz="2200" dirty="0"/>
              <a:t>Update: modify existing records</a:t>
            </a:r>
            <a:br>
              <a:rPr lang="en-US" sz="2200" dirty="0"/>
            </a:br>
            <a:r>
              <a:rPr lang="en-US" sz="2200" dirty="0"/>
              <a:t>only*</a:t>
            </a:r>
          </a:p>
          <a:p>
            <a:pPr lvl="1"/>
            <a:r>
              <a:rPr lang="en-US" sz="2200" dirty="0"/>
              <a:t>Write: add, change, delete records**</a:t>
            </a:r>
          </a:p>
          <a:p>
            <a:pPr lvl="1"/>
            <a:r>
              <a:rPr lang="en-US" sz="2200" dirty="0"/>
              <a:t>Change protection: usually owner only</a:t>
            </a:r>
          </a:p>
          <a:p>
            <a:pPr lvl="1"/>
            <a:r>
              <a:rPr lang="en-US" sz="2200" dirty="0"/>
              <a:t>Delete: destroy file</a:t>
            </a:r>
          </a:p>
          <a:p>
            <a:pPr lvl="1"/>
            <a:r>
              <a:rPr lang="en-US" sz="2200" dirty="0"/>
              <a:t>Lock: flag for concurrency control***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1780" y="2245011"/>
            <a:ext cx="2593980" cy="206210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r>
              <a:rPr lang="en-US" sz="1600" dirty="0"/>
              <a:t>*In text, author does not</a:t>
            </a:r>
            <a:br>
              <a:rPr lang="en-US" sz="1600" dirty="0"/>
            </a:br>
            <a:r>
              <a:rPr lang="en-US" sz="1600" dirty="0"/>
              <a:t>limit “update” to this</a:t>
            </a:r>
            <a:br>
              <a:rPr lang="en-US" sz="1600" dirty="0"/>
            </a:br>
            <a:r>
              <a:rPr lang="en-US" sz="1600" dirty="0"/>
              <a:t>function only.</a:t>
            </a:r>
          </a:p>
          <a:p>
            <a:r>
              <a:rPr lang="en-US" sz="1600" dirty="0"/>
              <a:t>** Author refers to </a:t>
            </a:r>
            <a:r>
              <a:rPr lang="en-US" sz="1600" i="1" dirty="0"/>
              <a:t>write</a:t>
            </a:r>
          </a:p>
          <a:p>
            <a:r>
              <a:rPr lang="en-US" sz="1600" dirty="0"/>
              <a:t>function as part of</a:t>
            </a:r>
            <a:br>
              <a:rPr lang="en-US" sz="1600" dirty="0"/>
            </a:br>
            <a:r>
              <a:rPr lang="en-US" sz="1600" dirty="0"/>
              <a:t>“update”</a:t>
            </a:r>
          </a:p>
          <a:p>
            <a:r>
              <a:rPr lang="en-US" sz="1600" dirty="0"/>
              <a:t>***Not mentioned in text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80" y="4461658"/>
            <a:ext cx="2740027" cy="221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Trusted Systems: Multilevel</a:t>
            </a:r>
            <a:r>
              <a:rPr lang="en-US" baseline="0" dirty="0"/>
              <a:t> 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7126147" cy="5181600"/>
          </a:xfrm>
        </p:spPr>
        <p:txBody>
          <a:bodyPr/>
          <a:lstStyle/>
          <a:p>
            <a:r>
              <a:rPr lang="en-US" dirty="0"/>
              <a:t>Categories of security requirements; e.g.,</a:t>
            </a:r>
          </a:p>
          <a:p>
            <a:pPr lvl="1"/>
            <a:r>
              <a:rPr lang="en-US" dirty="0"/>
              <a:t>Top Secret, Secret, Confidential, Unclassified</a:t>
            </a:r>
          </a:p>
          <a:p>
            <a:pPr lvl="1"/>
            <a:r>
              <a:rPr lang="en-US" dirty="0"/>
              <a:t>Corporate-officers-only, Company-confidential, General-release</a:t>
            </a:r>
          </a:p>
          <a:p>
            <a:r>
              <a:rPr lang="en-US" dirty="0"/>
              <a:t>Fundamental: higher-classification data must not be released to lower-classification group without reclassification</a:t>
            </a:r>
          </a:p>
          <a:p>
            <a:r>
              <a:rPr lang="en-US" dirty="0"/>
              <a:t>Rules</a:t>
            </a:r>
          </a:p>
          <a:p>
            <a:pPr lvl="1"/>
            <a:r>
              <a:rPr lang="en-US" dirty="0"/>
              <a:t>No read up (simple security property): read only at equal or lower level</a:t>
            </a:r>
          </a:p>
          <a:p>
            <a:pPr lvl="1"/>
            <a:r>
              <a:rPr lang="en-US" dirty="0"/>
              <a:t>No write down (*-property): write only at equal or higher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5867400"/>
            <a:ext cx="1907895" cy="7386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/>
              <a:t>See CSH5 Chapter 9</a:t>
            </a:r>
            <a:br>
              <a:rPr lang="en-US" sz="1400" dirty="0"/>
            </a:br>
            <a:r>
              <a:rPr lang="en-US" sz="1400" dirty="0"/>
              <a:t>for more details on </a:t>
            </a:r>
            <a:br>
              <a:rPr lang="en-US" sz="1400" dirty="0"/>
            </a:br>
            <a:r>
              <a:rPr lang="en-US" sz="1400" dirty="0"/>
              <a:t>security models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8547" y="1219200"/>
            <a:ext cx="1636712" cy="442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Systems: Reference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267200" cy="4953000"/>
          </a:xfrm>
        </p:spPr>
        <p:txBody>
          <a:bodyPr/>
          <a:lstStyle/>
          <a:p>
            <a:r>
              <a:rPr lang="en-US" sz="2200" dirty="0"/>
              <a:t>Enforces security rules</a:t>
            </a:r>
          </a:p>
          <a:p>
            <a:r>
              <a:rPr lang="en-US" sz="2200" dirty="0"/>
              <a:t>Properties</a:t>
            </a:r>
          </a:p>
          <a:p>
            <a:pPr lvl="1"/>
            <a:r>
              <a:rPr lang="en-US" sz="2200" dirty="0"/>
              <a:t>Complete mediation: all accesses</a:t>
            </a:r>
          </a:p>
          <a:p>
            <a:pPr lvl="1"/>
            <a:r>
              <a:rPr lang="en-US" sz="2200" dirty="0"/>
              <a:t>Isolation: protected against unauthorized modifications</a:t>
            </a:r>
          </a:p>
          <a:p>
            <a:pPr lvl="1"/>
            <a:r>
              <a:rPr lang="en-US" sz="2200" dirty="0"/>
              <a:t>Verifiability: provable correctness</a:t>
            </a:r>
          </a:p>
          <a:p>
            <a:r>
              <a:rPr lang="en-US" sz="2200" dirty="0"/>
              <a:t>Computer Security Center of National Security Agency established to help evaluate and certify trusted systems</a:t>
            </a:r>
          </a:p>
        </p:txBody>
      </p:sp>
      <p:pic>
        <p:nvPicPr>
          <p:cNvPr id="6" name="Content Placeholder 3" descr="csh5 ch 24 fig 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39312"/>
            <a:ext cx="4311820" cy="377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24600" y="5867400"/>
            <a:ext cx="2489784" cy="7386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/>
              <a:t>See CSH5 Chapter 51</a:t>
            </a:r>
            <a:br>
              <a:rPr lang="en-US" sz="1400" dirty="0"/>
            </a:br>
            <a:r>
              <a:rPr lang="en-US" sz="1400" dirty="0"/>
              <a:t>for more details on </a:t>
            </a:r>
            <a:br>
              <a:rPr lang="en-US" sz="1400" dirty="0"/>
            </a:br>
            <a:r>
              <a:rPr lang="en-US" sz="1400" dirty="0"/>
              <a:t>trusted systems evaluation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Systems:</a:t>
            </a:r>
            <a:r>
              <a:rPr lang="en-US" baseline="0" dirty="0"/>
              <a:t> Trojan Horse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4800600" cy="4953000"/>
          </a:xfrm>
        </p:spPr>
        <p:txBody>
          <a:bodyPr/>
          <a:lstStyle/>
          <a:p>
            <a:r>
              <a:rPr lang="en-US" dirty="0"/>
              <a:t>Trojan horse programs attempt to subvert security by tricking higher-privilege user into executing harmful code</a:t>
            </a:r>
          </a:p>
          <a:p>
            <a:r>
              <a:rPr lang="en-US" dirty="0"/>
              <a:t>Some Trojans such as </a:t>
            </a:r>
            <a:r>
              <a:rPr lang="en-US" dirty="0" err="1"/>
              <a:t>keyloggers</a:t>
            </a:r>
            <a:r>
              <a:rPr lang="en-US" dirty="0"/>
              <a:t> attempt to store privileged information in files that can be accessed by unprivileged users</a:t>
            </a:r>
          </a:p>
          <a:p>
            <a:r>
              <a:rPr lang="en-US" dirty="0"/>
              <a:t>But a reference monitor can prevent write-down (*-property) and thus stymie the Trojan data collection</a:t>
            </a:r>
          </a:p>
        </p:txBody>
      </p:sp>
      <p:pic>
        <p:nvPicPr>
          <p:cNvPr id="1026" name="Picture 2" descr="C:\Program Files\Microsoft Office\Media\CntCD1\ClipArt3\j023326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447800"/>
            <a:ext cx="360456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Windows 2000 (&amp; Later)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Access-Control</a:t>
            </a:r>
            <a:r>
              <a:rPr lang="en-US" sz="2800" baseline="0" dirty="0"/>
              <a:t> Scheme</a:t>
            </a:r>
          </a:p>
          <a:p>
            <a:r>
              <a:rPr lang="en-US" sz="2800" baseline="0" dirty="0"/>
              <a:t>Access Token</a:t>
            </a:r>
          </a:p>
          <a:p>
            <a:r>
              <a:rPr lang="en-US" sz="2800" baseline="0" dirty="0"/>
              <a:t>Security Descriptors</a:t>
            </a:r>
            <a:r>
              <a:rPr lang="en-US" sz="2800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46607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Introduction to W2K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2000 (W2K) OS</a:t>
            </a:r>
          </a:p>
          <a:p>
            <a:pPr lvl="1"/>
            <a:r>
              <a:rPr lang="en-US" dirty="0"/>
              <a:t>Released Feb 2000</a:t>
            </a:r>
          </a:p>
          <a:p>
            <a:pPr lvl="1"/>
            <a:r>
              <a:rPr lang="en-US" dirty="0"/>
              <a:t>Successor to NT</a:t>
            </a:r>
          </a:p>
          <a:p>
            <a:pPr lvl="1"/>
            <a:r>
              <a:rPr lang="en-US" dirty="0"/>
              <a:t>Followed by XP, </a:t>
            </a:r>
            <a:br>
              <a:rPr lang="en-US" dirty="0"/>
            </a:br>
            <a:r>
              <a:rPr lang="en-US" dirty="0"/>
              <a:t>Server 2003, Vista, 7</a:t>
            </a:r>
          </a:p>
          <a:p>
            <a:r>
              <a:rPr lang="en-US" dirty="0"/>
              <a:t>Access control </a:t>
            </a:r>
            <a:br>
              <a:rPr lang="en-US" dirty="0"/>
            </a:br>
            <a:r>
              <a:rPr lang="en-US" dirty="0"/>
              <a:t>uniformly applied</a:t>
            </a:r>
          </a:p>
          <a:p>
            <a:pPr lvl="1"/>
            <a:r>
              <a:rPr lang="en-US" dirty="0"/>
              <a:t>Processes, files, </a:t>
            </a:r>
            <a:br>
              <a:rPr lang="en-US" dirty="0"/>
            </a:br>
            <a:r>
              <a:rPr lang="en-US" dirty="0"/>
              <a:t>flags, windows….</a:t>
            </a:r>
          </a:p>
          <a:p>
            <a:r>
              <a:rPr lang="en-US" dirty="0"/>
              <a:t>Uses 2 entities</a:t>
            </a:r>
          </a:p>
          <a:p>
            <a:pPr lvl="1"/>
            <a:r>
              <a:rPr lang="en-US" dirty="0"/>
              <a:t>Access token for each process</a:t>
            </a:r>
          </a:p>
          <a:p>
            <a:pPr lvl="1"/>
            <a:r>
              <a:rPr lang="en-US" dirty="0"/>
              <a:t>Security descriptor for each object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505200" cy="4264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W2K Access-Control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334000"/>
          </a:xfrm>
        </p:spPr>
        <p:txBody>
          <a:bodyPr/>
          <a:lstStyle/>
          <a:p>
            <a:r>
              <a:rPr lang="en-US" sz="2300" dirty="0"/>
              <a:t>User logs on with userID/</a:t>
            </a:r>
            <a:br>
              <a:rPr lang="en-US" sz="2300" dirty="0"/>
            </a:br>
            <a:r>
              <a:rPr lang="en-US" sz="2300" dirty="0"/>
              <a:t>password</a:t>
            </a:r>
          </a:p>
          <a:p>
            <a:r>
              <a:rPr lang="en-US" sz="2300" dirty="0"/>
              <a:t>User process has access token </a:t>
            </a:r>
            <a:br>
              <a:rPr lang="en-US" sz="2300" dirty="0"/>
            </a:br>
            <a:r>
              <a:rPr lang="en-US" sz="2300" dirty="0"/>
              <a:t>created</a:t>
            </a:r>
          </a:p>
          <a:p>
            <a:pPr lvl="1"/>
            <a:r>
              <a:rPr lang="en-US" sz="2300" dirty="0" err="1"/>
              <a:t>SecurityID</a:t>
            </a:r>
            <a:r>
              <a:rPr lang="en-US" sz="2300" dirty="0"/>
              <a:t> (SID)</a:t>
            </a:r>
          </a:p>
          <a:p>
            <a:pPr lvl="1"/>
            <a:r>
              <a:rPr lang="en-US" sz="2300" dirty="0"/>
              <a:t>Child processes inherit SID</a:t>
            </a:r>
          </a:p>
          <a:p>
            <a:pPr lvl="0"/>
            <a:r>
              <a:rPr lang="en-US" sz="2300" dirty="0"/>
              <a:t>Functions of access token</a:t>
            </a:r>
          </a:p>
          <a:p>
            <a:pPr lvl="1"/>
            <a:r>
              <a:rPr lang="en-US" sz="2300" dirty="0"/>
              <a:t>Consolidates all security information for fast validation</a:t>
            </a:r>
          </a:p>
          <a:p>
            <a:pPr lvl="1"/>
            <a:r>
              <a:rPr lang="en-US" sz="2300" dirty="0"/>
              <a:t>Lets process modify own security </a:t>
            </a:r>
            <a:br>
              <a:rPr lang="en-US" sz="2300" dirty="0"/>
            </a:br>
            <a:r>
              <a:rPr lang="en-US" sz="2300" dirty="0"/>
              <a:t>parameters without interfering with </a:t>
            </a:r>
            <a:br>
              <a:rPr lang="en-US" sz="2300" dirty="0"/>
            </a:br>
            <a:r>
              <a:rPr lang="en-US" sz="2300" dirty="0"/>
              <a:t>other processes</a:t>
            </a:r>
          </a:p>
          <a:p>
            <a:r>
              <a:rPr lang="en-US" sz="2300" dirty="0"/>
              <a:t>Security descriptor</a:t>
            </a:r>
          </a:p>
          <a:p>
            <a:pPr lvl="1"/>
            <a:r>
              <a:rPr lang="en-US" sz="2300" dirty="0"/>
              <a:t>Associated with each object</a:t>
            </a:r>
          </a:p>
          <a:p>
            <a:pPr lvl="1"/>
            <a:r>
              <a:rPr lang="en-US" sz="2300" dirty="0"/>
              <a:t>Includes ACL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2071688" cy="233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7"/>
          <a:stretch/>
        </p:blipFill>
        <p:spPr bwMode="auto">
          <a:xfrm>
            <a:off x="5297565" y="990600"/>
            <a:ext cx="3541635" cy="271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W2K Access Token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4419600" cy="5257800"/>
          </a:xfrm>
        </p:spPr>
        <p:txBody>
          <a:bodyPr/>
          <a:lstStyle/>
          <a:p>
            <a:pPr lvl="0"/>
            <a:r>
              <a:rPr lang="en-US" dirty="0" err="1"/>
              <a:t>SecurityID</a:t>
            </a:r>
            <a:r>
              <a:rPr lang="en-US" dirty="0"/>
              <a:t>: unique identifier</a:t>
            </a:r>
          </a:p>
          <a:p>
            <a:pPr lvl="0"/>
            <a:r>
              <a:rPr lang="en-US" dirty="0"/>
              <a:t>Group SIDs: list of groups to which user belongs</a:t>
            </a:r>
          </a:p>
          <a:p>
            <a:pPr lvl="0"/>
            <a:r>
              <a:rPr lang="en-US" dirty="0"/>
              <a:t>Privileges: list of services available</a:t>
            </a:r>
          </a:p>
          <a:p>
            <a:pPr lvl="0"/>
            <a:r>
              <a:rPr lang="en-US" dirty="0"/>
              <a:t>Default owner: who owns a new object created by user</a:t>
            </a:r>
          </a:p>
          <a:p>
            <a:pPr lvl="0"/>
            <a:r>
              <a:rPr lang="en-US" dirty="0"/>
              <a:t>Default ACL: access control list available by default to new object</a:t>
            </a:r>
            <a:br>
              <a:rPr lang="en-US" dirty="0"/>
            </a:br>
            <a:r>
              <a:rPr lang="en-US" dirty="0"/>
              <a:t>created by this user</a:t>
            </a:r>
          </a:p>
        </p:txBody>
      </p:sp>
      <p:pic>
        <p:nvPicPr>
          <p:cNvPr id="4" name="Picture 3" descr="csh5 ch 24 fig 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705356"/>
            <a:ext cx="2971800" cy="344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W2K Security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5181600" cy="4953000"/>
          </a:xfrm>
        </p:spPr>
        <p:txBody>
          <a:bodyPr/>
          <a:lstStyle/>
          <a:p>
            <a:r>
              <a:rPr lang="en-US" dirty="0"/>
              <a:t>Flags: what’s in the SD</a:t>
            </a:r>
          </a:p>
          <a:p>
            <a:r>
              <a:rPr lang="en-US" dirty="0"/>
              <a:t>Owner: SID</a:t>
            </a:r>
          </a:p>
          <a:p>
            <a:r>
              <a:rPr lang="en-US" dirty="0"/>
              <a:t>System ACL (SACL): which operations generate audit records</a:t>
            </a:r>
          </a:p>
          <a:p>
            <a:r>
              <a:rPr lang="en-US" dirty="0"/>
              <a:t>Discretionary ACL (DACL): which users and groups can access object for which operations</a:t>
            </a:r>
          </a:p>
          <a:p>
            <a:r>
              <a:rPr lang="en-US" dirty="0"/>
              <a:t>Any new process can receive SID of creator</a:t>
            </a:r>
          </a:p>
        </p:txBody>
      </p:sp>
      <p:pic>
        <p:nvPicPr>
          <p:cNvPr id="4" name="Picture 3" descr="csh5 ch 24 fig 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581912"/>
            <a:ext cx="2743200" cy="369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W2K ACLs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5638800" cy="4953000"/>
          </a:xfrm>
        </p:spPr>
        <p:txBody>
          <a:bodyPr/>
          <a:lstStyle/>
          <a:p>
            <a:r>
              <a:rPr lang="en-US" dirty="0"/>
              <a:t>Overall header defines structure</a:t>
            </a:r>
          </a:p>
          <a:p>
            <a:r>
              <a:rPr lang="en-US" dirty="0"/>
              <a:t>Access Control Entries (ACEs)</a:t>
            </a:r>
          </a:p>
          <a:p>
            <a:pPr lvl="1"/>
            <a:r>
              <a:rPr lang="en-US" dirty="0"/>
              <a:t>Specific SID (or group SID)</a:t>
            </a:r>
          </a:p>
          <a:p>
            <a:pPr lvl="1"/>
            <a:r>
              <a:rPr lang="en-US" dirty="0"/>
              <a:t>Access mask defining rights</a:t>
            </a:r>
          </a:p>
          <a:p>
            <a:r>
              <a:rPr lang="en-US" dirty="0"/>
              <a:t>Object manager reads SID &amp; scans object’s DACL for match</a:t>
            </a:r>
          </a:p>
          <a:p>
            <a:pPr lvl="1"/>
            <a:r>
              <a:rPr lang="en-US" dirty="0"/>
              <a:t>Match shows right for process to access object</a:t>
            </a:r>
          </a:p>
        </p:txBody>
      </p:sp>
      <p:pic>
        <p:nvPicPr>
          <p:cNvPr id="4" name="Picture 3" descr="csh5 ch 24 fig 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4800" y="876300"/>
            <a:ext cx="2324100" cy="498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Information Protection &amp; Security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pPr>
              <a:buNone/>
            </a:pPr>
            <a:r>
              <a:rPr lang="en-US" i="1" dirty="0"/>
              <a:t>Overall protection policies</a:t>
            </a:r>
          </a:p>
          <a:p>
            <a:pPr marL="457200" indent="-457200"/>
            <a:r>
              <a:rPr lang="en-US" sz="2000" dirty="0"/>
              <a:t>No sharing</a:t>
            </a:r>
          </a:p>
          <a:p>
            <a:pPr marL="857250" lvl="1" indent="-457200"/>
            <a:r>
              <a:rPr lang="en-US" sz="2000" dirty="0"/>
              <a:t>Every process completely isolated</a:t>
            </a:r>
          </a:p>
          <a:p>
            <a:pPr marL="857250" lvl="1" indent="-457200"/>
            <a:r>
              <a:rPr lang="en-US" sz="2000" dirty="0"/>
              <a:t>Virtualization illustrates this approach</a:t>
            </a:r>
          </a:p>
          <a:p>
            <a:pPr marL="457200" indent="-457200"/>
            <a:r>
              <a:rPr lang="en-US" sz="2000" dirty="0"/>
              <a:t>Sharing originals of program or data files</a:t>
            </a:r>
          </a:p>
          <a:p>
            <a:pPr marL="857250" lvl="1" indent="-457200"/>
            <a:r>
              <a:rPr lang="en-US" sz="2000" dirty="0"/>
              <a:t>Read-only access to program</a:t>
            </a:r>
          </a:p>
          <a:p>
            <a:pPr marL="857250" lvl="1" indent="-457200"/>
            <a:r>
              <a:rPr lang="en-US" sz="2000" dirty="0"/>
              <a:t>Sharing data requires locking mechanisms</a:t>
            </a:r>
          </a:p>
          <a:p>
            <a:pPr marL="457200" indent="-457200"/>
            <a:r>
              <a:rPr lang="en-US" sz="2000" dirty="0"/>
              <a:t>Confined, or </a:t>
            </a:r>
            <a:r>
              <a:rPr lang="en-US" sz="2000" dirty="0" err="1"/>
              <a:t>memoryless</a:t>
            </a:r>
            <a:r>
              <a:rPr lang="en-US" sz="2000" dirty="0"/>
              <a:t>, subsystems</a:t>
            </a:r>
          </a:p>
          <a:p>
            <a:pPr marL="857250" lvl="1" indent="-457200"/>
            <a:r>
              <a:rPr lang="en-US" sz="2000" dirty="0"/>
              <a:t>No transfer of protected information across boundaries</a:t>
            </a:r>
          </a:p>
          <a:p>
            <a:pPr marL="857250" lvl="1" indent="-457200"/>
            <a:r>
              <a:rPr lang="en-US" sz="2000" dirty="0"/>
              <a:t>E.g., server and client are partitioned from each other</a:t>
            </a:r>
          </a:p>
          <a:p>
            <a:pPr marL="457200" indent="-457200"/>
            <a:r>
              <a:rPr lang="en-US" sz="2000" dirty="0"/>
              <a:t>Controlled information dissemination</a:t>
            </a:r>
          </a:p>
          <a:p>
            <a:pPr marL="857250" lvl="1" indent="-457200"/>
            <a:r>
              <a:rPr lang="en-US" sz="2000" dirty="0"/>
              <a:t>Security classes for data and users determine access</a:t>
            </a:r>
          </a:p>
          <a:p>
            <a:pPr marL="857250" lvl="1" indent="-457200"/>
            <a:r>
              <a:rPr lang="en-US" sz="2000" dirty="0"/>
              <a:t>Widely used</a:t>
            </a:r>
          </a:p>
        </p:txBody>
      </p:sp>
      <p:pic>
        <p:nvPicPr>
          <p:cNvPr id="1026" name="Picture 2" descr="C:\Program Files\Microsoft Office\Media\CntCD1\ClipArt2\j023183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2133600" cy="2754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W2K Access Mask Standard Access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6595202" cy="4953000"/>
          </a:xfrm>
        </p:spPr>
        <p:txBody>
          <a:bodyPr/>
          <a:lstStyle/>
          <a:p>
            <a:r>
              <a:rPr lang="en-US" dirty="0"/>
              <a:t>Access mask bits define allowable modes </a:t>
            </a:r>
          </a:p>
          <a:p>
            <a:pPr lvl="1"/>
            <a:r>
              <a:rPr lang="en-US" dirty="0"/>
              <a:t>Synchronize: can make object part of wait</a:t>
            </a:r>
          </a:p>
          <a:p>
            <a:pPr lvl="1"/>
            <a:r>
              <a:rPr lang="en-US" dirty="0" err="1"/>
              <a:t>Write_owner</a:t>
            </a:r>
            <a:r>
              <a:rPr lang="en-US" dirty="0"/>
              <a:t>: modify owner of object</a:t>
            </a:r>
          </a:p>
          <a:p>
            <a:pPr lvl="1"/>
            <a:r>
              <a:rPr lang="en-US" dirty="0" err="1"/>
              <a:t>Write_DAC</a:t>
            </a:r>
            <a:r>
              <a:rPr lang="en-US" dirty="0"/>
              <a:t>: modify protection</a:t>
            </a:r>
          </a:p>
          <a:p>
            <a:pPr lvl="1"/>
            <a:r>
              <a:rPr lang="en-US" dirty="0" err="1"/>
              <a:t>Read_control</a:t>
            </a:r>
            <a:r>
              <a:rPr lang="en-US" dirty="0"/>
              <a:t>: get the security data for object</a:t>
            </a:r>
          </a:p>
          <a:p>
            <a:pPr lvl="1"/>
            <a:r>
              <a:rPr lang="en-US" dirty="0"/>
              <a:t>Delete: destroy object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8397" y="5486400"/>
            <a:ext cx="1967205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See Exhibit 24.7 </a:t>
            </a:r>
            <a:br>
              <a:rPr lang="en-US" sz="1600" dirty="0"/>
            </a:br>
            <a:r>
              <a:rPr lang="en-US" sz="1600" dirty="0"/>
              <a:t>for additional bits </a:t>
            </a:r>
          </a:p>
          <a:p>
            <a:pPr algn="ctr"/>
            <a:r>
              <a:rPr lang="en-US" sz="1600" dirty="0"/>
              <a:t>in Access Mask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8"/>
          <a:stretch/>
        </p:blipFill>
        <p:spPr bwMode="auto">
          <a:xfrm>
            <a:off x="7585802" y="1066800"/>
            <a:ext cx="1317806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W2K Access Mask Generic Access Bits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5791200" cy="4953000"/>
          </a:xfrm>
        </p:spPr>
        <p:txBody>
          <a:bodyPr/>
          <a:lstStyle/>
          <a:p>
            <a:r>
              <a:rPr lang="en-US" dirty="0"/>
              <a:t>Define general-purpose access modes </a:t>
            </a:r>
          </a:p>
          <a:p>
            <a:r>
              <a:rPr lang="en-US" dirty="0"/>
              <a:t>Can be applied to any object</a:t>
            </a:r>
          </a:p>
          <a:p>
            <a:r>
              <a:rPr lang="en-US" dirty="0"/>
              <a:t>Types are</a:t>
            </a:r>
          </a:p>
          <a:p>
            <a:pPr lvl="1"/>
            <a:r>
              <a:rPr lang="en-US" dirty="0" err="1"/>
              <a:t>Generic_all</a:t>
            </a:r>
            <a:r>
              <a:rPr lang="en-US" dirty="0"/>
              <a:t>: allow all access</a:t>
            </a:r>
          </a:p>
          <a:p>
            <a:pPr lvl="1"/>
            <a:r>
              <a:rPr lang="en-US" dirty="0" err="1"/>
              <a:t>Generic_execute</a:t>
            </a:r>
            <a:r>
              <a:rPr lang="en-US" dirty="0"/>
              <a:t>: run code</a:t>
            </a:r>
          </a:p>
          <a:p>
            <a:pPr lvl="1"/>
            <a:r>
              <a:rPr lang="en-US" dirty="0" err="1"/>
              <a:t>Generic_write</a:t>
            </a:r>
            <a:r>
              <a:rPr lang="en-US" dirty="0"/>
              <a:t>: any form of output to object</a:t>
            </a:r>
          </a:p>
          <a:p>
            <a:pPr lvl="1"/>
            <a:r>
              <a:rPr lang="en-US" dirty="0" err="1"/>
              <a:t>Generic_read</a:t>
            </a:r>
            <a:r>
              <a:rPr lang="en-US" dirty="0"/>
              <a:t>: input from object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0" t="4440" r="35411" b="4698"/>
          <a:stretch/>
        </p:blipFill>
        <p:spPr bwMode="auto">
          <a:xfrm>
            <a:off x="7239000" y="1248229"/>
            <a:ext cx="1675529" cy="512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W2K Access Mask Special-Purpose</a:t>
            </a:r>
            <a:r>
              <a:rPr lang="en-US" baseline="0" dirty="0"/>
              <a:t>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7010400" cy="4953000"/>
          </a:xfrm>
        </p:spPr>
        <p:txBody>
          <a:bodyPr/>
          <a:lstStyle/>
          <a:p>
            <a:r>
              <a:rPr lang="en-US" dirty="0" err="1"/>
              <a:t>Access_System_Security</a:t>
            </a:r>
            <a:endParaRPr lang="en-US" dirty="0"/>
          </a:p>
          <a:p>
            <a:pPr lvl="1"/>
            <a:r>
              <a:rPr lang="en-US" dirty="0"/>
              <a:t>Allows process to modify audit &amp; alarm control</a:t>
            </a:r>
          </a:p>
          <a:p>
            <a:pPr lvl="1"/>
            <a:r>
              <a:rPr lang="en-US" dirty="0"/>
              <a:t>Access token must have appropriate privilege enabled</a:t>
            </a:r>
          </a:p>
          <a:p>
            <a:r>
              <a:rPr lang="en-US" dirty="0" err="1"/>
              <a:t>Maximum_allowed</a:t>
            </a:r>
            <a:endParaRPr lang="en-US" dirty="0"/>
          </a:p>
          <a:p>
            <a:pPr lvl="1"/>
            <a:r>
              <a:rPr lang="en-US" dirty="0"/>
              <a:t>Alters algorithm for granting privilege to user</a:t>
            </a:r>
          </a:p>
          <a:p>
            <a:pPr lvl="1"/>
            <a:r>
              <a:rPr lang="en-US" dirty="0"/>
              <a:t>If off, security monitor scans entire list to locate privilege requested or end of list</a:t>
            </a:r>
          </a:p>
          <a:p>
            <a:pPr lvl="1"/>
            <a:r>
              <a:rPr lang="en-US" dirty="0"/>
              <a:t>If on, monitor limits privilege to a defined maximum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0"/>
          <a:stretch/>
        </p:blipFill>
        <p:spPr bwMode="auto">
          <a:xfrm>
            <a:off x="152400" y="1286296"/>
            <a:ext cx="1524000" cy="511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W2K Options for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687151" cy="5638800"/>
          </a:xfrm>
        </p:spPr>
        <p:txBody>
          <a:bodyPr/>
          <a:lstStyle/>
          <a:p>
            <a:r>
              <a:rPr lang="en-US" sz="2300" dirty="0"/>
              <a:t>Attempt to open object for all possible accesses</a:t>
            </a:r>
          </a:p>
          <a:p>
            <a:pPr lvl="1"/>
            <a:r>
              <a:rPr lang="en-US" sz="2300" dirty="0"/>
              <a:t>But may be denied</a:t>
            </a:r>
          </a:p>
          <a:p>
            <a:pPr lvl="1"/>
            <a:r>
              <a:rPr lang="en-US" sz="2300" dirty="0"/>
              <a:t>Even though enough access available for needs</a:t>
            </a:r>
          </a:p>
          <a:p>
            <a:r>
              <a:rPr lang="en-US" sz="2300" dirty="0"/>
              <a:t>Open object with specific access every time required</a:t>
            </a:r>
          </a:p>
          <a:p>
            <a:pPr lvl="1"/>
            <a:r>
              <a:rPr lang="en-US" sz="2300" dirty="0"/>
              <a:t>Reliably get access</a:t>
            </a:r>
          </a:p>
          <a:p>
            <a:pPr lvl="1"/>
            <a:r>
              <a:rPr lang="en-US" sz="2300" dirty="0"/>
              <a:t>Increase overhead due to extra table entries</a:t>
            </a:r>
          </a:p>
          <a:p>
            <a:r>
              <a:rPr lang="en-US" sz="2300" dirty="0"/>
              <a:t>Open object with maximal access allowed for object</a:t>
            </a:r>
          </a:p>
          <a:p>
            <a:pPr lvl="1"/>
            <a:r>
              <a:rPr lang="en-US" sz="2300" dirty="0"/>
              <a:t>But may grant more than needed</a:t>
            </a:r>
          </a:p>
          <a:p>
            <a:pPr lvl="1"/>
            <a:r>
              <a:rPr lang="en-US" sz="2300" dirty="0"/>
              <a:t>Can lead to security issues with bad code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51" y="1219200"/>
            <a:ext cx="301371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Application-Level Usage of W2K</a:t>
            </a:r>
            <a:r>
              <a:rPr lang="en-US" baseline="0" dirty="0"/>
              <a:t>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can apply W2K security to specific objects; e.g.,</a:t>
            </a:r>
          </a:p>
          <a:p>
            <a:pPr lvl="1"/>
            <a:r>
              <a:rPr lang="en-US" dirty="0"/>
              <a:t>Database server can attach descriptors to elements of DB</a:t>
            </a:r>
          </a:p>
          <a:p>
            <a:pPr lvl="1"/>
            <a:r>
              <a:rPr lang="en-US" dirty="0"/>
              <a:t>Add special DB-specific functions such as JOIN</a:t>
            </a:r>
          </a:p>
          <a:p>
            <a:r>
              <a:rPr lang="en-US" dirty="0"/>
              <a:t>OS checks access rights as usual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5040" y="4067628"/>
            <a:ext cx="9179039" cy="2804886"/>
            <a:chOff x="-3042104" y="-685800"/>
            <a:chExt cx="9052606" cy="280488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67"/>
            <a:stretch/>
          </p:blipFill>
          <p:spPr bwMode="auto">
            <a:xfrm>
              <a:off x="-3042104" y="-685800"/>
              <a:ext cx="3038475" cy="279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81"/>
            <a:stretch/>
          </p:blipFill>
          <p:spPr bwMode="auto">
            <a:xfrm>
              <a:off x="3629" y="-685800"/>
              <a:ext cx="3038475" cy="2804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48"/>
            <a:stretch/>
          </p:blipFill>
          <p:spPr bwMode="auto">
            <a:xfrm>
              <a:off x="2972027" y="-685800"/>
              <a:ext cx="3038475" cy="2804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7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ASLR</a:t>
            </a:r>
          </a:p>
          <a:p>
            <a:r>
              <a:rPr lang="en-US" sz="2800" dirty="0"/>
              <a:t>DEP</a:t>
            </a:r>
          </a:p>
          <a:p>
            <a:r>
              <a:rPr lang="en-US" sz="2800" dirty="0" err="1"/>
              <a:t>BitLocker</a:t>
            </a:r>
            <a:r>
              <a:rPr lang="en-US" sz="2800" dirty="0"/>
              <a:t>-to-Go</a:t>
            </a:r>
          </a:p>
          <a:p>
            <a:r>
              <a:rPr lang="en-US" sz="2800" dirty="0"/>
              <a:t>IE8</a:t>
            </a:r>
          </a:p>
          <a:p>
            <a:r>
              <a:rPr lang="en-US" sz="2800" dirty="0"/>
              <a:t>UAC</a:t>
            </a:r>
          </a:p>
          <a:p>
            <a:r>
              <a:rPr lang="en-US" sz="2800" dirty="0"/>
              <a:t>Crypto improvements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7 Security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ASLR</a:t>
            </a:r>
          </a:p>
          <a:p>
            <a:pPr lvl="1"/>
            <a:r>
              <a:rPr lang="en-US" dirty="0"/>
              <a:t>Address Space Layout Randomization</a:t>
            </a:r>
          </a:p>
          <a:p>
            <a:pPr lvl="1"/>
            <a:r>
              <a:rPr lang="en-US" dirty="0"/>
              <a:t>Unpredictable location of DLLs in RAM</a:t>
            </a:r>
          </a:p>
          <a:p>
            <a:pPr lvl="1"/>
            <a:r>
              <a:rPr lang="en-US" dirty="0"/>
              <a:t>Much harder for malware to target code</a:t>
            </a:r>
          </a:p>
          <a:p>
            <a:r>
              <a:rPr lang="en-US" dirty="0"/>
              <a:t>DEP</a:t>
            </a:r>
          </a:p>
          <a:p>
            <a:pPr lvl="1"/>
            <a:r>
              <a:rPr lang="en-US" dirty="0"/>
              <a:t>Data Execution Prevention</a:t>
            </a:r>
          </a:p>
          <a:p>
            <a:pPr lvl="1"/>
            <a:r>
              <a:rPr lang="en-US" dirty="0"/>
              <a:t>Restrictions on buffer overflow attacks</a:t>
            </a:r>
          </a:p>
          <a:p>
            <a:r>
              <a:rPr lang="en-US" dirty="0" err="1"/>
              <a:t>BitLocker</a:t>
            </a:r>
            <a:r>
              <a:rPr lang="en-US" dirty="0"/>
              <a:t>-to-Go</a:t>
            </a:r>
          </a:p>
          <a:p>
            <a:pPr lvl="1"/>
            <a:r>
              <a:rPr lang="en-US" dirty="0"/>
              <a:t>Encryption for any kind of data storage</a:t>
            </a:r>
          </a:p>
          <a:p>
            <a:pPr lvl="1"/>
            <a:r>
              <a:rPr lang="en-US" dirty="0"/>
              <a:t>Includes removable media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00" y="6324600"/>
            <a:ext cx="89479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[ref 1]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90600"/>
            <a:ext cx="1527320" cy="114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</a:t>
            </a:r>
            <a:r>
              <a:rPr lang="en-US" baseline="0" dirty="0"/>
              <a:t> 7 Security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Internet Explorer 8 </a:t>
            </a:r>
            <a:r>
              <a:rPr lang="en-US" dirty="0" err="1"/>
              <a:t>SmartScreen</a:t>
            </a:r>
            <a:endParaRPr lang="en-US" dirty="0"/>
          </a:p>
          <a:p>
            <a:pPr lvl="1"/>
            <a:r>
              <a:rPr lang="en-US" dirty="0"/>
              <a:t>Anti-phishing / anti-malware feature</a:t>
            </a:r>
          </a:p>
          <a:p>
            <a:pPr lvl="1"/>
            <a:r>
              <a:rPr lang="en-US" dirty="0"/>
              <a:t>Blocks known bad sites</a:t>
            </a:r>
          </a:p>
          <a:p>
            <a:pPr lvl="1"/>
            <a:r>
              <a:rPr lang="en-US" dirty="0"/>
              <a:t>Highlights actual URL of links in </a:t>
            </a:r>
            <a:br>
              <a:rPr lang="en-US" dirty="0"/>
            </a:br>
            <a:r>
              <a:rPr lang="en-US" dirty="0"/>
              <a:t>address bar (warning against phishing)[ref 1]</a:t>
            </a:r>
          </a:p>
          <a:p>
            <a:r>
              <a:rPr lang="en-US" dirty="0"/>
              <a:t>UAC</a:t>
            </a:r>
          </a:p>
          <a:p>
            <a:pPr lvl="1"/>
            <a:r>
              <a:rPr lang="en-US" dirty="0"/>
              <a:t>User Account Control</a:t>
            </a:r>
          </a:p>
          <a:p>
            <a:pPr lvl="1"/>
            <a:r>
              <a:rPr lang="en-US" dirty="0"/>
              <a:t>Distinguish between admin and normal user</a:t>
            </a:r>
          </a:p>
          <a:p>
            <a:pPr lvl="1"/>
            <a:r>
              <a:rPr lang="en-US" dirty="0"/>
              <a:t>Set domain environment to “Always notify” so “users will be prompted to input their passwords to perform high-risk administrative actions”[ref 2]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881188" cy="188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</a:t>
            </a:r>
            <a:r>
              <a:rPr lang="en-US" baseline="0" dirty="0"/>
              <a:t> 7 Security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410200"/>
          </a:xfrm>
        </p:spPr>
        <p:txBody>
          <a:bodyPr/>
          <a:lstStyle/>
          <a:p>
            <a:r>
              <a:rPr lang="en-US" dirty="0"/>
              <a:t>Crypto improvements</a:t>
            </a:r>
          </a:p>
          <a:p>
            <a:pPr lvl="1"/>
            <a:r>
              <a:rPr lang="en-US" dirty="0"/>
              <a:t>Swap file easily encrypted</a:t>
            </a:r>
          </a:p>
          <a:p>
            <a:pPr lvl="2"/>
            <a:r>
              <a:rPr lang="en-US" dirty="0"/>
              <a:t>XP and earlier allowed swap file erasure</a:t>
            </a:r>
          </a:p>
          <a:p>
            <a:pPr lvl="2"/>
            <a:r>
              <a:rPr lang="en-US" dirty="0"/>
              <a:t>But could add 10 minutes to shutdown</a:t>
            </a:r>
          </a:p>
          <a:p>
            <a:pPr lvl="2"/>
            <a:r>
              <a:rPr lang="en-US" dirty="0"/>
              <a:t>W7 allows swap-file encryption</a:t>
            </a:r>
          </a:p>
          <a:p>
            <a:pPr lvl="1"/>
            <a:r>
              <a:rPr lang="en-US" dirty="0"/>
              <a:t>All modern encryption methods supported</a:t>
            </a:r>
          </a:p>
          <a:p>
            <a:pPr lvl="2"/>
            <a:r>
              <a:rPr lang="en-US" dirty="0"/>
              <a:t>Suite B: AES, ECDSA (Elliptic Curve Digital Signature Algorithm), ECDH (Elliptic Curve </a:t>
            </a:r>
            <a:r>
              <a:rPr lang="en-US" dirty="0" err="1"/>
              <a:t>Diffie</a:t>
            </a:r>
            <a:r>
              <a:rPr lang="en-US" dirty="0"/>
              <a:t>-Hellman, SHA2)</a:t>
            </a:r>
          </a:p>
          <a:p>
            <a:pPr lvl="2"/>
            <a:r>
              <a:rPr lang="en-US" dirty="0"/>
              <a:t>See &lt; </a:t>
            </a:r>
            <a:r>
              <a:rPr lang="en-US" dirty="0">
                <a:latin typeface="Arial Narrow" pitchFamily="34" charset="0"/>
                <a:hlinkClick r:id="rId3"/>
              </a:rPr>
              <a:t>http://tinyurl.com/3xs28uz</a:t>
            </a:r>
            <a:r>
              <a:rPr lang="en-US" dirty="0"/>
              <a:t> &gt;</a:t>
            </a:r>
          </a:p>
          <a:p>
            <a:pPr lvl="1"/>
            <a:r>
              <a:rPr lang="en-US" dirty="0"/>
              <a:t>Encrypting File System improved</a:t>
            </a:r>
          </a:p>
          <a:p>
            <a:pPr lvl="2"/>
            <a:r>
              <a:rPr lang="en-US" dirty="0"/>
              <a:t>Control user actions – </a:t>
            </a:r>
            <a:r>
              <a:rPr lang="en-US" dirty="0" err="1"/>
              <a:t>keylengths</a:t>
            </a:r>
            <a:r>
              <a:rPr lang="en-US" dirty="0"/>
              <a:t>, ciphers, force backups of keys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6324600"/>
            <a:ext cx="89479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[ref 2]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7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References:</a:t>
            </a:r>
          </a:p>
          <a:p>
            <a:pPr marL="457200" indent="-457200">
              <a:buNone/>
            </a:pPr>
            <a:r>
              <a:rPr lang="en-US" dirty="0"/>
              <a:t>[1] Bradley, T. (2009). “Pros and Cons of Windows 7 Security.” </a:t>
            </a:r>
            <a:r>
              <a:rPr lang="en-US" i="1" dirty="0" err="1"/>
              <a:t>PCWorld</a:t>
            </a:r>
            <a:r>
              <a:rPr lang="en-US" dirty="0"/>
              <a:t> (Nov 23, 2009). &lt; </a:t>
            </a:r>
            <a:r>
              <a:rPr lang="en-US" dirty="0">
                <a:latin typeface="Arial Narrow" pitchFamily="34" charset="0"/>
                <a:hlinkClick r:id="rId3"/>
              </a:rPr>
              <a:t>http://tinyurl.com/yfarf6z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/>
              <a:t>&gt;</a:t>
            </a:r>
          </a:p>
          <a:p>
            <a:pPr marL="457200" indent="-457200">
              <a:buNone/>
            </a:pPr>
            <a:r>
              <a:rPr lang="en-US" dirty="0"/>
              <a:t>[2] Grimes, R. A. (2010). “Expert’s Guide to Windows 7 Security.” </a:t>
            </a:r>
            <a:r>
              <a:rPr lang="en-US" i="1" dirty="0" err="1"/>
              <a:t>Infoworld</a:t>
            </a:r>
            <a:r>
              <a:rPr lang="en-US" dirty="0"/>
              <a:t> (Sep 30, 2010). &lt; </a:t>
            </a:r>
            <a:r>
              <a:rPr lang="en-US" dirty="0">
                <a:solidFill>
                  <a:schemeClr val="accent6"/>
                </a:solidFill>
                <a:latin typeface="Arial Narrow" pitchFamily="34" charset="0"/>
                <a:hlinkClick r:id="rId4"/>
              </a:rPr>
              <a:t>http://tinyurl.com/37zkskp</a:t>
            </a:r>
            <a:r>
              <a:rPr lang="en-US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n-US" dirty="0"/>
              <a:t>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35" y="4419600"/>
            <a:ext cx="403956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54" y="838199"/>
            <a:ext cx="1944546" cy="8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Protection &amp; Security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5181600"/>
          </a:xfrm>
        </p:spPr>
        <p:txBody>
          <a:bodyPr/>
          <a:lstStyle/>
          <a:p>
            <a:r>
              <a:rPr lang="en-US" sz="2200" dirty="0"/>
              <a:t>Operating security concerns grouped</a:t>
            </a:r>
          </a:p>
          <a:p>
            <a:r>
              <a:rPr lang="en-US" sz="2200" dirty="0"/>
              <a:t>Access controls</a:t>
            </a:r>
          </a:p>
          <a:p>
            <a:pPr lvl="1"/>
            <a:r>
              <a:rPr lang="en-US" sz="2200" dirty="0"/>
              <a:t>Regulating user access to total system, subsystems, data</a:t>
            </a:r>
          </a:p>
          <a:p>
            <a:pPr lvl="1"/>
            <a:r>
              <a:rPr lang="en-US" sz="2200" dirty="0"/>
              <a:t>Regulating process access to resources &amp; objects in system</a:t>
            </a:r>
          </a:p>
          <a:p>
            <a:r>
              <a:rPr lang="en-US" sz="2200" dirty="0"/>
              <a:t>Information-flow control</a:t>
            </a:r>
          </a:p>
          <a:p>
            <a:pPr lvl="1"/>
            <a:r>
              <a:rPr lang="en-US" sz="2200" dirty="0"/>
              <a:t>Within system &amp;</a:t>
            </a:r>
          </a:p>
          <a:p>
            <a:pPr lvl="1"/>
            <a:r>
              <a:rPr lang="en-US" sz="2200" dirty="0"/>
              <a:t>To users</a:t>
            </a:r>
          </a:p>
          <a:p>
            <a:r>
              <a:rPr lang="en-US" sz="2200" dirty="0"/>
              <a:t>Certification</a:t>
            </a:r>
          </a:p>
          <a:p>
            <a:pPr lvl="1"/>
            <a:r>
              <a:rPr lang="en-US" sz="2200" dirty="0"/>
              <a:t>Proving that access &amp; flow control perform to specification</a:t>
            </a:r>
          </a:p>
          <a:p>
            <a:pPr lvl="1"/>
            <a:r>
              <a:rPr lang="en-US" sz="2200" dirty="0"/>
              <a:t>Demonstrating that measures actually enforce data protection and security policies</a:t>
            </a:r>
          </a:p>
        </p:txBody>
      </p:sp>
      <p:pic>
        <p:nvPicPr>
          <p:cNvPr id="2050" name="Picture 2" descr="C:\Program Files\Microsoft Office\Media\CntCD1\ClipArt5\j028028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2710925" cy="174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Requirements for Operating System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sz="2800" dirty="0"/>
              <a:t>Requirements</a:t>
            </a:r>
          </a:p>
          <a:p>
            <a:r>
              <a:rPr lang="en-US" sz="2800" dirty="0"/>
              <a:t>Computer System Assets</a:t>
            </a:r>
          </a:p>
          <a:p>
            <a:r>
              <a:rPr lang="en-US" sz="2800" dirty="0"/>
              <a:t>Design Principles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10000" cy="538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Restrict access to authorized parties</a:t>
            </a:r>
          </a:p>
          <a:p>
            <a:pPr lvl="1"/>
            <a:r>
              <a:rPr lang="en-US" dirty="0"/>
              <a:t>Prevent disclosure even of </a:t>
            </a:r>
            <a:r>
              <a:rPr lang="en-US" i="1" dirty="0"/>
              <a:t>existence</a:t>
            </a:r>
            <a:r>
              <a:rPr lang="en-US" dirty="0"/>
              <a:t> of data</a:t>
            </a:r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Control over who can make which changes to what system assets</a:t>
            </a:r>
          </a:p>
          <a:p>
            <a:pPr lvl="1"/>
            <a:r>
              <a:rPr lang="en-US" dirty="0"/>
              <a:t>RWALX (read, write, append, lock, execute) including save, delete, changing</a:t>
            </a:r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Timely access to resources with authorization</a:t>
            </a:r>
          </a:p>
          <a:p>
            <a:r>
              <a:rPr lang="en-US" dirty="0"/>
              <a:t>Authenticity</a:t>
            </a:r>
          </a:p>
          <a:p>
            <a:pPr lvl="1"/>
            <a:r>
              <a:rPr lang="en-US" dirty="0"/>
              <a:t>Verify identity of user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05949" y="5193163"/>
            <a:ext cx="1600200" cy="1785104"/>
            <a:chOff x="6405849" y="5225296"/>
            <a:chExt cx="1600200" cy="1785104"/>
          </a:xfrm>
        </p:grpSpPr>
        <p:sp>
          <p:nvSpPr>
            <p:cNvPr id="3" name="Hexagon 2"/>
            <p:cNvSpPr/>
            <p:nvPr/>
          </p:nvSpPr>
          <p:spPr bwMode="auto">
            <a:xfrm>
              <a:off x="6405849" y="5257800"/>
              <a:ext cx="1600200" cy="1447800"/>
            </a:xfrm>
            <a:prstGeom prst="hexagon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23647" y="5225296"/>
              <a:ext cx="1364605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lnSpc>
                  <a:spcPct val="150000"/>
                </a:lnSpc>
                <a:spcBef>
                  <a:spcPts val="0"/>
                </a:spcBef>
              </a:pPr>
              <a:r>
                <a:rPr lang="en-US" dirty="0"/>
                <a:t>C       P</a:t>
              </a:r>
            </a:p>
            <a:p>
              <a:pPr algn="ctr" eaLnBrk="0" hangingPunct="0">
                <a:lnSpc>
                  <a:spcPct val="150000"/>
                </a:lnSpc>
                <a:spcBef>
                  <a:spcPts val="0"/>
                </a:spcBef>
              </a:pPr>
              <a:r>
                <a:rPr lang="en-US" dirty="0"/>
                <a:t>I           Au</a:t>
              </a:r>
            </a:p>
            <a:p>
              <a:pPr algn="ctr" eaLnBrk="0" hangingPunct="0">
                <a:lnSpc>
                  <a:spcPct val="150000"/>
                </a:lnSpc>
                <a:spcBef>
                  <a:spcPts val="0"/>
                </a:spcBef>
              </a:pPr>
              <a:r>
                <a:rPr lang="en-US" dirty="0"/>
                <a:t>Av      U</a:t>
              </a:r>
            </a:p>
            <a:p>
              <a:endParaRPr 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Computer System Assets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6712" y="1143000"/>
            <a:ext cx="6952488" cy="5334000"/>
          </a:xfrm>
        </p:spPr>
        <p:txBody>
          <a:bodyPr/>
          <a:lstStyle/>
          <a:p>
            <a:r>
              <a:rPr lang="en-US" sz="2100" dirty="0"/>
              <a:t>Hardware</a:t>
            </a:r>
          </a:p>
          <a:p>
            <a:pPr lvl="1"/>
            <a:r>
              <a:rPr lang="en-US" sz="2100" dirty="0"/>
              <a:t>Accidental &amp; deliberate damage or alteration (e.g., switches, hardware settings)</a:t>
            </a:r>
          </a:p>
          <a:p>
            <a:pPr lvl="1"/>
            <a:r>
              <a:rPr lang="en-US" sz="2100" dirty="0"/>
              <a:t>Theft</a:t>
            </a:r>
          </a:p>
          <a:p>
            <a:r>
              <a:rPr lang="en-US" sz="2100" dirty="0"/>
              <a:t>Software</a:t>
            </a:r>
          </a:p>
          <a:p>
            <a:pPr lvl="1"/>
            <a:r>
              <a:rPr lang="en-US" sz="2100" dirty="0"/>
              <a:t>Availability – deletion, disabling</a:t>
            </a:r>
          </a:p>
          <a:p>
            <a:pPr lvl="1"/>
            <a:r>
              <a:rPr lang="en-US" sz="2100" dirty="0"/>
              <a:t>Corruption – changing functionality (malware, accidental write)</a:t>
            </a:r>
          </a:p>
          <a:p>
            <a:pPr lvl="1"/>
            <a:r>
              <a:rPr lang="en-US" sz="2100" dirty="0"/>
              <a:t>Control – preventing unauthorized copying</a:t>
            </a:r>
          </a:p>
          <a:p>
            <a:r>
              <a:rPr lang="en-US" sz="2100" dirty="0"/>
              <a:t>Data</a:t>
            </a:r>
          </a:p>
          <a:p>
            <a:pPr lvl="1"/>
            <a:r>
              <a:rPr lang="en-US" sz="2100" dirty="0"/>
              <a:t>Unauthorized access for reading or writing (especially personally identifiable information)</a:t>
            </a:r>
          </a:p>
          <a:p>
            <a:pPr lvl="1"/>
            <a:r>
              <a:rPr lang="en-US" sz="2100" dirty="0"/>
              <a:t>Data integrity &amp; data destruction</a:t>
            </a:r>
          </a:p>
          <a:p>
            <a:pPr lvl="1"/>
            <a:r>
              <a:rPr lang="en-US" sz="2100" dirty="0"/>
              <a:t>Inference (data mining and data correlation)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181051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1848153" cy="115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" y="2667000"/>
            <a:ext cx="182765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pPr lvl="0"/>
            <a:r>
              <a:rPr lang="en-US" dirty="0"/>
              <a:t>Design Principles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990600"/>
            <a:ext cx="8229600" cy="5562600"/>
          </a:xfrm>
        </p:spPr>
        <p:txBody>
          <a:bodyPr/>
          <a:lstStyle/>
          <a:p>
            <a:r>
              <a:rPr lang="en-US" sz="2100" dirty="0"/>
              <a:t>Least privilege</a:t>
            </a:r>
          </a:p>
          <a:p>
            <a:pPr lvl="1"/>
            <a:r>
              <a:rPr lang="en-US" sz="2100" dirty="0"/>
              <a:t>Default no access; explicit granting of permissions</a:t>
            </a:r>
          </a:p>
          <a:p>
            <a:r>
              <a:rPr lang="en-US" sz="2100" dirty="0"/>
              <a:t>Economy of mechanisms</a:t>
            </a:r>
          </a:p>
          <a:p>
            <a:pPr lvl="1"/>
            <a:r>
              <a:rPr lang="en-US" sz="2100" dirty="0"/>
              <a:t>Small, simple security tools</a:t>
            </a:r>
          </a:p>
          <a:p>
            <a:pPr lvl="1"/>
            <a:r>
              <a:rPr lang="en-US" sz="2100" dirty="0"/>
              <a:t>Include in initial design, not as add-ons</a:t>
            </a:r>
          </a:p>
          <a:p>
            <a:r>
              <a:rPr lang="en-US" sz="2100" dirty="0"/>
              <a:t>Acceptability</a:t>
            </a:r>
          </a:p>
          <a:p>
            <a:pPr lvl="1"/>
            <a:r>
              <a:rPr lang="en-US" sz="2100" dirty="0"/>
              <a:t>Meet functional requirements AND </a:t>
            </a:r>
            <a:br>
              <a:rPr lang="en-US" sz="2100" dirty="0"/>
            </a:br>
            <a:r>
              <a:rPr lang="en-US" sz="2100" dirty="0"/>
              <a:t>keep overhead to minimum</a:t>
            </a:r>
          </a:p>
          <a:p>
            <a:pPr lvl="1"/>
            <a:r>
              <a:rPr lang="en-US" sz="2100" dirty="0"/>
              <a:t>Do not interfere </a:t>
            </a:r>
            <a:r>
              <a:rPr lang="en-US" sz="2100" i="1" dirty="0"/>
              <a:t>unreasonably</a:t>
            </a:r>
            <a:r>
              <a:rPr lang="en-US" sz="2100" dirty="0"/>
              <a:t> with operations</a:t>
            </a:r>
          </a:p>
          <a:p>
            <a:r>
              <a:rPr lang="en-US" sz="2100" dirty="0"/>
              <a:t>Complete mediation</a:t>
            </a:r>
          </a:p>
          <a:p>
            <a:pPr lvl="1"/>
            <a:r>
              <a:rPr lang="en-US" sz="2100" dirty="0"/>
              <a:t>All access must be checked by security processes</a:t>
            </a:r>
          </a:p>
          <a:p>
            <a:r>
              <a:rPr lang="en-US" sz="2100" dirty="0"/>
              <a:t>Open design</a:t>
            </a:r>
          </a:p>
          <a:p>
            <a:pPr lvl="1"/>
            <a:r>
              <a:rPr lang="en-US" sz="2100" dirty="0"/>
              <a:t>Do not depend on </a:t>
            </a:r>
            <a:r>
              <a:rPr lang="en-US" sz="2100" i="1" dirty="0"/>
              <a:t>secrecy</a:t>
            </a:r>
            <a:r>
              <a:rPr lang="en-US" sz="2100" dirty="0"/>
              <a:t> of the design or implementation (</a:t>
            </a:r>
            <a:r>
              <a:rPr lang="en-US" sz="2100" dirty="0" err="1"/>
              <a:t>Kerkhoffs</a:t>
            </a:r>
            <a:r>
              <a:rPr lang="en-US" sz="2100" dirty="0"/>
              <a:t>’ Principle)</a:t>
            </a:r>
          </a:p>
          <a:p>
            <a:pPr lvl="1"/>
            <a:r>
              <a:rPr lang="en-US" sz="2100" dirty="0"/>
              <a:t>Allow for expert review, open discussion</a:t>
            </a:r>
          </a:p>
        </p:txBody>
      </p:sp>
      <p:pic>
        <p:nvPicPr>
          <p:cNvPr id="3074" name="Picture 2" descr="C:\Program Files\Microsoft Office\Media\CntCD1\ClipArt3\j023378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981200" cy="232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Protection Mechanisms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4038600" cy="4953000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Protection of Memory</a:t>
            </a:r>
          </a:p>
          <a:p>
            <a:r>
              <a:rPr lang="en-US" dirty="0"/>
              <a:t>User-Oriented Access Control</a:t>
            </a:r>
          </a:p>
          <a:p>
            <a:r>
              <a:rPr lang="en-US" dirty="0"/>
              <a:t>Data-Oriented Access Control</a:t>
            </a:r>
          </a:p>
          <a:p>
            <a:r>
              <a:rPr lang="en-US" dirty="0"/>
              <a:t>Protection Based on an OS Mode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429000" cy="507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1489</TotalTime>
  <Words>2844</Words>
  <Application>Microsoft Office PowerPoint</Application>
  <PresentationFormat>On-screen Show (4:3)</PresentationFormat>
  <Paragraphs>422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Bookman Old Style</vt:lpstr>
      <vt:lpstr>Garamond</vt:lpstr>
      <vt:lpstr>Times New Roman</vt:lpstr>
      <vt:lpstr>Wingdings</vt:lpstr>
      <vt:lpstr>csh5_chapter_slides</vt:lpstr>
      <vt:lpstr>Operating System Security</vt:lpstr>
      <vt:lpstr>Topics</vt:lpstr>
      <vt:lpstr>Information Protection &amp; Security (1)</vt:lpstr>
      <vt:lpstr>Information Protection &amp; Security (2)</vt:lpstr>
      <vt:lpstr>Requirements for Operating System Security</vt:lpstr>
      <vt:lpstr>Requirements</vt:lpstr>
      <vt:lpstr>Computer System Assets</vt:lpstr>
      <vt:lpstr>Design Principles</vt:lpstr>
      <vt:lpstr>Protection Mechanisms</vt:lpstr>
      <vt:lpstr>Overview of Protection Mechanisms</vt:lpstr>
      <vt:lpstr>Protection of Memory (1)</vt:lpstr>
      <vt:lpstr>Protection of Memory (2)</vt:lpstr>
      <vt:lpstr>User-Oriented Access Control</vt:lpstr>
      <vt:lpstr>Data-Oriented Access Control (1)</vt:lpstr>
      <vt:lpstr>Data-Oriented Access Control (2)</vt:lpstr>
      <vt:lpstr>Protection Based on an OS Mode (1)</vt:lpstr>
      <vt:lpstr>Protection Based on an OS Mode (2)</vt:lpstr>
      <vt:lpstr>Protection Based on an OS Mode (3)</vt:lpstr>
      <vt:lpstr>Ring-Protection Structure</vt:lpstr>
      <vt:lpstr>File Sharing: Access Rights</vt:lpstr>
      <vt:lpstr>Trusted Systems: Multilevel Security</vt:lpstr>
      <vt:lpstr>Trusted Systems: Reference Monitor</vt:lpstr>
      <vt:lpstr>Trusted Systems: Trojan Horse Defense</vt:lpstr>
      <vt:lpstr>Windows 2000 (&amp; Later) Security</vt:lpstr>
      <vt:lpstr>Introduction to W2K Security</vt:lpstr>
      <vt:lpstr>W2K Access-Control Scheme</vt:lpstr>
      <vt:lpstr>W2K Access Token</vt:lpstr>
      <vt:lpstr>W2K Security Descriptors</vt:lpstr>
      <vt:lpstr>W2K ACLs</vt:lpstr>
      <vt:lpstr>W2K Access Mask Standard Access Types</vt:lpstr>
      <vt:lpstr>W2K Access Mask Generic Access Bits </vt:lpstr>
      <vt:lpstr>W2K Access Mask Special-Purpose Bits</vt:lpstr>
      <vt:lpstr>W2K Options for Access</vt:lpstr>
      <vt:lpstr>Application-Level Usage of W2K Security</vt:lpstr>
      <vt:lpstr>Windows 7 Security</vt:lpstr>
      <vt:lpstr>Windows 7 Security (1)</vt:lpstr>
      <vt:lpstr>Windows 7 Security (2)</vt:lpstr>
      <vt:lpstr>Windows 7 Security (3)</vt:lpstr>
      <vt:lpstr>Windows 7 Security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 Security</dc:title>
  <dc:subject>CSH5 Chapter 24</dc:subject>
  <dc:creator>Michel E. Kabay, PhD, CISSP-ISSMP</dc:creator>
  <cp:keywords/>
  <dc:description>CSH5 Chapter 24_x000d_
“Operating System Security”_x000d_
William Stallings_x000d_
_x000d_
Updated 2010-10-18 w/ new matl on Windows 7</dc:description>
  <cp:lastModifiedBy>Mich Kabay</cp:lastModifiedBy>
  <cp:revision>341</cp:revision>
  <cp:lastPrinted>2011-10-10T14:39:38Z</cp:lastPrinted>
  <dcterms:created xsi:type="dcterms:W3CDTF">2009-08-10T12:18:41Z</dcterms:created>
  <dcterms:modified xsi:type="dcterms:W3CDTF">2021-02-05T19:53:51Z</dcterms:modified>
  <cp:category/>
</cp:coreProperties>
</file>