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40"/>
  </p:notesMasterIdLst>
  <p:handoutMasterIdLst>
    <p:handoutMasterId r:id="rId41"/>
  </p:handoutMasterIdLst>
  <p:sldIdLst>
    <p:sldId id="908" r:id="rId2"/>
    <p:sldId id="911" r:id="rId3"/>
    <p:sldId id="912" r:id="rId4"/>
    <p:sldId id="913" r:id="rId5"/>
    <p:sldId id="914" r:id="rId6"/>
    <p:sldId id="915" r:id="rId7"/>
    <p:sldId id="916" r:id="rId8"/>
    <p:sldId id="917" r:id="rId9"/>
    <p:sldId id="918" r:id="rId10"/>
    <p:sldId id="919" r:id="rId11"/>
    <p:sldId id="920" r:id="rId12"/>
    <p:sldId id="921" r:id="rId13"/>
    <p:sldId id="922" r:id="rId14"/>
    <p:sldId id="923" r:id="rId15"/>
    <p:sldId id="926" r:id="rId16"/>
    <p:sldId id="945" r:id="rId17"/>
    <p:sldId id="946" r:id="rId18"/>
    <p:sldId id="947" r:id="rId19"/>
    <p:sldId id="948" r:id="rId20"/>
    <p:sldId id="969" r:id="rId21"/>
    <p:sldId id="970" r:id="rId22"/>
    <p:sldId id="955" r:id="rId23"/>
    <p:sldId id="958" r:id="rId24"/>
    <p:sldId id="959" r:id="rId25"/>
    <p:sldId id="954" r:id="rId26"/>
    <p:sldId id="953" r:id="rId27"/>
    <p:sldId id="960" r:id="rId28"/>
    <p:sldId id="949" r:id="rId29"/>
    <p:sldId id="950" r:id="rId30"/>
    <p:sldId id="962" r:id="rId31"/>
    <p:sldId id="961" r:id="rId32"/>
    <p:sldId id="963" r:id="rId33"/>
    <p:sldId id="956" r:id="rId34"/>
    <p:sldId id="964" r:id="rId35"/>
    <p:sldId id="957" r:id="rId36"/>
    <p:sldId id="965" r:id="rId37"/>
    <p:sldId id="966" r:id="rId38"/>
    <p:sldId id="578" r:id="rId3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86374" autoAdjust="0"/>
  </p:normalViewPr>
  <p:slideViewPr>
    <p:cSldViewPr showGuides="1">
      <p:cViewPr varScale="1">
        <p:scale>
          <a:sx n="60" d="100"/>
          <a:sy n="60" d="100"/>
        </p:scale>
        <p:origin x="104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2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3456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8.xml"/><Relationship Id="rId3" Type="http://schemas.openxmlformats.org/officeDocument/2006/relationships/slide" Target="slides/slide3.xml"/><Relationship Id="rId21" Type="http://schemas.openxmlformats.org/officeDocument/2006/relationships/slide" Target="slides/slide2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7.xml"/><Relationship Id="rId33" Type="http://schemas.openxmlformats.org/officeDocument/2006/relationships/slide" Target="slides/slide38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2.xml"/><Relationship Id="rId29" Type="http://schemas.openxmlformats.org/officeDocument/2006/relationships/slide" Target="slides/slide31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6.xml"/><Relationship Id="rId32" Type="http://schemas.openxmlformats.org/officeDocument/2006/relationships/slide" Target="slides/slide35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5.xml"/><Relationship Id="rId28" Type="http://schemas.openxmlformats.org/officeDocument/2006/relationships/slide" Target="slides/slide30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31" Type="http://schemas.openxmlformats.org/officeDocument/2006/relationships/slide" Target="slides/slide33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4.xml"/><Relationship Id="rId27" Type="http://schemas.openxmlformats.org/officeDocument/2006/relationships/slide" Target="slides/slide29.xml"/><Relationship Id="rId30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57435"/>
            <a:ext cx="7315200" cy="22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ctr" defTabSz="913927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Introduction to IA – Class Notes</a:t>
            </a:r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869"/>
            <a:ext cx="7315200" cy="45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ctr" defTabSz="913927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                             </a:t>
            </a:r>
            <a:fld id="{737F65E9-A772-4A14-AEBC-B0D97BFED8B8}" type="slidenum">
              <a:rPr lang="en-US"/>
              <a:pPr>
                <a:defRPr/>
              </a:pPr>
              <a:t>‹#›</a:t>
            </a:fld>
            <a:r>
              <a:rPr lang="en-US" dirty="0"/>
              <a:t>                                            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55002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200" y="239375"/>
            <a:ext cx="4876800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3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IS340 Class Notes</a:t>
            </a:r>
          </a:p>
        </p:txBody>
      </p:sp>
      <p:sp>
        <p:nvSpPr>
          <p:cNvPr id="512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032" y="4561226"/>
            <a:ext cx="5039139" cy="431857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032" y="9122452"/>
            <a:ext cx="5039139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1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1753" y="9122452"/>
            <a:ext cx="1056861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100" b="0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/>
              <a:pPr>
                <a:defRPr/>
              </a:pPr>
              <a:t>‹#›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28847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B801C775-E9A2-4685-A6A4-9F4F15C88AEE}" type="slidenum">
              <a:rPr lang="en-US" smtClean="0"/>
              <a:pPr/>
              <a:t>1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678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282FE-5926-43D2-A064-960EFB9A69DD}" type="slidenum">
              <a:rPr lang="en-US"/>
              <a:pPr/>
              <a:t>10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5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78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8E8044-0005-448D-B787-213AED4D0E17}" type="slidenum">
              <a:rPr lang="en-US"/>
              <a:pPr/>
              <a:t>11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5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200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2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18457-FAF4-47EE-BB66-B84FDA472373}" type="slidenum">
              <a:rPr lang="en-US"/>
              <a:pPr/>
              <a:t>12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5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78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172C9D-D676-4708-9084-15CA65A24FF7}" type="slidenum">
              <a:rPr lang="en-US"/>
              <a:pPr/>
              <a:t>13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2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9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B5F32D-FFF3-4D69-8C5D-67162A8B5D36}" type="slidenum">
              <a:rPr lang="en-US"/>
              <a:pPr/>
              <a:t>14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2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128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05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98F66-0ECB-4587-9B2A-7F5BA72538C4}" type="slidenum">
              <a:rPr lang="en-US"/>
              <a:pPr/>
              <a:t>15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6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r>
              <a:rPr lang="en-US"/>
              <a:t>Aboba, B. (2003).  The Unofficial 802.11 Security Web Page</a:t>
            </a:r>
          </a:p>
          <a:p>
            <a:r>
              <a:rPr lang="en-US" u="sng"/>
              <a:t>http://www.drizzle.com/~aboba/IEEE/</a:t>
            </a:r>
          </a:p>
          <a:p>
            <a:endParaRPr lang="en-US"/>
          </a:p>
          <a:p>
            <a:r>
              <a:rPr lang="en-US"/>
              <a:t>Klaus, C. W. (2002).  Wireless LAN Security FAQ</a:t>
            </a:r>
          </a:p>
          <a:p>
            <a:r>
              <a:rPr lang="en-US" u="sng"/>
              <a:t>http://www.iss.net/wireless/WLAN_FAQ.php</a:t>
            </a:r>
          </a:p>
          <a:p>
            <a:endParaRPr lang="en-US" u="sng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74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73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951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941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322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6BADA9-72D4-472D-9834-881DD39BE997}" type="slidenum">
              <a:rPr lang="en-US"/>
              <a:pPr/>
              <a:t>2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230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20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061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21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7696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0363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8031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1572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6176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328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143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36CA4E-7E5B-40B7-8EE3-DFBD9135701E}" type="slidenum">
              <a:rPr lang="en-US"/>
              <a:pPr/>
              <a:t>28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5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405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363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9D905F-276B-4509-BC06-091851132139}" type="slidenum">
              <a:rPr lang="en-US"/>
              <a:pPr/>
              <a:t>29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5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1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EB6FFA-4F6E-47CF-A09D-15FC3C2BC799}" type="slidenum">
              <a:rPr lang="en-US"/>
              <a:pPr/>
              <a:t>3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1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411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532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7846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6507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7747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066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7147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9599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5691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3058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03FF91CD-32CD-43BA-AAFF-F595D6CB5954}" type="slidenum">
              <a:rPr lang="en-US" smtClean="0"/>
              <a:pPr/>
              <a:t>38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70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8D7090-0ED5-4DA3-83CF-ADAD88559B5C}" type="slidenum">
              <a:rPr lang="en-US"/>
              <a:pPr/>
              <a:t>4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1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3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71DFF8-2773-472D-A999-44830C11E675}" type="slidenum">
              <a:rPr lang="en-US"/>
              <a:pPr/>
              <a:t>5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1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52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351EA-8236-4830-AC59-BC5A520BCE72}" type="slidenum">
              <a:rPr lang="en-US"/>
              <a:pPr/>
              <a:t>6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1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718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265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1CE2D3-12A4-4BFA-8372-97B425851F13}" type="slidenum">
              <a:rPr lang="en-US"/>
              <a:pPr/>
              <a:t>7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1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88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AE2EC6-D30B-4E2C-9225-1E83237120B5}" type="slidenum">
              <a:rPr lang="en-US"/>
              <a:pPr/>
              <a:t>8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4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995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44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B0F11-B90A-412C-AE06-04ACA31D718B}" type="slidenum">
              <a:rPr lang="en-US"/>
              <a:pPr/>
              <a:t>9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11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923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19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fld id="{1876368F-CCB9-4D53-B26B-53ADE0C8FEAD}" type="slidenum">
              <a:rPr lang="en-US" sz="1800"/>
              <a:pPr eaLnBrk="0" hangingPunct="0">
                <a:defRPr/>
              </a:pPr>
              <a:t>‹#›</a:t>
            </a:fld>
            <a:endParaRPr 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b="0" dirty="0">
              <a:latin typeface="Times New Roman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322638" y="6643688"/>
            <a:ext cx="2497137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800" b="0" i="1" dirty="0"/>
              <a:t>Copyright </a:t>
            </a:r>
            <a:r>
              <a:rPr lang="en-US" sz="800" b="0" i="1"/>
              <a:t>© 2020 M. E. </a:t>
            </a:r>
            <a:r>
              <a:rPr lang="en-US" sz="800" b="0" i="1" dirty="0"/>
              <a:t>Kabay.  All rights reserved.</a:t>
            </a:r>
          </a:p>
        </p:txBody>
      </p:sp>
      <p:pic>
        <p:nvPicPr>
          <p:cNvPr id="1031" name="Picture 7" descr="NWU_2c_stacked_logo_1-inch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35950" y="0"/>
            <a:ext cx="9080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xxat.com/introduction_tcp_ip_en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mrc.org/pub/review/antisniff-b2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tmarketshare.com/operating-system-market-share.aspx?qprid=10&amp;qpcustomd=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rfc/rfc2196.tx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mit.com/articles/article.aspx?p=27289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rc.com/" TargetMode="Externa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rends.builtwith.com/Server/Unix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books.ibm.com/pubs/pdfs/redbooks/gg243376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3276600"/>
          </a:xfrm>
        </p:spPr>
        <p:txBody>
          <a:bodyPr/>
          <a:lstStyle/>
          <a:p>
            <a:pPr algn="ctr"/>
            <a:r>
              <a:rPr lang="en-US" sz="8800" dirty="0"/>
              <a:t>Local Area Networks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990600" y="3429000"/>
            <a:ext cx="7162800" cy="3124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dirty="0"/>
              <a:t>CSH6 Chapter 25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“Local Area Networks”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Gary C. Kessler &amp; </a:t>
            </a:r>
            <a:br>
              <a:rPr lang="en-US" sz="3600" dirty="0"/>
            </a:br>
            <a:r>
              <a:rPr lang="en-US" sz="3600" dirty="0"/>
              <a:t>N. Todd Pritsky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TCP/IP Sniffers</a:t>
            </a:r>
          </a:p>
        </p:txBody>
      </p:sp>
      <p:sp>
        <p:nvSpPr>
          <p:cNvPr id="114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3581400" cy="5257800"/>
          </a:xfrm>
        </p:spPr>
        <p:txBody>
          <a:bodyPr/>
          <a:lstStyle/>
          <a:p>
            <a:r>
              <a:rPr lang="en-US" sz="2200" i="1" dirty="0" err="1"/>
              <a:t>BUTTsniffer</a:t>
            </a:r>
            <a:r>
              <a:rPr lang="en-US" sz="2200" dirty="0"/>
              <a:t> (Windows NT)</a:t>
            </a:r>
          </a:p>
          <a:p>
            <a:r>
              <a:rPr lang="en-US" sz="2200" i="1" dirty="0"/>
              <a:t>Ethereal</a:t>
            </a:r>
            <a:r>
              <a:rPr lang="en-US" sz="2200" dirty="0"/>
              <a:t> (Windows, Unix)</a:t>
            </a:r>
          </a:p>
          <a:p>
            <a:r>
              <a:rPr lang="en-US" sz="2200" i="1" dirty="0"/>
              <a:t>Network Monitor</a:t>
            </a:r>
            <a:r>
              <a:rPr lang="en-US" sz="2200" dirty="0"/>
              <a:t> (free with, and for, Windows NT)</a:t>
            </a:r>
          </a:p>
          <a:p>
            <a:r>
              <a:rPr lang="en-US" sz="2200" i="1" dirty="0" err="1"/>
              <a:t>Sniffit</a:t>
            </a:r>
            <a:r>
              <a:rPr lang="en-US" sz="2200" dirty="0"/>
              <a:t> (Linux, SunOS, Solaris, FreeBSD, </a:t>
            </a:r>
            <a:r>
              <a:rPr lang="en-US" sz="2200" dirty="0" err="1"/>
              <a:t>Irix</a:t>
            </a:r>
            <a:r>
              <a:rPr lang="en-US" sz="2200" dirty="0"/>
              <a:t>)</a:t>
            </a:r>
          </a:p>
          <a:p>
            <a:r>
              <a:rPr lang="en-US" sz="2200" i="1" dirty="0"/>
              <a:t>snort</a:t>
            </a:r>
            <a:r>
              <a:rPr lang="en-US" sz="2200" dirty="0"/>
              <a:t> (Unix)</a:t>
            </a:r>
          </a:p>
          <a:p>
            <a:r>
              <a:rPr lang="en-US" sz="2200" i="1" dirty="0" err="1"/>
              <a:t>Solsniff</a:t>
            </a:r>
            <a:r>
              <a:rPr lang="en-US" sz="2200" dirty="0"/>
              <a:t> (Solaris)</a:t>
            </a:r>
          </a:p>
          <a:p>
            <a:r>
              <a:rPr lang="en-US" sz="2200" i="1" dirty="0" err="1"/>
              <a:t>tcpdump</a:t>
            </a:r>
            <a:r>
              <a:rPr lang="en-US" sz="2200" dirty="0"/>
              <a:t> (Unix)</a:t>
            </a:r>
          </a:p>
          <a:p>
            <a:r>
              <a:rPr lang="en-US" sz="2200" i="1" dirty="0" err="1"/>
              <a:t>WinDump</a:t>
            </a:r>
            <a:r>
              <a:rPr lang="en-US" sz="2200" dirty="0"/>
              <a:t> (Windows 9x/NT)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28700"/>
            <a:ext cx="440461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0" y="6019800"/>
            <a:ext cx="4469237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Image used with kind permission of IXXAT, Inc.</a:t>
            </a:r>
          </a:p>
          <a:p>
            <a:pPr algn="ctr"/>
            <a:r>
              <a:rPr lang="en-US" sz="1400" dirty="0">
                <a:hlinkClick r:id="rId4"/>
              </a:rPr>
              <a:t>http://www.ixxat.com/introduction_tcp_ip_en.html</a:t>
            </a:r>
            <a:r>
              <a:rPr lang="en-US" sz="1400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Sniffer Detectors:  </a:t>
            </a:r>
            <a:r>
              <a:rPr lang="en-US" dirty="0" err="1"/>
              <a:t>AntiSniff</a:t>
            </a:r>
            <a:r>
              <a:rPr lang="en-US" dirty="0"/>
              <a:t>®</a:t>
            </a:r>
          </a:p>
        </p:txBody>
      </p:sp>
      <p:sp>
        <p:nvSpPr>
          <p:cNvPr id="114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L0pht Heavy Industries – hackers</a:t>
            </a:r>
          </a:p>
          <a:p>
            <a:r>
              <a:rPr lang="en-US" dirty="0"/>
              <a:t>Released </a:t>
            </a:r>
            <a:r>
              <a:rPr lang="en-US" i="1" dirty="0" err="1"/>
              <a:t>AntiSniff</a:t>
            </a:r>
            <a:r>
              <a:rPr lang="en-US" dirty="0"/>
              <a:t> in 1999</a:t>
            </a:r>
          </a:p>
          <a:p>
            <a:pPr lvl="1"/>
            <a:r>
              <a:rPr lang="en-US" dirty="0"/>
              <a:t>Notes below from Nomad review at </a:t>
            </a:r>
            <a:r>
              <a:rPr lang="en-US" dirty="0">
                <a:latin typeface="Arial Narrow" pitchFamily="34" charset="0"/>
                <a:hlinkClick r:id="rId3"/>
              </a:rPr>
              <a:t>http://www.nmrc.org/pub/review/antisniff-b2.html</a:t>
            </a:r>
            <a:r>
              <a:rPr lang="en-US" dirty="0"/>
              <a:t> </a:t>
            </a:r>
          </a:p>
          <a:p>
            <a:r>
              <a:rPr lang="en-US" dirty="0"/>
              <a:t>Pro</a:t>
            </a:r>
          </a:p>
          <a:p>
            <a:pPr lvl="1"/>
            <a:r>
              <a:rPr lang="en-US" dirty="0"/>
              <a:t>Accurate detection of </a:t>
            </a:r>
            <a:br>
              <a:rPr lang="en-US" dirty="0"/>
            </a:br>
            <a:r>
              <a:rPr lang="en-US" dirty="0"/>
              <a:t>promiscuous mode </a:t>
            </a:r>
            <a:br>
              <a:rPr lang="en-US" dirty="0"/>
            </a:br>
            <a:r>
              <a:rPr lang="en-US" dirty="0"/>
              <a:t>Ethernet cards</a:t>
            </a:r>
          </a:p>
          <a:p>
            <a:pPr lvl="1"/>
            <a:r>
              <a:rPr lang="en-US" dirty="0"/>
              <a:t>Alerts sent via email – </a:t>
            </a:r>
            <a:br>
              <a:rPr lang="en-US" dirty="0"/>
            </a:br>
            <a:r>
              <a:rPr lang="en-US" dirty="0"/>
              <a:t>also includes visual and audio alerts</a:t>
            </a:r>
          </a:p>
          <a:p>
            <a:pPr lvl="1"/>
            <a:r>
              <a:rPr lang="en-US" dirty="0" err="1"/>
              <a:t>AntiSniff</a:t>
            </a:r>
            <a:r>
              <a:rPr lang="en-US" dirty="0"/>
              <a:t> sessions can be stored for later use/analysis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799" y="3124200"/>
            <a:ext cx="3575303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</a:t>
            </a:r>
            <a:r>
              <a:rPr lang="en-US" dirty="0" err="1"/>
              <a:t>AntiSniff</a:t>
            </a:r>
            <a:r>
              <a:rPr lang="en-US" dirty="0"/>
              <a:t>®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Comments from Nomad:</a:t>
            </a:r>
          </a:p>
          <a:p>
            <a:r>
              <a:rPr lang="en-US" dirty="0"/>
              <a:t>NT version runs at high priority and is resource-intensive – need dedicated machine</a:t>
            </a:r>
          </a:p>
          <a:p>
            <a:r>
              <a:rPr lang="en-US" dirty="0"/>
              <a:t>Can only work properly checking Ethernet cards on the same segment as the system running </a:t>
            </a:r>
            <a:r>
              <a:rPr lang="en-US" dirty="0" err="1"/>
              <a:t>AntiSniff</a:t>
            </a:r>
            <a:endParaRPr lang="en-US" dirty="0"/>
          </a:p>
          <a:p>
            <a:pPr lvl="1"/>
            <a:r>
              <a:rPr lang="en-US" dirty="0"/>
              <a:t>Again, this is not a flaw, but due to the nature of networking in general.</a:t>
            </a:r>
          </a:p>
          <a:p>
            <a:pPr lvl="1"/>
            <a:r>
              <a:rPr lang="en-US" dirty="0"/>
              <a:t>It will work in a switched environment with a smart hub</a:t>
            </a:r>
          </a:p>
          <a:p>
            <a:r>
              <a:rPr lang="en-US" dirty="0"/>
              <a:t>No SNMP support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170" y="5638800"/>
            <a:ext cx="7693660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on the Physical Plant</a:t>
            </a:r>
          </a:p>
        </p:txBody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6477000" cy="4953000"/>
          </a:xfrm>
        </p:spPr>
        <p:txBody>
          <a:bodyPr/>
          <a:lstStyle/>
          <a:p>
            <a:r>
              <a:rPr lang="en-US" dirty="0"/>
              <a:t>Wiretapping cables (use shielding, testing)</a:t>
            </a:r>
          </a:p>
          <a:p>
            <a:r>
              <a:rPr lang="en-US" dirty="0"/>
              <a:t>Van Eck phreaking (use TEMPEST standard for shielding or obfuscation)</a:t>
            </a:r>
          </a:p>
          <a:p>
            <a:r>
              <a:rPr lang="en-US" dirty="0"/>
              <a:t>Removal of end-of-cable resistors (causes noise and DoS)</a:t>
            </a:r>
          </a:p>
          <a:p>
            <a:r>
              <a:rPr lang="en-US" dirty="0"/>
              <a:t>Twisted-pair LANs (10BaseT Ethernet) susceptible to tapping at punch-down junction boxes</a:t>
            </a:r>
          </a:p>
          <a:p>
            <a:r>
              <a:rPr lang="en-US" dirty="0"/>
              <a:t>Generally protect cabling against tampering</a:t>
            </a:r>
          </a:p>
          <a:p>
            <a:r>
              <a:rPr lang="en-US" dirty="0"/>
              <a:t>Protect servers against unauthorized physical access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3041" b="74150"/>
          <a:stretch>
            <a:fillRect/>
          </a:stretch>
        </p:blipFill>
        <p:spPr bwMode="auto">
          <a:xfrm rot="5400000" flipH="1" flipV="1">
            <a:off x="5597724" y="3165276"/>
            <a:ext cx="533995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Modems, Dial-Up Servers, Telco</a:t>
            </a:r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Modems can bypass perimeter protection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May be installed without authorization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Users often have modems on laptops linked into network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Bypass firewalls etc.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Allow easy outbound a</a:t>
            </a:r>
            <a:br>
              <a:rPr lang="en-US" dirty="0"/>
            </a:br>
            <a:r>
              <a:rPr lang="en-US" dirty="0" err="1"/>
              <a:t>ccess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Auto-answer modems allow </a:t>
            </a:r>
            <a:br>
              <a:rPr lang="en-US" dirty="0"/>
            </a:br>
            <a:r>
              <a:rPr lang="en-US" dirty="0"/>
              <a:t>inbound access across firewalls</a:t>
            </a:r>
          </a:p>
          <a:p>
            <a:pPr>
              <a:lnSpc>
                <a:spcPct val="80000"/>
              </a:lnSpc>
            </a:pPr>
            <a:r>
              <a:rPr lang="en-US" dirty="0"/>
              <a:t>Dial-up servers allow centralized </a:t>
            </a:r>
            <a:br>
              <a:rPr lang="en-US" dirty="0"/>
            </a:br>
            <a:r>
              <a:rPr lang="en-US" dirty="0"/>
              <a:t>control of modem communications</a:t>
            </a:r>
          </a:p>
          <a:p>
            <a:pPr>
              <a:lnSpc>
                <a:spcPct val="80000"/>
              </a:lnSpc>
            </a:pPr>
            <a:r>
              <a:rPr lang="en-US" dirty="0"/>
              <a:t>Modems becoming less important today because of high-speed Internet connectivity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667000"/>
            <a:ext cx="2768732" cy="1871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629400" y="4648200"/>
            <a:ext cx="1996059" cy="276999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200" dirty="0"/>
              <a:t>300 baud modem c. 1980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LANs</a:t>
            </a:r>
          </a:p>
        </p:txBody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3581400" cy="4953000"/>
          </a:xfrm>
        </p:spPr>
        <p:txBody>
          <a:bodyPr/>
          <a:lstStyle/>
          <a:p>
            <a:pPr marL="457200" indent="-457200"/>
            <a:r>
              <a:rPr lang="en-US" sz="3200" dirty="0"/>
              <a:t>Overview of Wireless LANs</a:t>
            </a:r>
          </a:p>
          <a:p>
            <a:pPr marL="457200" indent="-457200"/>
            <a:r>
              <a:rPr lang="en-US" sz="3200" dirty="0"/>
              <a:t>Wired</a:t>
            </a:r>
            <a:r>
              <a:rPr lang="en-US" sz="3200" baseline="0" dirty="0"/>
              <a:t> Equivalent Privacy (WEP)</a:t>
            </a:r>
          </a:p>
          <a:p>
            <a:pPr marL="457200" indent="-457200"/>
            <a:r>
              <a:rPr lang="en-US" sz="3200" baseline="0" dirty="0"/>
              <a:t>Web for Authentication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977020"/>
            <a:ext cx="3962400" cy="4903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Overview of Wireless</a:t>
            </a:r>
            <a:r>
              <a:rPr lang="en-US" sz="3600" b="1" baseline="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 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</a:t>
            </a:r>
            <a:r>
              <a:rPr lang="en-US" baseline="0" dirty="0"/>
              <a:t> carried on radio-frequency radiation more easily intercepted than data on physical wires</a:t>
            </a:r>
          </a:p>
          <a:p>
            <a:pPr lvl="1"/>
            <a:r>
              <a:rPr lang="en-US" dirty="0"/>
              <a:t>Typical range measured in meters or more</a:t>
            </a:r>
            <a:endParaRPr lang="en-US" baseline="0" dirty="0"/>
          </a:p>
          <a:p>
            <a:pPr lvl="1"/>
            <a:r>
              <a:rPr lang="en-US" dirty="0"/>
              <a:t>Infrared transmission doesn’t go through walls</a:t>
            </a:r>
          </a:p>
          <a:p>
            <a:pPr lvl="0"/>
            <a:r>
              <a:rPr lang="en-US" dirty="0"/>
              <a:t>IEEE 802.11 Standards for Wireless Networking</a:t>
            </a:r>
          </a:p>
          <a:p>
            <a:pPr lvl="1"/>
            <a:r>
              <a:rPr lang="en-US" dirty="0"/>
              <a:t>Direct-Sequence</a:t>
            </a:r>
            <a:r>
              <a:rPr lang="en-US" baseline="0" dirty="0"/>
              <a:t> Spread Spectrum (DSSS)</a:t>
            </a:r>
          </a:p>
          <a:p>
            <a:pPr lvl="1"/>
            <a:r>
              <a:rPr lang="en-US" baseline="0" dirty="0"/>
              <a:t>Frequency-Hopping Spread Spectrum (FHSS)</a:t>
            </a:r>
          </a:p>
          <a:p>
            <a:pPr lvl="1"/>
            <a:r>
              <a:rPr lang="en-US" dirty="0"/>
              <a:t>Without codes/patterns, seems like noise to eavesdropper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43800" y="5029200"/>
            <a:ext cx="1151277" cy="58477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600" dirty="0"/>
              <a:t>See </a:t>
            </a:r>
            <a:r>
              <a:rPr lang="en-US" sz="1600" i="1" dirty="0"/>
              <a:t>CSH6</a:t>
            </a:r>
            <a:br>
              <a:rPr lang="en-US" sz="1600" dirty="0"/>
            </a:br>
            <a:r>
              <a:rPr lang="en-US" sz="1600" dirty="0"/>
              <a:t>Chapter 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Wired Equivalent Privacy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610600" cy="5867400"/>
          </a:xfrm>
        </p:spPr>
        <p:txBody>
          <a:bodyPr/>
          <a:lstStyle/>
          <a:p>
            <a:r>
              <a:rPr lang="en-US" sz="2000" dirty="0"/>
              <a:t>Optional encryption</a:t>
            </a:r>
          </a:p>
          <a:p>
            <a:pPr lvl="1"/>
            <a:r>
              <a:rPr lang="en-US" sz="2000" dirty="0"/>
              <a:t>40-bit RC4 by default (inadequate </a:t>
            </a:r>
            <a:br>
              <a:rPr lang="en-US" sz="2000" dirty="0"/>
            </a:br>
            <a:r>
              <a:rPr lang="en-US" sz="2000" dirty="0"/>
              <a:t>today)</a:t>
            </a:r>
          </a:p>
          <a:p>
            <a:pPr lvl="1"/>
            <a:r>
              <a:rPr lang="en-US" sz="2000" dirty="0"/>
              <a:t>128-bit</a:t>
            </a:r>
            <a:r>
              <a:rPr lang="en-US" sz="2000" baseline="0" dirty="0"/>
              <a:t> version available for some </a:t>
            </a:r>
            <a:br>
              <a:rPr lang="en-US" sz="2000" baseline="0" dirty="0"/>
            </a:br>
            <a:r>
              <a:rPr lang="en-US" sz="2000" baseline="0" dirty="0"/>
              <a:t>products</a:t>
            </a:r>
          </a:p>
          <a:p>
            <a:r>
              <a:rPr lang="en-US" sz="2000" dirty="0"/>
              <a:t>Vendors have defined additional </a:t>
            </a:r>
            <a:br>
              <a:rPr lang="en-US" sz="2000" dirty="0"/>
            </a:br>
            <a:r>
              <a:rPr lang="en-US" sz="2000" dirty="0"/>
              <a:t>encryption similar to virtual private </a:t>
            </a:r>
            <a:br>
              <a:rPr lang="en-US" sz="2000" dirty="0"/>
            </a:br>
            <a:r>
              <a:rPr lang="en-US" sz="2000" dirty="0"/>
              <a:t>networks (VPNs)</a:t>
            </a:r>
          </a:p>
          <a:p>
            <a:pPr lvl="1"/>
            <a:r>
              <a:rPr lang="en-US" sz="2000" dirty="0"/>
              <a:t>Use public key cryptography (PKC) </a:t>
            </a:r>
            <a:br>
              <a:rPr lang="en-US" sz="2000" dirty="0"/>
            </a:br>
            <a:r>
              <a:rPr lang="en-US" sz="2000" dirty="0"/>
              <a:t>&amp; support public key infrastructure </a:t>
            </a:r>
            <a:br>
              <a:rPr lang="en-US" sz="2000" dirty="0"/>
            </a:br>
            <a:r>
              <a:rPr lang="en-US" sz="2000" dirty="0"/>
              <a:t>(PKI)</a:t>
            </a:r>
          </a:p>
          <a:p>
            <a:pPr lvl="1"/>
            <a:r>
              <a:rPr lang="en-US" sz="2000" dirty="0"/>
              <a:t>E.g., MS Point-to-Point Encryption </a:t>
            </a:r>
            <a:br>
              <a:rPr lang="en-US" sz="2000" dirty="0"/>
            </a:br>
            <a:r>
              <a:rPr lang="en-US" sz="2000" dirty="0"/>
              <a:t>used in Point-to-Point Tunneling </a:t>
            </a:r>
            <a:br>
              <a:rPr lang="en-US" sz="2000" dirty="0"/>
            </a:br>
            <a:r>
              <a:rPr lang="en-US" sz="2000" dirty="0"/>
              <a:t>Protocol (PPTP)</a:t>
            </a:r>
          </a:p>
          <a:p>
            <a:r>
              <a:rPr lang="en-US" sz="2000" dirty="0"/>
              <a:t>Some provide authentication</a:t>
            </a:r>
          </a:p>
          <a:p>
            <a:pPr lvl="1"/>
            <a:r>
              <a:rPr lang="en-US" sz="2000" dirty="0"/>
              <a:t>E.g., RADIUS (Remote Access Dial-In User Service)</a:t>
            </a:r>
          </a:p>
          <a:p>
            <a:pPr lvl="1"/>
            <a:r>
              <a:rPr lang="en-US" sz="2000" dirty="0"/>
              <a:t>Not generally interoperable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143000"/>
            <a:ext cx="347975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WEP for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4495800" cy="5257800"/>
          </a:xfrm>
        </p:spPr>
        <p:txBody>
          <a:bodyPr/>
          <a:lstStyle/>
          <a:p>
            <a:r>
              <a:rPr lang="en-US" dirty="0"/>
              <a:t>Adds extra layer to userID/password normally used</a:t>
            </a:r>
          </a:p>
          <a:p>
            <a:r>
              <a:rPr lang="en-US" dirty="0"/>
              <a:t>Wireless</a:t>
            </a:r>
            <a:r>
              <a:rPr lang="en-US" baseline="0" dirty="0"/>
              <a:t> device must have same encryption key as LAN’s access point</a:t>
            </a:r>
          </a:p>
          <a:p>
            <a:r>
              <a:rPr lang="en-US" dirty="0"/>
              <a:t>Wireless access points (WAPs) usually also able</a:t>
            </a:r>
            <a:r>
              <a:rPr lang="en-US" baseline="0" dirty="0"/>
              <a:t> to </a:t>
            </a:r>
          </a:p>
          <a:p>
            <a:pPr lvl="1"/>
            <a:r>
              <a:rPr lang="en-US" dirty="0"/>
              <a:t>D</a:t>
            </a:r>
            <a:r>
              <a:rPr lang="en-US" baseline="0" dirty="0"/>
              <a:t>efine access control lists (ACLs) based on </a:t>
            </a:r>
          </a:p>
          <a:p>
            <a:pPr lvl="1"/>
            <a:r>
              <a:rPr lang="en-US" dirty="0"/>
              <a:t>M</a:t>
            </a:r>
            <a:r>
              <a:rPr lang="en-US" baseline="0" dirty="0"/>
              <a:t>edia access control (MAC) addresses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34985" t="21069" r="9815" b="9338"/>
          <a:stretch>
            <a:fillRect/>
          </a:stretch>
        </p:blipFill>
        <p:spPr bwMode="auto">
          <a:xfrm>
            <a:off x="5334000" y="1066800"/>
            <a:ext cx="3429000" cy="5264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Operating System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3752850" cy="4648200"/>
          </a:xfrm>
        </p:spPr>
        <p:txBody>
          <a:bodyPr/>
          <a:lstStyle/>
          <a:p>
            <a:r>
              <a:rPr lang="en-US" sz="3200" dirty="0"/>
              <a:t>Overview of Network OS</a:t>
            </a:r>
            <a:r>
              <a:rPr lang="en-US" sz="3200" baseline="0" dirty="0"/>
              <a:t> Topics</a:t>
            </a:r>
          </a:p>
          <a:p>
            <a:r>
              <a:rPr lang="en-US" sz="3200" baseline="0" dirty="0"/>
              <a:t>Windows 9x</a:t>
            </a:r>
          </a:p>
          <a:p>
            <a:r>
              <a:rPr lang="en-US" sz="3200" baseline="0" dirty="0"/>
              <a:t>NT/2000, XP, Vista, 7</a:t>
            </a:r>
          </a:p>
          <a:p>
            <a:r>
              <a:rPr lang="en-US" sz="3200" baseline="0" dirty="0"/>
              <a:t>UNIX</a:t>
            </a:r>
          </a:p>
          <a:p>
            <a:r>
              <a:rPr lang="en-US" sz="3200" baseline="0" dirty="0"/>
              <a:t>MacOS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37000" y="1625600"/>
            <a:ext cx="568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3733800" cy="5029200"/>
          </a:xfrm>
        </p:spPr>
        <p:txBody>
          <a:bodyPr/>
          <a:lstStyle/>
          <a:p>
            <a:r>
              <a:rPr lang="en-US" sz="2800" dirty="0"/>
              <a:t>Policy and Procedures</a:t>
            </a:r>
          </a:p>
          <a:p>
            <a:r>
              <a:rPr lang="en-US" sz="2800" dirty="0"/>
              <a:t>Physical Site Security</a:t>
            </a:r>
          </a:p>
          <a:p>
            <a:r>
              <a:rPr lang="en-US" sz="2800" dirty="0"/>
              <a:t>Physical Layer</a:t>
            </a:r>
          </a:p>
          <a:p>
            <a:r>
              <a:rPr lang="en-US" sz="2800" dirty="0"/>
              <a:t>Network Operating System Issues</a:t>
            </a:r>
          </a:p>
        </p:txBody>
      </p:sp>
      <p:pic>
        <p:nvPicPr>
          <p:cNvPr id="22530" name="Picture 2" descr="C:\Program Files\Microsoft Office\Media\CntCD1\ClipArt4\j025008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445023"/>
            <a:ext cx="4070287" cy="3967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9600" y="5638800"/>
            <a:ext cx="8071440" cy="92333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800" i="1" dirty="0"/>
              <a:t>Chapter 25 should be read in conjunction with Chapter 24 on Operating </a:t>
            </a:r>
            <a:br>
              <a:rPr lang="en-US" sz="1800" i="1" dirty="0"/>
            </a:br>
            <a:r>
              <a:rPr lang="en-US" sz="1800" i="1" dirty="0"/>
              <a:t>System Security. Chapter 25 includes commentary on operating </a:t>
            </a:r>
          </a:p>
          <a:p>
            <a:r>
              <a:rPr lang="en-US" sz="1800" i="1" dirty="0"/>
              <a:t>systems commonly used on workstations configured on LANs.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Desktop Market Shares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6172200"/>
            <a:ext cx="5791200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 Narrow" panose="020B0606020202030204" pitchFamily="34" charset="0"/>
              </a:rPr>
              <a:t>https://gs.statcounter.com/os-market-share/desktop/worldwide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231664"/>
            <a:ext cx="8686801" cy="4394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3198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Mobile Device Market Shares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95400"/>
            <a:ext cx="8686800" cy="5128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48200" y="900668"/>
            <a:ext cx="4267200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 Narrow" panose="020B0606020202030204" pitchFamily="34" charset="0"/>
                <a:hlinkClick r:id="rId4"/>
              </a:rPr>
              <a:t>https://gs.statcounter.com/os-market-share</a:t>
            </a:r>
            <a:endParaRPr lang="en-US" sz="1800" dirty="0">
              <a:latin typeface="Arial Narrow" panose="020B0606020202030204" pitchFamily="34" charset="0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416510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Overview of Network OS Topics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371600"/>
            <a:ext cx="4038600" cy="5181600"/>
          </a:xfrm>
        </p:spPr>
        <p:txBody>
          <a:bodyPr/>
          <a:lstStyle/>
          <a:p>
            <a:r>
              <a:rPr lang="en-US" dirty="0"/>
              <a:t>LAN environment has changed since 1990s</a:t>
            </a:r>
          </a:p>
          <a:p>
            <a:pPr lvl="1"/>
            <a:r>
              <a:rPr lang="en-US" dirty="0"/>
              <a:t>At that time, desktops ran applications under Windows</a:t>
            </a:r>
          </a:p>
          <a:p>
            <a:pPr lvl="1"/>
            <a:r>
              <a:rPr lang="en-US" dirty="0"/>
              <a:t>Network ran Novell Netware for file sharing</a:t>
            </a:r>
          </a:p>
          <a:p>
            <a:r>
              <a:rPr lang="en-US" dirty="0"/>
              <a:t>By late 2000s, networking commonplace for all desktop OSs (Windows, *nix, MacOS…)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34985" t="27135" r="9815" b="12051"/>
          <a:stretch>
            <a:fillRect/>
          </a:stretch>
        </p:blipFill>
        <p:spPr bwMode="auto">
          <a:xfrm>
            <a:off x="4800600" y="990600"/>
            <a:ext cx="40896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Considerations for NW Security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620000" cy="49530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300" dirty="0"/>
              <a:t>Strong passwords &amp; effective password policies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300" dirty="0"/>
              <a:t>Disable/uninstall unused services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300" dirty="0"/>
              <a:t>Keep OS up to date by version &amp; patches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300" dirty="0"/>
              <a:t>Define users, groups, domain trust </a:t>
            </a:r>
            <a:br>
              <a:rPr lang="en-US" sz="2300" dirty="0"/>
            </a:br>
            <a:r>
              <a:rPr lang="en-US" sz="2300" dirty="0"/>
              <a:t>relations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300" dirty="0"/>
              <a:t>Secure running applications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300" dirty="0"/>
              <a:t>Limit use of root logon to need – and local only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300" dirty="0"/>
              <a:t>Limit guest, demo, anonymous accounts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300" dirty="0"/>
              <a:t>Put boot/system files on separate </a:t>
            </a:r>
            <a:br>
              <a:rPr lang="en-US" sz="2300" dirty="0"/>
            </a:br>
            <a:r>
              <a:rPr lang="en-US" sz="2300" dirty="0"/>
              <a:t>partitions, drives, I/O controllers from </a:t>
            </a:r>
            <a:br>
              <a:rPr lang="en-US" sz="2300" dirty="0"/>
            </a:br>
            <a:r>
              <a:rPr lang="en-US" sz="2300" dirty="0"/>
              <a:t>application programs  and data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300" dirty="0"/>
              <a:t>Audit servers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467600" y="1828800"/>
            <a:ext cx="1447800" cy="3505200"/>
            <a:chOff x="7467600" y="1828800"/>
            <a:chExt cx="1447800" cy="3505200"/>
          </a:xfrm>
        </p:grpSpPr>
        <p:sp>
          <p:nvSpPr>
            <p:cNvPr id="9" name="Oval 8"/>
            <p:cNvSpPr/>
            <p:nvPr/>
          </p:nvSpPr>
          <p:spPr bwMode="auto">
            <a:xfrm>
              <a:off x="7467600" y="1828800"/>
              <a:ext cx="1447800" cy="2336800"/>
            </a:xfrm>
            <a:prstGeom prst="ellipse">
              <a:avLst/>
            </a:prstGeom>
            <a:blipFill>
              <a:blip r:embed="rId3" cstate="print"/>
              <a:tile tx="0" ty="0" sx="100000" sy="100000" flip="none" algn="tl"/>
            </a:blip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467600" y="2997200"/>
              <a:ext cx="1447800" cy="23368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17039" y="2209800"/>
              <a:ext cx="748923" cy="2878961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dirty="0">
                  <a:latin typeface="Cooper Blk BT" pitchFamily="18" charset="0"/>
                </a:rPr>
                <a:t>I</a:t>
              </a:r>
            </a:p>
            <a:p>
              <a:pPr algn="ctr"/>
              <a:r>
                <a:rPr lang="en-US" b="0" dirty="0">
                  <a:latin typeface="Cooper Blk BT" pitchFamily="18" charset="0"/>
                </a:rPr>
                <a:t>II</a:t>
              </a:r>
            </a:p>
            <a:p>
              <a:pPr algn="ctr"/>
              <a:r>
                <a:rPr lang="en-US" b="0" dirty="0">
                  <a:latin typeface="Cooper Blk BT" pitchFamily="18" charset="0"/>
                </a:rPr>
                <a:t>III</a:t>
              </a:r>
            </a:p>
            <a:p>
              <a:pPr algn="ctr"/>
              <a:r>
                <a:rPr lang="en-US" b="0" dirty="0">
                  <a:latin typeface="Cooper Blk BT" pitchFamily="18" charset="0"/>
                </a:rPr>
                <a:t>IV</a:t>
              </a:r>
            </a:p>
            <a:p>
              <a:pPr algn="ctr"/>
              <a:r>
                <a:rPr lang="en-US" b="0" dirty="0">
                  <a:latin typeface="Cooper Blk BT" pitchFamily="18" charset="0"/>
                </a:rPr>
                <a:t>V</a:t>
              </a:r>
            </a:p>
            <a:p>
              <a:pPr algn="ctr"/>
              <a:r>
                <a:rPr lang="en-US" b="0" dirty="0">
                  <a:latin typeface="Cooper Blk BT" pitchFamily="18" charset="0"/>
                </a:rPr>
                <a:t>VI</a:t>
              </a:r>
            </a:p>
            <a:p>
              <a:pPr algn="ctr"/>
              <a:r>
                <a:rPr lang="en-US" b="0" dirty="0">
                  <a:latin typeface="Cooper Blk BT" pitchFamily="18" charset="0"/>
                </a:rPr>
                <a:t>VII</a:t>
              </a:r>
            </a:p>
            <a:p>
              <a:pPr algn="ctr"/>
              <a:r>
                <a:rPr lang="en-US" b="0" dirty="0">
                  <a:latin typeface="Cooper Blk BT" pitchFamily="18" charset="0"/>
                </a:rPr>
                <a:t>VIII</a:t>
              </a:r>
            </a:p>
            <a:p>
              <a:pPr algn="ctr"/>
              <a:r>
                <a:rPr lang="en-US" b="0" dirty="0">
                  <a:latin typeface="Cooper Blk BT" pitchFamily="18" charset="0"/>
                </a:rPr>
                <a:t>IX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Considerations for NW Security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6629400" cy="4953000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10"/>
            </a:pPr>
            <a:r>
              <a:rPr lang="en-US" dirty="0"/>
              <a:t>Monitor log files</a:t>
            </a:r>
          </a:p>
          <a:p>
            <a:pPr marL="457200" lvl="0" indent="-457200">
              <a:buFont typeface="+mj-lt"/>
              <a:buAutoNum type="arabicPeriod" startAt="10"/>
            </a:pPr>
            <a:r>
              <a:rPr lang="en-US" dirty="0"/>
              <a:t>Remove</a:t>
            </a:r>
            <a:r>
              <a:rPr lang="en-US" baseline="0" dirty="0"/>
              <a:t> floppy, CD, DVD drives from servers after use</a:t>
            </a:r>
          </a:p>
          <a:p>
            <a:pPr marL="457200" lvl="0" indent="-457200">
              <a:buFont typeface="+mj-lt"/>
              <a:buAutoNum type="arabicPeriod" startAt="10"/>
            </a:pPr>
            <a:r>
              <a:rPr lang="en-US" baseline="0" dirty="0"/>
              <a:t>Implement industry best practices for securing OS</a:t>
            </a:r>
          </a:p>
          <a:p>
            <a:pPr marL="457200" lvl="0" indent="-457200">
              <a:buFont typeface="+mj-lt"/>
              <a:buAutoNum type="arabicPeriod" startAt="10"/>
            </a:pPr>
            <a:r>
              <a:rPr lang="en-US" baseline="0" dirty="0"/>
              <a:t>Use vulnerability assessment tools regularly</a:t>
            </a:r>
          </a:p>
          <a:p>
            <a:pPr marL="457200" lvl="0" indent="-457200">
              <a:buFont typeface="+mj-lt"/>
              <a:buAutoNum type="arabicPeriod" startAt="10"/>
            </a:pPr>
            <a:r>
              <a:rPr lang="en-US" baseline="0" dirty="0"/>
              <a:t>Use intrusion detection tools</a:t>
            </a:r>
          </a:p>
          <a:p>
            <a:pPr marL="457200" lvl="0" indent="-457200">
              <a:buFont typeface="+mj-lt"/>
              <a:buAutoNum type="arabicPeriod" startAt="10"/>
            </a:pPr>
            <a:r>
              <a:rPr lang="en-US" baseline="0" dirty="0"/>
              <a:t>When using SNMP, block external access to SNMP</a:t>
            </a:r>
          </a:p>
          <a:p>
            <a:pPr marL="457200" lvl="0" indent="-457200">
              <a:buFont typeface="+mj-lt"/>
              <a:buAutoNum type="arabicPeriod" startAt="10"/>
            </a:pPr>
            <a:r>
              <a:rPr lang="en-US" baseline="0" dirty="0"/>
              <a:t>Don’t make your OS version &amp; processor type public info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467600" y="1828800"/>
            <a:ext cx="1447800" cy="3505200"/>
            <a:chOff x="7467600" y="1828800"/>
            <a:chExt cx="1447800" cy="3505200"/>
          </a:xfrm>
        </p:grpSpPr>
        <p:sp>
          <p:nvSpPr>
            <p:cNvPr id="6" name="Oval 5"/>
            <p:cNvSpPr/>
            <p:nvPr/>
          </p:nvSpPr>
          <p:spPr bwMode="auto">
            <a:xfrm>
              <a:off x="7467600" y="1828800"/>
              <a:ext cx="1447800" cy="2336800"/>
            </a:xfrm>
            <a:prstGeom prst="ellipse">
              <a:avLst/>
            </a:prstGeom>
            <a:blipFill>
              <a:blip r:embed="rId3" cstate="print"/>
              <a:tile tx="0" ty="0" sx="100000" sy="100000" flip="none" algn="tl"/>
            </a:blip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467600" y="2997200"/>
              <a:ext cx="1447800" cy="23368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96200" y="2209800"/>
              <a:ext cx="914399" cy="2554545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dirty="0">
                  <a:latin typeface="Cooper Blk BT" pitchFamily="18" charset="0"/>
                </a:rPr>
                <a:t>X</a:t>
              </a:r>
            </a:p>
            <a:p>
              <a:pPr algn="ctr"/>
              <a:r>
                <a:rPr lang="en-US" b="0" dirty="0">
                  <a:latin typeface="Cooper Blk BT" pitchFamily="18" charset="0"/>
                </a:rPr>
                <a:t>XI</a:t>
              </a:r>
            </a:p>
            <a:p>
              <a:pPr algn="ctr"/>
              <a:r>
                <a:rPr lang="en-US" b="0" dirty="0">
                  <a:latin typeface="Cooper Blk BT" pitchFamily="18" charset="0"/>
                </a:rPr>
                <a:t>XII</a:t>
              </a:r>
            </a:p>
            <a:p>
              <a:pPr algn="ctr"/>
              <a:r>
                <a:rPr lang="en-US" b="0" dirty="0">
                  <a:latin typeface="Cooper Blk BT" pitchFamily="18" charset="0"/>
                </a:rPr>
                <a:t>XIII</a:t>
              </a:r>
            </a:p>
            <a:p>
              <a:pPr algn="ctr"/>
              <a:r>
                <a:rPr lang="en-US" b="0" dirty="0">
                  <a:latin typeface="Cooper Blk BT" pitchFamily="18" charset="0"/>
                </a:rPr>
                <a:t>XIV</a:t>
              </a:r>
            </a:p>
            <a:p>
              <a:pPr algn="ctr"/>
              <a:r>
                <a:rPr lang="en-US" b="0" dirty="0">
                  <a:latin typeface="Cooper Blk BT" pitchFamily="18" charset="0"/>
                </a:rPr>
                <a:t>XV</a:t>
              </a:r>
            </a:p>
            <a:p>
              <a:pPr algn="ctr"/>
              <a:r>
                <a:rPr lang="en-US" b="0" dirty="0">
                  <a:latin typeface="Cooper Blk BT" pitchFamily="18" charset="0"/>
                </a:rPr>
                <a:t>XVI</a:t>
              </a:r>
            </a:p>
            <a:p>
              <a:pPr algn="ctr"/>
              <a:endParaRPr lang="en-US" b="0" dirty="0">
                <a:latin typeface="Cooper Blk BT" pitchFamily="18" charset="0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Windows 9x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066800"/>
            <a:ext cx="6019800" cy="5410200"/>
          </a:xfrm>
        </p:spPr>
        <p:txBody>
          <a:bodyPr/>
          <a:lstStyle/>
          <a:p>
            <a:r>
              <a:rPr lang="en-US" sz="2000" dirty="0"/>
              <a:t>Windows OSs susceptible to</a:t>
            </a:r>
          </a:p>
          <a:p>
            <a:pPr lvl="1"/>
            <a:r>
              <a:rPr lang="en-US" sz="2000" dirty="0"/>
              <a:t>Exploitation of NETBIOS file &amp; print sharing</a:t>
            </a:r>
          </a:p>
          <a:p>
            <a:pPr lvl="1"/>
            <a:r>
              <a:rPr lang="en-US" sz="2000" dirty="0"/>
              <a:t>Abuse of resource sharing through </a:t>
            </a:r>
            <a:br>
              <a:rPr lang="en-US" sz="2000" dirty="0"/>
            </a:br>
            <a:r>
              <a:rPr lang="en-US" sz="2000" dirty="0"/>
              <a:t>TCP/IP when network has Internet access</a:t>
            </a:r>
          </a:p>
          <a:p>
            <a:r>
              <a:rPr lang="en-US" sz="2000" dirty="0"/>
              <a:t>Windows challenge-handshake authentication protocol (CHAP)</a:t>
            </a:r>
          </a:p>
          <a:p>
            <a:pPr lvl="1"/>
            <a:r>
              <a:rPr lang="en-US" sz="2000" dirty="0"/>
              <a:t>Used for sending passwords </a:t>
            </a:r>
          </a:p>
          <a:p>
            <a:pPr lvl="1"/>
            <a:r>
              <a:rPr lang="en-US" sz="2000" dirty="0"/>
              <a:t>But same challenge used for 15 minutes</a:t>
            </a:r>
          </a:p>
          <a:p>
            <a:pPr lvl="1"/>
            <a:r>
              <a:rPr lang="en-US" sz="2000" dirty="0"/>
              <a:t>Thus possible capture/replay by intruder with physical access &amp; sniffer</a:t>
            </a:r>
          </a:p>
          <a:p>
            <a:r>
              <a:rPr lang="en-US" sz="2000" dirty="0" err="1"/>
              <a:t>BackOrifice</a:t>
            </a:r>
            <a:r>
              <a:rPr lang="en-US" sz="2000" dirty="0"/>
              <a:t> &amp; </a:t>
            </a:r>
            <a:r>
              <a:rPr lang="en-US" sz="2000" dirty="0" err="1"/>
              <a:t>NetBus</a:t>
            </a:r>
            <a:r>
              <a:rPr lang="en-US" sz="2000" dirty="0"/>
              <a:t>: remote-control tools</a:t>
            </a:r>
          </a:p>
          <a:p>
            <a:r>
              <a:rPr lang="en-US" sz="2000" dirty="0"/>
              <a:t>Password crackers can break .PWL </a:t>
            </a:r>
            <a:br>
              <a:rPr lang="en-US" sz="2000" dirty="0"/>
            </a:br>
            <a:r>
              <a:rPr lang="en-US" sz="2000" dirty="0"/>
              <a:t>password files</a:t>
            </a:r>
          </a:p>
          <a:p>
            <a:r>
              <a:rPr lang="en-US" sz="2000" dirty="0"/>
              <a:t>PW-protected screensaver? Reboot!</a:t>
            </a:r>
          </a:p>
          <a:p>
            <a:r>
              <a:rPr lang="en-US" sz="2000" dirty="0"/>
              <a:t>Use 3</a:t>
            </a:r>
            <a:r>
              <a:rPr lang="en-US" sz="2000" baseline="30000" dirty="0"/>
              <a:t>rd</a:t>
            </a:r>
            <a:r>
              <a:rPr lang="en-US" sz="2000" dirty="0"/>
              <a:t> party secure </a:t>
            </a:r>
            <a:r>
              <a:rPr lang="en-US" sz="2000" dirty="0" err="1"/>
              <a:t>bootlocks</a:t>
            </a:r>
            <a:endParaRPr lang="en-US" sz="20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914400"/>
            <a:ext cx="28448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429000"/>
            <a:ext cx="28448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NT/2000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143000"/>
            <a:ext cx="7848600" cy="5410200"/>
          </a:xfrm>
        </p:spPr>
        <p:txBody>
          <a:bodyPr/>
          <a:lstStyle/>
          <a:p>
            <a:r>
              <a:rPr lang="en-US" dirty="0"/>
              <a:t>Windows 2000 Millennium Edition has same weaknesses as 9x</a:t>
            </a:r>
          </a:p>
          <a:p>
            <a:r>
              <a:rPr lang="en-US" dirty="0"/>
              <a:t>Stronger:</a:t>
            </a:r>
          </a:p>
          <a:p>
            <a:pPr lvl="1"/>
            <a:r>
              <a:rPr lang="en-US" dirty="0"/>
              <a:t>Windows NT Server</a:t>
            </a:r>
          </a:p>
          <a:p>
            <a:pPr lvl="1"/>
            <a:r>
              <a:rPr lang="en-US" dirty="0"/>
              <a:t>NT Workstation</a:t>
            </a:r>
          </a:p>
          <a:p>
            <a:pPr lvl="1"/>
            <a:r>
              <a:rPr lang="en-US" dirty="0"/>
              <a:t>2000 Server</a:t>
            </a:r>
          </a:p>
          <a:p>
            <a:r>
              <a:rPr lang="en-US" dirty="0"/>
              <a:t>Many hacking tools available for </a:t>
            </a:r>
            <a:br>
              <a:rPr lang="en-US" dirty="0"/>
            </a:br>
            <a:r>
              <a:rPr lang="en-US" dirty="0"/>
              <a:t>these versions as well</a:t>
            </a:r>
          </a:p>
          <a:p>
            <a:r>
              <a:rPr lang="en-US" dirty="0"/>
              <a:t>Vulnerabilities in Internet Explorer </a:t>
            </a:r>
            <a:br>
              <a:rPr lang="en-US" dirty="0"/>
            </a:br>
            <a:r>
              <a:rPr lang="en-US" dirty="0"/>
              <a:t>(IE) &amp; Office products weaken OS</a:t>
            </a:r>
          </a:p>
          <a:p>
            <a:r>
              <a:rPr lang="en-US" dirty="0"/>
              <a:t>Ideally, disable all Active Scripting and ActiveX options in Restricted Sites Zone of IE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862439"/>
            <a:ext cx="2574308" cy="3133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NT/2000</a:t>
            </a:r>
            <a:r>
              <a:rPr lang="en-US" sz="3600" b="1" baseline="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8077200" cy="5562600"/>
          </a:xfrm>
        </p:spPr>
        <p:txBody>
          <a:bodyPr/>
          <a:lstStyle/>
          <a:p>
            <a:r>
              <a:rPr lang="en-US" sz="2200" dirty="0"/>
              <a:t>NT/2000: Simple recommendations</a:t>
            </a:r>
            <a:r>
              <a:rPr lang="en-US" sz="2200" baseline="0" dirty="0"/>
              <a:t> for basic security</a:t>
            </a:r>
          </a:p>
          <a:p>
            <a:pPr lvl="1"/>
            <a:r>
              <a:rPr lang="en-US" sz="2200" dirty="0"/>
              <a:t>Format drives using NTFS, not </a:t>
            </a:r>
            <a:br>
              <a:rPr lang="en-US" sz="2200" dirty="0"/>
            </a:br>
            <a:r>
              <a:rPr lang="en-US" sz="2200" dirty="0"/>
              <a:t>FAT</a:t>
            </a:r>
          </a:p>
          <a:p>
            <a:pPr lvl="1"/>
            <a:r>
              <a:rPr lang="en-US" sz="2200" dirty="0"/>
              <a:t>Use long file names &amp; disable </a:t>
            </a:r>
            <a:br>
              <a:rPr lang="en-US" sz="2200" dirty="0"/>
            </a:br>
            <a:r>
              <a:rPr lang="en-US" sz="2200" dirty="0"/>
              <a:t>DOS 8.3 naming</a:t>
            </a:r>
          </a:p>
          <a:p>
            <a:pPr lvl="1"/>
            <a:r>
              <a:rPr lang="en-US" sz="2200" dirty="0"/>
              <a:t>Disable </a:t>
            </a:r>
            <a:r>
              <a:rPr lang="en-US" sz="2200" i="1" dirty="0"/>
              <a:t>Everyone</a:t>
            </a:r>
            <a:r>
              <a:rPr lang="en-US" sz="2200" dirty="0"/>
              <a:t> group</a:t>
            </a:r>
          </a:p>
          <a:p>
            <a:pPr lvl="1"/>
            <a:r>
              <a:rPr lang="en-US" sz="2200" dirty="0"/>
              <a:t>Rename administrator account</a:t>
            </a:r>
          </a:p>
          <a:p>
            <a:pPr lvl="1"/>
            <a:r>
              <a:rPr lang="en-US" sz="2200" dirty="0"/>
              <a:t>Turn auditing on (off by default)</a:t>
            </a:r>
          </a:p>
          <a:p>
            <a:r>
              <a:rPr lang="en-US" sz="2200" dirty="0"/>
              <a:t>W2K: Enable Encrypting File </a:t>
            </a:r>
            <a:br>
              <a:rPr lang="en-US" sz="2200" dirty="0"/>
            </a:br>
            <a:r>
              <a:rPr lang="en-US" sz="2200" dirty="0"/>
              <a:t>System (EFS)</a:t>
            </a:r>
          </a:p>
          <a:p>
            <a:pPr lvl="1"/>
            <a:r>
              <a:rPr lang="en-US" sz="2200" dirty="0"/>
              <a:t>Automatic encryption of disk </a:t>
            </a:r>
            <a:br>
              <a:rPr lang="en-US" sz="2200" dirty="0"/>
            </a:br>
            <a:r>
              <a:rPr lang="en-US" sz="2200" dirty="0"/>
              <a:t>data</a:t>
            </a:r>
          </a:p>
          <a:p>
            <a:pPr lvl="1"/>
            <a:r>
              <a:rPr lang="en-US" sz="2200" dirty="0"/>
              <a:t>Should enable recovery of keys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39650" t="30008" r="13217" b="18276"/>
          <a:stretch>
            <a:fillRect/>
          </a:stretch>
        </p:blipFill>
        <p:spPr bwMode="auto">
          <a:xfrm>
            <a:off x="5943600" y="1752600"/>
            <a:ext cx="2971800" cy="3970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NT Audit Tools (1)</a:t>
            </a:r>
          </a:p>
        </p:txBody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7772400" cy="4953000"/>
          </a:xfrm>
        </p:spPr>
        <p:txBody>
          <a:bodyPr/>
          <a:lstStyle/>
          <a:p>
            <a:r>
              <a:rPr lang="en-US" sz="2000" i="1" dirty="0" err="1"/>
              <a:t>netstat</a:t>
            </a:r>
            <a:r>
              <a:rPr lang="en-US" sz="2000" dirty="0"/>
              <a:t> examines open ports</a:t>
            </a:r>
          </a:p>
          <a:p>
            <a:r>
              <a:rPr lang="en-US" sz="2000" i="1" dirty="0"/>
              <a:t>Event Viewer</a:t>
            </a:r>
            <a:r>
              <a:rPr lang="en-US" sz="2000" dirty="0"/>
              <a:t> examines application, security, and system logs.</a:t>
            </a:r>
          </a:p>
          <a:p>
            <a:r>
              <a:rPr lang="en-US" sz="2000" i="1" dirty="0"/>
              <a:t>net start, net user, net group, net local group</a:t>
            </a:r>
            <a:r>
              <a:rPr lang="en-US" sz="2000" dirty="0"/>
              <a:t> display running services, users, groups, and local groups</a:t>
            </a:r>
          </a:p>
          <a:p>
            <a:r>
              <a:rPr lang="en-US" sz="2000" i="1" dirty="0" err="1"/>
              <a:t>dumpel</a:t>
            </a:r>
            <a:r>
              <a:rPr lang="en-US" sz="2000" dirty="0"/>
              <a:t> converts Event Viewer logs to ASCII files</a:t>
            </a:r>
          </a:p>
          <a:p>
            <a:r>
              <a:rPr lang="en-US" sz="2000" i="1" dirty="0" err="1"/>
              <a:t>NetMon</a:t>
            </a:r>
            <a:r>
              <a:rPr lang="en-US" sz="2000" dirty="0"/>
              <a:t> displays network traffic</a:t>
            </a:r>
          </a:p>
          <a:p>
            <a:r>
              <a:rPr lang="en-US" sz="2000" i="1" dirty="0" err="1"/>
              <a:t>netsvc</a:t>
            </a:r>
            <a:r>
              <a:rPr lang="en-US" sz="2000" dirty="0"/>
              <a:t> displays local and remote running services and drivers</a:t>
            </a:r>
          </a:p>
          <a:p>
            <a:r>
              <a:rPr lang="en-US" sz="2000" i="1" dirty="0" err="1"/>
              <a:t>addusers</a:t>
            </a:r>
            <a:r>
              <a:rPr lang="en-US" sz="2000" dirty="0"/>
              <a:t> displays users and groups</a:t>
            </a:r>
          </a:p>
          <a:p>
            <a:r>
              <a:rPr lang="en-US" sz="2000" i="1" dirty="0" err="1"/>
              <a:t>findgrp</a:t>
            </a:r>
            <a:r>
              <a:rPr lang="en-US" sz="2000" dirty="0"/>
              <a:t> displays local and domain groups </a:t>
            </a:r>
            <a:br>
              <a:rPr lang="en-US" sz="2000" dirty="0"/>
            </a:br>
            <a:r>
              <a:rPr lang="en-US" sz="2000" dirty="0"/>
              <a:t>for a user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65606"/>
            <a:ext cx="2876550" cy="2407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NT Audit Tools (2)</a:t>
            </a:r>
          </a:p>
        </p:txBody>
      </p:sp>
      <p:sp>
        <p:nvSpPr>
          <p:cNvPr id="114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i="1" dirty="0"/>
              <a:t>local</a:t>
            </a:r>
            <a:r>
              <a:rPr lang="en-US" sz="2000" dirty="0"/>
              <a:t> and </a:t>
            </a:r>
            <a:r>
              <a:rPr lang="en-US" sz="2000" i="1" dirty="0"/>
              <a:t>global</a:t>
            </a:r>
            <a:r>
              <a:rPr lang="en-US" sz="2000" dirty="0"/>
              <a:t> show all members of specific local or global groups</a:t>
            </a:r>
          </a:p>
          <a:p>
            <a:r>
              <a:rPr lang="en-US" sz="2000" i="1" dirty="0" err="1"/>
              <a:t>dommon</a:t>
            </a:r>
            <a:r>
              <a:rPr lang="en-US" sz="2000" dirty="0"/>
              <a:t> displays trusted domains</a:t>
            </a:r>
          </a:p>
          <a:p>
            <a:r>
              <a:rPr lang="en-US" sz="2000" i="1" dirty="0" err="1"/>
              <a:t>xcacls</a:t>
            </a:r>
            <a:r>
              <a:rPr lang="en-US" sz="2000" dirty="0"/>
              <a:t> examines the file Access Control Lists (ACL)</a:t>
            </a:r>
          </a:p>
          <a:p>
            <a:r>
              <a:rPr lang="en-US" sz="2000" i="1" dirty="0"/>
              <a:t>perms</a:t>
            </a:r>
            <a:r>
              <a:rPr lang="en-US" sz="2000" dirty="0"/>
              <a:t> examines the ACLs associated with a user </a:t>
            </a:r>
          </a:p>
          <a:p>
            <a:r>
              <a:rPr lang="en-US" sz="2000" i="1" dirty="0" err="1"/>
              <a:t>sysdiff</a:t>
            </a:r>
            <a:r>
              <a:rPr lang="en-US" sz="2000" dirty="0"/>
              <a:t> displays changes in the Registry and file system</a:t>
            </a:r>
          </a:p>
          <a:p>
            <a:r>
              <a:rPr lang="en-US" sz="2000" i="1" dirty="0" err="1"/>
              <a:t>regdmp</a:t>
            </a:r>
            <a:r>
              <a:rPr lang="en-US" sz="2000" dirty="0"/>
              <a:t> creates an ASCII version of the Registry</a:t>
            </a:r>
          </a:p>
          <a:p>
            <a:r>
              <a:rPr lang="en-US" sz="2000" i="1" dirty="0" err="1"/>
              <a:t>ralist</a:t>
            </a:r>
            <a:r>
              <a:rPr lang="en-US" sz="2000" dirty="0"/>
              <a:t> lists a domain's Remote Access </a:t>
            </a:r>
            <a:br>
              <a:rPr lang="en-US" sz="2000" dirty="0"/>
            </a:br>
            <a:r>
              <a:rPr lang="en-US" sz="2000" dirty="0"/>
              <a:t>Servers (RAS)</a:t>
            </a:r>
          </a:p>
          <a:p>
            <a:r>
              <a:rPr lang="en-US" sz="2000" i="1" dirty="0" err="1"/>
              <a:t>rasusers</a:t>
            </a:r>
            <a:r>
              <a:rPr lang="en-US" sz="2000" dirty="0"/>
              <a:t> lists users authorized for dial-in </a:t>
            </a:r>
            <a:br>
              <a:rPr lang="en-US" sz="2000" dirty="0"/>
            </a:br>
            <a:r>
              <a:rPr lang="en-US" sz="2000" dirty="0"/>
              <a:t>access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30946"/>
            <a:ext cx="2143125" cy="2374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and Procedures</a:t>
            </a:r>
          </a:p>
        </p:txBody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772400" cy="5181600"/>
          </a:xfrm>
        </p:spPr>
        <p:txBody>
          <a:bodyPr/>
          <a:lstStyle/>
          <a:p>
            <a:r>
              <a:rPr lang="en-US" dirty="0"/>
              <a:t>Without framework of </a:t>
            </a:r>
            <a:br>
              <a:rPr lang="en-US" dirty="0"/>
            </a:br>
            <a:r>
              <a:rPr lang="en-US" dirty="0"/>
              <a:t>policy and procedures, </a:t>
            </a:r>
            <a:br>
              <a:rPr lang="en-US" dirty="0"/>
            </a:br>
            <a:r>
              <a:rPr lang="en-US" dirty="0"/>
              <a:t>technology cannot be </a:t>
            </a:r>
            <a:br>
              <a:rPr lang="en-US" dirty="0"/>
            </a:br>
            <a:r>
              <a:rPr lang="en-US" dirty="0"/>
              <a:t>selected appropriately</a:t>
            </a:r>
          </a:p>
          <a:p>
            <a:r>
              <a:rPr lang="en-US" dirty="0"/>
              <a:t>Extensive list of </a:t>
            </a:r>
            <a:br>
              <a:rPr lang="en-US" dirty="0"/>
            </a:br>
            <a:r>
              <a:rPr lang="en-US" dirty="0"/>
              <a:t>suggestions available in </a:t>
            </a:r>
            <a:br>
              <a:rPr lang="en-US" dirty="0"/>
            </a:br>
            <a:r>
              <a:rPr lang="en-US" dirty="0"/>
              <a:t>many texts and online</a:t>
            </a:r>
          </a:p>
          <a:p>
            <a:pPr lvl="1"/>
            <a:r>
              <a:rPr lang="en-US" dirty="0"/>
              <a:t>Many chapters in </a:t>
            </a:r>
            <a:r>
              <a:rPr lang="en-US" i="1" dirty="0"/>
              <a:t>CSH6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RFC 2196:  </a:t>
            </a:r>
            <a:br>
              <a:rPr lang="en-US" dirty="0"/>
            </a:br>
            <a:r>
              <a:rPr lang="en-US" i="1" dirty="0"/>
              <a:t>Site Security Handbook</a:t>
            </a:r>
          </a:p>
          <a:p>
            <a:pPr lvl="1">
              <a:buFont typeface="Wingdings" pitchFamily="2" charset="2"/>
              <a:buNone/>
            </a:pPr>
            <a:r>
              <a:rPr lang="en-US" dirty="0">
                <a:latin typeface="Arial Narrow" pitchFamily="34" charset="0"/>
                <a:hlinkClick r:id="rId3"/>
              </a:rPr>
              <a:t>http://www.ietf.org/rfc/rfc2196.txt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23554" name="Picture 2" descr="C:\Program Files\Microsoft Office\Media\CntCD1\ClipArt2\j0231833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166590"/>
            <a:ext cx="3505200" cy="4524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XP: Better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848600" cy="5181600"/>
          </a:xfrm>
        </p:spPr>
        <p:txBody>
          <a:bodyPr/>
          <a:lstStyle/>
          <a:p>
            <a:r>
              <a:rPr lang="en-US" sz="2200" dirty="0"/>
              <a:t>EFS, firewall, Data Execution Prevention</a:t>
            </a:r>
          </a:p>
          <a:p>
            <a:r>
              <a:rPr lang="en-US" sz="2200" dirty="0"/>
              <a:t>But original release included </a:t>
            </a:r>
            <a:r>
              <a:rPr lang="en-US" sz="2200" i="1" dirty="0"/>
              <a:t>raw sockets</a:t>
            </a:r>
          </a:p>
          <a:p>
            <a:pPr lvl="1"/>
            <a:r>
              <a:rPr lang="en-US" sz="2200" dirty="0"/>
              <a:t>Permits program to manipulate TCP/IP communications directly</a:t>
            </a:r>
          </a:p>
          <a:p>
            <a:pPr lvl="1"/>
            <a:r>
              <a:rPr lang="en-US" sz="2200" dirty="0"/>
              <a:t>Without use of normal application </a:t>
            </a:r>
            <a:br>
              <a:rPr lang="en-US" sz="2200" dirty="0"/>
            </a:br>
            <a:r>
              <a:rPr lang="en-US" sz="2200" dirty="0"/>
              <a:t>program interfaces (APIs) that apply </a:t>
            </a:r>
            <a:br>
              <a:rPr lang="en-US" sz="2200" dirty="0"/>
            </a:br>
            <a:r>
              <a:rPr lang="en-US" sz="2200" dirty="0"/>
              <a:t>security</a:t>
            </a:r>
          </a:p>
          <a:p>
            <a:pPr lvl="1"/>
            <a:r>
              <a:rPr lang="en-US" sz="2200" dirty="0"/>
              <a:t>Allowed external control </a:t>
            </a:r>
          </a:p>
          <a:p>
            <a:pPr lvl="1"/>
            <a:r>
              <a:rPr lang="en-US" sz="2200" dirty="0"/>
              <a:t>Steve Gibson warned (2001) of serious risk from script kiddies for denial of service applications</a:t>
            </a:r>
          </a:p>
          <a:p>
            <a:pPr lvl="1"/>
            <a:r>
              <a:rPr lang="en-US" sz="2200" dirty="0"/>
              <a:t>See </a:t>
            </a:r>
            <a:r>
              <a:rPr lang="en-US" sz="2200" dirty="0">
                <a:latin typeface="Arial Narrow" pitchFamily="34" charset="0"/>
                <a:hlinkClick r:id="rId3"/>
              </a:rPr>
              <a:t>http://www.informit.com/articles/article.aspx?p=27289</a:t>
            </a:r>
            <a:r>
              <a:rPr lang="en-US" sz="2200" dirty="0">
                <a:latin typeface="Arial Narrow" pitchFamily="34" charset="0"/>
              </a:rPr>
              <a:t> </a:t>
            </a:r>
          </a:p>
          <a:p>
            <a:r>
              <a:rPr lang="en-US" sz="2200" dirty="0"/>
              <a:t>MS removed raw sockets in Service Pack 2 (SP2)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047750"/>
            <a:ext cx="190500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018699" y="3486150"/>
            <a:ext cx="1888402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Steve Gibson</a:t>
            </a:r>
          </a:p>
          <a:p>
            <a:r>
              <a:rPr lang="en-US" sz="1400" dirty="0">
                <a:hlinkClick r:id="rId5"/>
              </a:rPr>
              <a:t>http://www.grc.com</a:t>
            </a:r>
            <a:r>
              <a:rPr lang="en-US" sz="1400" dirty="0"/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 dirty="0"/>
              <a:t>Vista: Child of </a:t>
            </a:r>
            <a:r>
              <a:rPr lang="en-US" i="1" baseline="0" dirty="0"/>
              <a:t>Trustworthy</a:t>
            </a:r>
            <a:r>
              <a:rPr lang="en-US" i="1" dirty="0"/>
              <a:t> Computing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10200"/>
          </a:xfrm>
        </p:spPr>
        <p:txBody>
          <a:bodyPr/>
          <a:lstStyle/>
          <a:p>
            <a:r>
              <a:rPr lang="en-US" sz="2100" dirty="0"/>
              <a:t>Vista released Jan 2007; but by end of July 2009,</a:t>
            </a:r>
          </a:p>
          <a:p>
            <a:pPr lvl="1"/>
            <a:r>
              <a:rPr lang="en-US" sz="2100" dirty="0"/>
              <a:t>22% market share (360M users)</a:t>
            </a:r>
          </a:p>
          <a:p>
            <a:pPr lvl="1"/>
            <a:r>
              <a:rPr lang="en-US" sz="2100" dirty="0"/>
              <a:t>70% market share for Windows XP (1.1B users)</a:t>
            </a:r>
          </a:p>
          <a:p>
            <a:r>
              <a:rPr lang="en-US" sz="2100" dirty="0"/>
              <a:t>Major security change is </a:t>
            </a:r>
            <a:r>
              <a:rPr lang="en-US" sz="2100" i="1" dirty="0"/>
              <a:t>User Account Control </a:t>
            </a:r>
            <a:r>
              <a:rPr lang="en-US" sz="2100" dirty="0"/>
              <a:t>(UAC)</a:t>
            </a:r>
          </a:p>
          <a:p>
            <a:r>
              <a:rPr lang="en-US" sz="2100" dirty="0"/>
              <a:t>Requires user response to allow action requiring </a:t>
            </a:r>
            <a:r>
              <a:rPr lang="en-US" sz="2100" i="1" dirty="0"/>
              <a:t>admin </a:t>
            </a:r>
            <a:r>
              <a:rPr lang="en-US" sz="2100" dirty="0"/>
              <a:t>privileges</a:t>
            </a:r>
          </a:p>
          <a:p>
            <a:pPr lvl="1"/>
            <a:r>
              <a:rPr lang="en-US" sz="2100" dirty="0"/>
              <a:t>Run as admin</a:t>
            </a:r>
          </a:p>
          <a:p>
            <a:pPr lvl="1"/>
            <a:r>
              <a:rPr lang="en-US" sz="2100" dirty="0"/>
              <a:t>Changing files in root and program </a:t>
            </a:r>
            <a:br>
              <a:rPr lang="en-US" sz="2100" dirty="0"/>
            </a:br>
            <a:r>
              <a:rPr lang="en-US" sz="2100" dirty="0"/>
              <a:t>files folders</a:t>
            </a:r>
          </a:p>
          <a:p>
            <a:pPr lvl="1"/>
            <a:r>
              <a:rPr lang="en-US" sz="2100" dirty="0"/>
              <a:t>[Un]Installing apps, drivers, ActiveX</a:t>
            </a:r>
          </a:p>
          <a:p>
            <a:pPr lvl="1"/>
            <a:r>
              <a:rPr lang="en-US" sz="2100" dirty="0"/>
              <a:t>Changing settings for  Firewall, UAC, </a:t>
            </a:r>
            <a:br>
              <a:rPr lang="en-US" sz="2100" dirty="0"/>
            </a:br>
            <a:r>
              <a:rPr lang="en-US" sz="2100" dirty="0"/>
              <a:t>Update, user  accounts, Parental </a:t>
            </a:r>
            <a:br>
              <a:rPr lang="en-US" sz="2100" dirty="0"/>
            </a:br>
            <a:r>
              <a:rPr lang="en-US" sz="2100" dirty="0"/>
              <a:t>Controls, Task Scheduler</a:t>
            </a:r>
          </a:p>
          <a:p>
            <a:pPr lvl="1"/>
            <a:r>
              <a:rPr lang="en-US" sz="2100" dirty="0"/>
              <a:t>Restoring system files from backups</a:t>
            </a:r>
          </a:p>
          <a:p>
            <a:pPr lvl="1"/>
            <a:r>
              <a:rPr lang="en-US" sz="2100" dirty="0"/>
              <a:t>Viewing or changing other user’s data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34985" t="26177" r="9038" b="13807"/>
          <a:stretch>
            <a:fillRect/>
          </a:stretch>
        </p:blipFill>
        <p:spPr bwMode="auto">
          <a:xfrm>
            <a:off x="6248400" y="3204634"/>
            <a:ext cx="2667000" cy="3481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Vista:</a:t>
            </a:r>
            <a:r>
              <a:rPr lang="en-US" baseline="0" dirty="0"/>
              <a:t> Stepchild of the NSA?!?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543800" cy="4953000"/>
          </a:xfrm>
        </p:spPr>
        <p:txBody>
          <a:bodyPr/>
          <a:lstStyle/>
          <a:p>
            <a:r>
              <a:rPr lang="en-US" sz="2200" dirty="0"/>
              <a:t>Alec Klein &amp; Ellen Nakashima </a:t>
            </a:r>
          </a:p>
          <a:p>
            <a:pPr lvl="1"/>
            <a:r>
              <a:rPr lang="en-US" sz="2200" i="1" dirty="0"/>
              <a:t>Washington Post </a:t>
            </a:r>
            <a:r>
              <a:rPr lang="en-US" sz="2200" dirty="0"/>
              <a:t>(January 9, 2007)</a:t>
            </a:r>
          </a:p>
          <a:p>
            <a:pPr lvl="1"/>
            <a:r>
              <a:rPr lang="en-US" sz="2200" dirty="0"/>
              <a:t>NSA “participated” in creation of </a:t>
            </a:r>
            <a:br>
              <a:rPr lang="en-US" sz="2200" dirty="0"/>
            </a:br>
            <a:r>
              <a:rPr lang="en-US" sz="2200" dirty="0"/>
              <a:t>Vista security elements</a:t>
            </a:r>
          </a:p>
          <a:p>
            <a:r>
              <a:rPr lang="en-US" sz="2200" dirty="0"/>
              <a:t>Unclear extent of involvement</a:t>
            </a:r>
          </a:p>
          <a:p>
            <a:r>
              <a:rPr lang="en-US" sz="2200" dirty="0"/>
              <a:t>NSA acknowledged helping to protect OS against “worms, Trojan horses and other insidious computer attackers….”</a:t>
            </a:r>
          </a:p>
          <a:p>
            <a:r>
              <a:rPr lang="en-US" sz="2200" dirty="0"/>
              <a:t>Microsoft made NSA involvement public</a:t>
            </a:r>
          </a:p>
          <a:p>
            <a:r>
              <a:rPr lang="en-US" sz="2200" dirty="0"/>
              <a:t>Authors Kessler &amp; Pritsky comment, “It is left as an exercise for the reader to decide whether having a spy agency working on a premier OS is a good thing or not.”</a:t>
            </a:r>
          </a:p>
          <a:p>
            <a:r>
              <a:rPr lang="en-US" sz="2200" dirty="0"/>
              <a:t>What do </a:t>
            </a:r>
            <a:r>
              <a:rPr lang="en-US" sz="2200" i="1" dirty="0"/>
              <a:t>you </a:t>
            </a:r>
            <a:r>
              <a:rPr lang="en-US" sz="2200" dirty="0"/>
              <a:t>think?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914400"/>
            <a:ext cx="2295525" cy="2295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UNIX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066800"/>
            <a:ext cx="7924800" cy="457200"/>
          </a:xfrm>
        </p:spPr>
        <p:txBody>
          <a:bodyPr/>
          <a:lstStyle/>
          <a:p>
            <a:r>
              <a:rPr lang="en-US" dirty="0"/>
              <a:t>*NIX (UNIX variants) usage falling on servers: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" t="38752" r="36261" b="2935"/>
          <a:stretch/>
        </p:blipFill>
        <p:spPr bwMode="auto">
          <a:xfrm>
            <a:off x="34798" y="2037576"/>
            <a:ext cx="8880602" cy="454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-2199234" y="3818201"/>
            <a:ext cx="4857420" cy="30777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400" dirty="0"/>
              <a:t>Percentage of scanned systems using *nix OS variants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0222" y="5146413"/>
            <a:ext cx="6655412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400" i="1" dirty="0"/>
              <a:t>(Note that the ordinate should have started at zero); </a:t>
            </a:r>
          </a:p>
          <a:p>
            <a:r>
              <a:rPr lang="en-US" sz="1400" i="1" dirty="0"/>
              <a:t>this graph overemphasizes the decline by omitting the bottom of the Y-axis.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0971" y="6581001"/>
            <a:ext cx="3062057" cy="276999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hlinkClick r:id="rId4"/>
              </a:rPr>
              <a:t>http://trends.builtwith.com/Server/Unix</a:t>
            </a:r>
            <a:r>
              <a:rPr lang="en-US" sz="1200" dirty="0"/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724400" cy="5181600"/>
          </a:xfrm>
        </p:spPr>
        <p:txBody>
          <a:bodyPr/>
          <a:lstStyle/>
          <a:p>
            <a:r>
              <a:rPr lang="en-US" dirty="0"/>
              <a:t>UNIX security architecture</a:t>
            </a:r>
          </a:p>
          <a:p>
            <a:pPr lvl="1"/>
            <a:r>
              <a:rPr lang="en-US" dirty="0"/>
              <a:t>Developed originally for use in trusted community – security not paramount</a:t>
            </a:r>
          </a:p>
          <a:p>
            <a:pPr lvl="1"/>
            <a:r>
              <a:rPr lang="en-US" dirty="0"/>
              <a:t>Usual list of normal security functions</a:t>
            </a:r>
          </a:p>
          <a:p>
            <a:pPr lvl="1"/>
            <a:r>
              <a:rPr lang="en-US" dirty="0"/>
              <a:t>Enormous list of services</a:t>
            </a:r>
          </a:p>
          <a:p>
            <a:r>
              <a:rPr lang="en-US" dirty="0"/>
              <a:t>Extensive literature on *NIX security</a:t>
            </a:r>
          </a:p>
          <a:p>
            <a:r>
              <a:rPr lang="en-US" dirty="0"/>
              <a:t>Apply proper security audits, vulnerability assessment to *NIX systems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876300"/>
            <a:ext cx="3891311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MacOS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219200"/>
            <a:ext cx="8153400" cy="5105400"/>
          </a:xfrm>
        </p:spPr>
        <p:txBody>
          <a:bodyPr/>
          <a:lstStyle/>
          <a:p>
            <a:r>
              <a:rPr lang="en-US" dirty="0"/>
              <a:t>Mac OS originally designed with little concern for security</a:t>
            </a:r>
          </a:p>
          <a:p>
            <a:r>
              <a:rPr lang="en-US" dirty="0"/>
              <a:t>Every user is admin</a:t>
            </a:r>
          </a:p>
          <a:p>
            <a:r>
              <a:rPr lang="en-US" dirty="0"/>
              <a:t>Sharing capabilities more </a:t>
            </a:r>
            <a:br>
              <a:rPr lang="en-US" dirty="0"/>
            </a:br>
            <a:r>
              <a:rPr lang="en-US" dirty="0"/>
              <a:t>complex than on Windows</a:t>
            </a:r>
          </a:p>
          <a:p>
            <a:pPr lvl="1"/>
            <a:r>
              <a:rPr lang="en-US" dirty="0"/>
              <a:t>Therefore more risk of naïve </a:t>
            </a:r>
            <a:br>
              <a:rPr lang="en-US" dirty="0"/>
            </a:br>
            <a:r>
              <a:rPr lang="en-US" dirty="0"/>
              <a:t>user error</a:t>
            </a:r>
          </a:p>
          <a:p>
            <a:r>
              <a:rPr lang="en-US" dirty="0"/>
              <a:t>Little user-level protection</a:t>
            </a:r>
          </a:p>
          <a:p>
            <a:pPr lvl="1"/>
            <a:r>
              <a:rPr lang="en-US" dirty="0"/>
              <a:t>No default requirement for </a:t>
            </a:r>
            <a:br>
              <a:rPr lang="en-US" dirty="0"/>
            </a:br>
            <a:r>
              <a:rPr lang="en-US" dirty="0"/>
              <a:t>password at logon</a:t>
            </a:r>
          </a:p>
          <a:p>
            <a:pPr lvl="1"/>
            <a:r>
              <a:rPr lang="en-US" dirty="0"/>
              <a:t>No standard password-equipped screen saver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947799"/>
            <a:ext cx="3057525" cy="2962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MacOS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181600" cy="5257800"/>
          </a:xfrm>
        </p:spPr>
        <p:txBody>
          <a:bodyPr/>
          <a:lstStyle/>
          <a:p>
            <a:r>
              <a:rPr lang="en-US" dirty="0"/>
              <a:t>Malware attacks fewer</a:t>
            </a:r>
          </a:p>
          <a:p>
            <a:pPr lvl="1"/>
            <a:r>
              <a:rPr lang="en-US" dirty="0"/>
              <a:t>But MS Office malware works</a:t>
            </a:r>
          </a:p>
          <a:p>
            <a:pPr lvl="1"/>
            <a:r>
              <a:rPr lang="en-US" dirty="0"/>
              <a:t>DoS attacks work</a:t>
            </a:r>
          </a:p>
          <a:p>
            <a:pPr lvl="1"/>
            <a:r>
              <a:rPr lang="en-US" dirty="0"/>
              <a:t>Use anti-malware package!</a:t>
            </a:r>
          </a:p>
          <a:p>
            <a:r>
              <a:rPr lang="en-US" dirty="0"/>
              <a:t>Other tools</a:t>
            </a:r>
          </a:p>
          <a:p>
            <a:pPr lvl="1"/>
            <a:r>
              <a:rPr lang="en-US" dirty="0" err="1"/>
              <a:t>DiskLocker</a:t>
            </a:r>
            <a:r>
              <a:rPr lang="en-US" dirty="0"/>
              <a:t>: password-protection of entire HD</a:t>
            </a:r>
          </a:p>
          <a:p>
            <a:pPr lvl="1"/>
            <a:r>
              <a:rPr lang="en-US" dirty="0" err="1"/>
              <a:t>FileLock</a:t>
            </a:r>
            <a:r>
              <a:rPr lang="en-US" dirty="0"/>
              <a:t>: locks on individual files</a:t>
            </a:r>
          </a:p>
          <a:p>
            <a:pPr lvl="1"/>
            <a:r>
              <a:rPr lang="en-US" dirty="0"/>
              <a:t>Empower: applications &amp; files</a:t>
            </a:r>
          </a:p>
          <a:p>
            <a:pPr lvl="1"/>
            <a:r>
              <a:rPr lang="en-US" dirty="0" err="1"/>
              <a:t>MacPassword</a:t>
            </a:r>
            <a:r>
              <a:rPr lang="en-US" dirty="0"/>
              <a:t>, Sesame: multilevel passwords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100137"/>
            <a:ext cx="3524130" cy="4657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MacOS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05800" cy="5334000"/>
          </a:xfrm>
        </p:spPr>
        <p:txBody>
          <a:bodyPr/>
          <a:lstStyle/>
          <a:p>
            <a:r>
              <a:rPr lang="en-US" sz="2200" dirty="0"/>
              <a:t>Mac-oriented security tools for networking include</a:t>
            </a:r>
          </a:p>
          <a:p>
            <a:pPr lvl="1"/>
            <a:r>
              <a:rPr lang="en-US" sz="2200" dirty="0" err="1"/>
              <a:t>Intermapper</a:t>
            </a:r>
            <a:r>
              <a:rPr lang="en-US" sz="2200" dirty="0"/>
              <a:t>: SNMP tool for </a:t>
            </a:r>
            <a:br>
              <a:rPr lang="en-US" sz="2200" dirty="0"/>
            </a:br>
            <a:r>
              <a:rPr lang="en-US" sz="2200" dirty="0"/>
              <a:t>AppleTalk &amp; IP</a:t>
            </a:r>
          </a:p>
          <a:p>
            <a:pPr lvl="1"/>
            <a:r>
              <a:rPr lang="en-US" sz="2200" dirty="0" err="1"/>
              <a:t>MacRadius</a:t>
            </a:r>
            <a:r>
              <a:rPr lang="en-US" sz="2200" dirty="0"/>
              <a:t>:</a:t>
            </a:r>
            <a:r>
              <a:rPr lang="en-US" sz="2200" baseline="0" dirty="0"/>
              <a:t> RADIUS for dial-in </a:t>
            </a:r>
            <a:br>
              <a:rPr lang="en-US" sz="2200" baseline="0" dirty="0"/>
            </a:br>
            <a:r>
              <a:rPr lang="en-US" sz="2200" baseline="0" dirty="0"/>
              <a:t>servers</a:t>
            </a:r>
          </a:p>
          <a:p>
            <a:pPr lvl="1"/>
            <a:r>
              <a:rPr lang="en-US" sz="2200" baseline="0" dirty="0" err="1"/>
              <a:t>NetLock</a:t>
            </a:r>
            <a:r>
              <a:rPr lang="en-US" sz="2200" baseline="0" dirty="0"/>
              <a:t>: encryption for </a:t>
            </a:r>
            <a:br>
              <a:rPr lang="en-US" sz="2200" baseline="0" dirty="0"/>
            </a:br>
            <a:r>
              <a:rPr lang="en-US" sz="2200" baseline="0" dirty="0"/>
              <a:t>sessions, passwords, logins</a:t>
            </a:r>
          </a:p>
          <a:p>
            <a:pPr lvl="1"/>
            <a:r>
              <a:rPr lang="en-US" sz="2200" baseline="0" dirty="0"/>
              <a:t>Network Security Guard: </a:t>
            </a:r>
            <a:br>
              <a:rPr lang="en-US" sz="2200" baseline="0" dirty="0"/>
            </a:br>
            <a:r>
              <a:rPr lang="en-US" sz="2200" baseline="0" dirty="0"/>
              <a:t>vulnerability scanner</a:t>
            </a:r>
          </a:p>
          <a:p>
            <a:pPr lvl="0"/>
            <a:r>
              <a:rPr lang="en-US" sz="2200" dirty="0"/>
              <a:t>Update versions and apply patches </a:t>
            </a:r>
            <a:br>
              <a:rPr lang="en-US" sz="2200" dirty="0"/>
            </a:br>
            <a:r>
              <a:rPr lang="en-US" sz="2200" dirty="0"/>
              <a:t>promptly</a:t>
            </a:r>
          </a:p>
          <a:p>
            <a:pPr lvl="0"/>
            <a:r>
              <a:rPr lang="en-US" sz="2200" dirty="0"/>
              <a:t>Criminal hackers still not as </a:t>
            </a:r>
            <a:br>
              <a:rPr lang="en-US" sz="2200" dirty="0"/>
            </a:br>
            <a:r>
              <a:rPr lang="en-US" sz="2200" dirty="0"/>
              <a:t>frequently attacking Macs</a:t>
            </a:r>
          </a:p>
          <a:p>
            <a:pPr lvl="1"/>
            <a:r>
              <a:rPr lang="en-US" sz="2200" dirty="0"/>
              <a:t>Fewer targets, less familiarity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600200"/>
            <a:ext cx="3205825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sz="8000" dirty="0"/>
              <a:t>Now go and study</a:t>
            </a:r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Site Security</a:t>
            </a:r>
          </a:p>
        </p:txBody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Physical access to LAN equipment is the single most dangerous vector for attack</a:t>
            </a:r>
          </a:p>
          <a:p>
            <a:r>
              <a:rPr lang="en-US" dirty="0"/>
              <a:t>Protect equipment and transmission media against physical damage</a:t>
            </a:r>
          </a:p>
          <a:p>
            <a:pPr lvl="1"/>
            <a:r>
              <a:rPr lang="en-US" dirty="0"/>
              <a:t>Accident</a:t>
            </a:r>
          </a:p>
          <a:p>
            <a:pPr lvl="1"/>
            <a:r>
              <a:rPr lang="en-US" dirty="0"/>
              <a:t>Intentional attack</a:t>
            </a:r>
          </a:p>
          <a:p>
            <a:pPr lvl="1"/>
            <a:r>
              <a:rPr lang="en-US" dirty="0"/>
              <a:t>Denial of service</a:t>
            </a:r>
          </a:p>
          <a:p>
            <a:r>
              <a:rPr lang="en-US" dirty="0"/>
              <a:t>Business continuity planning &amp; disaster recovery planning</a:t>
            </a:r>
          </a:p>
          <a:p>
            <a:pPr lvl="1"/>
            <a:r>
              <a:rPr lang="en-US" dirty="0"/>
              <a:t>Require consideration of networks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6800" y="3075057"/>
            <a:ext cx="2606804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See </a:t>
            </a:r>
            <a:r>
              <a:rPr lang="en-US" i="1" dirty="0"/>
              <a:t>CSH6 </a:t>
            </a:r>
          </a:p>
          <a:p>
            <a:r>
              <a:rPr lang="en-US" dirty="0"/>
              <a:t>Chapters 22 and 23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0" y="5638800"/>
            <a:ext cx="2606804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See </a:t>
            </a:r>
            <a:r>
              <a:rPr lang="en-US" i="1" dirty="0"/>
              <a:t>CSH6 </a:t>
            </a:r>
          </a:p>
          <a:p>
            <a:r>
              <a:rPr lang="en-US" dirty="0"/>
              <a:t>Chapters 58 and 59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 Issues</a:t>
            </a:r>
          </a:p>
        </p:txBody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ISO OSI Model</a:t>
            </a:r>
          </a:p>
          <a:p>
            <a:r>
              <a:rPr lang="en-US" sz="2800" dirty="0"/>
              <a:t>Sniffers and Broadcast LANs</a:t>
            </a:r>
          </a:p>
          <a:p>
            <a:r>
              <a:rPr lang="en-US" sz="2800" dirty="0"/>
              <a:t>Attacks on the Physical Plant</a:t>
            </a:r>
          </a:p>
          <a:p>
            <a:r>
              <a:rPr lang="en-US" sz="2800" dirty="0"/>
              <a:t>Modems, Dial-Up Servers, Telco</a:t>
            </a:r>
          </a:p>
          <a:p>
            <a:r>
              <a:rPr lang="en-US" sz="2800" dirty="0"/>
              <a:t>Wireless LANs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858000" y="1524000"/>
            <a:ext cx="1816100" cy="3263900"/>
            <a:chOff x="2740" y="1156"/>
            <a:chExt cx="1144" cy="2056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2740" y="1156"/>
              <a:ext cx="1144" cy="2056"/>
              <a:chOff x="2740" y="1156"/>
              <a:chExt cx="1144" cy="2056"/>
            </a:xfrm>
          </p:grpSpPr>
          <p:sp>
            <p:nvSpPr>
              <p:cNvPr id="25" name="AutoShape 6"/>
              <p:cNvSpPr>
                <a:spLocks noChangeArrowheads="1"/>
              </p:cNvSpPr>
              <p:nvPr/>
            </p:nvSpPr>
            <p:spPr bwMode="auto">
              <a:xfrm>
                <a:off x="2740" y="2836"/>
                <a:ext cx="1144" cy="376"/>
              </a:xfrm>
              <a:prstGeom prst="cube">
                <a:avLst>
                  <a:gd name="adj" fmla="val 62995"/>
                </a:avLst>
              </a:prstGeom>
              <a:solidFill>
                <a:srgbClr val="7341B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AutoShape 7"/>
              <p:cNvSpPr>
                <a:spLocks noChangeArrowheads="1"/>
              </p:cNvSpPr>
              <p:nvPr/>
            </p:nvSpPr>
            <p:spPr bwMode="auto">
              <a:xfrm>
                <a:off x="2740" y="2596"/>
                <a:ext cx="1144" cy="376"/>
              </a:xfrm>
              <a:prstGeom prst="cube">
                <a:avLst>
                  <a:gd name="adj" fmla="val 62995"/>
                </a:avLst>
              </a:prstGeom>
              <a:solidFill>
                <a:srgbClr val="3F0F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AutoShape 8"/>
              <p:cNvSpPr>
                <a:spLocks noChangeArrowheads="1"/>
              </p:cNvSpPr>
              <p:nvPr/>
            </p:nvSpPr>
            <p:spPr bwMode="auto">
              <a:xfrm>
                <a:off x="2740" y="2308"/>
                <a:ext cx="1144" cy="376"/>
              </a:xfrm>
              <a:prstGeom prst="cube">
                <a:avLst>
                  <a:gd name="adj" fmla="val 62995"/>
                </a:avLst>
              </a:prstGeom>
              <a:solidFill>
                <a:srgbClr val="00D5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AutoShape 9"/>
              <p:cNvSpPr>
                <a:spLocks noChangeArrowheads="1"/>
              </p:cNvSpPr>
              <p:nvPr/>
            </p:nvSpPr>
            <p:spPr bwMode="auto">
              <a:xfrm>
                <a:off x="2740" y="2020"/>
                <a:ext cx="1144" cy="376"/>
              </a:xfrm>
              <a:prstGeom prst="cube">
                <a:avLst>
                  <a:gd name="adj" fmla="val 62995"/>
                </a:avLst>
              </a:prstGeom>
              <a:solidFill>
                <a:srgbClr val="33CC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AutoShape 10"/>
              <p:cNvSpPr>
                <a:spLocks noChangeArrowheads="1"/>
              </p:cNvSpPr>
              <p:nvPr/>
            </p:nvSpPr>
            <p:spPr bwMode="auto">
              <a:xfrm>
                <a:off x="2740" y="1732"/>
                <a:ext cx="1144" cy="376"/>
              </a:xfrm>
              <a:prstGeom prst="cube">
                <a:avLst>
                  <a:gd name="adj" fmla="val 62995"/>
                </a:avLst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AutoShape 11"/>
              <p:cNvSpPr>
                <a:spLocks noChangeArrowheads="1"/>
              </p:cNvSpPr>
              <p:nvPr/>
            </p:nvSpPr>
            <p:spPr bwMode="auto">
              <a:xfrm>
                <a:off x="2740" y="1444"/>
                <a:ext cx="1144" cy="376"/>
              </a:xfrm>
              <a:prstGeom prst="cube">
                <a:avLst>
                  <a:gd name="adj" fmla="val 62995"/>
                </a:avLst>
              </a:prstGeom>
              <a:solidFill>
                <a:srgbClr val="FF66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AutoShape 12"/>
              <p:cNvSpPr>
                <a:spLocks noChangeArrowheads="1"/>
              </p:cNvSpPr>
              <p:nvPr/>
            </p:nvSpPr>
            <p:spPr bwMode="auto">
              <a:xfrm>
                <a:off x="2740" y="1156"/>
                <a:ext cx="1144" cy="376"/>
              </a:xfrm>
              <a:prstGeom prst="cube">
                <a:avLst>
                  <a:gd name="adj" fmla="val 62995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3168" y="2880"/>
              <a:ext cx="96" cy="288"/>
              <a:chOff x="3168" y="2880"/>
              <a:chExt cx="96" cy="288"/>
            </a:xfrm>
          </p:grpSpPr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>
                <a:off x="3168" y="2880"/>
                <a:ext cx="0" cy="2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19"/>
              <p:cNvSpPr>
                <a:spLocks noChangeShapeType="1"/>
              </p:cNvSpPr>
              <p:nvPr/>
            </p:nvSpPr>
            <p:spPr bwMode="auto">
              <a:xfrm flipV="1">
                <a:off x="3264" y="2880"/>
                <a:ext cx="0" cy="2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3168" y="2208"/>
              <a:ext cx="96" cy="288"/>
              <a:chOff x="3168" y="2208"/>
              <a:chExt cx="96" cy="288"/>
            </a:xfrm>
          </p:grpSpPr>
          <p:sp>
            <p:nvSpPr>
              <p:cNvPr id="18" name="Line 21"/>
              <p:cNvSpPr>
                <a:spLocks noChangeShapeType="1"/>
              </p:cNvSpPr>
              <p:nvPr/>
            </p:nvSpPr>
            <p:spPr bwMode="auto">
              <a:xfrm>
                <a:off x="3168" y="2208"/>
                <a:ext cx="0" cy="2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22"/>
              <p:cNvSpPr>
                <a:spLocks noChangeShapeType="1"/>
              </p:cNvSpPr>
              <p:nvPr/>
            </p:nvSpPr>
            <p:spPr bwMode="auto">
              <a:xfrm flipV="1">
                <a:off x="3264" y="2208"/>
                <a:ext cx="0" cy="2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3168" y="2544"/>
              <a:ext cx="96" cy="288"/>
              <a:chOff x="3168" y="2544"/>
              <a:chExt cx="96" cy="288"/>
            </a:xfrm>
          </p:grpSpPr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>
                <a:off x="3168" y="2544"/>
                <a:ext cx="0" cy="2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V="1">
                <a:off x="3264" y="2544"/>
                <a:ext cx="0" cy="2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3168" y="1872"/>
              <a:ext cx="96" cy="288"/>
              <a:chOff x="3168" y="1872"/>
              <a:chExt cx="96" cy="288"/>
            </a:xfrm>
          </p:grpSpPr>
          <p:sp>
            <p:nvSpPr>
              <p:cNvPr id="14" name="Line 27"/>
              <p:cNvSpPr>
                <a:spLocks noChangeShapeType="1"/>
              </p:cNvSpPr>
              <p:nvPr/>
            </p:nvSpPr>
            <p:spPr bwMode="auto">
              <a:xfrm>
                <a:off x="3168" y="1872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28"/>
              <p:cNvSpPr>
                <a:spLocks noChangeShapeType="1"/>
              </p:cNvSpPr>
              <p:nvPr/>
            </p:nvSpPr>
            <p:spPr bwMode="auto">
              <a:xfrm flipV="1">
                <a:off x="3264" y="1872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29"/>
            <p:cNvGrpSpPr>
              <a:grpSpLocks/>
            </p:cNvGrpSpPr>
            <p:nvPr/>
          </p:nvGrpSpPr>
          <p:grpSpPr bwMode="auto">
            <a:xfrm>
              <a:off x="3168" y="1488"/>
              <a:ext cx="96" cy="288"/>
              <a:chOff x="3168" y="1488"/>
              <a:chExt cx="96" cy="288"/>
            </a:xfrm>
          </p:grpSpPr>
          <p:sp>
            <p:nvSpPr>
              <p:cNvPr id="12" name="Line 30"/>
              <p:cNvSpPr>
                <a:spLocks noChangeShapeType="1"/>
              </p:cNvSpPr>
              <p:nvPr/>
            </p:nvSpPr>
            <p:spPr bwMode="auto">
              <a:xfrm>
                <a:off x="3168" y="1488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31"/>
              <p:cNvSpPr>
                <a:spLocks noChangeShapeType="1"/>
              </p:cNvSpPr>
              <p:nvPr/>
            </p:nvSpPr>
            <p:spPr bwMode="auto">
              <a:xfrm flipV="1">
                <a:off x="3264" y="1488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ISO OSI* Model</a:t>
            </a:r>
          </a:p>
        </p:txBody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buFont typeface="Wingdings" pitchFamily="2" charset="2"/>
              <a:buNone/>
            </a:pPr>
            <a:r>
              <a:rPr lang="en-US" dirty="0"/>
              <a:t>The 7 layers</a:t>
            </a:r>
          </a:p>
          <a:p>
            <a:r>
              <a:rPr lang="en-US" dirty="0">
                <a:solidFill>
                  <a:schemeClr val="tx2"/>
                </a:solidFill>
              </a:rPr>
              <a:t>Application (7)</a:t>
            </a:r>
          </a:p>
          <a:p>
            <a:r>
              <a:rPr lang="en-US" dirty="0">
                <a:solidFill>
                  <a:srgbClr val="FF6633"/>
                </a:solidFill>
              </a:rPr>
              <a:t>Presentation (6)</a:t>
            </a:r>
          </a:p>
          <a:p>
            <a:r>
              <a:rPr lang="en-US" dirty="0"/>
              <a:t>Session (5)</a:t>
            </a:r>
          </a:p>
          <a:p>
            <a:r>
              <a:rPr lang="en-US" dirty="0">
                <a:solidFill>
                  <a:srgbClr val="33CC33"/>
                </a:solidFill>
              </a:rPr>
              <a:t>Transport (4)</a:t>
            </a:r>
          </a:p>
          <a:p>
            <a:r>
              <a:rPr lang="en-US" dirty="0">
                <a:solidFill>
                  <a:srgbClr val="00D5FF"/>
                </a:solidFill>
              </a:rPr>
              <a:t>Network (3)</a:t>
            </a:r>
          </a:p>
          <a:p>
            <a:r>
              <a:rPr lang="en-US" dirty="0">
                <a:solidFill>
                  <a:srgbClr val="3F0FFE"/>
                </a:solidFill>
              </a:rPr>
              <a:t>Data Link (2)</a:t>
            </a:r>
          </a:p>
          <a:p>
            <a:r>
              <a:rPr lang="en-US" dirty="0">
                <a:solidFill>
                  <a:srgbClr val="7341BE"/>
                </a:solidFill>
              </a:rPr>
              <a:t>Physical (1)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349750" y="1524000"/>
            <a:ext cx="3832225" cy="3575050"/>
            <a:chOff x="2740" y="960"/>
            <a:chExt cx="2414" cy="225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740" y="1156"/>
              <a:ext cx="1144" cy="2056"/>
              <a:chOff x="2740" y="1156"/>
              <a:chExt cx="1144" cy="2056"/>
            </a:xfrm>
          </p:grpSpPr>
          <p:sp>
            <p:nvSpPr>
              <p:cNvPr id="1064966" name="AutoShape 6"/>
              <p:cNvSpPr>
                <a:spLocks noChangeArrowheads="1"/>
              </p:cNvSpPr>
              <p:nvPr/>
            </p:nvSpPr>
            <p:spPr bwMode="auto">
              <a:xfrm>
                <a:off x="2740" y="2836"/>
                <a:ext cx="1144" cy="376"/>
              </a:xfrm>
              <a:prstGeom prst="cube">
                <a:avLst>
                  <a:gd name="adj" fmla="val 62995"/>
                </a:avLst>
              </a:prstGeom>
              <a:solidFill>
                <a:srgbClr val="7341B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4967" name="AutoShape 7"/>
              <p:cNvSpPr>
                <a:spLocks noChangeArrowheads="1"/>
              </p:cNvSpPr>
              <p:nvPr/>
            </p:nvSpPr>
            <p:spPr bwMode="auto">
              <a:xfrm>
                <a:off x="2740" y="2596"/>
                <a:ext cx="1144" cy="376"/>
              </a:xfrm>
              <a:prstGeom prst="cube">
                <a:avLst>
                  <a:gd name="adj" fmla="val 62995"/>
                </a:avLst>
              </a:prstGeom>
              <a:solidFill>
                <a:srgbClr val="3F0F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4968" name="AutoShape 8"/>
              <p:cNvSpPr>
                <a:spLocks noChangeArrowheads="1"/>
              </p:cNvSpPr>
              <p:nvPr/>
            </p:nvSpPr>
            <p:spPr bwMode="auto">
              <a:xfrm>
                <a:off x="2740" y="2308"/>
                <a:ext cx="1144" cy="376"/>
              </a:xfrm>
              <a:prstGeom prst="cube">
                <a:avLst>
                  <a:gd name="adj" fmla="val 62995"/>
                </a:avLst>
              </a:prstGeom>
              <a:solidFill>
                <a:srgbClr val="00D5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4969" name="AutoShape 9"/>
              <p:cNvSpPr>
                <a:spLocks noChangeArrowheads="1"/>
              </p:cNvSpPr>
              <p:nvPr/>
            </p:nvSpPr>
            <p:spPr bwMode="auto">
              <a:xfrm>
                <a:off x="2740" y="2020"/>
                <a:ext cx="1144" cy="376"/>
              </a:xfrm>
              <a:prstGeom prst="cube">
                <a:avLst>
                  <a:gd name="adj" fmla="val 62995"/>
                </a:avLst>
              </a:prstGeom>
              <a:solidFill>
                <a:srgbClr val="33CC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4970" name="AutoShape 10"/>
              <p:cNvSpPr>
                <a:spLocks noChangeArrowheads="1"/>
              </p:cNvSpPr>
              <p:nvPr/>
            </p:nvSpPr>
            <p:spPr bwMode="auto">
              <a:xfrm>
                <a:off x="2740" y="1732"/>
                <a:ext cx="1144" cy="376"/>
              </a:xfrm>
              <a:prstGeom prst="cube">
                <a:avLst>
                  <a:gd name="adj" fmla="val 62995"/>
                </a:avLst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4971" name="AutoShape 11"/>
              <p:cNvSpPr>
                <a:spLocks noChangeArrowheads="1"/>
              </p:cNvSpPr>
              <p:nvPr/>
            </p:nvSpPr>
            <p:spPr bwMode="auto">
              <a:xfrm>
                <a:off x="2740" y="1444"/>
                <a:ext cx="1144" cy="376"/>
              </a:xfrm>
              <a:prstGeom prst="cube">
                <a:avLst>
                  <a:gd name="adj" fmla="val 62995"/>
                </a:avLst>
              </a:prstGeom>
              <a:solidFill>
                <a:srgbClr val="FF66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4972" name="AutoShape 12"/>
              <p:cNvSpPr>
                <a:spLocks noChangeArrowheads="1"/>
              </p:cNvSpPr>
              <p:nvPr/>
            </p:nvSpPr>
            <p:spPr bwMode="auto">
              <a:xfrm>
                <a:off x="2740" y="1156"/>
                <a:ext cx="1144" cy="376"/>
              </a:xfrm>
              <a:prstGeom prst="cube">
                <a:avLst>
                  <a:gd name="adj" fmla="val 62995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3948" y="960"/>
              <a:ext cx="1206" cy="2151"/>
              <a:chOff x="3948" y="960"/>
              <a:chExt cx="1206" cy="2151"/>
            </a:xfrm>
          </p:grpSpPr>
          <p:sp>
            <p:nvSpPr>
              <p:cNvPr id="1064974" name="Rectangle 14"/>
              <p:cNvSpPr>
                <a:spLocks noChangeArrowheads="1"/>
              </p:cNvSpPr>
              <p:nvPr/>
            </p:nvSpPr>
            <p:spPr bwMode="auto">
              <a:xfrm>
                <a:off x="4389" y="1411"/>
                <a:ext cx="765" cy="1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/>
                  <a:t>UPPER</a:t>
                </a:r>
              </a:p>
              <a:p>
                <a:r>
                  <a:rPr lang="en-US"/>
                  <a:t>LAYERS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LOWER</a:t>
                </a:r>
              </a:p>
              <a:p>
                <a:r>
                  <a:rPr lang="en-US"/>
                  <a:t>LAYERS</a:t>
                </a:r>
              </a:p>
            </p:txBody>
          </p:sp>
          <p:sp>
            <p:nvSpPr>
              <p:cNvPr id="1064975" name="Rectangle 15"/>
              <p:cNvSpPr>
                <a:spLocks noChangeArrowheads="1"/>
              </p:cNvSpPr>
              <p:nvPr/>
            </p:nvSpPr>
            <p:spPr bwMode="auto">
              <a:xfrm>
                <a:off x="3948" y="960"/>
                <a:ext cx="324" cy="1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 algn="ctr"/>
                <a:r>
                  <a:rPr lang="en-US" sz="12900" b="0"/>
                  <a:t>}</a:t>
                </a:r>
              </a:p>
            </p:txBody>
          </p:sp>
          <p:sp>
            <p:nvSpPr>
              <p:cNvPr id="1064976" name="Rectangle 16"/>
              <p:cNvSpPr>
                <a:spLocks noChangeArrowheads="1"/>
              </p:cNvSpPr>
              <p:nvPr/>
            </p:nvSpPr>
            <p:spPr bwMode="auto">
              <a:xfrm>
                <a:off x="3948" y="2208"/>
                <a:ext cx="324" cy="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 algn="ctr"/>
                <a:r>
                  <a:rPr lang="en-US" sz="8800"/>
                  <a:t>}</a:t>
                </a:r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3168" y="2880"/>
              <a:ext cx="96" cy="288"/>
              <a:chOff x="3168" y="2880"/>
              <a:chExt cx="96" cy="288"/>
            </a:xfrm>
          </p:grpSpPr>
          <p:sp>
            <p:nvSpPr>
              <p:cNvPr id="1064978" name="Line 18"/>
              <p:cNvSpPr>
                <a:spLocks noChangeShapeType="1"/>
              </p:cNvSpPr>
              <p:nvPr/>
            </p:nvSpPr>
            <p:spPr bwMode="auto">
              <a:xfrm>
                <a:off x="3168" y="2880"/>
                <a:ext cx="0" cy="2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4979" name="Line 19"/>
              <p:cNvSpPr>
                <a:spLocks noChangeShapeType="1"/>
              </p:cNvSpPr>
              <p:nvPr/>
            </p:nvSpPr>
            <p:spPr bwMode="auto">
              <a:xfrm flipV="1">
                <a:off x="3264" y="2880"/>
                <a:ext cx="0" cy="2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3168" y="2208"/>
              <a:ext cx="96" cy="288"/>
              <a:chOff x="3168" y="2208"/>
              <a:chExt cx="96" cy="288"/>
            </a:xfrm>
          </p:grpSpPr>
          <p:sp>
            <p:nvSpPr>
              <p:cNvPr id="1064981" name="Line 21"/>
              <p:cNvSpPr>
                <a:spLocks noChangeShapeType="1"/>
              </p:cNvSpPr>
              <p:nvPr/>
            </p:nvSpPr>
            <p:spPr bwMode="auto">
              <a:xfrm>
                <a:off x="3168" y="2208"/>
                <a:ext cx="0" cy="2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4982" name="Line 22"/>
              <p:cNvSpPr>
                <a:spLocks noChangeShapeType="1"/>
              </p:cNvSpPr>
              <p:nvPr/>
            </p:nvSpPr>
            <p:spPr bwMode="auto">
              <a:xfrm flipV="1">
                <a:off x="3264" y="2208"/>
                <a:ext cx="0" cy="2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3168" y="2544"/>
              <a:ext cx="96" cy="288"/>
              <a:chOff x="3168" y="2544"/>
              <a:chExt cx="96" cy="288"/>
            </a:xfrm>
          </p:grpSpPr>
          <p:sp>
            <p:nvSpPr>
              <p:cNvPr id="1064984" name="Line 24"/>
              <p:cNvSpPr>
                <a:spLocks noChangeShapeType="1"/>
              </p:cNvSpPr>
              <p:nvPr/>
            </p:nvSpPr>
            <p:spPr bwMode="auto">
              <a:xfrm>
                <a:off x="3168" y="2544"/>
                <a:ext cx="0" cy="2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4985" name="Line 25"/>
              <p:cNvSpPr>
                <a:spLocks noChangeShapeType="1"/>
              </p:cNvSpPr>
              <p:nvPr/>
            </p:nvSpPr>
            <p:spPr bwMode="auto">
              <a:xfrm flipV="1">
                <a:off x="3264" y="2544"/>
                <a:ext cx="0" cy="2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3168" y="1872"/>
              <a:ext cx="96" cy="288"/>
              <a:chOff x="3168" y="1872"/>
              <a:chExt cx="96" cy="288"/>
            </a:xfrm>
          </p:grpSpPr>
          <p:sp>
            <p:nvSpPr>
              <p:cNvPr id="1064987" name="Line 27"/>
              <p:cNvSpPr>
                <a:spLocks noChangeShapeType="1"/>
              </p:cNvSpPr>
              <p:nvPr/>
            </p:nvSpPr>
            <p:spPr bwMode="auto">
              <a:xfrm>
                <a:off x="3168" y="1872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4988" name="Line 28"/>
              <p:cNvSpPr>
                <a:spLocks noChangeShapeType="1"/>
              </p:cNvSpPr>
              <p:nvPr/>
            </p:nvSpPr>
            <p:spPr bwMode="auto">
              <a:xfrm flipV="1">
                <a:off x="3264" y="1872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3168" y="1488"/>
              <a:ext cx="96" cy="288"/>
              <a:chOff x="3168" y="1488"/>
              <a:chExt cx="96" cy="288"/>
            </a:xfrm>
          </p:grpSpPr>
          <p:sp>
            <p:nvSpPr>
              <p:cNvPr id="1064990" name="Line 30"/>
              <p:cNvSpPr>
                <a:spLocks noChangeShapeType="1"/>
              </p:cNvSpPr>
              <p:nvPr/>
            </p:nvSpPr>
            <p:spPr bwMode="auto">
              <a:xfrm>
                <a:off x="3168" y="1488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4991" name="Line 31"/>
              <p:cNvSpPr>
                <a:spLocks noChangeShapeType="1"/>
              </p:cNvSpPr>
              <p:nvPr/>
            </p:nvSpPr>
            <p:spPr bwMode="auto">
              <a:xfrm flipV="1">
                <a:off x="3264" y="1488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457200" y="5562600"/>
            <a:ext cx="5266185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*International Organization for Standards </a:t>
            </a:r>
          </a:p>
          <a:p>
            <a:r>
              <a:rPr lang="en-US" dirty="0"/>
              <a:t>Open Systems Interconnect</a:t>
            </a:r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OSI Data Transfer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3550" y="1758950"/>
            <a:ext cx="1816100" cy="3263900"/>
            <a:chOff x="292" y="1108"/>
            <a:chExt cx="1144" cy="2056"/>
          </a:xfrm>
        </p:grpSpPr>
        <p:sp>
          <p:nvSpPr>
            <p:cNvPr id="1065988" name="AutoShape 4"/>
            <p:cNvSpPr>
              <a:spLocks noChangeArrowheads="1"/>
            </p:cNvSpPr>
            <p:nvPr/>
          </p:nvSpPr>
          <p:spPr bwMode="auto">
            <a:xfrm>
              <a:off x="292" y="2788"/>
              <a:ext cx="1144" cy="376"/>
            </a:xfrm>
            <a:prstGeom prst="cube">
              <a:avLst>
                <a:gd name="adj" fmla="val 62995"/>
              </a:avLst>
            </a:prstGeom>
            <a:solidFill>
              <a:srgbClr val="7341B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989" name="AutoShape 5"/>
            <p:cNvSpPr>
              <a:spLocks noChangeArrowheads="1"/>
            </p:cNvSpPr>
            <p:nvPr/>
          </p:nvSpPr>
          <p:spPr bwMode="auto">
            <a:xfrm>
              <a:off x="292" y="2548"/>
              <a:ext cx="1144" cy="376"/>
            </a:xfrm>
            <a:prstGeom prst="cube">
              <a:avLst>
                <a:gd name="adj" fmla="val 62995"/>
              </a:avLst>
            </a:prstGeom>
            <a:solidFill>
              <a:srgbClr val="3F0F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990" name="AutoShape 6"/>
            <p:cNvSpPr>
              <a:spLocks noChangeArrowheads="1"/>
            </p:cNvSpPr>
            <p:nvPr/>
          </p:nvSpPr>
          <p:spPr bwMode="auto">
            <a:xfrm>
              <a:off x="292" y="2260"/>
              <a:ext cx="1144" cy="376"/>
            </a:xfrm>
            <a:prstGeom prst="cube">
              <a:avLst>
                <a:gd name="adj" fmla="val 62995"/>
              </a:avLst>
            </a:prstGeom>
            <a:solidFill>
              <a:srgbClr val="00D5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991" name="AutoShape 7"/>
            <p:cNvSpPr>
              <a:spLocks noChangeArrowheads="1"/>
            </p:cNvSpPr>
            <p:nvPr/>
          </p:nvSpPr>
          <p:spPr bwMode="auto">
            <a:xfrm>
              <a:off x="292" y="1972"/>
              <a:ext cx="1144" cy="376"/>
            </a:xfrm>
            <a:prstGeom prst="cube">
              <a:avLst>
                <a:gd name="adj" fmla="val 62995"/>
              </a:avLst>
            </a:prstGeom>
            <a:solidFill>
              <a:srgbClr val="33CC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992" name="AutoShape 8"/>
            <p:cNvSpPr>
              <a:spLocks noChangeArrowheads="1"/>
            </p:cNvSpPr>
            <p:nvPr/>
          </p:nvSpPr>
          <p:spPr bwMode="auto">
            <a:xfrm>
              <a:off x="292" y="1684"/>
              <a:ext cx="1144" cy="376"/>
            </a:xfrm>
            <a:prstGeom prst="cube">
              <a:avLst>
                <a:gd name="adj" fmla="val 62995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993" name="AutoShape 9"/>
            <p:cNvSpPr>
              <a:spLocks noChangeArrowheads="1"/>
            </p:cNvSpPr>
            <p:nvPr/>
          </p:nvSpPr>
          <p:spPr bwMode="auto">
            <a:xfrm>
              <a:off x="292" y="1396"/>
              <a:ext cx="1144" cy="376"/>
            </a:xfrm>
            <a:prstGeom prst="cube">
              <a:avLst>
                <a:gd name="adj" fmla="val 62995"/>
              </a:avLst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994" name="AutoShape 10"/>
            <p:cNvSpPr>
              <a:spLocks noChangeArrowheads="1"/>
            </p:cNvSpPr>
            <p:nvPr/>
          </p:nvSpPr>
          <p:spPr bwMode="auto">
            <a:xfrm>
              <a:off x="292" y="1108"/>
              <a:ext cx="1144" cy="376"/>
            </a:xfrm>
            <a:prstGeom prst="cube">
              <a:avLst>
                <a:gd name="adj" fmla="val 62995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940550" y="1758950"/>
            <a:ext cx="1816100" cy="3263900"/>
            <a:chOff x="4372" y="1108"/>
            <a:chExt cx="1144" cy="2056"/>
          </a:xfrm>
        </p:grpSpPr>
        <p:sp>
          <p:nvSpPr>
            <p:cNvPr id="1065996" name="AutoShape 12"/>
            <p:cNvSpPr>
              <a:spLocks noChangeArrowheads="1"/>
            </p:cNvSpPr>
            <p:nvPr/>
          </p:nvSpPr>
          <p:spPr bwMode="auto">
            <a:xfrm>
              <a:off x="4372" y="2788"/>
              <a:ext cx="1144" cy="376"/>
            </a:xfrm>
            <a:prstGeom prst="cube">
              <a:avLst>
                <a:gd name="adj" fmla="val 62995"/>
              </a:avLst>
            </a:prstGeom>
            <a:solidFill>
              <a:srgbClr val="7341B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997" name="AutoShape 13"/>
            <p:cNvSpPr>
              <a:spLocks noChangeArrowheads="1"/>
            </p:cNvSpPr>
            <p:nvPr/>
          </p:nvSpPr>
          <p:spPr bwMode="auto">
            <a:xfrm>
              <a:off x="4372" y="2548"/>
              <a:ext cx="1144" cy="376"/>
            </a:xfrm>
            <a:prstGeom prst="cube">
              <a:avLst>
                <a:gd name="adj" fmla="val 62995"/>
              </a:avLst>
            </a:prstGeom>
            <a:solidFill>
              <a:srgbClr val="3F0F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998" name="AutoShape 14"/>
            <p:cNvSpPr>
              <a:spLocks noChangeArrowheads="1"/>
            </p:cNvSpPr>
            <p:nvPr/>
          </p:nvSpPr>
          <p:spPr bwMode="auto">
            <a:xfrm>
              <a:off x="4372" y="2260"/>
              <a:ext cx="1144" cy="376"/>
            </a:xfrm>
            <a:prstGeom prst="cube">
              <a:avLst>
                <a:gd name="adj" fmla="val 62995"/>
              </a:avLst>
            </a:prstGeom>
            <a:solidFill>
              <a:srgbClr val="00D5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999" name="AutoShape 15"/>
            <p:cNvSpPr>
              <a:spLocks noChangeArrowheads="1"/>
            </p:cNvSpPr>
            <p:nvPr/>
          </p:nvSpPr>
          <p:spPr bwMode="auto">
            <a:xfrm>
              <a:off x="4372" y="1972"/>
              <a:ext cx="1144" cy="376"/>
            </a:xfrm>
            <a:prstGeom prst="cube">
              <a:avLst>
                <a:gd name="adj" fmla="val 62995"/>
              </a:avLst>
            </a:prstGeom>
            <a:solidFill>
              <a:srgbClr val="33CC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000" name="AutoShape 16"/>
            <p:cNvSpPr>
              <a:spLocks noChangeArrowheads="1"/>
            </p:cNvSpPr>
            <p:nvPr/>
          </p:nvSpPr>
          <p:spPr bwMode="auto">
            <a:xfrm>
              <a:off x="4372" y="1684"/>
              <a:ext cx="1144" cy="376"/>
            </a:xfrm>
            <a:prstGeom prst="cube">
              <a:avLst>
                <a:gd name="adj" fmla="val 62995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001" name="AutoShape 17"/>
            <p:cNvSpPr>
              <a:spLocks noChangeArrowheads="1"/>
            </p:cNvSpPr>
            <p:nvPr/>
          </p:nvSpPr>
          <p:spPr bwMode="auto">
            <a:xfrm>
              <a:off x="4372" y="1396"/>
              <a:ext cx="1144" cy="376"/>
            </a:xfrm>
            <a:prstGeom prst="cube">
              <a:avLst>
                <a:gd name="adj" fmla="val 62995"/>
              </a:avLst>
            </a:prstGeom>
            <a:solidFill>
              <a:srgbClr val="FF66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002" name="AutoShape 18"/>
            <p:cNvSpPr>
              <a:spLocks noChangeArrowheads="1"/>
            </p:cNvSpPr>
            <p:nvPr/>
          </p:nvSpPr>
          <p:spPr bwMode="auto">
            <a:xfrm>
              <a:off x="4372" y="1108"/>
              <a:ext cx="1144" cy="376"/>
            </a:xfrm>
            <a:prstGeom prst="cube">
              <a:avLst>
                <a:gd name="adj" fmla="val 62995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444750" y="2063750"/>
            <a:ext cx="4254500" cy="2882900"/>
            <a:chOff x="1540" y="1300"/>
            <a:chExt cx="2680" cy="1816"/>
          </a:xfrm>
        </p:grpSpPr>
        <p:sp>
          <p:nvSpPr>
            <p:cNvPr id="1066004" name="Rectangle 20"/>
            <p:cNvSpPr>
              <a:spLocks noChangeArrowheads="1"/>
            </p:cNvSpPr>
            <p:nvPr/>
          </p:nvSpPr>
          <p:spPr bwMode="auto">
            <a:xfrm>
              <a:off x="2404" y="2980"/>
              <a:ext cx="952" cy="13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005" name="Rectangle 21"/>
            <p:cNvSpPr>
              <a:spLocks noChangeArrowheads="1"/>
            </p:cNvSpPr>
            <p:nvPr/>
          </p:nvSpPr>
          <p:spPr bwMode="auto">
            <a:xfrm>
              <a:off x="2404" y="1300"/>
              <a:ext cx="952" cy="13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006" name="Rectangle 22"/>
            <p:cNvSpPr>
              <a:spLocks noChangeArrowheads="1"/>
            </p:cNvSpPr>
            <p:nvPr/>
          </p:nvSpPr>
          <p:spPr bwMode="auto">
            <a:xfrm>
              <a:off x="2404" y="2740"/>
              <a:ext cx="952" cy="13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007" name="Rectangle 23"/>
            <p:cNvSpPr>
              <a:spLocks noChangeArrowheads="1"/>
            </p:cNvSpPr>
            <p:nvPr/>
          </p:nvSpPr>
          <p:spPr bwMode="auto">
            <a:xfrm>
              <a:off x="2404" y="2452"/>
              <a:ext cx="952" cy="13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008" name="Rectangle 24"/>
            <p:cNvSpPr>
              <a:spLocks noChangeArrowheads="1"/>
            </p:cNvSpPr>
            <p:nvPr/>
          </p:nvSpPr>
          <p:spPr bwMode="auto">
            <a:xfrm>
              <a:off x="2404" y="2164"/>
              <a:ext cx="952" cy="13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009" name="Rectangle 25"/>
            <p:cNvSpPr>
              <a:spLocks noChangeArrowheads="1"/>
            </p:cNvSpPr>
            <p:nvPr/>
          </p:nvSpPr>
          <p:spPr bwMode="auto">
            <a:xfrm>
              <a:off x="2404" y="1876"/>
              <a:ext cx="952" cy="13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010" name="Rectangle 26"/>
            <p:cNvSpPr>
              <a:spLocks noChangeArrowheads="1"/>
            </p:cNvSpPr>
            <p:nvPr/>
          </p:nvSpPr>
          <p:spPr bwMode="auto">
            <a:xfrm>
              <a:off x="2404" y="1588"/>
              <a:ext cx="952" cy="13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3364" y="1588"/>
              <a:ext cx="856" cy="1528"/>
              <a:chOff x="3364" y="1588"/>
              <a:chExt cx="856" cy="1528"/>
            </a:xfrm>
          </p:grpSpPr>
          <p:sp>
            <p:nvSpPr>
              <p:cNvPr id="1066012" name="Rectangle 28"/>
              <p:cNvSpPr>
                <a:spLocks noChangeArrowheads="1"/>
              </p:cNvSpPr>
              <p:nvPr/>
            </p:nvSpPr>
            <p:spPr bwMode="auto">
              <a:xfrm>
                <a:off x="3364" y="2980"/>
                <a:ext cx="136" cy="136"/>
              </a:xfrm>
              <a:prstGeom prst="rect">
                <a:avLst/>
              </a:prstGeom>
              <a:solidFill>
                <a:srgbClr val="FF66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013" name="Rectangle 29"/>
              <p:cNvSpPr>
                <a:spLocks noChangeArrowheads="1"/>
              </p:cNvSpPr>
              <p:nvPr/>
            </p:nvSpPr>
            <p:spPr bwMode="auto">
              <a:xfrm>
                <a:off x="3364" y="2740"/>
                <a:ext cx="136" cy="136"/>
              </a:xfrm>
              <a:prstGeom prst="rect">
                <a:avLst/>
              </a:prstGeom>
              <a:solidFill>
                <a:srgbClr val="FF66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014" name="Rectangle 30"/>
              <p:cNvSpPr>
                <a:spLocks noChangeArrowheads="1"/>
              </p:cNvSpPr>
              <p:nvPr/>
            </p:nvSpPr>
            <p:spPr bwMode="auto">
              <a:xfrm>
                <a:off x="3364" y="2452"/>
                <a:ext cx="136" cy="136"/>
              </a:xfrm>
              <a:prstGeom prst="rect">
                <a:avLst/>
              </a:prstGeom>
              <a:solidFill>
                <a:srgbClr val="FF66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015" name="Rectangle 31"/>
              <p:cNvSpPr>
                <a:spLocks noChangeArrowheads="1"/>
              </p:cNvSpPr>
              <p:nvPr/>
            </p:nvSpPr>
            <p:spPr bwMode="auto">
              <a:xfrm>
                <a:off x="3364" y="2164"/>
                <a:ext cx="136" cy="136"/>
              </a:xfrm>
              <a:prstGeom prst="rect">
                <a:avLst/>
              </a:prstGeom>
              <a:solidFill>
                <a:srgbClr val="FF66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016" name="Rectangle 32"/>
              <p:cNvSpPr>
                <a:spLocks noChangeArrowheads="1"/>
              </p:cNvSpPr>
              <p:nvPr/>
            </p:nvSpPr>
            <p:spPr bwMode="auto">
              <a:xfrm>
                <a:off x="3364" y="1876"/>
                <a:ext cx="136" cy="136"/>
              </a:xfrm>
              <a:prstGeom prst="rect">
                <a:avLst/>
              </a:prstGeom>
              <a:solidFill>
                <a:srgbClr val="FF66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017" name="Rectangle 33"/>
              <p:cNvSpPr>
                <a:spLocks noChangeArrowheads="1"/>
              </p:cNvSpPr>
              <p:nvPr/>
            </p:nvSpPr>
            <p:spPr bwMode="auto">
              <a:xfrm>
                <a:off x="3364" y="1588"/>
                <a:ext cx="136" cy="136"/>
              </a:xfrm>
              <a:prstGeom prst="rect">
                <a:avLst/>
              </a:prstGeom>
              <a:solidFill>
                <a:srgbClr val="FF66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018" name="Rectangle 34"/>
              <p:cNvSpPr>
                <a:spLocks noChangeArrowheads="1"/>
              </p:cNvSpPr>
              <p:nvPr/>
            </p:nvSpPr>
            <p:spPr bwMode="auto">
              <a:xfrm>
                <a:off x="3940" y="2980"/>
                <a:ext cx="136" cy="136"/>
              </a:xfrm>
              <a:prstGeom prst="rect">
                <a:avLst/>
              </a:prstGeom>
              <a:solidFill>
                <a:srgbClr val="3F0F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019" name="Rectangle 35"/>
              <p:cNvSpPr>
                <a:spLocks noChangeArrowheads="1"/>
              </p:cNvSpPr>
              <p:nvPr/>
            </p:nvSpPr>
            <p:spPr bwMode="auto">
              <a:xfrm>
                <a:off x="3940" y="2740"/>
                <a:ext cx="136" cy="136"/>
              </a:xfrm>
              <a:prstGeom prst="rect">
                <a:avLst/>
              </a:prstGeom>
              <a:solidFill>
                <a:srgbClr val="3F0F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020" name="Rectangle 36"/>
              <p:cNvSpPr>
                <a:spLocks noChangeArrowheads="1"/>
              </p:cNvSpPr>
              <p:nvPr/>
            </p:nvSpPr>
            <p:spPr bwMode="auto">
              <a:xfrm>
                <a:off x="3796" y="2980"/>
                <a:ext cx="136" cy="136"/>
              </a:xfrm>
              <a:prstGeom prst="rect">
                <a:avLst/>
              </a:prstGeom>
              <a:solidFill>
                <a:srgbClr val="00D5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021" name="Rectangle 37"/>
              <p:cNvSpPr>
                <a:spLocks noChangeArrowheads="1"/>
              </p:cNvSpPr>
              <p:nvPr/>
            </p:nvSpPr>
            <p:spPr bwMode="auto">
              <a:xfrm>
                <a:off x="3796" y="2740"/>
                <a:ext cx="136" cy="136"/>
              </a:xfrm>
              <a:prstGeom prst="rect">
                <a:avLst/>
              </a:prstGeom>
              <a:solidFill>
                <a:srgbClr val="00D5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022" name="Rectangle 38"/>
              <p:cNvSpPr>
                <a:spLocks noChangeArrowheads="1"/>
              </p:cNvSpPr>
              <p:nvPr/>
            </p:nvSpPr>
            <p:spPr bwMode="auto">
              <a:xfrm>
                <a:off x="3796" y="2452"/>
                <a:ext cx="136" cy="136"/>
              </a:xfrm>
              <a:prstGeom prst="rect">
                <a:avLst/>
              </a:prstGeom>
              <a:solidFill>
                <a:srgbClr val="00D5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023" name="Rectangle 39"/>
              <p:cNvSpPr>
                <a:spLocks noChangeArrowheads="1"/>
              </p:cNvSpPr>
              <p:nvPr/>
            </p:nvSpPr>
            <p:spPr bwMode="auto">
              <a:xfrm>
                <a:off x="3652" y="2980"/>
                <a:ext cx="136" cy="136"/>
              </a:xfrm>
              <a:prstGeom prst="rect">
                <a:avLst/>
              </a:prstGeom>
              <a:solidFill>
                <a:srgbClr val="33CC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024" name="Rectangle 40"/>
              <p:cNvSpPr>
                <a:spLocks noChangeArrowheads="1"/>
              </p:cNvSpPr>
              <p:nvPr/>
            </p:nvSpPr>
            <p:spPr bwMode="auto">
              <a:xfrm>
                <a:off x="3652" y="2740"/>
                <a:ext cx="136" cy="136"/>
              </a:xfrm>
              <a:prstGeom prst="rect">
                <a:avLst/>
              </a:prstGeom>
              <a:solidFill>
                <a:srgbClr val="33CC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025" name="Rectangle 41"/>
              <p:cNvSpPr>
                <a:spLocks noChangeArrowheads="1"/>
              </p:cNvSpPr>
              <p:nvPr/>
            </p:nvSpPr>
            <p:spPr bwMode="auto">
              <a:xfrm>
                <a:off x="3652" y="2452"/>
                <a:ext cx="136" cy="136"/>
              </a:xfrm>
              <a:prstGeom prst="rect">
                <a:avLst/>
              </a:prstGeom>
              <a:solidFill>
                <a:srgbClr val="33CC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026" name="Rectangle 42"/>
              <p:cNvSpPr>
                <a:spLocks noChangeArrowheads="1"/>
              </p:cNvSpPr>
              <p:nvPr/>
            </p:nvSpPr>
            <p:spPr bwMode="auto">
              <a:xfrm>
                <a:off x="3652" y="2164"/>
                <a:ext cx="136" cy="136"/>
              </a:xfrm>
              <a:prstGeom prst="rect">
                <a:avLst/>
              </a:prstGeom>
              <a:solidFill>
                <a:srgbClr val="33CC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027" name="Rectangle 43"/>
              <p:cNvSpPr>
                <a:spLocks noChangeArrowheads="1"/>
              </p:cNvSpPr>
              <p:nvPr/>
            </p:nvSpPr>
            <p:spPr bwMode="auto">
              <a:xfrm>
                <a:off x="3508" y="2980"/>
                <a:ext cx="136" cy="136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028" name="Rectangle 44"/>
              <p:cNvSpPr>
                <a:spLocks noChangeArrowheads="1"/>
              </p:cNvSpPr>
              <p:nvPr/>
            </p:nvSpPr>
            <p:spPr bwMode="auto">
              <a:xfrm>
                <a:off x="3508" y="2740"/>
                <a:ext cx="136" cy="136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029" name="Rectangle 45"/>
              <p:cNvSpPr>
                <a:spLocks noChangeArrowheads="1"/>
              </p:cNvSpPr>
              <p:nvPr/>
            </p:nvSpPr>
            <p:spPr bwMode="auto">
              <a:xfrm>
                <a:off x="3508" y="2452"/>
                <a:ext cx="136" cy="136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030" name="Rectangle 46"/>
              <p:cNvSpPr>
                <a:spLocks noChangeArrowheads="1"/>
              </p:cNvSpPr>
              <p:nvPr/>
            </p:nvSpPr>
            <p:spPr bwMode="auto">
              <a:xfrm>
                <a:off x="3508" y="2164"/>
                <a:ext cx="136" cy="136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031" name="Rectangle 47"/>
              <p:cNvSpPr>
                <a:spLocks noChangeArrowheads="1"/>
              </p:cNvSpPr>
              <p:nvPr/>
            </p:nvSpPr>
            <p:spPr bwMode="auto">
              <a:xfrm>
                <a:off x="3508" y="1876"/>
                <a:ext cx="136" cy="136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032" name="Rectangle 48"/>
              <p:cNvSpPr>
                <a:spLocks noChangeArrowheads="1"/>
              </p:cNvSpPr>
              <p:nvPr/>
            </p:nvSpPr>
            <p:spPr bwMode="auto">
              <a:xfrm>
                <a:off x="4084" y="2980"/>
                <a:ext cx="136" cy="136"/>
              </a:xfrm>
              <a:prstGeom prst="rect">
                <a:avLst/>
              </a:prstGeom>
              <a:solidFill>
                <a:srgbClr val="7341B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49"/>
            <p:cNvGrpSpPr>
              <a:grpSpLocks/>
            </p:cNvGrpSpPr>
            <p:nvPr/>
          </p:nvGrpSpPr>
          <p:grpSpPr bwMode="auto">
            <a:xfrm>
              <a:off x="1540" y="1588"/>
              <a:ext cx="856" cy="1528"/>
              <a:chOff x="1540" y="1588"/>
              <a:chExt cx="856" cy="1528"/>
            </a:xfrm>
          </p:grpSpPr>
          <p:sp>
            <p:nvSpPr>
              <p:cNvPr id="1066034" name="Rectangle 50"/>
              <p:cNvSpPr>
                <a:spLocks noChangeArrowheads="1"/>
              </p:cNvSpPr>
              <p:nvPr/>
            </p:nvSpPr>
            <p:spPr bwMode="auto">
              <a:xfrm>
                <a:off x="2260" y="2980"/>
                <a:ext cx="136" cy="136"/>
              </a:xfrm>
              <a:prstGeom prst="rect">
                <a:avLst/>
              </a:prstGeom>
              <a:solidFill>
                <a:srgbClr val="FF66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035" name="Rectangle 51"/>
              <p:cNvSpPr>
                <a:spLocks noChangeArrowheads="1"/>
              </p:cNvSpPr>
              <p:nvPr/>
            </p:nvSpPr>
            <p:spPr bwMode="auto">
              <a:xfrm>
                <a:off x="2260" y="2740"/>
                <a:ext cx="136" cy="136"/>
              </a:xfrm>
              <a:prstGeom prst="rect">
                <a:avLst/>
              </a:prstGeom>
              <a:solidFill>
                <a:srgbClr val="FF66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036" name="Rectangle 52"/>
              <p:cNvSpPr>
                <a:spLocks noChangeArrowheads="1"/>
              </p:cNvSpPr>
              <p:nvPr/>
            </p:nvSpPr>
            <p:spPr bwMode="auto">
              <a:xfrm>
                <a:off x="2260" y="2452"/>
                <a:ext cx="136" cy="136"/>
              </a:xfrm>
              <a:prstGeom prst="rect">
                <a:avLst/>
              </a:prstGeom>
              <a:solidFill>
                <a:srgbClr val="FF66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037" name="Rectangle 53"/>
              <p:cNvSpPr>
                <a:spLocks noChangeArrowheads="1"/>
              </p:cNvSpPr>
              <p:nvPr/>
            </p:nvSpPr>
            <p:spPr bwMode="auto">
              <a:xfrm>
                <a:off x="2260" y="2164"/>
                <a:ext cx="136" cy="136"/>
              </a:xfrm>
              <a:prstGeom prst="rect">
                <a:avLst/>
              </a:prstGeom>
              <a:solidFill>
                <a:srgbClr val="FF66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038" name="Rectangle 54"/>
              <p:cNvSpPr>
                <a:spLocks noChangeArrowheads="1"/>
              </p:cNvSpPr>
              <p:nvPr/>
            </p:nvSpPr>
            <p:spPr bwMode="auto">
              <a:xfrm>
                <a:off x="2260" y="1876"/>
                <a:ext cx="136" cy="136"/>
              </a:xfrm>
              <a:prstGeom prst="rect">
                <a:avLst/>
              </a:prstGeom>
              <a:solidFill>
                <a:srgbClr val="FF66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039" name="Rectangle 55"/>
              <p:cNvSpPr>
                <a:spLocks noChangeArrowheads="1"/>
              </p:cNvSpPr>
              <p:nvPr/>
            </p:nvSpPr>
            <p:spPr bwMode="auto">
              <a:xfrm>
                <a:off x="2260" y="1588"/>
                <a:ext cx="136" cy="136"/>
              </a:xfrm>
              <a:prstGeom prst="rect">
                <a:avLst/>
              </a:prstGeom>
              <a:solidFill>
                <a:srgbClr val="FF66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040" name="Rectangle 56"/>
              <p:cNvSpPr>
                <a:spLocks noChangeArrowheads="1"/>
              </p:cNvSpPr>
              <p:nvPr/>
            </p:nvSpPr>
            <p:spPr bwMode="auto">
              <a:xfrm>
                <a:off x="1684" y="2980"/>
                <a:ext cx="136" cy="136"/>
              </a:xfrm>
              <a:prstGeom prst="rect">
                <a:avLst/>
              </a:prstGeom>
              <a:solidFill>
                <a:srgbClr val="3F0F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041" name="Rectangle 57"/>
              <p:cNvSpPr>
                <a:spLocks noChangeArrowheads="1"/>
              </p:cNvSpPr>
              <p:nvPr/>
            </p:nvSpPr>
            <p:spPr bwMode="auto">
              <a:xfrm>
                <a:off x="1684" y="2740"/>
                <a:ext cx="136" cy="136"/>
              </a:xfrm>
              <a:prstGeom prst="rect">
                <a:avLst/>
              </a:prstGeom>
              <a:solidFill>
                <a:srgbClr val="3F0F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042" name="Rectangle 58"/>
              <p:cNvSpPr>
                <a:spLocks noChangeArrowheads="1"/>
              </p:cNvSpPr>
              <p:nvPr/>
            </p:nvSpPr>
            <p:spPr bwMode="auto">
              <a:xfrm>
                <a:off x="1828" y="2980"/>
                <a:ext cx="136" cy="136"/>
              </a:xfrm>
              <a:prstGeom prst="rect">
                <a:avLst/>
              </a:prstGeom>
              <a:solidFill>
                <a:srgbClr val="00D5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043" name="Rectangle 59"/>
              <p:cNvSpPr>
                <a:spLocks noChangeArrowheads="1"/>
              </p:cNvSpPr>
              <p:nvPr/>
            </p:nvSpPr>
            <p:spPr bwMode="auto">
              <a:xfrm>
                <a:off x="1828" y="2740"/>
                <a:ext cx="136" cy="136"/>
              </a:xfrm>
              <a:prstGeom prst="rect">
                <a:avLst/>
              </a:prstGeom>
              <a:solidFill>
                <a:srgbClr val="00D5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044" name="Rectangle 60"/>
              <p:cNvSpPr>
                <a:spLocks noChangeArrowheads="1"/>
              </p:cNvSpPr>
              <p:nvPr/>
            </p:nvSpPr>
            <p:spPr bwMode="auto">
              <a:xfrm>
                <a:off x="1828" y="2452"/>
                <a:ext cx="136" cy="136"/>
              </a:xfrm>
              <a:prstGeom prst="rect">
                <a:avLst/>
              </a:prstGeom>
              <a:solidFill>
                <a:srgbClr val="00D5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045" name="Rectangle 61"/>
              <p:cNvSpPr>
                <a:spLocks noChangeArrowheads="1"/>
              </p:cNvSpPr>
              <p:nvPr/>
            </p:nvSpPr>
            <p:spPr bwMode="auto">
              <a:xfrm>
                <a:off x="1972" y="2980"/>
                <a:ext cx="136" cy="136"/>
              </a:xfrm>
              <a:prstGeom prst="rect">
                <a:avLst/>
              </a:prstGeom>
              <a:solidFill>
                <a:srgbClr val="33CC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046" name="Rectangle 62"/>
              <p:cNvSpPr>
                <a:spLocks noChangeArrowheads="1"/>
              </p:cNvSpPr>
              <p:nvPr/>
            </p:nvSpPr>
            <p:spPr bwMode="auto">
              <a:xfrm>
                <a:off x="1972" y="2740"/>
                <a:ext cx="136" cy="136"/>
              </a:xfrm>
              <a:prstGeom prst="rect">
                <a:avLst/>
              </a:prstGeom>
              <a:solidFill>
                <a:srgbClr val="33CC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047" name="Rectangle 63"/>
              <p:cNvSpPr>
                <a:spLocks noChangeArrowheads="1"/>
              </p:cNvSpPr>
              <p:nvPr/>
            </p:nvSpPr>
            <p:spPr bwMode="auto">
              <a:xfrm>
                <a:off x="1972" y="2452"/>
                <a:ext cx="136" cy="136"/>
              </a:xfrm>
              <a:prstGeom prst="rect">
                <a:avLst/>
              </a:prstGeom>
              <a:solidFill>
                <a:srgbClr val="33CC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048" name="Rectangle 64"/>
              <p:cNvSpPr>
                <a:spLocks noChangeArrowheads="1"/>
              </p:cNvSpPr>
              <p:nvPr/>
            </p:nvSpPr>
            <p:spPr bwMode="auto">
              <a:xfrm>
                <a:off x="1972" y="2164"/>
                <a:ext cx="136" cy="136"/>
              </a:xfrm>
              <a:prstGeom prst="rect">
                <a:avLst/>
              </a:prstGeom>
              <a:solidFill>
                <a:srgbClr val="33CC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049" name="Rectangle 65"/>
              <p:cNvSpPr>
                <a:spLocks noChangeArrowheads="1"/>
              </p:cNvSpPr>
              <p:nvPr/>
            </p:nvSpPr>
            <p:spPr bwMode="auto">
              <a:xfrm>
                <a:off x="2116" y="2980"/>
                <a:ext cx="136" cy="136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050" name="Rectangle 66"/>
              <p:cNvSpPr>
                <a:spLocks noChangeArrowheads="1"/>
              </p:cNvSpPr>
              <p:nvPr/>
            </p:nvSpPr>
            <p:spPr bwMode="auto">
              <a:xfrm>
                <a:off x="2116" y="2740"/>
                <a:ext cx="136" cy="136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051" name="Rectangle 67"/>
              <p:cNvSpPr>
                <a:spLocks noChangeArrowheads="1"/>
              </p:cNvSpPr>
              <p:nvPr/>
            </p:nvSpPr>
            <p:spPr bwMode="auto">
              <a:xfrm>
                <a:off x="2116" y="2452"/>
                <a:ext cx="136" cy="136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052" name="Rectangle 68"/>
              <p:cNvSpPr>
                <a:spLocks noChangeArrowheads="1"/>
              </p:cNvSpPr>
              <p:nvPr/>
            </p:nvSpPr>
            <p:spPr bwMode="auto">
              <a:xfrm>
                <a:off x="2116" y="2164"/>
                <a:ext cx="136" cy="136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053" name="Rectangle 69"/>
              <p:cNvSpPr>
                <a:spLocks noChangeArrowheads="1"/>
              </p:cNvSpPr>
              <p:nvPr/>
            </p:nvSpPr>
            <p:spPr bwMode="auto">
              <a:xfrm>
                <a:off x="2116" y="1876"/>
                <a:ext cx="136" cy="136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054" name="Rectangle 70"/>
              <p:cNvSpPr>
                <a:spLocks noChangeArrowheads="1"/>
              </p:cNvSpPr>
              <p:nvPr/>
            </p:nvSpPr>
            <p:spPr bwMode="auto">
              <a:xfrm>
                <a:off x="1540" y="2980"/>
                <a:ext cx="136" cy="136"/>
              </a:xfrm>
              <a:prstGeom prst="rect">
                <a:avLst/>
              </a:prstGeom>
              <a:solidFill>
                <a:srgbClr val="7341B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66055" name="AutoShape 71"/>
          <p:cNvSpPr>
            <a:spLocks noChangeArrowheads="1"/>
          </p:cNvSpPr>
          <p:nvPr/>
        </p:nvSpPr>
        <p:spPr bwMode="auto">
          <a:xfrm>
            <a:off x="996950" y="1606550"/>
            <a:ext cx="596900" cy="3949700"/>
          </a:xfrm>
          <a:prstGeom prst="downArrow">
            <a:avLst>
              <a:gd name="adj1" fmla="val 75009"/>
              <a:gd name="adj2" fmla="val 330882"/>
            </a:avLst>
          </a:prstGeom>
          <a:gradFill rotWithShape="0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6056" name="AutoShape 72"/>
          <p:cNvSpPr>
            <a:spLocks noChangeArrowheads="1"/>
          </p:cNvSpPr>
          <p:nvPr/>
        </p:nvSpPr>
        <p:spPr bwMode="auto">
          <a:xfrm>
            <a:off x="7473950" y="1377950"/>
            <a:ext cx="596900" cy="3949700"/>
          </a:xfrm>
          <a:prstGeom prst="upArrow">
            <a:avLst>
              <a:gd name="adj1" fmla="val 75009"/>
              <a:gd name="adj2" fmla="val 330820"/>
            </a:avLst>
          </a:prstGeom>
          <a:gradFill rotWithShape="0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6057" name="Rectangle 73"/>
          <p:cNvSpPr>
            <a:spLocks noChangeArrowheads="1"/>
          </p:cNvSpPr>
          <p:nvPr/>
        </p:nvSpPr>
        <p:spPr bwMode="auto">
          <a:xfrm>
            <a:off x="681038" y="1249363"/>
            <a:ext cx="122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OUTPUT</a:t>
            </a:r>
          </a:p>
        </p:txBody>
      </p:sp>
      <p:sp>
        <p:nvSpPr>
          <p:cNvPr id="1066058" name="Rectangle 74"/>
          <p:cNvSpPr>
            <a:spLocks noChangeArrowheads="1"/>
          </p:cNvSpPr>
          <p:nvPr/>
        </p:nvSpPr>
        <p:spPr bwMode="auto">
          <a:xfrm>
            <a:off x="7375525" y="1173163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INPUT</a:t>
            </a:r>
          </a:p>
        </p:txBody>
      </p:sp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IBM's TCP/IP Redbook</a:t>
            </a:r>
            <a:br>
              <a:rPr lang="en-US" sz="4000" dirty="0"/>
            </a:br>
            <a:r>
              <a:rPr lang="en-US" sz="2000" dirty="0">
                <a:latin typeface="Arial Narrow" pitchFamily="34" charset="0"/>
                <a:hlinkClick r:id="rId3"/>
              </a:rPr>
              <a:t>http://www.redbooks.ibm.com/pubs/pdfs/redbooks/gg243376.pdf</a:t>
            </a:r>
            <a:r>
              <a:rPr lang="en-US" sz="2000" dirty="0"/>
              <a:t> </a:t>
            </a:r>
          </a:p>
        </p:txBody>
      </p:sp>
      <p:sp>
        <p:nvSpPr>
          <p:cNvPr id="1145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191000" cy="5257800"/>
          </a:xfrm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800" dirty="0"/>
              <a:t>Part I. Core TCP/IP protocols</a:t>
            </a:r>
          </a:p>
          <a:p>
            <a:pPr>
              <a:lnSpc>
                <a:spcPct val="70000"/>
              </a:lnSpc>
            </a:pPr>
            <a:r>
              <a:rPr lang="en-US" sz="1800" dirty="0"/>
              <a:t>Chapter 1. Architecture, history, standards, and trends</a:t>
            </a:r>
          </a:p>
          <a:p>
            <a:pPr>
              <a:lnSpc>
                <a:spcPct val="70000"/>
              </a:lnSpc>
            </a:pPr>
            <a:r>
              <a:rPr lang="en-US" sz="1800" dirty="0"/>
              <a:t>Chapter 2. Network interfaces</a:t>
            </a:r>
          </a:p>
          <a:p>
            <a:pPr>
              <a:lnSpc>
                <a:spcPct val="70000"/>
              </a:lnSpc>
            </a:pPr>
            <a:r>
              <a:rPr lang="en-US" sz="1800" dirty="0"/>
              <a:t>Chapter 3. Internetworking protocols</a:t>
            </a:r>
          </a:p>
          <a:p>
            <a:pPr>
              <a:lnSpc>
                <a:spcPct val="70000"/>
              </a:lnSpc>
            </a:pPr>
            <a:r>
              <a:rPr lang="en-US" sz="1800" dirty="0"/>
              <a:t>Chapter 4. Routing protocols</a:t>
            </a:r>
          </a:p>
          <a:p>
            <a:pPr>
              <a:lnSpc>
                <a:spcPct val="70000"/>
              </a:lnSpc>
            </a:pPr>
            <a:r>
              <a:rPr lang="en-US" sz="1800" dirty="0"/>
              <a:t>Chapter 5. Transport layer protocols</a:t>
            </a:r>
          </a:p>
          <a:p>
            <a:pPr>
              <a:lnSpc>
                <a:spcPct val="70000"/>
              </a:lnSpc>
            </a:pPr>
            <a:r>
              <a:rPr lang="en-US" sz="1800" dirty="0"/>
              <a:t>Chapter 6. IP multicast</a:t>
            </a:r>
          </a:p>
          <a:p>
            <a:pPr>
              <a:lnSpc>
                <a:spcPct val="70000"/>
              </a:lnSpc>
            </a:pPr>
            <a:endParaRPr lang="en-US" sz="1800" dirty="0"/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800" dirty="0"/>
              <a:t>Part 2. TCP/IP application protocols</a:t>
            </a:r>
          </a:p>
          <a:p>
            <a:pPr>
              <a:lnSpc>
                <a:spcPct val="70000"/>
              </a:lnSpc>
            </a:pPr>
            <a:r>
              <a:rPr lang="en-US" sz="1800" dirty="0"/>
              <a:t>Chapter 7. Application structure and programming interfaces</a:t>
            </a:r>
          </a:p>
          <a:p>
            <a:pPr>
              <a:lnSpc>
                <a:spcPct val="70000"/>
              </a:lnSpc>
            </a:pPr>
            <a:r>
              <a:rPr lang="en-US" sz="1800" dirty="0"/>
              <a:t>Chapter 8. Directory and naming protocols</a:t>
            </a:r>
          </a:p>
          <a:p>
            <a:pPr>
              <a:lnSpc>
                <a:spcPct val="70000"/>
              </a:lnSpc>
            </a:pPr>
            <a:r>
              <a:rPr lang="en-US" sz="1800" dirty="0"/>
              <a:t>Chapter 9. Remote execution and distributed computing </a:t>
            </a:r>
          </a:p>
          <a:p>
            <a:pPr>
              <a:lnSpc>
                <a:spcPct val="70000"/>
              </a:lnSpc>
            </a:pPr>
            <a:r>
              <a:rPr lang="en-US" sz="1800" dirty="0"/>
              <a:t>Chapter 10. File related protocols </a:t>
            </a:r>
          </a:p>
        </p:txBody>
      </p:sp>
      <p:sp>
        <p:nvSpPr>
          <p:cNvPr id="11458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371600"/>
            <a:ext cx="4191000" cy="52578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1800" dirty="0"/>
              <a:t>Chapter 11. Mail applications</a:t>
            </a:r>
          </a:p>
          <a:p>
            <a:pPr>
              <a:lnSpc>
                <a:spcPct val="70000"/>
              </a:lnSpc>
            </a:pPr>
            <a:r>
              <a:rPr lang="en-US" sz="1800" dirty="0"/>
              <a:t>Chapter 12. The World Wide Web</a:t>
            </a:r>
          </a:p>
          <a:p>
            <a:pPr>
              <a:lnSpc>
                <a:spcPct val="70000"/>
              </a:lnSpc>
            </a:pPr>
            <a:r>
              <a:rPr lang="en-US" sz="1800" dirty="0"/>
              <a:t>Chapter 13. Multimedia protocols</a:t>
            </a:r>
          </a:p>
          <a:p>
            <a:pPr>
              <a:lnSpc>
                <a:spcPct val="70000"/>
              </a:lnSpc>
            </a:pPr>
            <a:r>
              <a:rPr lang="en-US" sz="1800" dirty="0"/>
              <a:t>Chapter 14. Wireless Application Protocol (WAP)</a:t>
            </a:r>
          </a:p>
          <a:p>
            <a:pPr>
              <a:lnSpc>
                <a:spcPct val="70000"/>
              </a:lnSpc>
            </a:pPr>
            <a:r>
              <a:rPr lang="en-US" sz="1800" dirty="0"/>
              <a:t>Chapter 15. Network management</a:t>
            </a:r>
          </a:p>
          <a:p>
            <a:pPr>
              <a:lnSpc>
                <a:spcPct val="70000"/>
              </a:lnSpc>
            </a:pPr>
            <a:r>
              <a:rPr lang="en-US" sz="1800" dirty="0"/>
              <a:t>Chapter 16. Utilities</a:t>
            </a:r>
          </a:p>
          <a:p>
            <a:pPr>
              <a:lnSpc>
                <a:spcPct val="70000"/>
              </a:lnSpc>
            </a:pPr>
            <a:endParaRPr lang="en-US" sz="1800" dirty="0"/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800" dirty="0"/>
              <a:t>Part 3. Advanced concepts and new technologies</a:t>
            </a:r>
          </a:p>
          <a:p>
            <a:pPr>
              <a:lnSpc>
                <a:spcPct val="70000"/>
              </a:lnSpc>
            </a:pPr>
            <a:r>
              <a:rPr lang="en-US" sz="1800" dirty="0"/>
              <a:t>Chapter 17. IP Version 6</a:t>
            </a:r>
          </a:p>
          <a:p>
            <a:pPr>
              <a:lnSpc>
                <a:spcPct val="70000"/>
              </a:lnSpc>
            </a:pPr>
            <a:r>
              <a:rPr lang="en-US" sz="1800" dirty="0"/>
              <a:t>Chapter 18. Multiprotocol Label Switching (MPLS)</a:t>
            </a:r>
          </a:p>
          <a:p>
            <a:pPr>
              <a:lnSpc>
                <a:spcPct val="70000"/>
              </a:lnSpc>
            </a:pPr>
            <a:r>
              <a:rPr lang="en-US" sz="1800" dirty="0"/>
              <a:t>Chapter 19. Mobile IP</a:t>
            </a:r>
          </a:p>
          <a:p>
            <a:pPr>
              <a:lnSpc>
                <a:spcPct val="70000"/>
              </a:lnSpc>
            </a:pPr>
            <a:r>
              <a:rPr lang="en-US" sz="1800" dirty="0"/>
              <a:t>Chapter 20. Integrating other protocols with TCP/IP</a:t>
            </a:r>
          </a:p>
          <a:p>
            <a:pPr>
              <a:lnSpc>
                <a:spcPct val="70000"/>
              </a:lnSpc>
            </a:pPr>
            <a:r>
              <a:rPr lang="en-US" sz="1800" dirty="0"/>
              <a:t>Chapter 21. TCP/IP security</a:t>
            </a:r>
          </a:p>
          <a:p>
            <a:pPr>
              <a:lnSpc>
                <a:spcPct val="70000"/>
              </a:lnSpc>
            </a:pPr>
            <a:r>
              <a:rPr lang="en-US" sz="1800" dirty="0"/>
              <a:t>Chapter 22. Quality of Service</a:t>
            </a:r>
          </a:p>
          <a:p>
            <a:pPr>
              <a:lnSpc>
                <a:spcPct val="70000"/>
              </a:lnSpc>
            </a:pPr>
            <a:r>
              <a:rPr lang="en-US" sz="1800" dirty="0"/>
              <a:t>Chapter 23. Availability, scalability, and load balancing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Sniffers and Broadcast LANs</a:t>
            </a:r>
          </a:p>
        </p:txBody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6962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Most LANs use broadcast packets / frames</a:t>
            </a:r>
          </a:p>
          <a:p>
            <a:pPr>
              <a:lnSpc>
                <a:spcPct val="80000"/>
              </a:lnSpc>
            </a:pPr>
            <a:r>
              <a:rPr lang="en-US" dirty="0"/>
              <a:t>Normally nodes read only designated packets / frames by destination address</a:t>
            </a:r>
          </a:p>
          <a:p>
            <a:pPr>
              <a:lnSpc>
                <a:spcPct val="80000"/>
              </a:lnSpc>
            </a:pPr>
            <a:r>
              <a:rPr lang="en-US" dirty="0"/>
              <a:t>Nodes in </a:t>
            </a:r>
            <a:r>
              <a:rPr lang="en-US" i="1" dirty="0"/>
              <a:t>promiscuous mode </a:t>
            </a:r>
            <a:r>
              <a:rPr lang="en-US" dirty="0"/>
              <a:t>read all frames</a:t>
            </a:r>
          </a:p>
          <a:p>
            <a:pPr>
              <a:lnSpc>
                <a:spcPct val="80000"/>
              </a:lnSpc>
            </a:pPr>
            <a:r>
              <a:rPr lang="en-US" dirty="0"/>
              <a:t>Sniffers capture and analyze all packets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Older models were hardware – </a:t>
            </a:r>
            <a:br>
              <a:rPr lang="en-US" dirty="0"/>
            </a:br>
            <a:r>
              <a:rPr lang="en-US" dirty="0"/>
              <a:t>obvious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Software sniffers practically </a:t>
            </a:r>
            <a:br>
              <a:rPr lang="en-US" dirty="0"/>
            </a:br>
            <a:r>
              <a:rPr lang="en-US" dirty="0"/>
              <a:t>invisible on network </a:t>
            </a:r>
          </a:p>
          <a:p>
            <a:pPr>
              <a:lnSpc>
                <a:spcPct val="80000"/>
              </a:lnSpc>
            </a:pPr>
            <a:r>
              <a:rPr lang="en-US" dirty="0"/>
              <a:t>Countermeasures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Cryptography the most obvious:  IPSec, SSH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Can put servers on switches to avoid broadcasts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Special software can test timing of networks to detect sniffers</a:t>
            </a:r>
          </a:p>
        </p:txBody>
      </p:sp>
      <p:pic>
        <p:nvPicPr>
          <p:cNvPr id="1026" name="Picture 2" descr="C:\Program Files\Microsoft Office\Media\CntCD1\ClipArt8\j034667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819400"/>
            <a:ext cx="1902866" cy="1815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netmarketshare.com/operating-system-market-share.aspx?qprid=10&amp;qpcustomd=0" TargetMode="External"/></Relationships>
</file>

<file path=ppt/theme/theme1.xml><?xml version="1.0" encoding="utf-8"?>
<a:theme xmlns:a="http://schemas.openxmlformats.org/drawingml/2006/main" name="csh5_chapter_slides">
  <a:themeElements>
    <a:clrScheme name="CJ 341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CJ 341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a:spPr>
      <a:bodyPr wrap="square" rtlCol="0">
        <a:spAutoFit/>
      </a:bodyPr>
      <a:lstStyle>
        <a:defPPr>
          <a:defRPr sz="1800" dirty="0">
            <a:latin typeface="Arial Narrow" panose="020B0606020202030204" pitchFamily="34" charset="0"/>
            <a:hlinkClick xmlns:r="http://schemas.openxmlformats.org/officeDocument/2006/relationships" r:id="rId1"/>
          </a:defRPr>
        </a:defPPr>
      </a:lstStyle>
    </a:txDef>
  </a:objectDefaults>
  <a:extraClrSchemeLst>
    <a:extraClrScheme>
      <a:clrScheme name="CJ 341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 341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csh5_chapter_slides</Template>
  <TotalTime>884</TotalTime>
  <Words>2868</Words>
  <Application>Microsoft Office PowerPoint</Application>
  <PresentationFormat>On-screen Show (4:3)</PresentationFormat>
  <Paragraphs>425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Arial Narrow</vt:lpstr>
      <vt:lpstr>Bookman Old Style</vt:lpstr>
      <vt:lpstr>Cooper Blk BT</vt:lpstr>
      <vt:lpstr>Garamond</vt:lpstr>
      <vt:lpstr>Times New Roman</vt:lpstr>
      <vt:lpstr>Wingdings</vt:lpstr>
      <vt:lpstr>csh5_chapter_slides</vt:lpstr>
      <vt:lpstr>Local Area Networks</vt:lpstr>
      <vt:lpstr>Topics</vt:lpstr>
      <vt:lpstr>Policy and Procedures</vt:lpstr>
      <vt:lpstr>Physical Site Security</vt:lpstr>
      <vt:lpstr>Physical Layer Issues</vt:lpstr>
      <vt:lpstr>ISO OSI* Model</vt:lpstr>
      <vt:lpstr>OSI Data Transfer</vt:lpstr>
      <vt:lpstr>IBM's TCP/IP Redbook http://www.redbooks.ibm.com/pubs/pdfs/redbooks/gg243376.pdf </vt:lpstr>
      <vt:lpstr>Sniffers and Broadcast LANs</vt:lpstr>
      <vt:lpstr>TCP/IP Sniffers</vt:lpstr>
      <vt:lpstr>Sniffer Detectors:  AntiSniff®</vt:lpstr>
      <vt:lpstr>Limitations of AntiSniff®</vt:lpstr>
      <vt:lpstr>Attacks on the Physical Plant</vt:lpstr>
      <vt:lpstr>Modems, Dial-Up Servers, Telco</vt:lpstr>
      <vt:lpstr>Wireless LANs</vt:lpstr>
      <vt:lpstr>Overview of Wireless LANs</vt:lpstr>
      <vt:lpstr>Wired Equivalent Privacy</vt:lpstr>
      <vt:lpstr>WEP for Authentication</vt:lpstr>
      <vt:lpstr>Network Operating System Issues</vt:lpstr>
      <vt:lpstr>OS Desktop Market Shares</vt:lpstr>
      <vt:lpstr>OS Mobile Device Market Shares</vt:lpstr>
      <vt:lpstr>Overview of Network OS Topics</vt:lpstr>
      <vt:lpstr>General Considerations for NW Security (1)</vt:lpstr>
      <vt:lpstr>General Considerations for NW Security (2)</vt:lpstr>
      <vt:lpstr>Windows 9x</vt:lpstr>
      <vt:lpstr>NT/2000</vt:lpstr>
      <vt:lpstr>NT/2000 (2)</vt:lpstr>
      <vt:lpstr>Windows NT Audit Tools (1)</vt:lpstr>
      <vt:lpstr>Windows NT Audit Tools (2)</vt:lpstr>
      <vt:lpstr>Windows XP: Better Security</vt:lpstr>
      <vt:lpstr>Vista: Child of Trustworthy Computing Initiative</vt:lpstr>
      <vt:lpstr>Vista: Stepchild of the NSA?!?</vt:lpstr>
      <vt:lpstr>UNIX (1)</vt:lpstr>
      <vt:lpstr>UNIX (2)</vt:lpstr>
      <vt:lpstr>MacOS (1)</vt:lpstr>
      <vt:lpstr>MacOS (2)</vt:lpstr>
      <vt:lpstr>MacOS (3)</vt:lpstr>
      <vt:lpstr>Now go and study</vt:lpstr>
    </vt:vector>
  </TitlesOfParts>
  <Manager>Najiba Benabess, PhD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Area Networks</dc:title>
  <dc:subject>CSH5 Chapter 25</dc:subject>
  <dc:creator>Michel E. Kabay</dc:creator>
  <cp:keywords/>
  <dc:description>Updated 2019-10-14_x000d_
“Local Area Networks”_x000d_
Gary C. Kessler &amp; _x000d_
N. Todd Pritsky_x000d_
</dc:description>
  <cp:lastModifiedBy>Mich Kabay</cp:lastModifiedBy>
  <cp:revision>203</cp:revision>
  <cp:lastPrinted>2000-03-28T00:08:39Z</cp:lastPrinted>
  <dcterms:created xsi:type="dcterms:W3CDTF">2009-08-13T19:28:54Z</dcterms:created>
  <dcterms:modified xsi:type="dcterms:W3CDTF">2021-02-05T19:53:52Z</dcterms:modified>
  <cp:category/>
</cp:coreProperties>
</file>