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66"/>
  </p:notesMasterIdLst>
  <p:handoutMasterIdLst>
    <p:handoutMasterId r:id="rId67"/>
  </p:handoutMasterIdLst>
  <p:sldIdLst>
    <p:sldId id="908" r:id="rId2"/>
    <p:sldId id="910" r:id="rId3"/>
    <p:sldId id="917" r:id="rId4"/>
    <p:sldId id="939" r:id="rId5"/>
    <p:sldId id="944" r:id="rId6"/>
    <p:sldId id="921" r:id="rId7"/>
    <p:sldId id="940" r:id="rId8"/>
    <p:sldId id="920" r:id="rId9"/>
    <p:sldId id="941" r:id="rId10"/>
    <p:sldId id="919" r:id="rId11"/>
    <p:sldId id="916" r:id="rId12"/>
    <p:sldId id="924" r:id="rId13"/>
    <p:sldId id="942" r:id="rId14"/>
    <p:sldId id="943" r:id="rId15"/>
    <p:sldId id="923" r:id="rId16"/>
    <p:sldId id="950" r:id="rId17"/>
    <p:sldId id="949" r:id="rId18"/>
    <p:sldId id="948" r:id="rId19"/>
    <p:sldId id="957" r:id="rId20"/>
    <p:sldId id="947" r:id="rId21"/>
    <p:sldId id="946" r:id="rId22"/>
    <p:sldId id="945" r:id="rId23"/>
    <p:sldId id="922" r:id="rId24"/>
    <p:sldId id="956" r:id="rId25"/>
    <p:sldId id="955" r:id="rId26"/>
    <p:sldId id="954" r:id="rId27"/>
    <p:sldId id="953" r:id="rId28"/>
    <p:sldId id="952" r:id="rId29"/>
    <p:sldId id="951" r:id="rId30"/>
    <p:sldId id="915" r:id="rId31"/>
    <p:sldId id="927" r:id="rId32"/>
    <p:sldId id="960" r:id="rId33"/>
    <p:sldId id="961" r:id="rId34"/>
    <p:sldId id="959" r:id="rId35"/>
    <p:sldId id="958" r:id="rId36"/>
    <p:sldId id="962" r:id="rId37"/>
    <p:sldId id="926" r:id="rId38"/>
    <p:sldId id="925" r:id="rId39"/>
    <p:sldId id="966" r:id="rId40"/>
    <p:sldId id="967" r:id="rId41"/>
    <p:sldId id="965" r:id="rId42"/>
    <p:sldId id="964" r:id="rId43"/>
    <p:sldId id="968" r:id="rId44"/>
    <p:sldId id="963" r:id="rId45"/>
    <p:sldId id="969" r:id="rId46"/>
    <p:sldId id="970" r:id="rId47"/>
    <p:sldId id="914" r:id="rId48"/>
    <p:sldId id="930" r:id="rId49"/>
    <p:sldId id="929" r:id="rId50"/>
    <p:sldId id="971" r:id="rId51"/>
    <p:sldId id="972" r:id="rId52"/>
    <p:sldId id="928" r:id="rId53"/>
    <p:sldId id="979" r:id="rId54"/>
    <p:sldId id="978" r:id="rId55"/>
    <p:sldId id="980" r:id="rId56"/>
    <p:sldId id="981" r:id="rId57"/>
    <p:sldId id="977" r:id="rId58"/>
    <p:sldId id="976" r:id="rId59"/>
    <p:sldId id="975" r:id="rId60"/>
    <p:sldId id="974" r:id="rId61"/>
    <p:sldId id="973" r:id="rId62"/>
    <p:sldId id="913" r:id="rId63"/>
    <p:sldId id="982" r:id="rId64"/>
    <p:sldId id="578" r:id="rId65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0084" autoAdjust="0"/>
    <p:restoredTop sz="86410" autoAdjust="0"/>
  </p:normalViewPr>
  <p:slideViewPr>
    <p:cSldViewPr showGuides="1">
      <p:cViewPr varScale="1">
        <p:scale>
          <a:sx n="82" d="100"/>
          <a:sy n="82" d="100"/>
        </p:scale>
        <p:origin x="207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6" y="489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13032"/>
    </p:cViewPr>
  </p:sorter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457435"/>
            <a:ext cx="7315200" cy="227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>
            <a:lvl1pPr algn="ctr" defTabSz="913927" eaLnBrk="0" hangingPunct="0">
              <a:defRPr sz="1200" b="0" i="1" dirty="0" smtClean="0">
                <a:latin typeface="Times New Roman" charset="0"/>
              </a:defRPr>
            </a:lvl1pPr>
          </a:lstStyle>
          <a:p>
            <a:pPr>
              <a:defRPr/>
            </a:pPr>
            <a:r>
              <a:rPr lang="en-US"/>
              <a:t>Introduction to IA – Class Notes</a:t>
            </a:r>
          </a:p>
        </p:txBody>
      </p:sp>
      <p:sp>
        <p:nvSpPr>
          <p:cNvPr id="5038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15869"/>
            <a:ext cx="7315200" cy="457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4" rIns="91427" bIns="45714" numCol="1" anchor="b" anchorCtr="0" compatLnSpc="1">
            <a:prstTxWarp prst="textNoShape">
              <a:avLst/>
            </a:prstTxWarp>
          </a:bodyPr>
          <a:lstStyle>
            <a:lvl1pPr algn="ctr" defTabSz="913927" eaLnBrk="0" hangingPunct="0">
              <a:defRPr sz="1200" b="0" i="1" dirty="0" smtClean="0">
                <a:latin typeface="Times New Roman" charset="0"/>
              </a:defRPr>
            </a:lvl1pPr>
          </a:lstStyle>
          <a:p>
            <a:pPr>
              <a:defRPr/>
            </a:pPr>
            <a:r>
              <a:rPr lang="en-US" dirty="0"/>
              <a:t>Copyright </a:t>
            </a:r>
            <a:r>
              <a:rPr lang="en-US"/>
              <a:t>© 2020 M. E. </a:t>
            </a:r>
            <a:r>
              <a:rPr lang="en-US" dirty="0"/>
              <a:t>Kabay                             </a:t>
            </a:r>
            <a:fld id="{737F65E9-A772-4A14-AEBC-B0D97BFED8B8}" type="slidenum">
              <a:rPr lang="en-US"/>
              <a:pPr>
                <a:defRPr/>
              </a:pPr>
              <a:t>‹#›</a:t>
            </a:fld>
            <a:r>
              <a:rPr lang="en-US" dirty="0"/>
              <a:t>                                             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6729150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19200" y="239375"/>
            <a:ext cx="4876800" cy="2393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47" tIns="48324" rIns="96647" bIns="48324" numCol="1" anchor="t" anchorCtr="0" compatLnSpc="1">
            <a:prstTxWarp prst="textNoShape">
              <a:avLst/>
            </a:prstTxWarp>
          </a:bodyPr>
          <a:lstStyle>
            <a:lvl1pPr algn="ctr" defTabSz="966621" eaLnBrk="0" hangingPunct="0">
              <a:defRPr sz="1300" b="0" i="1" dirty="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/>
              <a:t>IS340 Class Notes</a:t>
            </a:r>
          </a:p>
        </p:txBody>
      </p:sp>
      <p:sp>
        <p:nvSpPr>
          <p:cNvPr id="5123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38032" y="4561226"/>
            <a:ext cx="5039139" cy="431857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vert="horz" wrap="square" lIns="96647" tIns="48324" rIns="96647" bIns="483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138032" y="9122452"/>
            <a:ext cx="5039139" cy="2393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47" tIns="48324" rIns="96647" bIns="48324" numCol="1" anchor="b" anchorCtr="0" compatLnSpc="1">
            <a:prstTxWarp prst="textNoShape">
              <a:avLst/>
            </a:prstTxWarp>
          </a:bodyPr>
          <a:lstStyle>
            <a:lvl1pPr algn="ctr" defTabSz="966621" eaLnBrk="0" hangingPunct="0">
              <a:defRPr sz="1100" b="0" i="1" dirty="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251753" y="9122452"/>
            <a:ext cx="1056861" cy="2393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47" tIns="48324" rIns="96647" bIns="48324" numCol="1" anchor="b" anchorCtr="0" compatLnSpc="1">
            <a:prstTxWarp prst="textNoShape">
              <a:avLst/>
            </a:prstTxWarp>
          </a:bodyPr>
          <a:lstStyle>
            <a:lvl1pPr algn="ctr" defTabSz="966621" eaLnBrk="0" hangingPunct="0">
              <a:defRPr sz="1100" b="0" dirty="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/>
              <a:pPr>
                <a:defRPr/>
              </a:pPr>
              <a:t>‹#›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42438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1143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228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3429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6148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614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r>
              <a:rPr lang="en-US" dirty="0"/>
              <a:t>1-</a:t>
            </a:r>
            <a:fld id="{B801C775-E9A2-4685-A6A4-9F4F15C88AEE}" type="slidenum">
              <a:rPr lang="en-US" smtClean="0"/>
              <a:pPr/>
              <a:t>1</a:t>
            </a:fld>
            <a:endParaRPr lang="en-US" sz="13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367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10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9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11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410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12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471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13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9691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14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099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15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6230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16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6262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17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7483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18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8024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Copyright © 2004 M. E. Kabay.                                                            All rights reserved.</a:t>
            </a:r>
          </a:p>
        </p:txBody>
      </p:sp>
      <p:sp>
        <p:nvSpPr>
          <p:cNvPr id="563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r>
              <a:rPr lang="en-US" dirty="0"/>
              <a:t>1-</a:t>
            </a:r>
            <a:fld id="{4B5F4644-89B9-4B00-9178-53686539169C}" type="slidenum">
              <a:rPr lang="en-US"/>
              <a:pPr/>
              <a:t>19</a:t>
            </a:fld>
            <a:endParaRPr lang="en-US" sz="1300" dirty="0">
              <a:latin typeface="Times New Roman" pitchFamily="18" charset="0"/>
            </a:endParaRPr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1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717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Copyright © 2004 M. E. Kabay.                                                            All rights reserved.</a:t>
            </a:r>
          </a:p>
        </p:txBody>
      </p:sp>
      <p:sp>
        <p:nvSpPr>
          <p:cNvPr id="717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r>
              <a:rPr lang="en-US" dirty="0"/>
              <a:t>1-</a:t>
            </a:r>
            <a:fld id="{F58B216C-A862-4EB0-B884-BFC1CA76260A}" type="slidenum">
              <a:rPr lang="en-US" smtClean="0"/>
              <a:pPr/>
              <a:t>2</a:t>
            </a:fld>
            <a:endParaRPr lang="en-US" sz="12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3184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20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4929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21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4515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22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8709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23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5806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24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0731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25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8378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26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854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27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5269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28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2039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29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557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3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3617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30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3088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31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2641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32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1331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33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5697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34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8665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35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7053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36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3553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37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8671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38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4802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39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839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4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9583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40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0557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41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831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42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71950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43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8631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44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5747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45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9701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46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52388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47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48937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48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8885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49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683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Copyright © 2004 M. E. Kabay.                                                            All rights reserved.</a:t>
            </a:r>
          </a:p>
        </p:txBody>
      </p:sp>
      <p:sp>
        <p:nvSpPr>
          <p:cNvPr id="4096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r>
              <a:rPr lang="en-US" dirty="0"/>
              <a:t>1-</a:t>
            </a:r>
            <a:fld id="{C9BADCF5-F7FD-4AF1-A5F0-9E0366E43674}" type="slidenum">
              <a:rPr lang="en-US"/>
              <a:pPr/>
              <a:t>5</a:t>
            </a:fld>
            <a:endParaRPr lang="en-US" sz="1300" dirty="0">
              <a:latin typeface="Times New Roman" pitchFamily="18" charset="0"/>
            </a:endParaRPr>
          </a:p>
        </p:txBody>
      </p:sp>
      <p:sp>
        <p:nvSpPr>
          <p:cNvPr id="40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3072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50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70266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51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07293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52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35590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53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32215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54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44292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55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88775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56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540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57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77843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58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90565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59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349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6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333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60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15357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61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00216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62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80607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63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77912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81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r>
              <a:rPr lang="en-US" dirty="0"/>
              <a:t>1-</a:t>
            </a:r>
            <a:fld id="{03FF91CD-32CD-43BA-AAFF-F595D6CB5954}" type="slidenum">
              <a:rPr lang="en-US" smtClean="0"/>
              <a:pPr/>
              <a:t>64</a:t>
            </a:fld>
            <a:endParaRPr lang="en-US" sz="1300" dirty="0">
              <a:latin typeface="Times New Roman" pitchFamily="18" charset="0"/>
            </a:endParaRPr>
          </a:p>
        </p:txBody>
      </p:sp>
      <p:sp>
        <p:nvSpPr>
          <p:cNvPr id="8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38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7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742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8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36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9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179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152400"/>
            <a:ext cx="17907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152400"/>
            <a:ext cx="52197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371600"/>
            <a:ext cx="7162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76400"/>
            <a:ext cx="3505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505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52400"/>
            <a:ext cx="71628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676400"/>
            <a:ext cx="7162800" cy="464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89860" name="Rectangle 4"/>
          <p:cNvSpPr>
            <a:spLocks noChangeArrowheads="1"/>
          </p:cNvSpPr>
          <p:nvPr/>
        </p:nvSpPr>
        <p:spPr bwMode="auto">
          <a:xfrm>
            <a:off x="0" y="6494463"/>
            <a:ext cx="46037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>
              <a:defRPr/>
            </a:pPr>
            <a:fld id="{1876368F-CCB9-4D53-B26B-53ADE0C8FEAD}" type="slidenum">
              <a:rPr lang="en-US" sz="1800"/>
              <a:pPr eaLnBrk="0" hangingPunct="0">
                <a:defRPr/>
              </a:pPr>
              <a:t>‹#›</a:t>
            </a:fld>
            <a:endParaRPr lang="en-US" sz="1800" dirty="0"/>
          </a:p>
        </p:txBody>
      </p:sp>
      <p:sp>
        <p:nvSpPr>
          <p:cNvPr id="889861" name="Text Box 5"/>
          <p:cNvSpPr txBox="1">
            <a:spLocks noChangeArrowheads="1"/>
          </p:cNvSpPr>
          <p:nvPr/>
        </p:nvSpPr>
        <p:spPr bwMode="auto">
          <a:xfrm>
            <a:off x="8839200" y="152400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b="0" dirty="0">
              <a:latin typeface="Times New Roman" charset="0"/>
            </a:endParaRPr>
          </a:p>
        </p:txBody>
      </p:sp>
      <p:sp>
        <p:nvSpPr>
          <p:cNvPr id="889863" name="Text Box 7"/>
          <p:cNvSpPr txBox="1">
            <a:spLocks noChangeArrowheads="1"/>
          </p:cNvSpPr>
          <p:nvPr/>
        </p:nvSpPr>
        <p:spPr bwMode="auto">
          <a:xfrm>
            <a:off x="3322638" y="6643688"/>
            <a:ext cx="2497137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800" b="0" i="1" dirty="0"/>
              <a:t>Copyright </a:t>
            </a:r>
            <a:r>
              <a:rPr lang="en-US" sz="800" b="0" i="1"/>
              <a:t>© 2020 M. E. </a:t>
            </a:r>
            <a:r>
              <a:rPr lang="en-US" sz="800" b="0" i="1" dirty="0"/>
              <a:t>Kabay.  All rights reserved.</a:t>
            </a:r>
          </a:p>
        </p:txBody>
      </p:sp>
      <p:pic>
        <p:nvPicPr>
          <p:cNvPr id="1031" name="Picture 7" descr="NWU_2c_stacked_logo_1-inch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235950" y="0"/>
            <a:ext cx="9080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+mj-lt"/>
          <a:ea typeface="+mj-ea"/>
          <a:cs typeface="+mj-cs"/>
        </a:defRPr>
      </a:lvl1pPr>
      <a:lvl2pPr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2pPr>
      <a:lvl3pPr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3pPr>
      <a:lvl4pPr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4pPr>
      <a:lvl5pPr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5pPr>
      <a:lvl6pPr marL="457200"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6pPr>
      <a:lvl7pPr marL="914400"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7pPr>
      <a:lvl8pPr marL="1371600"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8pPr>
      <a:lvl9pPr marL="1828800"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9pPr>
    </p:titleStyle>
    <p:bodyStyle>
      <a:lvl1pPr marL="285750" indent="-2857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Font typeface="Wingdings" pitchFamily="2" charset="2"/>
        <a:buChar char="Ø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q"/>
        <a:defRPr sz="24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Font typeface="Wingdings" pitchFamily="2" charset="2"/>
        <a:buChar char="ü"/>
        <a:defRPr sz="2400" b="1">
          <a:solidFill>
            <a:schemeClr val="tx1"/>
          </a:solidFill>
          <a:latin typeface="+mn-lt"/>
        </a:defRPr>
      </a:lvl3pPr>
      <a:lvl4pPr marL="15430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Font typeface="Wingdings" pitchFamily="2" charset="2"/>
        <a:buChar char="§"/>
        <a:defRPr sz="2400" b="1">
          <a:solidFill>
            <a:schemeClr val="tx1"/>
          </a:solidFill>
          <a:latin typeface="+mn-lt"/>
        </a:defRPr>
      </a:lvl4pPr>
      <a:lvl5pPr marL="20002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5pPr>
      <a:lvl6pPr marL="24574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6pPr>
      <a:lvl7pPr marL="29146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7pPr>
      <a:lvl8pPr marL="33718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8pPr>
      <a:lvl9pPr marL="38290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olicynl.ca/policydevelopment/images/policy-development-life-cycle.png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62800" cy="3276600"/>
          </a:xfrm>
        </p:spPr>
        <p:txBody>
          <a:bodyPr/>
          <a:lstStyle/>
          <a:p>
            <a:pPr algn="ctr"/>
            <a:r>
              <a:rPr lang="en-US" sz="6000" dirty="0"/>
              <a:t>Gateway Security Devices</a:t>
            </a:r>
          </a:p>
        </p:txBody>
      </p:sp>
      <p:sp>
        <p:nvSpPr>
          <p:cNvPr id="2051" name="Content Placeholder 2"/>
          <p:cNvSpPr>
            <a:spLocks noGrp="1"/>
          </p:cNvSpPr>
          <p:nvPr>
            <p:ph idx="1"/>
          </p:nvPr>
        </p:nvSpPr>
        <p:spPr>
          <a:xfrm>
            <a:off x="990600" y="3429000"/>
            <a:ext cx="7162800" cy="31242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3600" dirty="0"/>
              <a:t>CSH6 Chapter 26</a:t>
            </a:r>
          </a:p>
          <a:p>
            <a:pPr algn="ctr">
              <a:buFont typeface="Wingdings" pitchFamily="2" charset="2"/>
              <a:buNone/>
            </a:pPr>
            <a:r>
              <a:rPr lang="en-US" sz="3600" dirty="0"/>
              <a:t>“Gateway Security Devices”</a:t>
            </a:r>
          </a:p>
          <a:p>
            <a:pPr algn="ctr">
              <a:buFont typeface="Wingdings" pitchFamily="2" charset="2"/>
              <a:buNone/>
            </a:pPr>
            <a:r>
              <a:rPr lang="en-US" sz="3600" dirty="0"/>
              <a:t>David Brussin &amp; Justin </a:t>
            </a:r>
            <a:r>
              <a:rPr lang="en-US" sz="3600" dirty="0" err="1"/>
              <a:t>Opatrny</a:t>
            </a:r>
            <a:endParaRPr lang="en-US" sz="3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Application Firewall: Beyond the Proxy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90600" y="1371600"/>
            <a:ext cx="7696200" cy="4953000"/>
          </a:xfrm>
        </p:spPr>
        <p:txBody>
          <a:bodyPr/>
          <a:lstStyle/>
          <a:p>
            <a:r>
              <a:rPr lang="en-US" dirty="0"/>
              <a:t>Most significant allowed paths for most firewalls: Web access</a:t>
            </a:r>
          </a:p>
          <a:p>
            <a:pPr lvl="1"/>
            <a:r>
              <a:rPr lang="en-US" dirty="0"/>
              <a:t>HTTP &amp; HTTPS (HTTP with SSL)</a:t>
            </a:r>
          </a:p>
          <a:p>
            <a:r>
              <a:rPr lang="en-US" dirty="0"/>
              <a:t>Increased complexity</a:t>
            </a:r>
          </a:p>
          <a:p>
            <a:pPr lvl="1"/>
            <a:r>
              <a:rPr lang="en-US" dirty="0"/>
              <a:t>Rich-client applications; e.g., using AJAX</a:t>
            </a:r>
          </a:p>
          <a:p>
            <a:pPr lvl="2"/>
            <a:r>
              <a:rPr lang="en-US" u="sng" dirty="0"/>
              <a:t>A</a:t>
            </a:r>
            <a:r>
              <a:rPr lang="en-US" dirty="0"/>
              <a:t>synchronous </a:t>
            </a:r>
            <a:r>
              <a:rPr lang="en-US" u="sng" dirty="0"/>
              <a:t>Ja</a:t>
            </a:r>
            <a:r>
              <a:rPr lang="en-US" dirty="0"/>
              <a:t>vaScript &amp; </a:t>
            </a:r>
            <a:r>
              <a:rPr lang="en-US" u="sng" dirty="0"/>
              <a:t>X</a:t>
            </a:r>
            <a:r>
              <a:rPr lang="en-US" dirty="0"/>
              <a:t>ML</a:t>
            </a:r>
          </a:p>
          <a:p>
            <a:pPr lvl="2"/>
            <a:r>
              <a:rPr lang="en-US" dirty="0"/>
              <a:t>AKA </a:t>
            </a:r>
            <a:r>
              <a:rPr lang="en-US" i="1" dirty="0"/>
              <a:t>remote scripting</a:t>
            </a:r>
          </a:p>
          <a:p>
            <a:pPr lvl="2"/>
            <a:r>
              <a:rPr lang="en-US" dirty="0"/>
              <a:t>Allows user to interact </a:t>
            </a:r>
            <a:r>
              <a:rPr lang="en-US" i="1" dirty="0"/>
              <a:t>a field at a time </a:t>
            </a:r>
            <a:r>
              <a:rPr lang="en-US" dirty="0"/>
              <a:t>instead of </a:t>
            </a:r>
            <a:r>
              <a:rPr lang="en-US" i="1" dirty="0"/>
              <a:t>a page at a time</a:t>
            </a:r>
          </a:p>
          <a:p>
            <a:pPr lvl="1"/>
            <a:r>
              <a:rPr lang="en-US" dirty="0"/>
              <a:t>Firewall now has to guard against misconfiguration &amp; vulnerability in custom Web applications running over allowed HTTP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History &amp;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Changing</a:t>
            </a:r>
            <a:r>
              <a:rPr lang="en-US" baseline="0" dirty="0"/>
              <a:t> Network Models</a:t>
            </a:r>
          </a:p>
          <a:p>
            <a:pPr lvl="1"/>
            <a:r>
              <a:rPr lang="en-US" baseline="0" dirty="0"/>
              <a:t>Mainframe</a:t>
            </a:r>
          </a:p>
          <a:p>
            <a:pPr lvl="1"/>
            <a:r>
              <a:rPr lang="en-US" baseline="0" dirty="0"/>
              <a:t>Client/Server</a:t>
            </a:r>
          </a:p>
          <a:p>
            <a:pPr lvl="1"/>
            <a:r>
              <a:rPr lang="en-US" baseline="0" dirty="0"/>
              <a:t>Web</a:t>
            </a:r>
          </a:p>
          <a:p>
            <a:r>
              <a:rPr lang="en-US" baseline="0" dirty="0"/>
              <a:t>Firewall Architectures</a:t>
            </a:r>
          </a:p>
          <a:p>
            <a:r>
              <a:rPr lang="en-US" baseline="0" dirty="0"/>
              <a:t>Firewall Platforms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7308" y="4876800"/>
            <a:ext cx="7889384" cy="1323439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dirty="0"/>
              <a:t>Cross References in </a:t>
            </a:r>
            <a:r>
              <a:rPr lang="en-US" i="1" dirty="0"/>
              <a:t>CSH6</a:t>
            </a:r>
            <a:r>
              <a:rPr lang="en-US" dirty="0"/>
              <a:t>:</a:t>
            </a:r>
          </a:p>
          <a:p>
            <a:pPr>
              <a:tabLst>
                <a:tab pos="457200" algn="l"/>
              </a:tabLst>
            </a:pPr>
            <a:r>
              <a:rPr lang="en-US" dirty="0"/>
              <a:t>•	Overview of computing and security history, see Chapter 1.</a:t>
            </a:r>
          </a:p>
          <a:p>
            <a:pPr>
              <a:tabLst>
                <a:tab pos="457200" algn="l"/>
              </a:tabLst>
            </a:pPr>
            <a:r>
              <a:rPr lang="en-US" dirty="0"/>
              <a:t>•	Introduction to data communication basics, see Chapter 5.</a:t>
            </a:r>
          </a:p>
          <a:p>
            <a:pPr>
              <a:tabLst>
                <a:tab pos="457200" algn="l"/>
              </a:tabLst>
            </a:pPr>
            <a:r>
              <a:rPr lang="en-US" dirty="0"/>
              <a:t>•	Introduction to local area networks, see Chapter 25.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828800"/>
            <a:ext cx="3998023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001000" cy="685800"/>
          </a:xfrm>
        </p:spPr>
        <p:txBody>
          <a:bodyPr/>
          <a:lstStyle/>
          <a:p>
            <a:pPr lvl="0"/>
            <a:r>
              <a:rPr lang="en-US" dirty="0"/>
              <a:t>Changing Network Models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711944" cy="5486400"/>
          </a:xfrm>
        </p:spPr>
        <p:txBody>
          <a:bodyPr/>
          <a:lstStyle/>
          <a:p>
            <a:r>
              <a:rPr lang="en-US" dirty="0"/>
              <a:t>Shift from mainframe-centric to LAN-centric to Internet-centric computing through 1980s through 1990s &amp; 2000s</a:t>
            </a:r>
          </a:p>
          <a:p>
            <a:r>
              <a:rPr lang="en-US" dirty="0"/>
              <a:t>Mainframe architectures</a:t>
            </a:r>
          </a:p>
          <a:p>
            <a:pPr lvl="1"/>
            <a:r>
              <a:rPr lang="en-US" i="1" dirty="0"/>
              <a:t>Glass house </a:t>
            </a:r>
            <a:r>
              <a:rPr lang="en-US" dirty="0"/>
              <a:t>approach</a:t>
            </a:r>
          </a:p>
          <a:p>
            <a:pPr lvl="1"/>
            <a:r>
              <a:rPr lang="en-US" dirty="0"/>
              <a:t>Solitary systems with </a:t>
            </a:r>
            <a:br>
              <a:rPr lang="en-US" dirty="0"/>
            </a:br>
            <a:r>
              <a:rPr lang="en-US" dirty="0"/>
              <a:t>hardwired dumb or smart </a:t>
            </a:r>
            <a:br>
              <a:rPr lang="en-US" dirty="0"/>
            </a:br>
            <a:r>
              <a:rPr lang="en-US" dirty="0"/>
              <a:t>terminals (</a:t>
            </a:r>
            <a:r>
              <a:rPr lang="en-US" i="1" dirty="0"/>
              <a:t>green screens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Multiple mainframes linked </a:t>
            </a:r>
            <a:br>
              <a:rPr lang="en-US" dirty="0"/>
            </a:br>
            <a:r>
              <a:rPr lang="en-US" dirty="0"/>
              <a:t>within single data centers</a:t>
            </a:r>
          </a:p>
          <a:p>
            <a:pPr lvl="1"/>
            <a:r>
              <a:rPr lang="en-US" dirty="0"/>
              <a:t>WANs used leased lines (telephony)</a:t>
            </a:r>
          </a:p>
          <a:p>
            <a:r>
              <a:rPr lang="en-US" dirty="0"/>
              <a:t>Virtualization began on mainframes</a:t>
            </a:r>
          </a:p>
          <a:p>
            <a:pPr lvl="1"/>
            <a:r>
              <a:rPr lang="en-US" dirty="0"/>
              <a:t>IBM MVS/VM</a:t>
            </a:r>
          </a:p>
          <a:p>
            <a:pPr lvl="1"/>
            <a:r>
              <a:rPr lang="en-US" dirty="0"/>
              <a:t>Strict partitions, mandatory access control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828800"/>
            <a:ext cx="3835144" cy="2271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848600" cy="1143000"/>
          </a:xfrm>
        </p:spPr>
        <p:txBody>
          <a:bodyPr/>
          <a:lstStyle/>
          <a:p>
            <a:r>
              <a:rPr lang="en-US" dirty="0"/>
              <a:t>Changing Network Models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7848600" cy="5181600"/>
          </a:xfrm>
        </p:spPr>
        <p:txBody>
          <a:bodyPr/>
          <a:lstStyle/>
          <a:p>
            <a:r>
              <a:rPr lang="en-US" dirty="0"/>
              <a:t>Client/Server (1980s, early 1990s)</a:t>
            </a:r>
          </a:p>
          <a:p>
            <a:pPr lvl="1"/>
            <a:r>
              <a:rPr lang="en-US" dirty="0"/>
              <a:t>Midrange servers running Unix, NetWare, OS/2, Windows NT</a:t>
            </a:r>
          </a:p>
          <a:p>
            <a:pPr lvl="1"/>
            <a:r>
              <a:rPr lang="en-US" dirty="0"/>
              <a:t>Rapid increase in # &amp; type of connections</a:t>
            </a:r>
          </a:p>
          <a:p>
            <a:pPr lvl="1"/>
            <a:r>
              <a:rPr lang="en-US" dirty="0"/>
              <a:t>Switch to PCs with local processing</a:t>
            </a:r>
          </a:p>
          <a:p>
            <a:r>
              <a:rPr lang="en-US" dirty="0"/>
              <a:t>Security perimeter expanded</a:t>
            </a:r>
          </a:p>
          <a:p>
            <a:pPr lvl="1"/>
            <a:r>
              <a:rPr lang="en-US" dirty="0"/>
              <a:t>Out of data center to desktop</a:t>
            </a:r>
          </a:p>
          <a:p>
            <a:pPr lvl="1"/>
            <a:r>
              <a:rPr lang="en-US" dirty="0"/>
              <a:t>WANs expanded beyond enterprise</a:t>
            </a:r>
          </a:p>
          <a:p>
            <a:r>
              <a:rPr lang="en-US" dirty="0"/>
              <a:t>Application security expanded across </a:t>
            </a:r>
            <a:br>
              <a:rPr lang="en-US" dirty="0"/>
            </a:br>
            <a:r>
              <a:rPr lang="en-US" dirty="0"/>
              <a:t>systems</a:t>
            </a:r>
          </a:p>
          <a:p>
            <a:pPr lvl="1"/>
            <a:r>
              <a:rPr lang="en-US" dirty="0"/>
              <a:t>Multiple allowed paths</a:t>
            </a:r>
          </a:p>
          <a:p>
            <a:pPr lvl="1"/>
            <a:r>
              <a:rPr lang="en-US" dirty="0"/>
              <a:t>Multiple possible attack paths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3124200"/>
            <a:ext cx="2543175" cy="3086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1220"/>
            <a:ext cx="8001000" cy="630820"/>
          </a:xfrm>
        </p:spPr>
        <p:txBody>
          <a:bodyPr/>
          <a:lstStyle/>
          <a:p>
            <a:r>
              <a:rPr lang="en-US" dirty="0"/>
              <a:t>Changing Network Models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17316"/>
            <a:ext cx="5219700" cy="6096000"/>
          </a:xfrm>
        </p:spPr>
        <p:txBody>
          <a:bodyPr/>
          <a:lstStyle/>
          <a:p>
            <a:r>
              <a:rPr lang="en-US" dirty="0"/>
              <a:t>Web</a:t>
            </a:r>
          </a:p>
          <a:p>
            <a:pPr lvl="1"/>
            <a:r>
              <a:rPr lang="en-US" dirty="0"/>
              <a:t>HTTP/HTML started expanding 1989</a:t>
            </a:r>
          </a:p>
          <a:p>
            <a:pPr lvl="1"/>
            <a:r>
              <a:rPr lang="en-US" dirty="0"/>
              <a:t>Commercial Internet exploded starting</a:t>
            </a:r>
            <a:r>
              <a:rPr lang="en-US" baseline="0" dirty="0"/>
              <a:t> in 1993 when </a:t>
            </a:r>
            <a:r>
              <a:rPr lang="en-US" dirty="0"/>
              <a:t>.com opened in big way</a:t>
            </a:r>
          </a:p>
          <a:p>
            <a:pPr lvl="1"/>
            <a:r>
              <a:rPr lang="en-US" dirty="0"/>
              <a:t>Web applications replaced fat clients</a:t>
            </a:r>
          </a:p>
          <a:p>
            <a:r>
              <a:rPr lang="en-US" dirty="0"/>
              <a:t>Mobile code complicated security issues</a:t>
            </a:r>
          </a:p>
          <a:p>
            <a:pPr lvl="1"/>
            <a:r>
              <a:rPr lang="en-US" u="sng" dirty="0"/>
              <a:t>A</a:t>
            </a:r>
            <a:r>
              <a:rPr lang="en-US" dirty="0"/>
              <a:t>synchronous </a:t>
            </a:r>
            <a:r>
              <a:rPr lang="en-US" u="sng" dirty="0"/>
              <a:t>Ja</a:t>
            </a:r>
            <a:r>
              <a:rPr lang="en-US" dirty="0"/>
              <a:t>vaScript &amp; XML (AJAX)</a:t>
            </a:r>
          </a:p>
          <a:p>
            <a:pPr lvl="1"/>
            <a:r>
              <a:rPr lang="en-US" dirty="0"/>
              <a:t>Many customized &amp; ad hoc protocols carry data over http</a:t>
            </a:r>
          </a:p>
          <a:p>
            <a:pPr lvl="1"/>
            <a:r>
              <a:rPr lang="en-US" dirty="0"/>
              <a:t>Firewalls increasingly focused on HTTP traffic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100" y="1688878"/>
            <a:ext cx="3619500" cy="3952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Firewall Architectures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4114800" cy="4953000"/>
          </a:xfrm>
        </p:spPr>
        <p:txBody>
          <a:bodyPr/>
          <a:lstStyle/>
          <a:p>
            <a:r>
              <a:rPr lang="en-US" sz="2800" dirty="0"/>
              <a:t>Access Control List</a:t>
            </a:r>
          </a:p>
          <a:p>
            <a:r>
              <a:rPr lang="en-US" sz="2800" dirty="0"/>
              <a:t>Packet Filtering</a:t>
            </a:r>
          </a:p>
          <a:p>
            <a:r>
              <a:rPr lang="en-US" sz="2800" dirty="0"/>
              <a:t>Stateful Inspection</a:t>
            </a:r>
          </a:p>
          <a:p>
            <a:pPr rtl="0" eaLnBrk="1" fontAlgn="base" hangingPunct="1"/>
            <a:r>
              <a:rPr lang="en-US" sz="2800" b="1" baseline="0" dirty="0">
                <a:solidFill>
                  <a:schemeClr val="tx1"/>
                </a:solidFill>
              </a:rPr>
              <a:t>Application-Layer Gateway</a:t>
            </a:r>
            <a:endParaRPr lang="en-US" sz="2800" dirty="0"/>
          </a:p>
          <a:p>
            <a:pPr rtl="0" eaLnBrk="1" fontAlgn="base" hangingPunct="1"/>
            <a:r>
              <a:rPr lang="en-US" sz="2800" b="1" baseline="0" dirty="0">
                <a:solidFill>
                  <a:schemeClr val="tx1"/>
                </a:solidFill>
              </a:rPr>
              <a:t>Multifunction </a:t>
            </a:r>
            <a:br>
              <a:rPr lang="en-US" sz="2800" dirty="0"/>
            </a:br>
            <a:r>
              <a:rPr lang="en-US" sz="2800" b="1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Hybrid</a:t>
            </a:r>
            <a:endParaRPr lang="en-US" sz="2800" dirty="0"/>
          </a:p>
          <a:p>
            <a:pPr rtl="0" eaLnBrk="1" fontAlgn="base" hangingPunct="1"/>
            <a:r>
              <a:rPr lang="en-US" sz="2800" b="1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Host Environment Context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9500" y="1524000"/>
            <a:ext cx="5334000" cy="4267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Access Control List (ACL)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7162800" cy="5181600"/>
          </a:xfrm>
        </p:spPr>
        <p:txBody>
          <a:bodyPr/>
          <a:lstStyle/>
          <a:p>
            <a:r>
              <a:rPr lang="en-US" dirty="0"/>
              <a:t>First FW were routers</a:t>
            </a:r>
          </a:p>
          <a:p>
            <a:pPr lvl="1"/>
            <a:r>
              <a:rPr lang="en-US" dirty="0"/>
              <a:t>Dedicated appliances</a:t>
            </a:r>
          </a:p>
          <a:p>
            <a:pPr lvl="1"/>
            <a:r>
              <a:rPr lang="en-US" dirty="0"/>
              <a:t>UNIX-based bastion hosts</a:t>
            </a:r>
          </a:p>
          <a:p>
            <a:r>
              <a:rPr lang="en-US" dirty="0"/>
              <a:t>Routing appliances w/ ACLs </a:t>
            </a:r>
          </a:p>
          <a:p>
            <a:pPr lvl="1"/>
            <a:r>
              <a:rPr lang="en-US" dirty="0"/>
              <a:t>Still widely used</a:t>
            </a:r>
          </a:p>
          <a:p>
            <a:pPr lvl="1"/>
            <a:r>
              <a:rPr lang="en-US" dirty="0"/>
              <a:t>Decide on whether to </a:t>
            </a:r>
            <a:br>
              <a:rPr lang="en-US" dirty="0"/>
            </a:br>
            <a:r>
              <a:rPr lang="en-US" dirty="0"/>
              <a:t>allow packet into or out of </a:t>
            </a:r>
            <a:br>
              <a:rPr lang="en-US" dirty="0"/>
            </a:br>
            <a:r>
              <a:rPr lang="en-US" dirty="0"/>
              <a:t>network strictly one packet at a time</a:t>
            </a:r>
          </a:p>
          <a:p>
            <a:pPr lvl="1"/>
            <a:r>
              <a:rPr lang="en-US" dirty="0"/>
              <a:t>Examine packet data</a:t>
            </a:r>
          </a:p>
          <a:p>
            <a:pPr lvl="2"/>
            <a:r>
              <a:rPr lang="en-US" dirty="0"/>
              <a:t>Source, target addresses</a:t>
            </a:r>
          </a:p>
          <a:p>
            <a:pPr lvl="2"/>
            <a:r>
              <a:rPr lang="en-US" dirty="0"/>
              <a:t>Port, packet flags (e.g., SYN flag)</a:t>
            </a:r>
          </a:p>
          <a:p>
            <a:r>
              <a:rPr lang="en-US" dirty="0"/>
              <a:t>Vulnerable to misconfigured packets</a:t>
            </a:r>
          </a:p>
          <a:p>
            <a:pPr lvl="1"/>
            <a:r>
              <a:rPr lang="en-US" dirty="0"/>
              <a:t>Fix problems using patches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990600"/>
            <a:ext cx="417195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Packet 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066800"/>
            <a:ext cx="7620000" cy="5562600"/>
          </a:xfrm>
        </p:spPr>
        <p:txBody>
          <a:bodyPr/>
          <a:lstStyle/>
          <a:p>
            <a:r>
              <a:rPr lang="en-US" sz="2000" dirty="0"/>
              <a:t>Pure packet-filtering FWs no longer common</a:t>
            </a:r>
          </a:p>
          <a:p>
            <a:pPr lvl="1"/>
            <a:r>
              <a:rPr lang="en-US" sz="2000" dirty="0"/>
              <a:t>Appliance or host-based</a:t>
            </a:r>
          </a:p>
          <a:p>
            <a:pPr lvl="1"/>
            <a:r>
              <a:rPr lang="en-US" sz="2000" dirty="0"/>
              <a:t>Use ACLs to apply policies</a:t>
            </a:r>
          </a:p>
          <a:p>
            <a:pPr lvl="1"/>
            <a:r>
              <a:rPr lang="en-US" sz="2000" dirty="0"/>
              <a:t>Typically provide logging</a:t>
            </a:r>
          </a:p>
          <a:p>
            <a:pPr lvl="1"/>
            <a:r>
              <a:rPr lang="en-US" sz="2000" dirty="0"/>
              <a:t>Support user-based authorization</a:t>
            </a:r>
          </a:p>
          <a:p>
            <a:pPr lvl="1"/>
            <a:r>
              <a:rPr lang="en-US" sz="2000" dirty="0"/>
              <a:t>Include intrusion detection &amp; alerts</a:t>
            </a:r>
          </a:p>
          <a:p>
            <a:r>
              <a:rPr lang="en-US" sz="2000" dirty="0"/>
              <a:t>Strengths</a:t>
            </a:r>
          </a:p>
          <a:p>
            <a:pPr lvl="1"/>
            <a:r>
              <a:rPr lang="en-US" sz="2000" dirty="0"/>
              <a:t>Ideally suited to load-balanced, </a:t>
            </a:r>
            <a:br>
              <a:rPr lang="en-US" sz="2000" dirty="0"/>
            </a:br>
            <a:r>
              <a:rPr lang="en-US" sz="2000" dirty="0"/>
              <a:t>high-availability environments</a:t>
            </a:r>
          </a:p>
          <a:p>
            <a:pPr lvl="1"/>
            <a:r>
              <a:rPr lang="en-US" sz="2000" dirty="0"/>
              <a:t>Can automatically share load among devices</a:t>
            </a:r>
          </a:p>
          <a:p>
            <a:r>
              <a:rPr lang="en-US" sz="2000" dirty="0"/>
              <a:t>Weaknesses</a:t>
            </a:r>
          </a:p>
          <a:p>
            <a:pPr lvl="1"/>
            <a:r>
              <a:rPr lang="en-US" sz="2000" dirty="0"/>
              <a:t>Lack context information</a:t>
            </a:r>
          </a:p>
          <a:p>
            <a:pPr lvl="1"/>
            <a:r>
              <a:rPr lang="en-US" sz="2000" dirty="0"/>
              <a:t>Underlying operating system vulnerabilities affect security of FW</a:t>
            </a:r>
          </a:p>
          <a:p>
            <a:r>
              <a:rPr lang="en-US" sz="2000" dirty="0"/>
              <a:t>Packet filtering has moved to non-security appliances such as load balancers, Web caches, switches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428750"/>
            <a:ext cx="2762250" cy="276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Stateful Inspection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458200" cy="5334000"/>
          </a:xfrm>
        </p:spPr>
        <p:txBody>
          <a:bodyPr/>
          <a:lstStyle/>
          <a:p>
            <a:r>
              <a:rPr lang="en-US" sz="2000" dirty="0"/>
              <a:t>HTTP is a </a:t>
            </a:r>
            <a:r>
              <a:rPr lang="en-US" sz="2000" i="1" dirty="0"/>
              <a:t>connectionless protocol</a:t>
            </a:r>
          </a:p>
          <a:p>
            <a:pPr lvl="1"/>
            <a:r>
              <a:rPr lang="en-US" sz="2000" dirty="0"/>
              <a:t>A communications architecture that does </a:t>
            </a:r>
            <a:br>
              <a:rPr lang="en-US" sz="2000" dirty="0"/>
            </a:br>
            <a:r>
              <a:rPr lang="en-US" sz="2000" dirty="0"/>
              <a:t>not require the establishment of a session </a:t>
            </a:r>
            <a:br>
              <a:rPr lang="en-US" sz="2000" dirty="0"/>
            </a:br>
            <a:r>
              <a:rPr lang="en-US" sz="2000" dirty="0"/>
              <a:t>between two nodes before transmission </a:t>
            </a:r>
            <a:br>
              <a:rPr lang="en-US" sz="2000" dirty="0"/>
            </a:br>
            <a:r>
              <a:rPr lang="en-US" sz="2000" dirty="0"/>
              <a:t>can begin. </a:t>
            </a:r>
            <a:r>
              <a:rPr lang="en-US" sz="2000" i="1" dirty="0"/>
              <a:t>[Computer Desktop Encyclopedia]</a:t>
            </a:r>
          </a:p>
          <a:p>
            <a:r>
              <a:rPr lang="en-US" sz="2000" dirty="0"/>
              <a:t>Stateful-inspection FW maintain connection information locally</a:t>
            </a:r>
          </a:p>
          <a:p>
            <a:pPr lvl="1"/>
            <a:r>
              <a:rPr lang="en-US" sz="2000" dirty="0"/>
              <a:t>Table in memory stores packet header data</a:t>
            </a:r>
          </a:p>
          <a:p>
            <a:pPr lvl="1"/>
            <a:r>
              <a:rPr lang="en-US" sz="2000" dirty="0"/>
              <a:t>Compare current packet info to session</a:t>
            </a:r>
          </a:p>
          <a:p>
            <a:pPr lvl="1"/>
            <a:r>
              <a:rPr lang="en-US" sz="2000" dirty="0"/>
              <a:t>Identify some abnormal packets used in attacks</a:t>
            </a:r>
          </a:p>
          <a:p>
            <a:pPr lvl="1"/>
            <a:r>
              <a:rPr lang="en-US" sz="2000" dirty="0"/>
              <a:t>But attacks that use uninspected portions can succeed</a:t>
            </a:r>
          </a:p>
          <a:p>
            <a:r>
              <a:rPr lang="en-US" sz="2000" dirty="0"/>
              <a:t>Fast mode reduces inspection once connection opened successfully – strongly discouraged</a:t>
            </a:r>
          </a:p>
          <a:p>
            <a:r>
              <a:rPr lang="en-US" sz="2000" dirty="0"/>
              <a:t>Performance can be good</a:t>
            </a:r>
          </a:p>
          <a:p>
            <a:pPr lvl="1"/>
            <a:r>
              <a:rPr lang="en-US" sz="2000" dirty="0"/>
              <a:t>Provide load balancing &amp; failover with out-of-band data synchronization among devices running in parallel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l="2640" t="3200" r="2310" b="4000"/>
          <a:stretch>
            <a:fillRect/>
          </a:stretch>
        </p:blipFill>
        <p:spPr bwMode="auto">
          <a:xfrm>
            <a:off x="6400800" y="0"/>
            <a:ext cx="2743200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Proxy Server?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0" y="1066800"/>
            <a:ext cx="4114800" cy="4038600"/>
          </a:xfrm>
        </p:spPr>
        <p:txBody>
          <a:bodyPr/>
          <a:lstStyle/>
          <a:p>
            <a:r>
              <a:rPr lang="en-US" dirty="0"/>
              <a:t>“[An] application that breaks the connection between sender and receiver.  All input is forwarded out a different port, closing a straight path between two networks and preventing a cracker from obtaining internal addresses and details of a private network.”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 l="32147" t="17969" r="9833" b="5867"/>
          <a:stretch>
            <a:fillRect/>
          </a:stretch>
        </p:blipFill>
        <p:spPr bwMode="auto">
          <a:xfrm>
            <a:off x="0" y="990600"/>
            <a:ext cx="4572000" cy="5867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21509" name="Oval 5"/>
          <p:cNvSpPr>
            <a:spLocks noChangeArrowheads="1"/>
          </p:cNvSpPr>
          <p:nvPr/>
        </p:nvSpPr>
        <p:spPr bwMode="auto">
          <a:xfrm>
            <a:off x="1905000" y="5181600"/>
            <a:ext cx="1371600" cy="1143000"/>
          </a:xfrm>
          <a:prstGeom prst="ellipse">
            <a:avLst/>
          </a:prstGeom>
          <a:noFill/>
          <a:ln w="76200">
            <a:solidFill>
              <a:srgbClr val="CC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4572000" y="5543550"/>
            <a:ext cx="4130675" cy="13144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sz="1600" dirty="0"/>
              <a:t>Image and text from </a:t>
            </a:r>
            <a:r>
              <a:rPr lang="en-US" sz="1600" i="1" dirty="0"/>
              <a:t>Computer Desktop Encyclopedia</a:t>
            </a:r>
            <a:r>
              <a:rPr lang="en-US" sz="1600" dirty="0"/>
              <a:t>.  Reproduced with permission.  (c) 1981-2014 </a:t>
            </a:r>
            <a:r>
              <a:rPr lang="en-US" sz="1600" u="sng" dirty="0"/>
              <a:t>The Computer Language Company Inc.</a:t>
            </a:r>
            <a:br>
              <a:rPr lang="en-US" sz="1600" u="sng" dirty="0"/>
            </a:br>
            <a:endParaRPr lang="en-US" sz="1600" u="sng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7772400" cy="1143000"/>
          </a:xfrm>
        </p:spPr>
        <p:txBody>
          <a:bodyPr/>
          <a:lstStyle/>
          <a:p>
            <a:r>
              <a:rPr lang="en-US" dirty="0"/>
              <a:t>Topics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4419600" cy="4572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/>
              <a:t>Introduction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History &amp; Background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Network Security Mechanisms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Deployment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Network Security Device Evaluation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876300"/>
            <a:ext cx="4196783" cy="556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6000" contrast="38000"/>
                    </a14:imgEffect>
                  </a14:imgLayer>
                </a14:imgProps>
              </a:ext>
            </a:extLst>
          </a:blip>
          <a:srcRect b="7216"/>
          <a:stretch>
            <a:fillRect/>
          </a:stretch>
        </p:blipFill>
        <p:spPr bwMode="auto">
          <a:xfrm>
            <a:off x="5988573" y="990601"/>
            <a:ext cx="2990326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077200" cy="762000"/>
          </a:xfrm>
        </p:spPr>
        <p:txBody>
          <a:bodyPr/>
          <a:lstStyle/>
          <a:p>
            <a:pPr lvl="0"/>
            <a:r>
              <a:rPr lang="en-US" dirty="0"/>
              <a:t>Application-Layer Gateway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686800" cy="6019800"/>
          </a:xfrm>
        </p:spPr>
        <p:txBody>
          <a:bodyPr/>
          <a:lstStyle/>
          <a:p>
            <a:r>
              <a:rPr lang="en-US" sz="2300" dirty="0"/>
              <a:t>Proxy servers</a:t>
            </a:r>
          </a:p>
          <a:p>
            <a:pPr lvl="1"/>
            <a:r>
              <a:rPr lang="en-US" sz="2300" dirty="0"/>
              <a:t>Receive packets from outside</a:t>
            </a:r>
          </a:p>
          <a:p>
            <a:pPr lvl="1"/>
            <a:r>
              <a:rPr lang="en-US" sz="2300" dirty="0"/>
              <a:t>Inspect and approve according </a:t>
            </a:r>
            <a:br>
              <a:rPr lang="en-US" sz="2300" dirty="0"/>
            </a:br>
            <a:r>
              <a:rPr lang="en-US" sz="2300" dirty="0"/>
              <a:t>to rules</a:t>
            </a:r>
          </a:p>
          <a:p>
            <a:pPr lvl="1"/>
            <a:r>
              <a:rPr lang="en-US" sz="2300" dirty="0"/>
              <a:t>Discard unused portions of </a:t>
            </a:r>
            <a:br>
              <a:rPr lang="en-US" sz="2300" dirty="0"/>
            </a:br>
            <a:r>
              <a:rPr lang="en-US" sz="2300" dirty="0"/>
              <a:t>received packets</a:t>
            </a:r>
          </a:p>
          <a:p>
            <a:pPr lvl="1"/>
            <a:r>
              <a:rPr lang="en-US" sz="2300" dirty="0"/>
              <a:t>REBUILD new packets for </a:t>
            </a:r>
            <a:br>
              <a:rPr lang="en-US" sz="2300" dirty="0"/>
            </a:br>
            <a:r>
              <a:rPr lang="en-US" sz="2300" dirty="0"/>
              <a:t>internal network</a:t>
            </a:r>
          </a:p>
          <a:p>
            <a:pPr lvl="1"/>
            <a:r>
              <a:rPr lang="en-US" sz="2300" dirty="0"/>
              <a:t>Effective against unknown attack types</a:t>
            </a:r>
          </a:p>
          <a:p>
            <a:pPr lvl="1"/>
            <a:r>
              <a:rPr lang="en-US" sz="2300" dirty="0"/>
              <a:t>Analogous to </a:t>
            </a:r>
            <a:r>
              <a:rPr lang="en-US" sz="2300" i="1" dirty="0"/>
              <a:t>air gap </a:t>
            </a:r>
            <a:r>
              <a:rPr lang="en-US" sz="2300" dirty="0"/>
              <a:t>in network topologies</a:t>
            </a:r>
            <a:endParaRPr lang="en-US" sz="2300" i="1" dirty="0"/>
          </a:p>
          <a:p>
            <a:r>
              <a:rPr lang="en-US" sz="2300" dirty="0"/>
              <a:t>Heavy processing loads</a:t>
            </a:r>
          </a:p>
          <a:p>
            <a:pPr lvl="1"/>
            <a:r>
              <a:rPr lang="en-US" sz="2300" dirty="0"/>
              <a:t>Typically configure load-balancing at system startup – not dynamically changed</a:t>
            </a:r>
          </a:p>
          <a:p>
            <a:pPr lvl="1"/>
            <a:r>
              <a:rPr lang="en-US" sz="2300" dirty="0"/>
              <a:t>Failover more disruptive – interrupt connections in progress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924800" cy="1143000"/>
          </a:xfrm>
        </p:spPr>
        <p:txBody>
          <a:bodyPr/>
          <a:lstStyle/>
          <a:p>
            <a:pPr lvl="0"/>
            <a:r>
              <a:rPr lang="en-US" dirty="0"/>
              <a:t>Multifunction Hybrid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4267200" cy="4953000"/>
          </a:xfrm>
        </p:spPr>
        <p:txBody>
          <a:bodyPr/>
          <a:lstStyle/>
          <a:p>
            <a:r>
              <a:rPr lang="en-US" dirty="0"/>
              <a:t>Most commercial firewalls today are hybrids</a:t>
            </a:r>
          </a:p>
          <a:p>
            <a:r>
              <a:rPr lang="en-US" dirty="0"/>
              <a:t>Apply stateful inspection techniques to most protocols</a:t>
            </a:r>
          </a:p>
          <a:p>
            <a:r>
              <a:rPr lang="en-US" dirty="0"/>
              <a:t>Use application-layer gateway proxies for specific protocols (e.g., HTTP, SMTP)</a:t>
            </a:r>
          </a:p>
          <a:p>
            <a:r>
              <a:rPr lang="en-US" dirty="0"/>
              <a:t>Can shift to fast mode for stateful inspection once connection established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066800"/>
            <a:ext cx="4497529" cy="5505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Host Environment Context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371600"/>
            <a:ext cx="7620000" cy="4953000"/>
          </a:xfrm>
        </p:spPr>
        <p:txBody>
          <a:bodyPr/>
          <a:lstStyle/>
          <a:p>
            <a:r>
              <a:rPr lang="en-US" dirty="0"/>
              <a:t>Host-based security more granular than perimeter-based devices</a:t>
            </a:r>
          </a:p>
          <a:p>
            <a:pPr lvl="1"/>
            <a:r>
              <a:rPr lang="en-US" dirty="0"/>
              <a:t>Define specific applications / services</a:t>
            </a:r>
          </a:p>
          <a:p>
            <a:pPr lvl="1"/>
            <a:r>
              <a:rPr lang="en-US" dirty="0"/>
              <a:t>Regulate types of data allowed per process</a:t>
            </a:r>
          </a:p>
          <a:p>
            <a:pPr lvl="1"/>
            <a:r>
              <a:rPr lang="en-US" dirty="0"/>
              <a:t>Use sandbox  or virtual machine to test code</a:t>
            </a:r>
          </a:p>
          <a:p>
            <a:r>
              <a:rPr lang="en-US" dirty="0"/>
              <a:t>FWs can run on host or communicate with host</a:t>
            </a:r>
          </a:p>
          <a:p>
            <a:pPr lvl="1"/>
            <a:r>
              <a:rPr lang="en-US" dirty="0"/>
              <a:t>Use protocols such as Universal Plug and Play (UPnP) for data exchange</a:t>
            </a:r>
          </a:p>
          <a:p>
            <a:pPr lvl="1"/>
            <a:r>
              <a:rPr lang="en-US" dirty="0"/>
              <a:t>E.g., evaluate processes running when packet inspection being performed</a:t>
            </a:r>
          </a:p>
          <a:p>
            <a:pPr lvl="1"/>
            <a:r>
              <a:rPr lang="en-US" dirty="0"/>
              <a:t>Open and close specific ports as function of need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Firewall Platforms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371600"/>
            <a:ext cx="4648200" cy="4953000"/>
          </a:xfrm>
        </p:spPr>
        <p:txBody>
          <a:bodyPr/>
          <a:lstStyle/>
          <a:p>
            <a:r>
              <a:rPr lang="en-US" sz="2800" dirty="0"/>
              <a:t>Routing</a:t>
            </a:r>
          </a:p>
          <a:p>
            <a:r>
              <a:rPr lang="en-US" sz="2800" dirty="0"/>
              <a:t>Host Based</a:t>
            </a:r>
          </a:p>
          <a:p>
            <a:r>
              <a:rPr lang="en-US" sz="2800" dirty="0"/>
              <a:t>Appliance</a:t>
            </a:r>
          </a:p>
          <a:p>
            <a:r>
              <a:rPr lang="en-US" sz="2800" dirty="0"/>
              <a:t>Personal and Desktop </a:t>
            </a:r>
            <a:br>
              <a:rPr lang="en-US" sz="2800" dirty="0"/>
            </a:br>
            <a:r>
              <a:rPr lang="en-US" sz="2800" dirty="0"/>
              <a:t>Agent</a:t>
            </a:r>
          </a:p>
          <a:p>
            <a:r>
              <a:rPr lang="en-US" sz="2800" dirty="0"/>
              <a:t>Virtual</a:t>
            </a:r>
          </a:p>
          <a:p>
            <a:r>
              <a:rPr lang="en-US" sz="2800" dirty="0"/>
              <a:t>Embedded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4071144"/>
            <a:ext cx="3114675" cy="2558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914400"/>
            <a:ext cx="2952750" cy="2967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924800" cy="603982"/>
          </a:xfrm>
        </p:spPr>
        <p:txBody>
          <a:bodyPr/>
          <a:lstStyle/>
          <a:p>
            <a:pPr lvl="0"/>
            <a:r>
              <a:rPr lang="en-US" dirty="0"/>
              <a:t>FW Platforms:</a:t>
            </a:r>
            <a:r>
              <a:rPr lang="en-US" baseline="0" dirty="0"/>
              <a:t> </a:t>
            </a:r>
            <a:r>
              <a:rPr lang="en-US" dirty="0"/>
              <a:t>Routing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56382"/>
            <a:ext cx="8458200" cy="5873018"/>
          </a:xfrm>
        </p:spPr>
        <p:txBody>
          <a:bodyPr/>
          <a:lstStyle/>
          <a:p>
            <a:r>
              <a:rPr lang="en-US" dirty="0"/>
              <a:t>Router </a:t>
            </a:r>
          </a:p>
          <a:p>
            <a:pPr lvl="1"/>
            <a:r>
              <a:rPr lang="en-US" dirty="0"/>
              <a:t>Heart of TCP/IP networks</a:t>
            </a:r>
          </a:p>
          <a:p>
            <a:pPr lvl="1"/>
            <a:r>
              <a:rPr lang="en-US" dirty="0"/>
              <a:t>Forwards packets from one network to another</a:t>
            </a:r>
          </a:p>
          <a:p>
            <a:pPr lvl="1"/>
            <a:r>
              <a:rPr lang="en-US" dirty="0"/>
              <a:t>Internal routing tables allow determination of where to forward each incoming packet</a:t>
            </a:r>
          </a:p>
          <a:p>
            <a:pPr lvl="1"/>
            <a:r>
              <a:rPr lang="en-US" dirty="0"/>
              <a:t>Destination address determines where  outgoing packets are sent</a:t>
            </a:r>
          </a:p>
          <a:p>
            <a:pPr lvl="1"/>
            <a:r>
              <a:rPr lang="en-US" dirty="0"/>
              <a:t>Current load on different connections determine which line to use for each packet or group of packets</a:t>
            </a:r>
          </a:p>
          <a:p>
            <a:r>
              <a:rPr lang="en-US" dirty="0"/>
              <a:t>ACL allow / deny statements restrict </a:t>
            </a:r>
            <a:br>
              <a:rPr lang="en-US" dirty="0"/>
            </a:br>
            <a:r>
              <a:rPr lang="en-US" dirty="0"/>
              <a:t>packets</a:t>
            </a:r>
          </a:p>
          <a:p>
            <a:r>
              <a:rPr lang="en-US" dirty="0"/>
              <a:t>Hardware modules (blades) can share </a:t>
            </a:r>
            <a:br>
              <a:rPr lang="en-US" dirty="0"/>
            </a:br>
            <a:r>
              <a:rPr lang="en-US" dirty="0"/>
              <a:t>processing to increase throughput </a:t>
            </a:r>
            <a:br>
              <a:rPr lang="en-US" dirty="0"/>
            </a:br>
            <a:r>
              <a:rPr lang="en-US" dirty="0"/>
              <a:t>(bandwidth)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4343400"/>
            <a:ext cx="2671762" cy="2367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62800" cy="685800"/>
          </a:xfrm>
        </p:spPr>
        <p:txBody>
          <a:bodyPr/>
          <a:lstStyle/>
          <a:p>
            <a:pPr lvl="0"/>
            <a:r>
              <a:rPr lang="en-US" sz="3600" b="1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FW Platforms:</a:t>
            </a:r>
            <a:r>
              <a:rPr lang="en-US" sz="3600" b="1" baseline="0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/>
              <a:t>Host-Based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99" y="762000"/>
            <a:ext cx="8842987" cy="5562600"/>
          </a:xfrm>
        </p:spPr>
        <p:txBody>
          <a:bodyPr/>
          <a:lstStyle/>
          <a:p>
            <a:r>
              <a:rPr lang="en-US" dirty="0"/>
              <a:t>Dedicated server-based firewalls provide additional functions</a:t>
            </a:r>
          </a:p>
          <a:p>
            <a:pPr lvl="1"/>
            <a:r>
              <a:rPr lang="en-US" dirty="0"/>
              <a:t>Protocol traffic </a:t>
            </a:r>
            <a:br>
              <a:rPr lang="en-US" dirty="0"/>
            </a:br>
            <a:r>
              <a:rPr lang="en-US" dirty="0"/>
              <a:t>inspection</a:t>
            </a:r>
          </a:p>
          <a:p>
            <a:pPr lvl="1"/>
            <a:r>
              <a:rPr lang="en-US" dirty="0"/>
              <a:t>Contextual traffic </a:t>
            </a:r>
            <a:br>
              <a:rPr lang="en-US" dirty="0"/>
            </a:br>
            <a:r>
              <a:rPr lang="en-US" dirty="0"/>
              <a:t>inspection</a:t>
            </a:r>
          </a:p>
          <a:p>
            <a:pPr lvl="1"/>
            <a:r>
              <a:rPr lang="en-US" dirty="0"/>
              <a:t>Comprehensive logging </a:t>
            </a:r>
            <a:br>
              <a:rPr lang="en-US" dirty="0"/>
            </a:br>
            <a:r>
              <a:rPr lang="en-US" dirty="0"/>
              <a:t>&amp; alerts</a:t>
            </a:r>
          </a:p>
          <a:p>
            <a:pPr lvl="1"/>
            <a:r>
              <a:rPr lang="en-US" dirty="0"/>
              <a:t>Air-gap proxy servers</a:t>
            </a:r>
          </a:p>
          <a:p>
            <a:r>
              <a:rPr lang="en-US" dirty="0"/>
              <a:t>Typically run on Unix or Windows</a:t>
            </a:r>
          </a:p>
          <a:p>
            <a:pPr lvl="1"/>
            <a:r>
              <a:rPr lang="en-US" dirty="0"/>
              <a:t>Often have special </a:t>
            </a:r>
            <a:r>
              <a:rPr lang="en-US" i="1" dirty="0"/>
              <a:t>hardening </a:t>
            </a:r>
            <a:r>
              <a:rPr lang="en-US" dirty="0"/>
              <a:t>(security features) such as modifications of network stack</a:t>
            </a:r>
          </a:p>
          <a:p>
            <a:pPr lvl="1"/>
            <a:r>
              <a:rPr lang="en-US" dirty="0"/>
              <a:t>Consequences of increased complexity include increased bugs, vulnerabilities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623411" y="1143000"/>
            <a:ext cx="4295775" cy="3096054"/>
            <a:chOff x="4617904" y="1219200"/>
            <a:chExt cx="4295775" cy="3096054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7904" y="1219200"/>
              <a:ext cx="4295775" cy="30960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709493" y="1447800"/>
              <a:ext cx="14959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Sorry, folks:</a:t>
              </a:r>
              <a:br>
                <a:rPr lang="en-US" sz="1400" dirty="0"/>
              </a:br>
              <a:r>
                <a:rPr lang="en-US" sz="1400" dirty="0"/>
                <a:t>entry forbidden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b="1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FW Platforms:</a:t>
            </a:r>
            <a:r>
              <a:rPr lang="en-US" sz="3600" b="1" baseline="0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/>
              <a:t>Appliance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001000" cy="5257800"/>
          </a:xfrm>
        </p:spPr>
        <p:txBody>
          <a:bodyPr/>
          <a:lstStyle/>
          <a:p>
            <a:r>
              <a:rPr lang="en-US" dirty="0"/>
              <a:t>Extension of host-based FW: put FW into its own specialized processor w/ no other functions</a:t>
            </a:r>
          </a:p>
          <a:p>
            <a:r>
              <a:rPr lang="en-US" dirty="0"/>
              <a:t>Total control of operating system</a:t>
            </a:r>
          </a:p>
          <a:p>
            <a:pPr lvl="1"/>
            <a:r>
              <a:rPr lang="en-US" dirty="0"/>
              <a:t>Control versions, patches specifically for functionality of FW</a:t>
            </a:r>
          </a:p>
          <a:p>
            <a:pPr lvl="1"/>
            <a:r>
              <a:rPr lang="en-US" dirty="0"/>
              <a:t>Prevent unauthorized, </a:t>
            </a:r>
            <a:br>
              <a:rPr lang="en-US" dirty="0"/>
            </a:br>
            <a:r>
              <a:rPr lang="en-US" dirty="0"/>
              <a:t>unwanted changes</a:t>
            </a:r>
          </a:p>
          <a:p>
            <a:r>
              <a:rPr lang="en-US" i="1" dirty="0"/>
              <a:t>Soft appliances</a:t>
            </a:r>
          </a:p>
          <a:p>
            <a:pPr lvl="1"/>
            <a:r>
              <a:rPr lang="en-US" dirty="0"/>
              <a:t>Vendor specifies exact </a:t>
            </a:r>
            <a:br>
              <a:rPr lang="en-US" dirty="0"/>
            </a:br>
            <a:r>
              <a:rPr lang="en-US" dirty="0"/>
              <a:t>characteristics of hardware </a:t>
            </a:r>
            <a:br>
              <a:rPr lang="en-US" dirty="0"/>
            </a:br>
            <a:r>
              <a:rPr lang="en-US" dirty="0"/>
              <a:t>for user to buy &amp; install</a:t>
            </a:r>
          </a:p>
          <a:p>
            <a:pPr lvl="1"/>
            <a:r>
              <a:rPr lang="en-US" dirty="0"/>
              <a:t>Provides full software – boot </a:t>
            </a:r>
            <a:br>
              <a:rPr lang="en-US" dirty="0"/>
            </a:br>
            <a:r>
              <a:rPr lang="en-US" dirty="0"/>
              <a:t>from vendor-supplied disk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743200"/>
            <a:ext cx="35433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b="1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FW Platforms:</a:t>
            </a:r>
            <a:r>
              <a:rPr lang="en-US" sz="3600" b="1" baseline="0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/>
              <a:t>Personal and Desktop Agent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382000" cy="5105400"/>
          </a:xfrm>
        </p:spPr>
        <p:txBody>
          <a:bodyPr/>
          <a:lstStyle/>
          <a:p>
            <a:r>
              <a:rPr lang="en-US" sz="2300" dirty="0"/>
              <a:t>Software FW</a:t>
            </a:r>
          </a:p>
          <a:p>
            <a:pPr lvl="1"/>
            <a:r>
              <a:rPr lang="en-US" sz="2300" dirty="0"/>
              <a:t>Host-based systems </a:t>
            </a:r>
          </a:p>
          <a:p>
            <a:pPr lvl="1"/>
            <a:r>
              <a:rPr lang="en-US" sz="2300" dirty="0"/>
              <a:t>Commonplace today</a:t>
            </a:r>
          </a:p>
          <a:p>
            <a:pPr lvl="1"/>
            <a:r>
              <a:rPr lang="en-US" sz="2300" dirty="0"/>
              <a:t>Running on workstations</a:t>
            </a:r>
          </a:p>
          <a:p>
            <a:pPr lvl="1"/>
            <a:r>
              <a:rPr lang="en-US" sz="2300" dirty="0"/>
              <a:t>Integrated systems often </a:t>
            </a:r>
            <a:br>
              <a:rPr lang="en-US" sz="2300" dirty="0"/>
            </a:br>
            <a:r>
              <a:rPr lang="en-US" sz="2300" dirty="0"/>
              <a:t>include antivirus functions</a:t>
            </a:r>
          </a:p>
          <a:p>
            <a:r>
              <a:rPr lang="en-US" sz="2300" dirty="0"/>
              <a:t>Evolve into host intrusion-</a:t>
            </a:r>
            <a:br>
              <a:rPr lang="en-US" sz="2300" dirty="0"/>
            </a:br>
            <a:r>
              <a:rPr lang="en-US" sz="2300" dirty="0"/>
              <a:t>prevention system (H-IPS)</a:t>
            </a:r>
          </a:p>
          <a:p>
            <a:r>
              <a:rPr lang="en-US" sz="2300" dirty="0"/>
              <a:t>Require more maintenance </a:t>
            </a:r>
            <a:br>
              <a:rPr lang="en-US" sz="2300" dirty="0"/>
            </a:br>
            <a:r>
              <a:rPr lang="en-US" sz="2300" dirty="0"/>
              <a:t>than network-based FW</a:t>
            </a:r>
          </a:p>
          <a:p>
            <a:pPr lvl="1"/>
            <a:r>
              <a:rPr lang="en-US" sz="2300" dirty="0"/>
              <a:t>Constant signature updates</a:t>
            </a:r>
          </a:p>
          <a:p>
            <a:pPr lvl="1"/>
            <a:r>
              <a:rPr lang="en-US" sz="2300" dirty="0"/>
              <a:t>Regular patches of client software</a:t>
            </a:r>
          </a:p>
          <a:p>
            <a:pPr lvl="1"/>
            <a:r>
              <a:rPr lang="en-US" sz="2300" dirty="0"/>
              <a:t>Difficulties for management in wide-area networks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990600"/>
            <a:ext cx="3383453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lum bright="41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b="1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FW Platforms:</a:t>
            </a:r>
            <a:r>
              <a:rPr lang="en-US" sz="3600" b="1" baseline="0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/>
              <a:t>Virtual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FW running on virtual machines under hypervisor (e.g., VMware, </a:t>
            </a:r>
            <a:r>
              <a:rPr lang="en-US" dirty="0" err="1"/>
              <a:t>Xen</a:t>
            </a:r>
            <a:r>
              <a:rPr lang="en-US" dirty="0"/>
              <a:t>)</a:t>
            </a:r>
          </a:p>
          <a:p>
            <a:r>
              <a:rPr lang="en-US" dirty="0"/>
              <a:t>Protect virtual &amp; physical networks</a:t>
            </a:r>
          </a:p>
          <a:p>
            <a:r>
              <a:rPr lang="en-US" dirty="0"/>
              <a:t>Complex management issues</a:t>
            </a:r>
          </a:p>
          <a:p>
            <a:pPr lvl="1"/>
            <a:r>
              <a:rPr lang="en-US" dirty="0"/>
              <a:t>Mapping virtual networks</a:t>
            </a:r>
          </a:p>
          <a:p>
            <a:pPr lvl="1"/>
            <a:r>
              <a:rPr lang="en-US" dirty="0"/>
              <a:t>Virtual appliances require exact compliance with vendor specifications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001000" cy="685800"/>
          </a:xfrm>
        </p:spPr>
        <p:txBody>
          <a:bodyPr/>
          <a:lstStyle/>
          <a:p>
            <a:pPr lvl="0"/>
            <a:r>
              <a:rPr lang="en-US" sz="3600" b="1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FW Platforms:</a:t>
            </a:r>
            <a:r>
              <a:rPr lang="en-US" sz="3600" b="1" baseline="0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 E</a:t>
            </a:r>
            <a:r>
              <a:rPr lang="en-US" dirty="0"/>
              <a:t>mbedded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5867400"/>
          </a:xfrm>
        </p:spPr>
        <p:txBody>
          <a:bodyPr/>
          <a:lstStyle/>
          <a:p>
            <a:r>
              <a:rPr lang="en-US" sz="2300" dirty="0"/>
              <a:t>Web-server-based plugins</a:t>
            </a:r>
          </a:p>
          <a:p>
            <a:pPr lvl="1"/>
            <a:r>
              <a:rPr lang="en-US" sz="2300" dirty="0"/>
              <a:t>Create customized </a:t>
            </a:r>
            <a:r>
              <a:rPr lang="en-US" sz="2300" i="1" dirty="0"/>
              <a:t>application</a:t>
            </a:r>
            <a:r>
              <a:rPr lang="en-US" sz="2300" dirty="0"/>
              <a:t> </a:t>
            </a:r>
            <a:br>
              <a:rPr lang="en-US" sz="2300" dirty="0"/>
            </a:br>
            <a:r>
              <a:rPr lang="en-US" sz="2300" dirty="0"/>
              <a:t>FWs</a:t>
            </a:r>
          </a:p>
          <a:p>
            <a:pPr lvl="1"/>
            <a:r>
              <a:rPr lang="en-US" sz="2300" dirty="0"/>
              <a:t>Scale to support consumers, </a:t>
            </a:r>
            <a:br>
              <a:rPr lang="en-US" sz="2300" dirty="0"/>
            </a:br>
            <a:r>
              <a:rPr lang="en-US" sz="2300" dirty="0"/>
              <a:t>small/medium business </a:t>
            </a:r>
            <a:br>
              <a:rPr lang="en-US" sz="2300" dirty="0"/>
            </a:br>
            <a:r>
              <a:rPr lang="en-US" sz="2300" dirty="0"/>
              <a:t>requirements</a:t>
            </a:r>
          </a:p>
          <a:p>
            <a:r>
              <a:rPr lang="en-US" sz="2300" dirty="0"/>
              <a:t>Integrate tightly with Web server</a:t>
            </a:r>
          </a:p>
          <a:p>
            <a:pPr lvl="1"/>
            <a:r>
              <a:rPr lang="en-US" sz="2300" dirty="0"/>
              <a:t>Use downloaded signatures</a:t>
            </a:r>
          </a:p>
          <a:p>
            <a:pPr lvl="1"/>
            <a:r>
              <a:rPr lang="en-US" sz="2300" dirty="0"/>
              <a:t>Develop specific protection for </a:t>
            </a:r>
            <a:br>
              <a:rPr lang="en-US" sz="2300" dirty="0"/>
            </a:br>
            <a:r>
              <a:rPr lang="en-US" sz="2300" dirty="0"/>
              <a:t>specific applications</a:t>
            </a:r>
          </a:p>
          <a:p>
            <a:pPr lvl="1"/>
            <a:r>
              <a:rPr lang="en-US" sz="2300" dirty="0"/>
              <a:t>Allows contextual scanning </a:t>
            </a:r>
            <a:br>
              <a:rPr lang="en-US" sz="2300" dirty="0"/>
            </a:br>
            <a:r>
              <a:rPr lang="en-US" sz="2300" dirty="0"/>
              <a:t>unavailable to application gateways</a:t>
            </a:r>
          </a:p>
          <a:p>
            <a:r>
              <a:rPr lang="en-US" sz="2300" dirty="0"/>
              <a:t>Often become all-in-one security appliances</a:t>
            </a:r>
          </a:p>
          <a:p>
            <a:pPr lvl="1"/>
            <a:r>
              <a:rPr lang="en-US" sz="2300" dirty="0"/>
              <a:t>Integrate FW, network intrusion-prevention, antivirus….</a:t>
            </a:r>
          </a:p>
        </p:txBody>
      </p:sp>
      <p:pic>
        <p:nvPicPr>
          <p:cNvPr id="1026" name="Picture 2" descr="http://1.bp.blogspot.com/-f4Ii20mVkig/UWVwieytzFI/AAAAAAAAAOM/R4mlu_jl2r4/s1600/Amber+bu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90600"/>
            <a:ext cx="2971800" cy="3787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62800" cy="914400"/>
          </a:xfrm>
        </p:spPr>
        <p:txBody>
          <a:bodyPr/>
          <a:lstStyle/>
          <a:p>
            <a:pPr lvl="0"/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990600"/>
            <a:ext cx="4267200" cy="5562600"/>
          </a:xfrm>
        </p:spPr>
        <p:txBody>
          <a:bodyPr/>
          <a:lstStyle/>
          <a:p>
            <a:r>
              <a:rPr lang="en-US" sz="2800" dirty="0"/>
              <a:t>Overview</a:t>
            </a:r>
          </a:p>
          <a:p>
            <a:r>
              <a:rPr lang="en-US" sz="2800" dirty="0"/>
              <a:t>Changing Security Landscape</a:t>
            </a:r>
          </a:p>
          <a:p>
            <a:r>
              <a:rPr lang="en-US" sz="2800" dirty="0"/>
              <a:t>Rise of Gateway</a:t>
            </a:r>
            <a:r>
              <a:rPr lang="en-US" sz="2800" baseline="0" dirty="0"/>
              <a:t> Security Device</a:t>
            </a:r>
          </a:p>
          <a:p>
            <a:r>
              <a:rPr lang="en-US" sz="2800" baseline="0" dirty="0"/>
              <a:t>Application Firewall: Beyond the Proxy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4109" b="3709"/>
          <a:stretch>
            <a:fillRect/>
          </a:stretch>
        </p:blipFill>
        <p:spPr bwMode="auto">
          <a:xfrm>
            <a:off x="304800" y="990600"/>
            <a:ext cx="4267200" cy="56312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001000" cy="1143000"/>
          </a:xfrm>
        </p:spPr>
        <p:txBody>
          <a:bodyPr/>
          <a:lstStyle/>
          <a:p>
            <a:pPr lvl="0"/>
            <a:r>
              <a:rPr lang="en-US" dirty="0"/>
              <a:t>Network Security Mechanisms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1371600"/>
            <a:ext cx="8782827" cy="5105400"/>
          </a:xfrm>
        </p:spPr>
        <p:txBody>
          <a:bodyPr/>
          <a:lstStyle/>
          <a:p>
            <a:r>
              <a:rPr lang="en-US" dirty="0"/>
              <a:t>Recognition of value of network security mechanisms</a:t>
            </a:r>
          </a:p>
          <a:p>
            <a:pPr lvl="1"/>
            <a:r>
              <a:rPr lang="en-US" dirty="0"/>
              <a:t>IT managers have </a:t>
            </a:r>
            <a:br>
              <a:rPr lang="en-US" dirty="0"/>
            </a:br>
            <a:r>
              <a:rPr lang="en-US" dirty="0"/>
              <a:t>increased expertise</a:t>
            </a:r>
          </a:p>
          <a:p>
            <a:pPr lvl="1"/>
            <a:r>
              <a:rPr lang="en-US" dirty="0"/>
              <a:t>Increasingly recognized </a:t>
            </a:r>
            <a:br>
              <a:rPr lang="en-US" dirty="0"/>
            </a:br>
            <a:r>
              <a:rPr lang="en-US" dirty="0"/>
              <a:t>need</a:t>
            </a:r>
          </a:p>
          <a:p>
            <a:pPr lvl="1"/>
            <a:r>
              <a:rPr lang="en-US" dirty="0"/>
              <a:t>Often have unrealistic </a:t>
            </a:r>
            <a:br>
              <a:rPr lang="en-US" dirty="0"/>
            </a:br>
            <a:r>
              <a:rPr lang="en-US" dirty="0"/>
              <a:t>expectations</a:t>
            </a:r>
          </a:p>
          <a:p>
            <a:r>
              <a:rPr lang="en-US" dirty="0"/>
              <a:t>Next slides:</a:t>
            </a:r>
          </a:p>
          <a:p>
            <a:pPr lvl="1"/>
            <a:r>
              <a:rPr lang="en-US" dirty="0"/>
              <a:t>Basic Roles</a:t>
            </a:r>
          </a:p>
          <a:p>
            <a:pPr lvl="1"/>
            <a:r>
              <a:rPr lang="en-US" dirty="0"/>
              <a:t>Personal &amp;</a:t>
            </a:r>
            <a:r>
              <a:rPr lang="en-US" baseline="0" dirty="0"/>
              <a:t> Desktop </a:t>
            </a:r>
            <a:br>
              <a:rPr lang="en-US" baseline="0" dirty="0"/>
            </a:br>
            <a:r>
              <a:rPr lang="en-US" baseline="0" dirty="0"/>
              <a:t>Agents</a:t>
            </a:r>
          </a:p>
          <a:p>
            <a:pPr lvl="1"/>
            <a:r>
              <a:rPr lang="en-US" baseline="0" dirty="0"/>
              <a:t>Additional Roles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812" y="2286000"/>
            <a:ext cx="4363227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Basic Roles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371600"/>
            <a:ext cx="4191000" cy="4953000"/>
          </a:xfrm>
        </p:spPr>
        <p:txBody>
          <a:bodyPr/>
          <a:lstStyle/>
          <a:p>
            <a:r>
              <a:rPr lang="en-US" sz="2800" dirty="0"/>
              <a:t>Allowed</a:t>
            </a:r>
            <a:r>
              <a:rPr lang="en-US" sz="2800" baseline="0" dirty="0"/>
              <a:t> Paths</a:t>
            </a:r>
          </a:p>
          <a:p>
            <a:r>
              <a:rPr lang="en-US" sz="2800" baseline="0" dirty="0"/>
              <a:t>Intrusion Detection</a:t>
            </a:r>
          </a:p>
          <a:p>
            <a:r>
              <a:rPr lang="en-US" sz="2800" baseline="0" dirty="0"/>
              <a:t>Intrusion Prevention/Response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219200"/>
            <a:ext cx="3657219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7772400" cy="685800"/>
          </a:xfrm>
        </p:spPr>
        <p:txBody>
          <a:bodyPr/>
          <a:lstStyle/>
          <a:p>
            <a:pPr lvl="0"/>
            <a:r>
              <a:rPr lang="en-US" dirty="0"/>
              <a:t>Allowed Paths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" y="838200"/>
            <a:ext cx="8763000" cy="5715000"/>
          </a:xfrm>
        </p:spPr>
        <p:txBody>
          <a:bodyPr/>
          <a:lstStyle/>
          <a:p>
            <a:r>
              <a:rPr lang="en-US" sz="2000" dirty="0"/>
              <a:t>GSDs create physical perimeters</a:t>
            </a:r>
          </a:p>
          <a:p>
            <a:r>
              <a:rPr lang="en-US" sz="2000" dirty="0"/>
              <a:t>Also create logical perimeter </a:t>
            </a:r>
            <a:br>
              <a:rPr lang="en-US" sz="2000" dirty="0"/>
            </a:br>
            <a:r>
              <a:rPr lang="en-US" sz="2000" dirty="0"/>
              <a:t>extending within protected </a:t>
            </a:r>
            <a:br>
              <a:rPr lang="en-US" sz="2000" dirty="0"/>
            </a:br>
            <a:r>
              <a:rPr lang="en-US" sz="2000" dirty="0"/>
              <a:t>networks</a:t>
            </a:r>
          </a:p>
          <a:p>
            <a:r>
              <a:rPr lang="en-US" sz="2000" dirty="0"/>
              <a:t>Constitute least-privilege </a:t>
            </a:r>
            <a:br>
              <a:rPr lang="en-US" sz="2000" dirty="0"/>
            </a:br>
            <a:r>
              <a:rPr lang="en-US" sz="2000" dirty="0"/>
              <a:t>gateway</a:t>
            </a:r>
          </a:p>
          <a:p>
            <a:r>
              <a:rPr lang="en-US" sz="2000" dirty="0"/>
              <a:t>Mechanisms for regulating </a:t>
            </a:r>
            <a:br>
              <a:rPr lang="en-US" sz="2000" dirty="0"/>
            </a:br>
            <a:r>
              <a:rPr lang="en-US" sz="2000" dirty="0"/>
              <a:t>access</a:t>
            </a:r>
          </a:p>
          <a:p>
            <a:pPr lvl="1"/>
            <a:r>
              <a:rPr lang="en-US" sz="2000" dirty="0"/>
              <a:t>Tunneling: Transmitting </a:t>
            </a:r>
            <a:br>
              <a:rPr lang="en-US" sz="2000" dirty="0"/>
            </a:br>
            <a:r>
              <a:rPr lang="en-US" sz="2000" dirty="0"/>
              <a:t>data structured in one </a:t>
            </a:r>
            <a:br>
              <a:rPr lang="en-US" sz="2000" dirty="0"/>
            </a:br>
            <a:r>
              <a:rPr lang="en-US" sz="2000" dirty="0"/>
              <a:t>protocol within the format of </a:t>
            </a:r>
            <a:br>
              <a:rPr lang="en-US" sz="2000" dirty="0"/>
            </a:br>
            <a:r>
              <a:rPr lang="en-US" sz="2000" dirty="0"/>
              <a:t>another.” </a:t>
            </a:r>
            <a:r>
              <a:rPr lang="en-US" sz="2000" i="1" dirty="0"/>
              <a:t>(Computer Desktop Encyclopedia)</a:t>
            </a:r>
          </a:p>
          <a:p>
            <a:pPr lvl="1"/>
            <a:r>
              <a:rPr lang="en-US" sz="2000" dirty="0" err="1"/>
              <a:t>Antispoofing</a:t>
            </a:r>
            <a:r>
              <a:rPr lang="en-US" sz="2000" dirty="0"/>
              <a:t>: preventing forged network addresses (e.g., blocking </a:t>
            </a:r>
            <a:r>
              <a:rPr lang="en-US" sz="2000" i="1" dirty="0"/>
              <a:t>inbound</a:t>
            </a:r>
            <a:r>
              <a:rPr lang="en-US" sz="2000" dirty="0"/>
              <a:t> packets with </a:t>
            </a:r>
            <a:r>
              <a:rPr lang="en-US" sz="2000" i="1" dirty="0"/>
              <a:t>internal</a:t>
            </a:r>
            <a:r>
              <a:rPr lang="en-US" sz="2000" dirty="0"/>
              <a:t> addresses and vice versa; blocking packets with originating addresses in </a:t>
            </a:r>
            <a:r>
              <a:rPr lang="en-US" sz="2000" i="1" dirty="0"/>
              <a:t>reserved address-space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Network Address Translation (NAT): see following slide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914400"/>
            <a:ext cx="4287112" cy="3219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0343"/>
            <a:ext cx="7162800" cy="1143000"/>
          </a:xfrm>
        </p:spPr>
        <p:txBody>
          <a:bodyPr/>
          <a:lstStyle/>
          <a:p>
            <a:r>
              <a:rPr lang="en-US" dirty="0"/>
              <a:t>Network Address Translation (NAT)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686800" cy="4953000"/>
          </a:xfrm>
        </p:spPr>
        <p:txBody>
          <a:bodyPr/>
          <a:lstStyle/>
          <a:p>
            <a:r>
              <a:rPr lang="en-US" sz="2200" dirty="0"/>
              <a:t>Masks address of internal nodes</a:t>
            </a:r>
          </a:p>
          <a:p>
            <a:pPr lvl="1"/>
            <a:r>
              <a:rPr lang="en-US" sz="2200" dirty="0"/>
              <a:t>Private address space accessed by internal tables</a:t>
            </a:r>
          </a:p>
          <a:p>
            <a:pPr lvl="1"/>
            <a:r>
              <a:rPr lang="en-US" sz="2200" dirty="0"/>
              <a:t>Limits determination of internal network size &amp; topology</a:t>
            </a:r>
          </a:p>
          <a:p>
            <a:pPr lvl="1"/>
            <a:r>
              <a:rPr lang="en-US" sz="2200" dirty="0"/>
              <a:t>Restricts access to </a:t>
            </a:r>
            <a:br>
              <a:rPr lang="en-US" sz="2200" dirty="0"/>
            </a:br>
            <a:r>
              <a:rPr lang="en-US" sz="2200" dirty="0"/>
              <a:t>specific endpoints</a:t>
            </a:r>
          </a:p>
          <a:p>
            <a:r>
              <a:rPr lang="en-US" sz="2200" dirty="0"/>
              <a:t>Static NAT</a:t>
            </a:r>
          </a:p>
          <a:p>
            <a:pPr lvl="1"/>
            <a:r>
              <a:rPr lang="en-US" sz="2200" dirty="0"/>
              <a:t>Manual, permanent </a:t>
            </a:r>
            <a:br>
              <a:rPr lang="en-US" sz="2200" dirty="0"/>
            </a:br>
            <a:r>
              <a:rPr lang="en-US" sz="2200" dirty="0"/>
              <a:t>assignment of IP address </a:t>
            </a:r>
            <a:br>
              <a:rPr lang="en-US" sz="2200" dirty="0"/>
            </a:br>
            <a:r>
              <a:rPr lang="en-US" sz="2200" dirty="0"/>
              <a:t>to each internal node</a:t>
            </a:r>
          </a:p>
          <a:p>
            <a:r>
              <a:rPr lang="en-US" sz="2200" dirty="0"/>
              <a:t>Dynamic NAT</a:t>
            </a:r>
          </a:p>
          <a:p>
            <a:pPr lvl="1"/>
            <a:r>
              <a:rPr lang="en-US" sz="2200" dirty="0"/>
              <a:t>Pool of addresses assigned as required</a:t>
            </a:r>
          </a:p>
          <a:p>
            <a:r>
              <a:rPr lang="en-US" sz="2200" dirty="0"/>
              <a:t>Port Address Translation (PAT)</a:t>
            </a:r>
          </a:p>
          <a:p>
            <a:pPr lvl="1"/>
            <a:r>
              <a:rPr lang="en-US" sz="2200" dirty="0"/>
              <a:t>AKA Nat overloading</a:t>
            </a:r>
          </a:p>
          <a:p>
            <a:pPr lvl="1"/>
            <a:r>
              <a:rPr lang="en-US" sz="2200" dirty="0"/>
              <a:t>Different TCP port # used for each client session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800600" y="2590800"/>
            <a:ext cx="3657600" cy="2514600"/>
            <a:chOff x="4953000" y="2133600"/>
            <a:chExt cx="3657600" cy="2514600"/>
          </a:xfrm>
        </p:grpSpPr>
        <p:pic>
          <p:nvPicPr>
            <p:cNvPr id="2050" name="Picture 2" descr="http://alphaomegatranslations.com/wp-content/uploads/2013/11/translation-studies-lp-banner.jpg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8FEFE"/>
                </a:clrFrom>
                <a:clrTo>
                  <a:srgbClr val="F8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1" r="8963"/>
            <a:stretch/>
          </p:blipFill>
          <p:spPr bwMode="auto">
            <a:xfrm>
              <a:off x="4953000" y="2133600"/>
              <a:ext cx="3657600" cy="12573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ttp://alphaomegatranslations.com/wp-content/uploads/2013/11/translation-studies-lp-banner.jpg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8FEFE"/>
                </a:clrFrom>
                <a:clrTo>
                  <a:srgbClr val="F8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1" r="8963"/>
            <a:stretch/>
          </p:blipFill>
          <p:spPr bwMode="auto">
            <a:xfrm>
              <a:off x="4953000" y="3390900"/>
              <a:ext cx="3657600" cy="12573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48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Intrusion Detection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Alerts may be good or bad</a:t>
            </a:r>
          </a:p>
          <a:p>
            <a:pPr lvl="1"/>
            <a:r>
              <a:rPr lang="en-US" dirty="0"/>
              <a:t>Appropriate deployment of alarms over new attacks &amp; actual intrusions good</a:t>
            </a:r>
          </a:p>
          <a:p>
            <a:pPr lvl="1"/>
            <a:r>
              <a:rPr lang="en-US" dirty="0"/>
              <a:t>Torrent of excessive information about routine attempted attacks → shutoff</a:t>
            </a:r>
          </a:p>
          <a:p>
            <a:r>
              <a:rPr lang="en-US" dirty="0"/>
              <a:t>Internet hosts probed &amp; attacked within hours of being put online</a:t>
            </a:r>
          </a:p>
          <a:p>
            <a:r>
              <a:rPr lang="en-US" dirty="0"/>
              <a:t>Observing which GSDs are reporting attacks can signal failure of upstream devices (more external perimeter defenses)</a:t>
            </a:r>
          </a:p>
          <a:p>
            <a:pPr lvl="1"/>
            <a:r>
              <a:rPr lang="en-US" dirty="0"/>
              <a:t>Can provide early warning of impending security system failure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848600" cy="1143000"/>
          </a:xfrm>
        </p:spPr>
        <p:txBody>
          <a:bodyPr/>
          <a:lstStyle/>
          <a:p>
            <a:pPr lvl="0"/>
            <a:r>
              <a:rPr lang="en-US" dirty="0"/>
              <a:t>Intrusion Prevention &amp; Response (1)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371600"/>
            <a:ext cx="7924800" cy="4953000"/>
          </a:xfrm>
        </p:spPr>
        <p:txBody>
          <a:bodyPr/>
          <a:lstStyle/>
          <a:p>
            <a:pPr>
              <a:buNone/>
            </a:pPr>
            <a:r>
              <a:rPr lang="en-US" dirty="0"/>
              <a:t>Several types of reaction to intrusions:</a:t>
            </a:r>
          </a:p>
          <a:p>
            <a:r>
              <a:rPr lang="en-US" dirty="0"/>
              <a:t>Connection termination: </a:t>
            </a:r>
          </a:p>
          <a:p>
            <a:pPr lvl="1"/>
            <a:r>
              <a:rPr lang="en-US" dirty="0"/>
              <a:t>Stop traffic using RST (connection </a:t>
            </a:r>
            <a:br>
              <a:rPr lang="en-US" dirty="0"/>
            </a:br>
            <a:r>
              <a:rPr lang="en-US" dirty="0"/>
              <a:t>reset)</a:t>
            </a:r>
          </a:p>
          <a:p>
            <a:pPr lvl="1"/>
            <a:r>
              <a:rPr lang="en-US" dirty="0"/>
              <a:t>On User Datagram Protocol (UDP), can use packet dropping to terminate connection</a:t>
            </a:r>
          </a:p>
          <a:p>
            <a:pPr lvl="1"/>
            <a:r>
              <a:rPr lang="en-US" dirty="0"/>
              <a:t>Good for known attacks on allowed paths</a:t>
            </a:r>
          </a:p>
          <a:p>
            <a:pPr lvl="1"/>
            <a:r>
              <a:rPr lang="en-US" dirty="0"/>
              <a:t>Can allow denial of service</a:t>
            </a:r>
          </a:p>
          <a:p>
            <a:pPr lvl="1"/>
            <a:r>
              <a:rPr lang="en-US" dirty="0"/>
              <a:t>Not useful in preventing unknown types</a:t>
            </a:r>
          </a:p>
          <a:p>
            <a:r>
              <a:rPr lang="en-US" dirty="0"/>
              <a:t>Dynamic rule modification</a:t>
            </a:r>
          </a:p>
          <a:p>
            <a:pPr lvl="1"/>
            <a:r>
              <a:rPr lang="en-US" dirty="0"/>
              <a:t>Target specific originating addresses</a:t>
            </a:r>
          </a:p>
          <a:p>
            <a:pPr lvl="1"/>
            <a:r>
              <a:rPr lang="en-US" dirty="0"/>
              <a:t>But opens even more to denial of service</a:t>
            </a:r>
          </a:p>
        </p:txBody>
      </p:sp>
      <p:pic>
        <p:nvPicPr>
          <p:cNvPr id="6146" name="Picture 2" descr="https://upload.wikimedia.org/wikipedia/commons/c/c3/Drillbi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914400"/>
            <a:ext cx="2781300" cy="1567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Intrusion Prevention &amp; Response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534400" cy="5181600"/>
          </a:xfrm>
        </p:spPr>
        <p:txBody>
          <a:bodyPr/>
          <a:lstStyle/>
          <a:p>
            <a:r>
              <a:rPr lang="en-US" sz="2100" dirty="0"/>
              <a:t>System-level actions</a:t>
            </a:r>
          </a:p>
          <a:p>
            <a:pPr lvl="1"/>
            <a:r>
              <a:rPr lang="en-US" sz="2100" dirty="0"/>
              <a:t>Monitor for compromise</a:t>
            </a:r>
          </a:p>
          <a:p>
            <a:pPr lvl="1"/>
            <a:r>
              <a:rPr lang="en-US" sz="2100" dirty="0"/>
              <a:t>Firewall deactivation</a:t>
            </a:r>
          </a:p>
          <a:p>
            <a:pPr lvl="1"/>
            <a:r>
              <a:rPr lang="en-US" sz="2100" dirty="0"/>
              <a:t>But be sure that shutting </a:t>
            </a:r>
            <a:br>
              <a:rPr lang="en-US" sz="2100" dirty="0"/>
            </a:br>
            <a:r>
              <a:rPr lang="en-US" sz="2100" dirty="0"/>
              <a:t>down FW STOPS traffic, </a:t>
            </a:r>
            <a:br>
              <a:rPr lang="en-US" sz="2100" dirty="0"/>
            </a:br>
            <a:r>
              <a:rPr lang="en-US" sz="2100" dirty="0"/>
              <a:t>not leaves it open!</a:t>
            </a:r>
          </a:p>
          <a:p>
            <a:r>
              <a:rPr lang="en-US" sz="2100" dirty="0"/>
              <a:t>Application inspection</a:t>
            </a:r>
          </a:p>
          <a:p>
            <a:pPr lvl="1"/>
            <a:r>
              <a:rPr lang="en-US" sz="2100" dirty="0"/>
              <a:t>Check</a:t>
            </a:r>
            <a:r>
              <a:rPr lang="en-US" sz="2100" baseline="0" dirty="0"/>
              <a:t> for known </a:t>
            </a:r>
            <a:br>
              <a:rPr lang="en-US" sz="2100" baseline="0" dirty="0"/>
            </a:br>
            <a:r>
              <a:rPr lang="en-US" sz="2100" baseline="0" dirty="0"/>
              <a:t>protocol-specific exploits</a:t>
            </a:r>
          </a:p>
          <a:p>
            <a:pPr lvl="1"/>
            <a:r>
              <a:rPr lang="en-US" sz="2100" baseline="0" dirty="0"/>
              <a:t>E.g., use signatures to spot HTTP-specific attacks such as cross-site scripting (XSS) &amp; SQL query injection attacks</a:t>
            </a:r>
            <a:endParaRPr lang="en-US" sz="2100" dirty="0"/>
          </a:p>
          <a:p>
            <a:r>
              <a:rPr lang="en-US" sz="2100" dirty="0"/>
              <a:t>Antimalware</a:t>
            </a:r>
          </a:p>
          <a:p>
            <a:pPr lvl="1"/>
            <a:r>
              <a:rPr lang="en-US" sz="2100" dirty="0"/>
              <a:t>Spot malware in transit</a:t>
            </a:r>
          </a:p>
          <a:p>
            <a:pPr lvl="1"/>
            <a:r>
              <a:rPr lang="en-US" sz="2100" dirty="0"/>
              <a:t>Hijack Web session to divert download to quarantine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838200"/>
            <a:ext cx="4610100" cy="3688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Personal &amp; Desktop Agents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686800" cy="5181600"/>
          </a:xfrm>
        </p:spPr>
        <p:txBody>
          <a:bodyPr/>
          <a:lstStyle/>
          <a:p>
            <a:r>
              <a:rPr lang="en-US" sz="2300" dirty="0"/>
              <a:t>Individual hosts (workstations) </a:t>
            </a:r>
          </a:p>
          <a:p>
            <a:pPr lvl="1"/>
            <a:r>
              <a:rPr lang="en-US" sz="2300" dirty="0"/>
              <a:t>Must be protected individually</a:t>
            </a:r>
          </a:p>
          <a:p>
            <a:pPr lvl="1"/>
            <a:r>
              <a:rPr lang="en-US" sz="2300" dirty="0"/>
              <a:t>Can use sophisticated </a:t>
            </a:r>
            <a:br>
              <a:rPr lang="en-US" sz="2300" dirty="0"/>
            </a:br>
            <a:r>
              <a:rPr lang="en-US" sz="2300" dirty="0"/>
              <a:t>contextual scanning</a:t>
            </a:r>
          </a:p>
          <a:p>
            <a:r>
              <a:rPr lang="en-US" sz="2300" dirty="0"/>
              <a:t>End Point Protection</a:t>
            </a:r>
          </a:p>
          <a:p>
            <a:pPr lvl="1"/>
            <a:r>
              <a:rPr lang="en-US" sz="2300" dirty="0"/>
              <a:t>Mobile devices (laptop, phone) </a:t>
            </a:r>
            <a:br>
              <a:rPr lang="en-US" sz="2300" dirty="0"/>
            </a:br>
            <a:r>
              <a:rPr lang="en-US" sz="2300" dirty="0"/>
              <a:t>become extensions of network </a:t>
            </a:r>
            <a:br>
              <a:rPr lang="en-US" sz="2300" dirty="0"/>
            </a:br>
            <a:r>
              <a:rPr lang="en-US" sz="2300" dirty="0"/>
              <a:t>protection profile</a:t>
            </a:r>
          </a:p>
          <a:p>
            <a:pPr lvl="1"/>
            <a:r>
              <a:rPr lang="en-US" sz="2300" dirty="0"/>
              <a:t>Network location: Rules may </a:t>
            </a:r>
            <a:br>
              <a:rPr lang="en-US" sz="2300" dirty="0"/>
            </a:br>
            <a:r>
              <a:rPr lang="en-US" sz="2300" dirty="0"/>
              <a:t>vary depending on whether </a:t>
            </a:r>
            <a:br>
              <a:rPr lang="en-US" sz="2300" dirty="0"/>
            </a:br>
            <a:r>
              <a:rPr lang="en-US" sz="2300" dirty="0"/>
              <a:t>device is inside or outside perimeter</a:t>
            </a:r>
          </a:p>
          <a:p>
            <a:pPr lvl="1"/>
            <a:r>
              <a:rPr lang="en-US" sz="2300" dirty="0"/>
              <a:t>Application access: restrict inbound and outbound access depending on which program is running</a:t>
            </a:r>
          </a:p>
          <a:p>
            <a:pPr lvl="1"/>
            <a:r>
              <a:rPr lang="en-US" sz="2300" dirty="0"/>
              <a:t>Hybrid protections: spot particular patterns tied to known attack scenarios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90600"/>
            <a:ext cx="3667125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Additional Roles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3810000" cy="4953000"/>
          </a:xfrm>
        </p:spPr>
        <p:txBody>
          <a:bodyPr/>
          <a:lstStyle/>
          <a:p>
            <a:r>
              <a:rPr lang="en-US" sz="3200" dirty="0"/>
              <a:t>Encryption</a:t>
            </a:r>
          </a:p>
          <a:p>
            <a:r>
              <a:rPr lang="en-US" sz="3200" dirty="0"/>
              <a:t>Acceleration</a:t>
            </a:r>
          </a:p>
          <a:p>
            <a:r>
              <a:rPr lang="en-US" sz="3200" dirty="0"/>
              <a:t>Content Control</a:t>
            </a:r>
          </a:p>
          <a:p>
            <a:r>
              <a:rPr lang="en-US" sz="3200" dirty="0"/>
              <a:t>IPv6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219200"/>
            <a:ext cx="5076825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Encryption (1)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90600" y="1143000"/>
            <a:ext cx="7696200" cy="5410200"/>
          </a:xfrm>
        </p:spPr>
        <p:txBody>
          <a:bodyPr/>
          <a:lstStyle/>
          <a:p>
            <a:r>
              <a:rPr lang="en-US" dirty="0"/>
              <a:t>Many GSDs</a:t>
            </a:r>
            <a:r>
              <a:rPr lang="en-US" baseline="0" dirty="0"/>
              <a:t> support encryption</a:t>
            </a:r>
          </a:p>
          <a:p>
            <a:pPr lvl="1"/>
            <a:r>
              <a:rPr lang="en-US" baseline="0" dirty="0"/>
              <a:t>Important because encrypted packets could contain dangerous payload</a:t>
            </a:r>
          </a:p>
          <a:p>
            <a:pPr lvl="0"/>
            <a:r>
              <a:rPr lang="en-US" dirty="0"/>
              <a:t>Inspection</a:t>
            </a:r>
          </a:p>
          <a:p>
            <a:pPr lvl="1"/>
            <a:r>
              <a:rPr lang="en-US" dirty="0"/>
              <a:t>Termination: packet</a:t>
            </a:r>
            <a:r>
              <a:rPr lang="en-US" baseline="0" dirty="0"/>
              <a:t> decrypted </a:t>
            </a:r>
            <a:br>
              <a:rPr lang="en-US" baseline="0" dirty="0"/>
            </a:br>
            <a:r>
              <a:rPr lang="en-US" baseline="0" dirty="0"/>
              <a:t>at perimeter</a:t>
            </a:r>
          </a:p>
          <a:p>
            <a:pPr lvl="2"/>
            <a:r>
              <a:rPr lang="en-US" baseline="0" dirty="0"/>
              <a:t>Contents inspected</a:t>
            </a:r>
          </a:p>
          <a:p>
            <a:pPr lvl="2"/>
            <a:r>
              <a:rPr lang="en-US" baseline="0" dirty="0"/>
              <a:t>May be re-encrypted for </a:t>
            </a:r>
            <a:br>
              <a:rPr lang="en-US" baseline="0" dirty="0"/>
            </a:br>
            <a:r>
              <a:rPr lang="en-US" baseline="0" dirty="0"/>
              <a:t>transmission to internal end-point</a:t>
            </a:r>
          </a:p>
          <a:p>
            <a:pPr lvl="1"/>
            <a:r>
              <a:rPr lang="en-US" dirty="0"/>
              <a:t>Alternative is passive (simultaneous) decryption using escrowed keys</a:t>
            </a:r>
          </a:p>
          <a:p>
            <a:pPr lvl="2"/>
            <a:r>
              <a:rPr lang="en-US" dirty="0"/>
              <a:t>But original encrypted packet continues to target while FW decrypts contents</a:t>
            </a:r>
          </a:p>
          <a:p>
            <a:pPr lvl="2"/>
            <a:r>
              <a:rPr lang="en-US" dirty="0"/>
              <a:t>Thus there are issues of synchronization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981200"/>
            <a:ext cx="2286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143000"/>
            <a:ext cx="7162800" cy="5181600"/>
          </a:xfrm>
        </p:spPr>
        <p:txBody>
          <a:bodyPr/>
          <a:lstStyle/>
          <a:p>
            <a:r>
              <a:rPr lang="en-US" dirty="0"/>
              <a:t>What is a Firewall?</a:t>
            </a:r>
          </a:p>
          <a:p>
            <a:r>
              <a:rPr lang="en-US" dirty="0"/>
              <a:t>Firewall rapidly accepted as perimeter security device</a:t>
            </a:r>
          </a:p>
          <a:p>
            <a:pPr lvl="1"/>
            <a:r>
              <a:rPr lang="en-US" dirty="0"/>
              <a:t>Even CEOs know about firewalls</a:t>
            </a:r>
          </a:p>
          <a:p>
            <a:r>
              <a:rPr lang="en-US" dirty="0"/>
              <a:t>Original conception</a:t>
            </a:r>
          </a:p>
          <a:p>
            <a:pPr lvl="1"/>
            <a:r>
              <a:rPr lang="en-US" dirty="0"/>
              <a:t>Allow explicitly allowed communications</a:t>
            </a:r>
          </a:p>
          <a:p>
            <a:pPr lvl="1"/>
            <a:r>
              <a:rPr lang="en-US" dirty="0"/>
              <a:t>Deny all others</a:t>
            </a:r>
          </a:p>
          <a:p>
            <a:r>
              <a:rPr lang="en-US" dirty="0"/>
              <a:t>Allowed paths became weakest links</a:t>
            </a:r>
          </a:p>
          <a:p>
            <a:pPr lvl="1"/>
            <a:r>
              <a:rPr lang="en-US" dirty="0"/>
              <a:t>Involve different (and insecure) protocols</a:t>
            </a:r>
          </a:p>
          <a:p>
            <a:pPr lvl="1"/>
            <a:r>
              <a:rPr lang="en-US" dirty="0"/>
              <a:t>Firewalls evolved to compensate for weak security in allowed protocols</a:t>
            </a:r>
          </a:p>
          <a:p>
            <a:r>
              <a:rPr lang="en-US" dirty="0"/>
              <a:t>Successful use of firewalls depends on proper configuration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990600"/>
            <a:ext cx="1949768" cy="1695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2000" contras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2"/>
            <a:ext cx="9149680" cy="6845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Encryption (2): VPNs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Virtual</a:t>
            </a:r>
            <a:r>
              <a:rPr lang="en-US" baseline="0" dirty="0"/>
              <a:t> Private Networks</a:t>
            </a:r>
          </a:p>
          <a:p>
            <a:pPr lvl="0"/>
            <a:r>
              <a:rPr lang="en-US" dirty="0"/>
              <a:t>Extend security perimeter</a:t>
            </a:r>
            <a:r>
              <a:rPr lang="en-US" baseline="0" dirty="0"/>
              <a:t> to include remote systems</a:t>
            </a:r>
          </a:p>
          <a:p>
            <a:pPr lvl="0"/>
            <a:r>
              <a:rPr lang="en-US" baseline="0" dirty="0"/>
              <a:t>Increasingly popular</a:t>
            </a:r>
          </a:p>
          <a:p>
            <a:pPr lvl="0"/>
            <a:r>
              <a:rPr lang="en-US" baseline="0" dirty="0"/>
              <a:t>But should consider special rules for VPN clients</a:t>
            </a:r>
          </a:p>
          <a:p>
            <a:pPr lvl="1"/>
            <a:r>
              <a:rPr lang="en-US" dirty="0"/>
              <a:t>May not be owned</a:t>
            </a:r>
            <a:r>
              <a:rPr lang="en-US" baseline="0" dirty="0"/>
              <a:t> by organization</a:t>
            </a:r>
          </a:p>
          <a:p>
            <a:pPr lvl="1"/>
            <a:r>
              <a:rPr lang="en-US" baseline="0" dirty="0"/>
              <a:t>Need to establish clean operating environment</a:t>
            </a:r>
          </a:p>
          <a:p>
            <a:pPr lvl="1"/>
            <a:r>
              <a:rPr lang="en-US" baseline="0" dirty="0"/>
              <a:t>Especially important to prevent malware from entering corporate systems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64367" y="5943600"/>
            <a:ext cx="5415265" cy="40011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r>
              <a:rPr lang="en-US" dirty="0"/>
              <a:t>See CSH6 Chapter 32 for more about VPNs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Acceleration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990600"/>
            <a:ext cx="7924800" cy="5334000"/>
          </a:xfrm>
        </p:spPr>
        <p:txBody>
          <a:bodyPr/>
          <a:lstStyle/>
          <a:p>
            <a:r>
              <a:rPr lang="en-US" dirty="0"/>
              <a:t>SSL (Secure Sockets Layer)</a:t>
            </a:r>
          </a:p>
          <a:p>
            <a:pPr lvl="1"/>
            <a:r>
              <a:rPr lang="en-US" dirty="0"/>
              <a:t>Most frequently used encryption protocol</a:t>
            </a:r>
          </a:p>
          <a:p>
            <a:pPr lvl="1"/>
            <a:r>
              <a:rPr lang="en-US" dirty="0"/>
              <a:t>Defines HTTPS</a:t>
            </a:r>
          </a:p>
          <a:p>
            <a:pPr lvl="1"/>
            <a:r>
              <a:rPr lang="en-US" dirty="0"/>
              <a:t>Widely used on Web for e-commerce</a:t>
            </a:r>
          </a:p>
          <a:p>
            <a:r>
              <a:rPr lang="en-US" dirty="0"/>
              <a:t>Many high-volume servers equipped with dedicated encryption appliances</a:t>
            </a:r>
          </a:p>
          <a:p>
            <a:pPr lvl="1"/>
            <a:r>
              <a:rPr lang="en-US" dirty="0"/>
              <a:t>Manage throughput</a:t>
            </a:r>
          </a:p>
          <a:p>
            <a:pPr lvl="1"/>
            <a:r>
              <a:rPr lang="en-US" dirty="0"/>
              <a:t>Avoid letting </a:t>
            </a:r>
            <a:br>
              <a:rPr lang="en-US" dirty="0"/>
            </a:br>
            <a:r>
              <a:rPr lang="en-US" dirty="0"/>
              <a:t>encryption/decryption </a:t>
            </a:r>
            <a:br>
              <a:rPr lang="en-US" dirty="0"/>
            </a:br>
            <a:r>
              <a:rPr lang="en-US" dirty="0"/>
              <a:t>become bottleneck on </a:t>
            </a:r>
            <a:br>
              <a:rPr lang="en-US" dirty="0"/>
            </a:br>
            <a:r>
              <a:rPr lang="en-US" dirty="0"/>
              <a:t>processing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4391025" cy="2865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62800" cy="838200"/>
          </a:xfrm>
        </p:spPr>
        <p:txBody>
          <a:bodyPr/>
          <a:lstStyle/>
          <a:p>
            <a:pPr lvl="0"/>
            <a:r>
              <a:rPr lang="en-US" dirty="0"/>
              <a:t>Content Control (1)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990600"/>
            <a:ext cx="8667750" cy="5334000"/>
          </a:xfrm>
        </p:spPr>
        <p:txBody>
          <a:bodyPr/>
          <a:lstStyle/>
          <a:p>
            <a:r>
              <a:rPr lang="en-US" dirty="0"/>
              <a:t>Content filtering</a:t>
            </a:r>
          </a:p>
          <a:p>
            <a:pPr lvl="1"/>
            <a:r>
              <a:rPr lang="en-US" dirty="0"/>
              <a:t>Policy enforcement</a:t>
            </a:r>
          </a:p>
          <a:p>
            <a:pPr lvl="1"/>
            <a:r>
              <a:rPr lang="en-US" dirty="0"/>
              <a:t>Address-based </a:t>
            </a:r>
            <a:br>
              <a:rPr lang="en-US" dirty="0"/>
            </a:br>
            <a:r>
              <a:rPr lang="en-US" dirty="0"/>
              <a:t>filtering can block </a:t>
            </a:r>
            <a:br>
              <a:rPr lang="en-US" dirty="0"/>
            </a:br>
            <a:r>
              <a:rPr lang="en-US" dirty="0"/>
              <a:t>some sites </a:t>
            </a:r>
            <a:br>
              <a:rPr lang="en-US" dirty="0"/>
            </a:br>
            <a:r>
              <a:rPr lang="en-US" dirty="0"/>
              <a:t>(sometimes by </a:t>
            </a:r>
            <a:br>
              <a:rPr lang="en-US" dirty="0"/>
            </a:br>
            <a:r>
              <a:rPr lang="en-US" dirty="0"/>
              <a:t>mistake)</a:t>
            </a:r>
          </a:p>
          <a:p>
            <a:pPr lvl="1"/>
            <a:r>
              <a:rPr lang="en-US" dirty="0"/>
              <a:t>Keyword scanning </a:t>
            </a:r>
            <a:br>
              <a:rPr lang="en-US" dirty="0"/>
            </a:br>
            <a:r>
              <a:rPr lang="en-US" dirty="0"/>
              <a:t>has many false </a:t>
            </a:r>
            <a:br>
              <a:rPr lang="en-US" dirty="0"/>
            </a:br>
            <a:r>
              <a:rPr lang="en-US" dirty="0"/>
              <a:t>positives</a:t>
            </a:r>
          </a:p>
          <a:p>
            <a:r>
              <a:rPr lang="en-US" dirty="0"/>
              <a:t>Antimalware</a:t>
            </a:r>
          </a:p>
          <a:p>
            <a:pPr lvl="1"/>
            <a:r>
              <a:rPr lang="en-US" dirty="0"/>
              <a:t>Pervasive element of all networks and workstations</a:t>
            </a:r>
          </a:p>
          <a:p>
            <a:pPr lvl="1"/>
            <a:r>
              <a:rPr lang="en-US" dirty="0"/>
              <a:t>Includes scans for harmful e-mail attachments, spam</a:t>
            </a:r>
          </a:p>
          <a:p>
            <a:pPr lvl="1"/>
            <a:r>
              <a:rPr lang="en-US" dirty="0"/>
              <a:t>Often uses appliances on network side to speed throughput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43"/>
          <a:stretch/>
        </p:blipFill>
        <p:spPr bwMode="auto">
          <a:xfrm>
            <a:off x="3913250" y="1219200"/>
            <a:ext cx="4906899" cy="3701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077200" cy="685800"/>
          </a:xfrm>
        </p:spPr>
        <p:txBody>
          <a:bodyPr/>
          <a:lstStyle/>
          <a:p>
            <a:r>
              <a:rPr lang="en-US" dirty="0"/>
              <a:t>Content Control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610600" cy="5562600"/>
          </a:xfrm>
        </p:spPr>
        <p:txBody>
          <a:bodyPr/>
          <a:lstStyle/>
          <a:p>
            <a:r>
              <a:rPr lang="en-US" sz="2300" dirty="0"/>
              <a:t>Active Content</a:t>
            </a:r>
          </a:p>
          <a:p>
            <a:pPr lvl="1"/>
            <a:r>
              <a:rPr lang="en-US" sz="2300" dirty="0"/>
              <a:t>Flash, QuickTime, ActiveX, VBScript, JavaScript</a:t>
            </a:r>
          </a:p>
          <a:p>
            <a:pPr lvl="1"/>
            <a:r>
              <a:rPr lang="en-US" sz="2300" dirty="0"/>
              <a:t>Many GSDs scan for and block such code</a:t>
            </a:r>
          </a:p>
          <a:p>
            <a:pPr lvl="1"/>
            <a:r>
              <a:rPr lang="en-US" sz="2300" dirty="0"/>
              <a:t>Others use signatures and sandboxes to screen hostile code</a:t>
            </a:r>
          </a:p>
          <a:p>
            <a:r>
              <a:rPr lang="en-US" sz="2300" dirty="0"/>
              <a:t>Caching</a:t>
            </a:r>
          </a:p>
          <a:p>
            <a:pPr lvl="1"/>
            <a:r>
              <a:rPr lang="en-US" sz="2300" dirty="0"/>
              <a:t>Proxy servers keep copies of </a:t>
            </a:r>
            <a:br>
              <a:rPr lang="en-US" sz="2300" dirty="0"/>
            </a:br>
            <a:r>
              <a:rPr lang="en-US" sz="2300" dirty="0"/>
              <a:t>frequently-used items</a:t>
            </a:r>
          </a:p>
          <a:p>
            <a:pPr lvl="1"/>
            <a:r>
              <a:rPr lang="en-US" sz="2300" dirty="0"/>
              <a:t>Typically for HTTP, FTP, </a:t>
            </a:r>
            <a:br>
              <a:rPr lang="en-US" sz="2300" dirty="0"/>
            </a:br>
            <a:r>
              <a:rPr lang="en-US" sz="2300" dirty="0"/>
              <a:t>streaming media</a:t>
            </a:r>
          </a:p>
          <a:p>
            <a:r>
              <a:rPr lang="en-US" sz="2300" dirty="0"/>
              <a:t>Policy</a:t>
            </a:r>
            <a:r>
              <a:rPr lang="en-US" sz="2300" baseline="0" dirty="0"/>
              <a:t> Enforcement</a:t>
            </a:r>
          </a:p>
          <a:p>
            <a:pPr lvl="1"/>
            <a:r>
              <a:rPr lang="en-US" sz="2300" dirty="0"/>
              <a:t>Can scan e-mail for sensitive </a:t>
            </a:r>
            <a:br>
              <a:rPr lang="en-US" sz="2300" dirty="0"/>
            </a:br>
            <a:r>
              <a:rPr lang="en-US" sz="2300" dirty="0"/>
              <a:t>keywords</a:t>
            </a:r>
          </a:p>
          <a:p>
            <a:pPr lvl="1"/>
            <a:r>
              <a:rPr lang="en-US" sz="2300" dirty="0"/>
              <a:t>Can require encryption for </a:t>
            </a:r>
            <a:br>
              <a:rPr lang="en-US" sz="2300" dirty="0"/>
            </a:br>
            <a:r>
              <a:rPr lang="en-US" sz="2300" dirty="0"/>
              <a:t>specific communications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81600" y="181770"/>
            <a:ext cx="2967479" cy="64633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1800" dirty="0"/>
              <a:t>See CSH6 Chapter 17 for </a:t>
            </a:r>
            <a:br>
              <a:rPr lang="en-US" sz="1800" dirty="0"/>
            </a:br>
            <a:r>
              <a:rPr lang="en-US" sz="1800" dirty="0"/>
              <a:t>more about mobile code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501" y="2514239"/>
            <a:ext cx="3652205" cy="4115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0" b="23000"/>
          <a:stretch/>
        </p:blipFill>
        <p:spPr bwMode="auto">
          <a:xfrm>
            <a:off x="-2" y="0"/>
            <a:ext cx="914400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IPv6 (1)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90600" y="1143000"/>
            <a:ext cx="7848600" cy="5181600"/>
          </a:xfrm>
        </p:spPr>
        <p:txBody>
          <a:bodyPr/>
          <a:lstStyle/>
          <a:p>
            <a:r>
              <a:rPr lang="en-US" dirty="0"/>
              <a:t>Successor to IPv4 (current standard)</a:t>
            </a:r>
          </a:p>
          <a:p>
            <a:r>
              <a:rPr lang="en-US" dirty="0"/>
              <a:t>Support &amp; compatibility</a:t>
            </a:r>
          </a:p>
          <a:p>
            <a:pPr lvl="1"/>
            <a:r>
              <a:rPr lang="en-US" dirty="0"/>
              <a:t>GSDs must support appropriate protocols</a:t>
            </a:r>
          </a:p>
          <a:p>
            <a:pPr lvl="2"/>
            <a:r>
              <a:rPr lang="en-US" dirty="0"/>
              <a:t>Neighbor discovery (ND)</a:t>
            </a:r>
          </a:p>
          <a:p>
            <a:pPr lvl="2"/>
            <a:r>
              <a:rPr lang="en-US" dirty="0"/>
              <a:t>Router solicitation/advertisement (RS/RA)</a:t>
            </a:r>
          </a:p>
          <a:p>
            <a:pPr lvl="2"/>
            <a:r>
              <a:rPr lang="en-US" dirty="0"/>
              <a:t>Multicast listener discovery (MLD)</a:t>
            </a:r>
          </a:p>
          <a:p>
            <a:pPr lvl="1"/>
            <a:r>
              <a:rPr lang="en-US" dirty="0"/>
              <a:t>Stateless </a:t>
            </a:r>
            <a:r>
              <a:rPr lang="en-US" dirty="0" err="1"/>
              <a:t>autoconfiguration</a:t>
            </a:r>
            <a:endParaRPr lang="en-US" dirty="0"/>
          </a:p>
          <a:p>
            <a:pPr lvl="2"/>
            <a:r>
              <a:rPr lang="en-US" dirty="0"/>
              <a:t>IPv6 nodes may assign their own addresses</a:t>
            </a:r>
          </a:p>
          <a:p>
            <a:pPr lvl="2"/>
            <a:r>
              <a:rPr lang="en-US" dirty="0"/>
              <a:t>Can discover their own routers using NS, RS/RA – but may break user/address audit trail (use MAC addresses for hardware nodes)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IPv6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Address shortage resolved</a:t>
            </a:r>
          </a:p>
          <a:p>
            <a:pPr lvl="1"/>
            <a:r>
              <a:rPr lang="en-US" dirty="0"/>
              <a:t>IPv4 address space</a:t>
            </a:r>
            <a:r>
              <a:rPr lang="en-US" baseline="0" dirty="0"/>
              <a:t> = 2</a:t>
            </a:r>
            <a:r>
              <a:rPr lang="en-US" baseline="30000" dirty="0"/>
              <a:t>32</a:t>
            </a:r>
            <a:r>
              <a:rPr lang="en-US" baseline="0" dirty="0"/>
              <a:t> ≈ 10</a:t>
            </a:r>
            <a:r>
              <a:rPr lang="en-US" baseline="30000" dirty="0"/>
              <a:t>9</a:t>
            </a:r>
          </a:p>
          <a:p>
            <a:pPr lvl="1"/>
            <a:r>
              <a:rPr lang="en-US" baseline="0" dirty="0"/>
              <a:t>IPv6 address space = 2</a:t>
            </a:r>
            <a:r>
              <a:rPr lang="en-US" baseline="30000" dirty="0"/>
              <a:t>128</a:t>
            </a:r>
            <a:r>
              <a:rPr lang="en-US" baseline="0" dirty="0"/>
              <a:t> </a:t>
            </a:r>
            <a:r>
              <a:rPr lang="en-US" dirty="0"/>
              <a:t>≈ 10</a:t>
            </a:r>
            <a:r>
              <a:rPr lang="en-US" baseline="30000" dirty="0"/>
              <a:t>38</a:t>
            </a:r>
          </a:p>
          <a:p>
            <a:pPr lvl="1"/>
            <a:r>
              <a:rPr lang="en-US" dirty="0"/>
              <a:t>Ratio is IPv6:IPv4::solar </a:t>
            </a:r>
            <a:r>
              <a:rPr lang="en-US" dirty="0" err="1"/>
              <a:t>system:stamp</a:t>
            </a:r>
            <a:r>
              <a:rPr lang="en-US" dirty="0"/>
              <a:t>!</a:t>
            </a:r>
          </a:p>
          <a:p>
            <a:r>
              <a:rPr lang="en-US" dirty="0"/>
              <a:t>Be careful about IPv6 traffic tunneling through IPv4 infrastructure</a:t>
            </a:r>
          </a:p>
          <a:p>
            <a:pPr lvl="1"/>
            <a:r>
              <a:rPr lang="en-US" dirty="0"/>
              <a:t>E.g., </a:t>
            </a:r>
            <a:r>
              <a:rPr lang="en-US" dirty="0" err="1"/>
              <a:t>antispoofing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benefits of IPv6 </a:t>
            </a:r>
            <a:br>
              <a:rPr lang="en-US" dirty="0"/>
            </a:br>
            <a:r>
              <a:rPr lang="en-US" dirty="0"/>
              <a:t>lost when using </a:t>
            </a:r>
            <a:br>
              <a:rPr lang="en-US" dirty="0"/>
            </a:br>
            <a:r>
              <a:rPr lang="en-US" dirty="0"/>
              <a:t>IPv4-to-IPv6 </a:t>
            </a:r>
            <a:br>
              <a:rPr lang="en-US" dirty="0"/>
            </a:br>
            <a:r>
              <a:rPr lang="en-US" dirty="0"/>
              <a:t>gateways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933915"/>
            <a:ext cx="4181475" cy="2683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IPv6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19200"/>
            <a:ext cx="7162800" cy="5105400"/>
          </a:xfrm>
        </p:spPr>
        <p:txBody>
          <a:bodyPr/>
          <a:lstStyle/>
          <a:p>
            <a:r>
              <a:rPr lang="en-US" dirty="0"/>
              <a:t>NAT not intended to survive transition</a:t>
            </a:r>
          </a:p>
          <a:p>
            <a:pPr lvl="1"/>
            <a:r>
              <a:rPr lang="en-US" dirty="0"/>
              <a:t>IPv6 may expose IPv4 nodes </a:t>
            </a:r>
            <a:br>
              <a:rPr lang="en-US" dirty="0"/>
            </a:br>
            <a:r>
              <a:rPr lang="en-US" dirty="0"/>
              <a:t>when NAT removed</a:t>
            </a:r>
          </a:p>
          <a:p>
            <a:r>
              <a:rPr lang="en-US" dirty="0"/>
              <a:t>Single IP address associated </a:t>
            </a:r>
            <a:br>
              <a:rPr lang="en-US" dirty="0"/>
            </a:br>
            <a:r>
              <a:rPr lang="en-US" dirty="0"/>
              <a:t>with specific device (node)</a:t>
            </a:r>
          </a:p>
          <a:p>
            <a:pPr lvl="1"/>
            <a:r>
              <a:rPr lang="en-US" dirty="0"/>
              <a:t>Can carry address from </a:t>
            </a:r>
            <a:br>
              <a:rPr lang="en-US" dirty="0"/>
            </a:br>
            <a:r>
              <a:rPr lang="en-US" dirty="0"/>
              <a:t>internal network to external </a:t>
            </a:r>
            <a:br>
              <a:rPr lang="en-US" dirty="0"/>
            </a:br>
            <a:r>
              <a:rPr lang="en-US" dirty="0"/>
              <a:t>network</a:t>
            </a:r>
          </a:p>
          <a:p>
            <a:pPr lvl="1"/>
            <a:r>
              <a:rPr lang="en-US" dirty="0"/>
              <a:t>Example: laptop starts </a:t>
            </a:r>
            <a:br>
              <a:rPr lang="en-US" dirty="0"/>
            </a:br>
            <a:r>
              <a:rPr lang="en-US" dirty="0"/>
              <a:t>session in office but moves </a:t>
            </a:r>
            <a:br>
              <a:rPr lang="en-US" dirty="0"/>
            </a:br>
            <a:r>
              <a:rPr lang="en-US" dirty="0"/>
              <a:t>to café – same IP address</a:t>
            </a:r>
          </a:p>
          <a:p>
            <a:pPr lvl="1"/>
            <a:r>
              <a:rPr lang="en-US" dirty="0"/>
              <a:t>Will need new developments to cope with device-specific IPv6 addresses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1676400"/>
            <a:ext cx="2857500" cy="3705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Deployment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3124200" cy="4953000"/>
          </a:xfrm>
        </p:spPr>
        <p:txBody>
          <a:bodyPr/>
          <a:lstStyle/>
          <a:p>
            <a:r>
              <a:rPr lang="en-US" sz="2800" dirty="0"/>
              <a:t>Screened Subnet FW Architectures</a:t>
            </a:r>
          </a:p>
          <a:p>
            <a:r>
              <a:rPr lang="en-US" sz="2800" dirty="0"/>
              <a:t>Gateway Protection Device Positioning</a:t>
            </a:r>
          </a:p>
          <a:p>
            <a:r>
              <a:rPr lang="en-US" sz="2800" dirty="0"/>
              <a:t>Management</a:t>
            </a:r>
            <a:r>
              <a:rPr lang="en-US" sz="2800" baseline="0" dirty="0"/>
              <a:t> &amp; Monitoring Strategies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295400"/>
            <a:ext cx="5550370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001000" cy="685800"/>
          </a:xfrm>
        </p:spPr>
        <p:txBody>
          <a:bodyPr/>
          <a:lstStyle/>
          <a:p>
            <a:pPr lvl="0"/>
            <a:r>
              <a:rPr lang="en-US" sz="3200" dirty="0"/>
              <a:t>Screened Subnet FW Architectures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686800" cy="5562600"/>
          </a:xfrm>
        </p:spPr>
        <p:txBody>
          <a:bodyPr/>
          <a:lstStyle/>
          <a:p>
            <a:r>
              <a:rPr lang="en-US" sz="2200" dirty="0"/>
              <a:t>Service Networks</a:t>
            </a:r>
          </a:p>
          <a:p>
            <a:pPr lvl="1"/>
            <a:r>
              <a:rPr lang="en-US" sz="2200" dirty="0"/>
              <a:t>New design strategy: </a:t>
            </a:r>
            <a:br>
              <a:rPr lang="en-US" sz="2200" dirty="0"/>
            </a:br>
            <a:r>
              <a:rPr lang="en-US" sz="2200" dirty="0"/>
              <a:t>don’t lump Web, DNS, </a:t>
            </a:r>
            <a:br>
              <a:rPr lang="en-US" sz="2200" dirty="0"/>
            </a:br>
            <a:r>
              <a:rPr lang="en-US" sz="2200" dirty="0"/>
              <a:t>e-mail into single </a:t>
            </a:r>
            <a:br>
              <a:rPr lang="en-US" sz="2200" dirty="0"/>
            </a:br>
            <a:r>
              <a:rPr lang="en-US" sz="2200" dirty="0"/>
              <a:t>network (NW)</a:t>
            </a:r>
          </a:p>
          <a:p>
            <a:pPr lvl="1"/>
            <a:r>
              <a:rPr lang="en-US" sz="2200" dirty="0"/>
              <a:t>Break functional </a:t>
            </a:r>
            <a:br>
              <a:rPr lang="en-US" sz="2200" dirty="0"/>
            </a:br>
            <a:r>
              <a:rPr lang="en-US" sz="2200" dirty="0"/>
              <a:t>components into </a:t>
            </a:r>
            <a:br>
              <a:rPr lang="en-US" sz="2200" dirty="0"/>
            </a:br>
            <a:r>
              <a:rPr lang="en-US" sz="2200" dirty="0"/>
              <a:t>separate, protected NW</a:t>
            </a:r>
          </a:p>
          <a:p>
            <a:pPr lvl="1"/>
            <a:r>
              <a:rPr lang="en-US" sz="2200" dirty="0"/>
              <a:t>Defines </a:t>
            </a:r>
            <a:r>
              <a:rPr lang="en-US" sz="2200" i="1" dirty="0"/>
              <a:t>service NW </a:t>
            </a:r>
            <a:r>
              <a:rPr lang="en-US" sz="2200" dirty="0"/>
              <a:t>with </a:t>
            </a:r>
            <a:br>
              <a:rPr lang="en-US" sz="2200" dirty="0"/>
            </a:br>
            <a:r>
              <a:rPr lang="en-US" sz="2200" dirty="0"/>
              <a:t>their own security </a:t>
            </a:r>
            <a:br>
              <a:rPr lang="en-US" sz="2200" dirty="0"/>
            </a:br>
            <a:r>
              <a:rPr lang="en-US" sz="2200" dirty="0"/>
              <a:t>configurations, policies</a:t>
            </a:r>
          </a:p>
          <a:p>
            <a:r>
              <a:rPr lang="en-US" sz="2200" dirty="0"/>
              <a:t>Redirect</a:t>
            </a:r>
            <a:r>
              <a:rPr lang="en-US" sz="2200" baseline="0" dirty="0"/>
              <a:t> Back-End Traffic </a:t>
            </a:r>
            <a:br>
              <a:rPr lang="en-US" sz="2200" baseline="0" dirty="0"/>
            </a:br>
            <a:r>
              <a:rPr lang="en-US" sz="2200" baseline="0" dirty="0"/>
              <a:t>Through FW</a:t>
            </a:r>
          </a:p>
          <a:p>
            <a:pPr lvl="1"/>
            <a:r>
              <a:rPr lang="en-US" sz="2200" dirty="0"/>
              <a:t>Just because FW decrypts packet doesn’t mean it’s necessarily safe</a:t>
            </a:r>
          </a:p>
          <a:p>
            <a:pPr lvl="1"/>
            <a:r>
              <a:rPr lang="en-US" sz="2200" baseline="0" dirty="0"/>
              <a:t>Reroute decrypted</a:t>
            </a:r>
            <a:r>
              <a:rPr lang="en-US" sz="2200" dirty="0"/>
              <a:t> packet through FW before allowing it to reach internal destination</a:t>
            </a:r>
            <a:endParaRPr lang="en-US" sz="2200" baseline="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955" y="914400"/>
            <a:ext cx="47625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001000" cy="1143000"/>
          </a:xfrm>
        </p:spPr>
        <p:txBody>
          <a:bodyPr/>
          <a:lstStyle/>
          <a:p>
            <a:pPr lvl="0"/>
            <a:r>
              <a:rPr lang="en-US" dirty="0"/>
              <a:t>Gateway Protection Device Positioning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534400" cy="4953000"/>
          </a:xfrm>
        </p:spPr>
        <p:txBody>
          <a:bodyPr/>
          <a:lstStyle/>
          <a:p>
            <a:r>
              <a:rPr lang="en-US" dirty="0"/>
              <a:t>Encrypting protocols (e.g., SSL &amp; IPSec) can pose problems</a:t>
            </a:r>
          </a:p>
          <a:p>
            <a:pPr lvl="1"/>
            <a:r>
              <a:rPr lang="en-US" dirty="0"/>
              <a:t>Bandwidth chokepoints due to </a:t>
            </a:r>
            <a:br>
              <a:rPr lang="en-US" dirty="0"/>
            </a:br>
            <a:r>
              <a:rPr lang="en-US" dirty="0"/>
              <a:t>processing requirements</a:t>
            </a:r>
          </a:p>
          <a:p>
            <a:pPr lvl="1"/>
            <a:r>
              <a:rPr lang="en-US" dirty="0"/>
              <a:t>Ideally, deploy GSDs where there </a:t>
            </a:r>
            <a:br>
              <a:rPr lang="en-US" dirty="0"/>
            </a:br>
            <a:r>
              <a:rPr lang="en-US" dirty="0"/>
              <a:t>is little encrypted traffic</a:t>
            </a:r>
          </a:p>
          <a:p>
            <a:pPr lvl="0"/>
            <a:r>
              <a:rPr lang="en-US" dirty="0"/>
              <a:t>Two major approaches (details on </a:t>
            </a:r>
            <a:br>
              <a:rPr lang="en-US" dirty="0"/>
            </a:br>
            <a:r>
              <a:rPr lang="en-US" dirty="0"/>
              <a:t>following slides):</a:t>
            </a:r>
          </a:p>
          <a:p>
            <a:pPr lvl="1"/>
            <a:r>
              <a:rPr lang="en-US" dirty="0"/>
              <a:t>Put GSDs inline</a:t>
            </a:r>
          </a:p>
          <a:p>
            <a:pPr lvl="1"/>
            <a:r>
              <a:rPr lang="en-US" dirty="0"/>
              <a:t>Avoid encrypted traffic</a:t>
            </a:r>
          </a:p>
        </p:txBody>
      </p:sp>
      <p:pic>
        <p:nvPicPr>
          <p:cNvPr id="7170" name="Picture 2" descr="http://www.jadaliyya.com/content_images/fck_images/Camp%2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828800"/>
            <a:ext cx="2838450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Firewall?</a:t>
            </a:r>
          </a:p>
        </p:txBody>
      </p:sp>
      <p:sp>
        <p:nvSpPr>
          <p:cNvPr id="100045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0" y="1066800"/>
            <a:ext cx="4267200" cy="3886200"/>
          </a:xfrm>
        </p:spPr>
        <p:txBody>
          <a:bodyPr/>
          <a:lstStyle/>
          <a:p>
            <a:pPr>
              <a:buNone/>
            </a:pPr>
            <a:r>
              <a:rPr lang="en-US" dirty="0"/>
              <a:t>	A firewall is any </a:t>
            </a:r>
            <a:br>
              <a:rPr lang="en-US" dirty="0"/>
            </a:br>
            <a:r>
              <a:rPr lang="en-US" i="1" dirty="0"/>
              <a:t>network-security device </a:t>
            </a:r>
            <a:r>
              <a:rPr lang="en-US" dirty="0"/>
              <a:t>that implements </a:t>
            </a:r>
            <a:br>
              <a:rPr lang="en-US" dirty="0"/>
            </a:br>
            <a:r>
              <a:rPr lang="en-US" i="1" dirty="0"/>
              <a:t>security</a:t>
            </a:r>
            <a:r>
              <a:rPr lang="en-US" dirty="0"/>
              <a:t> </a:t>
            </a:r>
            <a:r>
              <a:rPr lang="en-US" i="1" dirty="0"/>
              <a:t>policies</a:t>
            </a:r>
            <a:r>
              <a:rPr lang="en-US" dirty="0"/>
              <a:t> by </a:t>
            </a:r>
            <a:r>
              <a:rPr lang="en-US" i="1" dirty="0"/>
              <a:t>restricting</a:t>
            </a:r>
            <a:r>
              <a:rPr lang="en-US" dirty="0"/>
              <a:t> the </a:t>
            </a:r>
            <a:br>
              <a:rPr lang="en-US" dirty="0"/>
            </a:br>
            <a:r>
              <a:rPr lang="en-US" i="1" dirty="0"/>
              <a:t>ingress</a:t>
            </a:r>
            <a:r>
              <a:rPr lang="en-US" dirty="0"/>
              <a:t> and </a:t>
            </a:r>
            <a:br>
              <a:rPr lang="en-US" dirty="0"/>
            </a:br>
            <a:r>
              <a:rPr lang="en-US" i="1" dirty="0"/>
              <a:t>egress</a:t>
            </a:r>
            <a:r>
              <a:rPr lang="en-US" dirty="0"/>
              <a:t> of </a:t>
            </a:r>
            <a:br>
              <a:rPr lang="en-US" dirty="0"/>
            </a:br>
            <a:r>
              <a:rPr lang="en-US" dirty="0"/>
              <a:t>TCP/IP </a:t>
            </a:r>
            <a:r>
              <a:rPr lang="en-US" i="1" dirty="0"/>
              <a:t>packets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according to </a:t>
            </a:r>
            <a:br>
              <a:rPr lang="en-US" dirty="0"/>
            </a:br>
            <a:r>
              <a:rPr lang="en-US" i="1" dirty="0"/>
              <a:t>specific rules</a:t>
            </a:r>
            <a:r>
              <a:rPr lang="en-US" dirty="0"/>
              <a:t>.</a:t>
            </a:r>
          </a:p>
        </p:txBody>
      </p:sp>
      <p:pic>
        <p:nvPicPr>
          <p:cNvPr id="1000452" name="Picture 4"/>
          <p:cNvPicPr>
            <a:picLocks noChangeAspect="1" noChangeArrowheads="1"/>
          </p:cNvPicPr>
          <p:nvPr/>
        </p:nvPicPr>
        <p:blipFill>
          <a:blip r:embed="rId3" cstate="print"/>
          <a:srcRect l="31477" t="19020" r="13837" b="8998"/>
          <a:stretch>
            <a:fillRect/>
          </a:stretch>
        </p:blipFill>
        <p:spPr bwMode="auto">
          <a:xfrm>
            <a:off x="206375" y="1066800"/>
            <a:ext cx="4365625" cy="556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4572000" y="5334000"/>
            <a:ext cx="4130675" cy="13144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sz="1600" dirty="0"/>
              <a:t>Image from </a:t>
            </a:r>
            <a:r>
              <a:rPr lang="en-US" sz="1600" i="1" dirty="0"/>
              <a:t>Computer Desktop Encyclopedia</a:t>
            </a:r>
            <a:r>
              <a:rPr lang="en-US" sz="1600" dirty="0"/>
              <a:t>.  Reproduced with permission.  (c) 1981-2014 </a:t>
            </a:r>
            <a:r>
              <a:rPr lang="en-US" sz="1600" u="sng" dirty="0"/>
              <a:t>The Computer Language Company Inc.</a:t>
            </a:r>
            <a:br>
              <a:rPr lang="en-US" sz="1600" u="sng" dirty="0"/>
            </a:br>
            <a:endParaRPr lang="en-US" sz="1600"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0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0454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001000" cy="990600"/>
          </a:xfrm>
        </p:spPr>
        <p:txBody>
          <a:bodyPr/>
          <a:lstStyle/>
          <a:p>
            <a:r>
              <a:rPr lang="en-US" dirty="0"/>
              <a:t>Gateway Protection Device Positioning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839200" cy="5410200"/>
          </a:xfrm>
        </p:spPr>
        <p:txBody>
          <a:bodyPr/>
          <a:lstStyle/>
          <a:p>
            <a:r>
              <a:rPr lang="en-US" sz="2200" dirty="0"/>
              <a:t>Inline</a:t>
            </a:r>
          </a:p>
          <a:p>
            <a:pPr lvl="1"/>
            <a:r>
              <a:rPr lang="en-US" sz="2200" dirty="0"/>
              <a:t>Configure </a:t>
            </a:r>
            <a:r>
              <a:rPr lang="en-US" sz="2200" i="1" dirty="0"/>
              <a:t>span port </a:t>
            </a:r>
            <a:r>
              <a:rPr lang="en-US" sz="2200" dirty="0"/>
              <a:t>to replicate data from one or more switch ports to monitoring port</a:t>
            </a:r>
          </a:p>
          <a:p>
            <a:pPr lvl="1"/>
            <a:r>
              <a:rPr lang="en-US" sz="2200" dirty="0"/>
              <a:t>Problems</a:t>
            </a:r>
          </a:p>
          <a:p>
            <a:pPr lvl="2"/>
            <a:r>
              <a:rPr lang="en-US" sz="2200" dirty="0"/>
              <a:t>Can overload the monitor </a:t>
            </a:r>
            <a:br>
              <a:rPr lang="en-US" sz="2200" dirty="0"/>
            </a:br>
            <a:r>
              <a:rPr lang="en-US" sz="2200" dirty="0"/>
              <a:t>(too many inputs)</a:t>
            </a:r>
          </a:p>
          <a:p>
            <a:pPr lvl="2"/>
            <a:r>
              <a:rPr lang="en-US" sz="2200" dirty="0"/>
              <a:t>Passive devices don’t </a:t>
            </a:r>
            <a:br>
              <a:rPr lang="en-US" sz="2200" dirty="0"/>
            </a:br>
            <a:r>
              <a:rPr lang="en-US" sz="2200" dirty="0"/>
              <a:t>offer protection, only </a:t>
            </a:r>
            <a:br>
              <a:rPr lang="en-US" sz="2200" dirty="0"/>
            </a:br>
            <a:r>
              <a:rPr lang="en-US" sz="2200" dirty="0"/>
              <a:t>alerts (so dangerous </a:t>
            </a:r>
            <a:br>
              <a:rPr lang="en-US" sz="2200" dirty="0"/>
            </a:br>
            <a:r>
              <a:rPr lang="en-US" sz="2200" dirty="0"/>
              <a:t>packets already gone)</a:t>
            </a:r>
          </a:p>
          <a:p>
            <a:pPr lvl="1"/>
            <a:r>
              <a:rPr lang="en-US" sz="2200" dirty="0"/>
              <a:t>Thus should put GSD </a:t>
            </a:r>
            <a:r>
              <a:rPr lang="en-US" sz="2200" dirty="0" err="1"/>
              <a:t>inline</a:t>
            </a:r>
            <a:r>
              <a:rPr lang="en-US" sz="2200" dirty="0"/>
              <a:t> with traffic</a:t>
            </a:r>
          </a:p>
          <a:p>
            <a:pPr lvl="2"/>
            <a:r>
              <a:rPr lang="en-US" sz="2200" dirty="0"/>
              <a:t>Provides choke point (but device can have </a:t>
            </a:r>
            <a:r>
              <a:rPr lang="en-US" sz="2200" i="1" dirty="0"/>
              <a:t>wire speed </a:t>
            </a:r>
            <a:r>
              <a:rPr lang="en-US" sz="2200" dirty="0"/>
              <a:t>bandwidth)</a:t>
            </a:r>
          </a:p>
          <a:p>
            <a:pPr lvl="2"/>
            <a:r>
              <a:rPr lang="en-US" sz="2200" dirty="0"/>
              <a:t>Allows active prevention (blockage)</a:t>
            </a:r>
          </a:p>
          <a:p>
            <a:pPr lvl="2"/>
            <a:r>
              <a:rPr lang="en-US" sz="2200" dirty="0"/>
              <a:t>But be sure to configure properly to avoid DoS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2286000"/>
            <a:ext cx="3667340" cy="2438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848600" cy="1143000"/>
          </a:xfrm>
        </p:spPr>
        <p:txBody>
          <a:bodyPr/>
          <a:lstStyle/>
          <a:p>
            <a:r>
              <a:rPr lang="en-US" dirty="0"/>
              <a:t>Gateway Protection Device Positioning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001000" cy="4953000"/>
          </a:xfrm>
        </p:spPr>
        <p:txBody>
          <a:bodyPr/>
          <a:lstStyle/>
          <a:p>
            <a:r>
              <a:rPr lang="en-US" dirty="0"/>
              <a:t>Avoid encrypted traffic</a:t>
            </a:r>
          </a:p>
          <a:p>
            <a:pPr lvl="1"/>
            <a:r>
              <a:rPr lang="en-US" dirty="0"/>
              <a:t>Encrypted packets defeat GSDs</a:t>
            </a:r>
          </a:p>
          <a:p>
            <a:pPr lvl="1"/>
            <a:r>
              <a:rPr lang="en-US" dirty="0"/>
              <a:t>Therefore GSD must evaluate </a:t>
            </a:r>
            <a:br>
              <a:rPr lang="en-US" dirty="0"/>
            </a:br>
            <a:r>
              <a:rPr lang="en-US" dirty="0"/>
              <a:t>packets on unencrypted side of </a:t>
            </a:r>
            <a:br>
              <a:rPr lang="en-US" dirty="0"/>
            </a:br>
            <a:r>
              <a:rPr lang="en-US" dirty="0"/>
              <a:t>encrypted connection</a:t>
            </a:r>
          </a:p>
          <a:p>
            <a:pPr lvl="2"/>
            <a:r>
              <a:rPr lang="en-US" dirty="0"/>
              <a:t>E.g., on backside of SSL </a:t>
            </a:r>
            <a:br>
              <a:rPr lang="en-US" dirty="0"/>
            </a:br>
            <a:r>
              <a:rPr lang="en-US" dirty="0"/>
              <a:t>terminator</a:t>
            </a:r>
          </a:p>
          <a:p>
            <a:pPr lvl="2"/>
            <a:r>
              <a:rPr lang="en-US" dirty="0"/>
              <a:t>On unencrypted side of </a:t>
            </a:r>
            <a:br>
              <a:rPr lang="en-US" dirty="0"/>
            </a:br>
            <a:r>
              <a:rPr lang="en-US" dirty="0"/>
              <a:t>VPN connection</a:t>
            </a:r>
          </a:p>
          <a:p>
            <a:pPr lvl="1"/>
            <a:r>
              <a:rPr lang="en-US" dirty="0"/>
              <a:t>Implies likelihood of more than one GSD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066800"/>
            <a:ext cx="3248025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Management &amp; Monitoring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7848600" cy="4953000"/>
          </a:xfrm>
        </p:spPr>
        <p:txBody>
          <a:bodyPr/>
          <a:lstStyle/>
          <a:p>
            <a:r>
              <a:rPr lang="en-US" dirty="0"/>
              <a:t>Monitoring</a:t>
            </a:r>
          </a:p>
          <a:p>
            <a:r>
              <a:rPr lang="en-US" dirty="0"/>
              <a:t>Policy</a:t>
            </a:r>
          </a:p>
          <a:p>
            <a:r>
              <a:rPr lang="en-US" dirty="0"/>
              <a:t>Auditing/Testing</a:t>
            </a:r>
          </a:p>
          <a:p>
            <a:r>
              <a:rPr lang="en-US" dirty="0"/>
              <a:t>Maintenance</a:t>
            </a:r>
          </a:p>
          <a:p>
            <a:r>
              <a:rPr lang="en-US" dirty="0"/>
              <a:t>Logging</a:t>
            </a:r>
            <a:r>
              <a:rPr lang="en-US" baseline="0" dirty="0"/>
              <a:t> &amp; Alerting</a:t>
            </a:r>
          </a:p>
          <a:p>
            <a:r>
              <a:rPr lang="en-US" baseline="0" dirty="0"/>
              <a:t>Secure Configurations</a:t>
            </a:r>
          </a:p>
          <a:p>
            <a:r>
              <a:rPr lang="en-US" baseline="0" dirty="0"/>
              <a:t>Disaster Recovery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038600" y="1447800"/>
            <a:ext cx="4792951" cy="4343400"/>
            <a:chOff x="3581400" y="1676400"/>
            <a:chExt cx="5250151" cy="48006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55814"/>
            <a:stretch>
              <a:fillRect/>
            </a:stretch>
          </p:blipFill>
          <p:spPr bwMode="auto">
            <a:xfrm>
              <a:off x="3581400" y="5029200"/>
              <a:ext cx="5250151" cy="1447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b="41860"/>
            <a:stretch>
              <a:fillRect/>
            </a:stretch>
          </p:blipFill>
          <p:spPr bwMode="auto">
            <a:xfrm>
              <a:off x="3581400" y="1676400"/>
              <a:ext cx="5250151" cy="3352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848600" cy="762000"/>
          </a:xfrm>
        </p:spPr>
        <p:txBody>
          <a:bodyPr/>
          <a:lstStyle/>
          <a:p>
            <a:pPr lvl="0"/>
            <a:r>
              <a:rPr lang="en-US" dirty="0"/>
              <a:t>Monitoring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534400" cy="5715000"/>
          </a:xfrm>
        </p:spPr>
        <p:txBody>
          <a:bodyPr/>
          <a:lstStyle/>
          <a:p>
            <a:r>
              <a:rPr lang="en-US" sz="2200" dirty="0"/>
              <a:t>Device Health (may be part of GSD system)</a:t>
            </a:r>
          </a:p>
          <a:p>
            <a:pPr lvl="1"/>
            <a:r>
              <a:rPr lang="en-US" sz="2200" dirty="0"/>
              <a:t>Processor utilization</a:t>
            </a:r>
          </a:p>
          <a:p>
            <a:pPr lvl="1"/>
            <a:r>
              <a:rPr lang="en-US" sz="2200" dirty="0"/>
              <a:t>Available RAM</a:t>
            </a:r>
          </a:p>
          <a:p>
            <a:pPr lvl="1"/>
            <a:r>
              <a:rPr lang="en-US" sz="2200" dirty="0"/>
              <a:t>Number of connections</a:t>
            </a:r>
          </a:p>
          <a:p>
            <a:pPr lvl="1"/>
            <a:r>
              <a:rPr lang="en-US" sz="2200" dirty="0"/>
              <a:t>May have to use SNMP, RMON tools</a:t>
            </a:r>
          </a:p>
          <a:p>
            <a:pPr lvl="1"/>
            <a:r>
              <a:rPr lang="en-US" sz="2200" dirty="0"/>
              <a:t>Restrict access by monitoring tools</a:t>
            </a:r>
          </a:p>
          <a:p>
            <a:pPr lvl="1"/>
            <a:r>
              <a:rPr lang="en-US" sz="2200" dirty="0"/>
              <a:t>Examine trends</a:t>
            </a:r>
          </a:p>
          <a:p>
            <a:r>
              <a:rPr lang="en-US" sz="2200" dirty="0"/>
              <a:t>Availability</a:t>
            </a:r>
          </a:p>
          <a:p>
            <a:pPr lvl="1"/>
            <a:r>
              <a:rPr lang="en-US" sz="2200" dirty="0"/>
              <a:t>Periodically test </a:t>
            </a:r>
            <a:br>
              <a:rPr lang="en-US" sz="2200" dirty="0"/>
            </a:br>
            <a:r>
              <a:rPr lang="en-US" sz="2200" dirty="0"/>
              <a:t>functionality</a:t>
            </a:r>
          </a:p>
          <a:p>
            <a:pPr lvl="1"/>
            <a:r>
              <a:rPr lang="en-US" sz="2200" i="1" dirty="0"/>
              <a:t>ping, </a:t>
            </a:r>
            <a:r>
              <a:rPr lang="en-US" sz="2200" i="1" dirty="0" err="1"/>
              <a:t>traceroute</a:t>
            </a:r>
            <a:endParaRPr lang="en-US" sz="2200" i="1" dirty="0"/>
          </a:p>
          <a:p>
            <a:r>
              <a:rPr lang="en-US" sz="2200" dirty="0"/>
              <a:t>Integrity</a:t>
            </a:r>
          </a:p>
          <a:p>
            <a:pPr lvl="1"/>
            <a:r>
              <a:rPr lang="en-US" sz="2200" dirty="0"/>
              <a:t>Ensure that operating code cannot be / has not been modified without authorization</a:t>
            </a:r>
          </a:p>
          <a:p>
            <a:pPr lvl="1"/>
            <a:r>
              <a:rPr lang="en-US" sz="2200" dirty="0"/>
              <a:t>Checksums, utility scanner….</a:t>
            </a:r>
          </a:p>
        </p:txBody>
      </p:sp>
      <p:pic>
        <p:nvPicPr>
          <p:cNvPr id="8194" name="Picture 2" descr="http://www.twentyfirstsecurity.com.au/images/monitoring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429000"/>
            <a:ext cx="5257800" cy="2190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001000" cy="1143000"/>
          </a:xfrm>
        </p:spPr>
        <p:txBody>
          <a:bodyPr/>
          <a:lstStyle/>
          <a:p>
            <a:pPr lvl="0"/>
            <a:r>
              <a:rPr lang="en-US" dirty="0"/>
              <a:t>Policy (1)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344246"/>
            <a:ext cx="3406806" cy="2999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534400" cy="4953000"/>
          </a:xfrm>
        </p:spPr>
        <p:txBody>
          <a:bodyPr/>
          <a:lstStyle/>
          <a:p>
            <a:r>
              <a:rPr lang="en-US" i="1" dirty="0"/>
              <a:t>GSDs instantiate policy!</a:t>
            </a:r>
          </a:p>
          <a:p>
            <a:pPr lvl="1"/>
            <a:r>
              <a:rPr lang="en-US" dirty="0"/>
              <a:t>Look for centralized management </a:t>
            </a:r>
            <a:br>
              <a:rPr lang="en-US" dirty="0"/>
            </a:br>
            <a:r>
              <a:rPr lang="en-US" dirty="0"/>
              <a:t>consoles</a:t>
            </a:r>
          </a:p>
          <a:p>
            <a:r>
              <a:rPr lang="en-US" dirty="0"/>
              <a:t>Firewall-allowed paths</a:t>
            </a:r>
          </a:p>
          <a:p>
            <a:pPr lvl="1"/>
            <a:r>
              <a:rPr lang="en-US" dirty="0"/>
              <a:t>Every allowed path must relate to </a:t>
            </a:r>
            <a:br>
              <a:rPr lang="en-US" dirty="0"/>
            </a:br>
            <a:r>
              <a:rPr lang="en-US" dirty="0"/>
              <a:t>specific </a:t>
            </a:r>
            <a:r>
              <a:rPr lang="en-US" i="1" dirty="0"/>
              <a:t>required </a:t>
            </a:r>
            <a:r>
              <a:rPr lang="en-US" dirty="0"/>
              <a:t>external service</a:t>
            </a:r>
          </a:p>
          <a:p>
            <a:pPr lvl="1"/>
            <a:r>
              <a:rPr lang="en-US" dirty="0"/>
              <a:t>Start with deny-all basis and </a:t>
            </a:r>
            <a:br>
              <a:rPr lang="en-US" dirty="0"/>
            </a:br>
            <a:r>
              <a:rPr lang="en-US" dirty="0"/>
              <a:t>add allowed paths</a:t>
            </a:r>
          </a:p>
          <a:p>
            <a:pPr lvl="1"/>
            <a:r>
              <a:rPr lang="en-US" dirty="0"/>
              <a:t>To degree possible, identify endpoints in rules</a:t>
            </a:r>
          </a:p>
          <a:p>
            <a:pPr lvl="1"/>
            <a:r>
              <a:rPr lang="en-US" dirty="0"/>
              <a:t>Keep track of </a:t>
            </a:r>
            <a:r>
              <a:rPr lang="en-US" i="1" dirty="0"/>
              <a:t>direction</a:t>
            </a:r>
            <a:r>
              <a:rPr lang="en-US" dirty="0"/>
              <a:t> of connections (inbound vs outbound)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848600" cy="723901"/>
          </a:xfrm>
        </p:spPr>
        <p:txBody>
          <a:bodyPr/>
          <a:lstStyle/>
          <a:p>
            <a:r>
              <a:rPr lang="en-US" dirty="0"/>
              <a:t>Policy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76301"/>
            <a:ext cx="8534400" cy="5448299"/>
          </a:xfrm>
        </p:spPr>
        <p:txBody>
          <a:bodyPr/>
          <a:lstStyle/>
          <a:p>
            <a:r>
              <a:rPr lang="en-US" dirty="0"/>
              <a:t>Complexity of GSD policies</a:t>
            </a:r>
          </a:p>
          <a:p>
            <a:pPr lvl="1"/>
            <a:r>
              <a:rPr lang="en-US" dirty="0"/>
              <a:t>Standard FW rules are simple Boolean logic</a:t>
            </a:r>
          </a:p>
          <a:p>
            <a:pPr lvl="1"/>
            <a:r>
              <a:rPr lang="en-US" dirty="0"/>
              <a:t>But GSDs may require multistage rules</a:t>
            </a:r>
          </a:p>
          <a:p>
            <a:pPr lvl="2"/>
            <a:r>
              <a:rPr lang="en-US" dirty="0"/>
              <a:t>Origination addresses</a:t>
            </a:r>
          </a:p>
          <a:p>
            <a:pPr lvl="2"/>
            <a:r>
              <a:rPr lang="en-US" dirty="0"/>
              <a:t>Message contents</a:t>
            </a:r>
          </a:p>
          <a:p>
            <a:pPr lvl="2"/>
            <a:r>
              <a:rPr lang="en-US" dirty="0"/>
              <a:t>Attachments virus-free</a:t>
            </a:r>
          </a:p>
          <a:p>
            <a:r>
              <a:rPr lang="en-US" dirty="0"/>
              <a:t>Change management</a:t>
            </a:r>
          </a:p>
          <a:p>
            <a:pPr lvl="1"/>
            <a:r>
              <a:rPr lang="en-US" dirty="0"/>
              <a:t>Must control &amp; track policy </a:t>
            </a:r>
            <a:br>
              <a:rPr lang="en-US" dirty="0"/>
            </a:br>
            <a:r>
              <a:rPr lang="en-US" dirty="0"/>
              <a:t>changes &amp; implementation</a:t>
            </a:r>
          </a:p>
          <a:p>
            <a:pPr lvl="1"/>
            <a:r>
              <a:rPr lang="en-US" dirty="0"/>
              <a:t>Can thus backout mistakes</a:t>
            </a:r>
          </a:p>
          <a:p>
            <a:pPr lvl="1"/>
            <a:r>
              <a:rPr lang="en-US" dirty="0"/>
              <a:t>Audit trail important for security incident analysis</a:t>
            </a:r>
          </a:p>
        </p:txBody>
      </p:sp>
      <p:pic>
        <p:nvPicPr>
          <p:cNvPr id="3074" name="Picture 2" descr="https://newny23rd.files.wordpress.com/2014/11/policie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209800"/>
            <a:ext cx="2895600" cy="2837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001000" cy="685800"/>
          </a:xfrm>
        </p:spPr>
        <p:txBody>
          <a:bodyPr/>
          <a:lstStyle/>
          <a:p>
            <a:r>
              <a:rPr lang="en-US" dirty="0"/>
              <a:t>Policy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686800" cy="5410200"/>
          </a:xfrm>
        </p:spPr>
        <p:txBody>
          <a:bodyPr/>
          <a:lstStyle/>
          <a:p>
            <a:r>
              <a:rPr lang="en-US" dirty="0"/>
              <a:t>Secondary validation</a:t>
            </a:r>
          </a:p>
          <a:p>
            <a:pPr lvl="1"/>
            <a:r>
              <a:rPr lang="en-US" dirty="0"/>
              <a:t>Making changes can be easy</a:t>
            </a:r>
          </a:p>
          <a:p>
            <a:pPr lvl="1"/>
            <a:r>
              <a:rPr lang="en-US" dirty="0"/>
              <a:t>But complex systems </a:t>
            </a:r>
            <a:br>
              <a:rPr lang="en-US" dirty="0"/>
            </a:br>
            <a:r>
              <a:rPr lang="en-US" dirty="0"/>
              <a:t>can result in unexpected </a:t>
            </a:r>
            <a:br>
              <a:rPr lang="en-US" dirty="0"/>
            </a:br>
            <a:r>
              <a:rPr lang="en-US" dirty="0"/>
              <a:t>errors</a:t>
            </a:r>
          </a:p>
          <a:p>
            <a:pPr lvl="1"/>
            <a:r>
              <a:rPr lang="en-US" dirty="0"/>
              <a:t>Having second network / </a:t>
            </a:r>
            <a:br>
              <a:rPr lang="en-US" dirty="0"/>
            </a:br>
            <a:r>
              <a:rPr lang="en-US" dirty="0"/>
              <a:t>system admin check </a:t>
            </a:r>
            <a:br>
              <a:rPr lang="en-US" dirty="0"/>
            </a:br>
            <a:r>
              <a:rPr lang="en-US" dirty="0"/>
              <a:t>proposed change helpful</a:t>
            </a:r>
          </a:p>
          <a:p>
            <a:pPr lvl="2"/>
            <a:r>
              <a:rPr lang="en-US" dirty="0"/>
              <a:t>Avoid errors</a:t>
            </a:r>
          </a:p>
          <a:p>
            <a:pPr lvl="2"/>
            <a:r>
              <a:rPr lang="en-US" dirty="0"/>
              <a:t>Share knowledge</a:t>
            </a:r>
          </a:p>
          <a:p>
            <a:pPr lvl="2"/>
            <a:r>
              <a:rPr lang="en-US" dirty="0"/>
              <a:t>Enforce security </a:t>
            </a:r>
            <a:br>
              <a:rPr lang="en-US" dirty="0"/>
            </a:br>
            <a:r>
              <a:rPr lang="en-US" dirty="0"/>
              <a:t>principle of shared responsibility, checks-and-balances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767" y="1752600"/>
            <a:ext cx="4327833" cy="3293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81000" y="6070684"/>
            <a:ext cx="8458200" cy="338554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  <a:sp3d extrusionH="57150">
              <a:bevelT w="82550" h="38100" prst="coolSlant"/>
            </a:sp3d>
          </a:bodyPr>
          <a:lstStyle/>
          <a:p>
            <a:pPr algn="ctr"/>
            <a:r>
              <a:rPr lang="en-US" sz="1600" dirty="0">
                <a:latin typeface="Arial Narrow" panose="020B0606020202030204" pitchFamily="34" charset="0"/>
              </a:rPr>
              <a:t>Image from </a:t>
            </a:r>
            <a:r>
              <a:rPr lang="en-US" sz="1600" dirty="0">
                <a:latin typeface="Arial Narrow" panose="020B0606020202030204" pitchFamily="34" charset="0"/>
                <a:hlinkClick r:id="rId4"/>
              </a:rPr>
              <a:t>http://www.policynl.ca/policydevelopment/images/policy-development-life-cycle.png</a:t>
            </a:r>
            <a:r>
              <a:rPr lang="en-US" sz="1600" dirty="0"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924800" cy="1143000"/>
          </a:xfrm>
        </p:spPr>
        <p:txBody>
          <a:bodyPr/>
          <a:lstStyle/>
          <a:p>
            <a:pPr lvl="0"/>
            <a:r>
              <a:rPr lang="en-US" dirty="0"/>
              <a:t>Auditing/Testing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7848600" cy="5334000"/>
          </a:xfrm>
        </p:spPr>
        <p:txBody>
          <a:bodyPr/>
          <a:lstStyle/>
          <a:p>
            <a:r>
              <a:rPr lang="en-US" dirty="0"/>
              <a:t>How do we know our GSDs are working?</a:t>
            </a:r>
          </a:p>
          <a:p>
            <a:pPr lvl="1"/>
            <a:r>
              <a:rPr lang="en-US" dirty="0"/>
              <a:t>Auditing: do the actual rules comply with the rules we claim to want according to policy?</a:t>
            </a:r>
          </a:p>
          <a:p>
            <a:pPr lvl="1"/>
            <a:r>
              <a:rPr lang="en-US" dirty="0"/>
              <a:t>Assessment: are the rules </a:t>
            </a:r>
            <a:br>
              <a:rPr lang="en-US" dirty="0"/>
            </a:br>
            <a:r>
              <a:rPr lang="en-US" dirty="0"/>
              <a:t>working as we want / expect?</a:t>
            </a:r>
          </a:p>
          <a:p>
            <a:r>
              <a:rPr lang="en-US" dirty="0"/>
              <a:t>Vulnerability assessment (VA)</a:t>
            </a:r>
          </a:p>
          <a:p>
            <a:pPr lvl="1"/>
            <a:r>
              <a:rPr lang="en-US" dirty="0"/>
              <a:t>Walkthrough, tools for </a:t>
            </a:r>
            <a:br>
              <a:rPr lang="en-US" dirty="0"/>
            </a:br>
            <a:r>
              <a:rPr lang="en-US" dirty="0"/>
              <a:t>examining parameters</a:t>
            </a:r>
          </a:p>
          <a:p>
            <a:r>
              <a:rPr lang="en-US" dirty="0"/>
              <a:t>Penetration (“Pen”) testing </a:t>
            </a:r>
            <a:br>
              <a:rPr lang="en-US" dirty="0"/>
            </a:br>
            <a:r>
              <a:rPr lang="en-US" dirty="0"/>
              <a:t>Actually trying to break </a:t>
            </a:r>
            <a:br>
              <a:rPr lang="en-US" dirty="0"/>
            </a:br>
            <a:r>
              <a:rPr lang="en-US" dirty="0"/>
              <a:t>through the GSD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3480" y="5410200"/>
            <a:ext cx="5191229" cy="70788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r>
              <a:rPr lang="en-US" dirty="0"/>
              <a:t>See </a:t>
            </a:r>
            <a:r>
              <a:rPr lang="en-US" i="1" dirty="0"/>
              <a:t>CSH6</a:t>
            </a:r>
            <a:r>
              <a:rPr lang="en-US" dirty="0"/>
              <a:t> Chapter 46 for VA/Pen Testing </a:t>
            </a:r>
            <a:br>
              <a:rPr lang="en-US" dirty="0"/>
            </a:br>
            <a:r>
              <a:rPr lang="en-US" dirty="0"/>
              <a:t>&amp; Chapter 54 for audits</a:t>
            </a:r>
          </a:p>
        </p:txBody>
      </p:sp>
      <p:pic>
        <p:nvPicPr>
          <p:cNvPr id="5122" name="Picture 2" descr="http://blog.grio.com/wp-content/uploads/2012/11/testing-darth-vader-300x2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37386"/>
            <a:ext cx="3550532" cy="2840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848600" cy="685800"/>
          </a:xfrm>
        </p:spPr>
        <p:txBody>
          <a:bodyPr/>
          <a:lstStyle/>
          <a:p>
            <a:pPr lvl="0"/>
            <a:r>
              <a:rPr lang="en-US" dirty="0"/>
              <a:t>Maintenance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001000" cy="5486400"/>
          </a:xfrm>
        </p:spPr>
        <p:txBody>
          <a:bodyPr/>
          <a:lstStyle/>
          <a:p>
            <a:r>
              <a:rPr lang="en-US" dirty="0"/>
              <a:t>Patching – see </a:t>
            </a:r>
            <a:r>
              <a:rPr lang="en-US" i="1" dirty="0"/>
              <a:t>CSH6 </a:t>
            </a:r>
            <a:r>
              <a:rPr lang="en-US" dirty="0"/>
              <a:t>Chapter 40</a:t>
            </a:r>
          </a:p>
          <a:p>
            <a:r>
              <a:rPr lang="en-US" dirty="0"/>
              <a:t>Pattern updates</a:t>
            </a:r>
          </a:p>
          <a:p>
            <a:pPr lvl="1"/>
            <a:r>
              <a:rPr lang="en-US" dirty="0"/>
              <a:t>Automatic updates a must to get files promptly</a:t>
            </a:r>
          </a:p>
          <a:p>
            <a:pPr lvl="1"/>
            <a:r>
              <a:rPr lang="en-US" dirty="0"/>
              <a:t>But production environment cannot automatically trust patches</a:t>
            </a:r>
          </a:p>
          <a:p>
            <a:pPr lvl="2"/>
            <a:r>
              <a:rPr lang="en-US" dirty="0"/>
              <a:t>Have monitor-mode to see if new signatures work properly &amp; safely</a:t>
            </a:r>
          </a:p>
          <a:p>
            <a:pPr lvl="2"/>
            <a:r>
              <a:rPr lang="en-US" dirty="0"/>
              <a:t>Then enable for action as approved by QA team</a:t>
            </a:r>
          </a:p>
          <a:p>
            <a:pPr lvl="1"/>
            <a:r>
              <a:rPr lang="en-US" dirty="0"/>
              <a:t>Alternative is to </a:t>
            </a:r>
            <a:br>
              <a:rPr lang="en-US" dirty="0"/>
            </a:br>
            <a:r>
              <a:rPr lang="en-US" dirty="0"/>
              <a:t>install on completely </a:t>
            </a:r>
            <a:br>
              <a:rPr lang="en-US" dirty="0"/>
            </a:br>
            <a:r>
              <a:rPr lang="en-US" dirty="0"/>
              <a:t>separate </a:t>
            </a:r>
            <a:br>
              <a:rPr lang="en-US" dirty="0"/>
            </a:br>
            <a:r>
              <a:rPr lang="en-US" dirty="0"/>
              <a:t>non-production </a:t>
            </a:r>
            <a:br>
              <a:rPr lang="en-US" dirty="0"/>
            </a:br>
            <a:r>
              <a:rPr lang="en-US" dirty="0"/>
              <a:t>systems for testing</a:t>
            </a:r>
          </a:p>
        </p:txBody>
      </p:sp>
      <p:pic>
        <p:nvPicPr>
          <p:cNvPr id="4098" name="Picture 2" descr="http://fkm.dinus.ac.id/assets/images/Under-maintenanc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" t="14442" b="14354"/>
          <a:stretch/>
        </p:blipFill>
        <p:spPr bwMode="auto">
          <a:xfrm>
            <a:off x="3962400" y="4191000"/>
            <a:ext cx="4870450" cy="2402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Logging &amp; Alerting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19200"/>
            <a:ext cx="7848600" cy="5105400"/>
          </a:xfrm>
        </p:spPr>
        <p:txBody>
          <a:bodyPr/>
          <a:lstStyle/>
          <a:p>
            <a:r>
              <a:rPr lang="en-US" sz="2200" dirty="0"/>
              <a:t>Logging essential</a:t>
            </a:r>
          </a:p>
          <a:p>
            <a:pPr lvl="1"/>
            <a:r>
              <a:rPr lang="en-US" sz="2200" dirty="0"/>
              <a:t>Must be able to access data on allowed / denied packets</a:t>
            </a:r>
          </a:p>
          <a:p>
            <a:pPr lvl="1"/>
            <a:r>
              <a:rPr lang="en-US" sz="2200" dirty="0"/>
              <a:t>Record of system changes</a:t>
            </a:r>
          </a:p>
          <a:p>
            <a:r>
              <a:rPr lang="en-US" sz="2200" dirty="0"/>
              <a:t>Alert mechanisms</a:t>
            </a:r>
          </a:p>
          <a:p>
            <a:pPr lvl="1"/>
            <a:r>
              <a:rPr lang="en-US" sz="2200" dirty="0"/>
              <a:t>Configurable</a:t>
            </a:r>
          </a:p>
          <a:p>
            <a:pPr lvl="1"/>
            <a:r>
              <a:rPr lang="en-US" sz="2200" dirty="0"/>
              <a:t>Whom to alert?</a:t>
            </a:r>
          </a:p>
          <a:p>
            <a:pPr lvl="1"/>
            <a:r>
              <a:rPr lang="en-US" sz="2200" dirty="0"/>
              <a:t>How (e-mail? IM? Phone w/ robot voice?)</a:t>
            </a:r>
          </a:p>
          <a:p>
            <a:r>
              <a:rPr lang="en-US" sz="2200" dirty="0"/>
              <a:t>Log files</a:t>
            </a:r>
          </a:p>
          <a:p>
            <a:pPr lvl="1"/>
            <a:r>
              <a:rPr lang="en-US" sz="2200" dirty="0"/>
              <a:t>Can eat up disk space</a:t>
            </a:r>
          </a:p>
          <a:p>
            <a:pPr lvl="1"/>
            <a:r>
              <a:rPr lang="en-US" sz="2200" dirty="0"/>
              <a:t>Plan for backups to cheaper media</a:t>
            </a:r>
          </a:p>
          <a:p>
            <a:pPr lvl="1"/>
            <a:r>
              <a:rPr lang="en-US" sz="2200" dirty="0"/>
              <a:t>May configure to exclude safe traffic</a:t>
            </a:r>
          </a:p>
          <a:p>
            <a:pPr lvl="1"/>
            <a:r>
              <a:rPr lang="en-US" sz="2200" dirty="0"/>
              <a:t>Need log file utilities to extract &amp; format data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62800" cy="914400"/>
          </a:xfrm>
        </p:spPr>
        <p:txBody>
          <a:bodyPr/>
          <a:lstStyle/>
          <a:p>
            <a:pPr lvl="0"/>
            <a:r>
              <a:rPr lang="en-US" dirty="0"/>
              <a:t>Changing Security Landscape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534400" cy="5181600"/>
          </a:xfrm>
        </p:spPr>
        <p:txBody>
          <a:bodyPr/>
          <a:lstStyle/>
          <a:p>
            <a:r>
              <a:rPr lang="en-US" dirty="0"/>
              <a:t>Pervasive changes in network architectures</a:t>
            </a:r>
          </a:p>
          <a:p>
            <a:pPr lvl="1"/>
            <a:r>
              <a:rPr lang="en-US" dirty="0"/>
              <a:t>Applications &amp; work patterns </a:t>
            </a:r>
            <a:br>
              <a:rPr lang="en-US" dirty="0"/>
            </a:br>
            <a:r>
              <a:rPr lang="en-US" dirty="0"/>
              <a:t>require more open interactions</a:t>
            </a:r>
          </a:p>
          <a:p>
            <a:pPr lvl="1"/>
            <a:r>
              <a:rPr lang="en-US" dirty="0"/>
              <a:t>Perimeter less clearly defined</a:t>
            </a:r>
          </a:p>
          <a:p>
            <a:pPr lvl="1"/>
            <a:r>
              <a:rPr lang="en-US" dirty="0"/>
              <a:t>Increased centralization (e.g., </a:t>
            </a:r>
            <a:br>
              <a:rPr lang="en-US" dirty="0"/>
            </a:br>
            <a:r>
              <a:rPr lang="en-US" dirty="0"/>
              <a:t>servers)</a:t>
            </a:r>
          </a:p>
          <a:p>
            <a:pPr lvl="1"/>
            <a:r>
              <a:rPr lang="en-US" dirty="0"/>
              <a:t>Increased scrutiny of protocol </a:t>
            </a:r>
            <a:br>
              <a:rPr lang="en-US" dirty="0"/>
            </a:br>
            <a:r>
              <a:rPr lang="en-US" dirty="0"/>
              <a:t>traffic</a:t>
            </a:r>
          </a:p>
          <a:p>
            <a:r>
              <a:rPr lang="en-US" dirty="0"/>
              <a:t>Borders dissolving</a:t>
            </a:r>
          </a:p>
          <a:p>
            <a:pPr lvl="1"/>
            <a:r>
              <a:rPr lang="en-US" dirty="0"/>
              <a:t>Outsourcing, hosted applications </a:t>
            </a:r>
            <a:br>
              <a:rPr lang="en-US" dirty="0"/>
            </a:br>
            <a:r>
              <a:rPr lang="en-US" dirty="0"/>
              <a:t>(e.g., CRM, e-mail, external storage, </a:t>
            </a:r>
            <a:br>
              <a:rPr lang="en-US" dirty="0"/>
            </a:br>
            <a:r>
              <a:rPr lang="en-US" dirty="0"/>
              <a:t>Web apps, cloud computing)</a:t>
            </a:r>
          </a:p>
          <a:p>
            <a:pPr lvl="1"/>
            <a:r>
              <a:rPr lang="en-US" dirty="0"/>
              <a:t>Enterprise applications linked to customer &amp; 3</a:t>
            </a:r>
            <a:r>
              <a:rPr lang="en-US" baseline="30000" dirty="0"/>
              <a:t>rd</a:t>
            </a:r>
            <a:r>
              <a:rPr lang="en-US" dirty="0"/>
              <a:t> party applications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082506" y="1905000"/>
            <a:ext cx="2846387" cy="3810000"/>
            <a:chOff x="6019801" y="2819400"/>
            <a:chExt cx="2846387" cy="3810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087"/>
            <a:stretch/>
          </p:blipFill>
          <p:spPr bwMode="auto">
            <a:xfrm>
              <a:off x="6019801" y="2819400"/>
              <a:ext cx="1638300" cy="381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59000" contrast="-8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95"/>
            <a:stretch/>
          </p:blipFill>
          <p:spPr bwMode="auto">
            <a:xfrm>
              <a:off x="7658101" y="2819400"/>
              <a:ext cx="1208087" cy="381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Secure Configurations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Ensure that GSDs are themselves secure against tampering, error</a:t>
            </a:r>
          </a:p>
          <a:p>
            <a:r>
              <a:rPr lang="en-US" dirty="0"/>
              <a:t>Define baseline secure configurations</a:t>
            </a:r>
          </a:p>
          <a:p>
            <a:r>
              <a:rPr lang="en-US" dirty="0"/>
              <a:t>Default configuration may be inadequate</a:t>
            </a:r>
          </a:p>
          <a:p>
            <a:r>
              <a:rPr lang="en-US" dirty="0"/>
              <a:t>Implied rules </a:t>
            </a:r>
          </a:p>
          <a:p>
            <a:pPr lvl="1"/>
            <a:r>
              <a:rPr lang="en-US" dirty="0"/>
              <a:t>Must be made explicit &amp; examined</a:t>
            </a:r>
          </a:p>
          <a:p>
            <a:pPr lvl="1"/>
            <a:r>
              <a:rPr lang="en-US" dirty="0"/>
              <a:t>May modify or disable as required</a:t>
            </a:r>
          </a:p>
          <a:p>
            <a:r>
              <a:rPr lang="en-US" dirty="0"/>
              <a:t>Ancillary exposures</a:t>
            </a:r>
          </a:p>
          <a:p>
            <a:pPr lvl="1"/>
            <a:r>
              <a:rPr lang="en-US" dirty="0"/>
              <a:t>Administrative console can reveal unsuspected functions, services</a:t>
            </a:r>
          </a:p>
          <a:p>
            <a:pPr lvl="1"/>
            <a:r>
              <a:rPr lang="en-US" dirty="0"/>
              <a:t>Can disable unused functions, services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Disaster Recovery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19200"/>
            <a:ext cx="7620000" cy="5105400"/>
          </a:xfrm>
        </p:spPr>
        <p:txBody>
          <a:bodyPr/>
          <a:lstStyle/>
          <a:p>
            <a:r>
              <a:rPr lang="en-US" dirty="0"/>
              <a:t>FW or GSD outage can cripple system or leave it wide open to attack</a:t>
            </a:r>
          </a:p>
          <a:p>
            <a:r>
              <a:rPr lang="en-US" dirty="0"/>
              <a:t>Fail-over/high availability</a:t>
            </a:r>
          </a:p>
          <a:p>
            <a:pPr lvl="1"/>
            <a:r>
              <a:rPr lang="en-US" dirty="0"/>
              <a:t>May need to configure active/standby units</a:t>
            </a:r>
          </a:p>
          <a:p>
            <a:pPr lvl="2"/>
            <a:r>
              <a:rPr lang="en-US" dirty="0"/>
              <a:t>Instant cutover</a:t>
            </a:r>
          </a:p>
          <a:p>
            <a:r>
              <a:rPr lang="en-US" dirty="0"/>
              <a:t>Load-balancing configurations</a:t>
            </a:r>
          </a:p>
          <a:p>
            <a:pPr lvl="1"/>
            <a:r>
              <a:rPr lang="en-US" dirty="0"/>
              <a:t>Provide better throughput</a:t>
            </a:r>
          </a:p>
          <a:p>
            <a:pPr lvl="1"/>
            <a:r>
              <a:rPr lang="en-US" dirty="0"/>
              <a:t>Also serves for business continuity</a:t>
            </a:r>
          </a:p>
          <a:p>
            <a:r>
              <a:rPr lang="en-US" dirty="0"/>
              <a:t>Backup/restore</a:t>
            </a:r>
          </a:p>
          <a:p>
            <a:pPr lvl="1"/>
            <a:r>
              <a:rPr lang="en-US" dirty="0"/>
              <a:t>Be sure all configuration scripts are backed up</a:t>
            </a:r>
          </a:p>
          <a:p>
            <a:pPr lvl="1"/>
            <a:r>
              <a:rPr lang="en-US" dirty="0"/>
              <a:t>Be able to re-establish known-good configuration ASAP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36684" y="838200"/>
            <a:ext cx="3307316" cy="40011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r>
              <a:rPr lang="en-US" dirty="0"/>
              <a:t>See CSH6 Chapters 56-59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Network Security Device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Current Infrastructure Limitations</a:t>
            </a:r>
          </a:p>
          <a:p>
            <a:r>
              <a:rPr lang="en-US" sz="2800" dirty="0"/>
              <a:t>New Infrastructure Requirements</a:t>
            </a:r>
          </a:p>
          <a:p>
            <a:r>
              <a:rPr lang="en-US" sz="2800" dirty="0"/>
              <a:t>Performance</a:t>
            </a:r>
          </a:p>
          <a:p>
            <a:r>
              <a:rPr lang="en-US" sz="2800" dirty="0"/>
              <a:t>Management</a:t>
            </a:r>
          </a:p>
          <a:p>
            <a:r>
              <a:rPr lang="en-US" sz="2800" dirty="0"/>
              <a:t>Usability</a:t>
            </a:r>
          </a:p>
          <a:p>
            <a:r>
              <a:rPr lang="en-US" sz="2800" dirty="0"/>
              <a:t>Price</a:t>
            </a:r>
          </a:p>
          <a:p>
            <a:r>
              <a:rPr lang="en-US" sz="2800" dirty="0"/>
              <a:t>Vendor</a:t>
            </a:r>
            <a:r>
              <a:rPr lang="en-US" sz="2800" baseline="0" dirty="0"/>
              <a:t> Considerations</a:t>
            </a:r>
          </a:p>
          <a:p>
            <a:r>
              <a:rPr lang="en-US" sz="2800" baseline="0" dirty="0"/>
              <a:t>Managed Security Service Providers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0" y="2797713"/>
            <a:ext cx="2362200" cy="101566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dirty="0"/>
              <a:t>§26.5 provides checklists for evaluating GDSs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924800" cy="685800"/>
          </a:xfrm>
        </p:spPr>
        <p:txBody>
          <a:bodyPr/>
          <a:lstStyle/>
          <a:p>
            <a:r>
              <a:rPr lang="en-US" dirty="0"/>
              <a:t>Will Firewalls Ever Be Perfect?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7353300" cy="5700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5414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162800" cy="5334000"/>
          </a:xfrm>
        </p:spPr>
        <p:txBody>
          <a:bodyPr/>
          <a:lstStyle/>
          <a:p>
            <a:pPr algn="ctr"/>
            <a:r>
              <a:rPr lang="en-US" sz="8000" dirty="0"/>
              <a:t>Now go </a:t>
            </a:r>
            <a:r>
              <a:rPr lang="en-US" sz="8000"/>
              <a:t>and study</a:t>
            </a:r>
            <a:endParaRPr lang="en-US" sz="8000" dirty="0"/>
          </a:p>
        </p:txBody>
      </p:sp>
    </p:spTree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Security Landscape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Mobility (physical and logical)</a:t>
            </a:r>
          </a:p>
          <a:p>
            <a:pPr lvl="1"/>
            <a:r>
              <a:rPr lang="en-US" dirty="0"/>
              <a:t>Employees work from home, while traveling</a:t>
            </a:r>
          </a:p>
          <a:p>
            <a:pPr lvl="1"/>
            <a:r>
              <a:rPr lang="en-US" dirty="0"/>
              <a:t>Use kiosks, home systems, </a:t>
            </a:r>
            <a:br>
              <a:rPr lang="en-US" dirty="0"/>
            </a:br>
            <a:r>
              <a:rPr lang="en-US" dirty="0"/>
              <a:t>phones</a:t>
            </a:r>
          </a:p>
          <a:p>
            <a:pPr lvl="1"/>
            <a:r>
              <a:rPr lang="en-US" dirty="0"/>
              <a:t>Opens networks to attacks via compromised client systems</a:t>
            </a:r>
          </a:p>
          <a:p>
            <a:r>
              <a:rPr lang="en-US" dirty="0"/>
              <a:t>Regulatory compliance</a:t>
            </a:r>
          </a:p>
          <a:p>
            <a:pPr lvl="1"/>
            <a:r>
              <a:rPr lang="en-US" dirty="0"/>
              <a:t>Increased demands for security</a:t>
            </a:r>
          </a:p>
          <a:p>
            <a:pPr lvl="1"/>
            <a:r>
              <a:rPr lang="en-US" dirty="0"/>
              <a:t>In USA, laws such as Gramm-Leach-Bliley (GLB), Health Information Portability and Accountability Act (HIPAA), and Sarbanes-Oxley (SOX) force protection of personally identifiable information (PII)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14"/>
          <a:stretch/>
        </p:blipFill>
        <p:spPr bwMode="auto">
          <a:xfrm flipH="1">
            <a:off x="6858000" y="914400"/>
            <a:ext cx="2047875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Rise of Gateway Security Devices (GSDs)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371600"/>
            <a:ext cx="7772400" cy="4953000"/>
          </a:xfrm>
        </p:spPr>
        <p:txBody>
          <a:bodyPr/>
          <a:lstStyle/>
          <a:p>
            <a:r>
              <a:rPr lang="en-US" dirty="0"/>
              <a:t>Firewalls originally defined allowed paths for access (ports)</a:t>
            </a:r>
          </a:p>
          <a:p>
            <a:r>
              <a:rPr lang="en-US" dirty="0"/>
              <a:t>Evolved into GSD to provide many security functions as shown below</a:t>
            </a:r>
          </a:p>
          <a:p>
            <a:r>
              <a:rPr lang="en-US" dirty="0"/>
              <a:t>Gateway security device capabilities:</a:t>
            </a:r>
          </a:p>
          <a:p>
            <a:pPr lvl="1"/>
            <a:r>
              <a:rPr lang="en-US" dirty="0"/>
              <a:t>Processing power has increased</a:t>
            </a:r>
          </a:p>
          <a:p>
            <a:pPr lvl="1"/>
            <a:r>
              <a:rPr lang="en-US" dirty="0"/>
              <a:t>Now see multifunction platforms; e.g., role-based access controls (RBAC)</a:t>
            </a:r>
          </a:p>
          <a:p>
            <a:r>
              <a:rPr lang="en-US" dirty="0"/>
              <a:t>Enterprise directory integration:</a:t>
            </a:r>
          </a:p>
          <a:p>
            <a:pPr lvl="1"/>
            <a:r>
              <a:rPr lang="en-US" dirty="0"/>
              <a:t>Lightweight Directory Access Protocol (LDAP) infrastructure for authorization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Rise of GSDs</a:t>
            </a:r>
            <a:r>
              <a:rPr lang="en-US" baseline="0" dirty="0"/>
              <a:t>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143000"/>
            <a:ext cx="7848600" cy="5334000"/>
          </a:xfrm>
        </p:spPr>
        <p:txBody>
          <a:bodyPr/>
          <a:lstStyle/>
          <a:p>
            <a:r>
              <a:rPr lang="en-US" dirty="0"/>
              <a:t>Unified threat management:</a:t>
            </a:r>
          </a:p>
          <a:p>
            <a:pPr lvl="1"/>
            <a:r>
              <a:rPr lang="en-US" dirty="0"/>
              <a:t>Perimeter-based antivirus, antimalware, antispyware, </a:t>
            </a:r>
            <a:r>
              <a:rPr lang="en-US" dirty="0" err="1"/>
              <a:t>antispam</a:t>
            </a:r>
            <a:endParaRPr lang="en-US" dirty="0"/>
          </a:p>
          <a:p>
            <a:pPr lvl="1"/>
            <a:r>
              <a:rPr lang="en-US" dirty="0"/>
              <a:t>Intrusion detection &amp; intrusion prevention</a:t>
            </a:r>
          </a:p>
          <a:p>
            <a:pPr lvl="1"/>
            <a:r>
              <a:rPr lang="en-US" dirty="0"/>
              <a:t>Content control</a:t>
            </a:r>
          </a:p>
          <a:p>
            <a:r>
              <a:rPr lang="en-US" dirty="0"/>
              <a:t>Content control &amp; data leakage prevention:</a:t>
            </a:r>
          </a:p>
          <a:p>
            <a:pPr lvl="1"/>
            <a:r>
              <a:rPr lang="en-US" dirty="0"/>
              <a:t>Deep inspection of packets in protocols such as HTTP, SMTP, IM</a:t>
            </a:r>
          </a:p>
          <a:p>
            <a:pPr lvl="1"/>
            <a:r>
              <a:rPr lang="en-US" dirty="0"/>
              <a:t>Dictionary-based and URL-list filters</a:t>
            </a:r>
          </a:p>
          <a:p>
            <a:pPr lvl="1"/>
            <a:r>
              <a:rPr lang="en-US" dirty="0"/>
              <a:t>Requiring encryption for sensitive data</a:t>
            </a:r>
          </a:p>
          <a:p>
            <a:r>
              <a:rPr lang="en-US" dirty="0"/>
              <a:t>Archive &amp; discovery</a:t>
            </a:r>
          </a:p>
          <a:p>
            <a:pPr lvl="1"/>
            <a:r>
              <a:rPr lang="en-US" dirty="0"/>
              <a:t>Message security &amp; records for legal compliance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sh5_chapter_slides">
  <a:themeElements>
    <a:clrScheme name="CJ 341 Class Notes 9">
      <a:dk1>
        <a:srgbClr val="000000"/>
      </a:dk1>
      <a:lt1>
        <a:srgbClr val="FFFFFF"/>
      </a:lt1>
      <a:dk2>
        <a:srgbClr val="800000"/>
      </a:dk2>
      <a:lt2>
        <a:srgbClr val="A0A0A0"/>
      </a:lt2>
      <a:accent1>
        <a:srgbClr val="FFFFFF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FFFF"/>
      </a:accent5>
      <a:accent6>
        <a:srgbClr val="0000E7"/>
      </a:accent6>
      <a:hlink>
        <a:srgbClr val="000000"/>
      </a:hlink>
      <a:folHlink>
        <a:srgbClr val="000000"/>
      </a:folHlink>
    </a:clrScheme>
    <a:fontScheme name="CJ 341 Class Notes">
      <a:majorFont>
        <a:latin typeface="Bookman Old Sty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C000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solidFill>
          <a:srgbClr val="FFC000"/>
        </a:solidFill>
        <a:scene3d>
          <a:camera prst="orthographicFront"/>
          <a:lightRig rig="threePt" dir="t"/>
        </a:scene3d>
        <a:sp3d>
          <a:bevelT w="165100" prst="coolSlant"/>
        </a:sp3d>
      </a:spPr>
      <a:bodyPr wrap="square" rtlCol="0">
        <a:spAutoFit/>
        <a:sp3d extrusionH="57150">
          <a:bevelT w="82550" h="38100" prst="coolSlant"/>
        </a:sp3d>
      </a:bodyPr>
      <a:lstStyle>
        <a:defPPr algn="ctr">
          <a:defRPr sz="1600" dirty="0" smtClean="0">
            <a:latin typeface="Arial Narrow" panose="020B0606020202030204" pitchFamily="34" charset="0"/>
          </a:defRPr>
        </a:defPPr>
      </a:lstStyle>
    </a:txDef>
  </a:objectDefaults>
  <a:extraClrSchemeLst>
    <a:extraClrScheme>
      <a:clrScheme name="CJ 341 Class Not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 341 Class Not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 341 Class Not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 341 Class Not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 341 Class Not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 341 Class Not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 341 Class Not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 341 Class Notes 8">
        <a:dk1>
          <a:srgbClr val="000000"/>
        </a:dk1>
        <a:lt1>
          <a:srgbClr val="FFFFFF"/>
        </a:lt1>
        <a:dk2>
          <a:srgbClr val="FF0000"/>
        </a:dk2>
        <a:lt2>
          <a:srgbClr val="A0A0A0"/>
        </a:lt2>
        <a:accent1>
          <a:srgbClr val="FFFFFF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0000E7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 341 Class Notes 9">
        <a:dk1>
          <a:srgbClr val="000000"/>
        </a:dk1>
        <a:lt1>
          <a:srgbClr val="FFFFFF"/>
        </a:lt1>
        <a:dk2>
          <a:srgbClr val="800000"/>
        </a:dk2>
        <a:lt2>
          <a:srgbClr val="A0A0A0"/>
        </a:lt2>
        <a:accent1>
          <a:srgbClr val="FFFFFF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0000E7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csh5_chapter_slides</Template>
  <TotalTime>874</TotalTime>
  <Words>4430</Words>
  <Application>Microsoft Office PowerPoint</Application>
  <PresentationFormat>On-screen Show (4:3)</PresentationFormat>
  <Paragraphs>673</Paragraphs>
  <Slides>64</Slides>
  <Notes>64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1" baseType="lpstr">
      <vt:lpstr>Arial</vt:lpstr>
      <vt:lpstr>Arial Narrow</vt:lpstr>
      <vt:lpstr>Bookman Old Style</vt:lpstr>
      <vt:lpstr>Garamond</vt:lpstr>
      <vt:lpstr>Times New Roman</vt:lpstr>
      <vt:lpstr>Wingdings</vt:lpstr>
      <vt:lpstr>csh5_chapter_slides</vt:lpstr>
      <vt:lpstr>Gateway Security Devices</vt:lpstr>
      <vt:lpstr>Topics</vt:lpstr>
      <vt:lpstr>Introduction</vt:lpstr>
      <vt:lpstr>Overview</vt:lpstr>
      <vt:lpstr>What is a Firewall?</vt:lpstr>
      <vt:lpstr>Changing Security Landscape (1)</vt:lpstr>
      <vt:lpstr>Changing Security Landscape (2)</vt:lpstr>
      <vt:lpstr>Rise of Gateway Security Devices (GSDs) (1)</vt:lpstr>
      <vt:lpstr>Rise of GSDs (2)</vt:lpstr>
      <vt:lpstr>Application Firewall: Beyond the Proxy</vt:lpstr>
      <vt:lpstr>History &amp; Background</vt:lpstr>
      <vt:lpstr>Changing Network Models (1)</vt:lpstr>
      <vt:lpstr>Changing Network Models (2)</vt:lpstr>
      <vt:lpstr>Changing Network Models (3)</vt:lpstr>
      <vt:lpstr>Firewall Architectures</vt:lpstr>
      <vt:lpstr>Access Control List (ACL)</vt:lpstr>
      <vt:lpstr>Packet Filtering</vt:lpstr>
      <vt:lpstr>Stateful Inspection</vt:lpstr>
      <vt:lpstr>What is a Proxy Server?</vt:lpstr>
      <vt:lpstr>Application-Layer Gateway</vt:lpstr>
      <vt:lpstr>Multifunction Hybrid</vt:lpstr>
      <vt:lpstr>Host Environment Context</vt:lpstr>
      <vt:lpstr>Firewall Platforms</vt:lpstr>
      <vt:lpstr>FW Platforms: Routing</vt:lpstr>
      <vt:lpstr>FW Platforms: Host-Based</vt:lpstr>
      <vt:lpstr>FW Platforms: Appliance</vt:lpstr>
      <vt:lpstr>FW Platforms: Personal and Desktop Agent</vt:lpstr>
      <vt:lpstr>FW Platforms: Virtual</vt:lpstr>
      <vt:lpstr>FW Platforms: Embedded</vt:lpstr>
      <vt:lpstr>Network Security Mechanisms</vt:lpstr>
      <vt:lpstr>Basic Roles</vt:lpstr>
      <vt:lpstr>Allowed Paths</vt:lpstr>
      <vt:lpstr>Network Address Translation (NAT)</vt:lpstr>
      <vt:lpstr>Intrusion Detection</vt:lpstr>
      <vt:lpstr>Intrusion Prevention &amp; Response (1)</vt:lpstr>
      <vt:lpstr>Intrusion Prevention &amp; Response (2)</vt:lpstr>
      <vt:lpstr>Personal &amp; Desktop Agents</vt:lpstr>
      <vt:lpstr>Additional Roles</vt:lpstr>
      <vt:lpstr>Encryption (1)</vt:lpstr>
      <vt:lpstr>Encryption (2): VPNs</vt:lpstr>
      <vt:lpstr>Acceleration</vt:lpstr>
      <vt:lpstr>Content Control (1)</vt:lpstr>
      <vt:lpstr>Content Control (2)</vt:lpstr>
      <vt:lpstr>IPv6 (1)</vt:lpstr>
      <vt:lpstr>IPv6 (2)</vt:lpstr>
      <vt:lpstr>IPv6 (3)</vt:lpstr>
      <vt:lpstr>Deployment</vt:lpstr>
      <vt:lpstr>Screened Subnet FW Architectures</vt:lpstr>
      <vt:lpstr>Gateway Protection Device Positioning (1)</vt:lpstr>
      <vt:lpstr>Gateway Protection Device Positioning (2)</vt:lpstr>
      <vt:lpstr>Gateway Protection Device Positioning (3)</vt:lpstr>
      <vt:lpstr>Management &amp; Monitoring Strategies</vt:lpstr>
      <vt:lpstr>Monitoring</vt:lpstr>
      <vt:lpstr>Policy (1)</vt:lpstr>
      <vt:lpstr>Policy (2)</vt:lpstr>
      <vt:lpstr>Policy (3)</vt:lpstr>
      <vt:lpstr>Auditing/Testing</vt:lpstr>
      <vt:lpstr>Maintenance</vt:lpstr>
      <vt:lpstr>Logging &amp; Alerting</vt:lpstr>
      <vt:lpstr>Secure Configurations</vt:lpstr>
      <vt:lpstr>Disaster Recovery</vt:lpstr>
      <vt:lpstr>Network Security Device Evaluation</vt:lpstr>
      <vt:lpstr>Will Firewalls Ever Be Perfect?</vt:lpstr>
      <vt:lpstr>Now go and study</vt:lpstr>
    </vt:vector>
  </TitlesOfParts>
  <Manager>Frank Vanecek, DBA</Manager>
  <Company>Norwich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Gateway Security Devices</dc:title>
  <dc:subject>CSH6 Chapter 26</dc:subject>
  <dc:creator>Michel E. Kabay, PhD, CISSP-ISSMP</dc:creator>
  <cp:keywords/>
  <dc:description>Updated 2015-10-11_x000d_
CSH5 Chapter 26_x000d_
“Gateway Security Devices”_x000d_
David Brussin &amp; Justin Opatrny</dc:description>
  <cp:lastModifiedBy>Mich Kabay</cp:lastModifiedBy>
  <cp:revision>203</cp:revision>
  <cp:lastPrinted>2000-03-28T00:08:39Z</cp:lastPrinted>
  <dcterms:created xsi:type="dcterms:W3CDTF">2009-10-19T23:56:27Z</dcterms:created>
  <dcterms:modified xsi:type="dcterms:W3CDTF">2021-02-05T19:53:54Z</dcterms:modified>
  <cp:category/>
</cp:coreProperties>
</file>