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908" r:id="rId2"/>
    <p:sldId id="910" r:id="rId3"/>
    <p:sldId id="918" r:id="rId4"/>
    <p:sldId id="919" r:id="rId5"/>
    <p:sldId id="920" r:id="rId6"/>
    <p:sldId id="945" r:id="rId7"/>
    <p:sldId id="947" r:id="rId8"/>
    <p:sldId id="948" r:id="rId9"/>
    <p:sldId id="946" r:id="rId10"/>
    <p:sldId id="949" r:id="rId11"/>
    <p:sldId id="950" r:id="rId12"/>
    <p:sldId id="951" r:id="rId13"/>
    <p:sldId id="921" r:id="rId14"/>
    <p:sldId id="923" r:id="rId15"/>
    <p:sldId id="924" r:id="rId16"/>
    <p:sldId id="925" r:id="rId17"/>
    <p:sldId id="926" r:id="rId18"/>
    <p:sldId id="927" r:id="rId19"/>
    <p:sldId id="916" r:id="rId20"/>
    <p:sldId id="952" r:id="rId21"/>
    <p:sldId id="928" r:id="rId22"/>
    <p:sldId id="929" r:id="rId23"/>
    <p:sldId id="930" r:id="rId24"/>
    <p:sldId id="931" r:id="rId25"/>
    <p:sldId id="932" r:id="rId26"/>
    <p:sldId id="933" r:id="rId27"/>
    <p:sldId id="934" r:id="rId28"/>
    <p:sldId id="935" r:id="rId29"/>
    <p:sldId id="936" r:id="rId30"/>
    <p:sldId id="953" r:id="rId31"/>
    <p:sldId id="937" r:id="rId32"/>
    <p:sldId id="938" r:id="rId33"/>
    <p:sldId id="954" r:id="rId34"/>
    <p:sldId id="955" r:id="rId35"/>
    <p:sldId id="939" r:id="rId36"/>
    <p:sldId id="940" r:id="rId37"/>
    <p:sldId id="941" r:id="rId38"/>
    <p:sldId id="942" r:id="rId39"/>
    <p:sldId id="943" r:id="rId40"/>
    <p:sldId id="944" r:id="rId41"/>
    <p:sldId id="578" r:id="rId42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howGuides="1">
      <p:cViewPr varScale="1">
        <p:scale>
          <a:sx n="51" d="100"/>
          <a:sy n="51" d="100"/>
        </p:scale>
        <p:origin x="62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5676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0267"/>
            <a:ext cx="6954838" cy="2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23" tIns="43762" rIns="87523" bIns="43762" numCol="1" anchor="t" anchorCtr="0" compatLnSpc="1">
            <a:prstTxWarp prst="textNoShape">
              <a:avLst/>
            </a:prstTxWarp>
          </a:bodyPr>
          <a:lstStyle>
            <a:lvl1pPr algn="ctr" defTabSz="874902" eaLnBrk="0" hangingPunct="0">
              <a:defRPr sz="11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1230"/>
            <a:ext cx="6954838" cy="4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23" tIns="43762" rIns="87523" bIns="43762" numCol="1" anchor="b" anchorCtr="0" compatLnSpc="1">
            <a:prstTxWarp prst="textNoShape">
              <a:avLst/>
            </a:prstTxWarp>
          </a:bodyPr>
          <a:lstStyle>
            <a:lvl1pPr algn="ctr" defTabSz="874902" eaLnBrk="0" hangingPunct="0">
              <a:defRPr sz="11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1021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59140" y="230390"/>
            <a:ext cx="4636559" cy="2303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ctr" defTabSz="925346" eaLnBrk="0" hangingPunct="0">
              <a:defRPr sz="12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81970" y="4390030"/>
            <a:ext cx="4790901" cy="41564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81970" y="8780059"/>
            <a:ext cx="4790901" cy="2303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ctr" defTabSz="925346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91565" y="8780059"/>
            <a:ext cx="1004798" cy="2303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ctr" defTabSz="925346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90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5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9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0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1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9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8718-4AAA-4F07-B0CE-6D08A479993D}" type="slidenum">
              <a:rPr lang="en-US"/>
              <a:pPr/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5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DF2D4-0ECE-4FD3-AB2D-051609AB1802}" type="slidenum">
              <a:rPr lang="en-US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430E-F07E-4842-A67A-C9C05FA2405F}" type="slidenum">
              <a:rPr lang="en-US"/>
              <a:pPr/>
              <a:t>16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0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BA7BC-D870-4BAE-8A18-C01FAD60CB44}" type="slidenum">
              <a:rPr lang="en-US"/>
              <a:pPr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E7985-F038-41B9-9B55-3A9304DF07F9}" type="slidenum">
              <a:rPr lang="en-US"/>
              <a:pPr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0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0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072CD-E612-4E27-8CFA-E318FCCC9620}" type="slidenum">
              <a:rPr lang="en-US"/>
              <a:pPr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D3075-E6E2-4507-AE30-00CFF6691621}" type="slidenum">
              <a:rPr lang="en-US"/>
              <a:pPr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3BE26-65C6-468D-AA78-2F84662CDC39}" type="slidenum">
              <a:rPr lang="en-US"/>
              <a:pPr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83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F7DFC-B5BA-4E6E-8B4D-E693B6B595FC}" type="slidenum">
              <a:rPr lang="en-US"/>
              <a:pPr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0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B95E0-FC97-4B87-9BD3-79C64F609202}" type="slidenum">
              <a:rPr lang="en-US"/>
              <a:pPr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5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78CBC-00D8-4353-AF65-C5FAA28453D4}" type="slidenum">
              <a:rPr lang="en-US"/>
              <a:pPr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9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30DE5-B156-4963-85E8-1415D1CAA578}" type="slidenum">
              <a:rPr lang="en-US"/>
              <a:pPr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0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A67BF-4887-43A1-82F9-CA515461266D}" type="slidenum">
              <a:rPr lang="en-US"/>
              <a:pPr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9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7E6D-CFBC-4173-9B9D-EB5D40DD697E}" type="slidenum">
              <a:rPr lang="en-US"/>
              <a:pPr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54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26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AFD43-7C76-416B-B5ED-EB5F2475CD7F}" type="slidenum">
              <a:rPr lang="en-US"/>
              <a:pPr/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9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3ADC5-F1E6-4BC6-BA2B-C4699BE3FE6E}" type="slidenum">
              <a:rPr lang="en-US"/>
              <a:pPr/>
              <a:t>32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2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F0F8E-4BD6-4B72-8C9C-2D2A4F8D7FE8}" type="slidenum">
              <a:rPr lang="en-US"/>
              <a:pPr/>
              <a:t>35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0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A146F-F680-42A2-9084-231CDC854F65}" type="slidenum">
              <a:rPr lang="en-US"/>
              <a:pPr/>
              <a:t>36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58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30197-824E-460F-B0F3-8DA94472814E}" type="slidenum">
              <a:rPr lang="en-US"/>
              <a:pPr/>
              <a:t>37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04E92-6F24-4452-80C7-35F842B72CBD}" type="slidenum">
              <a:rPr lang="en-US"/>
              <a:pPr/>
              <a:t>38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8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5E27A-60F1-4FE7-A2D8-859719A0D8CB}" type="slidenum">
              <a:rPr lang="en-US"/>
              <a:pPr/>
              <a:t>39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5C6DB-E6CC-4D36-9187-BB357D4AD07B}" type="slidenum">
              <a:rPr lang="en-US"/>
              <a:pPr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5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2008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E1FE-9167-423D-9C00-3CF1294093BF}" type="slidenum">
              <a:rPr lang="en-US"/>
              <a:pPr/>
              <a:t>40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27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5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0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9600" dirty="0"/>
              <a:t>IDS &amp; IPD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27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“Intrusion Detection &amp; Intrusion Prevention Devices”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Rebecca Gurley Bace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ID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r>
              <a:rPr lang="en-US" dirty="0"/>
              <a:t>Intrusion Detection Expert System (IDES, 1990)</a:t>
            </a:r>
          </a:p>
          <a:p>
            <a:pPr lvl="1"/>
            <a:r>
              <a:rPr lang="en-US" dirty="0"/>
              <a:t>Prototype instantiation of Denning’s model</a:t>
            </a:r>
          </a:p>
          <a:p>
            <a:pPr lvl="1"/>
            <a:r>
              <a:rPr lang="en-US" dirty="0"/>
              <a:t>Developed at Stanford Research Institute (SRI) International</a:t>
            </a:r>
          </a:p>
          <a:p>
            <a:pPr lvl="1"/>
            <a:r>
              <a:rPr lang="en-US" dirty="0"/>
              <a:t>Hybrid</a:t>
            </a:r>
            <a:r>
              <a:rPr lang="en-US" baseline="0" dirty="0"/>
              <a:t> system:</a:t>
            </a:r>
          </a:p>
          <a:p>
            <a:pPr lvl="2"/>
            <a:r>
              <a:rPr lang="en-US" dirty="0"/>
              <a:t>Statistical profiles of </a:t>
            </a:r>
            <a:br>
              <a:rPr lang="en-US" dirty="0"/>
            </a:br>
            <a:r>
              <a:rPr lang="en-US" dirty="0"/>
              <a:t>user behaviors</a:t>
            </a:r>
          </a:p>
          <a:p>
            <a:pPr lvl="2"/>
            <a:r>
              <a:rPr lang="en-US" dirty="0"/>
              <a:t>Derived from OS </a:t>
            </a:r>
            <a:br>
              <a:rPr lang="en-US" dirty="0"/>
            </a:br>
            <a:r>
              <a:rPr lang="en-US" dirty="0"/>
              <a:t>kernel</a:t>
            </a:r>
            <a:r>
              <a:rPr lang="en-US" baseline="0" dirty="0"/>
              <a:t> audit logs</a:t>
            </a:r>
          </a:p>
          <a:p>
            <a:pPr lvl="2"/>
            <a:r>
              <a:rPr lang="en-US" baseline="0" dirty="0"/>
              <a:t>Plus other system </a:t>
            </a:r>
            <a:br>
              <a:rPr lang="en-US" baseline="0" dirty="0"/>
            </a:br>
            <a:r>
              <a:rPr lang="en-US" baseline="0" dirty="0"/>
              <a:t>data sources</a:t>
            </a:r>
          </a:p>
          <a:p>
            <a:pPr lvl="2"/>
            <a:r>
              <a:rPr lang="en-US" baseline="0" dirty="0"/>
              <a:t>Rule-based expert system</a:t>
            </a:r>
          </a:p>
          <a:p>
            <a:pPr lvl="3"/>
            <a:r>
              <a:rPr lang="en-US" dirty="0"/>
              <a:t>Configurable by users</a:t>
            </a:r>
            <a:endParaRPr lang="en-US" baseline="0" dirty="0"/>
          </a:p>
          <a:p>
            <a:pPr lvl="3"/>
            <a:r>
              <a:rPr lang="en-US" dirty="0"/>
              <a:t>Specified patterns to be flagged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399"/>
            <a:ext cx="4318002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ID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391400" cy="4953000"/>
          </a:xfrm>
        </p:spPr>
        <p:txBody>
          <a:bodyPr/>
          <a:lstStyle/>
          <a:p>
            <a:r>
              <a:rPr lang="en-US" dirty="0"/>
              <a:t>By 1994, flurry of developments</a:t>
            </a:r>
          </a:p>
          <a:p>
            <a:pPr lvl="1"/>
            <a:r>
              <a:rPr lang="en-US" dirty="0"/>
              <a:t>Next Generation IDES (NIDES)</a:t>
            </a:r>
          </a:p>
          <a:p>
            <a:pPr lvl="1"/>
            <a:r>
              <a:rPr lang="en-US" dirty="0"/>
              <a:t>Haystack (Haystack Labs &amp; USAF)</a:t>
            </a:r>
          </a:p>
          <a:p>
            <a:pPr lvl="1"/>
            <a:r>
              <a:rPr lang="en-US" dirty="0"/>
              <a:t>NADIR (Los Alamos*)</a:t>
            </a:r>
          </a:p>
          <a:p>
            <a:pPr lvl="1"/>
            <a:r>
              <a:rPr lang="en-US" dirty="0"/>
              <a:t>Wisdom &amp; Sense (Los Alamos &amp; </a:t>
            </a:r>
            <a:br>
              <a:rPr lang="en-US" dirty="0"/>
            </a:br>
            <a:r>
              <a:rPr lang="en-US" dirty="0"/>
              <a:t>Oak Ridge*)</a:t>
            </a:r>
          </a:p>
          <a:p>
            <a:pPr lvl="1"/>
            <a:r>
              <a:rPr lang="en-US" dirty="0"/>
              <a:t>ISOA (PRC, Inc)</a:t>
            </a:r>
          </a:p>
          <a:p>
            <a:pPr lvl="1"/>
            <a:r>
              <a:rPr lang="en-US" dirty="0"/>
              <a:t>TIM (DEC)</a:t>
            </a:r>
          </a:p>
          <a:p>
            <a:pPr lvl="1"/>
            <a:r>
              <a:rPr lang="en-US" dirty="0" err="1"/>
              <a:t>ComputerWatch</a:t>
            </a:r>
            <a:r>
              <a:rPr lang="en-US" dirty="0"/>
              <a:t> (AT&amp;T)</a:t>
            </a:r>
          </a:p>
          <a:p>
            <a:pPr lvl="1"/>
            <a:r>
              <a:rPr lang="en-US" dirty="0"/>
              <a:t>Discovery (TRW)</a:t>
            </a:r>
          </a:p>
          <a:p>
            <a:pPr>
              <a:buNone/>
            </a:pPr>
            <a:br>
              <a:rPr lang="en-US" dirty="0"/>
            </a:br>
            <a:r>
              <a:rPr lang="en-US" sz="1600" dirty="0"/>
              <a:t>__________</a:t>
            </a:r>
            <a:br>
              <a:rPr lang="en-US" sz="1600" dirty="0"/>
            </a:br>
            <a:r>
              <a:rPr lang="en-US" sz="1600" dirty="0"/>
              <a:t>* National Laboratories of the Department of Energy (</a:t>
            </a:r>
            <a:r>
              <a:rPr lang="en-US" sz="1600" dirty="0" err="1"/>
              <a:t>DoE</a:t>
            </a:r>
            <a:r>
              <a:rPr lang="en-US" sz="1600" dirty="0"/>
              <a:t>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242454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09800"/>
            <a:ext cx="19812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57600"/>
            <a:ext cx="1676400" cy="107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3600" y="4038600"/>
            <a:ext cx="2057400" cy="107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334000"/>
            <a:ext cx="17145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2578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562600"/>
            <a:ext cx="1924050" cy="5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ID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Network-based IDS</a:t>
            </a:r>
          </a:p>
          <a:p>
            <a:pPr lvl="1"/>
            <a:r>
              <a:rPr lang="en-US" dirty="0"/>
              <a:t>Late 1980s</a:t>
            </a:r>
          </a:p>
          <a:p>
            <a:pPr lvl="1"/>
            <a:r>
              <a:rPr lang="en-US" dirty="0"/>
              <a:t>UCAL</a:t>
            </a:r>
            <a:r>
              <a:rPr lang="en-US" baseline="0" dirty="0"/>
              <a:t> Davis</a:t>
            </a:r>
          </a:p>
          <a:p>
            <a:pPr lvl="2"/>
            <a:r>
              <a:rPr lang="en-US" dirty="0"/>
              <a:t>Network Security Monitor, </a:t>
            </a:r>
            <a:br>
              <a:rPr lang="en-US" dirty="0"/>
            </a:br>
            <a:r>
              <a:rPr lang="en-US" dirty="0"/>
              <a:t>later NID</a:t>
            </a:r>
          </a:p>
          <a:p>
            <a:pPr lvl="2"/>
            <a:r>
              <a:rPr lang="en-US" dirty="0"/>
              <a:t>Similar</a:t>
            </a:r>
            <a:r>
              <a:rPr lang="en-US" baseline="0" dirty="0"/>
              <a:t> to many of today’s </a:t>
            </a:r>
            <a:br>
              <a:rPr lang="en-US" baseline="0" dirty="0"/>
            </a:br>
            <a:r>
              <a:rPr lang="en-US" baseline="0" dirty="0"/>
              <a:t>IDS</a:t>
            </a:r>
          </a:p>
          <a:p>
            <a:pPr lvl="1"/>
            <a:r>
              <a:rPr lang="en-US" dirty="0"/>
              <a:t>Distributed Intrusion Detection System (DIDS)</a:t>
            </a:r>
          </a:p>
          <a:p>
            <a:pPr lvl="2"/>
            <a:r>
              <a:rPr lang="en-US" dirty="0"/>
              <a:t>UCAL Davis,</a:t>
            </a:r>
            <a:r>
              <a:rPr lang="en-US" baseline="0" dirty="0"/>
              <a:t> Haystack, Lawrence Livermore National Laboratory (</a:t>
            </a:r>
            <a:r>
              <a:rPr lang="en-US" baseline="0" dirty="0" err="1"/>
              <a:t>DoE</a:t>
            </a:r>
            <a:r>
              <a:rPr lang="en-US" baseline="0" dirty="0"/>
              <a:t>)</a:t>
            </a:r>
            <a:endParaRPr lang="en-US" dirty="0"/>
          </a:p>
          <a:p>
            <a:pPr lvl="2"/>
            <a:r>
              <a:rPr lang="en-US" dirty="0"/>
              <a:t>Coordinated network-based &amp; host-based</a:t>
            </a:r>
            <a:r>
              <a:rPr lang="en-US" baseline="0" dirty="0"/>
              <a:t> IDS</a:t>
            </a:r>
          </a:p>
          <a:p>
            <a:r>
              <a:rPr lang="en-US" dirty="0"/>
              <a:t>IPS proposed as logical next step from start of IDS research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90599"/>
            <a:ext cx="3005422" cy="288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sz="2800" dirty="0"/>
              <a:t>Process Structure</a:t>
            </a:r>
          </a:p>
          <a:p>
            <a:r>
              <a:rPr lang="en-US" sz="2800" dirty="0"/>
              <a:t>Approach to Monitoring</a:t>
            </a:r>
          </a:p>
          <a:p>
            <a:r>
              <a:rPr lang="en-US" sz="2800" dirty="0"/>
              <a:t>Architecture of IDS</a:t>
            </a:r>
          </a:p>
          <a:p>
            <a:r>
              <a:rPr lang="en-US" sz="2800" dirty="0"/>
              <a:t>Frequency of Monitoring</a:t>
            </a:r>
          </a:p>
          <a:p>
            <a:r>
              <a:rPr lang="en-US" sz="2800" dirty="0"/>
              <a:t>Strategy for Analysis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99288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Structure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Monitoring and alarm-generating process:</a:t>
            </a:r>
          </a:p>
          <a:p>
            <a:r>
              <a:rPr lang="en-US" dirty="0"/>
              <a:t>Information sources (AKA event generator)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Host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Analysis Engine</a:t>
            </a:r>
          </a:p>
          <a:p>
            <a:pPr lvl="1"/>
            <a:r>
              <a:rPr lang="en-US" dirty="0"/>
              <a:t>Look for anomalies and attacks</a:t>
            </a:r>
          </a:p>
          <a:p>
            <a:r>
              <a:rPr lang="en-US" dirty="0"/>
              <a:t>Response – range of possibilities</a:t>
            </a:r>
          </a:p>
          <a:p>
            <a:pPr lvl="1"/>
            <a:r>
              <a:rPr lang="en-US" dirty="0"/>
              <a:t>Reports, logs, pagers, phone calls</a:t>
            </a:r>
          </a:p>
          <a:p>
            <a:pPr lvl="1"/>
            <a:r>
              <a:rPr lang="en-US" dirty="0"/>
              <a:t>Automated disruption of attack or raising of security barriers</a:t>
            </a:r>
          </a:p>
        </p:txBody>
      </p:sp>
      <p:pic>
        <p:nvPicPr>
          <p:cNvPr id="13314" name="Picture 2" descr="C:\Program Files\Microsoft Office\Media\CntCD1\ClipArt4\j024197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23804"/>
            <a:ext cx="3429000" cy="321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Monitoring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0772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Collecting event data and conveying data to analysis engine</a:t>
            </a:r>
          </a:p>
          <a:p>
            <a:r>
              <a:rPr lang="en-US" dirty="0"/>
              <a:t>Network-based</a:t>
            </a:r>
          </a:p>
          <a:p>
            <a:r>
              <a:rPr lang="en-US" dirty="0"/>
              <a:t>Host-based</a:t>
            </a:r>
          </a:p>
          <a:p>
            <a:r>
              <a:rPr lang="en-US" dirty="0"/>
              <a:t>Application-based</a:t>
            </a:r>
          </a:p>
        </p:txBody>
      </p:sp>
      <p:pic>
        <p:nvPicPr>
          <p:cNvPr id="14338" name="Picture 2" descr="C:\Program Files\Microsoft Office\Media\CntCD1\ClipArt3\j02344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3528" y="1905000"/>
            <a:ext cx="5820947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IDS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Store and process audit data in different / separate environment to prevent intruder from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Destroying data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Subverting data collection and </a:t>
            </a:r>
            <a:br>
              <a:rPr lang="en-US" dirty="0"/>
            </a:br>
            <a:r>
              <a:rPr lang="en-US" dirty="0"/>
              <a:t>monitoring</a:t>
            </a:r>
          </a:p>
          <a:p>
            <a:pPr>
              <a:lnSpc>
                <a:spcPct val="80000"/>
              </a:lnSpc>
            </a:pPr>
            <a:r>
              <a:rPr lang="en-US" dirty="0"/>
              <a:t>Also reduce load on target </a:t>
            </a:r>
            <a:br>
              <a:rPr lang="en-US" dirty="0"/>
            </a:br>
            <a:r>
              <a:rPr lang="en-US" dirty="0"/>
              <a:t>systems to prevent </a:t>
            </a:r>
            <a:br>
              <a:rPr lang="en-US" dirty="0"/>
            </a:br>
            <a:r>
              <a:rPr lang="en-US" dirty="0"/>
              <a:t>performance degradation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CPU usage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Disk I/O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Memory usage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Limited-resource usage </a:t>
            </a:r>
            <a:br>
              <a:rPr lang="en-US" dirty="0"/>
            </a:br>
            <a:r>
              <a:rPr lang="en-US" dirty="0"/>
              <a:t>(system tables, </a:t>
            </a:r>
            <a:br>
              <a:rPr lang="en-US" dirty="0"/>
            </a:br>
            <a:r>
              <a:rPr lang="en-US" dirty="0"/>
              <a:t>semaphores etc.)</a:t>
            </a:r>
          </a:p>
        </p:txBody>
      </p:sp>
      <p:pic>
        <p:nvPicPr>
          <p:cNvPr id="15364" name="Picture 4" descr="C:\Program Files\Microsoft Office\Media\CntCD1\ClipArt1\j019852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764830" cy="472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Monitoring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Batch-mode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Send data in blocks or files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Results </a:t>
            </a:r>
            <a:r>
              <a:rPr lang="en-US" i="1" dirty="0"/>
              <a:t>after</a:t>
            </a:r>
            <a:r>
              <a:rPr lang="en-US" dirty="0"/>
              <a:t> intrusion has started (or finished)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Typical of early systems </a:t>
            </a:r>
            <a:br>
              <a:rPr lang="en-US" dirty="0"/>
            </a:br>
            <a:r>
              <a:rPr lang="en-US" dirty="0"/>
              <a:t>due to resource limitations</a:t>
            </a:r>
          </a:p>
          <a:p>
            <a:pPr>
              <a:lnSpc>
                <a:spcPct val="80000"/>
              </a:lnSpc>
            </a:pPr>
            <a:r>
              <a:rPr lang="en-US" dirty="0"/>
              <a:t>Continuous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AKA “real-time” data </a:t>
            </a:r>
            <a:br>
              <a:rPr lang="en-US" dirty="0"/>
            </a:br>
            <a:r>
              <a:rPr lang="en-US" dirty="0"/>
              <a:t>collection / analysis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Immediate analysis and </a:t>
            </a:r>
            <a:br>
              <a:rPr lang="en-US" dirty="0"/>
            </a:br>
            <a:r>
              <a:rPr lang="en-US" dirty="0"/>
              <a:t>alerts / response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Support intervention to </a:t>
            </a:r>
            <a:br>
              <a:rPr lang="en-US" dirty="0"/>
            </a:br>
            <a:r>
              <a:rPr lang="en-US" dirty="0"/>
              <a:t>reduce damage or to collect </a:t>
            </a:r>
            <a:br>
              <a:rPr lang="en-US" dirty="0"/>
            </a:br>
            <a:r>
              <a:rPr lang="en-US" dirty="0"/>
              <a:t>additional data (e.g., for prosecution)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Most common today</a:t>
            </a:r>
          </a:p>
        </p:txBody>
      </p:sp>
      <p:pic>
        <p:nvPicPr>
          <p:cNvPr id="16387" name="Picture 3" descr="C:\Program Files\Microsoft Office\Media\CntCD1\ClipArt4\j025070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65" y="2306371"/>
            <a:ext cx="3633163" cy="287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Analysis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81" y="990600"/>
            <a:ext cx="8077200" cy="5405628"/>
          </a:xfrm>
        </p:spPr>
        <p:txBody>
          <a:bodyPr/>
          <a:lstStyle/>
          <a:p>
            <a:r>
              <a:rPr lang="en-US" dirty="0"/>
              <a:t>Misuse detection</a:t>
            </a:r>
          </a:p>
          <a:p>
            <a:pPr lvl="1"/>
            <a:r>
              <a:rPr lang="en-US" dirty="0"/>
              <a:t>Filter event streams</a:t>
            </a:r>
          </a:p>
          <a:p>
            <a:pPr lvl="1"/>
            <a:r>
              <a:rPr lang="en-US" dirty="0"/>
              <a:t>Match patterns against attack </a:t>
            </a:r>
            <a:br>
              <a:rPr lang="en-US" dirty="0"/>
            </a:br>
            <a:r>
              <a:rPr lang="en-US" dirty="0"/>
              <a:t>signatures</a:t>
            </a:r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Statistical or AI techniques to spot </a:t>
            </a:r>
            <a:r>
              <a:rPr lang="en-US" i="1" dirty="0"/>
              <a:t>deviations</a:t>
            </a:r>
            <a:r>
              <a:rPr lang="en-US" dirty="0"/>
              <a:t> from norm</a:t>
            </a:r>
          </a:p>
          <a:p>
            <a:pPr lvl="1"/>
            <a:r>
              <a:rPr lang="en-US" dirty="0"/>
              <a:t>Definition of normal behavior becomes </a:t>
            </a:r>
            <a:br>
              <a:rPr lang="en-US" dirty="0"/>
            </a:br>
            <a:r>
              <a:rPr lang="en-US" dirty="0"/>
              <a:t>crucial for successful operations</a:t>
            </a:r>
          </a:p>
          <a:p>
            <a:pPr lvl="1"/>
            <a:r>
              <a:rPr lang="en-US" dirty="0"/>
              <a:t>Extremely dangerous to incorporate </a:t>
            </a:r>
            <a:br>
              <a:rPr lang="en-US" dirty="0"/>
            </a:br>
            <a:r>
              <a:rPr lang="en-US" dirty="0"/>
              <a:t>abnormal / unauthorized behavior </a:t>
            </a:r>
            <a:br>
              <a:rPr lang="en-US" dirty="0"/>
            </a:br>
            <a:r>
              <a:rPr lang="en-US" dirty="0"/>
              <a:t>into “normal” or standard data set</a:t>
            </a:r>
          </a:p>
        </p:txBody>
      </p:sp>
      <p:pic>
        <p:nvPicPr>
          <p:cNvPr id="17410" name="Picture 2" descr="C:\Program Files\Microsoft Office\Media\CntCD1\ClipArt6\j02971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152399"/>
            <a:ext cx="3239040" cy="290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Program Files\Microsoft Office\Media\CntCD1\ClipArt1\j019983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39478"/>
            <a:ext cx="2740762" cy="285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Intrusion 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General Concept</a:t>
            </a:r>
          </a:p>
          <a:p>
            <a:pPr lvl="1"/>
            <a:r>
              <a:rPr lang="en-US" dirty="0"/>
              <a:t>IPS often considered IDS + automated responses</a:t>
            </a:r>
          </a:p>
          <a:p>
            <a:pPr lvl="1"/>
            <a:r>
              <a:rPr lang="en-US" dirty="0"/>
              <a:t>But additional specifications </a:t>
            </a:r>
            <a:br>
              <a:rPr lang="en-US" dirty="0"/>
            </a:br>
            <a:r>
              <a:rPr lang="en-US" dirty="0"/>
              <a:t>have evolved</a:t>
            </a:r>
          </a:p>
          <a:p>
            <a:r>
              <a:rPr lang="en-US" dirty="0"/>
              <a:t>IP System Architecture</a:t>
            </a:r>
          </a:p>
          <a:p>
            <a:pPr lvl="1"/>
            <a:r>
              <a:rPr lang="en-US" dirty="0"/>
              <a:t>Most IPS separate their </a:t>
            </a:r>
            <a:br>
              <a:rPr lang="en-US" dirty="0"/>
            </a:br>
            <a:r>
              <a:rPr lang="en-US" dirty="0"/>
              <a:t>functions from target </a:t>
            </a:r>
            <a:br>
              <a:rPr lang="en-US" dirty="0"/>
            </a:br>
            <a:r>
              <a:rPr lang="en-US" dirty="0"/>
              <a:t>(monitored) system</a:t>
            </a:r>
          </a:p>
          <a:p>
            <a:pPr lvl="1"/>
            <a:r>
              <a:rPr lang="en-US" dirty="0"/>
              <a:t>Some separate monitoring/</a:t>
            </a:r>
            <a:br>
              <a:rPr lang="en-US" dirty="0"/>
            </a:br>
            <a:r>
              <a:rPr lang="en-US" dirty="0"/>
              <a:t>analysis from response </a:t>
            </a:r>
            <a:br>
              <a:rPr lang="en-US" dirty="0"/>
            </a:br>
            <a:r>
              <a:rPr lang="en-US" dirty="0"/>
              <a:t>platform (“stand-alone”) vs “integrated” units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556" y="2209800"/>
            <a:ext cx="3552444" cy="301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924800" cy="5257800"/>
          </a:xfrm>
        </p:spPr>
        <p:txBody>
          <a:bodyPr/>
          <a:lstStyle/>
          <a:p>
            <a:r>
              <a:rPr lang="en-US" sz="2800" dirty="0"/>
              <a:t>Security Behind the Firewall</a:t>
            </a:r>
          </a:p>
          <a:p>
            <a:r>
              <a:rPr lang="en-US" sz="2800" dirty="0"/>
              <a:t>Main Concepts</a:t>
            </a:r>
          </a:p>
          <a:p>
            <a:r>
              <a:rPr lang="en-US" sz="2800" dirty="0"/>
              <a:t>Intrusion Prevention</a:t>
            </a:r>
          </a:p>
          <a:p>
            <a:r>
              <a:rPr lang="en-US" sz="2800" dirty="0"/>
              <a:t>Information</a:t>
            </a:r>
            <a:r>
              <a:rPr lang="en-US" sz="2800" baseline="0" dirty="0"/>
              <a:t> Sources</a:t>
            </a:r>
          </a:p>
          <a:p>
            <a:r>
              <a:rPr lang="en-US" sz="2800" baseline="0" dirty="0"/>
              <a:t>Analysis Schemes</a:t>
            </a:r>
          </a:p>
          <a:p>
            <a:r>
              <a:rPr lang="en-US" sz="2800" baseline="0" dirty="0"/>
              <a:t>Response</a:t>
            </a:r>
          </a:p>
          <a:p>
            <a:r>
              <a:rPr lang="en-US" sz="2800" baseline="0" dirty="0"/>
              <a:t>Needs </a:t>
            </a:r>
          </a:p>
        </p:txBody>
      </p:sp>
      <p:pic>
        <p:nvPicPr>
          <p:cNvPr id="1026" name="Picture 2" descr="C:\Program Files\Microsoft Office\Media\CntCD1\ClipArt6\j029038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2895600"/>
            <a:ext cx="477629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IP</a:t>
            </a:r>
            <a:r>
              <a:rPr lang="en-US" baseline="0" dirty="0"/>
              <a:t> Analysis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181600"/>
          </a:xfrm>
        </p:spPr>
        <p:txBody>
          <a:bodyPr/>
          <a:lstStyle/>
          <a:p>
            <a:r>
              <a:rPr lang="en-US" dirty="0"/>
              <a:t>Strategy similar to IDS</a:t>
            </a:r>
            <a:r>
              <a:rPr lang="en-US" baseline="0" dirty="0"/>
              <a:t> but nomenclature differs</a:t>
            </a:r>
          </a:p>
          <a:p>
            <a:r>
              <a:rPr lang="en-US" baseline="0" dirty="0"/>
              <a:t>Rate-based analysis to block </a:t>
            </a:r>
            <a:br>
              <a:rPr lang="en-US" baseline="0" dirty="0"/>
            </a:br>
            <a:r>
              <a:rPr lang="en-US" baseline="0" dirty="0"/>
              <a:t>specific traffic</a:t>
            </a:r>
          </a:p>
          <a:p>
            <a:pPr lvl="1"/>
            <a:r>
              <a:rPr lang="en-US" baseline="0" dirty="0"/>
              <a:t>Primarily focus on network load</a:t>
            </a:r>
          </a:p>
          <a:p>
            <a:pPr lvl="2"/>
            <a:r>
              <a:rPr lang="en-US" baseline="0" dirty="0"/>
              <a:t>Connect rates</a:t>
            </a:r>
          </a:p>
          <a:p>
            <a:pPr lvl="2"/>
            <a:r>
              <a:rPr lang="en-US" baseline="0" dirty="0"/>
              <a:t>Connection counts</a:t>
            </a:r>
          </a:p>
          <a:p>
            <a:pPr lvl="1"/>
            <a:r>
              <a:rPr lang="en-US" baseline="0" dirty="0"/>
              <a:t>Particularly useful for </a:t>
            </a:r>
            <a:br>
              <a:rPr lang="en-US" baseline="0" dirty="0"/>
            </a:br>
            <a:r>
              <a:rPr lang="en-US" baseline="0" dirty="0"/>
              <a:t>detecting DDoS</a:t>
            </a:r>
          </a:p>
          <a:p>
            <a:r>
              <a:rPr lang="en-US" baseline="0" dirty="0"/>
              <a:t>Content-based analysis</a:t>
            </a:r>
          </a:p>
          <a:p>
            <a:pPr lvl="1"/>
            <a:r>
              <a:rPr lang="en-US" baseline="0" dirty="0"/>
              <a:t>Anomalous packets</a:t>
            </a:r>
          </a:p>
          <a:p>
            <a:pPr lvl="1"/>
            <a:r>
              <a:rPr lang="en-US" baseline="0" dirty="0"/>
              <a:t>Specific content (e.g., IDS </a:t>
            </a:r>
            <a:br>
              <a:rPr lang="en-US" baseline="0" dirty="0"/>
            </a:br>
            <a:r>
              <a:rPr lang="en-US" baseline="0" dirty="0"/>
              <a:t>signatures)</a:t>
            </a:r>
          </a:p>
          <a:p>
            <a:pPr lvl="1"/>
            <a:r>
              <a:rPr lang="en-US" baseline="0" dirty="0"/>
              <a:t>Useful for malformed-packet DDoS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68314"/>
            <a:ext cx="3276601" cy="382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Sources for IDS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581400" cy="4953000"/>
          </a:xfrm>
        </p:spPr>
        <p:txBody>
          <a:bodyPr/>
          <a:lstStyle/>
          <a:p>
            <a:r>
              <a:rPr lang="en-US" sz="2800" dirty="0"/>
              <a:t>Network Monitoring</a:t>
            </a:r>
          </a:p>
          <a:p>
            <a:r>
              <a:rPr lang="en-US" sz="2800" dirty="0"/>
              <a:t>Operating Systems</a:t>
            </a:r>
          </a:p>
          <a:p>
            <a:r>
              <a:rPr lang="en-US" sz="2800" dirty="0"/>
              <a:t>Applications</a:t>
            </a:r>
          </a:p>
          <a:p>
            <a:r>
              <a:rPr lang="en-US" sz="2800" dirty="0"/>
              <a:t>Other Monitoring</a:t>
            </a:r>
          </a:p>
          <a:p>
            <a:r>
              <a:rPr lang="en-US" sz="2800" dirty="0"/>
              <a:t>Information Source Issues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6397" t="26316" r="4766" b="7895"/>
          <a:stretch>
            <a:fillRect/>
          </a:stretch>
        </p:blipFill>
        <p:spPr bwMode="auto">
          <a:xfrm>
            <a:off x="3506724" y="1295400"/>
            <a:ext cx="5484876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Monitoring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Set data-gathering station to </a:t>
            </a:r>
            <a:r>
              <a:rPr lang="en-US" i="1" dirty="0"/>
              <a:t>promiscuous mode</a:t>
            </a:r>
          </a:p>
          <a:p>
            <a:pPr lvl="1"/>
            <a:r>
              <a:rPr lang="en-US" dirty="0"/>
              <a:t>Capture all packets going by</a:t>
            </a:r>
          </a:p>
          <a:p>
            <a:r>
              <a:rPr lang="en-US" dirty="0"/>
              <a:t>Specialized devices </a:t>
            </a:r>
          </a:p>
          <a:p>
            <a:pPr lvl="1"/>
            <a:r>
              <a:rPr lang="en-US" i="1" dirty="0"/>
              <a:t>Spanning ports </a:t>
            </a:r>
            <a:r>
              <a:rPr lang="en-US" dirty="0"/>
              <a:t>gather data </a:t>
            </a:r>
            <a:br>
              <a:rPr lang="en-US" dirty="0"/>
            </a:br>
            <a:r>
              <a:rPr lang="en-US" dirty="0"/>
              <a:t>from all ports on a switch</a:t>
            </a:r>
          </a:p>
          <a:p>
            <a:pPr lvl="1"/>
            <a:r>
              <a:rPr lang="en-US" dirty="0"/>
              <a:t>Specialized Ethernet network </a:t>
            </a:r>
            <a:br>
              <a:rPr lang="en-US" dirty="0"/>
            </a:br>
            <a:r>
              <a:rPr lang="en-US" dirty="0"/>
              <a:t>taps (sniffers) to capture </a:t>
            </a:r>
            <a:br>
              <a:rPr lang="en-US" dirty="0"/>
            </a:br>
            <a:r>
              <a:rPr lang="en-US" dirty="0"/>
              <a:t>network traffic</a:t>
            </a:r>
          </a:p>
        </p:txBody>
      </p:sp>
      <p:pic>
        <p:nvPicPr>
          <p:cNvPr id="21508" name="Picture 4" descr="C:\Program Files\Microsoft Office\Media\CntCD1\ClipArt3\j023770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762" y="1828800"/>
            <a:ext cx="384302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162800" cy="4953000"/>
          </a:xfrm>
        </p:spPr>
        <p:txBody>
          <a:bodyPr/>
          <a:lstStyle/>
          <a:p>
            <a:r>
              <a:rPr lang="en-US" dirty="0"/>
              <a:t>Collect data from internal sources</a:t>
            </a:r>
          </a:p>
          <a:p>
            <a:r>
              <a:rPr lang="en-US" dirty="0"/>
              <a:t>Host-based monitoring can use OS data</a:t>
            </a:r>
          </a:p>
          <a:p>
            <a:r>
              <a:rPr lang="en-US" dirty="0"/>
              <a:t>Often use audit-trail data (log files)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2550873"/>
            <a:ext cx="6272334" cy="351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31368" y="6248400"/>
            <a:ext cx="57912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Image used with permission of Berthou.com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Application-Based IDS Monitoring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10600" cy="4953000"/>
          </a:xfrm>
        </p:spPr>
        <p:txBody>
          <a:bodyPr>
            <a:noAutofit/>
          </a:bodyPr>
          <a:lstStyle/>
          <a:p>
            <a:r>
              <a:rPr lang="en-US" sz="2000" dirty="0"/>
              <a:t>Instrument running applications to produce data for analysis</a:t>
            </a:r>
          </a:p>
          <a:p>
            <a:pPr lvl="1"/>
            <a:r>
              <a:rPr lang="en-US" sz="2000" dirty="0"/>
              <a:t>Application event logs</a:t>
            </a:r>
          </a:p>
          <a:p>
            <a:pPr lvl="1"/>
            <a:r>
              <a:rPr lang="en-US" sz="2000" dirty="0"/>
              <a:t>Application configuration info</a:t>
            </a:r>
          </a:p>
          <a:p>
            <a:r>
              <a:rPr lang="en-US" sz="2000" dirty="0"/>
              <a:t>Growing in importance</a:t>
            </a:r>
          </a:p>
          <a:p>
            <a:pPr lvl="1"/>
            <a:r>
              <a:rPr lang="en-US" sz="2000" dirty="0"/>
              <a:t>System complexity increasing</a:t>
            </a:r>
          </a:p>
          <a:p>
            <a:pPr lvl="1"/>
            <a:r>
              <a:rPr lang="en-US" sz="2000" dirty="0"/>
              <a:t>Object-oriented programming </a:t>
            </a:r>
          </a:p>
          <a:p>
            <a:pPr lvl="2"/>
            <a:r>
              <a:rPr lang="en-US" sz="2000" dirty="0"/>
              <a:t>Data objecting naming conventions</a:t>
            </a:r>
          </a:p>
          <a:p>
            <a:pPr lvl="2"/>
            <a:r>
              <a:rPr lang="en-US" sz="2000" dirty="0"/>
              <a:t>Make analysis of file-access logs </a:t>
            </a:r>
            <a:br>
              <a:rPr lang="en-US" sz="2000" dirty="0"/>
            </a:br>
            <a:r>
              <a:rPr lang="en-US" sz="2000" dirty="0"/>
              <a:t>more difficult</a:t>
            </a:r>
          </a:p>
          <a:p>
            <a:r>
              <a:rPr lang="en-US" sz="2000" i="1" dirty="0"/>
              <a:t>Extrusion detection </a:t>
            </a:r>
            <a:r>
              <a:rPr lang="en-US" sz="2000" dirty="0"/>
              <a:t>systems are special </a:t>
            </a:r>
            <a:br>
              <a:rPr lang="en-US" sz="2000" dirty="0"/>
            </a:br>
            <a:r>
              <a:rPr lang="en-US" sz="2000" dirty="0"/>
              <a:t>case</a:t>
            </a:r>
          </a:p>
          <a:p>
            <a:pPr lvl="1"/>
            <a:r>
              <a:rPr lang="en-US" sz="2000" dirty="0"/>
              <a:t>Monitor data transfers</a:t>
            </a:r>
          </a:p>
          <a:p>
            <a:pPr lvl="1"/>
            <a:r>
              <a:rPr lang="en-US" sz="2000" dirty="0"/>
              <a:t>Look for anomalies in movement across policy boundaries</a:t>
            </a:r>
          </a:p>
          <a:p>
            <a:pPr lvl="1"/>
            <a:r>
              <a:rPr lang="en-US" sz="2000" dirty="0"/>
              <a:t>Increasingly popular for compliance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799"/>
            <a:ext cx="3200400" cy="32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IDS Monitoring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Can improve success rates of VAS by using data from other security tools</a:t>
            </a:r>
          </a:p>
          <a:p>
            <a:pPr lvl="1"/>
            <a:r>
              <a:rPr lang="en-US" dirty="0"/>
              <a:t>Network firewalls</a:t>
            </a:r>
          </a:p>
          <a:p>
            <a:pPr lvl="1"/>
            <a:r>
              <a:rPr lang="en-US" dirty="0"/>
              <a:t>Anti-virus software</a:t>
            </a:r>
          </a:p>
          <a:p>
            <a:pPr lvl="1"/>
            <a:r>
              <a:rPr lang="en-US" dirty="0"/>
              <a:t>File-integrity checkers</a:t>
            </a:r>
          </a:p>
          <a:p>
            <a:pPr lvl="1"/>
            <a:r>
              <a:rPr lang="en-US" dirty="0"/>
              <a:t>IDS</a:t>
            </a:r>
          </a:p>
          <a:p>
            <a:r>
              <a:rPr lang="en-US" dirty="0"/>
              <a:t>MK adds:</a:t>
            </a:r>
          </a:p>
          <a:p>
            <a:pPr lvl="1"/>
            <a:r>
              <a:rPr lang="en-US" dirty="0"/>
              <a:t>Coordination of multiple </a:t>
            </a:r>
            <a:br>
              <a:rPr lang="en-US" dirty="0"/>
            </a:br>
            <a:r>
              <a:rPr lang="en-US" dirty="0"/>
              <a:t>data sources leads to </a:t>
            </a:r>
            <a:br>
              <a:rPr lang="en-US" dirty="0"/>
            </a:br>
            <a:r>
              <a:rPr lang="en-US" i="1" dirty="0"/>
              <a:t>cyber situational </a:t>
            </a:r>
            <a:br>
              <a:rPr lang="en-US" i="1" dirty="0"/>
            </a:br>
            <a:r>
              <a:rPr lang="en-US" i="1" dirty="0"/>
              <a:t>awareness (cyber SA)</a:t>
            </a:r>
          </a:p>
        </p:txBody>
      </p:sp>
      <p:pic>
        <p:nvPicPr>
          <p:cNvPr id="24578" name="Picture 2" descr="C:\Program Files\Microsoft Office\Media\CntCD1\ClipArt5\j02807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242" y="1854200"/>
            <a:ext cx="451475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Source Issues for IDS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34400" cy="5105400"/>
          </a:xfrm>
        </p:spPr>
        <p:txBody>
          <a:bodyPr/>
          <a:lstStyle/>
          <a:p>
            <a:r>
              <a:rPr lang="en-US" dirty="0"/>
              <a:t>Balance detail against performance degradation</a:t>
            </a:r>
          </a:p>
          <a:p>
            <a:pPr lvl="1"/>
            <a:r>
              <a:rPr lang="en-US" dirty="0"/>
              <a:t>Can overwhelm resources with data</a:t>
            </a:r>
          </a:p>
          <a:p>
            <a:r>
              <a:rPr lang="en-US" dirty="0"/>
              <a:t>Monitoring appropriate areas or </a:t>
            </a:r>
            <a:br>
              <a:rPr lang="en-US" dirty="0"/>
            </a:br>
            <a:r>
              <a:rPr lang="en-US" dirty="0"/>
              <a:t>functions</a:t>
            </a:r>
          </a:p>
          <a:p>
            <a:r>
              <a:rPr lang="en-US" dirty="0"/>
              <a:t>Chain of custody for IDS data</a:t>
            </a:r>
          </a:p>
          <a:p>
            <a:r>
              <a:rPr lang="en-US" dirty="0"/>
              <a:t>Protect sensitive data in IDS </a:t>
            </a:r>
            <a:br>
              <a:rPr lang="en-US" dirty="0"/>
            </a:br>
            <a:r>
              <a:rPr lang="en-US" dirty="0"/>
              <a:t>data stream / collections</a:t>
            </a:r>
          </a:p>
          <a:p>
            <a:pPr lvl="1"/>
            <a:r>
              <a:rPr lang="en-US" dirty="0"/>
              <a:t>Comply with legal &amp; ethical </a:t>
            </a:r>
            <a:br>
              <a:rPr lang="en-US" dirty="0"/>
            </a:br>
            <a:r>
              <a:rPr lang="en-US" dirty="0"/>
              <a:t>standards</a:t>
            </a:r>
          </a:p>
        </p:txBody>
      </p:sp>
      <p:pic>
        <p:nvPicPr>
          <p:cNvPr id="25603" name="Picture 3" descr="C:\Program Files\Microsoft Office\Media\CntCD1\ClipArt6\j029626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877983" cy="429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Schemes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Analysis engine</a:t>
            </a:r>
          </a:p>
          <a:p>
            <a:pPr lvl="1"/>
            <a:r>
              <a:rPr lang="en-US" dirty="0"/>
              <a:t>Accepts event data from </a:t>
            </a:r>
            <a:br>
              <a:rPr lang="en-US" dirty="0"/>
            </a:br>
            <a:r>
              <a:rPr lang="en-US" dirty="0"/>
              <a:t>source(s)</a:t>
            </a:r>
          </a:p>
          <a:p>
            <a:pPr lvl="1"/>
            <a:r>
              <a:rPr lang="en-US" dirty="0"/>
              <a:t>Examines for symptoms of </a:t>
            </a:r>
            <a:br>
              <a:rPr lang="en-US" dirty="0"/>
            </a:br>
            <a:r>
              <a:rPr lang="en-US" dirty="0"/>
              <a:t>security problems</a:t>
            </a:r>
          </a:p>
          <a:p>
            <a:r>
              <a:rPr lang="en-US" dirty="0"/>
              <a:t>Key issues</a:t>
            </a:r>
          </a:p>
          <a:p>
            <a:pPr lvl="1"/>
            <a:r>
              <a:rPr lang="en-US" dirty="0"/>
              <a:t>Detecting Misuse</a:t>
            </a:r>
          </a:p>
          <a:p>
            <a:pPr lvl="1"/>
            <a:r>
              <a:rPr lang="en-US" dirty="0"/>
              <a:t>Detecting Anomalies</a:t>
            </a:r>
          </a:p>
          <a:p>
            <a:pPr lvl="1"/>
            <a:r>
              <a:rPr lang="en-US" dirty="0"/>
              <a:t>Hybrid Approaches</a:t>
            </a:r>
          </a:p>
          <a:p>
            <a:pPr lvl="1"/>
            <a:r>
              <a:rPr lang="en-US" dirty="0"/>
              <a:t>Issues in Analysis</a:t>
            </a:r>
          </a:p>
        </p:txBody>
      </p:sp>
      <p:pic>
        <p:nvPicPr>
          <p:cNvPr id="26629" name="Picture 5" descr="C:\Program Files\Microsoft Office\Media\CntCD1\ClipArt2\j021531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784" y="1066800"/>
            <a:ext cx="4095783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Detecting Misuse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334000" cy="5486400"/>
          </a:xfrm>
        </p:spPr>
        <p:txBody>
          <a:bodyPr/>
          <a:lstStyle/>
          <a:p>
            <a:r>
              <a:rPr lang="en-US" dirty="0"/>
              <a:t>Filter event streams for known attack signatures</a:t>
            </a:r>
          </a:p>
          <a:p>
            <a:pPr lvl="1"/>
            <a:r>
              <a:rPr lang="en-US" dirty="0"/>
              <a:t>Assumes knowledge to distinguish forbidden and authorized behaviors</a:t>
            </a:r>
          </a:p>
          <a:p>
            <a:r>
              <a:rPr lang="en-US" dirty="0"/>
              <a:t>Atomic (single events) vs composite (sequences of events)</a:t>
            </a:r>
          </a:p>
          <a:p>
            <a:r>
              <a:rPr lang="en-US" dirty="0"/>
              <a:t>Recognizing deviations from norm</a:t>
            </a:r>
          </a:p>
          <a:p>
            <a:pPr lvl="1"/>
            <a:r>
              <a:rPr lang="en-US" dirty="0"/>
              <a:t>Complex mathematical and statistical methods</a:t>
            </a:r>
          </a:p>
          <a:p>
            <a:r>
              <a:rPr lang="en-US" dirty="0"/>
              <a:t>Packet analysis – recognize malformed packets associated with attacks such as DoS and DDoS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1168400"/>
            <a:ext cx="3581400" cy="52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Anomalies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/>
              <a:t>Quantitative analysis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Numeric rules – triggers, thresholds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Statistical analysis – early applications to IDS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Calculate various statistical measures, compare to norm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Learning (heuristic) techniques – still under development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Allow system to adapt to normal environment, recognize abnormal changes by itself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Neural networks, fuzzy logic don’t usually tell security user why they identified behavior as suspicious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Advanced techniques – R&amp;D stage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Genetic algorithms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Data mining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Autonomous agents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Immune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978150" cy="209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Security Behind the Firewall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7924800" cy="5181600"/>
          </a:xfrm>
        </p:spPr>
        <p:txBody>
          <a:bodyPr/>
          <a:lstStyle/>
          <a:p>
            <a:r>
              <a:rPr lang="en-US" sz="2800" dirty="0"/>
              <a:t>What is Intrusion Detection?</a:t>
            </a:r>
          </a:p>
          <a:p>
            <a:r>
              <a:rPr lang="en-US" sz="2800" dirty="0"/>
              <a:t>What is Intrusion Prevention?</a:t>
            </a:r>
          </a:p>
          <a:p>
            <a:r>
              <a:rPr lang="en-US" sz="2800" dirty="0"/>
              <a:t>Where Do ID &amp; IP Fit in Security Management?</a:t>
            </a:r>
          </a:p>
          <a:p>
            <a:r>
              <a:rPr lang="en-US" sz="2800" dirty="0"/>
              <a:t>Brief History of ID</a:t>
            </a:r>
          </a:p>
        </p:txBody>
      </p:sp>
      <p:pic>
        <p:nvPicPr>
          <p:cNvPr id="2051" name="Picture 3" descr="C:\Program Files\Microsoft Office\Media\CntCD1\ClipArt7\j03391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05100"/>
            <a:ext cx="3830428" cy="38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Hybrid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dirty="0"/>
              <a:t>Combining misuse </a:t>
            </a:r>
            <a:br>
              <a:rPr lang="en-US" dirty="0"/>
            </a:br>
            <a:r>
              <a:rPr lang="en-US" dirty="0"/>
              <a:t>detection with anomaly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detection has been productive approach</a:t>
            </a:r>
          </a:p>
          <a:p>
            <a:pPr lvl="1"/>
            <a:r>
              <a:rPr lang="en-US" dirty="0"/>
              <a:t>Anomaly detection engine can let IDS detect</a:t>
            </a:r>
            <a:r>
              <a:rPr lang="en-US" baseline="0" dirty="0"/>
              <a:t> new or unknown attacks or policy violations</a:t>
            </a:r>
          </a:p>
          <a:p>
            <a:pPr lvl="1"/>
            <a:r>
              <a:rPr lang="en-US" baseline="0" dirty="0"/>
              <a:t>Particularly useful for Internet-visible systems</a:t>
            </a:r>
          </a:p>
          <a:p>
            <a:pPr lvl="1"/>
            <a:r>
              <a:rPr lang="en-US" baseline="0" dirty="0"/>
              <a:t>Especially important to fight DDoS</a:t>
            </a:r>
          </a:p>
          <a:p>
            <a:pPr lvl="0"/>
            <a:r>
              <a:rPr lang="en-US" baseline="0" dirty="0"/>
              <a:t>Misuse detection engine helpful to prevent slow modification of baseline</a:t>
            </a:r>
          </a:p>
          <a:p>
            <a:pPr lvl="1"/>
            <a:r>
              <a:rPr lang="en-US" baseline="0" dirty="0"/>
              <a:t>Attacker can gradually alter statistical norms</a:t>
            </a:r>
          </a:p>
          <a:p>
            <a:pPr lvl="1"/>
            <a:r>
              <a:rPr lang="en-US" baseline="0" dirty="0"/>
              <a:t>But misuse detector can use definitions to prevent anomaly detection engine from being subverted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6200"/>
            <a:ext cx="2667000" cy="169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ID Analysis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Signature-based misuse detection </a:t>
            </a:r>
            <a:br>
              <a:rPr lang="en-US" dirty="0"/>
            </a:br>
            <a:r>
              <a:rPr lang="en-US" dirty="0"/>
              <a:t>cannot recognize new attacks</a:t>
            </a:r>
          </a:p>
          <a:p>
            <a:r>
              <a:rPr lang="en-US" dirty="0"/>
              <a:t>Anomaly detection systems may </a:t>
            </a:r>
            <a:br>
              <a:rPr lang="en-US" dirty="0"/>
            </a:br>
            <a:r>
              <a:rPr lang="en-US" dirty="0"/>
              <a:t>have high false-positives – users </a:t>
            </a:r>
            <a:br>
              <a:rPr lang="en-US" dirty="0"/>
            </a:br>
            <a:r>
              <a:rPr lang="en-US" dirty="0"/>
              <a:t>turn off or ignore the alerts</a:t>
            </a:r>
          </a:p>
          <a:p>
            <a:r>
              <a:rPr lang="en-US" dirty="0"/>
              <a:t>AI-based systems depend </a:t>
            </a:r>
            <a:br>
              <a:rPr lang="en-US" dirty="0"/>
            </a:br>
            <a:r>
              <a:rPr lang="en-US" dirty="0"/>
              <a:t>absolutely on adequate training </a:t>
            </a:r>
            <a:br>
              <a:rPr lang="en-US" dirty="0"/>
            </a:br>
            <a:r>
              <a:rPr lang="en-US" dirty="0"/>
              <a:t>data to distinguish </a:t>
            </a:r>
            <a:r>
              <a:rPr lang="en-US" i="1" dirty="0"/>
              <a:t>normal </a:t>
            </a:r>
            <a:r>
              <a:rPr lang="en-US" dirty="0"/>
              <a:t>from </a:t>
            </a:r>
            <a:br>
              <a:rPr lang="en-US" dirty="0"/>
            </a:br>
            <a:r>
              <a:rPr lang="en-US" i="1" dirty="0"/>
              <a:t>abnormal </a:t>
            </a:r>
            <a:r>
              <a:rPr lang="en-US" dirty="0"/>
              <a:t>behavior</a:t>
            </a:r>
          </a:p>
          <a:p>
            <a:r>
              <a:rPr lang="en-US" dirty="0"/>
              <a:t>Malefactors with access privileges during training can covertly teach system to accept unauthorized actions as normal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8400" y="1524000"/>
            <a:ext cx="2743200" cy="2590800"/>
            <a:chOff x="6858000" y="1524000"/>
            <a:chExt cx="2286000" cy="2209800"/>
          </a:xfrm>
        </p:grpSpPr>
        <p:pic>
          <p:nvPicPr>
            <p:cNvPr id="30722" name="Picture 2" descr="C:\Program Files\Microsoft Office\Media\CntCD1\ClipArt6\j0299179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8842" y="1834744"/>
              <a:ext cx="1584316" cy="1588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&quot;No&quot; Symbol 4"/>
            <p:cNvSpPr/>
            <p:nvPr/>
          </p:nvSpPr>
          <p:spPr bwMode="auto">
            <a:xfrm>
              <a:off x="6858000" y="1524000"/>
              <a:ext cx="2286000" cy="2209800"/>
            </a:xfrm>
            <a:prstGeom prst="noSmoking">
              <a:avLst>
                <a:gd name="adj" fmla="val 8274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(1)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953000"/>
          </a:xfrm>
        </p:spPr>
        <p:txBody>
          <a:bodyPr/>
          <a:lstStyle/>
          <a:p>
            <a:r>
              <a:rPr lang="en-US" dirty="0"/>
              <a:t>Passive Responses:  </a:t>
            </a:r>
          </a:p>
          <a:p>
            <a:pPr lvl="1"/>
            <a:r>
              <a:rPr lang="en-US" dirty="0"/>
              <a:t>Announce / alarm, let user handle it</a:t>
            </a:r>
          </a:p>
          <a:p>
            <a:pPr lvl="1"/>
            <a:r>
              <a:rPr lang="en-US" dirty="0"/>
              <a:t>Produce reports</a:t>
            </a:r>
          </a:p>
          <a:p>
            <a:r>
              <a:rPr lang="en-US" dirty="0"/>
              <a:t>Active Responses:</a:t>
            </a:r>
          </a:p>
          <a:p>
            <a:pPr lvl="1"/>
            <a:r>
              <a:rPr lang="en-US" dirty="0"/>
              <a:t>Person-in-the-loop</a:t>
            </a:r>
          </a:p>
          <a:p>
            <a:pPr lvl="1"/>
            <a:r>
              <a:rPr lang="en-US" dirty="0"/>
              <a:t>Automated Responses</a:t>
            </a:r>
          </a:p>
          <a:p>
            <a:pPr lvl="2"/>
            <a:r>
              <a:rPr lang="en-US" dirty="0"/>
              <a:t>Collect more info about intruder / attack</a:t>
            </a:r>
          </a:p>
          <a:p>
            <a:pPr lvl="2"/>
            <a:r>
              <a:rPr lang="en-US" dirty="0"/>
              <a:t>Change environment</a:t>
            </a:r>
          </a:p>
          <a:p>
            <a:pPr lvl="2"/>
            <a:r>
              <a:rPr lang="en-US" dirty="0"/>
              <a:t>Act against intruder (hack-back) </a:t>
            </a:r>
            <a:r>
              <a:rPr lang="en-US" dirty="0">
                <a:solidFill>
                  <a:srgbClr val="CC0000"/>
                </a:solidFill>
              </a:rPr>
              <a:t>[DON’T!]</a:t>
            </a:r>
          </a:p>
          <a:p>
            <a:r>
              <a:rPr lang="en-US" dirty="0"/>
              <a:t>Investigative Support – computer forensics</a:t>
            </a:r>
          </a:p>
        </p:txBody>
      </p:sp>
      <p:pic>
        <p:nvPicPr>
          <p:cNvPr id="31746" name="Picture 2" descr="C:\Program Files\Microsoft Office\Media\CntCD1\ClipArt4\j024040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897429" cy="291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4953000"/>
          </a:xfrm>
        </p:spPr>
        <p:txBody>
          <a:bodyPr/>
          <a:lstStyle/>
          <a:p>
            <a:r>
              <a:rPr lang="en-US" dirty="0"/>
              <a:t>Stand-alone responses</a:t>
            </a:r>
          </a:p>
          <a:p>
            <a:pPr lvl="1"/>
            <a:r>
              <a:rPr lang="en-US" dirty="0"/>
              <a:t>Use features entirely within IDS</a:t>
            </a:r>
          </a:p>
          <a:p>
            <a:pPr lvl="1"/>
            <a:r>
              <a:rPr lang="en-US" dirty="0"/>
              <a:t>Activate</a:t>
            </a:r>
            <a:r>
              <a:rPr lang="en-US" baseline="0" dirty="0"/>
              <a:t> special rules</a:t>
            </a:r>
          </a:p>
          <a:p>
            <a:pPr lvl="2"/>
            <a:r>
              <a:rPr lang="en-US" dirty="0"/>
              <a:t>More sensitive than normal</a:t>
            </a:r>
          </a:p>
          <a:p>
            <a:pPr lvl="2"/>
            <a:r>
              <a:rPr lang="en-US" dirty="0"/>
              <a:t>More detailed</a:t>
            </a:r>
          </a:p>
          <a:p>
            <a:pPr lvl="1"/>
            <a:r>
              <a:rPr lang="en-US" dirty="0"/>
              <a:t>Thus apply focus only when appropriate &amp; reduce false positives during normal times</a:t>
            </a:r>
          </a:p>
        </p:txBody>
      </p:sp>
      <p:pic>
        <p:nvPicPr>
          <p:cNvPr id="32770" name="Picture 2" descr="C:\Program Files\Microsoft Office\Media\CntCD1\ClipArt4\j024032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31822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162800" cy="4953000"/>
          </a:xfrm>
        </p:spPr>
        <p:txBody>
          <a:bodyPr/>
          <a:lstStyle/>
          <a:p>
            <a:pPr lvl="0"/>
            <a:r>
              <a:rPr lang="en-US" dirty="0"/>
              <a:t>Integrated responses</a:t>
            </a:r>
          </a:p>
          <a:p>
            <a:pPr lvl="1"/>
            <a:r>
              <a:rPr lang="en-US" dirty="0"/>
              <a:t>Change systems settings to block</a:t>
            </a:r>
            <a:r>
              <a:rPr lang="en-US" baseline="0" dirty="0"/>
              <a:t> attacker’s actions</a:t>
            </a:r>
          </a:p>
          <a:p>
            <a:pPr lvl="1"/>
            <a:r>
              <a:rPr lang="en-US" baseline="0" dirty="0"/>
              <a:t>E.g., increase logging, alter analysis engine settings, check for </a:t>
            </a:r>
            <a:br>
              <a:rPr lang="en-US" baseline="0" dirty="0"/>
            </a:br>
            <a:r>
              <a:rPr lang="en-US" baseline="0" dirty="0"/>
              <a:t>vulnerabilities</a:t>
            </a:r>
          </a:p>
          <a:p>
            <a:pPr lvl="1"/>
            <a:r>
              <a:rPr lang="en-US" baseline="0" dirty="0"/>
              <a:t>Can instruct target system to </a:t>
            </a:r>
            <a:br>
              <a:rPr lang="en-US" baseline="0" dirty="0"/>
            </a:br>
            <a:r>
              <a:rPr lang="en-US" baseline="0" dirty="0"/>
              <a:t>fix known vulnerabilities </a:t>
            </a:r>
            <a:br>
              <a:rPr lang="en-US" baseline="0" dirty="0"/>
            </a:br>
            <a:r>
              <a:rPr lang="en-US" baseline="0" dirty="0"/>
              <a:t>(</a:t>
            </a:r>
            <a:r>
              <a:rPr lang="en-US" i="1" baseline="0" dirty="0"/>
              <a:t>immune function</a:t>
            </a:r>
            <a:r>
              <a:rPr lang="en-US" baseline="0" dirty="0"/>
              <a:t>)</a:t>
            </a:r>
          </a:p>
          <a:p>
            <a:pPr lvl="1"/>
            <a:r>
              <a:rPr lang="en-US" baseline="0" dirty="0"/>
              <a:t>Deploy decoy system (</a:t>
            </a:r>
            <a:r>
              <a:rPr lang="en-US" i="1" baseline="0" dirty="0"/>
              <a:t>honey pots</a:t>
            </a:r>
            <a:r>
              <a:rPr lang="en-US" baseline="0" dirty="0"/>
              <a:t>) </a:t>
            </a:r>
            <a:br>
              <a:rPr lang="en-US" baseline="0" dirty="0"/>
            </a:br>
            <a:r>
              <a:rPr lang="en-US" baseline="0" dirty="0"/>
              <a:t>to deflect attacks</a:t>
            </a:r>
          </a:p>
          <a:p>
            <a:pPr lvl="1"/>
            <a:r>
              <a:rPr lang="en-US" baseline="0" dirty="0"/>
              <a:t>Reconfigure switch or router to divert attacks</a:t>
            </a:r>
            <a:endParaRPr lang="en-US" dirty="0"/>
          </a:p>
        </p:txBody>
      </p:sp>
      <p:pic>
        <p:nvPicPr>
          <p:cNvPr id="33794" name="Picture 2" descr="C:\Program Files\Microsoft Office\Media\CntCD1\ClipArt6\j02993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96" y="1676400"/>
            <a:ext cx="382338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Responses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Needs are highly variable</a:t>
            </a:r>
          </a:p>
          <a:p>
            <a:r>
              <a:rPr lang="en-US" dirty="0"/>
              <a:t>False-positive rates must be tunable</a:t>
            </a:r>
          </a:p>
          <a:p>
            <a:r>
              <a:rPr lang="en-US" dirty="0"/>
              <a:t>Automated responses can cause self-directed DoS</a:t>
            </a:r>
          </a:p>
          <a:p>
            <a:pPr lvl="1"/>
            <a:r>
              <a:rPr lang="en-US" dirty="0"/>
              <a:t>E.g., shutting off access to apparent source of attack</a:t>
            </a:r>
          </a:p>
          <a:p>
            <a:pPr lvl="1"/>
            <a:r>
              <a:rPr lang="en-US" dirty="0"/>
              <a:t>But attacker can spoof source </a:t>
            </a:r>
            <a:br>
              <a:rPr lang="en-US" dirty="0"/>
            </a:br>
            <a:r>
              <a:rPr lang="en-US" dirty="0"/>
              <a:t>in IP packets</a:t>
            </a:r>
          </a:p>
        </p:txBody>
      </p:sp>
      <p:pic>
        <p:nvPicPr>
          <p:cNvPr id="34818" name="Picture 2" descr="C:\Program Files\Microsoft Office\Media\CntCD1\ClipArt6\j02992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3585328" cy="3596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 and Product Selection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sz="2800" dirty="0"/>
              <a:t>Matching Needs to Features</a:t>
            </a:r>
          </a:p>
          <a:p>
            <a:r>
              <a:rPr lang="en-US" sz="2800" dirty="0"/>
              <a:t>Specific Scenarios</a:t>
            </a:r>
          </a:p>
          <a:p>
            <a:r>
              <a:rPr lang="en-US" sz="2800" dirty="0"/>
              <a:t>Deployment of IDS</a:t>
            </a:r>
          </a:p>
        </p:txBody>
      </p:sp>
      <p:pic>
        <p:nvPicPr>
          <p:cNvPr id="35842" name="Picture 2" descr="C:\Program Files\Microsoft Office\Media\CntCD1\ClipArt3\j02332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43400" cy="440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Needs to Features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848600" cy="5181600"/>
          </a:xfrm>
        </p:spPr>
        <p:txBody>
          <a:bodyPr/>
          <a:lstStyle/>
          <a:p>
            <a:r>
              <a:rPr lang="en-US" dirty="0"/>
              <a:t>Reduce incidence of problem behavior by increasing likelihood of discovery</a:t>
            </a:r>
          </a:p>
          <a:p>
            <a:r>
              <a:rPr lang="en-US" dirty="0"/>
              <a:t>Detect security violations</a:t>
            </a:r>
          </a:p>
          <a:p>
            <a:r>
              <a:rPr lang="en-US" dirty="0"/>
              <a:t>Documenting existing threats</a:t>
            </a:r>
          </a:p>
          <a:p>
            <a:r>
              <a:rPr lang="en-US" dirty="0"/>
              <a:t>Detect and reduce attack preambles (probes, scans etc.)</a:t>
            </a:r>
          </a:p>
          <a:p>
            <a:r>
              <a:rPr lang="en-US" dirty="0"/>
              <a:t>Diagnose problems (e.g., bad configurations)</a:t>
            </a:r>
          </a:p>
          <a:p>
            <a:r>
              <a:rPr lang="en-US" dirty="0"/>
              <a:t>Test effects of upgrades </a:t>
            </a:r>
            <a:br>
              <a:rPr lang="en-US" dirty="0"/>
            </a:br>
            <a:r>
              <a:rPr lang="en-US" dirty="0"/>
              <a:t>and maintenance on security</a:t>
            </a:r>
          </a:p>
          <a:p>
            <a:r>
              <a:rPr lang="en-US" dirty="0"/>
              <a:t>Provide forensic evidence </a:t>
            </a:r>
            <a:br>
              <a:rPr lang="en-US" dirty="0"/>
            </a:br>
            <a:r>
              <a:rPr lang="en-US" dirty="0"/>
              <a:t>of crimes</a:t>
            </a:r>
          </a:p>
        </p:txBody>
      </p:sp>
      <p:pic>
        <p:nvPicPr>
          <p:cNvPr id="36866" name="Picture 2" descr="C:\Program Files\Microsoft Office\Media\CntCD1\ClipArt6\j029557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360" y="4114800"/>
            <a:ext cx="3985046" cy="215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Scenarios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Establishing threat levels for new networks</a:t>
            </a:r>
          </a:p>
          <a:p>
            <a:r>
              <a:rPr lang="en-US" dirty="0"/>
              <a:t>Protecting Web servers</a:t>
            </a:r>
          </a:p>
          <a:p>
            <a:pPr lvl="1"/>
            <a:r>
              <a:rPr lang="en-US" dirty="0"/>
              <a:t>Informational</a:t>
            </a:r>
          </a:p>
          <a:p>
            <a:pPr lvl="1"/>
            <a:r>
              <a:rPr lang="en-US" dirty="0"/>
              <a:t>Transactional (harder to </a:t>
            </a:r>
            <a:br>
              <a:rPr lang="en-US" dirty="0"/>
            </a:br>
            <a:r>
              <a:rPr lang="en-US" dirty="0"/>
              <a:t>protect)</a:t>
            </a:r>
          </a:p>
          <a:p>
            <a:r>
              <a:rPr lang="en-US" dirty="0"/>
              <a:t>Monitoring specific </a:t>
            </a:r>
            <a:br>
              <a:rPr lang="en-US" dirty="0"/>
            </a:br>
            <a:r>
              <a:rPr lang="en-US" dirty="0"/>
              <a:t>applications or servers</a:t>
            </a:r>
          </a:p>
          <a:p>
            <a:pPr lvl="1"/>
            <a:r>
              <a:rPr lang="en-US" dirty="0"/>
              <a:t>E.g., particular databases</a:t>
            </a:r>
          </a:p>
        </p:txBody>
      </p:sp>
      <p:pic>
        <p:nvPicPr>
          <p:cNvPr id="37890" name="Picture 2" descr="C:\Program Files\Microsoft Office\Media\CntCD1\ClipArt3\j02330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40404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of IDS (1)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 of sensors</a:t>
            </a:r>
          </a:p>
          <a:p>
            <a:pPr lvl="1"/>
            <a:r>
              <a:rPr lang="en-US" dirty="0"/>
              <a:t>Outside main firewall</a:t>
            </a:r>
          </a:p>
          <a:p>
            <a:pPr lvl="1"/>
            <a:r>
              <a:rPr lang="en-US" dirty="0"/>
              <a:t>In DMZ</a:t>
            </a:r>
          </a:p>
          <a:p>
            <a:pPr lvl="1"/>
            <a:r>
              <a:rPr lang="en-US" dirty="0"/>
              <a:t>Behind internal firewalls</a:t>
            </a:r>
          </a:p>
          <a:p>
            <a:pPr lvl="1"/>
            <a:r>
              <a:rPr lang="en-US" dirty="0"/>
              <a:t>In critical subnets</a:t>
            </a:r>
          </a:p>
          <a:p>
            <a:r>
              <a:rPr lang="en-US" dirty="0"/>
              <a:t>Scheduling integration</a:t>
            </a:r>
          </a:p>
          <a:p>
            <a:pPr lvl="1"/>
            <a:r>
              <a:rPr lang="en-US" dirty="0"/>
              <a:t>Don’t rush the installation</a:t>
            </a:r>
          </a:p>
          <a:p>
            <a:pPr lvl="1"/>
            <a:r>
              <a:rPr lang="en-US" dirty="0"/>
              <a:t>Let system accumulate knowledge of normal patterns – will reduce false alarms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409950" cy="286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Intrusion Detection?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Software or hardware</a:t>
            </a:r>
          </a:p>
          <a:p>
            <a:pPr>
              <a:lnSpc>
                <a:spcPct val="80000"/>
              </a:lnSpc>
            </a:pPr>
            <a:r>
              <a:rPr lang="en-US" dirty="0"/>
              <a:t>Automate surveillance of computers and networks</a:t>
            </a:r>
          </a:p>
          <a:p>
            <a:pPr>
              <a:lnSpc>
                <a:spcPct val="80000"/>
              </a:lnSpc>
            </a:pPr>
            <a:r>
              <a:rPr lang="en-US" dirty="0"/>
              <a:t>Collect &amp; synchronize records</a:t>
            </a:r>
          </a:p>
          <a:p>
            <a:pPr>
              <a:lnSpc>
                <a:spcPct val="80000"/>
              </a:lnSpc>
            </a:pPr>
            <a:r>
              <a:rPr lang="en-US" dirty="0"/>
              <a:t>Analyze data for evidence of security </a:t>
            </a:r>
            <a:br>
              <a:rPr lang="en-US" dirty="0"/>
            </a:br>
            <a:r>
              <a:rPr lang="en-US" dirty="0"/>
              <a:t>violations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Intrusions  = violations of security </a:t>
            </a:r>
            <a:br>
              <a:rPr lang="en-US" dirty="0"/>
            </a:br>
            <a:r>
              <a:rPr lang="en-US" dirty="0"/>
              <a:t>policy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Attempts to compromise systems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E.g., attempted or successful </a:t>
            </a:r>
            <a:br>
              <a:rPr lang="en-US" dirty="0"/>
            </a:br>
            <a:r>
              <a:rPr lang="en-US" dirty="0"/>
              <a:t>unauthorized penetrations of security </a:t>
            </a:r>
            <a:br>
              <a:rPr lang="en-US" dirty="0"/>
            </a:br>
            <a:r>
              <a:rPr lang="en-US" dirty="0"/>
              <a:t>barriers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Includes denial-of-service (DoS) attacks</a:t>
            </a:r>
          </a:p>
        </p:txBody>
      </p:sp>
      <p:pic>
        <p:nvPicPr>
          <p:cNvPr id="3074" name="Picture 2" descr="C:\Program Files\Microsoft Office\Media\CntCD1\ClipArt5\j028090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227" y="2114217"/>
            <a:ext cx="3347403" cy="436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(2):</a:t>
            </a:r>
            <a:br>
              <a:rPr lang="en-US" dirty="0"/>
            </a:br>
            <a:r>
              <a:rPr lang="en-US" dirty="0"/>
              <a:t>Adjusting alarm settings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suspend alarms for weeks of months</a:t>
            </a:r>
          </a:p>
          <a:p>
            <a:r>
              <a:rPr lang="en-US" dirty="0"/>
              <a:t>Allow adaptation of the IDS to monitored system</a:t>
            </a:r>
          </a:p>
          <a:p>
            <a:r>
              <a:rPr lang="en-US" dirty="0"/>
              <a:t>Allow operators to learn how to work with IDS</a:t>
            </a:r>
          </a:p>
        </p:txBody>
      </p:sp>
      <p:pic>
        <p:nvPicPr>
          <p:cNvPr id="39938" name="Picture 2" descr="C:\Program Files\Microsoft Office\Media\CntCD1\ClipArt2\j023176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5486400" cy="313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</a:t>
            </a:r>
            <a:r>
              <a:rPr lang="en-US" sz="8000"/>
              <a:t>and study</a:t>
            </a:r>
            <a:endParaRPr lang="en-US" sz="80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Intrusion Prevention?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Coupling ID with specified </a:t>
            </a:r>
            <a:br>
              <a:rPr lang="en-US" dirty="0"/>
            </a:br>
            <a:r>
              <a:rPr lang="en-US" dirty="0"/>
              <a:t>responses to detected-intrusion </a:t>
            </a:r>
            <a:br>
              <a:rPr lang="en-US" dirty="0"/>
            </a:br>
            <a:r>
              <a:rPr lang="en-US" dirty="0"/>
              <a:t>scenarios</a:t>
            </a:r>
          </a:p>
          <a:p>
            <a:r>
              <a:rPr lang="en-US" dirty="0"/>
              <a:t>Triggering events</a:t>
            </a:r>
          </a:p>
          <a:p>
            <a:pPr lvl="1"/>
            <a:r>
              <a:rPr lang="en-US" dirty="0"/>
              <a:t>Subset of intrusions</a:t>
            </a:r>
          </a:p>
          <a:p>
            <a:pPr lvl="1"/>
            <a:r>
              <a:rPr lang="en-US" dirty="0"/>
              <a:t>Better understood / </a:t>
            </a:r>
            <a:br>
              <a:rPr lang="en-US" dirty="0"/>
            </a:br>
            <a:r>
              <a:rPr lang="en-US" dirty="0"/>
              <a:t>characterized than generic </a:t>
            </a:r>
            <a:br>
              <a:rPr lang="en-US" dirty="0"/>
            </a:br>
            <a:r>
              <a:rPr lang="en-US" dirty="0"/>
              <a:t>IDS triggers</a:t>
            </a:r>
          </a:p>
          <a:p>
            <a:r>
              <a:rPr lang="en-US" dirty="0"/>
              <a:t>E.g., specific traffic &gt; specified </a:t>
            </a:r>
            <a:br>
              <a:rPr lang="en-US" dirty="0"/>
            </a:br>
            <a:r>
              <a:rPr lang="en-US" dirty="0"/>
              <a:t>threshold → specific response</a:t>
            </a:r>
          </a:p>
          <a:p>
            <a:pPr lvl="1"/>
            <a:r>
              <a:rPr lang="en-US" dirty="0"/>
              <a:t>Could limit traffic of that specific type</a:t>
            </a:r>
          </a:p>
          <a:p>
            <a:pPr lvl="1"/>
            <a:r>
              <a:rPr lang="en-US" dirty="0"/>
              <a:t>Time limits on response</a:t>
            </a:r>
          </a:p>
        </p:txBody>
      </p:sp>
      <p:pic>
        <p:nvPicPr>
          <p:cNvPr id="4098" name="Picture 2" descr="C:\Program Files\Microsoft Office\Media\CntCD1\ClipArt8\j03441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856" y="990600"/>
            <a:ext cx="380343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Where Do ID &amp; IP Fit in Security Management?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Necessary function in system security strategies</a:t>
            </a:r>
          </a:p>
          <a:p>
            <a:pPr lvl="1"/>
            <a:r>
              <a:rPr lang="en-US" dirty="0"/>
              <a:t>ID + vulnerability assessment (VA) → </a:t>
            </a:r>
            <a:r>
              <a:rPr lang="en-US" i="1" dirty="0"/>
              <a:t>auditability</a:t>
            </a:r>
          </a:p>
          <a:p>
            <a:r>
              <a:rPr lang="en-US" dirty="0"/>
              <a:t>Auditability = ability for independent review / examine system records to</a:t>
            </a:r>
          </a:p>
          <a:p>
            <a:pPr lvl="1"/>
            <a:r>
              <a:rPr lang="en-US" dirty="0"/>
              <a:t>Determine adequacy of </a:t>
            </a:r>
            <a:br>
              <a:rPr lang="en-US" dirty="0"/>
            </a:br>
            <a:r>
              <a:rPr lang="en-US" dirty="0"/>
              <a:t>system controls</a:t>
            </a:r>
          </a:p>
          <a:p>
            <a:pPr lvl="1"/>
            <a:r>
              <a:rPr lang="en-US" dirty="0"/>
              <a:t>Ensure compliance with </a:t>
            </a:r>
            <a:br>
              <a:rPr lang="en-US" dirty="0"/>
            </a:br>
            <a:r>
              <a:rPr lang="en-US" dirty="0"/>
              <a:t>policy / procedures</a:t>
            </a:r>
          </a:p>
          <a:p>
            <a:pPr lvl="1"/>
            <a:r>
              <a:rPr lang="en-US" dirty="0"/>
              <a:t>Detect breaches in security</a:t>
            </a:r>
          </a:p>
          <a:p>
            <a:pPr lvl="1"/>
            <a:r>
              <a:rPr lang="en-US" dirty="0"/>
              <a:t>Recommend indicated changes</a:t>
            </a:r>
          </a:p>
        </p:txBody>
      </p:sp>
      <p:pic>
        <p:nvPicPr>
          <p:cNvPr id="5122" name="Picture 2" descr="C:\Program Files\Microsoft Office\Media\CntCD1\ClipArt2\j02150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2667000"/>
            <a:ext cx="392514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&amp; ID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Audit enables</a:t>
            </a:r>
            <a:r>
              <a:rPr lang="en-US" baseline="0" dirty="0"/>
              <a:t> / supports many aspects of security management</a:t>
            </a:r>
          </a:p>
          <a:p>
            <a:pPr lvl="1"/>
            <a:r>
              <a:rPr lang="en-US" dirty="0"/>
              <a:t>Incident handling</a:t>
            </a:r>
          </a:p>
          <a:p>
            <a:pPr lvl="1"/>
            <a:r>
              <a:rPr lang="en-US" dirty="0"/>
              <a:t>System recovery</a:t>
            </a:r>
          </a:p>
          <a:p>
            <a:r>
              <a:rPr lang="en-US" dirty="0"/>
              <a:t>ID</a:t>
            </a:r>
          </a:p>
          <a:p>
            <a:pPr lvl="1"/>
            <a:r>
              <a:rPr lang="en-US" dirty="0"/>
              <a:t>Flexible way to </a:t>
            </a:r>
            <a:br>
              <a:rPr lang="en-US" dirty="0"/>
            </a:br>
            <a:r>
              <a:rPr lang="en-US" dirty="0"/>
              <a:t>accommodate user </a:t>
            </a:r>
            <a:br>
              <a:rPr lang="en-US" dirty="0"/>
            </a:br>
            <a:r>
              <a:rPr lang="en-US" dirty="0"/>
              <a:t>needs</a:t>
            </a:r>
          </a:p>
          <a:p>
            <a:pPr lvl="1"/>
            <a:r>
              <a:rPr lang="en-US" dirty="0"/>
              <a:t>Retain ability to </a:t>
            </a:r>
            <a:br>
              <a:rPr lang="en-US" dirty="0"/>
            </a:br>
            <a:r>
              <a:rPr lang="en-US" dirty="0"/>
              <a:t>protect systems from </a:t>
            </a:r>
            <a:br>
              <a:rPr lang="en-US" dirty="0"/>
            </a:br>
            <a:r>
              <a:rPr lang="en-US" dirty="0"/>
              <a:t>specified threats</a:t>
            </a:r>
          </a:p>
        </p:txBody>
      </p:sp>
      <p:pic>
        <p:nvPicPr>
          <p:cNvPr id="6147" name="Picture 3" descr="C:\Program Files\Microsoft Office\Media\CntCD1\ClipArt7\j03118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46" y="1878274"/>
            <a:ext cx="4475554" cy="414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IPS Replace</a:t>
            </a:r>
            <a:r>
              <a:rPr lang="en-US" baseline="0" dirty="0"/>
              <a:t> 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Tight coupling between IPS &amp; audit</a:t>
            </a:r>
          </a:p>
          <a:p>
            <a:pPr lvl="1"/>
            <a:r>
              <a:rPr lang="en-US" dirty="0"/>
              <a:t>Need audit for root-cause analysis</a:t>
            </a:r>
          </a:p>
          <a:p>
            <a:pPr lvl="1"/>
            <a:r>
              <a:rPr lang="en-US" dirty="0"/>
              <a:t>Measure effectiveness of security measures</a:t>
            </a:r>
          </a:p>
          <a:p>
            <a:pPr lvl="2"/>
            <a:r>
              <a:rPr lang="en-US" dirty="0"/>
              <a:t>ID on outside &amp; inside of firewalls</a:t>
            </a:r>
          </a:p>
          <a:p>
            <a:pPr lvl="2"/>
            <a:r>
              <a:rPr lang="en-US" dirty="0"/>
              <a:t>Justify budgets by demonstrating scope of threats, reduction inside firewall</a:t>
            </a:r>
          </a:p>
          <a:p>
            <a:pPr lvl="1"/>
            <a:r>
              <a:rPr lang="en-US" i="1" dirty="0"/>
              <a:t>Dead-chicken vs flying elephants </a:t>
            </a:r>
            <a:r>
              <a:rPr lang="en-US" dirty="0"/>
              <a:t>analogy</a:t>
            </a:r>
          </a:p>
          <a:p>
            <a:r>
              <a:rPr lang="en-US" dirty="0"/>
              <a:t>But IDS &amp; IPS insufficient</a:t>
            </a:r>
          </a:p>
          <a:p>
            <a:pPr lvl="1"/>
            <a:r>
              <a:rPr lang="en-US" dirty="0"/>
              <a:t>Also need VA, policy, </a:t>
            </a:r>
            <a:br>
              <a:rPr lang="en-US" dirty="0"/>
            </a:br>
            <a:r>
              <a:rPr lang="en-US" dirty="0"/>
              <a:t>controls, gateway security, </a:t>
            </a:r>
            <a:br>
              <a:rPr lang="en-US" dirty="0"/>
            </a:br>
            <a:r>
              <a:rPr lang="en-US" dirty="0"/>
              <a:t>I&amp;A, access controls, </a:t>
            </a:r>
            <a:br>
              <a:rPr lang="en-US" dirty="0"/>
            </a:br>
            <a:r>
              <a:rPr lang="en-US" dirty="0"/>
              <a:t>encryption, file integrity </a:t>
            </a:r>
            <a:br>
              <a:rPr lang="en-US" dirty="0"/>
            </a:br>
            <a:r>
              <a:rPr lang="en-US" dirty="0"/>
              <a:t>checking, physical security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4038599"/>
            <a:ext cx="3657600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  <a:r>
              <a:rPr lang="en-US" baseline="0" dirty="0"/>
              <a:t> of ID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ID = automation of system/security audits carried out manually from earliest days of computing in 1950s</a:t>
            </a:r>
          </a:p>
          <a:p>
            <a:r>
              <a:rPr lang="en-US" dirty="0"/>
              <a:t>Auditability defined as essential in 1973 paper by J. P. Anderson for USAF</a:t>
            </a:r>
          </a:p>
          <a:p>
            <a:r>
              <a:rPr lang="en-US" dirty="0"/>
              <a:t>Anderson (1980) proposed automated review of security audit trails</a:t>
            </a:r>
          </a:p>
          <a:p>
            <a:r>
              <a:rPr lang="en-US" dirty="0"/>
              <a:t>Dorothy Denning &amp; </a:t>
            </a:r>
            <a:br>
              <a:rPr lang="en-US" dirty="0"/>
            </a:br>
            <a:r>
              <a:rPr lang="en-US" dirty="0"/>
              <a:t>Peter G. Neumann </a:t>
            </a:r>
            <a:br>
              <a:rPr lang="en-US" dirty="0"/>
            </a:br>
            <a:r>
              <a:rPr lang="en-US" dirty="0"/>
              <a:t>studied ID from </a:t>
            </a:r>
            <a:br>
              <a:rPr lang="en-US" dirty="0"/>
            </a:br>
            <a:r>
              <a:rPr lang="en-US" dirty="0"/>
              <a:t>1984-1986 w/ report in </a:t>
            </a:r>
            <a:br>
              <a:rPr lang="en-US" dirty="0"/>
            </a:br>
            <a:r>
              <a:rPr lang="en-US" dirty="0"/>
              <a:t>1986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5720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432</TotalTime>
  <Words>2417</Words>
  <Application>Microsoft Office PowerPoint</Application>
  <PresentationFormat>On-screen Show (4:3)</PresentationFormat>
  <Paragraphs>395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Bookman Old Style</vt:lpstr>
      <vt:lpstr>Garamond</vt:lpstr>
      <vt:lpstr>Times New Roman</vt:lpstr>
      <vt:lpstr>Wingdings</vt:lpstr>
      <vt:lpstr>csh5_chapter_slides</vt:lpstr>
      <vt:lpstr>IDS &amp; IPD</vt:lpstr>
      <vt:lpstr>Topics</vt:lpstr>
      <vt:lpstr>Security Behind the Firewall</vt:lpstr>
      <vt:lpstr>What is Intrusion Detection?</vt:lpstr>
      <vt:lpstr>What is Intrusion Prevention?</vt:lpstr>
      <vt:lpstr>Where Do ID &amp; IP Fit in Security Management?</vt:lpstr>
      <vt:lpstr>Audit &amp; ID Functions</vt:lpstr>
      <vt:lpstr>Will IPS Replace IDS?</vt:lpstr>
      <vt:lpstr>Brief History of ID (1)</vt:lpstr>
      <vt:lpstr>Brief History of ID (2)</vt:lpstr>
      <vt:lpstr>Brief History of ID (3)</vt:lpstr>
      <vt:lpstr>Brief History of ID (4)</vt:lpstr>
      <vt:lpstr>Main Concepts</vt:lpstr>
      <vt:lpstr>Process Structure</vt:lpstr>
      <vt:lpstr>Approach to Monitoring</vt:lpstr>
      <vt:lpstr>Architecture of IDS</vt:lpstr>
      <vt:lpstr>Frequency of Monitoring</vt:lpstr>
      <vt:lpstr>Strategy for Analysis</vt:lpstr>
      <vt:lpstr>Intrusion Prevention</vt:lpstr>
      <vt:lpstr>IP Analysis Strategy</vt:lpstr>
      <vt:lpstr>Information Sources for IDS</vt:lpstr>
      <vt:lpstr>Network-Based Monitoring</vt:lpstr>
      <vt:lpstr>Operating Systems</vt:lpstr>
      <vt:lpstr>Application-Based IDS Monitoring</vt:lpstr>
      <vt:lpstr>Other IDS Monitoring</vt:lpstr>
      <vt:lpstr>Information Source Issues for IDS</vt:lpstr>
      <vt:lpstr>Analysis Schemes</vt:lpstr>
      <vt:lpstr>Detecting Misuse</vt:lpstr>
      <vt:lpstr>Detecting Anomalies</vt:lpstr>
      <vt:lpstr>Hybrid Approaches</vt:lpstr>
      <vt:lpstr>Issues in ID Analysis</vt:lpstr>
      <vt:lpstr>Response (1)</vt:lpstr>
      <vt:lpstr>Response (2)</vt:lpstr>
      <vt:lpstr>Response (3)</vt:lpstr>
      <vt:lpstr>Problems in Responses</vt:lpstr>
      <vt:lpstr>Needs Assessment and Product Selection</vt:lpstr>
      <vt:lpstr>Matching Needs to Features</vt:lpstr>
      <vt:lpstr>Specific Scenarios</vt:lpstr>
      <vt:lpstr>Deployment of IDS (1)</vt:lpstr>
      <vt:lpstr>Deployment (2): Adjusting alarm settings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 &amp; IDP</dc:title>
  <dc:subject>CSH5 Chapter 27</dc:subject>
  <dc:creator>Michel E. Kabay, PhD, CISSP-ISSMP</dc:creator>
  <cp:keywords/>
  <dc:description>“Intrusion Detection &amp; Intrusion Prevention Devices”_x000d_
Rebecca Gurley Bace</dc:description>
  <cp:lastModifiedBy>Mich Kabay</cp:lastModifiedBy>
  <cp:revision>87</cp:revision>
  <cp:lastPrinted>2014-10-21T17:22:18Z</cp:lastPrinted>
  <dcterms:created xsi:type="dcterms:W3CDTF">2009-10-26T10:33:03Z</dcterms:created>
  <dcterms:modified xsi:type="dcterms:W3CDTF">2021-02-05T19:53:55Z</dcterms:modified>
  <cp:category>Updated 2016-10-14</cp:category>
</cp:coreProperties>
</file>