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908" r:id="rId2"/>
    <p:sldId id="910" r:id="rId3"/>
    <p:sldId id="917" r:id="rId4"/>
    <p:sldId id="929" r:id="rId5"/>
    <p:sldId id="930" r:id="rId6"/>
    <p:sldId id="931" r:id="rId7"/>
    <p:sldId id="916" r:id="rId8"/>
    <p:sldId id="935" r:id="rId9"/>
    <p:sldId id="934" r:id="rId10"/>
    <p:sldId id="933" r:id="rId11"/>
    <p:sldId id="932" r:id="rId12"/>
    <p:sldId id="937" r:id="rId13"/>
    <p:sldId id="915" r:id="rId14"/>
    <p:sldId id="925" r:id="rId15"/>
    <p:sldId id="924" r:id="rId16"/>
    <p:sldId id="938" r:id="rId17"/>
    <p:sldId id="923" r:id="rId18"/>
    <p:sldId id="922" r:id="rId19"/>
    <p:sldId id="921" r:id="rId20"/>
    <p:sldId id="939" r:id="rId21"/>
    <p:sldId id="920" r:id="rId22"/>
    <p:sldId id="940" r:id="rId23"/>
    <p:sldId id="941" r:id="rId24"/>
    <p:sldId id="942" r:id="rId25"/>
    <p:sldId id="919" r:id="rId26"/>
    <p:sldId id="945" r:id="rId27"/>
    <p:sldId id="944" r:id="rId28"/>
    <p:sldId id="918" r:id="rId29"/>
    <p:sldId id="947" r:id="rId30"/>
    <p:sldId id="946" r:id="rId31"/>
    <p:sldId id="914" r:id="rId32"/>
    <p:sldId id="928" r:id="rId33"/>
    <p:sldId id="927" r:id="rId34"/>
    <p:sldId id="926" r:id="rId35"/>
    <p:sldId id="949" r:id="rId36"/>
    <p:sldId id="912" r:id="rId37"/>
    <p:sldId id="913" r:id="rId38"/>
    <p:sldId id="911" r:id="rId39"/>
    <p:sldId id="948" r:id="rId40"/>
    <p:sldId id="578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86369" autoAdjust="0"/>
  </p:normalViewPr>
  <p:slideViewPr>
    <p:cSldViewPr showGuides="1">
      <p:cViewPr>
        <p:scale>
          <a:sx n="66" d="100"/>
          <a:sy n="66" d="100"/>
        </p:scale>
        <p:origin x="581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1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490"/>
    </p:cViewPr>
  </p:sorterViewPr>
  <p:notesViewPr>
    <p:cSldViewPr showGuides="1">
      <p:cViewPr varScale="1">
        <p:scale>
          <a:sx n="37" d="100"/>
          <a:sy n="37" d="100"/>
        </p:scale>
        <p:origin x="2386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794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640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4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0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53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1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37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7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62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59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5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2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8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28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14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8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11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43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98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02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4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46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82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31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76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18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8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5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8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5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3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1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7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600" y="1371600"/>
            <a:ext cx="7162800" cy="4953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hcrack.sourceforge.net/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elcomsoft.com/aopb.html" TargetMode="External"/><Relationship Id="rId7" Type="http://schemas.openxmlformats.org/officeDocument/2006/relationships/hyperlink" Target="http://sectools.org/cracker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xler.com/" TargetMode="External"/><Relationship Id="rId5" Type="http://schemas.openxmlformats.org/officeDocument/2006/relationships/hyperlink" Target="http://ophcrack.sourceforge.net/" TargetMode="External"/><Relationship Id="rId4" Type="http://schemas.openxmlformats.org/officeDocument/2006/relationships/hyperlink" Target="http://www.openwall.com/joh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roknowledge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face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node.aspx?id=115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yptocard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tremetech.com/computing/152827-berkeley-researchers-authenticate-your-identity-with-just-your-brainwaves-replace-passwords-with-passthought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ibboleth.internet2.edu/" TargetMode="External"/><Relationship Id="rId4" Type="http://schemas.openxmlformats.org/officeDocument/2006/relationships/hyperlink" Target="https://cwiki.apache.org/DIRxSBOX/shibboleth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lbert.com/strips/comic/2004-12-0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23900" dirty="0"/>
              <a:t>I&amp;A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28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“Identification &amp; Authentication”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Ravi Sandhu, Jennifer Hadley, Steven Lovaas, &amp; Nicholas Takacs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Only You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5181600"/>
          </a:xfrm>
        </p:spPr>
        <p:txBody>
          <a:bodyPr/>
          <a:lstStyle/>
          <a:p>
            <a:r>
              <a:rPr lang="en-US" dirty="0"/>
              <a:t>Static biometrics look at relatively fixed characteristics of person</a:t>
            </a:r>
          </a:p>
          <a:p>
            <a:pPr lvl="1"/>
            <a:r>
              <a:rPr lang="en-US" dirty="0"/>
              <a:t>Fingerprint</a:t>
            </a:r>
          </a:p>
          <a:p>
            <a:pPr lvl="1"/>
            <a:r>
              <a:rPr lang="en-US" dirty="0"/>
              <a:t>Hand geometry</a:t>
            </a:r>
          </a:p>
          <a:p>
            <a:pPr lvl="1"/>
            <a:r>
              <a:rPr lang="en-US" dirty="0"/>
              <a:t>Iris pattern</a:t>
            </a:r>
          </a:p>
          <a:p>
            <a:pPr lvl="1"/>
            <a:r>
              <a:rPr lang="en-US" dirty="0"/>
              <a:t>DNA</a:t>
            </a:r>
          </a:p>
          <a:p>
            <a:pPr lvl="0"/>
            <a:r>
              <a:rPr lang="en-US" dirty="0"/>
              <a:t>Require</a:t>
            </a:r>
            <a:r>
              <a:rPr lang="en-US" baseline="0" dirty="0"/>
              <a:t> specialized readers</a:t>
            </a:r>
          </a:p>
          <a:p>
            <a:pPr lvl="0"/>
            <a:r>
              <a:rPr lang="en-US" baseline="0" dirty="0"/>
              <a:t>Susceptible to </a:t>
            </a:r>
          </a:p>
          <a:p>
            <a:pPr lvl="1"/>
            <a:r>
              <a:rPr lang="en-US" dirty="0"/>
              <a:t>Replay: capture data,</a:t>
            </a:r>
            <a:r>
              <a:rPr lang="en-US" baseline="0" dirty="0"/>
              <a:t> use later</a:t>
            </a:r>
            <a:endParaRPr lang="en-US" dirty="0"/>
          </a:p>
          <a:p>
            <a:pPr lvl="1"/>
            <a:r>
              <a:rPr lang="en-US" dirty="0"/>
              <a:t>Tampering: breaching perimeter of </a:t>
            </a:r>
            <a:br>
              <a:rPr lang="en-US" dirty="0"/>
            </a:br>
            <a:r>
              <a:rPr lang="en-US" dirty="0"/>
              <a:t>reader or software to effect man-in-the-middle attacks or</a:t>
            </a:r>
            <a:r>
              <a:rPr lang="en-US" baseline="0" dirty="0"/>
              <a:t> data corruption of comparison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279435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29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705225" cy="3733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Only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/>
          <a:lstStyle/>
          <a:p>
            <a:r>
              <a:rPr lang="en-US" dirty="0"/>
              <a:t>Dynamic biometrics use characteristic actions</a:t>
            </a:r>
          </a:p>
          <a:p>
            <a:pPr lvl="1"/>
            <a:r>
              <a:rPr lang="en-US" dirty="0"/>
              <a:t>Signature dynamics</a:t>
            </a:r>
          </a:p>
          <a:p>
            <a:pPr lvl="2"/>
            <a:r>
              <a:rPr lang="en-US" dirty="0"/>
              <a:t>Speed, acceleration of hand/pen during signature</a:t>
            </a:r>
          </a:p>
          <a:p>
            <a:pPr lvl="2"/>
            <a:r>
              <a:rPr lang="en-US" dirty="0"/>
              <a:t>Extremely hard to </a:t>
            </a:r>
            <a:br>
              <a:rPr lang="en-US" dirty="0"/>
            </a:br>
            <a:r>
              <a:rPr lang="en-US" dirty="0"/>
              <a:t>copy/simulate</a:t>
            </a:r>
          </a:p>
          <a:p>
            <a:pPr lvl="1"/>
            <a:r>
              <a:rPr lang="en-US" dirty="0"/>
              <a:t>Voice dynamics</a:t>
            </a:r>
          </a:p>
          <a:p>
            <a:pPr lvl="1"/>
            <a:r>
              <a:rPr lang="en-US" dirty="0"/>
              <a:t>Keystroke dynamics</a:t>
            </a:r>
          </a:p>
          <a:p>
            <a:pPr lvl="2"/>
            <a:r>
              <a:rPr lang="en-US" dirty="0"/>
              <a:t>Speed, gaps between </a:t>
            </a:r>
            <a:br>
              <a:rPr lang="en-US" dirty="0"/>
            </a:br>
            <a:r>
              <a:rPr lang="en-US" dirty="0"/>
              <a:t>letters</a:t>
            </a:r>
          </a:p>
          <a:p>
            <a:r>
              <a:rPr lang="en-US" dirty="0"/>
              <a:t>BUT </a:t>
            </a:r>
            <a:r>
              <a:rPr lang="en-US" i="1" dirty="0"/>
              <a:t>susceptible to capture/playback attacks</a:t>
            </a:r>
          </a:p>
          <a:p>
            <a:pPr lvl="1"/>
            <a:r>
              <a:rPr lang="en-US" dirty="0"/>
              <a:t>Encryption helps to fight data capture from storage for all forms of authentication systems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365314" cy="267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</a:t>
            </a:r>
            <a:r>
              <a:rPr lang="en-US" baseline="0" dirty="0"/>
              <a:t> Authentication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r>
              <a:rPr lang="en-US" sz="2200" dirty="0"/>
              <a:t>Pervasive technology for authentication today</a:t>
            </a:r>
          </a:p>
          <a:p>
            <a:r>
              <a:rPr lang="en-US" sz="2200" dirty="0"/>
              <a:t>Estimated</a:t>
            </a:r>
            <a:r>
              <a:rPr lang="en-US" sz="2200" baseline="0" dirty="0"/>
              <a:t> 1B password-based </a:t>
            </a:r>
            <a:br>
              <a:rPr lang="en-US" sz="2200" baseline="0" dirty="0"/>
            </a:br>
            <a:r>
              <a:rPr lang="en-US" sz="2200" baseline="0" dirty="0"/>
              <a:t>authentications/day worldwide</a:t>
            </a:r>
          </a:p>
          <a:p>
            <a:pPr lvl="1"/>
            <a:r>
              <a:rPr lang="en-US" sz="2200" dirty="0"/>
              <a:t>Internet users</a:t>
            </a:r>
          </a:p>
          <a:p>
            <a:pPr lvl="1"/>
            <a:r>
              <a:rPr lang="en-US" sz="2200" dirty="0"/>
              <a:t>Multiple PWs</a:t>
            </a:r>
            <a:r>
              <a:rPr lang="en-US" sz="2200" baseline="0" dirty="0"/>
              <a:t> per user</a:t>
            </a:r>
          </a:p>
          <a:p>
            <a:pPr lvl="0"/>
            <a:r>
              <a:rPr lang="en-US" sz="2200" dirty="0"/>
              <a:t>Problems</a:t>
            </a:r>
          </a:p>
          <a:p>
            <a:pPr lvl="1"/>
            <a:r>
              <a:rPr lang="en-US" sz="2200" dirty="0"/>
              <a:t>Users</a:t>
            </a:r>
            <a:r>
              <a:rPr lang="en-US" sz="2200" baseline="0" dirty="0"/>
              <a:t> must remember / </a:t>
            </a:r>
            <a:br>
              <a:rPr lang="en-US" sz="2200" baseline="0" dirty="0"/>
            </a:br>
            <a:r>
              <a:rPr lang="en-US" sz="2200" baseline="0" dirty="0"/>
              <a:t>store too many userIDs &amp; PWs</a:t>
            </a:r>
          </a:p>
          <a:p>
            <a:pPr lvl="1"/>
            <a:r>
              <a:rPr lang="en-US" sz="2200" baseline="0" dirty="0"/>
              <a:t>Many users choose easily-</a:t>
            </a:r>
            <a:br>
              <a:rPr lang="en-US" sz="2200" baseline="0" dirty="0"/>
            </a:br>
            <a:r>
              <a:rPr lang="en-US" sz="2200" baseline="0" dirty="0"/>
              <a:t>guessed PWs</a:t>
            </a:r>
          </a:p>
          <a:p>
            <a:r>
              <a:rPr lang="en-US" sz="2200" dirty="0"/>
              <a:t>E.g., many passwords stolen in </a:t>
            </a:r>
            <a:br>
              <a:rPr lang="en-US" sz="2200" dirty="0"/>
            </a:br>
            <a:r>
              <a:rPr lang="en-US" sz="2200" dirty="0"/>
              <a:t>public Internet-access sites</a:t>
            </a:r>
          </a:p>
          <a:p>
            <a:pPr lvl="1"/>
            <a:r>
              <a:rPr lang="en-US" sz="2200" dirty="0"/>
              <a:t>Particularly in China, other countries with government surveillance </a:t>
            </a:r>
          </a:p>
          <a:p>
            <a:pPr lvl="1"/>
            <a:r>
              <a:rPr lang="en-US" sz="2200" dirty="0"/>
              <a:t>Areas with high computer-crime rates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752600"/>
            <a:ext cx="36290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Password-Based Authentication: Further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sz="2600" dirty="0"/>
              <a:t>Access to User PW by System Administrators</a:t>
            </a:r>
          </a:p>
          <a:p>
            <a:r>
              <a:rPr lang="en-US" sz="2600" dirty="0"/>
              <a:t>Risk of Undetected Theft</a:t>
            </a:r>
          </a:p>
          <a:p>
            <a:r>
              <a:rPr lang="en-US" sz="2600" dirty="0"/>
              <a:t>Risk of Undetected Sharing</a:t>
            </a:r>
          </a:p>
          <a:p>
            <a:r>
              <a:rPr lang="en-US" sz="2600" dirty="0"/>
              <a:t>Risk of Weakest Link</a:t>
            </a:r>
          </a:p>
          <a:p>
            <a:r>
              <a:rPr lang="en-US" sz="2600" dirty="0"/>
              <a:t>Risk of Online Guessing</a:t>
            </a:r>
          </a:p>
          <a:p>
            <a:r>
              <a:rPr lang="en-US" sz="2600" dirty="0"/>
              <a:t>Risk of Off-Line Dictionary </a:t>
            </a:r>
            <a:br>
              <a:rPr lang="en-US" sz="2600" dirty="0"/>
            </a:br>
            <a:r>
              <a:rPr lang="en-US" sz="2600" dirty="0"/>
              <a:t>Attacks</a:t>
            </a:r>
          </a:p>
          <a:p>
            <a:r>
              <a:rPr lang="en-US" sz="2600" dirty="0"/>
              <a:t>Risk of Password Replay</a:t>
            </a:r>
          </a:p>
          <a:p>
            <a:r>
              <a:rPr lang="en-US" sz="2600" dirty="0"/>
              <a:t>Risk of Server Spoofing</a:t>
            </a:r>
          </a:p>
          <a:p>
            <a:r>
              <a:rPr lang="en-US" sz="2600" dirty="0"/>
              <a:t>Risk</a:t>
            </a:r>
            <a:r>
              <a:rPr lang="en-US" sz="2600" baseline="0" dirty="0"/>
              <a:t> of Password Reuse</a:t>
            </a:r>
          </a:p>
          <a:p>
            <a:r>
              <a:rPr lang="en-US" sz="2600" dirty="0"/>
              <a:t>Authentication Using Recognition of Symbols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054" y="2133599"/>
            <a:ext cx="3153346" cy="329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Access to User PW by System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705600" cy="5181600"/>
          </a:xfrm>
        </p:spPr>
        <p:txBody>
          <a:bodyPr/>
          <a:lstStyle/>
          <a:p>
            <a:r>
              <a:rPr lang="en-US" sz="2000" dirty="0"/>
              <a:t>Major danger – letting admins read PWs</a:t>
            </a:r>
          </a:p>
          <a:p>
            <a:pPr lvl="1"/>
            <a:r>
              <a:rPr lang="en-US" sz="2000" dirty="0"/>
              <a:t>Should not permit access to plaintext PWs by anyone</a:t>
            </a:r>
          </a:p>
          <a:p>
            <a:pPr lvl="1"/>
            <a:r>
              <a:rPr lang="en-US" sz="2000" dirty="0"/>
              <a:t>Badly designed systems store unencrypted PWs</a:t>
            </a:r>
          </a:p>
          <a:p>
            <a:pPr lvl="1"/>
            <a:r>
              <a:rPr lang="en-US" sz="2000" dirty="0"/>
              <a:t>Poorly administered systems have sys admins assign (and write down) initial passwords</a:t>
            </a:r>
          </a:p>
          <a:p>
            <a:pPr lvl="2"/>
            <a:r>
              <a:rPr lang="en-US" sz="2000" dirty="0"/>
              <a:t>But OK if used ONLY for one initial logon</a:t>
            </a:r>
          </a:p>
          <a:p>
            <a:pPr lvl="2"/>
            <a:r>
              <a:rPr lang="en-US" sz="2000" dirty="0"/>
              <a:t>User must change to secret PW immediately</a:t>
            </a:r>
          </a:p>
          <a:p>
            <a:r>
              <a:rPr lang="en-US" sz="2000" dirty="0"/>
              <a:t>Allowing access to PW by anyone other than assigned user destroys </a:t>
            </a:r>
            <a:r>
              <a:rPr lang="en-US" sz="2000" i="1" dirty="0"/>
              <a:t>non-repudiation</a:t>
            </a:r>
          </a:p>
          <a:p>
            <a:r>
              <a:rPr lang="en-US" sz="2000" dirty="0"/>
              <a:t>Critical PWs may be written, stored in tamper-proof containers, and locked away with 2 signatures in a register from authorized personnel needed for access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14426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Undetected Theft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Impossible to know immediately that a PW has been compromised</a:t>
            </a:r>
          </a:p>
          <a:p>
            <a:pPr lvl="1"/>
            <a:r>
              <a:rPr lang="en-US" dirty="0"/>
              <a:t>Shoulder-surfing can leak a PW</a:t>
            </a:r>
          </a:p>
          <a:p>
            <a:pPr lvl="1"/>
            <a:r>
              <a:rPr lang="en-US" dirty="0"/>
              <a:t>Social engineering can trick someone into divulging PW (e.g., “technician” can ask)</a:t>
            </a:r>
          </a:p>
          <a:p>
            <a:r>
              <a:rPr lang="en-US" dirty="0"/>
              <a:t>Loss of physical token can eventually be discovered</a:t>
            </a:r>
          </a:p>
          <a:p>
            <a:r>
              <a:rPr lang="en-US" dirty="0"/>
              <a:t>But loss of control over a </a:t>
            </a:r>
            <a:br>
              <a:rPr lang="en-US" dirty="0"/>
            </a:br>
            <a:r>
              <a:rPr lang="en-US" dirty="0"/>
              <a:t>PW discovered only by </a:t>
            </a:r>
          </a:p>
          <a:p>
            <a:pPr lvl="1"/>
            <a:r>
              <a:rPr lang="en-US" dirty="0"/>
              <a:t>Unauthorized use</a:t>
            </a:r>
          </a:p>
          <a:p>
            <a:pPr lvl="1"/>
            <a:r>
              <a:rPr lang="en-US" dirty="0"/>
              <a:t>Finding it in possession </a:t>
            </a:r>
            <a:br>
              <a:rPr lang="en-US" dirty="0"/>
            </a:br>
            <a:r>
              <a:rPr lang="en-US" dirty="0"/>
              <a:t>of unauthorized person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165" y="3758670"/>
            <a:ext cx="3430523" cy="287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Undetected Theft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User education &amp; changes in behavior</a:t>
            </a:r>
          </a:p>
          <a:p>
            <a:pPr lvl="1"/>
            <a:r>
              <a:rPr lang="en-US" dirty="0"/>
              <a:t>Entering PWs discreetly</a:t>
            </a:r>
          </a:p>
          <a:p>
            <a:pPr lvl="1"/>
            <a:r>
              <a:rPr lang="en-US" dirty="0"/>
              <a:t>Trojan horses</a:t>
            </a:r>
          </a:p>
          <a:p>
            <a:pPr lvl="1"/>
            <a:r>
              <a:rPr lang="en-US" dirty="0"/>
              <a:t>Writing PWs down in exposed </a:t>
            </a:r>
            <a:br>
              <a:rPr lang="en-US" dirty="0"/>
            </a:br>
            <a:r>
              <a:rPr lang="en-US" dirty="0"/>
              <a:t>places (e.g., sticky notes under keyboard)</a:t>
            </a:r>
          </a:p>
          <a:p>
            <a:r>
              <a:rPr lang="en-US" dirty="0"/>
              <a:t>Discovery of misuse should be real-time</a:t>
            </a:r>
          </a:p>
          <a:p>
            <a:pPr lvl="1"/>
            <a:r>
              <a:rPr lang="en-US" dirty="0"/>
              <a:t>Unauthorized simultaneous use of userID</a:t>
            </a:r>
          </a:p>
          <a:p>
            <a:pPr lvl="1"/>
            <a:r>
              <a:rPr lang="en-US" dirty="0"/>
              <a:t>Audit trails coordinated over multiple systems</a:t>
            </a:r>
          </a:p>
          <a:p>
            <a:r>
              <a:rPr lang="en-US" dirty="0"/>
              <a:t>PW management</a:t>
            </a:r>
          </a:p>
          <a:p>
            <a:pPr lvl="1"/>
            <a:r>
              <a:rPr lang="en-US" dirty="0"/>
              <a:t>Users must be able to change PWs themselves</a:t>
            </a:r>
          </a:p>
          <a:p>
            <a:pPr lvl="1"/>
            <a:r>
              <a:rPr lang="en-US" dirty="0"/>
              <a:t>Do not impose limits such as 24-hour delays</a:t>
            </a:r>
          </a:p>
          <a:p>
            <a:pPr lvl="1"/>
            <a:r>
              <a:rPr lang="en-US" dirty="0"/>
              <a:t>Typical lifetime 30-90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9514" y="6150114"/>
            <a:ext cx="3504486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Discuss whether you agree</a:t>
            </a:r>
            <a:br>
              <a:rPr lang="en-US" i="1" dirty="0"/>
            </a:br>
            <a:r>
              <a:rPr lang="en-US" i="1" dirty="0"/>
              <a:t>with frequent PW changes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5600" y="1524000"/>
            <a:ext cx="1905000" cy="1524000"/>
            <a:chOff x="6705600" y="1524000"/>
            <a:chExt cx="1905000" cy="152400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2254" t="26316" r="19942" b="21053"/>
            <a:stretch>
              <a:fillRect/>
            </a:stretch>
          </p:blipFill>
          <p:spPr bwMode="auto">
            <a:xfrm>
              <a:off x="6705600" y="1524000"/>
              <a:ext cx="1905000" cy="152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8" name="Straight Connector 7"/>
            <p:cNvCxnSpPr>
              <a:stCxn id="13315" idx="1"/>
              <a:endCxn id="13315" idx="5"/>
            </p:cNvCxnSpPr>
            <p:nvPr/>
          </p:nvCxnSpPr>
          <p:spPr bwMode="auto">
            <a:xfrm rot="16200000" flipH="1">
              <a:off x="7119284" y="1612481"/>
              <a:ext cx="1077632" cy="1347038"/>
            </a:xfrm>
            <a:prstGeom prst="line">
              <a:avLst/>
            </a:prstGeom>
            <a:solidFill>
              <a:schemeClr val="accent2"/>
            </a:solidFill>
            <a:ln w="76200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en-US" sz="2300" dirty="0"/>
              <a:t>Too easy to share passwords</a:t>
            </a:r>
          </a:p>
          <a:p>
            <a:pPr lvl="1"/>
            <a:r>
              <a:rPr lang="en-US" sz="2300" dirty="0"/>
              <a:t>Executives with secretaries</a:t>
            </a:r>
          </a:p>
          <a:p>
            <a:pPr lvl="1"/>
            <a:r>
              <a:rPr lang="en-US" sz="2300" dirty="0"/>
              <a:t>Physicians with office staff / </a:t>
            </a:r>
            <a:br>
              <a:rPr lang="en-US" sz="2300" dirty="0"/>
            </a:br>
            <a:r>
              <a:rPr lang="en-US" sz="2300" dirty="0"/>
              <a:t>nurses</a:t>
            </a:r>
          </a:p>
          <a:p>
            <a:pPr lvl="1"/>
            <a:r>
              <a:rPr lang="en-US" sz="2300" dirty="0"/>
              <a:t>Professors &amp; students</a:t>
            </a:r>
          </a:p>
          <a:p>
            <a:pPr lvl="1"/>
            <a:r>
              <a:rPr lang="en-US" sz="2300" dirty="0"/>
              <a:t>Coworkers</a:t>
            </a:r>
          </a:p>
          <a:p>
            <a:r>
              <a:rPr lang="en-US" sz="2300" dirty="0"/>
              <a:t>Cause</a:t>
            </a:r>
          </a:p>
          <a:p>
            <a:pPr lvl="1"/>
            <a:r>
              <a:rPr lang="en-US" sz="2300" dirty="0"/>
              <a:t>Lack of effective </a:t>
            </a:r>
            <a:r>
              <a:rPr lang="en-US" sz="2300" i="1" dirty="0"/>
              <a:t>delegation / proxy privileges</a:t>
            </a:r>
          </a:p>
          <a:p>
            <a:pPr lvl="1"/>
            <a:r>
              <a:rPr lang="en-US" sz="2300" dirty="0"/>
              <a:t>Should allow specific functions but not others</a:t>
            </a:r>
          </a:p>
          <a:p>
            <a:pPr lvl="1"/>
            <a:r>
              <a:rPr lang="en-US" sz="2300" dirty="0"/>
              <a:t>E.g., secretary should read boss’s e-mail but should answer only using own identity (proper authentication)</a:t>
            </a:r>
          </a:p>
          <a:p>
            <a:r>
              <a:rPr lang="en-US" sz="2300" dirty="0"/>
              <a:t>Prevention</a:t>
            </a:r>
          </a:p>
          <a:p>
            <a:pPr lvl="1"/>
            <a:r>
              <a:rPr lang="en-US" sz="2300" dirty="0"/>
              <a:t>Integrate sensitive data into PW</a:t>
            </a:r>
          </a:p>
          <a:p>
            <a:pPr lvl="1"/>
            <a:r>
              <a:rPr lang="en-US" sz="2300" dirty="0"/>
              <a:t>Use </a:t>
            </a:r>
            <a:r>
              <a:rPr lang="en-US" sz="2300" i="1" dirty="0"/>
              <a:t>one-time PWs </a:t>
            </a:r>
            <a:r>
              <a:rPr lang="en-US" sz="2300" dirty="0"/>
              <a:t>generated by tokens*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943600"/>
            <a:ext cx="219322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*E.g., CITIBANK,</a:t>
            </a:r>
            <a:br>
              <a:rPr lang="en-US" dirty="0"/>
            </a:br>
            <a:r>
              <a:rPr lang="en-US" dirty="0"/>
              <a:t>BankAmerica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143000"/>
            <a:ext cx="393382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Weakest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562600"/>
          </a:xfrm>
        </p:spPr>
        <p:txBody>
          <a:bodyPr/>
          <a:lstStyle/>
          <a:p>
            <a:r>
              <a:rPr lang="en-US" sz="2300" dirty="0"/>
              <a:t>Users have many PWs</a:t>
            </a:r>
          </a:p>
          <a:p>
            <a:pPr lvl="1"/>
            <a:r>
              <a:rPr lang="en-US" sz="2300" dirty="0"/>
              <a:t>Tend to repeat them on </a:t>
            </a:r>
            <a:br>
              <a:rPr lang="en-US" sz="2300" dirty="0"/>
            </a:br>
            <a:r>
              <a:rPr lang="en-US" sz="2300" dirty="0"/>
              <a:t>multiple sites</a:t>
            </a:r>
          </a:p>
          <a:p>
            <a:pPr lvl="1"/>
            <a:r>
              <a:rPr lang="en-US" sz="2300" dirty="0"/>
              <a:t>Exposure of 1 PW on </a:t>
            </a:r>
            <a:br>
              <a:rPr lang="en-US" sz="2300" dirty="0"/>
            </a:br>
            <a:r>
              <a:rPr lang="en-US" sz="2300" dirty="0"/>
              <a:t>poorly-defended site </a:t>
            </a:r>
            <a:br>
              <a:rPr lang="en-US" sz="2300" dirty="0"/>
            </a:br>
            <a:r>
              <a:rPr lang="en-US" sz="2300" dirty="0"/>
              <a:t>exposes many PWs</a:t>
            </a:r>
          </a:p>
          <a:p>
            <a:r>
              <a:rPr lang="en-US" sz="2300" dirty="0"/>
              <a:t>Alternative: PKI</a:t>
            </a:r>
          </a:p>
          <a:p>
            <a:pPr lvl="1"/>
            <a:r>
              <a:rPr lang="en-US" sz="2300" dirty="0"/>
              <a:t>Public Key Infrastructure</a:t>
            </a:r>
          </a:p>
          <a:p>
            <a:pPr lvl="1"/>
            <a:r>
              <a:rPr lang="en-US" sz="2300" dirty="0"/>
              <a:t>Generate </a:t>
            </a:r>
            <a:r>
              <a:rPr lang="en-US" sz="2300" i="1" dirty="0"/>
              <a:t>certificate</a:t>
            </a:r>
            <a:r>
              <a:rPr lang="en-US" sz="2300" dirty="0"/>
              <a:t> at logon</a:t>
            </a:r>
          </a:p>
          <a:p>
            <a:pPr lvl="1"/>
            <a:r>
              <a:rPr lang="en-US" sz="2300" dirty="0"/>
              <a:t>Use certificate for other sites</a:t>
            </a:r>
          </a:p>
          <a:p>
            <a:pPr lvl="1"/>
            <a:r>
              <a:rPr lang="en-US" sz="2300" dirty="0"/>
              <a:t>E.g., BankAmerica VISA offers one-time “credit-card number” online for use online</a:t>
            </a:r>
          </a:p>
          <a:p>
            <a:r>
              <a:rPr lang="en-US" sz="2300" dirty="0"/>
              <a:t>Alternative: centralized secure payment with 1 logon</a:t>
            </a:r>
          </a:p>
          <a:p>
            <a:pPr lvl="1"/>
            <a:r>
              <a:rPr lang="en-US" sz="2300" dirty="0"/>
              <a:t>E.g., PayPal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3452813" cy="2591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Online Guessing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34000"/>
          </a:xfrm>
        </p:spPr>
        <p:txBody>
          <a:bodyPr/>
          <a:lstStyle/>
          <a:p>
            <a:r>
              <a:rPr lang="en-US" dirty="0"/>
              <a:t>User tests guesses on actual authentication system</a:t>
            </a:r>
          </a:p>
          <a:p>
            <a:pPr lvl="1"/>
            <a:r>
              <a:rPr lang="en-US" dirty="0"/>
              <a:t>Users often choose bad </a:t>
            </a:r>
            <a:br>
              <a:rPr lang="en-US" dirty="0"/>
            </a:br>
            <a:r>
              <a:rPr lang="en-US" dirty="0"/>
              <a:t>passwords related to </a:t>
            </a:r>
            <a:br>
              <a:rPr lang="en-US" dirty="0"/>
            </a:br>
            <a:r>
              <a:rPr lang="en-US" dirty="0"/>
              <a:t>personal information </a:t>
            </a:r>
            <a:br>
              <a:rPr lang="en-US" dirty="0"/>
            </a:br>
            <a:r>
              <a:rPr lang="en-US" dirty="0"/>
              <a:t>(family, pets, sports)</a:t>
            </a:r>
          </a:p>
          <a:p>
            <a:pPr lvl="1"/>
            <a:r>
              <a:rPr lang="en-US" dirty="0"/>
              <a:t>Classic: “password”</a:t>
            </a:r>
          </a:p>
          <a:p>
            <a:pPr lvl="1"/>
            <a:r>
              <a:rPr lang="en-US" dirty="0"/>
              <a:t>UserID itself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“Joe” accounts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userID backwards</a:t>
            </a:r>
          </a:p>
          <a:p>
            <a:pPr lvl="1"/>
            <a:r>
              <a:rPr lang="en-US" dirty="0"/>
              <a:t>Canonical or standard </a:t>
            </a:r>
            <a:br>
              <a:rPr lang="en-US" dirty="0"/>
            </a:br>
            <a:r>
              <a:rPr lang="en-US" dirty="0"/>
              <a:t>passwords</a:t>
            </a:r>
          </a:p>
          <a:p>
            <a:pPr lvl="2"/>
            <a:r>
              <a:rPr lang="en-US" dirty="0"/>
              <a:t>Same (or same pattern) on all accounts</a:t>
            </a:r>
          </a:p>
          <a:p>
            <a:r>
              <a:rPr lang="en-US" dirty="0"/>
              <a:t>Must </a:t>
            </a:r>
            <a:r>
              <a:rPr lang="en-US" i="1" dirty="0"/>
              <a:t>enforce PW complexity rules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2194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5000" contrast="-5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Four Principles of Authentication</a:t>
            </a:r>
          </a:p>
          <a:p>
            <a:r>
              <a:rPr lang="en-US" sz="2800" dirty="0"/>
              <a:t>Password-Based Authentication</a:t>
            </a:r>
          </a:p>
          <a:p>
            <a:r>
              <a:rPr lang="en-US" sz="2800" dirty="0"/>
              <a:t>Token-Based Authentication</a:t>
            </a:r>
          </a:p>
          <a:p>
            <a:r>
              <a:rPr lang="en-US" sz="2800" dirty="0"/>
              <a:t>Biometric Authentication</a:t>
            </a:r>
          </a:p>
          <a:p>
            <a:r>
              <a:rPr lang="en-US" sz="2800" dirty="0"/>
              <a:t>Cross-Domain Authentication</a:t>
            </a:r>
          </a:p>
          <a:p>
            <a:r>
              <a:rPr lang="en-US" sz="2800" dirty="0"/>
              <a:t>Relative Costs of Authentication Technologies</a:t>
            </a:r>
          </a:p>
          <a:p>
            <a:r>
              <a:rPr lang="en-US" sz="2800" dirty="0"/>
              <a:t>Concluding Remarks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Multiple Bad PW</a:t>
            </a:r>
            <a:r>
              <a:rPr lang="en-US" baseline="0" dirty="0"/>
              <a:t>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257800"/>
          </a:xfrm>
        </p:spPr>
        <p:txBody>
          <a:bodyPr/>
          <a:lstStyle/>
          <a:p>
            <a:pPr lvl="0"/>
            <a:r>
              <a:rPr lang="en-US" sz="2200" dirty="0"/>
              <a:t>Lockout after </a:t>
            </a:r>
            <a:r>
              <a:rPr lang="en-US" sz="2200" i="1" dirty="0"/>
              <a:t>n</a:t>
            </a:r>
            <a:r>
              <a:rPr lang="en-US" sz="2200" dirty="0"/>
              <a:t> tries (e.g., n = 5)</a:t>
            </a:r>
          </a:p>
          <a:p>
            <a:pPr lvl="1"/>
            <a:r>
              <a:rPr lang="en-US" sz="2200" dirty="0"/>
              <a:t>Common response</a:t>
            </a:r>
          </a:p>
          <a:p>
            <a:pPr lvl="1"/>
            <a:r>
              <a:rPr lang="en-US" sz="2200" dirty="0"/>
              <a:t>May be based</a:t>
            </a:r>
            <a:r>
              <a:rPr lang="en-US" sz="2200" baseline="0" dirty="0"/>
              <a:t> on ATM rules</a:t>
            </a:r>
          </a:p>
          <a:p>
            <a:pPr lvl="0"/>
            <a:r>
              <a:rPr lang="en-US" sz="2200" dirty="0"/>
              <a:t>But opens system to </a:t>
            </a:r>
            <a:r>
              <a:rPr lang="en-US" sz="2200" i="1" dirty="0"/>
              <a:t>denial of </a:t>
            </a:r>
            <a:br>
              <a:rPr lang="en-US" sz="2200" i="1" dirty="0"/>
            </a:br>
            <a:r>
              <a:rPr lang="en-US" sz="2200" i="1" dirty="0"/>
              <a:t>service (DoS)</a:t>
            </a:r>
          </a:p>
          <a:p>
            <a:pPr lvl="1"/>
            <a:r>
              <a:rPr lang="en-US" sz="2200" baseline="0" dirty="0"/>
              <a:t>Anyone knowing account list can block entire system</a:t>
            </a:r>
          </a:p>
          <a:p>
            <a:pPr lvl="1"/>
            <a:r>
              <a:rPr lang="en-US" sz="2200" dirty="0"/>
              <a:t>Just try dummy password several times on all accounts = system lockup</a:t>
            </a:r>
            <a:endParaRPr lang="en-US" sz="2200" baseline="0" dirty="0"/>
          </a:p>
          <a:p>
            <a:pPr lvl="0"/>
            <a:r>
              <a:rPr lang="en-US" sz="2200" dirty="0"/>
              <a:t>Slowing down entry more effective</a:t>
            </a:r>
          </a:p>
          <a:p>
            <a:pPr lvl="1"/>
            <a:r>
              <a:rPr lang="en-US" sz="2200" dirty="0"/>
              <a:t>E.g., 2</a:t>
            </a:r>
            <a:r>
              <a:rPr lang="en-US" sz="2200" baseline="0" dirty="0"/>
              <a:t> or 3 minute delay after</a:t>
            </a:r>
            <a:r>
              <a:rPr lang="en-US" sz="2200" dirty="0"/>
              <a:t> max errors</a:t>
            </a:r>
            <a:endParaRPr lang="en-US" sz="2200" baseline="0" dirty="0"/>
          </a:p>
          <a:p>
            <a:pPr lvl="1"/>
            <a:r>
              <a:rPr lang="en-US" sz="2200" baseline="0" dirty="0"/>
              <a:t>Suffices to make brute-force guessing ineffective*</a:t>
            </a:r>
          </a:p>
          <a:p>
            <a:r>
              <a:rPr lang="en-US" sz="2200" dirty="0"/>
              <a:t>Configure alerts to initiate investigation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7600" y="6096000"/>
            <a:ext cx="98296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*Why?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612" y="990600"/>
            <a:ext cx="328041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Off-Line Dictionary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4953000" cy="4953000"/>
          </a:xfrm>
        </p:spPr>
        <p:txBody>
          <a:bodyPr/>
          <a:lstStyle/>
          <a:p>
            <a:r>
              <a:rPr lang="en-US" dirty="0"/>
              <a:t>Copy PW file onto different computer</a:t>
            </a:r>
          </a:p>
          <a:p>
            <a:pPr lvl="1"/>
            <a:r>
              <a:rPr lang="en-US" dirty="0"/>
              <a:t>Normally </a:t>
            </a:r>
            <a:r>
              <a:rPr lang="en-US" i="1" dirty="0"/>
              <a:t>one-way encrypted</a:t>
            </a:r>
          </a:p>
          <a:p>
            <a:r>
              <a:rPr lang="en-US" dirty="0"/>
              <a:t>Compare </a:t>
            </a:r>
            <a:r>
              <a:rPr lang="en-US" i="1" dirty="0"/>
              <a:t>encrypted forms </a:t>
            </a:r>
            <a:r>
              <a:rPr lang="en-US" dirty="0"/>
              <a:t>of </a:t>
            </a:r>
            <a:r>
              <a:rPr lang="en-US" i="1" dirty="0"/>
              <a:t>all possible PWs </a:t>
            </a:r>
            <a:r>
              <a:rPr lang="en-US" dirty="0"/>
              <a:t>with file</a:t>
            </a:r>
          </a:p>
          <a:p>
            <a:r>
              <a:rPr lang="en-US" dirty="0"/>
              <a:t>Any match good enough to use for that PW</a:t>
            </a:r>
          </a:p>
          <a:p>
            <a:r>
              <a:rPr lang="en-US" dirty="0"/>
              <a:t>Use dictionary of likely PWs in order of likely use for </a:t>
            </a:r>
            <a:r>
              <a:rPr lang="en-US" i="1" dirty="0"/>
              <a:t>PW-cracking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E.g., ElcomSoft tools (see later slides)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791200"/>
            <a:ext cx="2036135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Give an example</a:t>
            </a:r>
            <a:br>
              <a:rPr lang="en-US" sz="1600" i="1" dirty="0"/>
            </a:br>
            <a:r>
              <a:rPr lang="en-US" sz="1600" i="1" dirty="0"/>
              <a:t>of what this attack </a:t>
            </a:r>
            <a:br>
              <a:rPr lang="en-US" sz="1600" i="1" dirty="0"/>
            </a:br>
            <a:r>
              <a:rPr lang="en-US" sz="1600" i="1" dirty="0"/>
              <a:t>could look like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4000" t="6000" r="16000" b="4000"/>
          <a:stretch>
            <a:fillRect/>
          </a:stretch>
        </p:blipFill>
        <p:spPr bwMode="auto">
          <a:xfrm>
            <a:off x="5867400" y="1371600"/>
            <a:ext cx="3048000" cy="391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Strategies Against Offline</a:t>
            </a:r>
            <a:r>
              <a:rPr lang="en-US" baseline="0" dirty="0"/>
              <a:t> 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410200"/>
          </a:xfrm>
        </p:spPr>
        <p:txBody>
          <a:bodyPr/>
          <a:lstStyle/>
          <a:p>
            <a:r>
              <a:rPr lang="en-US" sz="2200" dirty="0"/>
              <a:t>Try to stop use of PWs in dictionary</a:t>
            </a:r>
          </a:p>
          <a:p>
            <a:pPr lvl="1"/>
            <a:r>
              <a:rPr lang="en-US" sz="2200" dirty="0"/>
              <a:t>But</a:t>
            </a:r>
            <a:r>
              <a:rPr lang="en-US" sz="2200" baseline="0" dirty="0"/>
              <a:t> ineffective – crackers more </a:t>
            </a:r>
            <a:br>
              <a:rPr lang="en-US" sz="2200" baseline="0" dirty="0"/>
            </a:br>
            <a:r>
              <a:rPr lang="en-US" sz="2200" baseline="0" dirty="0"/>
              <a:t>advanced than admins</a:t>
            </a:r>
          </a:p>
          <a:p>
            <a:r>
              <a:rPr lang="en-US" sz="2200" dirty="0"/>
              <a:t>Stop crackers from getting info needed </a:t>
            </a:r>
            <a:br>
              <a:rPr lang="en-US" sz="2200" dirty="0"/>
            </a:br>
            <a:r>
              <a:rPr lang="en-US" sz="2200" dirty="0"/>
              <a:t>for attack</a:t>
            </a:r>
          </a:p>
          <a:p>
            <a:pPr lvl="1"/>
            <a:r>
              <a:rPr lang="en-US" sz="2200" dirty="0"/>
              <a:t>Long-established practice to store hashed PWs</a:t>
            </a:r>
          </a:p>
          <a:p>
            <a:pPr lvl="1"/>
            <a:r>
              <a:rPr lang="en-US" sz="2200" dirty="0"/>
              <a:t>But knowledge of hashed versions is enough</a:t>
            </a:r>
          </a:p>
          <a:p>
            <a:pPr lvl="1"/>
            <a:r>
              <a:rPr lang="en-US" sz="2200" dirty="0"/>
              <a:t>So UNIX systems made PW files harder to read</a:t>
            </a:r>
          </a:p>
          <a:p>
            <a:r>
              <a:rPr lang="en-US" sz="2200" dirty="0"/>
              <a:t>UNIX uses </a:t>
            </a:r>
            <a:r>
              <a:rPr lang="en-US" sz="2200" i="1" dirty="0"/>
              <a:t>salt</a:t>
            </a:r>
          </a:p>
          <a:p>
            <a:pPr lvl="1"/>
            <a:r>
              <a:rPr lang="en-US" sz="2200" dirty="0"/>
              <a:t>Specific random number hashed with PW</a:t>
            </a:r>
          </a:p>
          <a:p>
            <a:pPr lvl="1"/>
            <a:r>
              <a:rPr lang="en-US" sz="2200" dirty="0"/>
              <a:t>Salt stored on server – must remain secret</a:t>
            </a:r>
          </a:p>
          <a:p>
            <a:pPr lvl="1"/>
            <a:r>
              <a:rPr lang="en-US" sz="2200" dirty="0"/>
              <a:t>Every hashed PW in attack must be </a:t>
            </a:r>
            <a:br>
              <a:rPr lang="en-US" sz="2200" dirty="0"/>
            </a:br>
            <a:r>
              <a:rPr lang="en-US" sz="2200" dirty="0"/>
              <a:t>extended by every possible salt value </a:t>
            </a:r>
            <a:br>
              <a:rPr lang="en-US" sz="2200" dirty="0"/>
            </a:br>
            <a:r>
              <a:rPr lang="en-US" sz="2200" dirty="0"/>
              <a:t>(e.g., 12-bit salt → 4096 salt values)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436877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078914"/>
            <a:ext cx="1552575" cy="1660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33383" y="3228945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  <a:hlinkClick r:id="rId5"/>
              </a:rPr>
              <a:t>http://ophcrack.sourceforge.net/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486400"/>
          </a:xfrm>
        </p:spPr>
        <p:txBody>
          <a:bodyPr/>
          <a:lstStyle/>
          <a:p>
            <a:r>
              <a:rPr lang="en-US" sz="2300" dirty="0"/>
              <a:t>Computing all possible hashed values of passwords + hash values can be lengthy</a:t>
            </a:r>
          </a:p>
          <a:p>
            <a:r>
              <a:rPr lang="en-US" sz="2300" i="1" dirty="0"/>
              <a:t>Rainbow table</a:t>
            </a:r>
          </a:p>
          <a:p>
            <a:pPr lvl="1"/>
            <a:r>
              <a:rPr lang="en-US" sz="2300" dirty="0"/>
              <a:t>Pre-compute all the values</a:t>
            </a:r>
          </a:p>
          <a:p>
            <a:pPr lvl="1"/>
            <a:r>
              <a:rPr lang="en-US" sz="2300" dirty="0"/>
              <a:t>Store them to be able to locate </a:t>
            </a:r>
            <a:br>
              <a:rPr lang="en-US" sz="2300" dirty="0"/>
            </a:br>
            <a:r>
              <a:rPr lang="en-US" sz="2300" dirty="0"/>
              <a:t>rather than compute hashed </a:t>
            </a:r>
            <a:br>
              <a:rPr lang="en-US" sz="2300" dirty="0"/>
            </a:br>
            <a:r>
              <a:rPr lang="en-US" sz="2300" dirty="0"/>
              <a:t>value on the fly</a:t>
            </a:r>
          </a:p>
          <a:p>
            <a:r>
              <a:rPr lang="en-US" sz="2300" dirty="0"/>
              <a:t>Tradeoff</a:t>
            </a:r>
          </a:p>
          <a:p>
            <a:pPr lvl="1"/>
            <a:r>
              <a:rPr lang="en-US" sz="2300" dirty="0"/>
              <a:t>Rainbow tables can be very </a:t>
            </a:r>
            <a:br>
              <a:rPr lang="en-US" sz="2300" dirty="0"/>
            </a:br>
            <a:r>
              <a:rPr lang="en-US" sz="2300" dirty="0"/>
              <a:t>large</a:t>
            </a:r>
          </a:p>
          <a:p>
            <a:pPr lvl="1"/>
            <a:r>
              <a:rPr lang="en-US" sz="2300" dirty="0"/>
              <a:t>Thus tradeoff is of CPU time vs </a:t>
            </a:r>
            <a:br>
              <a:rPr lang="en-US" sz="2300" dirty="0"/>
            </a:br>
            <a:r>
              <a:rPr lang="en-US" sz="2300" dirty="0"/>
              <a:t>memory and disk space req’ts</a:t>
            </a:r>
          </a:p>
          <a:p>
            <a:r>
              <a:rPr lang="en-US" sz="2300" dirty="0"/>
              <a:t>Password-cracking products use </a:t>
            </a:r>
            <a:br>
              <a:rPr lang="en-US" sz="2300" dirty="0"/>
            </a:br>
            <a:r>
              <a:rPr lang="en-US" sz="2300" dirty="0"/>
              <a:t>rainbow tables</a:t>
            </a:r>
          </a:p>
          <a:p>
            <a:pPr lvl="1"/>
            <a:r>
              <a:rPr lang="en-US" sz="2300" i="1" dirty="0"/>
              <a:t>See next slide</a:t>
            </a:r>
          </a:p>
        </p:txBody>
      </p:sp>
      <p:pic>
        <p:nvPicPr>
          <p:cNvPr id="4" name="Picture 3" descr="2003-07-1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3562350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</a:t>
            </a:r>
            <a:r>
              <a:rPr lang="en-US" baseline="0" dirty="0"/>
              <a:t> Cracking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410200"/>
          </a:xfrm>
        </p:spPr>
        <p:txBody>
          <a:bodyPr/>
          <a:lstStyle/>
          <a:p>
            <a:r>
              <a:rPr lang="en-US" dirty="0"/>
              <a:t>Search on “password cracker” for many programs</a:t>
            </a:r>
          </a:p>
          <a:p>
            <a:pPr lvl="1"/>
            <a:r>
              <a:rPr lang="en-US" dirty="0"/>
              <a:t>ElcomSoft </a:t>
            </a:r>
            <a:r>
              <a:rPr lang="en-US" i="1" dirty="0"/>
              <a:t>Advanced Office Password Breaker </a:t>
            </a:r>
            <a:r>
              <a:rPr lang="en-US" dirty="0">
                <a:latin typeface="Arial Narrow" pitchFamily="34" charset="0"/>
                <a:hlinkClick r:id="rId3"/>
              </a:rPr>
              <a:t>http://www.elcomsoft.com/aopb.html</a:t>
            </a:r>
            <a:r>
              <a:rPr lang="en-US" dirty="0">
                <a:latin typeface="Arial Narrow" pitchFamily="34" charset="0"/>
              </a:rPr>
              <a:t> </a:t>
            </a:r>
            <a:endParaRPr lang="en-US" i="1" dirty="0">
              <a:latin typeface="Arial Narrow" pitchFamily="34" charset="0"/>
            </a:endParaRPr>
          </a:p>
          <a:p>
            <a:pPr lvl="1"/>
            <a:r>
              <a:rPr lang="en-US" i="1" dirty="0"/>
              <a:t>John the Ripper</a:t>
            </a:r>
            <a:r>
              <a:rPr lang="en-US" dirty="0"/>
              <a:t> </a:t>
            </a:r>
            <a:r>
              <a:rPr lang="en-US" dirty="0">
                <a:latin typeface="Arial Narrow" pitchFamily="34" charset="0"/>
                <a:hlinkClick r:id="rId4"/>
              </a:rPr>
              <a:t>http://www.openwall.com/john/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/>
            <a:r>
              <a:rPr lang="en-US" i="1" dirty="0"/>
              <a:t>Ophcrack</a:t>
            </a:r>
            <a:r>
              <a:rPr lang="en-US" dirty="0"/>
              <a:t> </a:t>
            </a:r>
            <a:r>
              <a:rPr lang="en-US" dirty="0">
                <a:latin typeface="Arial Narrow" pitchFamily="34" charset="0"/>
                <a:hlinkClick r:id="rId5"/>
              </a:rPr>
              <a:t>http://ophcrack.sourceforge.net/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Rixler Software </a:t>
            </a:r>
            <a:r>
              <a:rPr lang="en-US" dirty="0">
                <a:latin typeface="Arial Narrow" pitchFamily="34" charset="0"/>
                <a:hlinkClick r:id="rId6"/>
              </a:rPr>
              <a:t>http://www.rixler.com/</a:t>
            </a:r>
            <a:r>
              <a:rPr lang="en-US" dirty="0">
                <a:latin typeface="Arial Narrow" pitchFamily="34" charset="0"/>
                <a:hlinkClick r:id="rId5"/>
              </a:rPr>
              <a:t> </a:t>
            </a:r>
            <a:endParaRPr lang="en-US" dirty="0">
              <a:latin typeface="Arial Narrow" pitchFamily="34" charset="0"/>
              <a:hlinkClick r:id="rId5"/>
            </a:endParaRPr>
          </a:p>
          <a:p>
            <a:pPr lvl="1"/>
            <a:r>
              <a:rPr lang="en-US" i="1" dirty="0"/>
              <a:t>Top 10 Password Crackers</a:t>
            </a:r>
            <a:r>
              <a:rPr lang="en-US" dirty="0"/>
              <a:t> list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7"/>
              </a:rPr>
              <a:t>http://sectools.org/crackers.html</a:t>
            </a:r>
            <a:r>
              <a:rPr lang="en-US" dirty="0">
                <a:latin typeface="Arial Narrow" pitchFamily="34" charset="0"/>
                <a:hlinkClick r:id="rId6"/>
              </a:rPr>
              <a:t> </a:t>
            </a:r>
          </a:p>
          <a:p>
            <a:r>
              <a:rPr lang="en-US" dirty="0"/>
              <a:t>But many password crackers from </a:t>
            </a:r>
            <a:br>
              <a:rPr lang="en-US" dirty="0"/>
            </a:br>
            <a:r>
              <a:rPr lang="en-US" dirty="0"/>
              <a:t>criminal hackers are </a:t>
            </a:r>
            <a:r>
              <a:rPr lang="en-US" i="1" dirty="0"/>
              <a:t>Trojan horses</a:t>
            </a:r>
          </a:p>
          <a:p>
            <a:pPr lvl="1"/>
            <a:r>
              <a:rPr lang="en-US" dirty="0"/>
              <a:t>Rootkits / RATs</a:t>
            </a:r>
          </a:p>
          <a:p>
            <a:pPr lvl="1"/>
            <a:r>
              <a:rPr lang="en-US" dirty="0"/>
              <a:t>Malware droppers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962400"/>
            <a:ext cx="2309813" cy="270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Password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10200"/>
          </a:xfrm>
        </p:spPr>
        <p:txBody>
          <a:bodyPr/>
          <a:lstStyle/>
          <a:p>
            <a:r>
              <a:rPr lang="en-US" i="1" dirty="0"/>
              <a:t>Password sniffing </a:t>
            </a:r>
            <a:r>
              <a:rPr lang="en-US" dirty="0"/>
              <a:t>captures </a:t>
            </a:r>
            <a:br>
              <a:rPr lang="en-US" dirty="0"/>
            </a:br>
            <a:r>
              <a:rPr lang="en-US" dirty="0"/>
              <a:t>cleartext PWs from client to server</a:t>
            </a:r>
          </a:p>
          <a:p>
            <a:pPr lvl="1"/>
            <a:r>
              <a:rPr lang="en-US" dirty="0"/>
              <a:t>Then re-use the captured PW</a:t>
            </a:r>
          </a:p>
          <a:p>
            <a:r>
              <a:rPr lang="en-US" dirty="0"/>
              <a:t>Some systems transmit simple hash</a:t>
            </a:r>
          </a:p>
          <a:p>
            <a:pPr lvl="1"/>
            <a:r>
              <a:rPr lang="en-US" dirty="0"/>
              <a:t>No salt</a:t>
            </a:r>
          </a:p>
          <a:p>
            <a:pPr lvl="1"/>
            <a:r>
              <a:rPr lang="en-US" dirty="0"/>
              <a:t>But hash is good enough for replay attack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Server-side Secure Shell (SSH) </a:t>
            </a:r>
          </a:p>
          <a:p>
            <a:pPr lvl="1"/>
            <a:r>
              <a:rPr lang="en-US" dirty="0"/>
              <a:t>Server-side Secure Sockets Layer (SSL)</a:t>
            </a:r>
          </a:p>
          <a:p>
            <a:pPr lvl="1"/>
            <a:r>
              <a:rPr lang="en-US" dirty="0"/>
              <a:t>Kerberos</a:t>
            </a:r>
          </a:p>
          <a:p>
            <a:pPr lvl="2"/>
            <a:r>
              <a:rPr lang="en-US" dirty="0"/>
              <a:t>See next slide</a:t>
            </a:r>
          </a:p>
          <a:p>
            <a:r>
              <a:rPr lang="en-US" dirty="0"/>
              <a:t>Zero-knowledge PW proofs (see below)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267233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Kerberos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181600" cy="5791200"/>
          </a:xfrm>
        </p:spPr>
        <p:txBody>
          <a:bodyPr/>
          <a:lstStyle/>
          <a:p>
            <a:r>
              <a:rPr lang="en-US" sz="2200" dirty="0"/>
              <a:t>User PW becomes secret key on server &amp; on client system</a:t>
            </a:r>
          </a:p>
          <a:p>
            <a:r>
              <a:rPr lang="en-US" sz="2200" dirty="0"/>
              <a:t>User requests authentication</a:t>
            </a:r>
          </a:p>
          <a:p>
            <a:pPr lvl="1"/>
            <a:r>
              <a:rPr lang="en-US" sz="2200" dirty="0"/>
              <a:t>Kerberos server generates session key</a:t>
            </a:r>
          </a:p>
          <a:p>
            <a:pPr lvl="1"/>
            <a:r>
              <a:rPr lang="en-US" sz="2200" dirty="0"/>
              <a:t>Encrypts session key with user’s secret key (password)</a:t>
            </a:r>
          </a:p>
          <a:p>
            <a:pPr lvl="1"/>
            <a:r>
              <a:rPr lang="en-US" sz="2200" dirty="0"/>
              <a:t>Sends ciphertext to user</a:t>
            </a:r>
          </a:p>
          <a:p>
            <a:pPr lvl="1"/>
            <a:r>
              <a:rPr lang="en-US" sz="2200" dirty="0"/>
              <a:t>User decrypts using secret key</a:t>
            </a:r>
          </a:p>
          <a:p>
            <a:r>
              <a:rPr lang="en-US" sz="2200" dirty="0"/>
              <a:t>Problems</a:t>
            </a:r>
          </a:p>
          <a:p>
            <a:pPr lvl="1"/>
            <a:r>
              <a:rPr lang="en-US" sz="2200" dirty="0"/>
              <a:t>Vulnerable to dictionary attacks</a:t>
            </a:r>
          </a:p>
          <a:p>
            <a:pPr lvl="2"/>
            <a:r>
              <a:rPr lang="en-US" sz="2200" dirty="0"/>
              <a:t>Any machine can pretend to be any user &amp; obtain encrypted session key</a:t>
            </a:r>
          </a:p>
          <a:p>
            <a:pPr lvl="1"/>
            <a:r>
              <a:rPr lang="en-US" sz="2200" dirty="0"/>
              <a:t>Does not use salt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619500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3383280"/>
            <a:ext cx="91440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PW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Demonstrate knowledge of PW without revealing it</a:t>
            </a:r>
          </a:p>
          <a:p>
            <a:r>
              <a:rPr lang="en-US" dirty="0"/>
              <a:t>Conceptual model</a:t>
            </a:r>
          </a:p>
          <a:p>
            <a:pPr lvl="1"/>
            <a:r>
              <a:rPr lang="en-US" dirty="0"/>
              <a:t>Both server and user “mark” a data value corresponding to PW</a:t>
            </a:r>
          </a:p>
          <a:p>
            <a:pPr lvl="1"/>
            <a:r>
              <a:rPr lang="en-US" dirty="0"/>
              <a:t>Cannot see each other’s choices</a:t>
            </a:r>
          </a:p>
          <a:p>
            <a:pPr lvl="1"/>
            <a:r>
              <a:rPr lang="en-US" dirty="0"/>
              <a:t>List of values randomized &amp; records examined</a:t>
            </a:r>
          </a:p>
          <a:p>
            <a:pPr lvl="1"/>
            <a:r>
              <a:rPr lang="en-US" dirty="0"/>
              <a:t>If a single value shows that both server &amp; user marked it, both know the right value</a:t>
            </a:r>
          </a:p>
          <a:p>
            <a:r>
              <a:rPr lang="en-US" dirty="0"/>
              <a:t>Standard illustration uses deck of cards analogy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4870564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Permission requested from Zero-Knowledge Systems </a:t>
            </a:r>
            <a:br>
              <a:rPr lang="en-US" sz="1600" dirty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for use of their image.  &lt; </a:t>
            </a:r>
            <a:r>
              <a:rPr lang="en-US" sz="1600" dirty="0">
                <a:latin typeface="Arial Narrow" pitchFamily="34" charset="0"/>
                <a:hlinkClick r:id="rId4"/>
              </a:rPr>
              <a:t>http://www.zeroknowledge.com/</a:t>
            </a:r>
            <a:r>
              <a:rPr lang="en-US" sz="1600" dirty="0">
                <a:latin typeface="Arial Narrow" pitchFamily="34" charset="0"/>
              </a:rPr>
              <a:t> 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Risk of Server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562600"/>
          </a:xfrm>
        </p:spPr>
        <p:txBody>
          <a:bodyPr/>
          <a:lstStyle/>
          <a:p>
            <a:r>
              <a:rPr lang="en-US" dirty="0"/>
              <a:t>SSL depends on authentication of server</a:t>
            </a:r>
          </a:p>
          <a:p>
            <a:pPr lvl="1"/>
            <a:r>
              <a:rPr lang="en-US" dirty="0"/>
              <a:t>Public-key certificate for server authenticates it to client machine</a:t>
            </a:r>
          </a:p>
          <a:p>
            <a:pPr lvl="1"/>
            <a:r>
              <a:rPr lang="en-US" dirty="0"/>
              <a:t>But a fake Web site </a:t>
            </a:r>
            <a:br>
              <a:rPr lang="en-US" dirty="0"/>
            </a:br>
            <a:r>
              <a:rPr lang="en-US" dirty="0"/>
              <a:t>could fool user into </a:t>
            </a:r>
            <a:br>
              <a:rPr lang="en-US" dirty="0"/>
            </a:br>
            <a:r>
              <a:rPr lang="en-US" dirty="0"/>
              <a:t>revealing PW</a:t>
            </a:r>
          </a:p>
          <a:p>
            <a:pPr lvl="1"/>
            <a:r>
              <a:rPr lang="en-US" i="1" dirty="0"/>
              <a:t>Phishing</a:t>
            </a:r>
            <a:r>
              <a:rPr lang="en-US" dirty="0"/>
              <a:t> &amp; </a:t>
            </a:r>
            <a:r>
              <a:rPr lang="en-US" i="1" dirty="0"/>
              <a:t>pharming</a:t>
            </a:r>
          </a:p>
          <a:p>
            <a:r>
              <a:rPr lang="en-US" dirty="0"/>
              <a:t>Web sites starting to </a:t>
            </a:r>
            <a:br>
              <a:rPr lang="en-US" dirty="0"/>
            </a:br>
            <a:r>
              <a:rPr lang="en-US" dirty="0"/>
              <a:t>authenticate themselves </a:t>
            </a:r>
            <a:br>
              <a:rPr lang="en-US" dirty="0"/>
            </a:br>
            <a:r>
              <a:rPr lang="en-US" dirty="0"/>
              <a:t>to users</a:t>
            </a:r>
          </a:p>
          <a:p>
            <a:pPr lvl="1"/>
            <a:r>
              <a:rPr lang="en-US" dirty="0"/>
              <a:t>E.g., display specific </a:t>
            </a:r>
            <a:br>
              <a:rPr lang="en-US" dirty="0"/>
            </a:br>
            <a:r>
              <a:rPr lang="en-US" dirty="0"/>
              <a:t>image &amp; strings</a:t>
            </a:r>
          </a:p>
          <a:p>
            <a:pPr lvl="1"/>
            <a:r>
              <a:rPr lang="en-US" dirty="0"/>
              <a:t>“Archie’s Favorite </a:t>
            </a:r>
            <a:br>
              <a:rPr lang="en-US" dirty="0"/>
            </a:br>
            <a:r>
              <a:rPr lang="en-US" dirty="0"/>
              <a:t>Critter” for hippopotamus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781425" cy="373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Password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20000" cy="5181600"/>
          </a:xfrm>
        </p:spPr>
        <p:txBody>
          <a:bodyPr/>
          <a:lstStyle/>
          <a:p>
            <a:r>
              <a:rPr lang="en-US" dirty="0"/>
              <a:t>What is reasonable frequency for PW change?</a:t>
            </a:r>
          </a:p>
          <a:p>
            <a:pPr lvl="1"/>
            <a:r>
              <a:rPr lang="en-US" dirty="0"/>
              <a:t>Excessively frequent changes frustrate users</a:t>
            </a:r>
          </a:p>
          <a:p>
            <a:pPr lvl="1"/>
            <a:r>
              <a:rPr lang="en-US" dirty="0"/>
              <a:t>End up writing down complex, unfamiliar PWs</a:t>
            </a:r>
          </a:p>
          <a:p>
            <a:r>
              <a:rPr lang="en-US" dirty="0"/>
              <a:t>Machine-chosen PWs</a:t>
            </a:r>
          </a:p>
          <a:p>
            <a:pPr lvl="1"/>
            <a:r>
              <a:rPr lang="en-US" dirty="0"/>
              <a:t>Can be user-unfriendly</a:t>
            </a:r>
          </a:p>
          <a:p>
            <a:r>
              <a:rPr lang="en-US" dirty="0"/>
              <a:t>Exposure over time</a:t>
            </a:r>
          </a:p>
          <a:p>
            <a:pPr lvl="1"/>
            <a:r>
              <a:rPr lang="en-US" dirty="0"/>
              <a:t>Risk of password capture</a:t>
            </a:r>
          </a:p>
          <a:p>
            <a:pPr lvl="1"/>
            <a:r>
              <a:rPr lang="en-US" dirty="0"/>
              <a:t>Inadvertent disclosure</a:t>
            </a:r>
          </a:p>
          <a:p>
            <a:pPr lvl="1"/>
            <a:r>
              <a:rPr lang="en-US" dirty="0"/>
              <a:t>Trojan horse keylogger</a:t>
            </a:r>
          </a:p>
          <a:p>
            <a:r>
              <a:rPr lang="en-US" dirty="0"/>
              <a:t>PW history prevents reuse</a:t>
            </a:r>
          </a:p>
          <a:p>
            <a:pPr lvl="1"/>
            <a:r>
              <a:rPr lang="en-US" dirty="0"/>
              <a:t>But be careful about delaying change – must cope with compromised PWs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2590800" cy="297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638800"/>
          </a:xfrm>
        </p:spPr>
        <p:txBody>
          <a:bodyPr/>
          <a:lstStyle/>
          <a:p>
            <a:r>
              <a:rPr lang="en-US" sz="2200" dirty="0"/>
              <a:t>Identification</a:t>
            </a:r>
          </a:p>
          <a:p>
            <a:pPr lvl="1"/>
            <a:r>
              <a:rPr lang="en-US" sz="2200" dirty="0"/>
              <a:t>Assigning specific code to </a:t>
            </a:r>
            <a:br>
              <a:rPr lang="en-US" sz="2200" dirty="0"/>
            </a:br>
            <a:r>
              <a:rPr lang="en-US" sz="2200" dirty="0"/>
              <a:t>user or device</a:t>
            </a:r>
          </a:p>
          <a:p>
            <a:pPr lvl="1"/>
            <a:r>
              <a:rPr lang="en-US" sz="2200" i="1" dirty="0"/>
              <a:t>User identifier, </a:t>
            </a:r>
            <a:r>
              <a:rPr lang="en-US" sz="2200" dirty="0"/>
              <a:t>aka </a:t>
            </a:r>
            <a:r>
              <a:rPr lang="en-US" sz="2200" i="1" dirty="0"/>
              <a:t>user ID, </a:t>
            </a:r>
            <a:br>
              <a:rPr lang="en-US" sz="2200" i="1" dirty="0"/>
            </a:br>
            <a:r>
              <a:rPr lang="en-US" sz="2200" dirty="0"/>
              <a:t>aka </a:t>
            </a:r>
            <a:r>
              <a:rPr lang="en-US" sz="2200" i="1" dirty="0"/>
              <a:t>userID</a:t>
            </a:r>
          </a:p>
          <a:p>
            <a:r>
              <a:rPr lang="en-US" sz="2200" dirty="0"/>
              <a:t>Authentication</a:t>
            </a:r>
          </a:p>
          <a:p>
            <a:pPr lvl="1"/>
            <a:r>
              <a:rPr lang="en-US" sz="2200" dirty="0"/>
              <a:t>Binding or linking specific </a:t>
            </a:r>
            <a:br>
              <a:rPr lang="en-US" sz="2200" dirty="0"/>
            </a:br>
            <a:r>
              <a:rPr lang="en-US" sz="2200" dirty="0"/>
              <a:t>human being (or device such as computer) to specific ID</a:t>
            </a:r>
          </a:p>
          <a:p>
            <a:r>
              <a:rPr lang="en-US" sz="2200" dirty="0"/>
              <a:t>Authorization</a:t>
            </a:r>
          </a:p>
          <a:p>
            <a:pPr lvl="1"/>
            <a:r>
              <a:rPr lang="en-US" sz="2200" dirty="0"/>
              <a:t>Granting specific permissions for particular actions on particular data; e.g.,</a:t>
            </a:r>
          </a:p>
          <a:p>
            <a:pPr lvl="2"/>
            <a:r>
              <a:rPr lang="en-US" sz="2200" dirty="0"/>
              <a:t>Read, Write, Append, Lock, Execute</a:t>
            </a:r>
          </a:p>
          <a:p>
            <a:pPr lvl="2"/>
            <a:r>
              <a:rPr lang="en-US" sz="2200" dirty="0"/>
              <a:t>Create new file, save old file, rename file</a:t>
            </a:r>
          </a:p>
          <a:p>
            <a:pPr lvl="2"/>
            <a:r>
              <a:rPr lang="en-US" sz="2200" dirty="0"/>
              <a:t>Define check amount, payee, OK payment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43600" y="0"/>
            <a:ext cx="3200400" cy="3581400"/>
            <a:chOff x="5943600" y="1524000"/>
            <a:chExt cx="2952750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1524000"/>
              <a:ext cx="2952750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3402" t="7295" r="3814" b="38612"/>
            <a:stretch>
              <a:fillRect/>
            </a:stretch>
          </p:blipFill>
          <p:spPr bwMode="auto">
            <a:xfrm>
              <a:off x="6139782" y="2590800"/>
              <a:ext cx="1080168" cy="68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Authentication Using Recognition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5257800"/>
          </a:xfrm>
        </p:spPr>
        <p:txBody>
          <a:bodyPr/>
          <a:lstStyle/>
          <a:p>
            <a:r>
              <a:rPr lang="en-US" sz="2200" dirty="0"/>
              <a:t>Recognition of particular faces</a:t>
            </a:r>
          </a:p>
          <a:p>
            <a:pPr lvl="1"/>
            <a:r>
              <a:rPr lang="en-US" sz="2200" dirty="0"/>
              <a:t>Highly developed skill for normal people</a:t>
            </a:r>
          </a:p>
          <a:p>
            <a:r>
              <a:rPr lang="en-US" sz="2200" dirty="0" err="1"/>
              <a:t>Passfaces</a:t>
            </a:r>
            <a:r>
              <a:rPr lang="en-US" sz="2200" dirty="0"/>
              <a:t>® software &lt; </a:t>
            </a:r>
            <a:r>
              <a:rPr lang="en-US" sz="2200" dirty="0">
                <a:latin typeface="Arial Narrow" pitchFamily="34" charset="0"/>
                <a:hlinkClick r:id="rId3"/>
              </a:rPr>
              <a:t>http://www.passfaces.com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/>
              <a:t>&gt;</a:t>
            </a:r>
          </a:p>
          <a:p>
            <a:pPr lvl="1"/>
            <a:r>
              <a:rPr lang="en-US" sz="2200" dirty="0"/>
              <a:t>Array of faces provided</a:t>
            </a:r>
          </a:p>
          <a:p>
            <a:pPr lvl="1"/>
            <a:r>
              <a:rPr lang="en-US" sz="2200" dirty="0"/>
              <a:t>User (or admin) adds familiar faces </a:t>
            </a:r>
            <a:br>
              <a:rPr lang="en-US" sz="2200" dirty="0"/>
            </a:br>
            <a:r>
              <a:rPr lang="en-US" sz="2200" dirty="0"/>
              <a:t>to pool</a:t>
            </a:r>
          </a:p>
          <a:p>
            <a:pPr lvl="1"/>
            <a:r>
              <a:rPr lang="en-US" sz="2200" dirty="0"/>
              <a:t>SW produces 3x3 grid of random </a:t>
            </a:r>
            <a:br>
              <a:rPr lang="en-US" sz="2200" dirty="0"/>
            </a:br>
            <a:r>
              <a:rPr lang="en-US" sz="2200" dirty="0"/>
              <a:t>selections</a:t>
            </a:r>
          </a:p>
          <a:p>
            <a:pPr lvl="1"/>
            <a:r>
              <a:rPr lang="en-US" sz="2200" dirty="0"/>
              <a:t>User picks out familiar face in 3 </a:t>
            </a:r>
            <a:br>
              <a:rPr lang="en-US" sz="2200" dirty="0"/>
            </a:br>
            <a:r>
              <a:rPr lang="en-US" sz="2200" dirty="0"/>
              <a:t>grids in row</a:t>
            </a:r>
          </a:p>
          <a:p>
            <a:r>
              <a:rPr lang="en-US" sz="2200" dirty="0"/>
              <a:t>Advantages</a:t>
            </a:r>
          </a:p>
          <a:p>
            <a:pPr lvl="1"/>
            <a:r>
              <a:rPr lang="en-US" sz="2200" dirty="0"/>
              <a:t>Cannot be written down, copied, </a:t>
            </a:r>
            <a:br>
              <a:rPr lang="en-US" sz="2200" dirty="0"/>
            </a:br>
            <a:r>
              <a:rPr lang="en-US" sz="2200" dirty="0"/>
              <a:t>shared, guessed</a:t>
            </a:r>
          </a:p>
          <a:p>
            <a:pPr lvl="1"/>
            <a:r>
              <a:rPr lang="en-US" sz="2200" dirty="0"/>
              <a:t>Uses cognitive skills, not memory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8696" t="1846" r="9420" b="29859"/>
          <a:stretch>
            <a:fillRect/>
          </a:stretch>
        </p:blipFill>
        <p:spPr bwMode="auto">
          <a:xfrm>
            <a:off x="6705600" y="2590800"/>
            <a:ext cx="2133600" cy="405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2164682" y="3305222"/>
            <a:ext cx="5125121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Permission received from </a:t>
            </a:r>
            <a:r>
              <a:rPr lang="en-US" sz="1600" dirty="0" err="1"/>
              <a:t>Passfaces</a:t>
            </a:r>
            <a:r>
              <a:rPr lang="en-US" sz="1600" dirty="0"/>
              <a:t> to use image.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Token-Based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One-Time Password Generators</a:t>
            </a:r>
          </a:p>
          <a:p>
            <a:r>
              <a:rPr lang="en-US" dirty="0"/>
              <a:t>Smart Cards and Dongles</a:t>
            </a:r>
          </a:p>
          <a:p>
            <a:r>
              <a:rPr lang="en-US" dirty="0"/>
              <a:t>Soft Tokens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400" t="6857" r="8800" b="13143"/>
          <a:stretch>
            <a:fillRect/>
          </a:stretch>
        </p:blipFill>
        <p:spPr bwMode="auto">
          <a:xfrm>
            <a:off x="380999" y="2514601"/>
            <a:ext cx="4269377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SA_SecurID_Token_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86000"/>
            <a:ext cx="3048000" cy="185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141" y="4419601"/>
            <a:ext cx="4068259" cy="226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One-Time Password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334000"/>
          </a:xfrm>
        </p:spPr>
        <p:txBody>
          <a:bodyPr/>
          <a:lstStyle/>
          <a:p>
            <a:r>
              <a:rPr lang="en-US" sz="2000" dirty="0"/>
              <a:t>Microprocessor-equipped device</a:t>
            </a:r>
          </a:p>
          <a:p>
            <a:pPr lvl="1"/>
            <a:r>
              <a:rPr lang="en-US" sz="2000" dirty="0"/>
              <a:t>Card or key-fob</a:t>
            </a:r>
          </a:p>
          <a:p>
            <a:pPr lvl="1"/>
            <a:r>
              <a:rPr lang="en-US" sz="2000" dirty="0"/>
              <a:t>Generates PW (e.g., 8 numbers) that changes</a:t>
            </a:r>
          </a:p>
          <a:p>
            <a:pPr lvl="2"/>
            <a:r>
              <a:rPr lang="en-US" sz="2000" dirty="0"/>
              <a:t>Every time button pushed</a:t>
            </a:r>
          </a:p>
          <a:p>
            <a:pPr lvl="2"/>
            <a:r>
              <a:rPr lang="en-US" sz="2000" dirty="0"/>
              <a:t>Or after certain time</a:t>
            </a:r>
          </a:p>
          <a:p>
            <a:pPr lvl="1"/>
            <a:r>
              <a:rPr lang="en-US" sz="2000" dirty="0"/>
              <a:t>PW is ciphertext based on encrypting time of day (TOD) and unit number</a:t>
            </a:r>
          </a:p>
          <a:p>
            <a:r>
              <a:rPr lang="en-US" sz="2000" dirty="0"/>
              <a:t>Server decrypts PW and checks against TOD to compute unit number</a:t>
            </a:r>
          </a:p>
          <a:p>
            <a:r>
              <a:rPr lang="en-US" sz="2000" dirty="0"/>
              <a:t>Anti-tampering measures common</a:t>
            </a:r>
          </a:p>
          <a:p>
            <a:pPr lvl="1"/>
            <a:r>
              <a:rPr lang="en-US" sz="2000" dirty="0"/>
              <a:t>Epoxy-resin to destroy circuits</a:t>
            </a:r>
          </a:p>
          <a:p>
            <a:pPr lvl="1"/>
            <a:r>
              <a:rPr lang="en-US" sz="2000" dirty="0"/>
              <a:t>Light-sensitive components</a:t>
            </a:r>
          </a:p>
          <a:p>
            <a:r>
              <a:rPr lang="en-US" sz="2000" dirty="0"/>
              <a:t>Examples</a:t>
            </a:r>
          </a:p>
          <a:p>
            <a:pPr lvl="1"/>
            <a:r>
              <a:rPr lang="en-US" sz="2000" dirty="0"/>
              <a:t>SecurID from RSA </a:t>
            </a:r>
            <a:r>
              <a:rPr lang="en-US" sz="2000" dirty="0">
                <a:latin typeface="Arial Narrow" pitchFamily="34" charset="0"/>
                <a:hlinkClick r:id="rId3"/>
              </a:rPr>
              <a:t>http://www.rsa.com/node.aspx?id=1156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2000" dirty="0" err="1"/>
              <a:t>CryptoCard</a:t>
            </a:r>
            <a:r>
              <a:rPr lang="en-US" sz="2000" dirty="0"/>
              <a:t> </a:t>
            </a:r>
            <a:r>
              <a:rPr lang="en-US" sz="2000" dirty="0">
                <a:latin typeface="Arial Narrow" pitchFamily="34" charset="0"/>
                <a:hlinkClick r:id="rId4"/>
              </a:rPr>
              <a:t>http://www.cryptocard.com</a:t>
            </a:r>
            <a:r>
              <a:rPr lang="en-US" sz="20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Smart Cards and Dongles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20000" cy="5867400"/>
          </a:xfrm>
        </p:spPr>
        <p:txBody>
          <a:bodyPr/>
          <a:lstStyle/>
          <a:p>
            <a:r>
              <a:rPr lang="en-US" sz="2200" dirty="0"/>
              <a:t>Microprocessor-equipped card or USB device</a:t>
            </a:r>
          </a:p>
          <a:p>
            <a:pPr lvl="1"/>
            <a:r>
              <a:rPr lang="en-US" sz="2200" dirty="0"/>
              <a:t>Fit into special reader or other I/O port</a:t>
            </a:r>
          </a:p>
          <a:p>
            <a:pPr lvl="1"/>
            <a:r>
              <a:rPr lang="en-US" sz="2200" dirty="0"/>
              <a:t>Typically stores private key for user</a:t>
            </a:r>
          </a:p>
          <a:p>
            <a:pPr lvl="1"/>
            <a:r>
              <a:rPr lang="en-US" sz="2200" dirty="0"/>
              <a:t>Often require PIN for access </a:t>
            </a:r>
            <a:br>
              <a:rPr lang="en-US" sz="2200" dirty="0"/>
            </a:br>
            <a:r>
              <a:rPr lang="en-US" sz="2200" dirty="0"/>
              <a:t>(2-factor authentication)</a:t>
            </a:r>
          </a:p>
          <a:p>
            <a:pPr lvl="1"/>
            <a:r>
              <a:rPr lang="en-US" sz="2200" dirty="0"/>
              <a:t>Interacts with client or server</a:t>
            </a:r>
          </a:p>
          <a:p>
            <a:r>
              <a:rPr lang="en-US" sz="2200" dirty="0"/>
              <a:t>Benefits</a:t>
            </a:r>
          </a:p>
          <a:p>
            <a:pPr lvl="1"/>
            <a:r>
              <a:rPr lang="en-US" sz="2200" dirty="0"/>
              <a:t>Something the </a:t>
            </a:r>
            <a:r>
              <a:rPr lang="en-US" sz="2200" i="1" dirty="0"/>
              <a:t>token</a:t>
            </a:r>
            <a:r>
              <a:rPr lang="en-US" sz="2200" dirty="0"/>
              <a:t> knows</a:t>
            </a:r>
          </a:p>
          <a:p>
            <a:pPr lvl="2"/>
            <a:r>
              <a:rPr lang="en-US" sz="2200" dirty="0"/>
              <a:t>Stronger authentication </a:t>
            </a:r>
            <a:br>
              <a:rPr lang="en-US" sz="2200" dirty="0"/>
            </a:br>
            <a:r>
              <a:rPr lang="en-US" sz="2200" dirty="0"/>
              <a:t>than user PWs</a:t>
            </a:r>
          </a:p>
          <a:p>
            <a:pPr lvl="1"/>
            <a:r>
              <a:rPr lang="en-US" sz="2200" dirty="0"/>
              <a:t>Loss usually obvious – can </a:t>
            </a:r>
            <a:br>
              <a:rPr lang="en-US" sz="2200" dirty="0"/>
            </a:br>
            <a:r>
              <a:rPr lang="en-US" sz="2200" dirty="0"/>
              <a:t>disable token</a:t>
            </a:r>
          </a:p>
          <a:p>
            <a:r>
              <a:rPr lang="en-US" sz="2200" dirty="0"/>
              <a:t>Problems</a:t>
            </a:r>
          </a:p>
          <a:p>
            <a:pPr lvl="1"/>
            <a:r>
              <a:rPr lang="en-US" sz="2200" dirty="0"/>
              <a:t>Accidental damage</a:t>
            </a:r>
          </a:p>
          <a:p>
            <a:pPr lvl="1"/>
            <a:r>
              <a:rPr lang="en-US" sz="2200" dirty="0"/>
              <a:t>Physical attack on card or token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Software Tokens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81600"/>
          </a:xfrm>
        </p:spPr>
        <p:txBody>
          <a:bodyPr/>
          <a:lstStyle/>
          <a:p>
            <a:r>
              <a:rPr lang="en-US" dirty="0"/>
              <a:t>AKA </a:t>
            </a:r>
            <a:r>
              <a:rPr lang="en-US" i="1" dirty="0"/>
              <a:t>soft tokens</a:t>
            </a:r>
          </a:p>
          <a:p>
            <a:r>
              <a:rPr lang="en-US" dirty="0"/>
              <a:t>User’s private key encrypted &amp; </a:t>
            </a:r>
            <a:br>
              <a:rPr lang="en-US" dirty="0"/>
            </a:br>
            <a:r>
              <a:rPr lang="en-US" dirty="0"/>
              <a:t>stored on storage device</a:t>
            </a:r>
          </a:p>
          <a:p>
            <a:pPr lvl="1"/>
            <a:r>
              <a:rPr lang="en-US" dirty="0"/>
              <a:t>Originally floppy disks</a:t>
            </a:r>
          </a:p>
          <a:p>
            <a:pPr lvl="1"/>
            <a:r>
              <a:rPr lang="en-US" dirty="0"/>
              <a:t>Now USB flash drives</a:t>
            </a:r>
          </a:p>
          <a:p>
            <a:r>
              <a:rPr lang="en-US" dirty="0"/>
              <a:t>But some people storing soft </a:t>
            </a:r>
            <a:br>
              <a:rPr lang="en-US" dirty="0"/>
            </a:br>
            <a:r>
              <a:rPr lang="en-US" dirty="0"/>
              <a:t>tokens on network servers</a:t>
            </a:r>
          </a:p>
          <a:p>
            <a:pPr lvl="1"/>
            <a:r>
              <a:rPr lang="en-US" dirty="0"/>
              <a:t>Reduces to a stored password</a:t>
            </a:r>
          </a:p>
          <a:p>
            <a:r>
              <a:rPr lang="en-US" dirty="0"/>
              <a:t>Some systems working on </a:t>
            </a:r>
            <a:br>
              <a:rPr lang="en-US" dirty="0"/>
            </a:br>
            <a:r>
              <a:rPr lang="en-US" dirty="0"/>
              <a:t>splitting keys</a:t>
            </a:r>
          </a:p>
          <a:p>
            <a:r>
              <a:rPr lang="en-US" dirty="0"/>
              <a:t>Others store user’s private key on server</a:t>
            </a:r>
          </a:p>
          <a:p>
            <a:pPr lvl="1"/>
            <a:r>
              <a:rPr lang="en-US" dirty="0"/>
              <a:t>Enables user spoofing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43852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" y="152400"/>
            <a:ext cx="8074702" cy="1143000"/>
          </a:xfrm>
        </p:spPr>
        <p:txBody>
          <a:bodyPr/>
          <a:lstStyle/>
          <a:p>
            <a:r>
              <a:rPr lang="en-US" dirty="0"/>
              <a:t>Pass-thoughts using Neural I/F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8" y="1371600"/>
            <a:ext cx="2740702" cy="5105400"/>
          </a:xfrm>
        </p:spPr>
        <p:txBody>
          <a:bodyPr/>
          <a:lstStyle/>
          <a:p>
            <a:r>
              <a:rPr lang="en-US" dirty="0"/>
              <a:t>$100 EEG from </a:t>
            </a:r>
            <a:r>
              <a:rPr lang="en-US" dirty="0" err="1"/>
              <a:t>Neurosky</a:t>
            </a:r>
            <a:endParaRPr lang="en-US" dirty="0"/>
          </a:p>
          <a:p>
            <a:r>
              <a:rPr lang="en-US" dirty="0"/>
              <a:t>Bluetooth headset</a:t>
            </a:r>
          </a:p>
          <a:p>
            <a:r>
              <a:rPr lang="en-US" dirty="0"/>
              <a:t>Variety of mental activities sufficiently distinct for I&amp;A</a:t>
            </a:r>
          </a:p>
          <a:p>
            <a:r>
              <a:rPr lang="en-US" dirty="0"/>
              <a:t>Foresee unlocking smartphones &amp; computers with this technique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7"/>
          <a:stretch/>
        </p:blipFill>
        <p:spPr bwMode="auto">
          <a:xfrm>
            <a:off x="2743200" y="1143000"/>
            <a:ext cx="6248400" cy="460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  <a:hlinkClick r:id="rId4"/>
              </a:rPr>
              <a:t>http://www.extremetech.com/computing/152827-berkeley-researchers-authenticate-your-identity-with-just-your-brainwaves-replace-passwords-with-passthoughts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716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Cross-Domain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 dirty="0"/>
              <a:t>Users expect easy access to everything once they have authenticated to a single system</a:t>
            </a:r>
          </a:p>
          <a:p>
            <a:pPr lvl="1"/>
            <a:r>
              <a:rPr lang="en-US" dirty="0"/>
              <a:t>E.g., multiple sites within intranet or even on Internet</a:t>
            </a:r>
          </a:p>
          <a:p>
            <a:r>
              <a:rPr lang="en-US" dirty="0"/>
              <a:t>Sharing user authentication &amp; authorization information across domains</a:t>
            </a:r>
          </a:p>
          <a:p>
            <a:pPr lvl="1"/>
            <a:r>
              <a:rPr lang="en-US" i="1" dirty="0"/>
              <a:t>Security Assertion Markup Language</a:t>
            </a:r>
            <a:r>
              <a:rPr lang="en-US" dirty="0"/>
              <a:t> (SAML)</a:t>
            </a:r>
          </a:p>
          <a:p>
            <a:pPr lvl="1"/>
            <a:r>
              <a:rPr lang="en-US" i="1" dirty="0"/>
              <a:t>Shibboleth</a:t>
            </a:r>
            <a:r>
              <a:rPr lang="en-US" dirty="0"/>
              <a:t> uses SAML for middleware</a:t>
            </a:r>
          </a:p>
          <a:p>
            <a:pPr lvl="2"/>
            <a:r>
              <a:rPr lang="en-US" dirty="0">
                <a:latin typeface="Arial Narrow" pitchFamily="34" charset="0"/>
                <a:hlinkClick r:id="rId4"/>
              </a:rPr>
              <a:t>https://cwiki.apache.org/DIRxSBOX/shibboleth.html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latin typeface="Arial Narrow" pitchFamily="34" charset="0"/>
                <a:hlinkClick r:id="rId5"/>
              </a:rPr>
              <a:t>http://shibboleth.internet2.edu/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Extensive use of PKI (see </a:t>
            </a:r>
            <a:r>
              <a:rPr lang="en-US" i="1" dirty="0"/>
              <a:t>CSH6</a:t>
            </a:r>
            <a:r>
              <a:rPr lang="en-US" dirty="0"/>
              <a:t> Chapter 37)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Biometric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362200"/>
            <a:ext cx="7162800" cy="1066800"/>
          </a:xfrm>
        </p:spPr>
        <p:txBody>
          <a:bodyPr/>
          <a:lstStyle/>
          <a:p>
            <a:r>
              <a:rPr lang="en-US" sz="4800" dirty="0"/>
              <a:t>See </a:t>
            </a:r>
            <a:r>
              <a:rPr lang="en-US" sz="4800" i="1" dirty="0"/>
              <a:t>CSH6</a:t>
            </a:r>
            <a:r>
              <a:rPr lang="en-US" sz="4800" dirty="0"/>
              <a:t> Chapter 29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Relative Costs of Authentication Technologies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6324600" cy="4953000"/>
          </a:xfrm>
        </p:spPr>
        <p:txBody>
          <a:bodyPr/>
          <a:lstStyle/>
          <a:p>
            <a:r>
              <a:rPr lang="en-US" dirty="0"/>
              <a:t>Common belief: password are free</a:t>
            </a:r>
          </a:p>
          <a:p>
            <a:pPr lvl="1"/>
            <a:r>
              <a:rPr lang="en-US" dirty="0"/>
              <a:t>FALSE</a:t>
            </a:r>
          </a:p>
          <a:p>
            <a:pPr lvl="1"/>
            <a:r>
              <a:rPr lang="en-US" dirty="0"/>
              <a:t>Study by RSA Data Security</a:t>
            </a:r>
          </a:p>
          <a:p>
            <a:pPr lvl="2"/>
            <a:r>
              <a:rPr lang="en-US" dirty="0"/>
              <a:t>Initializing each userID = $12</a:t>
            </a:r>
          </a:p>
          <a:p>
            <a:pPr lvl="2"/>
            <a:r>
              <a:rPr lang="en-US" dirty="0"/>
              <a:t>Maintenance for 3 years = $660/user</a:t>
            </a:r>
          </a:p>
          <a:p>
            <a:pPr lvl="1"/>
            <a:r>
              <a:rPr lang="en-US" dirty="0"/>
              <a:t>Fundamentally weak authentication method</a:t>
            </a:r>
          </a:p>
          <a:p>
            <a:r>
              <a:rPr lang="en-US" dirty="0"/>
              <a:t>Tokens &amp; biometrics </a:t>
            </a:r>
          </a:p>
          <a:p>
            <a:pPr lvl="1"/>
            <a:r>
              <a:rPr lang="en-US" dirty="0"/>
              <a:t>Demonstrably less expensive</a:t>
            </a:r>
          </a:p>
          <a:p>
            <a:pPr lvl="1"/>
            <a:r>
              <a:rPr lang="en-US" dirty="0"/>
              <a:t>More effective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800" y="914400"/>
            <a:ext cx="18288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</a:t>
            </a:r>
            <a:r>
              <a:rPr lang="en-US" baseline="0" dirty="0"/>
              <a:t>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r>
              <a:rPr lang="en-US" dirty="0"/>
              <a:t>Biometrics &amp; tokens likely to replace PWs for high-end security</a:t>
            </a:r>
          </a:p>
          <a:p>
            <a:r>
              <a:rPr lang="en-US" dirty="0"/>
              <a:t>IA experts should dispel misconception that I&amp;A are sufficient for improving public safety</a:t>
            </a:r>
          </a:p>
          <a:p>
            <a:pPr lvl="1"/>
            <a:r>
              <a:rPr lang="en-US" dirty="0"/>
              <a:t>Identifying someone ≠ trusting someone</a:t>
            </a:r>
          </a:p>
          <a:p>
            <a:pPr lvl="1"/>
            <a:r>
              <a:rPr lang="en-US" dirty="0"/>
              <a:t>Closed populations (e.g., employees) allow for background checking</a:t>
            </a:r>
          </a:p>
          <a:p>
            <a:pPr lvl="1"/>
            <a:r>
              <a:rPr lang="en-US" dirty="0"/>
              <a:t>But unscreened population (e.g., </a:t>
            </a:r>
            <a:br>
              <a:rPr lang="en-US" dirty="0"/>
            </a:br>
            <a:r>
              <a:rPr lang="en-US" dirty="0"/>
              <a:t>air passengers) provides </a:t>
            </a:r>
            <a:br>
              <a:rPr lang="en-US" dirty="0"/>
            </a:br>
            <a:r>
              <a:rPr lang="en-US" dirty="0"/>
              <a:t>no assurance of trustworthiness</a:t>
            </a:r>
          </a:p>
          <a:p>
            <a:r>
              <a:rPr lang="en-US" dirty="0"/>
              <a:t>Should criticize </a:t>
            </a:r>
            <a:r>
              <a:rPr lang="en-US" i="1" dirty="0"/>
              <a:t>security theater </a:t>
            </a:r>
            <a:br>
              <a:rPr lang="en-US" i="1" dirty="0"/>
            </a:br>
            <a:r>
              <a:rPr lang="en-US" dirty="0"/>
              <a:t>(Bruce Schneier’s term) for</a:t>
            </a:r>
            <a:br>
              <a:rPr lang="en-US" dirty="0"/>
            </a:br>
            <a:r>
              <a:rPr lang="en-US" dirty="0"/>
              <a:t>security </a:t>
            </a:r>
            <a:r>
              <a:rPr lang="en-US"/>
              <a:t>measures as substitute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effective public policy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57175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Introduction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924800" cy="5410200"/>
          </a:xfrm>
        </p:spPr>
        <p:txBody>
          <a:bodyPr/>
          <a:lstStyle/>
          <a:p>
            <a:r>
              <a:rPr lang="en-US" dirty="0"/>
              <a:t>Focus of chapter is person-to-computer authentication</a:t>
            </a:r>
          </a:p>
          <a:p>
            <a:r>
              <a:rPr lang="en-US" dirty="0"/>
              <a:t>Also need computer-to-person authentication</a:t>
            </a:r>
          </a:p>
          <a:p>
            <a:pPr lvl="1"/>
            <a:r>
              <a:rPr lang="en-US" dirty="0"/>
              <a:t>Prevent spoofing of services on network</a:t>
            </a:r>
          </a:p>
          <a:p>
            <a:pPr lvl="1"/>
            <a:r>
              <a:rPr lang="en-US" dirty="0"/>
              <a:t>Phishing e-mails send victims to fake Web sites that look legitimate</a:t>
            </a:r>
          </a:p>
          <a:p>
            <a:pPr lvl="0"/>
            <a:r>
              <a:rPr lang="en-US" dirty="0"/>
              <a:t>Computer-to-computer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authentication</a:t>
            </a:r>
          </a:p>
          <a:p>
            <a:pPr lvl="1"/>
            <a:r>
              <a:rPr lang="en-US" dirty="0"/>
              <a:t>Essential to safeguard </a:t>
            </a:r>
            <a:br>
              <a:rPr lang="en-US" dirty="0"/>
            </a:br>
            <a:r>
              <a:rPr lang="en-US" dirty="0"/>
              <a:t>critical transactions</a:t>
            </a:r>
          </a:p>
          <a:p>
            <a:pPr lvl="1"/>
            <a:r>
              <a:rPr lang="en-US" dirty="0"/>
              <a:t>E.g.,</a:t>
            </a:r>
            <a:r>
              <a:rPr lang="en-US" baseline="0" dirty="0"/>
              <a:t> interbank transfers, </a:t>
            </a:r>
            <a:br>
              <a:rPr lang="en-US" baseline="0" dirty="0"/>
            </a:br>
            <a:r>
              <a:rPr lang="en-US" baseline="0" dirty="0"/>
              <a:t>B2B e-commerce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570" y="3048000"/>
            <a:ext cx="4132555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300" dirty="0"/>
              <a:t>Historically,</a:t>
            </a:r>
            <a:r>
              <a:rPr lang="en-US" sz="2300" baseline="0" dirty="0"/>
              <a:t> mainframes authenticated users</a:t>
            </a:r>
          </a:p>
          <a:p>
            <a:pPr lvl="1"/>
            <a:r>
              <a:rPr lang="en-US" sz="2300" baseline="0" dirty="0"/>
              <a:t>Within single enterprise</a:t>
            </a:r>
          </a:p>
          <a:p>
            <a:pPr lvl="1"/>
            <a:r>
              <a:rPr lang="en-US" sz="2300" baseline="0" dirty="0"/>
              <a:t>Allowed centralized, controlled assignment of user IDs</a:t>
            </a:r>
          </a:p>
          <a:p>
            <a:pPr lvl="0"/>
            <a:r>
              <a:rPr lang="en-US" sz="2300" dirty="0"/>
              <a:t>Identifiers</a:t>
            </a:r>
            <a:r>
              <a:rPr lang="en-US" sz="2300" baseline="0" dirty="0"/>
              <a:t> have never necessarily been unique</a:t>
            </a:r>
          </a:p>
          <a:p>
            <a:pPr lvl="1"/>
            <a:r>
              <a:rPr lang="en-US" sz="2300" dirty="0"/>
              <a:t>Not usual to have 1:1 relation between userID and person: usually at least N:1</a:t>
            </a:r>
          </a:p>
          <a:p>
            <a:pPr lvl="1"/>
            <a:r>
              <a:rPr lang="en-US" sz="2300" dirty="0"/>
              <a:t>But may have several people who use one userID</a:t>
            </a:r>
          </a:p>
          <a:p>
            <a:pPr lvl="2"/>
            <a:r>
              <a:rPr lang="en-US" sz="2300" dirty="0"/>
              <a:t>May have controls to prevent simultaneous multiple uses of same userID</a:t>
            </a:r>
          </a:p>
          <a:p>
            <a:pPr lvl="1"/>
            <a:r>
              <a:rPr lang="en-US" sz="2300" dirty="0"/>
              <a:t>And one person may have several userIDs</a:t>
            </a:r>
          </a:p>
          <a:p>
            <a:pPr lvl="2"/>
            <a:r>
              <a:rPr lang="en-US" sz="2300" dirty="0"/>
              <a:t>May become difficult to maintain authentication methods for multitude of IDs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dirty="0"/>
              <a:t>Single sign-on</a:t>
            </a:r>
          </a:p>
          <a:p>
            <a:pPr lvl="1"/>
            <a:r>
              <a:rPr lang="en-US" dirty="0"/>
              <a:t>Goal of today’s I&amp;A research</a:t>
            </a:r>
          </a:p>
          <a:p>
            <a:pPr lvl="1"/>
            <a:r>
              <a:rPr lang="en-US" dirty="0"/>
              <a:t>Arrange to identify and authenticate once for entire network</a:t>
            </a:r>
          </a:p>
          <a:p>
            <a:pPr lvl="0"/>
            <a:r>
              <a:rPr lang="en-US" dirty="0"/>
              <a:t>I&amp;A also used in physical security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152400"/>
            <a:ext cx="4572000" cy="6267510"/>
            <a:chOff x="4572000" y="152400"/>
            <a:chExt cx="4572000" cy="626751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572000"/>
              <a:ext cx="1528763" cy="146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7900" y="4572000"/>
              <a:ext cx="1528763" cy="146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5237" y="4572000"/>
              <a:ext cx="1528763" cy="146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Down Arrow 10"/>
            <p:cNvSpPr/>
            <p:nvPr/>
          </p:nvSpPr>
          <p:spPr bwMode="auto">
            <a:xfrm>
              <a:off x="6593681" y="1752600"/>
              <a:ext cx="457200" cy="685800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7931" y="152400"/>
              <a:ext cx="1028700" cy="16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Down Arrow 11"/>
            <p:cNvSpPr/>
            <p:nvPr/>
          </p:nvSpPr>
          <p:spPr bwMode="auto">
            <a:xfrm>
              <a:off x="6593681" y="3733800"/>
              <a:ext cx="457200" cy="838200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2887329">
              <a:off x="5518078" y="3643635"/>
              <a:ext cx="457200" cy="1107961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8712671" flipH="1">
              <a:off x="7651678" y="3643635"/>
              <a:ext cx="457200" cy="1107961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7900" y="2438400"/>
              <a:ext cx="1528763" cy="146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572000" y="6019800"/>
              <a:ext cx="4572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Acctg             Web          Inventory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Four Principles of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Know (that others don’t know)</a:t>
            </a:r>
          </a:p>
          <a:p>
            <a:r>
              <a:rPr lang="en-US" dirty="0"/>
              <a:t>What You Have (that others don’t have)</a:t>
            </a:r>
          </a:p>
          <a:p>
            <a:r>
              <a:rPr lang="en-US" dirty="0"/>
              <a:t>What You Are (that is different from others)</a:t>
            </a:r>
          </a:p>
          <a:p>
            <a:r>
              <a:rPr lang="en-US" dirty="0"/>
              <a:t>What You Do (differently from others)</a:t>
            </a:r>
          </a:p>
          <a:p>
            <a:endParaRPr lang="en-US" dirty="0"/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No one else but authorized user can qualify for authentication</a:t>
            </a:r>
          </a:p>
          <a:p>
            <a:pPr lvl="1"/>
            <a:r>
              <a:rPr lang="en-US" dirty="0"/>
              <a:t>Can combine methods (two-factor authentication, multi-factor authentication)</a:t>
            </a:r>
          </a:p>
          <a:p>
            <a:pPr lvl="2"/>
            <a:r>
              <a:rPr lang="en-US" dirty="0"/>
              <a:t>E.g., ATM requires card (token) and password (PIN*)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943600"/>
            <a:ext cx="3806556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*DO NOT SAY “PIN NUMBER”</a:t>
            </a:r>
          </a:p>
          <a:p>
            <a:pPr algn="ctr"/>
            <a:r>
              <a:rPr lang="en-US" i="1" dirty="0"/>
              <a:t>Why not?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Only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562600"/>
          </a:xfrm>
        </p:spPr>
        <p:txBody>
          <a:bodyPr/>
          <a:lstStyle/>
          <a:p>
            <a:r>
              <a:rPr lang="en-US" sz="2200" dirty="0"/>
              <a:t>Password- or passphrase-based authentication</a:t>
            </a:r>
          </a:p>
          <a:p>
            <a:r>
              <a:rPr lang="en-US" sz="2200" dirty="0"/>
              <a:t>Widely used – most people know many PWs</a:t>
            </a:r>
          </a:p>
          <a:p>
            <a:r>
              <a:rPr lang="en-US" sz="2200" dirty="0"/>
              <a:t>Problems</a:t>
            </a:r>
          </a:p>
          <a:p>
            <a:pPr lvl="1"/>
            <a:r>
              <a:rPr lang="en-US" sz="2200" dirty="0"/>
              <a:t>Often poorly administered</a:t>
            </a:r>
          </a:p>
          <a:p>
            <a:pPr lvl="1"/>
            <a:r>
              <a:rPr lang="en-US" sz="2200" dirty="0"/>
              <a:t>Relatively insecure</a:t>
            </a:r>
          </a:p>
          <a:p>
            <a:pPr lvl="1"/>
            <a:r>
              <a:rPr lang="en-US" sz="2200" dirty="0"/>
              <a:t>Frustrating for users &amp; administrators</a:t>
            </a:r>
          </a:p>
          <a:p>
            <a:pPr lvl="1"/>
            <a:r>
              <a:rPr lang="en-US" sz="2200" dirty="0"/>
              <a:t>But can be deployed better than the norm</a:t>
            </a:r>
          </a:p>
          <a:p>
            <a:r>
              <a:rPr lang="en-US" sz="2200" dirty="0"/>
              <a:t>Many IA professionals hope to see PWs phased out – but does not look likely soon</a:t>
            </a:r>
          </a:p>
          <a:p>
            <a:r>
              <a:rPr lang="en-US" sz="2200" dirty="0"/>
              <a:t>Guessing PWs invalidates authentication of userID (spoofing)</a:t>
            </a:r>
          </a:p>
          <a:p>
            <a:r>
              <a:rPr lang="en-US" sz="2200" dirty="0"/>
              <a:t>Many naïve users (e.g., executives) share their passwords, especially with assistants</a:t>
            </a:r>
          </a:p>
          <a:p>
            <a:pPr lvl="1"/>
            <a:r>
              <a:rPr lang="en-US" sz="2200" dirty="0"/>
              <a:t>But should arrange proxy privileges instead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828800"/>
            <a:ext cx="3584636" cy="338554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itchFamily="34" charset="0"/>
                <a:hlinkClick r:id="rId3"/>
              </a:rPr>
              <a:t>http://dilbert.com/strips/comic/2004-12-05/</a:t>
            </a:r>
            <a:r>
              <a:rPr lang="en-US" sz="16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Only You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486400"/>
          </a:xfrm>
        </p:spPr>
        <p:txBody>
          <a:bodyPr/>
          <a:lstStyle/>
          <a:p>
            <a:r>
              <a:rPr lang="en-US" sz="2300" dirty="0"/>
              <a:t>Possession of token authenticates possession of the token, </a:t>
            </a:r>
            <a:br>
              <a:rPr lang="en-US" sz="2300" dirty="0"/>
            </a:br>
            <a:r>
              <a:rPr lang="en-US" sz="2300" dirty="0"/>
              <a:t>not identity of user</a:t>
            </a:r>
          </a:p>
          <a:p>
            <a:pPr lvl="1"/>
            <a:r>
              <a:rPr lang="en-US" sz="2300" dirty="0"/>
              <a:t>But if user safeguards </a:t>
            </a:r>
            <a:br>
              <a:rPr lang="en-US" sz="2300" dirty="0"/>
            </a:br>
            <a:r>
              <a:rPr lang="en-US" sz="2300" dirty="0"/>
              <a:t>token, can increase </a:t>
            </a:r>
            <a:br>
              <a:rPr lang="en-US" sz="2300" dirty="0"/>
            </a:br>
            <a:r>
              <a:rPr lang="en-US" sz="2300" dirty="0"/>
              <a:t>security compared to </a:t>
            </a:r>
            <a:br>
              <a:rPr lang="en-US" sz="2300" dirty="0"/>
            </a:br>
            <a:r>
              <a:rPr lang="en-US" sz="2300" dirty="0"/>
              <a:t>passwords</a:t>
            </a:r>
          </a:p>
          <a:p>
            <a:pPr lvl="1"/>
            <a:r>
              <a:rPr lang="en-US" sz="2300" dirty="0"/>
              <a:t>Often have 2-factor </a:t>
            </a:r>
            <a:br>
              <a:rPr lang="en-US" sz="2300" dirty="0"/>
            </a:br>
            <a:r>
              <a:rPr lang="en-US" sz="2300" dirty="0"/>
              <a:t>authentication (PW too)</a:t>
            </a:r>
          </a:p>
          <a:p>
            <a:pPr lvl="1"/>
            <a:r>
              <a:rPr lang="en-US" sz="2300" dirty="0"/>
              <a:t>Note that </a:t>
            </a:r>
            <a:r>
              <a:rPr lang="en-US" sz="2300" i="1" dirty="0"/>
              <a:t>copying</a:t>
            </a:r>
            <a:r>
              <a:rPr lang="en-US" sz="2300" dirty="0"/>
              <a:t> the </a:t>
            </a:r>
            <a:br>
              <a:rPr lang="en-US" sz="2300" dirty="0"/>
            </a:br>
            <a:r>
              <a:rPr lang="en-US" sz="2300" dirty="0"/>
              <a:t>token invalidates </a:t>
            </a:r>
            <a:br>
              <a:rPr lang="en-US" sz="2300" dirty="0"/>
            </a:br>
            <a:r>
              <a:rPr lang="en-US" sz="2300" dirty="0"/>
              <a:t>security function (WHY?)</a:t>
            </a:r>
          </a:p>
          <a:p>
            <a:r>
              <a:rPr lang="en-US" sz="2300" dirty="0"/>
              <a:t>Typical token is physical key for physical lock</a:t>
            </a:r>
          </a:p>
          <a:p>
            <a:r>
              <a:rPr lang="en-US" sz="2300" i="1" dirty="0"/>
              <a:t>Soft tokens </a:t>
            </a:r>
            <a:r>
              <a:rPr lang="en-US" sz="2300" dirty="0"/>
              <a:t>store data only</a:t>
            </a:r>
          </a:p>
          <a:p>
            <a:pPr lvl="1"/>
            <a:r>
              <a:rPr lang="en-US" sz="2300" dirty="0"/>
              <a:t>May require PW for access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733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554</TotalTime>
  <Words>3129</Words>
  <Application>Microsoft Office PowerPoint</Application>
  <PresentationFormat>On-screen Show (4:3)</PresentationFormat>
  <Paragraphs>461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I&amp;A</vt:lpstr>
      <vt:lpstr>Topics</vt:lpstr>
      <vt:lpstr>Introduction (1)</vt:lpstr>
      <vt:lpstr>Introduction (2)</vt:lpstr>
      <vt:lpstr>Introduction (3)</vt:lpstr>
      <vt:lpstr>Introduction (4)</vt:lpstr>
      <vt:lpstr>Four Principles of Authentication</vt:lpstr>
      <vt:lpstr>What Only You Know</vt:lpstr>
      <vt:lpstr>What Only You Have</vt:lpstr>
      <vt:lpstr>What Only You Are</vt:lpstr>
      <vt:lpstr>What Only You Do</vt:lpstr>
      <vt:lpstr>Password-Based Authentication (1)</vt:lpstr>
      <vt:lpstr>Password-Based Authentication: Further Topics</vt:lpstr>
      <vt:lpstr>Access to User PW by System Administrators</vt:lpstr>
      <vt:lpstr>Risk of Undetected Theft (1)</vt:lpstr>
      <vt:lpstr>Risk of Undetected Theft (2)</vt:lpstr>
      <vt:lpstr>Risk of Sharing</vt:lpstr>
      <vt:lpstr>Risk of Weakest Link</vt:lpstr>
      <vt:lpstr>Risk of Online Guessing</vt:lpstr>
      <vt:lpstr>Response to Multiple Bad PW Entry</vt:lpstr>
      <vt:lpstr>Risk of Off-Line Dictionary Attacks</vt:lpstr>
      <vt:lpstr>Defensive Strategies Against Offline Dictionary Attacks</vt:lpstr>
      <vt:lpstr>Rainbow Tables</vt:lpstr>
      <vt:lpstr>Password Cracking Programs</vt:lpstr>
      <vt:lpstr>Risk of Password Replay</vt:lpstr>
      <vt:lpstr>Kerberos</vt:lpstr>
      <vt:lpstr>Zero-Knowledge PW Proofs</vt:lpstr>
      <vt:lpstr>Risk of Server Spoofing</vt:lpstr>
      <vt:lpstr>Risk of Password Reuse</vt:lpstr>
      <vt:lpstr>Authentication Using Recognition of Symbols</vt:lpstr>
      <vt:lpstr>Token-Based Authentication</vt:lpstr>
      <vt:lpstr>One-Time Password Generators</vt:lpstr>
      <vt:lpstr>Smart Cards and Dongles</vt:lpstr>
      <vt:lpstr>Software Tokens</vt:lpstr>
      <vt:lpstr>Pass-thoughts using Neural I/F</vt:lpstr>
      <vt:lpstr>Cross-Domain Authentication</vt:lpstr>
      <vt:lpstr>Biometric Authentication</vt:lpstr>
      <vt:lpstr>Relative Costs of Authentication Technologies</vt:lpstr>
      <vt:lpstr>Concluding Remarks</vt:lpstr>
      <vt:lpstr>Now go and study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I&amp;A</dc:title>
  <dc:subject>CSH5 Chapter 28</dc:subject>
  <dc:creator>Michel E. Kabay</dc:creator>
  <cp:keywords/>
  <dc:description>Updated 2018-10-24_x000d_
“Identification &amp; Authentication”_x000d_
Ravi Sandhu, Jennifer Hadley, Steven Lovaas, &amp; Nicholas Takacs</dc:description>
  <cp:lastModifiedBy>Mich Kabay</cp:lastModifiedBy>
  <cp:revision>128</cp:revision>
  <cp:lastPrinted>2014-10-21T17:45:47Z</cp:lastPrinted>
  <dcterms:created xsi:type="dcterms:W3CDTF">2009-10-27T22:35:30Z</dcterms:created>
  <dcterms:modified xsi:type="dcterms:W3CDTF">2021-02-05T19:53:56Z</dcterms:modified>
  <cp:category/>
</cp:coreProperties>
</file>