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908" r:id="rId2"/>
    <p:sldId id="910" r:id="rId3"/>
    <p:sldId id="918" r:id="rId4"/>
    <p:sldId id="917" r:id="rId5"/>
    <p:sldId id="916" r:id="rId6"/>
    <p:sldId id="923" r:id="rId7"/>
    <p:sldId id="922" r:id="rId8"/>
    <p:sldId id="945" r:id="rId9"/>
    <p:sldId id="921" r:id="rId10"/>
    <p:sldId id="920" r:id="rId11"/>
    <p:sldId id="919" r:id="rId12"/>
    <p:sldId id="915" r:id="rId13"/>
    <p:sldId id="929" r:id="rId14"/>
    <p:sldId id="946" r:id="rId15"/>
    <p:sldId id="928" r:id="rId16"/>
    <p:sldId id="947" r:id="rId17"/>
    <p:sldId id="927" r:id="rId18"/>
    <p:sldId id="948" r:id="rId19"/>
    <p:sldId id="926" r:id="rId20"/>
    <p:sldId id="925" r:id="rId21"/>
    <p:sldId id="924" r:id="rId22"/>
    <p:sldId id="914" r:id="rId23"/>
    <p:sldId id="933" r:id="rId24"/>
    <p:sldId id="932" r:id="rId25"/>
    <p:sldId id="931" r:id="rId26"/>
    <p:sldId id="930" r:id="rId27"/>
    <p:sldId id="949" r:id="rId28"/>
    <p:sldId id="913" r:id="rId29"/>
    <p:sldId id="939" r:id="rId30"/>
    <p:sldId id="950" r:id="rId31"/>
    <p:sldId id="951" r:id="rId32"/>
    <p:sldId id="938" r:id="rId33"/>
    <p:sldId id="952" r:id="rId34"/>
    <p:sldId id="937" r:id="rId35"/>
    <p:sldId id="936" r:id="rId36"/>
    <p:sldId id="935" r:id="rId37"/>
    <p:sldId id="934" r:id="rId38"/>
    <p:sldId id="953" r:id="rId39"/>
    <p:sldId id="912" r:id="rId40"/>
    <p:sldId id="944" r:id="rId41"/>
    <p:sldId id="943" r:id="rId42"/>
    <p:sldId id="942" r:id="rId43"/>
    <p:sldId id="941" r:id="rId44"/>
    <p:sldId id="940" r:id="rId45"/>
    <p:sldId id="954" r:id="rId46"/>
    <p:sldId id="578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 showGuides="1">
      <p:cViewPr varScale="1">
        <p:scale>
          <a:sx n="97" d="100"/>
          <a:sy n="97" d="100"/>
        </p:scale>
        <p:origin x="16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07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2913"/>
            <a:ext cx="70104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ctr" defTabSz="881063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2825"/>
            <a:ext cx="701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ctr" defTabSz="881063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395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68400" y="231775"/>
            <a:ext cx="4673600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ctr" defTabSz="931863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0613" y="4416425"/>
            <a:ext cx="4829175" cy="4181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0613" y="8832850"/>
            <a:ext cx="4829175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ctr" defTabSz="931863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6263" y="8832850"/>
            <a:ext cx="1012825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ctr" defTabSz="931863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070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8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7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0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4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1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6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35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6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62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5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1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7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6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97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48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67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6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73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99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62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31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18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4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21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31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54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35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23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68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19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976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67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57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62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59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2020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174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3FF91CD-32CD-43BA-AAFF-F595D6CB5954}" type="slidenum">
              <a:rPr lang="en-US" smtClean="0"/>
              <a:pPr/>
              <a:t>46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4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1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8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2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572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572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00"/>
            <a:ext cx="815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1"/>
            <a:ext cx="9023350" cy="5199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800" dirty="0"/>
              <a:t>Biometrics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29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“Biometric Authentication”</a:t>
            </a:r>
          </a:p>
          <a:p>
            <a:pPr algn="ctr">
              <a:buNone/>
            </a:pPr>
            <a:r>
              <a:rPr lang="en-US" sz="3600" dirty="0"/>
              <a:t>Eric </a:t>
            </a:r>
            <a:r>
              <a:rPr lang="en-US" sz="3600" dirty="0" err="1"/>
              <a:t>Salveggio</a:t>
            </a:r>
            <a:r>
              <a:rPr lang="en-US" sz="3600" dirty="0"/>
              <a:t>, Steven </a:t>
            </a:r>
            <a:r>
              <a:rPr lang="en-US" sz="3600" dirty="0" err="1"/>
              <a:t>Lovaas</a:t>
            </a:r>
            <a:r>
              <a:rPr lang="en-US" sz="3600" dirty="0"/>
              <a:t>, David R. Lease, &amp; Robert Guess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" y="1066800"/>
            <a:ext cx="7906473" cy="5638800"/>
          </a:xfrm>
        </p:spPr>
        <p:txBody>
          <a:bodyPr/>
          <a:lstStyle/>
          <a:p>
            <a:r>
              <a:rPr lang="en-US" dirty="0"/>
              <a:t>Security (logical access systems)</a:t>
            </a:r>
          </a:p>
          <a:p>
            <a:pPr lvl="1"/>
            <a:r>
              <a:rPr lang="en-US" dirty="0"/>
              <a:t>Access to computer systems, networks, </a:t>
            </a:r>
            <a:br>
              <a:rPr lang="en-US" dirty="0"/>
            </a:br>
            <a:r>
              <a:rPr lang="en-US" dirty="0"/>
              <a:t>data storage…</a:t>
            </a:r>
          </a:p>
          <a:p>
            <a:r>
              <a:rPr lang="en-US" dirty="0"/>
              <a:t>Facilities access (physical access systems)</a:t>
            </a:r>
          </a:p>
          <a:p>
            <a:pPr lvl="1"/>
            <a:r>
              <a:rPr lang="en-US" dirty="0"/>
              <a:t>Access to buildings, rooms, cabinets, </a:t>
            </a:r>
            <a:br>
              <a:rPr lang="en-US" dirty="0"/>
            </a:br>
            <a:r>
              <a:rPr lang="en-US" dirty="0"/>
              <a:t>safes…</a:t>
            </a:r>
          </a:p>
          <a:p>
            <a:r>
              <a:rPr lang="en-US" dirty="0"/>
              <a:t>Ensuring uniqueness of individuals</a:t>
            </a:r>
          </a:p>
          <a:p>
            <a:pPr lvl="1"/>
            <a:r>
              <a:rPr lang="en-US" dirty="0"/>
              <a:t>Prevent double-dipping in public sector</a:t>
            </a:r>
          </a:p>
          <a:p>
            <a:r>
              <a:rPr lang="en-US" dirty="0"/>
              <a:t>Public identification systems</a:t>
            </a:r>
          </a:p>
          <a:p>
            <a:pPr lvl="1"/>
            <a:r>
              <a:rPr lang="en-US" dirty="0"/>
              <a:t>Identifying terrorists, criminals</a:t>
            </a:r>
          </a:p>
          <a:p>
            <a:pPr lvl="1"/>
            <a:r>
              <a:rPr lang="en-US" dirty="0"/>
              <a:t>Or forensic applications such as dental records</a:t>
            </a:r>
          </a:p>
          <a:p>
            <a:r>
              <a:rPr lang="en-US" dirty="0"/>
              <a:t>Data acquisition and presentation (see next slide)</a:t>
            </a:r>
          </a:p>
        </p:txBody>
      </p:sp>
      <p:pic>
        <p:nvPicPr>
          <p:cNvPr id="7170" name="Picture 2" descr="C:\Users\mkabay\AppData\Local\Microsoft\Windows\Temporary Internet Files\Content.IE5\V3RDRTAV\13442684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48145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Acquisition &amp;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</a:t>
            </a:r>
          </a:p>
          <a:p>
            <a:pPr lvl="1"/>
            <a:r>
              <a:rPr lang="en-US" dirty="0"/>
              <a:t>Initial data collection and processing</a:t>
            </a:r>
          </a:p>
          <a:p>
            <a:pPr lvl="1"/>
            <a:r>
              <a:rPr lang="en-US" dirty="0"/>
              <a:t>Templates are mathematical representation of biometric information</a:t>
            </a:r>
          </a:p>
          <a:p>
            <a:pPr lvl="2"/>
            <a:r>
              <a:rPr lang="en-US" dirty="0"/>
              <a:t>Think of it as a kind of hash function</a:t>
            </a:r>
          </a:p>
          <a:p>
            <a:pPr lvl="2"/>
            <a:r>
              <a:rPr lang="en-US" dirty="0"/>
              <a:t>Little interoperability among systems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How user provides system with new data for comparison with template</a:t>
            </a:r>
          </a:p>
          <a:p>
            <a:pPr lvl="1"/>
            <a:r>
              <a:rPr lang="en-US" dirty="0"/>
              <a:t>E.g., scanners, cameras, microphones</a:t>
            </a:r>
          </a:p>
          <a:p>
            <a:pPr lvl="1"/>
            <a:r>
              <a:rPr lang="en-US" dirty="0"/>
              <a:t>Typically do not store original data (e.g., face images) but only template</a:t>
            </a:r>
          </a:p>
        </p:txBody>
      </p:sp>
      <p:pic>
        <p:nvPicPr>
          <p:cNvPr id="8194" name="Picture 2" descr="C:\Users\mkabay\AppData\Local\Microsoft\Windows\Temporary Internet Files\Content.IE5\V3RDRTAV\register-Clipart-blu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96" y="855562"/>
            <a:ext cx="1165860" cy="122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3.imimg.com/data3/FB/NR/MY-2220715/fingerprint-scanners-500x5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r="16476"/>
          <a:stretch/>
        </p:blipFill>
        <p:spPr bwMode="auto">
          <a:xfrm>
            <a:off x="7333237" y="3048000"/>
            <a:ext cx="163203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Types of Biometric Technologies</a:t>
            </a:r>
          </a:p>
        </p:txBody>
      </p:sp>
      <p:pic>
        <p:nvPicPr>
          <p:cNvPr id="9218" name="Picture 2" descr="http://www.lockheedmartin.com/content/dam/lockheed/data/corporate/photo/capability/biometric-capabil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82579" cy="41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Finger Scan</a:t>
            </a:r>
          </a:p>
          <a:p>
            <a:r>
              <a:rPr lang="en-US" sz="2800" dirty="0">
                <a:solidFill>
                  <a:schemeClr val="bg1"/>
                </a:solidFill>
              </a:rPr>
              <a:t>Facial</a:t>
            </a:r>
            <a:r>
              <a:rPr lang="en-US" sz="2800" baseline="0" dirty="0">
                <a:solidFill>
                  <a:schemeClr val="bg1"/>
                </a:solidFill>
              </a:rPr>
              <a:t> Scan / Recognition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Hand Geometry</a:t>
            </a:r>
          </a:p>
          <a:p>
            <a:r>
              <a:rPr lang="en-US" sz="2800" dirty="0">
                <a:solidFill>
                  <a:schemeClr val="bg1"/>
                </a:solidFill>
              </a:rPr>
              <a:t>Iris Scan</a:t>
            </a:r>
          </a:p>
          <a:p>
            <a:r>
              <a:rPr lang="en-US" sz="2800" dirty="0">
                <a:solidFill>
                  <a:schemeClr val="bg1"/>
                </a:solidFill>
              </a:rPr>
              <a:t>Voice</a:t>
            </a:r>
            <a:r>
              <a:rPr lang="en-US" sz="2800" baseline="0" dirty="0">
                <a:solidFill>
                  <a:schemeClr val="bg1"/>
                </a:solidFill>
              </a:rPr>
              <a:t> Recognition</a:t>
            </a:r>
          </a:p>
          <a:p>
            <a:r>
              <a:rPr lang="en-US" sz="2800" baseline="0" dirty="0">
                <a:solidFill>
                  <a:schemeClr val="bg1"/>
                </a:solidFill>
              </a:rPr>
              <a:t>Other Biometric Technologies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Finger Scan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990600"/>
            <a:ext cx="7620000" cy="5334000"/>
          </a:xfrm>
        </p:spPr>
        <p:txBody>
          <a:bodyPr/>
          <a:lstStyle/>
          <a:p>
            <a:r>
              <a:rPr lang="en-US" dirty="0"/>
              <a:t>Most widely deployed technology</a:t>
            </a:r>
          </a:p>
          <a:p>
            <a:pPr lvl="1"/>
            <a:r>
              <a:rPr lang="en-US" dirty="0"/>
              <a:t>Even excluding police fingerprinting</a:t>
            </a:r>
          </a:p>
          <a:p>
            <a:r>
              <a:rPr lang="en-US" dirty="0"/>
              <a:t>Typically scan a single finger on one hand</a:t>
            </a:r>
          </a:p>
          <a:p>
            <a:pPr lvl="1"/>
            <a:r>
              <a:rPr lang="en-US" dirty="0"/>
              <a:t>But can enroll more than one finger in case there’s a Band-Aid™ in the way – or no finger after an amputation(!)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Costs low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Low error rates</a:t>
            </a:r>
          </a:p>
          <a:p>
            <a:pPr lvl="1"/>
            <a:r>
              <a:rPr lang="en-US" dirty="0"/>
              <a:t>Quick to process</a:t>
            </a:r>
          </a:p>
          <a:p>
            <a:pPr lvl="1"/>
            <a:r>
              <a:rPr lang="en-US" dirty="0"/>
              <a:t>Easy to deploy (but some resistance due to association with law enforcement)</a:t>
            </a:r>
          </a:p>
          <a:p>
            <a:endParaRPr lang="en-US" dirty="0"/>
          </a:p>
        </p:txBody>
      </p:sp>
      <p:pic>
        <p:nvPicPr>
          <p:cNvPr id="10243" name="Picture 3" descr="C:\Users\mkabay\AppData\Local\Microsoft\Windows\Temporary Internet Files\Content.IE5\V3RDRTAV\Fingerprints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398"/>
            <a:ext cx="2011719" cy="234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 Scan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access to methods for defeating </a:t>
            </a:r>
            <a:br>
              <a:rPr lang="en-US" dirty="0"/>
            </a:br>
            <a:r>
              <a:rPr lang="en-US" dirty="0"/>
              <a:t>biometric finger scanning technology</a:t>
            </a:r>
          </a:p>
          <a:p>
            <a:pPr lvl="1"/>
            <a:r>
              <a:rPr lang="en-US" dirty="0"/>
              <a:t>Dummy latex finger</a:t>
            </a:r>
          </a:p>
          <a:p>
            <a:pPr lvl="1"/>
            <a:r>
              <a:rPr lang="en-US" dirty="0"/>
              <a:t>Gummy Bears™ with fingerprints etched on surface</a:t>
            </a:r>
          </a:p>
          <a:p>
            <a:pPr lvl="1"/>
            <a:r>
              <a:rPr lang="en-US" dirty="0"/>
              <a:t>Manipulation of scanner to raise latent print of previous user</a:t>
            </a:r>
          </a:p>
          <a:p>
            <a:pPr lvl="1"/>
            <a:r>
              <a:rPr lang="en-US" dirty="0"/>
              <a:t>Use of detached real amputated finger </a:t>
            </a:r>
            <a:r>
              <a:rPr lang="en-US" i="1" dirty="0"/>
              <a:t>(</a:t>
            </a:r>
            <a:r>
              <a:rPr lang="en-US" i="1" dirty="0" err="1"/>
              <a:t>eeeeuuuuwww</a:t>
            </a:r>
            <a:r>
              <a:rPr lang="en-US" i="1" dirty="0"/>
              <a:t>)</a:t>
            </a:r>
          </a:p>
          <a:p>
            <a:r>
              <a:rPr lang="en-US" dirty="0"/>
              <a:t>Countermeasures</a:t>
            </a:r>
          </a:p>
          <a:p>
            <a:pPr lvl="1"/>
            <a:r>
              <a:rPr lang="en-US" dirty="0"/>
              <a:t>Force use of more than one finger</a:t>
            </a:r>
          </a:p>
          <a:p>
            <a:pPr lvl="1"/>
            <a:r>
              <a:rPr lang="en-US" dirty="0"/>
              <a:t>Use thermal and moisture sensors to discount fake or dead fingers</a:t>
            </a:r>
          </a:p>
          <a:p>
            <a:r>
              <a:rPr lang="en-US" dirty="0"/>
              <a:t>Problems with dry/wet fingers</a:t>
            </a:r>
          </a:p>
        </p:txBody>
      </p:sp>
      <p:pic>
        <p:nvPicPr>
          <p:cNvPr id="11266" name="Picture 2" descr="C:\Users\mkabay\AppData\Local\Microsoft\Windows\Temporary Internet Files\Content.IE5\EQRW6GQ8\Pointing-finger-by-Ron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5" y="228600"/>
            <a:ext cx="4240821" cy="217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89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Facial Scan / Recognition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638800"/>
          </a:xfrm>
        </p:spPr>
        <p:txBody>
          <a:bodyPr/>
          <a:lstStyle/>
          <a:p>
            <a:r>
              <a:rPr lang="en-US" dirty="0"/>
              <a:t>Used by most people every day – naturally</a:t>
            </a:r>
          </a:p>
          <a:p>
            <a:pPr lvl="1"/>
            <a:r>
              <a:rPr lang="en-US" dirty="0"/>
              <a:t>May be more acceptable than other biometrics to some non-technical subjects</a:t>
            </a:r>
          </a:p>
          <a:p>
            <a:pPr lvl="1"/>
            <a:r>
              <a:rPr lang="en-US" dirty="0"/>
              <a:t>Acceptance of individual, open </a:t>
            </a:r>
            <a:br>
              <a:rPr lang="en-US" dirty="0"/>
            </a:br>
            <a:r>
              <a:rPr lang="en-US" dirty="0"/>
              <a:t>recognition &amp; authentication</a:t>
            </a:r>
          </a:p>
          <a:p>
            <a:pPr lvl="1"/>
            <a:r>
              <a:rPr lang="en-US" dirty="0"/>
              <a:t>Well-established database + </a:t>
            </a:r>
            <a:br>
              <a:rPr lang="en-US" dirty="0"/>
            </a:br>
            <a:r>
              <a:rPr lang="en-US" dirty="0"/>
              <a:t>controllable input conditions = </a:t>
            </a:r>
            <a:br>
              <a:rPr lang="en-US" dirty="0"/>
            </a:br>
            <a:r>
              <a:rPr lang="en-US" dirty="0"/>
              <a:t>low error rates</a:t>
            </a:r>
          </a:p>
          <a:p>
            <a:r>
              <a:rPr lang="en-US" dirty="0"/>
              <a:t>Covert use for </a:t>
            </a:r>
            <a:r>
              <a:rPr lang="en-US" i="1" dirty="0"/>
              <a:t>recognition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Airport scanners</a:t>
            </a:r>
          </a:p>
          <a:p>
            <a:pPr lvl="1"/>
            <a:r>
              <a:rPr lang="en-US" dirty="0"/>
              <a:t>Crowd scanners</a:t>
            </a:r>
          </a:p>
          <a:p>
            <a:pPr lvl="1"/>
            <a:r>
              <a:rPr lang="en-US" dirty="0"/>
              <a:t>Strongly opposed by much of public</a:t>
            </a:r>
          </a:p>
          <a:p>
            <a:r>
              <a:rPr lang="en-US" dirty="0"/>
              <a:t>Accuracy can be terribly low; e.g., &gt;50% error rate in trials at Palm Beach FL Intl Airport</a:t>
            </a:r>
          </a:p>
          <a:p>
            <a:endParaRPr lang="en-US" dirty="0"/>
          </a:p>
        </p:txBody>
      </p:sp>
      <p:pic>
        <p:nvPicPr>
          <p:cNvPr id="12290" name="Picture 2" descr="C:\Users\mkabay\AppData\Local\Microsoft\Windows\Temporary Internet Files\Content.IE5\EQRW6GQ8\smiling-man-fac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0709"/>
            <a:ext cx="4455289" cy="445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Facial Scan / Recognition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Weaknesses</a:t>
            </a:r>
          </a:p>
          <a:p>
            <a:r>
              <a:rPr lang="en-US" sz="2300" dirty="0"/>
              <a:t>False matches (acceptances)</a:t>
            </a:r>
          </a:p>
          <a:p>
            <a:pPr lvl="1"/>
            <a:r>
              <a:rPr lang="en-US" sz="2300" dirty="0"/>
              <a:t>Common for identical twins</a:t>
            </a:r>
          </a:p>
          <a:p>
            <a:pPr lvl="1"/>
            <a:r>
              <a:rPr lang="en-US" sz="2300" dirty="0"/>
              <a:t>May be exploited by impersonators</a:t>
            </a:r>
          </a:p>
          <a:p>
            <a:r>
              <a:rPr lang="en-US" sz="2300" dirty="0"/>
              <a:t>False non-matches (rejections)</a:t>
            </a:r>
          </a:p>
          <a:p>
            <a:pPr lvl="1"/>
            <a:r>
              <a:rPr lang="en-US" sz="2300" dirty="0"/>
              <a:t>Facial expressions</a:t>
            </a:r>
          </a:p>
          <a:p>
            <a:pPr lvl="1"/>
            <a:r>
              <a:rPr lang="en-US" sz="2300" dirty="0"/>
              <a:t>Hairstyle, makeup, facial hair, eyeglasses</a:t>
            </a:r>
          </a:p>
          <a:p>
            <a:pPr lvl="1"/>
            <a:r>
              <a:rPr lang="en-US" sz="2300" dirty="0"/>
              <a:t>Changes in body weight</a:t>
            </a:r>
          </a:p>
          <a:p>
            <a:pPr lvl="1"/>
            <a:r>
              <a:rPr lang="en-US" sz="2300" dirty="0"/>
              <a:t>Age-related face changes</a:t>
            </a:r>
          </a:p>
          <a:p>
            <a:r>
              <a:rPr lang="en-US" sz="2300" dirty="0"/>
              <a:t>Perceived threat to privacy</a:t>
            </a:r>
          </a:p>
          <a:p>
            <a:pPr lvl="1"/>
            <a:r>
              <a:rPr lang="en-US" sz="2300" dirty="0"/>
              <a:t>Public dislike concept of covert facial recognition</a:t>
            </a:r>
          </a:p>
          <a:p>
            <a:pPr lvl="1"/>
            <a:r>
              <a:rPr lang="en-US" sz="2300" dirty="0"/>
              <a:t>Most people do not know that pictures are not stored – only templates</a:t>
            </a:r>
          </a:p>
          <a:p>
            <a:pPr lvl="1"/>
            <a:endParaRPr lang="en-US" sz="2300" dirty="0"/>
          </a:p>
          <a:p>
            <a:endParaRPr lang="en-US" sz="2300" dirty="0"/>
          </a:p>
        </p:txBody>
      </p:sp>
      <p:pic>
        <p:nvPicPr>
          <p:cNvPr id="13314" name="Picture 2" descr="C:\Users\mkabay\AppData\Local\Microsoft\Windows\Temporary Internet Files\Content.IE5\EQRW6GQ8\Smirking-Face-17073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8" y="1447800"/>
            <a:ext cx="191457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1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Hand Geometry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Distinctive aspects of hand</a:t>
            </a:r>
          </a:p>
          <a:p>
            <a:pPr lvl="1"/>
            <a:r>
              <a:rPr lang="en-US" dirty="0"/>
              <a:t>Height &amp; width of hand &amp; fingers</a:t>
            </a:r>
          </a:p>
          <a:p>
            <a:pPr lvl="1"/>
            <a:r>
              <a:rPr lang="en-US" dirty="0"/>
              <a:t>Recognition Systems </a:t>
            </a:r>
            <a:r>
              <a:rPr lang="en-US" dirty="0" err="1"/>
              <a:t>Inc</a:t>
            </a:r>
            <a:r>
              <a:rPr lang="en-US" dirty="0"/>
              <a:t> (RSI) scanner</a:t>
            </a:r>
          </a:p>
          <a:p>
            <a:pPr lvl="2"/>
            <a:r>
              <a:rPr lang="en-US" dirty="0"/>
              <a:t>90 different measurements</a:t>
            </a:r>
          </a:p>
          <a:p>
            <a:pPr lvl="2"/>
            <a:r>
              <a:rPr lang="en-US" dirty="0"/>
              <a:t>3-4 enrollments</a:t>
            </a:r>
          </a:p>
          <a:p>
            <a:pPr lvl="2"/>
            <a:r>
              <a:rPr lang="en-US" dirty="0"/>
              <a:t>Length, width, thickness, surface area</a:t>
            </a:r>
          </a:p>
          <a:p>
            <a:r>
              <a:rPr lang="en-US" dirty="0"/>
              <a:t>Anti-exploit methods against fakes and amputations</a:t>
            </a:r>
          </a:p>
          <a:p>
            <a:pPr lvl="1"/>
            <a:r>
              <a:rPr lang="en-US" dirty="0"/>
              <a:t>Temperature sensors</a:t>
            </a:r>
          </a:p>
          <a:p>
            <a:r>
              <a:rPr lang="en-US" dirty="0"/>
              <a:t>Used exclusively for verification, not identification</a:t>
            </a:r>
          </a:p>
          <a:p>
            <a:r>
              <a:rPr lang="en-US" dirty="0"/>
              <a:t>Mostly for physical access &amp; time/attendance</a:t>
            </a:r>
          </a:p>
          <a:p>
            <a:pPr lvl="1"/>
            <a:endParaRPr lang="en-US" dirty="0"/>
          </a:p>
        </p:txBody>
      </p:sp>
      <p:pic>
        <p:nvPicPr>
          <p:cNvPr id="14338" name="Picture 2" descr="C:\Users\mkabay\AppData\Local\Microsoft\Windows\Temporary Internet Files\Content.IE5\EQRW6GQ8\brown-hand-hi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8049" y="911352"/>
            <a:ext cx="3114187" cy="220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Geometry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495800" cy="4953000"/>
          </a:xfrm>
        </p:spPr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dirty="0"/>
              <a:t>Resistant to environmental stresses</a:t>
            </a:r>
          </a:p>
          <a:p>
            <a:pPr lvl="1"/>
            <a:r>
              <a:rPr lang="en-US" dirty="0"/>
              <a:t>Established &amp; reliable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Difficult to defeat</a:t>
            </a:r>
          </a:p>
          <a:p>
            <a:pPr lvl="1"/>
            <a:r>
              <a:rPr lang="en-US" dirty="0"/>
              <a:t>Small template size (store lots of them)</a:t>
            </a:r>
          </a:p>
          <a:p>
            <a:pPr lvl="1"/>
            <a:r>
              <a:rPr lang="en-US" dirty="0"/>
              <a:t>Stable characteristics</a:t>
            </a:r>
          </a:p>
          <a:p>
            <a:pPr lvl="1"/>
            <a:r>
              <a:rPr lang="en-US" dirty="0"/>
              <a:t>High user acceptance / low stigma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1371600"/>
            <a:ext cx="44958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Limited accuracy</a:t>
            </a:r>
          </a:p>
          <a:p>
            <a:pPr lvl="1"/>
            <a:r>
              <a:rPr lang="en-US" dirty="0"/>
              <a:t>Relatively large scanner</a:t>
            </a:r>
          </a:p>
          <a:p>
            <a:pPr lvl="1"/>
            <a:r>
              <a:rPr lang="en-US" dirty="0"/>
              <a:t>Resistance to touching surfaces (clean freaks)</a:t>
            </a:r>
          </a:p>
          <a:p>
            <a:pPr lvl="1"/>
            <a:r>
              <a:rPr lang="en-US" dirty="0"/>
              <a:t>Difficulties for disabled people</a:t>
            </a:r>
          </a:p>
          <a:p>
            <a:pPr lvl="1"/>
            <a:r>
              <a:rPr lang="en-US" dirty="0"/>
              <a:t>Relatively expensive</a:t>
            </a:r>
          </a:p>
        </p:txBody>
      </p:sp>
      <p:pic>
        <p:nvPicPr>
          <p:cNvPr id="15362" name="Picture 2" descr="C:\Users\mkabay\AppData\Local\Microsoft\Windows\Temporary Internet Files\Content.IE5\EQRW6GQ8\geometr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81" y="4669420"/>
            <a:ext cx="2095500" cy="191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8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Iris Scan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4419600" cy="5486400"/>
          </a:xfrm>
        </p:spPr>
        <p:txBody>
          <a:bodyPr/>
          <a:lstStyle/>
          <a:p>
            <a:r>
              <a:rPr lang="en-US" dirty="0"/>
              <a:t>Unique patterns of color in iris</a:t>
            </a:r>
          </a:p>
          <a:p>
            <a:pPr lvl="1"/>
            <a:r>
              <a:rPr lang="en-US" dirty="0"/>
              <a:t>Even left/right irises of same person differ</a:t>
            </a:r>
          </a:p>
          <a:p>
            <a:pPr lvl="1"/>
            <a:r>
              <a:rPr lang="en-US" dirty="0"/>
              <a:t>Ideal to enroll both eyes – more difficult to spoof</a:t>
            </a:r>
          </a:p>
          <a:p>
            <a:pPr lvl="1"/>
            <a:r>
              <a:rPr lang="en-US" dirty="0"/>
              <a:t>Both I &amp; A</a:t>
            </a:r>
          </a:p>
          <a:p>
            <a:pPr lvl="1"/>
            <a:r>
              <a:rPr lang="en-US" dirty="0"/>
              <a:t>Stable over time – but affected by age &amp; disease</a:t>
            </a:r>
          </a:p>
          <a:p>
            <a:r>
              <a:rPr lang="en-US" dirty="0"/>
              <a:t>Highly accurate</a:t>
            </a:r>
          </a:p>
          <a:p>
            <a:pPr lvl="1"/>
            <a:r>
              <a:rPr lang="en-US" dirty="0"/>
              <a:t>Lowest error rate</a:t>
            </a:r>
          </a:p>
          <a:p>
            <a:pPr lvl="1"/>
            <a:r>
              <a:rPr lang="en-US" dirty="0"/>
              <a:t>Highest accuracy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0" y="990600"/>
            <a:ext cx="44196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Weaknesses</a:t>
            </a:r>
          </a:p>
          <a:p>
            <a:pPr lvl="1"/>
            <a:r>
              <a:rPr lang="en-US" dirty="0"/>
              <a:t>Moderately demanding enrollment &amp; acquisition</a:t>
            </a:r>
          </a:p>
          <a:p>
            <a:pPr lvl="1"/>
            <a:r>
              <a:rPr lang="en-US" dirty="0"/>
              <a:t>Some resistance to have eyes scanned</a:t>
            </a:r>
          </a:p>
          <a:p>
            <a:pPr lvl="2"/>
            <a:r>
              <a:rPr lang="en-US" dirty="0"/>
              <a:t>Physical &amp; psychological</a:t>
            </a:r>
          </a:p>
          <a:p>
            <a:pPr lvl="1"/>
            <a:r>
              <a:rPr lang="en-US" dirty="0"/>
              <a:t>Affected by lighting conditions</a:t>
            </a:r>
          </a:p>
          <a:p>
            <a:pPr lvl="1"/>
            <a:r>
              <a:rPr lang="en-US" dirty="0"/>
              <a:t>Problems with eyewear</a:t>
            </a:r>
          </a:p>
          <a:p>
            <a:pPr lvl="1"/>
            <a:r>
              <a:rPr lang="en-US" dirty="0"/>
              <a:t>Expensive</a:t>
            </a:r>
          </a:p>
          <a:p>
            <a:endParaRPr lang="en-US" dirty="0"/>
          </a:p>
        </p:txBody>
      </p:sp>
      <p:pic>
        <p:nvPicPr>
          <p:cNvPr id="16386" name="Picture 2" descr="C:\Users\mkabay\AppData\Local\Microsoft\Windows\Temporary Internet Files\Content.IE5\EQRW6GQ8\large-Iris-Eye-Blue-66.6-3374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9834"/>
            <a:ext cx="788586" cy="78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kabay\AppData\Local\Microsoft\Windows\Temporary Internet Files\Content.IE5\V3RDRTAV\Iris-Eye-Blue-3374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788586" cy="78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kabay\AppData\Local\Microsoft\Windows\Temporary Internet Files\Content.IE5\EQRW6GQ8\Botanical-Flower-Iris-White-Iris-illustr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31307"/>
            <a:ext cx="1297187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Importance of I&amp;A</a:t>
            </a:r>
          </a:p>
          <a:p>
            <a:r>
              <a:rPr lang="en-US" sz="2800" dirty="0"/>
              <a:t>Fundamentals &amp; Applications</a:t>
            </a:r>
          </a:p>
          <a:p>
            <a:r>
              <a:rPr lang="en-US" sz="2800" dirty="0"/>
              <a:t>Types of Biometric Technologies</a:t>
            </a:r>
          </a:p>
          <a:p>
            <a:r>
              <a:rPr lang="en-US" sz="2800" dirty="0"/>
              <a:t>Types of Errors &amp; System Metrics</a:t>
            </a:r>
          </a:p>
          <a:p>
            <a:r>
              <a:rPr lang="en-US" sz="2800" dirty="0"/>
              <a:t>Disadvantages &amp; Problems</a:t>
            </a:r>
          </a:p>
          <a:p>
            <a:r>
              <a:rPr lang="en-US" sz="2800" dirty="0"/>
              <a:t>Recent Trends in Biometric Authentication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Voice Recognition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4495800" cy="5334000"/>
          </a:xfrm>
        </p:spPr>
        <p:txBody>
          <a:bodyPr/>
          <a:lstStyle/>
          <a:p>
            <a:r>
              <a:rPr lang="en-US" dirty="0"/>
              <a:t>Distinctive aspects of voice</a:t>
            </a:r>
          </a:p>
          <a:p>
            <a:pPr lvl="1"/>
            <a:r>
              <a:rPr lang="en-US" dirty="0"/>
              <a:t>Pitch</a:t>
            </a:r>
          </a:p>
          <a:p>
            <a:pPr lvl="1"/>
            <a:r>
              <a:rPr lang="en-US" dirty="0"/>
              <a:t>Waveform</a:t>
            </a:r>
          </a:p>
          <a:p>
            <a:pPr lvl="1"/>
            <a:r>
              <a:rPr lang="en-US" dirty="0"/>
              <a:t>Dynamics (amplitude, inflection)</a:t>
            </a:r>
          </a:p>
          <a:p>
            <a:pPr lvl="1"/>
            <a:r>
              <a:rPr lang="en-US" dirty="0"/>
              <a:t>Phonetics (accent)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Can use telephone equipment</a:t>
            </a:r>
          </a:p>
          <a:p>
            <a:pPr lvl="1"/>
            <a:r>
              <a:rPr lang="en-US" dirty="0"/>
              <a:t>Inexpensive &amp; easy to use</a:t>
            </a:r>
          </a:p>
          <a:p>
            <a:pPr lvl="1"/>
            <a:r>
              <a:rPr lang="en-US" dirty="0"/>
              <a:t>Can speak passwords</a:t>
            </a:r>
          </a:p>
          <a:p>
            <a:pPr lvl="1"/>
            <a:r>
              <a:rPr lang="en-US" dirty="0"/>
              <a:t>No stigma – generally accepted</a:t>
            </a:r>
          </a:p>
          <a:p>
            <a:pPr lvl="1"/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0" y="990600"/>
            <a:ext cx="4495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Replay attacks</a:t>
            </a:r>
          </a:p>
          <a:p>
            <a:pPr lvl="1"/>
            <a:r>
              <a:rPr lang="en-US" dirty="0"/>
              <a:t>Low accuracy</a:t>
            </a:r>
          </a:p>
          <a:p>
            <a:pPr lvl="1"/>
            <a:r>
              <a:rPr lang="en-US" dirty="0"/>
              <a:t>Ambient noise</a:t>
            </a:r>
          </a:p>
          <a:p>
            <a:pPr lvl="1"/>
            <a:r>
              <a:rPr lang="en-US" dirty="0"/>
              <a:t>Low-quality capture</a:t>
            </a:r>
          </a:p>
          <a:p>
            <a:r>
              <a:rPr lang="en-US" dirty="0"/>
              <a:t>Accuracy variable</a:t>
            </a:r>
          </a:p>
          <a:p>
            <a:pPr lvl="1"/>
            <a:r>
              <a:rPr lang="en-US" dirty="0"/>
              <a:t>Soft/loud speech</a:t>
            </a:r>
          </a:p>
          <a:p>
            <a:pPr lvl="1"/>
            <a:r>
              <a:rPr lang="en-US" dirty="0"/>
              <a:t>Hoarseness, stuffed nose</a:t>
            </a:r>
          </a:p>
          <a:p>
            <a:pPr lvl="1"/>
            <a:r>
              <a:rPr lang="en-US" dirty="0"/>
              <a:t>Illness, aging, smoking…</a:t>
            </a:r>
          </a:p>
        </p:txBody>
      </p:sp>
      <p:pic>
        <p:nvPicPr>
          <p:cNvPr id="17410" name="Picture 2" descr="C:\Users\mkabay\AppData\Local\Microsoft\Windows\Temporary Internet Files\Content.IE5\EQRW6GQ8\voice_of_user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53625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mkabay\AppData\Local\Microsoft\Windows\Temporary Internet Files\Content.IE5\1SLTZFFX\megaphon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72" y="5046010"/>
            <a:ext cx="1976628" cy="1528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Other Biometric Technologies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4495800" cy="5181600"/>
          </a:xfrm>
        </p:spPr>
        <p:txBody>
          <a:bodyPr/>
          <a:lstStyle/>
          <a:p>
            <a:r>
              <a:rPr lang="en-US" sz="2300" dirty="0"/>
              <a:t>Signature scanning</a:t>
            </a:r>
          </a:p>
          <a:p>
            <a:r>
              <a:rPr lang="en-US" sz="2300" dirty="0"/>
              <a:t>Typing (keystroke) dynamics</a:t>
            </a:r>
          </a:p>
          <a:p>
            <a:pPr lvl="1"/>
            <a:r>
              <a:rPr lang="en-US" sz="2300" dirty="0"/>
              <a:t>Interval between keystrokes on passphrase</a:t>
            </a:r>
          </a:p>
          <a:p>
            <a:r>
              <a:rPr lang="en-US" sz="2300" dirty="0"/>
              <a:t>Gait patterns</a:t>
            </a:r>
          </a:p>
          <a:p>
            <a:r>
              <a:rPr lang="en-US" sz="2300" dirty="0"/>
              <a:t>Lip movements</a:t>
            </a:r>
          </a:p>
          <a:p>
            <a:r>
              <a:rPr lang="en-US" sz="2300" dirty="0"/>
              <a:t>Retinal scanning</a:t>
            </a:r>
          </a:p>
          <a:p>
            <a:pPr lvl="1"/>
            <a:r>
              <a:rPr lang="en-US" sz="2300" dirty="0"/>
              <a:t>Lack of user acceptance</a:t>
            </a:r>
          </a:p>
          <a:p>
            <a:pPr lvl="1"/>
            <a:r>
              <a:rPr lang="en-US" sz="2300" dirty="0"/>
              <a:t>High cost</a:t>
            </a:r>
          </a:p>
          <a:p>
            <a:pPr lvl="1"/>
            <a:r>
              <a:rPr lang="en-US" sz="2300" dirty="0"/>
              <a:t>Difficult / painful acquisition</a:t>
            </a:r>
          </a:p>
          <a:p>
            <a:pPr lvl="1"/>
            <a:r>
              <a:rPr lang="en-US" sz="2300" dirty="0"/>
              <a:t>Expense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0" y="1371600"/>
            <a:ext cx="4495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300" dirty="0"/>
              <a:t>Future possibilities</a:t>
            </a:r>
          </a:p>
          <a:p>
            <a:pPr lvl="1"/>
            <a:r>
              <a:rPr lang="en-US" sz="2300" dirty="0"/>
              <a:t>Body odor (</a:t>
            </a:r>
            <a:r>
              <a:rPr lang="en-US" sz="2300" dirty="0">
                <a:sym typeface="Wingdings" pitchFamily="2" charset="2"/>
              </a:rPr>
              <a:t>)</a:t>
            </a:r>
          </a:p>
          <a:p>
            <a:pPr lvl="1"/>
            <a:r>
              <a:rPr lang="en-US" sz="2300" dirty="0">
                <a:sym typeface="Wingdings" pitchFamily="2" charset="2"/>
              </a:rPr>
              <a:t>Skin reflectance</a:t>
            </a:r>
          </a:p>
          <a:p>
            <a:pPr lvl="1"/>
            <a:r>
              <a:rPr lang="en-US" sz="2300" dirty="0">
                <a:sym typeface="Wingdings" pitchFamily="2" charset="2"/>
              </a:rPr>
              <a:t>Ear shape</a:t>
            </a:r>
          </a:p>
          <a:p>
            <a:pPr lvl="1"/>
            <a:r>
              <a:rPr lang="en-US" sz="2300" dirty="0">
                <a:sym typeface="Wingdings" pitchFamily="2" charset="2"/>
              </a:rPr>
              <a:t>Brain waves</a:t>
            </a:r>
          </a:p>
        </p:txBody>
      </p:sp>
      <p:pic>
        <p:nvPicPr>
          <p:cNvPr id="18434" name="Picture 2" descr="C:\Users\mkabay\AppData\Local\Microsoft\Windows\Temporary Internet Files\Content.IE5\EQRW6GQ8\Gandi_Signatur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41860"/>
            <a:ext cx="4821948" cy="211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Types of Errors &amp; System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False Accept</a:t>
            </a:r>
          </a:p>
          <a:p>
            <a:r>
              <a:rPr lang="en-US" sz="2800" dirty="0"/>
              <a:t>False Reject</a:t>
            </a:r>
          </a:p>
          <a:p>
            <a:r>
              <a:rPr lang="en-US" sz="2800" dirty="0"/>
              <a:t>Crossover Error</a:t>
            </a:r>
            <a:r>
              <a:rPr lang="en-US" sz="2800" baseline="0" dirty="0"/>
              <a:t> Rate</a:t>
            </a:r>
          </a:p>
          <a:p>
            <a:r>
              <a:rPr lang="en-US" sz="2800" baseline="0" dirty="0"/>
              <a:t>Failure to Enroll</a:t>
            </a:r>
          </a:p>
          <a:p>
            <a:r>
              <a:rPr lang="en-US" sz="2800" baseline="0" dirty="0"/>
              <a:t>Transaction Time</a:t>
            </a:r>
          </a:p>
        </p:txBody>
      </p:sp>
      <p:pic>
        <p:nvPicPr>
          <p:cNvPr id="19458" name="Picture 2" descr="C:\Users\mkabay\AppData\Local\Microsoft\Windows\Temporary Internet Files\Content.IE5\EQRW6GQ8\fixing-exe-error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7858"/>
            <a:ext cx="4699591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False Accept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Imposter will be accepted</a:t>
            </a:r>
          </a:p>
          <a:p>
            <a:r>
              <a:rPr lang="en-US" dirty="0"/>
              <a:t>AKA</a:t>
            </a:r>
          </a:p>
          <a:p>
            <a:pPr lvl="1"/>
            <a:r>
              <a:rPr lang="en-US" dirty="0"/>
              <a:t>False match</a:t>
            </a:r>
          </a:p>
          <a:p>
            <a:pPr lvl="1"/>
            <a:r>
              <a:rPr lang="en-US" dirty="0"/>
              <a:t>False positive</a:t>
            </a:r>
          </a:p>
          <a:p>
            <a:pPr lvl="1"/>
            <a:r>
              <a:rPr lang="en-US" dirty="0"/>
              <a:t>Type 1 error</a:t>
            </a:r>
          </a:p>
          <a:p>
            <a:r>
              <a:rPr lang="en-US" dirty="0"/>
              <a:t>Importance depends on context</a:t>
            </a:r>
          </a:p>
          <a:p>
            <a:pPr lvl="1"/>
            <a:r>
              <a:rPr lang="en-US" dirty="0"/>
              <a:t>Bank / root access – high concern</a:t>
            </a:r>
          </a:p>
          <a:p>
            <a:pPr lvl="1"/>
            <a:r>
              <a:rPr lang="en-US" dirty="0"/>
              <a:t>Facial recognition in casinos vs card-counters – low concern</a:t>
            </a:r>
          </a:p>
        </p:txBody>
      </p:sp>
      <p:pic>
        <p:nvPicPr>
          <p:cNvPr id="20483" name="Picture 3" descr="C:\Users\mkabay\AppData\Local\Microsoft\Windows\Temporary Internet Files\Content.IE5\V3RDRTAV\Accept-Staying_A_Life-Front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False Reject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r>
              <a:rPr lang="en-US" dirty="0"/>
              <a:t>Legitimately enrolled user </a:t>
            </a:r>
            <a:br>
              <a:rPr lang="en-US" dirty="0"/>
            </a:br>
            <a:r>
              <a:rPr lang="en-US" dirty="0"/>
              <a:t>NOT accepted</a:t>
            </a:r>
          </a:p>
          <a:p>
            <a:r>
              <a:rPr lang="en-US" dirty="0"/>
              <a:t>AKA</a:t>
            </a:r>
          </a:p>
          <a:p>
            <a:pPr lvl="1"/>
            <a:r>
              <a:rPr lang="en-US" dirty="0"/>
              <a:t>False </a:t>
            </a:r>
            <a:r>
              <a:rPr lang="en-US" dirty="0" err="1"/>
              <a:t>nonmatch</a:t>
            </a:r>
            <a:endParaRPr lang="en-US" dirty="0"/>
          </a:p>
          <a:p>
            <a:pPr lvl="1"/>
            <a:r>
              <a:rPr lang="en-US" dirty="0"/>
              <a:t>False negative</a:t>
            </a:r>
          </a:p>
          <a:p>
            <a:pPr lvl="1"/>
            <a:r>
              <a:rPr lang="en-US" dirty="0"/>
              <a:t>Type 2 error</a:t>
            </a:r>
          </a:p>
          <a:p>
            <a:r>
              <a:rPr lang="en-US" dirty="0"/>
              <a:t>Typically lock user / employee out of system / facility</a:t>
            </a:r>
          </a:p>
          <a:p>
            <a:r>
              <a:rPr lang="en-US" dirty="0"/>
              <a:t>Can occur because of</a:t>
            </a:r>
          </a:p>
          <a:p>
            <a:pPr lvl="1"/>
            <a:r>
              <a:rPr lang="en-US" dirty="0"/>
              <a:t>Changes in user’s biometric data</a:t>
            </a:r>
          </a:p>
          <a:p>
            <a:pPr lvl="1"/>
            <a:r>
              <a:rPr lang="en-US" dirty="0"/>
              <a:t>Environmental changes</a:t>
            </a:r>
          </a:p>
          <a:p>
            <a:pPr lvl="1"/>
            <a:r>
              <a:rPr lang="en-US" dirty="0"/>
              <a:t>Problems with sensors</a:t>
            </a:r>
          </a:p>
          <a:p>
            <a:r>
              <a:rPr lang="en-US" dirty="0"/>
              <a:t>Biometric systems typically more susceptible to false rejects than to false accepts</a:t>
            </a:r>
          </a:p>
        </p:txBody>
      </p:sp>
      <p:pic>
        <p:nvPicPr>
          <p:cNvPr id="21506" name="Picture 2" descr="C:\Users\mkabay\AppData\Local\Microsoft\Windows\Temporary Internet Files\Content.IE5\1SLTZFFX\thumbsdown-fail-thumbs-down-reject-smiley-emoticon-000748-lar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023168" cy="321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pPr lvl="0"/>
            <a:r>
              <a:rPr lang="en-US" sz="3500" dirty="0"/>
              <a:t>Crossover Error Rate (CER / EER)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" y="990600"/>
            <a:ext cx="8991600" cy="5486400"/>
          </a:xfrm>
        </p:spPr>
        <p:txBody>
          <a:bodyPr/>
          <a:lstStyle/>
          <a:p>
            <a:r>
              <a:rPr lang="en-US" dirty="0"/>
              <a:t>The rate at which Type 1 and Type 2 errors become equal is called the CER  or EER</a:t>
            </a:r>
          </a:p>
          <a:p>
            <a:r>
              <a:rPr lang="en-US" dirty="0"/>
              <a:t>Power of the test: Rates of Type 1 &amp; Type 2 errors are inversely affected by change</a:t>
            </a:r>
          </a:p>
          <a:p>
            <a:pPr lvl="1"/>
            <a:r>
              <a:rPr lang="en-US" dirty="0"/>
              <a:t>As we reduce the probability of false accept (Type 1 error),  we tend to increase the probability of false reject (Type 2 error)</a:t>
            </a:r>
          </a:p>
          <a:p>
            <a:pPr lvl="1"/>
            <a:r>
              <a:rPr lang="en-US" dirty="0"/>
              <a:t>As we reduce the probability of false reject (Type 2 error),  we tend to increase the probability of false accept (Type 1 error)</a:t>
            </a:r>
          </a:p>
          <a:p>
            <a:r>
              <a:rPr lang="en-US" dirty="0"/>
              <a:t>Used as a measure of strength: the lower the rate, the stronger the authentication</a:t>
            </a:r>
          </a:p>
          <a:p>
            <a:r>
              <a:rPr lang="en-US" dirty="0"/>
              <a:t>Generally used to compare biometric systems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Failure to Enroll (FTE)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cannot complete enrolment into biometric authentication system</a:t>
            </a:r>
          </a:p>
          <a:p>
            <a:pPr lvl="1"/>
            <a:r>
              <a:rPr lang="en-US" dirty="0"/>
              <a:t>Physical disability</a:t>
            </a:r>
          </a:p>
          <a:p>
            <a:pPr lvl="1"/>
            <a:r>
              <a:rPr lang="en-US" dirty="0"/>
              <a:t>Static or dynamic biometric profile less distinctive than required by system</a:t>
            </a:r>
          </a:p>
          <a:p>
            <a:r>
              <a:rPr lang="en-US" dirty="0"/>
              <a:t>Can be significant problem</a:t>
            </a:r>
          </a:p>
          <a:p>
            <a:pPr lvl="1"/>
            <a:r>
              <a:rPr lang="en-US" dirty="0"/>
              <a:t>“Internal, employee-facing </a:t>
            </a:r>
            <a:br>
              <a:rPr lang="en-US" dirty="0"/>
            </a:br>
            <a:r>
              <a:rPr lang="en-US" dirty="0"/>
              <a:t>deployments”</a:t>
            </a:r>
          </a:p>
          <a:p>
            <a:pPr lvl="1"/>
            <a:r>
              <a:rPr lang="en-US" dirty="0"/>
              <a:t>Increased security risks</a:t>
            </a:r>
          </a:p>
          <a:p>
            <a:pPr lvl="1"/>
            <a:r>
              <a:rPr lang="en-US" dirty="0"/>
              <a:t>Increased system costs</a:t>
            </a:r>
          </a:p>
        </p:txBody>
      </p:sp>
      <p:pic>
        <p:nvPicPr>
          <p:cNvPr id="23555" name="Picture 3" descr="C:\Users\mkabay\AppData\Local\Microsoft\Windows\Temporary Internet Files\Content.IE5\EQRW6GQ8\failure-215563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20785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Transaction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it takes to match data input to reference sample</a:t>
            </a:r>
          </a:p>
          <a:p>
            <a:r>
              <a:rPr lang="en-US" dirty="0"/>
              <a:t>Long delays</a:t>
            </a:r>
            <a:r>
              <a:rPr lang="en-US" baseline="0" dirty="0"/>
              <a:t> problematic</a:t>
            </a:r>
          </a:p>
          <a:p>
            <a:pPr lvl="1"/>
            <a:r>
              <a:rPr lang="en-US" dirty="0"/>
              <a:t>Processing queues</a:t>
            </a:r>
            <a:r>
              <a:rPr lang="en-US" baseline="0" dirty="0"/>
              <a:t> of employees through chokepoint</a:t>
            </a:r>
          </a:p>
          <a:p>
            <a:pPr lvl="1"/>
            <a:r>
              <a:rPr lang="en-US" dirty="0"/>
              <a:t>Small delays can add up to significant pile-ups &amp; delays for entire queue</a:t>
            </a:r>
          </a:p>
          <a:p>
            <a:pPr lvl="1"/>
            <a:r>
              <a:rPr lang="en-US" dirty="0"/>
              <a:t>Leads to employee resistance</a:t>
            </a:r>
          </a:p>
          <a:p>
            <a:pPr lvl="1"/>
            <a:r>
              <a:rPr lang="en-US" dirty="0"/>
              <a:t>Security guards can waive </a:t>
            </a:r>
            <a:br>
              <a:rPr lang="en-US" dirty="0"/>
            </a:br>
            <a:r>
              <a:rPr lang="en-US" dirty="0"/>
              <a:t>identification &amp; authentication if </a:t>
            </a:r>
            <a:br>
              <a:rPr lang="en-US" dirty="0"/>
            </a:br>
            <a:r>
              <a:rPr lang="en-US" dirty="0"/>
              <a:t>lines become intolerable</a:t>
            </a:r>
          </a:p>
        </p:txBody>
      </p:sp>
      <p:pic>
        <p:nvPicPr>
          <p:cNvPr id="24579" name="Picture 3" descr="C:\Users\mkabay\AppData\Local\Microsoft\Windows\Temporary Internet Files\Content.IE5\1SLTZFFX\counter-309880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124200"/>
            <a:ext cx="330493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7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lvl="0"/>
            <a:r>
              <a:rPr lang="en-US" dirty="0"/>
              <a:t>Disadvantages &amp;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848600" cy="5257800"/>
          </a:xfrm>
        </p:spPr>
        <p:txBody>
          <a:bodyPr/>
          <a:lstStyle/>
          <a:p>
            <a:r>
              <a:rPr lang="en-US" sz="2800" dirty="0"/>
              <a:t>General Considerations</a:t>
            </a:r>
          </a:p>
          <a:p>
            <a:r>
              <a:rPr lang="en-US" sz="2800" dirty="0"/>
              <a:t>Health &amp; Disability</a:t>
            </a:r>
          </a:p>
          <a:p>
            <a:r>
              <a:rPr lang="en-US" sz="2800" dirty="0"/>
              <a:t>Environmental</a:t>
            </a:r>
            <a:r>
              <a:rPr lang="en-US" sz="2800" baseline="0" dirty="0"/>
              <a:t> &amp; </a:t>
            </a:r>
            <a:br>
              <a:rPr lang="en-US" sz="2800" baseline="0" dirty="0"/>
            </a:br>
            <a:r>
              <a:rPr lang="en-US" sz="2800" baseline="0" dirty="0"/>
              <a:t>Cultural</a:t>
            </a:r>
          </a:p>
          <a:p>
            <a:r>
              <a:rPr lang="en-US" sz="2800" baseline="0" dirty="0"/>
              <a:t>Cost</a:t>
            </a:r>
          </a:p>
          <a:p>
            <a:r>
              <a:rPr lang="en-US" sz="2800" baseline="0" dirty="0"/>
              <a:t>Attacks on Biometric </a:t>
            </a:r>
            <a:br>
              <a:rPr lang="en-US" sz="2800" baseline="0" dirty="0"/>
            </a:br>
            <a:r>
              <a:rPr lang="en-US" sz="2800" baseline="0" dirty="0"/>
              <a:t>Systems</a:t>
            </a:r>
          </a:p>
          <a:p>
            <a:r>
              <a:rPr lang="en-US" sz="2800" baseline="0" dirty="0"/>
              <a:t>Privacy Concerns</a:t>
            </a:r>
            <a:endParaRPr lang="en-US" sz="2800" dirty="0"/>
          </a:p>
          <a:p>
            <a:r>
              <a:rPr lang="en-US" sz="2800" baseline="0" dirty="0"/>
              <a:t>Legal</a:t>
            </a:r>
            <a:r>
              <a:rPr lang="en-US" sz="2800" dirty="0"/>
              <a:t> Issues</a:t>
            </a:r>
            <a:endParaRPr lang="en-US" sz="2800" baseline="0" dirty="0"/>
          </a:p>
        </p:txBody>
      </p:sp>
      <p:pic>
        <p:nvPicPr>
          <p:cNvPr id="25602" name="Picture 2" descr="C:\Users\mkabay\AppData\Local\Microsoft\Windows\Temporary Internet Files\Content.IE5\1SLTZFFX\pros-vs-co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16459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543800" cy="1143000"/>
          </a:xfrm>
        </p:spPr>
        <p:txBody>
          <a:bodyPr/>
          <a:lstStyle/>
          <a:p>
            <a:pPr lvl="0"/>
            <a:r>
              <a:rPr lang="en-US" dirty="0"/>
              <a:t>General Considerations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4953000"/>
          </a:xfrm>
        </p:spPr>
        <p:txBody>
          <a:bodyPr/>
          <a:lstStyle/>
          <a:p>
            <a:r>
              <a:rPr lang="en-US" dirty="0"/>
              <a:t>Errors inevitable</a:t>
            </a:r>
          </a:p>
          <a:p>
            <a:r>
              <a:rPr lang="en-US" dirty="0"/>
              <a:t>False accept / match / positive </a:t>
            </a:r>
            <a:r>
              <a:rPr lang="en-US" baseline="0" dirty="0"/>
              <a:t>(Type 1 error)</a:t>
            </a:r>
          </a:p>
          <a:p>
            <a:pPr lvl="1"/>
            <a:r>
              <a:rPr lang="en-US" dirty="0"/>
              <a:t>Particularly serious</a:t>
            </a:r>
          </a:p>
          <a:p>
            <a:pPr lvl="1"/>
            <a:r>
              <a:rPr lang="en-US" dirty="0"/>
              <a:t>Threatens security by admitting unauthorized personnel</a:t>
            </a:r>
          </a:p>
          <a:p>
            <a:r>
              <a:rPr lang="en-US" dirty="0"/>
              <a:t>False reject / </a:t>
            </a:r>
            <a:r>
              <a:rPr lang="en-US" dirty="0" err="1"/>
              <a:t>nonmatch</a:t>
            </a:r>
            <a:r>
              <a:rPr lang="en-US" dirty="0"/>
              <a:t> / negative (Type 2 error)</a:t>
            </a:r>
          </a:p>
          <a:p>
            <a:pPr lvl="1"/>
            <a:r>
              <a:rPr lang="en-US" dirty="0"/>
              <a:t>Reduce productivity &amp; efficiency</a:t>
            </a:r>
          </a:p>
          <a:p>
            <a:pPr lvl="1"/>
            <a:r>
              <a:rPr lang="en-US" dirty="0"/>
              <a:t>Increase costs</a:t>
            </a:r>
          </a:p>
        </p:txBody>
      </p:sp>
      <p:pic>
        <p:nvPicPr>
          <p:cNvPr id="26626" name="Picture 2" descr="C:\Users\mkabay\AppData\Local\Microsoft\Windows\Temporary Internet Files\Content.IE5\EQRW6GQ8\proc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53046"/>
            <a:ext cx="3350871" cy="2170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Biometrics = automated recognition of people</a:t>
            </a:r>
          </a:p>
          <a:p>
            <a:pPr lvl="1"/>
            <a:r>
              <a:rPr lang="en-US" dirty="0"/>
              <a:t>Static or physical (fingerprint, face, iris,…)</a:t>
            </a:r>
          </a:p>
          <a:p>
            <a:pPr lvl="1"/>
            <a:r>
              <a:rPr lang="en-US" dirty="0"/>
              <a:t>Dynamic (physiological or behavioral) (voice, speech, typing patterns, gait, brain waves …)</a:t>
            </a:r>
          </a:p>
          <a:p>
            <a:r>
              <a:rPr lang="en-US" dirty="0"/>
              <a:t>Growing acceptance </a:t>
            </a:r>
          </a:p>
          <a:p>
            <a:r>
              <a:rPr lang="en-US" dirty="0"/>
              <a:t>Improvements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Convenience</a:t>
            </a:r>
          </a:p>
          <a:p>
            <a:pPr lvl="1"/>
            <a:r>
              <a:rPr lang="en-US" dirty="0"/>
              <a:t>Portability</a:t>
            </a:r>
          </a:p>
          <a:p>
            <a:pPr lvl="1"/>
            <a:r>
              <a:rPr lang="en-US" dirty="0"/>
              <a:t>Costs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733800"/>
            <a:ext cx="5062540" cy="267765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i="1" dirty="0"/>
              <a:t>Authentication is based</a:t>
            </a:r>
          </a:p>
          <a:p>
            <a:r>
              <a:rPr lang="en-US" sz="2400" i="1" dirty="0"/>
              <a:t>On something you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/>
              <a:t>Know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/>
              <a:t>Have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/>
              <a:t>Are (static biometrics)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/>
              <a:t>Do (dynamic biometrics)</a:t>
            </a:r>
          </a:p>
          <a:p>
            <a:r>
              <a:rPr lang="en-US" sz="2400" i="1" dirty="0"/>
              <a:t>that others don’t / aren’t / cannot.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</a:t>
            </a:r>
            <a:r>
              <a:rPr lang="en-US" baseline="0" dirty="0"/>
              <a:t> Considerations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acceptable (reasonable) error thresholds</a:t>
            </a:r>
          </a:p>
          <a:p>
            <a:r>
              <a:rPr lang="en-US" dirty="0"/>
              <a:t>Some systems almost</a:t>
            </a:r>
            <a:r>
              <a:rPr lang="en-US" baseline="0" dirty="0"/>
              <a:t> </a:t>
            </a:r>
            <a:r>
              <a:rPr lang="en-US" dirty="0"/>
              <a:t>impervious to </a:t>
            </a:r>
            <a:br>
              <a:rPr lang="en-US" dirty="0"/>
            </a:br>
            <a:r>
              <a:rPr lang="en-US" dirty="0"/>
              <a:t>fraud</a:t>
            </a:r>
          </a:p>
          <a:p>
            <a:pPr lvl="1"/>
            <a:r>
              <a:rPr lang="en-US" dirty="0"/>
              <a:t>Iris</a:t>
            </a:r>
            <a:r>
              <a:rPr lang="en-US" baseline="0" dirty="0"/>
              <a:t> scans</a:t>
            </a:r>
          </a:p>
          <a:p>
            <a:pPr lvl="0"/>
            <a:r>
              <a:rPr lang="en-US" baseline="0" dirty="0"/>
              <a:t>Others easy to defeat</a:t>
            </a:r>
          </a:p>
          <a:p>
            <a:pPr lvl="1"/>
            <a:r>
              <a:rPr lang="en-US" baseline="0" dirty="0"/>
              <a:t>Face: makeup, glasses, hairstyle</a:t>
            </a:r>
          </a:p>
          <a:p>
            <a:pPr lvl="1"/>
            <a:r>
              <a:rPr lang="en-US" baseline="0" dirty="0" err="1"/>
              <a:t>Fingerpints</a:t>
            </a:r>
            <a:r>
              <a:rPr lang="en-US" baseline="0" dirty="0"/>
              <a:t>: gelatin/rubber fake </a:t>
            </a:r>
            <a:br>
              <a:rPr lang="en-US" baseline="0" dirty="0"/>
            </a:br>
            <a:r>
              <a:rPr lang="en-US" baseline="0" dirty="0"/>
              <a:t>fingers</a:t>
            </a:r>
          </a:p>
          <a:p>
            <a:pPr lvl="0"/>
            <a:r>
              <a:rPr lang="en-US" baseline="0" dirty="0"/>
              <a:t>Increased training required </a:t>
            </a:r>
            <a:r>
              <a:rPr lang="en-US" baseline="0" dirty="0" err="1"/>
              <a:t>cf</a:t>
            </a:r>
            <a:r>
              <a:rPr lang="en-US" baseline="0" dirty="0"/>
              <a:t> badges/passwords</a:t>
            </a:r>
          </a:p>
          <a:p>
            <a:pPr lvl="0"/>
            <a:r>
              <a:rPr lang="en-US" baseline="0" dirty="0"/>
              <a:t>Hypersensitivity to nonstandard data capture</a:t>
            </a:r>
          </a:p>
        </p:txBody>
      </p:sp>
      <p:pic>
        <p:nvPicPr>
          <p:cNvPr id="27650" name="Picture 2" descr="C:\Users\mkabay\AppData\Local\Microsoft\Windows\Temporary Internet Files\Content.IE5\EQRW6GQ8\Emergency_door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551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Considerations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/>
              <a:t>Resistance to biometric I&amp;A</a:t>
            </a:r>
          </a:p>
          <a:p>
            <a:pPr lvl="1"/>
            <a:r>
              <a:rPr lang="en-US" baseline="0" dirty="0"/>
              <a:t>Privacy</a:t>
            </a:r>
          </a:p>
          <a:p>
            <a:pPr lvl="1"/>
            <a:r>
              <a:rPr lang="en-US" baseline="0" dirty="0"/>
              <a:t>Intrusiveness</a:t>
            </a:r>
          </a:p>
          <a:p>
            <a:pPr lvl="1"/>
            <a:r>
              <a:rPr lang="en-US" baseline="0" dirty="0"/>
              <a:t>Safety/cleanliness</a:t>
            </a:r>
          </a:p>
          <a:p>
            <a:pPr lvl="1"/>
            <a:r>
              <a:rPr lang="en-US" baseline="0" dirty="0"/>
              <a:t>Fear of eye scans</a:t>
            </a:r>
          </a:p>
          <a:p>
            <a:pPr lvl="0"/>
            <a:r>
              <a:rPr lang="en-US" baseline="0" dirty="0"/>
              <a:t>Religious objections</a:t>
            </a:r>
          </a:p>
          <a:p>
            <a:pPr lvl="1"/>
            <a:r>
              <a:rPr lang="en-US" baseline="0" dirty="0"/>
              <a:t>Some cultures do not permit photographs</a:t>
            </a:r>
          </a:p>
          <a:p>
            <a:pPr lvl="1"/>
            <a:r>
              <a:rPr lang="en-US" baseline="0" dirty="0"/>
              <a:t>Some see eye as special soul-related organs</a:t>
            </a:r>
          </a:p>
          <a:p>
            <a:pPr lvl="0"/>
            <a:r>
              <a:rPr lang="en-US" baseline="0" dirty="0"/>
              <a:t>Have backup methods available to avoid serious personnel problems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8674" name="Picture 2" descr="C:\Users\mkabay\AppData\Local\Microsoft\Windows\Temporary Internet Files\Content.IE5\EQRW6GQ8\Resist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6928"/>
            <a:ext cx="4495800" cy="193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6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153400" cy="685800"/>
          </a:xfrm>
        </p:spPr>
        <p:txBody>
          <a:bodyPr/>
          <a:lstStyle/>
          <a:p>
            <a:pPr lvl="0"/>
            <a:r>
              <a:rPr lang="en-US" dirty="0"/>
              <a:t>Health &amp; Disability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r>
              <a:rPr lang="en-US" sz="2300" dirty="0"/>
              <a:t>Arthritis, other deforming disease</a:t>
            </a:r>
          </a:p>
          <a:p>
            <a:pPr lvl="1"/>
            <a:r>
              <a:rPr lang="en-US" sz="2300" dirty="0"/>
              <a:t>Interfere with data capture in enrolment</a:t>
            </a:r>
          </a:p>
          <a:p>
            <a:pPr lvl="2"/>
            <a:r>
              <a:rPr lang="en-US" sz="2300" dirty="0"/>
              <a:t>E.g., hand geometry</a:t>
            </a:r>
          </a:p>
          <a:p>
            <a:pPr lvl="1"/>
            <a:r>
              <a:rPr lang="en-US" sz="2300" dirty="0"/>
              <a:t>May prevent effective physical positioning for data entry during I&amp;A</a:t>
            </a:r>
          </a:p>
          <a:p>
            <a:pPr lvl="2"/>
            <a:r>
              <a:rPr lang="en-US" sz="2300" dirty="0"/>
              <a:t>Neck injuries, back problems, broken limbs/hands</a:t>
            </a:r>
          </a:p>
          <a:p>
            <a:r>
              <a:rPr lang="en-US" sz="2300" dirty="0"/>
              <a:t>Sensitivity to environmental stress</a:t>
            </a:r>
          </a:p>
          <a:p>
            <a:pPr lvl="1"/>
            <a:r>
              <a:rPr lang="en-US" sz="2300" dirty="0"/>
              <a:t>Bright light of iris/retinal scans may be intolerable for photophobic people</a:t>
            </a:r>
          </a:p>
          <a:p>
            <a:r>
              <a:rPr lang="en-US" sz="2300" dirty="0"/>
              <a:t>Tremor can interfere with many biometrics (both enrolment and data entry)</a:t>
            </a:r>
          </a:p>
          <a:p>
            <a:r>
              <a:rPr lang="en-US" sz="2300" dirty="0"/>
              <a:t>Variations in physical size can interfere</a:t>
            </a:r>
          </a:p>
          <a:p>
            <a:pPr lvl="1"/>
            <a:r>
              <a:rPr lang="en-US" sz="2300" dirty="0"/>
              <a:t>Too big, too small, too tall, too short….</a:t>
            </a:r>
          </a:p>
          <a:p>
            <a:r>
              <a:rPr lang="en-US" sz="2300" dirty="0"/>
              <a:t>Speech: too slow/fast, loud/soft, laryngitis,…</a:t>
            </a:r>
          </a:p>
          <a:p>
            <a:r>
              <a:rPr lang="en-US" sz="2300" dirty="0"/>
              <a:t>Excessive skin moisture/dryness,…</a:t>
            </a:r>
          </a:p>
        </p:txBody>
      </p:sp>
      <p:pic>
        <p:nvPicPr>
          <p:cNvPr id="29699" name="Picture 3" descr="C:\Users\mkabay\AppData\Local\Microsoft\Windows\Temporary Internet Files\Content.IE5\V3RDRTAV\healthcare%20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15" y="228600"/>
            <a:ext cx="160449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mkabay\AppData\Local\Microsoft\Windows\Temporary Internet Files\Content.IE5\EQRW6GQ8\Candy_Flow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39569"/>
            <a:ext cx="1397000" cy="1762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</a:t>
            </a:r>
            <a:r>
              <a:rPr lang="en-US" baseline="0" dirty="0"/>
              <a:t>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572000" cy="5638800"/>
          </a:xfrm>
        </p:spPr>
        <p:txBody>
          <a:bodyPr/>
          <a:lstStyle/>
          <a:p>
            <a:r>
              <a:rPr lang="en-US" sz="2300" dirty="0"/>
              <a:t>Fingerprints </a:t>
            </a:r>
          </a:p>
          <a:p>
            <a:pPr lvl="1"/>
            <a:r>
              <a:rPr lang="en-US" sz="2300" baseline="0" dirty="0"/>
              <a:t>Missing</a:t>
            </a:r>
          </a:p>
          <a:p>
            <a:pPr lvl="1"/>
            <a:r>
              <a:rPr lang="en-US" sz="2300" dirty="0"/>
              <a:t>Damaged (calluses)</a:t>
            </a:r>
          </a:p>
          <a:p>
            <a:pPr lvl="1"/>
            <a:r>
              <a:rPr lang="en-US" sz="2300" baseline="0" dirty="0"/>
              <a:t>Chemicals</a:t>
            </a:r>
          </a:p>
          <a:p>
            <a:pPr lvl="1"/>
            <a:r>
              <a:rPr lang="en-US" sz="2300" dirty="0"/>
              <a:t>Scarring</a:t>
            </a:r>
          </a:p>
          <a:p>
            <a:r>
              <a:rPr lang="en-US" sz="2300" dirty="0"/>
              <a:t>Iris scans</a:t>
            </a:r>
          </a:p>
          <a:p>
            <a:pPr lvl="1"/>
            <a:r>
              <a:rPr lang="en-US" sz="2300" baseline="0" dirty="0"/>
              <a:t>Dark</a:t>
            </a:r>
            <a:r>
              <a:rPr lang="en-US" sz="2300" dirty="0"/>
              <a:t> irises</a:t>
            </a:r>
          </a:p>
          <a:p>
            <a:pPr lvl="1"/>
            <a:r>
              <a:rPr lang="en-US" sz="2300" baseline="0" dirty="0"/>
              <a:t>Retracted</a:t>
            </a:r>
            <a:r>
              <a:rPr lang="en-US" sz="2300" dirty="0"/>
              <a:t> pupils (e.g., drug use)</a:t>
            </a:r>
          </a:p>
          <a:p>
            <a:pPr marL="285750" lvl="1" indent="-285750">
              <a:buSzTx/>
              <a:buFont typeface="Wingdings" pitchFamily="2" charset="2"/>
              <a:buChar char="Ø"/>
            </a:pPr>
            <a:r>
              <a:rPr lang="en-US" sz="2300" dirty="0"/>
              <a:t>Aging effects</a:t>
            </a:r>
          </a:p>
          <a:p>
            <a:pPr marL="742950" lvl="2" indent="-285750">
              <a:buSzTx/>
              <a:buFont typeface="Wingdings" pitchFamily="2" charset="2"/>
              <a:buChar char="Ø"/>
            </a:pPr>
            <a:r>
              <a:rPr lang="en-US" sz="2300" dirty="0"/>
              <a:t>Skin</a:t>
            </a:r>
          </a:p>
          <a:p>
            <a:pPr marL="742950" lvl="2" indent="-285750">
              <a:buSzTx/>
              <a:buFont typeface="Wingdings" pitchFamily="2" charset="2"/>
              <a:buChar char="Ø"/>
            </a:pPr>
            <a:r>
              <a:rPr lang="en-US" sz="2300" dirty="0"/>
              <a:t>Face shape</a:t>
            </a:r>
          </a:p>
          <a:p>
            <a:pPr marL="742950" lvl="2" indent="-285750">
              <a:buSzTx/>
              <a:buFont typeface="Wingdings" pitchFamily="2" charset="2"/>
              <a:buChar char="Ø"/>
            </a:pPr>
            <a:r>
              <a:rPr lang="en-US" sz="2300" dirty="0"/>
              <a:t>Voice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59300" y="914400"/>
            <a:ext cx="45720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300" dirty="0"/>
              <a:t>Preventing discrimination</a:t>
            </a:r>
          </a:p>
          <a:p>
            <a:pPr lvl="1"/>
            <a:r>
              <a:rPr lang="en-US" sz="2300" dirty="0"/>
              <a:t>American with Disabilities Act precludes adverse effects on </a:t>
            </a:r>
          </a:p>
          <a:p>
            <a:pPr lvl="2"/>
            <a:r>
              <a:rPr lang="en-US" sz="2300" dirty="0"/>
              <a:t>Disabled</a:t>
            </a:r>
          </a:p>
          <a:p>
            <a:pPr lvl="2"/>
            <a:r>
              <a:rPr lang="en-US" sz="2300" dirty="0"/>
              <a:t>Ill</a:t>
            </a:r>
          </a:p>
          <a:p>
            <a:pPr lvl="2"/>
            <a:r>
              <a:rPr lang="en-US" sz="2300" dirty="0"/>
              <a:t>Ethnic minorities</a:t>
            </a:r>
          </a:p>
          <a:p>
            <a:pPr lvl="2"/>
            <a:r>
              <a:rPr lang="en-US" sz="2300" dirty="0"/>
              <a:t>Elderly</a:t>
            </a:r>
          </a:p>
          <a:p>
            <a:pPr lvl="2"/>
            <a:r>
              <a:rPr lang="en-US" sz="2300" dirty="0"/>
              <a:t>….</a:t>
            </a:r>
          </a:p>
          <a:p>
            <a:pPr lvl="1"/>
            <a:r>
              <a:rPr lang="en-US" sz="2300" dirty="0"/>
              <a:t>Resentment if</a:t>
            </a:r>
          </a:p>
          <a:p>
            <a:pPr lvl="2"/>
            <a:r>
              <a:rPr lang="en-US" sz="2300" dirty="0"/>
              <a:t>Takes much longer</a:t>
            </a:r>
          </a:p>
          <a:p>
            <a:pPr lvl="2"/>
            <a:r>
              <a:rPr lang="en-US" sz="2300" dirty="0"/>
              <a:t>Causes repeat scans</a:t>
            </a:r>
          </a:p>
          <a:p>
            <a:pPr lvl="1"/>
            <a:r>
              <a:rPr lang="en-US" sz="2300" dirty="0"/>
              <a:t>Be sure to have backup I&amp;A methods on hand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  <p:pic>
        <p:nvPicPr>
          <p:cNvPr id="30722" name="Picture 2" descr="C:\Users\mkabay\AppData\Local\Microsoft\Windows\Temporary Internet Files\Content.IE5\EQRW6GQ8\large-Rubik-s-Cube-166.6-1266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84652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74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0"/>
            <a:r>
              <a:rPr lang="en-US" sz="3500" dirty="0"/>
              <a:t>Environmental &amp; Cultural Factors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appearance can influence face recognition</a:t>
            </a:r>
          </a:p>
          <a:p>
            <a:pPr lvl="1"/>
            <a:r>
              <a:rPr lang="en-US" dirty="0"/>
              <a:t>Hairstyle</a:t>
            </a:r>
          </a:p>
          <a:p>
            <a:pPr lvl="1"/>
            <a:r>
              <a:rPr lang="en-US" dirty="0"/>
              <a:t>Facial hair</a:t>
            </a:r>
          </a:p>
          <a:p>
            <a:pPr lvl="1"/>
            <a:r>
              <a:rPr lang="en-US" dirty="0"/>
              <a:t>Headwear</a:t>
            </a:r>
          </a:p>
          <a:p>
            <a:pPr lvl="1"/>
            <a:r>
              <a:rPr lang="en-US" dirty="0"/>
              <a:t>Weight gain / loss</a:t>
            </a:r>
          </a:p>
          <a:p>
            <a:r>
              <a:rPr lang="en-US" dirty="0"/>
              <a:t>Voice recognition – ambient </a:t>
            </a:r>
            <a:br>
              <a:rPr lang="en-US" dirty="0"/>
            </a:br>
            <a:r>
              <a:rPr lang="en-US" dirty="0"/>
              <a:t>noise, sore throat</a:t>
            </a:r>
          </a:p>
          <a:p>
            <a:r>
              <a:rPr lang="en-US" dirty="0"/>
              <a:t>Fingerprints: frequent </a:t>
            </a:r>
            <a:br>
              <a:rPr lang="en-US" dirty="0"/>
            </a:br>
            <a:r>
              <a:rPr lang="en-US" dirty="0"/>
              <a:t>hand-washing – e.g., health-care </a:t>
            </a:r>
            <a:br>
              <a:rPr lang="en-US" dirty="0"/>
            </a:br>
            <a:r>
              <a:rPr lang="en-US" dirty="0"/>
              <a:t>staff</a:t>
            </a:r>
          </a:p>
          <a:p>
            <a:r>
              <a:rPr lang="en-US" dirty="0"/>
              <a:t>Ambient light</a:t>
            </a:r>
          </a:p>
          <a:p>
            <a:pPr lvl="1"/>
            <a:r>
              <a:rPr lang="en-US" dirty="0"/>
              <a:t>Face</a:t>
            </a:r>
          </a:p>
          <a:p>
            <a:pPr lvl="1"/>
            <a:r>
              <a:rPr lang="en-US" dirty="0"/>
              <a:t>Iris</a:t>
            </a:r>
          </a:p>
        </p:txBody>
      </p:sp>
      <p:pic>
        <p:nvPicPr>
          <p:cNvPr id="31750" name="Picture 6" descr="http://www.inspectorinsight.com/wp-content/uploads/2012/05/iStock_000012215038Medi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5072" r="4667" b="4998"/>
          <a:stretch/>
        </p:blipFill>
        <p:spPr bwMode="auto">
          <a:xfrm>
            <a:off x="5151119" y="2123440"/>
            <a:ext cx="3678643" cy="3667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pPr lvl="0"/>
            <a:r>
              <a:rPr lang="en-US" dirty="0"/>
              <a:t>Cost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/>
          <a:lstStyle/>
          <a:p>
            <a:r>
              <a:rPr lang="en-US" sz="2300" dirty="0"/>
              <a:t>Cost falling dramatically in recent years</a:t>
            </a:r>
          </a:p>
          <a:p>
            <a:pPr lvl="1"/>
            <a:r>
              <a:rPr lang="en-US" sz="2300" dirty="0"/>
              <a:t>Fingerprint scanners $50 or less</a:t>
            </a:r>
          </a:p>
          <a:p>
            <a:pPr lvl="1"/>
            <a:r>
              <a:rPr lang="en-US" sz="2300" dirty="0"/>
              <a:t>But voice-recognition &gt;$50K</a:t>
            </a:r>
          </a:p>
          <a:p>
            <a:pPr lvl="1"/>
            <a:r>
              <a:rPr lang="en-US" sz="2300" dirty="0"/>
              <a:t>Minimum costs </a:t>
            </a:r>
          </a:p>
          <a:p>
            <a:pPr lvl="2"/>
            <a:r>
              <a:rPr lang="en-US" sz="2300" dirty="0"/>
              <a:t>~$200/user</a:t>
            </a:r>
          </a:p>
          <a:p>
            <a:pPr lvl="2"/>
            <a:r>
              <a:rPr lang="en-US" sz="2300" dirty="0"/>
              <a:t>$150K or more for medium-</a:t>
            </a:r>
            <a:br>
              <a:rPr lang="en-US" sz="2300" dirty="0"/>
            </a:br>
            <a:r>
              <a:rPr lang="en-US" sz="2300" dirty="0"/>
              <a:t>sized business</a:t>
            </a:r>
          </a:p>
          <a:p>
            <a:pPr lvl="1"/>
            <a:r>
              <a:rPr lang="en-US" sz="2300" dirty="0"/>
              <a:t>Still major barrier for many </a:t>
            </a:r>
            <a:br>
              <a:rPr lang="en-US" sz="2300" dirty="0"/>
            </a:br>
            <a:r>
              <a:rPr lang="en-US" sz="2300" dirty="0"/>
              <a:t>organizations</a:t>
            </a:r>
          </a:p>
          <a:p>
            <a:r>
              <a:rPr lang="en-US" sz="2300" dirty="0"/>
              <a:t>Lack of widely-accepted standards</a:t>
            </a:r>
          </a:p>
          <a:p>
            <a:r>
              <a:rPr lang="en-US" sz="2300" dirty="0"/>
              <a:t>Poor interoperability</a:t>
            </a:r>
          </a:p>
          <a:p>
            <a:r>
              <a:rPr lang="en-US" sz="2300" dirty="0"/>
              <a:t>May cope with problems through</a:t>
            </a:r>
          </a:p>
          <a:p>
            <a:pPr lvl="1"/>
            <a:r>
              <a:rPr lang="en-US" sz="2300" dirty="0"/>
              <a:t>Better training</a:t>
            </a:r>
          </a:p>
          <a:p>
            <a:pPr lvl="1"/>
            <a:r>
              <a:rPr lang="en-US" sz="2300" dirty="0"/>
              <a:t>Combination with other I&amp;A methods</a:t>
            </a:r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32770" name="Picture 2" descr="https://www.sparkenergy.com/media/80446/natural-gas-price-dec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Attacks on Biometric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vulnerable to attack than other I&amp;A systems</a:t>
            </a:r>
          </a:p>
          <a:p>
            <a:r>
              <a:rPr lang="en-US" dirty="0"/>
              <a:t>Stolen biometric identity serious problem</a:t>
            </a:r>
          </a:p>
          <a:p>
            <a:pPr lvl="1"/>
            <a:r>
              <a:rPr lang="en-US" dirty="0"/>
              <a:t>Cannot easily be canceled &amp; replaced</a:t>
            </a:r>
          </a:p>
          <a:p>
            <a:pPr lvl="1"/>
            <a:r>
              <a:rPr lang="en-US" dirty="0"/>
              <a:t>Difficult to revoke</a:t>
            </a:r>
          </a:p>
          <a:p>
            <a:pPr lvl="1"/>
            <a:r>
              <a:rPr lang="en-US" dirty="0"/>
              <a:t>Long-term usability of stolen identifier</a:t>
            </a:r>
          </a:p>
          <a:p>
            <a:r>
              <a:rPr lang="en-US" dirty="0"/>
              <a:t>Current work on cancelable biometrics</a:t>
            </a:r>
          </a:p>
          <a:p>
            <a:pPr lvl="1"/>
            <a:r>
              <a:rPr lang="en-US" dirty="0"/>
              <a:t>Would include a repeatable modification of the biometric data at each enrolment</a:t>
            </a:r>
          </a:p>
          <a:p>
            <a:pPr lvl="1"/>
            <a:r>
              <a:rPr lang="en-US" dirty="0"/>
              <a:t>Thus limit damage to 1 system only, not all others</a:t>
            </a:r>
          </a:p>
        </p:txBody>
      </p:sp>
      <p:pic>
        <p:nvPicPr>
          <p:cNvPr id="33794" name="Picture 2" descr="C:\Users\mkabay\AppData\Local\Microsoft\Windows\Temporary Internet Files\Content.IE5\EQRW6GQ8\Man_attacks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057400" cy="207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Privacy Concerns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638800"/>
          </a:xfrm>
        </p:spPr>
        <p:txBody>
          <a:bodyPr/>
          <a:lstStyle/>
          <a:p>
            <a:r>
              <a:rPr lang="en-US" sz="2300" dirty="0"/>
              <a:t>Biometrics combine I &amp; A</a:t>
            </a:r>
          </a:p>
          <a:p>
            <a:pPr lvl="1"/>
            <a:r>
              <a:rPr lang="en-US" sz="2300" dirty="0"/>
              <a:t>Facial recognition (FR), for example, can run covertly</a:t>
            </a:r>
          </a:p>
          <a:p>
            <a:pPr lvl="2"/>
            <a:r>
              <a:rPr lang="en-US" sz="2300" dirty="0"/>
              <a:t>2001 Super Bowl – Tampa Police deployed FR</a:t>
            </a:r>
          </a:p>
          <a:p>
            <a:pPr lvl="2"/>
            <a:r>
              <a:rPr lang="en-US" sz="2300" dirty="0"/>
              <a:t>But wider acceptance at airports after 9/11 attacks</a:t>
            </a:r>
          </a:p>
          <a:p>
            <a:pPr lvl="1"/>
            <a:r>
              <a:rPr lang="en-US" sz="2300" dirty="0"/>
              <a:t>Finger scanning associated with police work &amp; criminals</a:t>
            </a:r>
          </a:p>
          <a:p>
            <a:pPr lvl="1"/>
            <a:r>
              <a:rPr lang="en-US" sz="2300" dirty="0"/>
              <a:t>Concern over using biometrics for nationwide identification</a:t>
            </a:r>
          </a:p>
          <a:p>
            <a:r>
              <a:rPr lang="en-US" sz="2300" dirty="0"/>
              <a:t>Summary of concerns:</a:t>
            </a:r>
          </a:p>
          <a:p>
            <a:pPr lvl="1"/>
            <a:r>
              <a:rPr lang="en-US" sz="2300" dirty="0"/>
              <a:t>Loss of anonymity &amp; privacy</a:t>
            </a:r>
          </a:p>
          <a:p>
            <a:pPr lvl="1"/>
            <a:r>
              <a:rPr lang="en-US" sz="2300" dirty="0"/>
              <a:t>Unauthorized use of biometric </a:t>
            </a:r>
            <a:br>
              <a:rPr lang="en-US" sz="2300" dirty="0"/>
            </a:br>
            <a:r>
              <a:rPr lang="en-US" sz="2300" dirty="0"/>
              <a:t>data</a:t>
            </a:r>
          </a:p>
          <a:p>
            <a:pPr lvl="1"/>
            <a:r>
              <a:rPr lang="en-US" sz="2300" dirty="0"/>
              <a:t>Unauthorized disclosure</a:t>
            </a:r>
          </a:p>
          <a:p>
            <a:pPr lvl="1"/>
            <a:r>
              <a:rPr lang="en-US" sz="2300" dirty="0"/>
              <a:t>Reduced expectation of privacy</a:t>
            </a:r>
          </a:p>
          <a:p>
            <a:pPr lvl="1"/>
            <a:r>
              <a:rPr lang="en-US" sz="2300" dirty="0"/>
              <a:t>Abuse by government agencies</a:t>
            </a:r>
          </a:p>
        </p:txBody>
      </p:sp>
      <p:pic>
        <p:nvPicPr>
          <p:cNvPr id="34818" name="Picture 2" descr="C:\Users\mkabay\AppData\Local\Microsoft\Windows\Temporary Internet Files\Content.IE5\V3RDRTAV\no-internet-privac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52780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638800"/>
          </a:xfrm>
        </p:spPr>
        <p:txBody>
          <a:bodyPr/>
          <a:lstStyle/>
          <a:p>
            <a:r>
              <a:rPr lang="en-US" dirty="0"/>
              <a:t>In US, 4 categories of invasion of privacy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Intrusion into private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Public disclosure of private facts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Impersonation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Publication putting victim in </a:t>
            </a:r>
            <a:br>
              <a:rPr lang="en-US" dirty="0"/>
            </a:br>
            <a:r>
              <a:rPr lang="en-US" dirty="0"/>
              <a:t>false light (defamation)</a:t>
            </a:r>
          </a:p>
          <a:p>
            <a:r>
              <a:rPr lang="en-US" dirty="0"/>
              <a:t>Biometrics generally involve (1) and (2)</a:t>
            </a:r>
          </a:p>
          <a:p>
            <a:r>
              <a:rPr lang="en-US" dirty="0"/>
              <a:t>Storing hashed version of recognition templates may resolve these issues</a:t>
            </a:r>
          </a:p>
          <a:p>
            <a:pPr lvl="1"/>
            <a:r>
              <a:rPr lang="en-US" dirty="0"/>
              <a:t>One-way encryption (like passwords)</a:t>
            </a:r>
          </a:p>
          <a:p>
            <a:pPr lvl="1"/>
            <a:r>
              <a:rPr lang="en-US" dirty="0"/>
              <a:t>Can recognize match with data but not store original data</a:t>
            </a:r>
          </a:p>
        </p:txBody>
      </p:sp>
      <p:pic>
        <p:nvPicPr>
          <p:cNvPr id="35842" name="Picture 2" descr="C:\Users\mkabay\AppData\Local\Microsoft\Windows\Temporary Internet Files\Content.IE5\V3RDRTAV\art-deco-law-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672840" cy="36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41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1143000"/>
          </a:xfrm>
        </p:spPr>
        <p:txBody>
          <a:bodyPr/>
          <a:lstStyle/>
          <a:p>
            <a:pPr lvl="0"/>
            <a:r>
              <a:rPr lang="en-US" dirty="0"/>
              <a:t>Recent Trends in Biometric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77200" cy="5257800"/>
          </a:xfrm>
        </p:spPr>
        <p:txBody>
          <a:bodyPr/>
          <a:lstStyle/>
          <a:p>
            <a:r>
              <a:rPr lang="en-US" sz="2800" dirty="0"/>
              <a:t>Government</a:t>
            </a:r>
            <a:r>
              <a:rPr lang="en-US" sz="2800" baseline="0" dirty="0"/>
              <a:t> Advances</a:t>
            </a:r>
          </a:p>
          <a:p>
            <a:r>
              <a:rPr lang="en-US" sz="2800" baseline="0" dirty="0"/>
              <a:t>Face Scanning at Airports &amp; Casinos</a:t>
            </a:r>
          </a:p>
          <a:p>
            <a:r>
              <a:rPr lang="en-US" sz="2800" baseline="0" dirty="0"/>
              <a:t>Deployment in Financial Industry</a:t>
            </a:r>
          </a:p>
          <a:p>
            <a:r>
              <a:rPr lang="en-US" sz="2800" baseline="0" dirty="0"/>
              <a:t>Healthcare Industry</a:t>
            </a:r>
          </a:p>
          <a:p>
            <a:r>
              <a:rPr lang="en-US" sz="2800" baseline="0" dirty="0"/>
              <a:t>Time &amp; Attendance Systems</a:t>
            </a:r>
          </a:p>
        </p:txBody>
      </p:sp>
      <p:pic>
        <p:nvPicPr>
          <p:cNvPr id="36869" name="Picture 5" descr="http://www.iml-amilease.fr/wp-content/uploads/2014/08/analytic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716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http://www.kraftfoodservice.com/PublishingImages/schoolNutrition/sn-news-iconTre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4067211"/>
            <a:ext cx="5562600" cy="219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143000"/>
          </a:xfrm>
        </p:spPr>
        <p:txBody>
          <a:bodyPr/>
          <a:lstStyle/>
          <a:p>
            <a:pPr lvl="0"/>
            <a:r>
              <a:rPr lang="en-US" dirty="0"/>
              <a:t>Importance of I&amp;A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257800"/>
          </a:xfrm>
        </p:spPr>
        <p:txBody>
          <a:bodyPr/>
          <a:lstStyle/>
          <a:p>
            <a:r>
              <a:rPr lang="en-US" dirty="0"/>
              <a:t>Prerequisite to security &amp; efficiency</a:t>
            </a:r>
          </a:p>
          <a:p>
            <a:pPr lvl="1"/>
            <a:r>
              <a:rPr lang="en-US" dirty="0"/>
              <a:t>Exclude intruders</a:t>
            </a:r>
          </a:p>
          <a:p>
            <a:pPr lvl="1"/>
            <a:r>
              <a:rPr lang="en-US" dirty="0"/>
              <a:t>Allocate resources</a:t>
            </a:r>
          </a:p>
          <a:p>
            <a:pPr lvl="1"/>
            <a:r>
              <a:rPr lang="en-US" dirty="0"/>
              <a:t>Authorize access modes</a:t>
            </a:r>
          </a:p>
          <a:p>
            <a:r>
              <a:rPr lang="en-US" dirty="0"/>
              <a:t>Identification by person not scalable for computing systems</a:t>
            </a:r>
          </a:p>
          <a:p>
            <a:pPr lvl="1"/>
            <a:r>
              <a:rPr lang="en-US" dirty="0"/>
              <a:t>Voice, appearance, gait…</a:t>
            </a:r>
          </a:p>
          <a:p>
            <a:pPr lvl="1"/>
            <a:r>
              <a:rPr lang="en-US" dirty="0"/>
              <a:t>Inefficient &amp; inaccurate</a:t>
            </a:r>
          </a:p>
          <a:p>
            <a:pPr lvl="1"/>
            <a:r>
              <a:rPr lang="en-US" dirty="0" err="1"/>
              <a:t>Foolable</a:t>
            </a:r>
            <a:r>
              <a:rPr lang="en-US" dirty="0"/>
              <a:t> using social engineering</a:t>
            </a:r>
          </a:p>
          <a:p>
            <a:pPr lvl="1"/>
            <a:r>
              <a:rPr lang="en-US" dirty="0"/>
              <a:t>Impossible to manage remote access</a:t>
            </a:r>
          </a:p>
        </p:txBody>
      </p:sp>
      <p:pic>
        <p:nvPicPr>
          <p:cNvPr id="1026" name="Picture 2" descr="C:\Users\mkabay\AppData\Local\Microsoft\Windows\Temporary Internet Files\Content.IE5\1SLTZFFX\caution-28093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2073593" cy="211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Government Advances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government major user of biometrics</a:t>
            </a:r>
          </a:p>
          <a:p>
            <a:pPr lvl="1"/>
            <a:r>
              <a:rPr lang="en-US" dirty="0"/>
              <a:t>DoD – Common Access Card (smart card with biometric data)</a:t>
            </a:r>
          </a:p>
          <a:p>
            <a:pPr lvl="1"/>
            <a:r>
              <a:rPr lang="en-US" dirty="0"/>
              <a:t>DHS</a:t>
            </a:r>
          </a:p>
          <a:p>
            <a:pPr lvl="2"/>
            <a:r>
              <a:rPr lang="en-US" dirty="0"/>
              <a:t>US-VISIT (face, fingerprint)</a:t>
            </a:r>
          </a:p>
          <a:p>
            <a:pPr lvl="2"/>
            <a:r>
              <a:rPr lang="en-US" dirty="0"/>
              <a:t>TWIC (Transportation Worker Identity Credential)</a:t>
            </a:r>
          </a:p>
          <a:p>
            <a:pPr lvl="1"/>
            <a:r>
              <a:rPr lang="en-US" dirty="0"/>
              <a:t>INS</a:t>
            </a:r>
          </a:p>
          <a:p>
            <a:pPr lvl="1"/>
            <a:r>
              <a:rPr lang="en-US" dirty="0"/>
              <a:t>DoT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40" y="426720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2" name="Picture 4" descr="https://monitoring.mesalabs.com/wp-content/uploads/sites/32/2014/06/dh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8620"/>
            <a:ext cx="1978660" cy="1978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immigrationroad.com/blog/wp-content/uploads/2009/07/ins-logo-181x18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73455"/>
            <a:ext cx="2021077" cy="1998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Face Scanning at Airports &amp; Casinos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Airports moving to include face-</a:t>
            </a:r>
            <a:br>
              <a:rPr lang="en-US" dirty="0"/>
            </a:br>
            <a:r>
              <a:rPr lang="en-US" dirty="0"/>
              <a:t>scanning</a:t>
            </a:r>
          </a:p>
          <a:p>
            <a:pPr lvl="1"/>
            <a:r>
              <a:rPr lang="en-US" dirty="0"/>
              <a:t>Studies show high error rates</a:t>
            </a:r>
          </a:p>
          <a:p>
            <a:pPr lvl="1"/>
            <a:r>
              <a:rPr lang="en-US" dirty="0"/>
              <a:t>Low accuracy rates</a:t>
            </a:r>
          </a:p>
          <a:p>
            <a:r>
              <a:rPr lang="en-US" dirty="0"/>
              <a:t>Casinos</a:t>
            </a:r>
          </a:p>
          <a:p>
            <a:pPr lvl="1"/>
            <a:r>
              <a:rPr lang="en-US" dirty="0"/>
              <a:t>Identify intelligent people who win </a:t>
            </a:r>
            <a:br>
              <a:rPr lang="en-US" dirty="0"/>
            </a:br>
            <a:r>
              <a:rPr lang="en-US" dirty="0"/>
              <a:t>more than casinos want them to</a:t>
            </a:r>
          </a:p>
          <a:p>
            <a:pPr lvl="1"/>
            <a:r>
              <a:rPr lang="en-US" dirty="0"/>
              <a:t>Spot frauds</a:t>
            </a:r>
          </a:p>
          <a:p>
            <a:pPr lvl="1"/>
            <a:r>
              <a:rPr lang="en-US" dirty="0"/>
              <a:t>Networked 100s of casinos to share info on whom they want to exclude</a:t>
            </a:r>
          </a:p>
          <a:p>
            <a:r>
              <a:rPr lang="en-US" dirty="0"/>
              <a:t>International law</a:t>
            </a:r>
          </a:p>
          <a:p>
            <a:pPr lvl="1"/>
            <a:r>
              <a:rPr lang="en-US" dirty="0"/>
              <a:t>Question of whether these systems violate UN Universal Declaration of Human Rights, Article 12</a:t>
            </a:r>
          </a:p>
        </p:txBody>
      </p:sp>
      <p:pic>
        <p:nvPicPr>
          <p:cNvPr id="38914" name="Picture 2" descr="https://thecreatorsproject-images.vice.com/content-images/contentimage/no-slug/d4d24f28d34addbcb66fb9e86c8276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3265" r="12109" b="7892"/>
          <a:stretch/>
        </p:blipFill>
        <p:spPr bwMode="auto">
          <a:xfrm>
            <a:off x="5867400" y="990600"/>
            <a:ext cx="2743200" cy="331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Deployment in Financial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Facial recognition at ATMs</a:t>
            </a:r>
          </a:p>
          <a:p>
            <a:r>
              <a:rPr lang="en-US" dirty="0"/>
              <a:t>Fingerprint scanners for brokers</a:t>
            </a:r>
          </a:p>
          <a:p>
            <a:r>
              <a:rPr lang="en-US" dirty="0"/>
              <a:t>Iris scanning for high-security points</a:t>
            </a:r>
          </a:p>
          <a:p>
            <a:r>
              <a:rPr lang="en-US" dirty="0"/>
              <a:t>United Bankers’ Bancorporation (UBB)</a:t>
            </a:r>
          </a:p>
          <a:p>
            <a:pPr lvl="1"/>
            <a:r>
              <a:rPr lang="en-US" dirty="0"/>
              <a:t>Fingerprint recognition</a:t>
            </a:r>
          </a:p>
          <a:p>
            <a:pPr lvl="1"/>
            <a:r>
              <a:rPr lang="en-US" dirty="0"/>
              <a:t>Employees</a:t>
            </a:r>
          </a:p>
          <a:p>
            <a:pPr lvl="1"/>
            <a:r>
              <a:rPr lang="en-US" dirty="0"/>
              <a:t>Customers</a:t>
            </a:r>
          </a:p>
          <a:p>
            <a:r>
              <a:rPr lang="en-US" dirty="0"/>
              <a:t>Others:</a:t>
            </a:r>
          </a:p>
          <a:p>
            <a:pPr lvl="1"/>
            <a:r>
              <a:rPr lang="en-US" dirty="0"/>
              <a:t>Wells Fargo</a:t>
            </a:r>
          </a:p>
          <a:p>
            <a:pPr lvl="1"/>
            <a:r>
              <a:rPr lang="en-US" dirty="0"/>
              <a:t>Bloomberg Financial</a:t>
            </a:r>
          </a:p>
          <a:p>
            <a:pPr lvl="1"/>
            <a:r>
              <a:rPr lang="en-US" dirty="0"/>
              <a:t>Janus Capital </a:t>
            </a:r>
            <a:br>
              <a:rPr lang="en-US" dirty="0"/>
            </a:br>
            <a:r>
              <a:rPr lang="en-US" dirty="0"/>
              <a:t>Management</a:t>
            </a:r>
          </a:p>
          <a:p>
            <a:pPr lvl="1"/>
            <a:endParaRPr lang="en-US" dirty="0"/>
          </a:p>
        </p:txBody>
      </p:sp>
      <p:pic>
        <p:nvPicPr>
          <p:cNvPr id="39942" name="Picture 6" descr="https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Healthcare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HIPAA regulations force better privacy &amp; security for patient data</a:t>
            </a:r>
          </a:p>
          <a:p>
            <a:pPr lvl="1"/>
            <a:r>
              <a:rPr lang="en-US" dirty="0"/>
              <a:t>E.g., Mayo Clinic – fingerprint ID 2002</a:t>
            </a:r>
          </a:p>
          <a:p>
            <a:r>
              <a:rPr lang="en-US" dirty="0"/>
              <a:t>Slower adoption than in financial industry</a:t>
            </a:r>
          </a:p>
          <a:p>
            <a:pPr lvl="1"/>
            <a:r>
              <a:rPr lang="en-US" dirty="0"/>
              <a:t>Physical contact with fingerprint reader</a:t>
            </a:r>
          </a:p>
          <a:p>
            <a:pPr lvl="1"/>
            <a:r>
              <a:rPr lang="en-US" dirty="0"/>
              <a:t>Error rates higher &amp; accuracy lower </a:t>
            </a:r>
            <a:br>
              <a:rPr lang="en-US" dirty="0"/>
            </a:br>
            <a:r>
              <a:rPr lang="en-US" dirty="0"/>
              <a:t>than expected</a:t>
            </a:r>
          </a:p>
          <a:p>
            <a:pPr lvl="1"/>
            <a:r>
              <a:rPr lang="en-US" dirty="0"/>
              <a:t>May be affected by chronically dry </a:t>
            </a:r>
            <a:br>
              <a:rPr lang="en-US" dirty="0"/>
            </a:br>
            <a:r>
              <a:rPr lang="en-US" dirty="0"/>
              <a:t>hands from repeated hand-washing </a:t>
            </a:r>
            <a:br>
              <a:rPr lang="en-US" dirty="0"/>
            </a:br>
            <a:r>
              <a:rPr lang="en-US" dirty="0"/>
              <a:t>and repeated use of disinfectants</a:t>
            </a:r>
          </a:p>
          <a:p>
            <a:r>
              <a:rPr lang="en-US" dirty="0"/>
              <a:t>High costs of implementation in </a:t>
            </a:r>
            <a:br>
              <a:rPr lang="en-US" dirty="0"/>
            </a:br>
            <a:r>
              <a:rPr lang="en-US" dirty="0"/>
              <a:t>hospitals</a:t>
            </a:r>
          </a:p>
        </p:txBody>
      </p:sp>
      <p:pic>
        <p:nvPicPr>
          <p:cNvPr id="40963" name="Picture 3" descr="C:\Users\mkabay\AppData\Local\Microsoft\Windows\Temporary Internet Files\Content.IE5\EQRW6GQ8\800px-Sign_hospita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505200"/>
            <a:ext cx="285147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lvl="0"/>
            <a:r>
              <a:rPr lang="en-US" dirty="0"/>
              <a:t>Time &amp; Attendance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5257800"/>
          </a:xfrm>
        </p:spPr>
        <p:txBody>
          <a:bodyPr/>
          <a:lstStyle/>
          <a:p>
            <a:r>
              <a:rPr lang="en-US" dirty="0"/>
              <a:t>Biometric systems</a:t>
            </a:r>
          </a:p>
          <a:p>
            <a:r>
              <a:rPr lang="en-US" dirty="0"/>
              <a:t>Originally implemented in factories</a:t>
            </a:r>
          </a:p>
          <a:p>
            <a:r>
              <a:rPr lang="en-US" dirty="0"/>
              <a:t>Extending to white-collar workers</a:t>
            </a:r>
          </a:p>
          <a:p>
            <a:r>
              <a:rPr lang="en-US" dirty="0"/>
              <a:t>Mostly using finger-scanning systems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3200400"/>
            <a:ext cx="5133975" cy="313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143000"/>
          </a:xfrm>
        </p:spPr>
        <p:txBody>
          <a:bodyPr/>
          <a:lstStyle/>
          <a:p>
            <a:r>
              <a:rPr lang="en-US" sz="3500" dirty="0"/>
              <a:t>Racial Bias in Facial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Lohr</a:t>
            </a:r>
            <a:r>
              <a:rPr lang="en-US" dirty="0"/>
              <a:t>, S. (2018). “Facial Recognition is Accurate, if You’re a White Guy.” </a:t>
            </a:r>
            <a:r>
              <a:rPr lang="en-US" i="1" dirty="0"/>
              <a:t>New York Times</a:t>
            </a:r>
            <a:r>
              <a:rPr lang="en-US" dirty="0"/>
              <a:t> (Feb 9, 2018). </a:t>
            </a:r>
            <a:br>
              <a:rPr lang="en-US" dirty="0"/>
            </a:br>
            <a:r>
              <a:rPr lang="en-US" sz="1500" dirty="0">
                <a:latin typeface="Arial Narrow" panose="020B0606020202030204" pitchFamily="34" charset="0"/>
              </a:rPr>
              <a:t>&lt; </a:t>
            </a:r>
            <a:r>
              <a:rPr lang="en-US" sz="1500" u="sng" dirty="0">
                <a:latin typeface="Arial Narrow" panose="020B0606020202030204" pitchFamily="34" charset="0"/>
              </a:rPr>
              <a:t>https://www.nytimes.com/2018/02/09/technology/facial-recognition-race-artificial-intelligence.html </a:t>
            </a:r>
            <a:r>
              <a:rPr lang="en-US" sz="1500" dirty="0">
                <a:latin typeface="Arial Narrow" panose="020B0606020202030204" pitchFamily="34" charset="0"/>
              </a:rPr>
              <a:t>&gt;</a:t>
            </a:r>
          </a:p>
          <a:p>
            <a:r>
              <a:rPr lang="en-US" dirty="0"/>
              <a:t>Disturbing results of study</a:t>
            </a:r>
          </a:p>
          <a:p>
            <a:pPr lvl="1"/>
            <a:r>
              <a:rPr lang="en-US" dirty="0"/>
              <a:t>Lighter-skinned men: 99% accuracy</a:t>
            </a:r>
          </a:p>
          <a:p>
            <a:pPr lvl="1"/>
            <a:r>
              <a:rPr lang="en-US" dirty="0"/>
              <a:t>Lighter-skinned women: 93% accuracy</a:t>
            </a:r>
          </a:p>
          <a:p>
            <a:pPr lvl="1"/>
            <a:r>
              <a:rPr lang="en-US" dirty="0"/>
              <a:t>Darker-skinned men: 88% accuracy</a:t>
            </a:r>
          </a:p>
          <a:p>
            <a:pPr lvl="1"/>
            <a:r>
              <a:rPr lang="en-US" dirty="0"/>
              <a:t>Darker-skinned women: 65% accuracy</a:t>
            </a:r>
          </a:p>
          <a:p>
            <a:r>
              <a:rPr lang="en-US" dirty="0"/>
              <a:t>Possible reasons:</a:t>
            </a:r>
          </a:p>
          <a:p>
            <a:pPr lvl="1"/>
            <a:r>
              <a:rPr lang="en-US" dirty="0"/>
              <a:t>Data samples widely used for AI in facial recognition are as high as 75% male &amp; &gt;80% white</a:t>
            </a:r>
          </a:p>
          <a:p>
            <a:r>
              <a:rPr lang="en-US" dirty="0"/>
              <a:t>Very little government regulation of this technology</a:t>
            </a:r>
          </a:p>
        </p:txBody>
      </p:sp>
    </p:spTree>
    <p:extLst>
      <p:ext uri="{BB962C8B-B14F-4D97-AF65-F5344CB8AC3E}">
        <p14:creationId xmlns:p14="http://schemas.microsoft.com/office/powerpoint/2010/main" val="28280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</a:t>
            </a:r>
            <a:r>
              <a:rPr lang="en-US" sz="8000"/>
              <a:t>and study</a:t>
            </a:r>
            <a:endParaRPr lang="en-US" sz="8000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 lvl="0"/>
            <a:r>
              <a:rPr lang="en-US" dirty="0"/>
              <a:t>Fundamentals &amp;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4495800" cy="5257800"/>
          </a:xfrm>
        </p:spPr>
        <p:txBody>
          <a:bodyPr/>
          <a:lstStyle/>
          <a:p>
            <a:r>
              <a:rPr lang="en-US" sz="2800" dirty="0"/>
              <a:t>Overview &amp; History</a:t>
            </a:r>
          </a:p>
          <a:p>
            <a:r>
              <a:rPr lang="en-US" sz="2800" dirty="0"/>
              <a:t>Properties</a:t>
            </a:r>
            <a:r>
              <a:rPr lang="en-US" sz="2800" baseline="0" dirty="0"/>
              <a:t> of Biometrics</a:t>
            </a:r>
          </a:p>
          <a:p>
            <a:r>
              <a:rPr lang="en-US" sz="2800" baseline="0" dirty="0"/>
              <a:t>IA&amp;A</a:t>
            </a:r>
          </a:p>
          <a:p>
            <a:r>
              <a:rPr lang="en-US" sz="2800" baseline="0" dirty="0"/>
              <a:t>Application Areas</a:t>
            </a:r>
          </a:p>
          <a:p>
            <a:r>
              <a:rPr lang="en-US" sz="2800" baseline="0" dirty="0"/>
              <a:t>Data Acquisition &amp; Presentation</a:t>
            </a:r>
          </a:p>
        </p:txBody>
      </p:sp>
      <p:pic>
        <p:nvPicPr>
          <p:cNvPr id="2052" name="Picture 4" descr="C:\Users\mkabay\AppData\Local\Microsoft\Windows\Temporary Internet Files\Content.IE5\1SLTZFFX\fundamental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1533"/>
            <a:ext cx="3962400" cy="511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pPr lvl="0"/>
            <a:r>
              <a:rPr lang="en-US" dirty="0"/>
              <a:t>Overview &amp;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8953500" cy="5586739"/>
          </a:xfrm>
        </p:spPr>
        <p:txBody>
          <a:bodyPr/>
          <a:lstStyle/>
          <a:p>
            <a:r>
              <a:rPr lang="en-US" dirty="0"/>
              <a:t>Non-automated biometrics</a:t>
            </a:r>
          </a:p>
          <a:p>
            <a:pPr lvl="1"/>
            <a:r>
              <a:rPr lang="en-US" dirty="0"/>
              <a:t>Biological systems recognize others as individuals or as members of species/group</a:t>
            </a:r>
          </a:p>
          <a:p>
            <a:pPr lvl="1"/>
            <a:r>
              <a:rPr lang="en-US" dirty="0"/>
              <a:t>Human beings routinely recognize each other using face, voice, body appearance…</a:t>
            </a:r>
          </a:p>
          <a:p>
            <a:r>
              <a:rPr lang="en-US" dirty="0"/>
              <a:t>Potters in Assyria used thumbprints (300 BCE)</a:t>
            </a:r>
          </a:p>
          <a:p>
            <a:r>
              <a:rPr lang="en-US" dirty="0"/>
              <a:t>Handwritten </a:t>
            </a:r>
            <a:r>
              <a:rPr lang="en-US" i="1" dirty="0"/>
              <a:t>chops</a:t>
            </a:r>
            <a:r>
              <a:rPr lang="en-US" dirty="0"/>
              <a:t> (signatures) in China</a:t>
            </a:r>
          </a:p>
          <a:p>
            <a:r>
              <a:rPr lang="en-US" dirty="0"/>
              <a:t>Fingerprints used in Tang Dynasty </a:t>
            </a:r>
            <a:br>
              <a:rPr lang="en-US" dirty="0"/>
            </a:br>
            <a:r>
              <a:rPr lang="en-US" dirty="0"/>
              <a:t>(618-906 CE)</a:t>
            </a:r>
          </a:p>
          <a:p>
            <a:r>
              <a:rPr lang="en-US" dirty="0"/>
              <a:t>Alphonse Bertillon introduced </a:t>
            </a:r>
            <a:br>
              <a:rPr lang="en-US" dirty="0"/>
            </a:br>
            <a:r>
              <a:rPr lang="en-US" dirty="0"/>
              <a:t>anthropometry (1882)</a:t>
            </a:r>
          </a:p>
          <a:p>
            <a:r>
              <a:rPr lang="en-US" dirty="0"/>
              <a:t>Edmond </a:t>
            </a:r>
            <a:r>
              <a:rPr lang="en-US" dirty="0" err="1"/>
              <a:t>Locard</a:t>
            </a:r>
            <a:r>
              <a:rPr lang="en-US" dirty="0"/>
              <a:t> proposed fingerprint </a:t>
            </a:r>
            <a:br>
              <a:rPr lang="en-US" dirty="0"/>
            </a:br>
            <a:r>
              <a:rPr lang="en-US" dirty="0"/>
              <a:t>analysis (1918) using 12 specific points – </a:t>
            </a:r>
          </a:p>
          <a:p>
            <a:r>
              <a:rPr lang="en-US" dirty="0"/>
              <a:t>still used today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66900" cy="261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4478" y="6186100"/>
            <a:ext cx="1841822" cy="27699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Alphonse Bertillon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pPr lvl="0"/>
            <a:r>
              <a:rPr lang="en-US" dirty="0"/>
              <a:t>Properties of Biometrics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5638800"/>
          </a:xfrm>
        </p:spPr>
        <p:txBody>
          <a:bodyPr/>
          <a:lstStyle/>
          <a:p>
            <a:r>
              <a:rPr lang="en-US" dirty="0"/>
              <a:t>Focus on “automatic identification of a person based on his or her physiological or behavioral characteristics.”</a:t>
            </a:r>
          </a:p>
          <a:p>
            <a:r>
              <a:rPr lang="en-US" i="1" dirty="0"/>
              <a:t>Biometric</a:t>
            </a:r>
            <a:r>
              <a:rPr lang="en-US" dirty="0"/>
              <a:t> can be noun or adjective</a:t>
            </a:r>
          </a:p>
          <a:p>
            <a:r>
              <a:rPr lang="en-US" dirty="0"/>
              <a:t>Currently using unique characteristics of</a:t>
            </a:r>
          </a:p>
          <a:p>
            <a:pPr lvl="1"/>
            <a:r>
              <a:rPr lang="en-US" dirty="0"/>
              <a:t>Fingerprints</a:t>
            </a:r>
          </a:p>
          <a:p>
            <a:pPr lvl="1"/>
            <a:r>
              <a:rPr lang="en-US" dirty="0"/>
              <a:t>Hand geometry</a:t>
            </a:r>
          </a:p>
          <a:p>
            <a:pPr lvl="1"/>
            <a:r>
              <a:rPr lang="en-US" dirty="0"/>
              <a:t>Face</a:t>
            </a:r>
          </a:p>
          <a:p>
            <a:pPr lvl="1"/>
            <a:r>
              <a:rPr lang="en-US" dirty="0"/>
              <a:t>Iris</a:t>
            </a:r>
          </a:p>
          <a:p>
            <a:pPr lvl="1"/>
            <a:r>
              <a:rPr lang="en-US" dirty="0"/>
              <a:t>Voice</a:t>
            </a:r>
          </a:p>
          <a:p>
            <a:pPr lvl="1"/>
            <a:r>
              <a:rPr lang="en-US" dirty="0"/>
              <a:t>Signature</a:t>
            </a:r>
          </a:p>
          <a:p>
            <a:r>
              <a:rPr lang="en-US" dirty="0"/>
              <a:t>Biometrics difficult to circumvent through deceit</a:t>
            </a:r>
          </a:p>
          <a:p>
            <a:pPr lvl="1"/>
            <a:r>
              <a:rPr lang="en-US" dirty="0"/>
              <a:t>But gummy bears are a problem!</a:t>
            </a:r>
          </a:p>
        </p:txBody>
      </p:sp>
      <p:pic>
        <p:nvPicPr>
          <p:cNvPr id="4098" name="Picture 2" descr="http://ecx.images-amazon.com/images/I/51gIoyf%2BvLL._SX40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3" y="2743200"/>
            <a:ext cx="2057400" cy="253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</p:spPr>
        <p:txBody>
          <a:bodyPr/>
          <a:lstStyle/>
          <a:p>
            <a:r>
              <a:rPr lang="en-US" dirty="0"/>
              <a:t>Properties of Biometrics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5257800"/>
          </a:xfrm>
        </p:spPr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Universality</a:t>
            </a:r>
          </a:p>
          <a:p>
            <a:pPr lvl="1"/>
            <a:r>
              <a:rPr lang="en-US" dirty="0"/>
              <a:t>Uniqueness</a:t>
            </a:r>
          </a:p>
          <a:p>
            <a:pPr lvl="1"/>
            <a:r>
              <a:rPr lang="en-US" dirty="0"/>
              <a:t>Permanence</a:t>
            </a:r>
          </a:p>
          <a:p>
            <a:pPr lvl="1"/>
            <a:r>
              <a:rPr lang="en-US" dirty="0"/>
              <a:t>Collectability</a:t>
            </a:r>
          </a:p>
          <a:p>
            <a:pPr lvl="1"/>
            <a:r>
              <a:rPr lang="en-US" dirty="0"/>
              <a:t>Acceptability</a:t>
            </a:r>
          </a:p>
          <a:p>
            <a:r>
              <a:rPr lang="en-US" dirty="0"/>
              <a:t>Additional factors in </a:t>
            </a:r>
            <a:br>
              <a:rPr lang="en-US" dirty="0"/>
            </a:br>
            <a:r>
              <a:rPr lang="en-US" dirty="0"/>
              <a:t>evaluation of biometrics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Circumvention </a:t>
            </a:r>
          </a:p>
        </p:txBody>
      </p:sp>
      <p:pic>
        <p:nvPicPr>
          <p:cNvPr id="5122" name="Picture 2" descr="http://ecx.images-amazon.com/images/I/41sDkppV2aL._SX34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803891" cy="555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0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IA&amp;A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is allocation of a unique </a:t>
            </a:r>
            <a:br>
              <a:rPr lang="en-US" dirty="0"/>
            </a:br>
            <a:r>
              <a:rPr lang="en-US" i="1" dirty="0"/>
              <a:t>identifier</a:t>
            </a:r>
            <a:r>
              <a:rPr lang="en-US" dirty="0"/>
              <a:t> to a person or a system</a:t>
            </a:r>
          </a:p>
          <a:p>
            <a:r>
              <a:rPr lang="en-US" dirty="0"/>
              <a:t>Authentication is the binding of identifier </a:t>
            </a:r>
            <a:br>
              <a:rPr lang="en-US" dirty="0"/>
            </a:br>
            <a:r>
              <a:rPr lang="en-US" dirty="0"/>
              <a:t>to user of that ID</a:t>
            </a:r>
          </a:p>
          <a:p>
            <a:r>
              <a:rPr lang="en-US" dirty="0"/>
              <a:t>Verification is process of establishing </a:t>
            </a:r>
            <a:br>
              <a:rPr lang="en-US" dirty="0"/>
            </a:br>
            <a:r>
              <a:rPr lang="en-US" dirty="0"/>
              <a:t>whether authentication offered is correct</a:t>
            </a:r>
          </a:p>
          <a:p>
            <a:r>
              <a:rPr lang="en-US" dirty="0"/>
              <a:t>Biometrics can serve for identification &amp; </a:t>
            </a:r>
            <a:br>
              <a:rPr lang="en-US" dirty="0"/>
            </a:br>
            <a:r>
              <a:rPr lang="en-US" dirty="0"/>
              <a:t>authentication in one process</a:t>
            </a:r>
          </a:p>
          <a:p>
            <a:pPr lvl="1"/>
            <a:r>
              <a:rPr lang="en-US" dirty="0"/>
              <a:t>Identification through a biometric automatically leads to authentication</a:t>
            </a:r>
          </a:p>
          <a:p>
            <a:pPr lvl="1"/>
            <a:r>
              <a:rPr lang="en-US" dirty="0"/>
              <a:t>Except in case of identical twins or other identical ‘</a:t>
            </a:r>
            <a:r>
              <a:rPr lang="en-US" dirty="0" err="1"/>
              <a:t>tuplets</a:t>
            </a:r>
            <a:r>
              <a:rPr lang="en-US" dirty="0"/>
              <a:t> (effectively genetic clones)</a:t>
            </a:r>
          </a:p>
          <a:p>
            <a:endParaRPr lang="en-US" dirty="0"/>
          </a:p>
        </p:txBody>
      </p:sp>
      <p:pic>
        <p:nvPicPr>
          <p:cNvPr id="6146" name="Picture 2" descr="C:\Users\mkabay\AppData\Local\Microsoft\Windows\Temporary Internet Files\Content.IE5\V3RDRTAV\Identity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67" y="838200"/>
            <a:ext cx="2232167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sz="2400" i="1"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943</TotalTime>
  <Words>3125</Words>
  <Application>Microsoft Office PowerPoint</Application>
  <PresentationFormat>On-screen Show (4:3)</PresentationFormat>
  <Paragraphs>565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Biometrics</vt:lpstr>
      <vt:lpstr>Topics</vt:lpstr>
      <vt:lpstr>Introduction</vt:lpstr>
      <vt:lpstr>Importance of I&amp;A</vt:lpstr>
      <vt:lpstr>Fundamentals &amp; Applications</vt:lpstr>
      <vt:lpstr>Overview &amp; History</vt:lpstr>
      <vt:lpstr>Properties of Biometrics (1)</vt:lpstr>
      <vt:lpstr>Properties of Biometrics (2)</vt:lpstr>
      <vt:lpstr>IA&amp;A</vt:lpstr>
      <vt:lpstr>Application Areas</vt:lpstr>
      <vt:lpstr>Data Acquisition &amp; Presentation</vt:lpstr>
      <vt:lpstr>Types of Biometric Technologies</vt:lpstr>
      <vt:lpstr>Finger Scan (1)</vt:lpstr>
      <vt:lpstr>Finger Scan (2)</vt:lpstr>
      <vt:lpstr>Facial Scan / Recognition (1)</vt:lpstr>
      <vt:lpstr>Facial Scan / Recognition (2)</vt:lpstr>
      <vt:lpstr>Hand Geometry (1)</vt:lpstr>
      <vt:lpstr>Hand Geometry (2)</vt:lpstr>
      <vt:lpstr>Iris Scan</vt:lpstr>
      <vt:lpstr>Voice Recognition</vt:lpstr>
      <vt:lpstr>Other Biometric Technologies</vt:lpstr>
      <vt:lpstr>Types of Errors &amp; System Metrics</vt:lpstr>
      <vt:lpstr>False Accept</vt:lpstr>
      <vt:lpstr>False Reject</vt:lpstr>
      <vt:lpstr>Crossover Error Rate (CER / EER)</vt:lpstr>
      <vt:lpstr>Failure to Enroll (FTE)</vt:lpstr>
      <vt:lpstr>Transaction Time</vt:lpstr>
      <vt:lpstr>Disadvantages &amp; Problems</vt:lpstr>
      <vt:lpstr>General Considerations (1)</vt:lpstr>
      <vt:lpstr>General Considerations (2)</vt:lpstr>
      <vt:lpstr>General Considerations (3)</vt:lpstr>
      <vt:lpstr>Health &amp; Disability</vt:lpstr>
      <vt:lpstr>Biological Variations</vt:lpstr>
      <vt:lpstr>Environmental &amp; Cultural Factors</vt:lpstr>
      <vt:lpstr>Cost</vt:lpstr>
      <vt:lpstr>Attacks on Biometric Systems</vt:lpstr>
      <vt:lpstr>Privacy Concerns</vt:lpstr>
      <vt:lpstr>Legal Issues</vt:lpstr>
      <vt:lpstr>Recent Trends in Biometric Authentication</vt:lpstr>
      <vt:lpstr>Government Advances</vt:lpstr>
      <vt:lpstr>Face Scanning at Airports &amp; Casinos</vt:lpstr>
      <vt:lpstr>Deployment in Financial Industry</vt:lpstr>
      <vt:lpstr>Healthcare Industry</vt:lpstr>
      <vt:lpstr>Time &amp; Attendance Systems</vt:lpstr>
      <vt:lpstr>Racial Bias in Facial Recognition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Biometrics</dc:title>
  <dc:subject>CSH6 Chapter 29</dc:subject>
  <dc:creator>Michel E. Kabay, PhD, CISSP-ISSMP</dc:creator>
  <cp:keywords/>
  <dc:description>Updated 2018-10-26_x000d_
BIOMETRIC AUTHENTICATION_x000d_
Eric Salveggio, Steven Lovaas, David R. Lease, &amp; Robert Guess_x000d_
</dc:description>
  <cp:lastModifiedBy>Mich Kabay</cp:lastModifiedBy>
  <cp:revision>125</cp:revision>
  <cp:lastPrinted>2000-03-28T00:08:39Z</cp:lastPrinted>
  <dcterms:created xsi:type="dcterms:W3CDTF">2009-10-28T12:22:55Z</dcterms:created>
  <dcterms:modified xsi:type="dcterms:W3CDTF">2021-02-05T19:53:58Z</dcterms:modified>
  <cp:category/>
</cp:coreProperties>
</file>