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72"/>
  </p:notesMasterIdLst>
  <p:handoutMasterIdLst>
    <p:handoutMasterId r:id="rId73"/>
  </p:handoutMasterIdLst>
  <p:sldIdLst>
    <p:sldId id="908" r:id="rId2"/>
    <p:sldId id="910" r:id="rId3"/>
    <p:sldId id="917" r:id="rId4"/>
    <p:sldId id="916" r:id="rId5"/>
    <p:sldId id="923" r:id="rId6"/>
    <p:sldId id="967" r:id="rId7"/>
    <p:sldId id="922" r:id="rId8"/>
    <p:sldId id="968" r:id="rId9"/>
    <p:sldId id="921" r:id="rId10"/>
    <p:sldId id="972" r:id="rId11"/>
    <p:sldId id="971" r:id="rId12"/>
    <p:sldId id="970" r:id="rId13"/>
    <p:sldId id="969" r:id="rId14"/>
    <p:sldId id="920" r:id="rId15"/>
    <p:sldId id="919" r:id="rId16"/>
    <p:sldId id="915" r:id="rId17"/>
    <p:sldId id="933" r:id="rId18"/>
    <p:sldId id="932" r:id="rId19"/>
    <p:sldId id="931" r:id="rId20"/>
    <p:sldId id="930" r:id="rId21"/>
    <p:sldId id="929" r:id="rId22"/>
    <p:sldId id="928" r:id="rId23"/>
    <p:sldId id="927" r:id="rId24"/>
    <p:sldId id="926" r:id="rId25"/>
    <p:sldId id="925" r:id="rId26"/>
    <p:sldId id="924" r:id="rId27"/>
    <p:sldId id="914" r:id="rId28"/>
    <p:sldId id="939" r:id="rId29"/>
    <p:sldId id="938" r:id="rId30"/>
    <p:sldId id="977" r:id="rId31"/>
    <p:sldId id="937" r:id="rId32"/>
    <p:sldId id="936" r:id="rId33"/>
    <p:sldId id="935" r:id="rId34"/>
    <p:sldId id="934" r:id="rId35"/>
    <p:sldId id="973" r:id="rId36"/>
    <p:sldId id="913" r:id="rId37"/>
    <p:sldId id="951" r:id="rId38"/>
    <p:sldId id="950" r:id="rId39"/>
    <p:sldId id="949" r:id="rId40"/>
    <p:sldId id="948" r:id="rId41"/>
    <p:sldId id="947" r:id="rId42"/>
    <p:sldId id="946" r:id="rId43"/>
    <p:sldId id="945" r:id="rId44"/>
    <p:sldId id="944" r:id="rId45"/>
    <p:sldId id="943" r:id="rId46"/>
    <p:sldId id="974" r:id="rId47"/>
    <p:sldId id="942" r:id="rId48"/>
    <p:sldId id="941" r:id="rId49"/>
    <p:sldId id="940" r:id="rId50"/>
    <p:sldId id="912" r:id="rId51"/>
    <p:sldId id="962" r:id="rId52"/>
    <p:sldId id="975" r:id="rId53"/>
    <p:sldId id="961" r:id="rId54"/>
    <p:sldId id="960" r:id="rId55"/>
    <p:sldId id="959" r:id="rId56"/>
    <p:sldId id="976" r:id="rId57"/>
    <p:sldId id="958" r:id="rId58"/>
    <p:sldId id="957" r:id="rId59"/>
    <p:sldId id="956" r:id="rId60"/>
    <p:sldId id="955" r:id="rId61"/>
    <p:sldId id="954" r:id="rId62"/>
    <p:sldId id="953" r:id="rId63"/>
    <p:sldId id="978" r:id="rId64"/>
    <p:sldId id="952" r:id="rId65"/>
    <p:sldId id="911" r:id="rId66"/>
    <p:sldId id="966" r:id="rId67"/>
    <p:sldId id="965" r:id="rId68"/>
    <p:sldId id="964" r:id="rId69"/>
    <p:sldId id="963" r:id="rId70"/>
    <p:sldId id="578" r:id="rId71"/>
  </p:sldIdLst>
  <p:sldSz cx="9144000" cy="6858000" type="screen4x3"/>
  <p:notesSz cx="7315200" cy="9601200"/>
  <p:defaultTextStyle>
    <a:defPPr>
      <a:defRPr lang="en-US"/>
    </a:defPPr>
    <a:lvl1pPr algn="l" rtl="0" fontAlgn="base">
      <a:spcBef>
        <a:spcPct val="0"/>
      </a:spcBef>
      <a:spcAft>
        <a:spcPct val="0"/>
      </a:spcAft>
      <a:defRPr sz="2000" b="1" kern="1200">
        <a:solidFill>
          <a:schemeClr val="tx1"/>
        </a:solidFill>
        <a:latin typeface="Arial" charset="0"/>
        <a:ea typeface="+mn-ea"/>
        <a:cs typeface="+mn-cs"/>
      </a:defRPr>
    </a:lvl1pPr>
    <a:lvl2pPr marL="457200" algn="l" rtl="0" fontAlgn="base">
      <a:spcBef>
        <a:spcPct val="0"/>
      </a:spcBef>
      <a:spcAft>
        <a:spcPct val="0"/>
      </a:spcAft>
      <a:defRPr sz="2000" b="1" kern="1200">
        <a:solidFill>
          <a:schemeClr val="tx1"/>
        </a:solidFill>
        <a:latin typeface="Arial" charset="0"/>
        <a:ea typeface="+mn-ea"/>
        <a:cs typeface="+mn-cs"/>
      </a:defRPr>
    </a:lvl2pPr>
    <a:lvl3pPr marL="914400" algn="l" rtl="0" fontAlgn="base">
      <a:spcBef>
        <a:spcPct val="0"/>
      </a:spcBef>
      <a:spcAft>
        <a:spcPct val="0"/>
      </a:spcAft>
      <a:defRPr sz="2000" b="1" kern="1200">
        <a:solidFill>
          <a:schemeClr val="tx1"/>
        </a:solidFill>
        <a:latin typeface="Arial" charset="0"/>
        <a:ea typeface="+mn-ea"/>
        <a:cs typeface="+mn-cs"/>
      </a:defRPr>
    </a:lvl3pPr>
    <a:lvl4pPr marL="1371600" algn="l" rtl="0" fontAlgn="base">
      <a:spcBef>
        <a:spcPct val="0"/>
      </a:spcBef>
      <a:spcAft>
        <a:spcPct val="0"/>
      </a:spcAft>
      <a:defRPr sz="2000" b="1" kern="1200">
        <a:solidFill>
          <a:schemeClr val="tx1"/>
        </a:solidFill>
        <a:latin typeface="Arial" charset="0"/>
        <a:ea typeface="+mn-ea"/>
        <a:cs typeface="+mn-cs"/>
      </a:defRPr>
    </a:lvl4pPr>
    <a:lvl5pPr marL="1828800" algn="l" rtl="0" fontAlgn="base">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86411" autoAdjust="0"/>
  </p:normalViewPr>
  <p:slideViewPr>
    <p:cSldViewPr showGuides="1">
      <p:cViewPr>
        <p:scale>
          <a:sx n="75" d="100"/>
          <a:sy n="75" d="100"/>
        </p:scale>
        <p:origin x="-1690" y="-418"/>
      </p:cViewPr>
      <p:guideLst>
        <p:guide orient="horz" pos="2160"/>
        <p:guide pos="2880"/>
      </p:guideLst>
    </p:cSldViewPr>
  </p:slideViewPr>
  <p:outlineViewPr>
    <p:cViewPr>
      <p:scale>
        <a:sx n="33" d="100"/>
        <a:sy n="33" d="100"/>
      </p:scale>
      <p:origin x="0" y="61596"/>
    </p:cViewPr>
    <p:sldLst>
      <p:sld r:id="rId1" collapse="1"/>
      <p:sld r:id="rId2" collapse="1"/>
    </p:sldLst>
  </p:outlineViewPr>
  <p:notesTextViewPr>
    <p:cViewPr>
      <p:scale>
        <a:sx n="100" d="100"/>
        <a:sy n="100" d="100"/>
      </p:scale>
      <p:origin x="0" y="0"/>
    </p:cViewPr>
  </p:notesTextViewPr>
  <p:sorterViewPr>
    <p:cViewPr>
      <p:scale>
        <a:sx n="66" d="100"/>
        <a:sy n="66" d="100"/>
      </p:scale>
      <p:origin x="0" y="4512"/>
    </p:cViewPr>
  </p:sorterViewPr>
  <p:notesViewPr>
    <p:cSldViewPr showGuides="1">
      <p:cViewPr varScale="1">
        <p:scale>
          <a:sx n="65" d="100"/>
          <a:sy n="65" d="100"/>
        </p:scale>
        <p:origin x="-3062" y="-8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3810" name="Rectangle 2"/>
          <p:cNvSpPr>
            <a:spLocks noGrp="1" noChangeArrowheads="1"/>
          </p:cNvSpPr>
          <p:nvPr>
            <p:ph type="hdr" sz="quarter"/>
          </p:nvPr>
        </p:nvSpPr>
        <p:spPr bwMode="auto">
          <a:xfrm>
            <a:off x="0" y="457436"/>
            <a:ext cx="7315200" cy="227897"/>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ctr" defTabSz="913846" eaLnBrk="0" hangingPunct="0">
              <a:defRPr sz="1200" b="0" i="1" dirty="0" smtClean="0">
                <a:latin typeface="Times New Roman" charset="0"/>
              </a:defRPr>
            </a:lvl1pPr>
          </a:lstStyle>
          <a:p>
            <a:pPr>
              <a:defRPr/>
            </a:pPr>
            <a:r>
              <a:rPr lang="en-US"/>
              <a:t>Introduction to IA – Class Notes</a:t>
            </a:r>
          </a:p>
        </p:txBody>
      </p:sp>
      <p:sp>
        <p:nvSpPr>
          <p:cNvPr id="503812" name="Rectangle 4"/>
          <p:cNvSpPr>
            <a:spLocks noGrp="1" noChangeArrowheads="1"/>
          </p:cNvSpPr>
          <p:nvPr>
            <p:ph type="ftr" sz="quarter" idx="2"/>
          </p:nvPr>
        </p:nvSpPr>
        <p:spPr bwMode="auto">
          <a:xfrm>
            <a:off x="0" y="8915869"/>
            <a:ext cx="7315200" cy="457435"/>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ctr" defTabSz="913846" eaLnBrk="0" hangingPunct="0">
              <a:defRPr sz="1200" b="0" i="1" dirty="0" smtClean="0">
                <a:latin typeface="Times New Roman" charset="0"/>
              </a:defRPr>
            </a:lvl1pPr>
          </a:lstStyle>
          <a:p>
            <a:pPr>
              <a:defRPr/>
            </a:pPr>
            <a:r>
              <a:rPr lang="en-US" dirty="0"/>
              <a:t>Copyright </a:t>
            </a:r>
            <a:r>
              <a:rPr lang="en-US"/>
              <a:t>© 2020 M. E. </a:t>
            </a:r>
            <a:r>
              <a:rPr lang="en-US" dirty="0"/>
              <a:t>Kabay                             </a:t>
            </a:r>
            <a:fld id="{737F65E9-A772-4A14-AEBC-B0D97BFED8B8}" type="slidenum">
              <a:rPr lang="en-US"/>
              <a:pPr>
                <a:defRPr/>
              </a:pPr>
              <a:t>‹#›</a:t>
            </a:fld>
            <a:r>
              <a:rPr lang="en-US" dirty="0"/>
              <a:t>                                              All rights reserved.</a:t>
            </a:r>
          </a:p>
        </p:txBody>
      </p:sp>
    </p:spTree>
    <p:extLst>
      <p:ext uri="{BB962C8B-B14F-4D97-AF65-F5344CB8AC3E}">
        <p14:creationId xmlns:p14="http://schemas.microsoft.com/office/powerpoint/2010/main" val="7316917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219200" y="239375"/>
            <a:ext cx="4876800" cy="239374"/>
          </a:xfrm>
          <a:prstGeom prst="rect">
            <a:avLst/>
          </a:prstGeom>
          <a:noFill/>
          <a:ln w="12700">
            <a:noFill/>
            <a:miter lim="800000"/>
            <a:headEnd type="none" w="sm" len="sm"/>
            <a:tailEnd type="none" w="sm" len="sm"/>
          </a:ln>
          <a:effectLst/>
        </p:spPr>
        <p:txBody>
          <a:bodyPr vert="horz" wrap="square" lIns="96638" tIns="48320" rIns="96638" bIns="48320" numCol="1" anchor="t" anchorCtr="0" compatLnSpc="1">
            <a:prstTxWarp prst="textNoShape">
              <a:avLst/>
            </a:prstTxWarp>
          </a:bodyPr>
          <a:lstStyle>
            <a:lvl1pPr algn="ctr" defTabSz="966535" eaLnBrk="0" hangingPunct="0">
              <a:defRPr sz="1300" b="0" i="1" dirty="0">
                <a:latin typeface="Garamond" pitchFamily="18" charset="0"/>
              </a:defRPr>
            </a:lvl1pPr>
          </a:lstStyle>
          <a:p>
            <a:pPr>
              <a:defRPr/>
            </a:pPr>
            <a:r>
              <a:rPr lang="en-US"/>
              <a:t>IS340 Class Notes</a:t>
            </a:r>
          </a:p>
        </p:txBody>
      </p:sp>
      <p:sp>
        <p:nvSpPr>
          <p:cNvPr id="5123"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1138033" y="4561227"/>
            <a:ext cx="5039139" cy="4318573"/>
          </a:xfrm>
          <a:prstGeom prst="rect">
            <a:avLst/>
          </a:prstGeom>
          <a:noFill/>
          <a:ln w="12700">
            <a:solidFill>
              <a:schemeClr val="bg1"/>
            </a:solidFill>
            <a:miter lim="800000"/>
            <a:headEnd type="none" w="sm" len="sm"/>
            <a:tailEnd type="none" w="sm" len="sm"/>
          </a:ln>
          <a:effectLst/>
        </p:spPr>
        <p:txBody>
          <a:bodyPr vert="horz" wrap="square" lIns="96638" tIns="48320" rIns="96638" bIns="483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1138033" y="9122453"/>
            <a:ext cx="5039139" cy="239374"/>
          </a:xfrm>
          <a:prstGeom prst="rect">
            <a:avLst/>
          </a:prstGeom>
          <a:noFill/>
          <a:ln w="12700">
            <a:noFill/>
            <a:miter lim="800000"/>
            <a:headEnd type="none" w="sm" len="sm"/>
            <a:tailEnd type="none" w="sm" len="sm"/>
          </a:ln>
          <a:effectLst/>
        </p:spPr>
        <p:txBody>
          <a:bodyPr vert="horz" wrap="square" lIns="96638" tIns="48320" rIns="96638" bIns="48320" numCol="1" anchor="b" anchorCtr="0" compatLnSpc="1">
            <a:prstTxWarp prst="textNoShape">
              <a:avLst/>
            </a:prstTxWarp>
          </a:bodyPr>
          <a:lstStyle>
            <a:lvl1pPr algn="ctr" defTabSz="966535" eaLnBrk="0" hangingPunct="0">
              <a:defRPr sz="1100" b="0" i="1" dirty="0">
                <a:latin typeface="Garamond" pitchFamily="18" charset="0"/>
              </a:defRPr>
            </a:lvl1pPr>
          </a:lstStyle>
          <a:p>
            <a:pPr>
              <a:defRPr/>
            </a:pPr>
            <a:r>
              <a:rPr lang="en-US"/>
              <a:t>Copyright © 2003 M. E. Kabay.                                                            All rights reserved.</a:t>
            </a:r>
          </a:p>
        </p:txBody>
      </p:sp>
      <p:sp>
        <p:nvSpPr>
          <p:cNvPr id="5127" name="Rectangle 7"/>
          <p:cNvSpPr>
            <a:spLocks noGrp="1" noChangeArrowheads="1"/>
          </p:cNvSpPr>
          <p:nvPr>
            <p:ph type="sldNum" sz="quarter" idx="5"/>
          </p:nvPr>
        </p:nvSpPr>
        <p:spPr bwMode="auto">
          <a:xfrm>
            <a:off x="3251754" y="9122453"/>
            <a:ext cx="1056861" cy="239374"/>
          </a:xfrm>
          <a:prstGeom prst="rect">
            <a:avLst/>
          </a:prstGeom>
          <a:noFill/>
          <a:ln w="12700">
            <a:noFill/>
            <a:miter lim="800000"/>
            <a:headEnd type="none" w="sm" len="sm"/>
            <a:tailEnd type="none" w="sm" len="sm"/>
          </a:ln>
          <a:effectLst/>
        </p:spPr>
        <p:txBody>
          <a:bodyPr vert="horz" wrap="square" lIns="96638" tIns="48320" rIns="96638" bIns="48320" numCol="1" anchor="b" anchorCtr="0" compatLnSpc="1">
            <a:prstTxWarp prst="textNoShape">
              <a:avLst/>
            </a:prstTxWarp>
          </a:bodyPr>
          <a:lstStyle>
            <a:lvl1pPr algn="ctr" defTabSz="966535" eaLnBrk="0" hangingPunct="0">
              <a:defRPr sz="1100" b="0" dirty="0">
                <a:latin typeface="Garamond" pitchFamily="18" charset="0"/>
              </a:defRPr>
            </a:lvl1pPr>
          </a:lstStyle>
          <a:p>
            <a:pPr>
              <a:defRPr/>
            </a:pPr>
            <a:r>
              <a:rPr lang="en-US" dirty="0"/>
              <a:t>1-</a:t>
            </a:r>
            <a:fld id="{ED725276-BEAB-4EA9-A13C-79F565D41D7F}" type="slidenum">
              <a:rPr lang="en-US"/>
              <a:pPr>
                <a:defRPr/>
              </a:pPr>
              <a:t>‹#›</a:t>
            </a:fld>
            <a:endParaRPr lang="en-US" sz="1300" dirty="0">
              <a:latin typeface="Times New Roman" charset="0"/>
            </a:endParaRPr>
          </a:p>
        </p:txBody>
      </p:sp>
    </p:spTree>
    <p:extLst>
      <p:ext uri="{BB962C8B-B14F-4D97-AF65-F5344CB8AC3E}">
        <p14:creationId xmlns:p14="http://schemas.microsoft.com/office/powerpoint/2010/main" val="4148215995"/>
      </p:ext>
    </p:extLst>
  </p:cSld>
  <p:clrMap bg1="lt1" tx1="dk1" bg2="lt2" tx2="dk2" accent1="accent1" accent2="accent2" accent3="accent3" accent4="accent4" accent5="accent5" accent6="accent6" hlink="hlink" folHlink="folHlink"/>
  <p:hf hdr="0" dt="0"/>
  <p:notesStyle>
    <a:lvl1pPr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1pPr>
    <a:lvl2pPr marL="1143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2pPr>
    <a:lvl3pPr marL="2286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3pPr>
    <a:lvl4pPr marL="3429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4pPr>
    <a:lvl5pPr marL="4572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endParaRPr lang="en-US"/>
          </a:p>
        </p:txBody>
      </p:sp>
      <p:sp>
        <p:nvSpPr>
          <p:cNvPr id="6148" name="Footer Placeholder 3"/>
          <p:cNvSpPr>
            <a:spLocks noGrp="1"/>
          </p:cNvSpPr>
          <p:nvPr>
            <p:ph type="ftr" sz="quarter" idx="4"/>
          </p:nvPr>
        </p:nvSpPr>
        <p:spPr>
          <a:noFill/>
        </p:spPr>
        <p:txBody>
          <a:bodyPr/>
          <a:lstStyle/>
          <a:p>
            <a:r>
              <a:rPr lang="en-US" dirty="0"/>
              <a:t>Copyright </a:t>
            </a:r>
            <a:r>
              <a:rPr lang="en-US"/>
              <a:t>© 2020 M. E. </a:t>
            </a:r>
            <a:r>
              <a:rPr lang="en-US" dirty="0"/>
              <a:t>Kabay.                                                            All rights reserved.</a:t>
            </a:r>
          </a:p>
        </p:txBody>
      </p:sp>
      <p:sp>
        <p:nvSpPr>
          <p:cNvPr id="6149" name="Slide Number Placeholder 4"/>
          <p:cNvSpPr>
            <a:spLocks noGrp="1"/>
          </p:cNvSpPr>
          <p:nvPr>
            <p:ph type="sldNum" sz="quarter" idx="5"/>
          </p:nvPr>
        </p:nvSpPr>
        <p:spPr>
          <a:noFill/>
        </p:spPr>
        <p:txBody>
          <a:bodyPr/>
          <a:lstStyle/>
          <a:p>
            <a:r>
              <a:rPr lang="en-US" dirty="0"/>
              <a:t>1-</a:t>
            </a:r>
            <a:fld id="{B801C775-E9A2-4685-A6A4-9F4F15C88AEE}" type="slidenum">
              <a:rPr lang="en-US" smtClean="0"/>
              <a:pPr/>
              <a:t>1</a:t>
            </a:fld>
            <a:endParaRPr lang="en-US" sz="1300" dirty="0">
              <a:latin typeface="Times New Roman" pitchFamily="18" charset="0"/>
            </a:endParaRPr>
          </a:p>
        </p:txBody>
      </p:sp>
    </p:spTree>
    <p:extLst>
      <p:ext uri="{BB962C8B-B14F-4D97-AF65-F5344CB8AC3E}">
        <p14:creationId xmlns:p14="http://schemas.microsoft.com/office/powerpoint/2010/main" val="1346195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10</a:t>
            </a:fld>
            <a:endParaRPr lang="en-US" sz="1300" dirty="0">
              <a:latin typeface="Times New Roman" charset="0"/>
            </a:endParaRPr>
          </a:p>
        </p:txBody>
      </p:sp>
    </p:spTree>
    <p:extLst>
      <p:ext uri="{BB962C8B-B14F-4D97-AF65-F5344CB8AC3E}">
        <p14:creationId xmlns:p14="http://schemas.microsoft.com/office/powerpoint/2010/main" val="278393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11</a:t>
            </a:fld>
            <a:endParaRPr lang="en-US" sz="1300" dirty="0">
              <a:latin typeface="Times New Roman" charset="0"/>
            </a:endParaRPr>
          </a:p>
        </p:txBody>
      </p:sp>
    </p:spTree>
    <p:extLst>
      <p:ext uri="{BB962C8B-B14F-4D97-AF65-F5344CB8AC3E}">
        <p14:creationId xmlns:p14="http://schemas.microsoft.com/office/powerpoint/2010/main" val="4105543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12</a:t>
            </a:fld>
            <a:endParaRPr lang="en-US" sz="1300" dirty="0">
              <a:latin typeface="Times New Roman" charset="0"/>
            </a:endParaRPr>
          </a:p>
        </p:txBody>
      </p:sp>
    </p:spTree>
    <p:extLst>
      <p:ext uri="{BB962C8B-B14F-4D97-AF65-F5344CB8AC3E}">
        <p14:creationId xmlns:p14="http://schemas.microsoft.com/office/powerpoint/2010/main" val="3718624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13</a:t>
            </a:fld>
            <a:endParaRPr lang="en-US" sz="1300" dirty="0">
              <a:latin typeface="Times New Roman" charset="0"/>
            </a:endParaRPr>
          </a:p>
        </p:txBody>
      </p:sp>
    </p:spTree>
    <p:extLst>
      <p:ext uri="{BB962C8B-B14F-4D97-AF65-F5344CB8AC3E}">
        <p14:creationId xmlns:p14="http://schemas.microsoft.com/office/powerpoint/2010/main" val="4274710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14</a:t>
            </a:fld>
            <a:endParaRPr lang="en-US" sz="1300" dirty="0">
              <a:latin typeface="Times New Roman" charset="0"/>
            </a:endParaRPr>
          </a:p>
        </p:txBody>
      </p:sp>
    </p:spTree>
    <p:extLst>
      <p:ext uri="{BB962C8B-B14F-4D97-AF65-F5344CB8AC3E}">
        <p14:creationId xmlns:p14="http://schemas.microsoft.com/office/powerpoint/2010/main" val="1917084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15</a:t>
            </a:fld>
            <a:endParaRPr lang="en-US" sz="1300" dirty="0">
              <a:latin typeface="Times New Roman" charset="0"/>
            </a:endParaRPr>
          </a:p>
        </p:txBody>
      </p:sp>
    </p:spTree>
    <p:extLst>
      <p:ext uri="{BB962C8B-B14F-4D97-AF65-F5344CB8AC3E}">
        <p14:creationId xmlns:p14="http://schemas.microsoft.com/office/powerpoint/2010/main" val="3818610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16</a:t>
            </a:fld>
            <a:endParaRPr lang="en-US" sz="1300" dirty="0">
              <a:latin typeface="Times New Roman" charset="0"/>
            </a:endParaRPr>
          </a:p>
        </p:txBody>
      </p:sp>
    </p:spTree>
    <p:extLst>
      <p:ext uri="{BB962C8B-B14F-4D97-AF65-F5344CB8AC3E}">
        <p14:creationId xmlns:p14="http://schemas.microsoft.com/office/powerpoint/2010/main" val="2989317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17</a:t>
            </a:fld>
            <a:endParaRPr lang="en-US" sz="1300" dirty="0">
              <a:latin typeface="Times New Roman" charset="0"/>
            </a:endParaRPr>
          </a:p>
        </p:txBody>
      </p:sp>
    </p:spTree>
    <p:extLst>
      <p:ext uri="{BB962C8B-B14F-4D97-AF65-F5344CB8AC3E}">
        <p14:creationId xmlns:p14="http://schemas.microsoft.com/office/powerpoint/2010/main" val="2700039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18</a:t>
            </a:fld>
            <a:endParaRPr lang="en-US" sz="1300" dirty="0">
              <a:latin typeface="Times New Roman" charset="0"/>
            </a:endParaRPr>
          </a:p>
        </p:txBody>
      </p:sp>
    </p:spTree>
    <p:extLst>
      <p:ext uri="{BB962C8B-B14F-4D97-AF65-F5344CB8AC3E}">
        <p14:creationId xmlns:p14="http://schemas.microsoft.com/office/powerpoint/2010/main" val="2808740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19</a:t>
            </a:fld>
            <a:endParaRPr lang="en-US" sz="1300" dirty="0">
              <a:latin typeface="Times New Roman" charset="0"/>
            </a:endParaRPr>
          </a:p>
        </p:txBody>
      </p:sp>
    </p:spTree>
    <p:extLst>
      <p:ext uri="{BB962C8B-B14F-4D97-AF65-F5344CB8AC3E}">
        <p14:creationId xmlns:p14="http://schemas.microsoft.com/office/powerpoint/2010/main" val="290575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endParaRPr lang="en-US"/>
          </a:p>
        </p:txBody>
      </p:sp>
      <p:sp>
        <p:nvSpPr>
          <p:cNvPr id="7172" name="Footer Placeholder 3"/>
          <p:cNvSpPr>
            <a:spLocks noGrp="1"/>
          </p:cNvSpPr>
          <p:nvPr>
            <p:ph type="ftr" sz="quarter" idx="4"/>
          </p:nvPr>
        </p:nvSpPr>
        <p:spPr>
          <a:noFill/>
        </p:spPr>
        <p:txBody>
          <a:bodyPr/>
          <a:lstStyle/>
          <a:p>
            <a:r>
              <a:rPr lang="en-US"/>
              <a:t>Copyright © 2004 M. E. Kabay.                                                            All rights reserved.</a:t>
            </a:r>
          </a:p>
        </p:txBody>
      </p:sp>
      <p:sp>
        <p:nvSpPr>
          <p:cNvPr id="7173" name="Slide Number Placeholder 4"/>
          <p:cNvSpPr>
            <a:spLocks noGrp="1"/>
          </p:cNvSpPr>
          <p:nvPr>
            <p:ph type="sldNum" sz="quarter" idx="5"/>
          </p:nvPr>
        </p:nvSpPr>
        <p:spPr>
          <a:noFill/>
        </p:spPr>
        <p:txBody>
          <a:bodyPr/>
          <a:lstStyle/>
          <a:p>
            <a:r>
              <a:rPr lang="en-US" dirty="0"/>
              <a:t>1-</a:t>
            </a:r>
            <a:fld id="{F58B216C-A862-4EB0-B884-BFC1CA76260A}" type="slidenum">
              <a:rPr lang="en-US" smtClean="0"/>
              <a:pPr/>
              <a:t>2</a:t>
            </a:fld>
            <a:endParaRPr lang="en-US" sz="1200" dirty="0">
              <a:latin typeface="Times New Roman" pitchFamily="18" charset="0"/>
            </a:endParaRPr>
          </a:p>
        </p:txBody>
      </p:sp>
    </p:spTree>
    <p:extLst>
      <p:ext uri="{BB962C8B-B14F-4D97-AF65-F5344CB8AC3E}">
        <p14:creationId xmlns:p14="http://schemas.microsoft.com/office/powerpoint/2010/main" val="2244356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20</a:t>
            </a:fld>
            <a:endParaRPr lang="en-US" sz="1300" dirty="0">
              <a:latin typeface="Times New Roman" charset="0"/>
            </a:endParaRPr>
          </a:p>
        </p:txBody>
      </p:sp>
    </p:spTree>
    <p:extLst>
      <p:ext uri="{BB962C8B-B14F-4D97-AF65-F5344CB8AC3E}">
        <p14:creationId xmlns:p14="http://schemas.microsoft.com/office/powerpoint/2010/main" val="473585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21</a:t>
            </a:fld>
            <a:endParaRPr lang="en-US" sz="1300" dirty="0">
              <a:latin typeface="Times New Roman" charset="0"/>
            </a:endParaRPr>
          </a:p>
        </p:txBody>
      </p:sp>
    </p:spTree>
    <p:extLst>
      <p:ext uri="{BB962C8B-B14F-4D97-AF65-F5344CB8AC3E}">
        <p14:creationId xmlns:p14="http://schemas.microsoft.com/office/powerpoint/2010/main" val="3191882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22</a:t>
            </a:fld>
            <a:endParaRPr lang="en-US" sz="1300" dirty="0">
              <a:latin typeface="Times New Roman" charset="0"/>
            </a:endParaRPr>
          </a:p>
        </p:txBody>
      </p:sp>
    </p:spTree>
    <p:extLst>
      <p:ext uri="{BB962C8B-B14F-4D97-AF65-F5344CB8AC3E}">
        <p14:creationId xmlns:p14="http://schemas.microsoft.com/office/powerpoint/2010/main" val="2670825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23</a:t>
            </a:fld>
            <a:endParaRPr lang="en-US" sz="1300" dirty="0">
              <a:latin typeface="Times New Roman" charset="0"/>
            </a:endParaRPr>
          </a:p>
        </p:txBody>
      </p:sp>
    </p:spTree>
    <p:extLst>
      <p:ext uri="{BB962C8B-B14F-4D97-AF65-F5344CB8AC3E}">
        <p14:creationId xmlns:p14="http://schemas.microsoft.com/office/powerpoint/2010/main" val="3834237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24</a:t>
            </a:fld>
            <a:endParaRPr lang="en-US" sz="1300" dirty="0">
              <a:latin typeface="Times New Roman" charset="0"/>
            </a:endParaRPr>
          </a:p>
        </p:txBody>
      </p:sp>
    </p:spTree>
    <p:extLst>
      <p:ext uri="{BB962C8B-B14F-4D97-AF65-F5344CB8AC3E}">
        <p14:creationId xmlns:p14="http://schemas.microsoft.com/office/powerpoint/2010/main" val="3266560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25</a:t>
            </a:fld>
            <a:endParaRPr lang="en-US" sz="1300" dirty="0">
              <a:latin typeface="Times New Roman" charset="0"/>
            </a:endParaRPr>
          </a:p>
        </p:txBody>
      </p:sp>
    </p:spTree>
    <p:extLst>
      <p:ext uri="{BB962C8B-B14F-4D97-AF65-F5344CB8AC3E}">
        <p14:creationId xmlns:p14="http://schemas.microsoft.com/office/powerpoint/2010/main" val="2762501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26</a:t>
            </a:fld>
            <a:endParaRPr lang="en-US" sz="1300" dirty="0">
              <a:latin typeface="Times New Roman" charset="0"/>
            </a:endParaRPr>
          </a:p>
        </p:txBody>
      </p:sp>
    </p:spTree>
    <p:extLst>
      <p:ext uri="{BB962C8B-B14F-4D97-AF65-F5344CB8AC3E}">
        <p14:creationId xmlns:p14="http://schemas.microsoft.com/office/powerpoint/2010/main" val="3193197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27</a:t>
            </a:fld>
            <a:endParaRPr lang="en-US" sz="1300" dirty="0">
              <a:latin typeface="Times New Roman" charset="0"/>
            </a:endParaRPr>
          </a:p>
        </p:txBody>
      </p:sp>
    </p:spTree>
    <p:extLst>
      <p:ext uri="{BB962C8B-B14F-4D97-AF65-F5344CB8AC3E}">
        <p14:creationId xmlns:p14="http://schemas.microsoft.com/office/powerpoint/2010/main" val="2994913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28</a:t>
            </a:fld>
            <a:endParaRPr lang="en-US" sz="1300" dirty="0">
              <a:latin typeface="Times New Roman" charset="0"/>
            </a:endParaRPr>
          </a:p>
        </p:txBody>
      </p:sp>
    </p:spTree>
    <p:extLst>
      <p:ext uri="{BB962C8B-B14F-4D97-AF65-F5344CB8AC3E}">
        <p14:creationId xmlns:p14="http://schemas.microsoft.com/office/powerpoint/2010/main" val="4086232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29</a:t>
            </a:fld>
            <a:endParaRPr lang="en-US" sz="1300" dirty="0">
              <a:latin typeface="Times New Roman" charset="0"/>
            </a:endParaRPr>
          </a:p>
        </p:txBody>
      </p:sp>
    </p:spTree>
    <p:extLst>
      <p:ext uri="{BB962C8B-B14F-4D97-AF65-F5344CB8AC3E}">
        <p14:creationId xmlns:p14="http://schemas.microsoft.com/office/powerpoint/2010/main" val="668023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3</a:t>
            </a:fld>
            <a:endParaRPr lang="en-US" sz="1300" dirty="0">
              <a:latin typeface="Times New Roman" charset="0"/>
            </a:endParaRPr>
          </a:p>
        </p:txBody>
      </p:sp>
    </p:spTree>
    <p:extLst>
      <p:ext uri="{BB962C8B-B14F-4D97-AF65-F5344CB8AC3E}">
        <p14:creationId xmlns:p14="http://schemas.microsoft.com/office/powerpoint/2010/main" val="3345535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a:t>1-</a:t>
            </a:r>
            <a:fld id="{ED725276-BEAB-4EA9-A13C-79F565D41D7F}" type="slidenum">
              <a:rPr lang="en-US" smtClean="0"/>
              <a:pPr>
                <a:defRPr/>
              </a:pPr>
              <a:t>30</a:t>
            </a:fld>
            <a:endParaRPr lang="en-US" sz="1300" dirty="0">
              <a:latin typeface="Times New Roman" charset="0"/>
            </a:endParaRPr>
          </a:p>
        </p:txBody>
      </p:sp>
    </p:spTree>
    <p:extLst>
      <p:ext uri="{BB962C8B-B14F-4D97-AF65-F5344CB8AC3E}">
        <p14:creationId xmlns:p14="http://schemas.microsoft.com/office/powerpoint/2010/main" val="448957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31</a:t>
            </a:fld>
            <a:endParaRPr lang="en-US" sz="1300" dirty="0">
              <a:latin typeface="Times New Roman" charset="0"/>
            </a:endParaRPr>
          </a:p>
        </p:txBody>
      </p:sp>
    </p:spTree>
    <p:extLst>
      <p:ext uri="{BB962C8B-B14F-4D97-AF65-F5344CB8AC3E}">
        <p14:creationId xmlns:p14="http://schemas.microsoft.com/office/powerpoint/2010/main" val="1033849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32</a:t>
            </a:fld>
            <a:endParaRPr lang="en-US" sz="1300" dirty="0">
              <a:latin typeface="Times New Roman" charset="0"/>
            </a:endParaRPr>
          </a:p>
        </p:txBody>
      </p:sp>
    </p:spTree>
    <p:extLst>
      <p:ext uri="{BB962C8B-B14F-4D97-AF65-F5344CB8AC3E}">
        <p14:creationId xmlns:p14="http://schemas.microsoft.com/office/powerpoint/2010/main" val="3091744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33</a:t>
            </a:fld>
            <a:endParaRPr lang="en-US" sz="1300" dirty="0">
              <a:latin typeface="Times New Roman" charset="0"/>
            </a:endParaRPr>
          </a:p>
        </p:txBody>
      </p:sp>
    </p:spTree>
    <p:extLst>
      <p:ext uri="{BB962C8B-B14F-4D97-AF65-F5344CB8AC3E}">
        <p14:creationId xmlns:p14="http://schemas.microsoft.com/office/powerpoint/2010/main" val="979007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34</a:t>
            </a:fld>
            <a:endParaRPr lang="en-US" sz="1300" dirty="0">
              <a:latin typeface="Times New Roman" charset="0"/>
            </a:endParaRPr>
          </a:p>
        </p:txBody>
      </p:sp>
    </p:spTree>
    <p:extLst>
      <p:ext uri="{BB962C8B-B14F-4D97-AF65-F5344CB8AC3E}">
        <p14:creationId xmlns:p14="http://schemas.microsoft.com/office/powerpoint/2010/main" val="238817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35</a:t>
            </a:fld>
            <a:endParaRPr lang="en-US" sz="1300" dirty="0">
              <a:latin typeface="Times New Roman" charset="0"/>
            </a:endParaRPr>
          </a:p>
        </p:txBody>
      </p:sp>
    </p:spTree>
    <p:extLst>
      <p:ext uri="{BB962C8B-B14F-4D97-AF65-F5344CB8AC3E}">
        <p14:creationId xmlns:p14="http://schemas.microsoft.com/office/powerpoint/2010/main" val="1752285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36</a:t>
            </a:fld>
            <a:endParaRPr lang="en-US" sz="1300" dirty="0">
              <a:latin typeface="Times New Roman" charset="0"/>
            </a:endParaRPr>
          </a:p>
        </p:txBody>
      </p:sp>
    </p:spTree>
    <p:extLst>
      <p:ext uri="{BB962C8B-B14F-4D97-AF65-F5344CB8AC3E}">
        <p14:creationId xmlns:p14="http://schemas.microsoft.com/office/powerpoint/2010/main" val="4103346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37</a:t>
            </a:fld>
            <a:endParaRPr lang="en-US" sz="1300" dirty="0">
              <a:latin typeface="Times New Roman" charset="0"/>
            </a:endParaRPr>
          </a:p>
        </p:txBody>
      </p:sp>
    </p:spTree>
    <p:extLst>
      <p:ext uri="{BB962C8B-B14F-4D97-AF65-F5344CB8AC3E}">
        <p14:creationId xmlns:p14="http://schemas.microsoft.com/office/powerpoint/2010/main" val="2739742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38</a:t>
            </a:fld>
            <a:endParaRPr lang="en-US" sz="1300" dirty="0">
              <a:latin typeface="Times New Roman" charset="0"/>
            </a:endParaRPr>
          </a:p>
        </p:txBody>
      </p:sp>
    </p:spTree>
    <p:extLst>
      <p:ext uri="{BB962C8B-B14F-4D97-AF65-F5344CB8AC3E}">
        <p14:creationId xmlns:p14="http://schemas.microsoft.com/office/powerpoint/2010/main" val="4170177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39</a:t>
            </a:fld>
            <a:endParaRPr lang="en-US" sz="1300" dirty="0">
              <a:latin typeface="Times New Roman" charset="0"/>
            </a:endParaRPr>
          </a:p>
        </p:txBody>
      </p:sp>
    </p:spTree>
    <p:extLst>
      <p:ext uri="{BB962C8B-B14F-4D97-AF65-F5344CB8AC3E}">
        <p14:creationId xmlns:p14="http://schemas.microsoft.com/office/powerpoint/2010/main" val="409878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4</a:t>
            </a:fld>
            <a:endParaRPr lang="en-US" sz="1300" dirty="0">
              <a:latin typeface="Times New Roman" charset="0"/>
            </a:endParaRPr>
          </a:p>
        </p:txBody>
      </p:sp>
    </p:spTree>
    <p:extLst>
      <p:ext uri="{BB962C8B-B14F-4D97-AF65-F5344CB8AC3E}">
        <p14:creationId xmlns:p14="http://schemas.microsoft.com/office/powerpoint/2010/main" val="241000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40</a:t>
            </a:fld>
            <a:endParaRPr lang="en-US" sz="1300" dirty="0">
              <a:latin typeface="Times New Roman" charset="0"/>
            </a:endParaRPr>
          </a:p>
        </p:txBody>
      </p:sp>
    </p:spTree>
    <p:extLst>
      <p:ext uri="{BB962C8B-B14F-4D97-AF65-F5344CB8AC3E}">
        <p14:creationId xmlns:p14="http://schemas.microsoft.com/office/powerpoint/2010/main" val="1028849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41</a:t>
            </a:fld>
            <a:endParaRPr lang="en-US" sz="1300" dirty="0">
              <a:latin typeface="Times New Roman" charset="0"/>
            </a:endParaRPr>
          </a:p>
        </p:txBody>
      </p:sp>
    </p:spTree>
    <p:extLst>
      <p:ext uri="{BB962C8B-B14F-4D97-AF65-F5344CB8AC3E}">
        <p14:creationId xmlns:p14="http://schemas.microsoft.com/office/powerpoint/2010/main" val="3337297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42</a:t>
            </a:fld>
            <a:endParaRPr lang="en-US" sz="1300" dirty="0">
              <a:latin typeface="Times New Roman" charset="0"/>
            </a:endParaRPr>
          </a:p>
        </p:txBody>
      </p:sp>
    </p:spTree>
    <p:extLst>
      <p:ext uri="{BB962C8B-B14F-4D97-AF65-F5344CB8AC3E}">
        <p14:creationId xmlns:p14="http://schemas.microsoft.com/office/powerpoint/2010/main" val="2898656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43</a:t>
            </a:fld>
            <a:endParaRPr lang="en-US" sz="1300" dirty="0">
              <a:latin typeface="Times New Roman" charset="0"/>
            </a:endParaRPr>
          </a:p>
        </p:txBody>
      </p:sp>
    </p:spTree>
    <p:extLst>
      <p:ext uri="{BB962C8B-B14F-4D97-AF65-F5344CB8AC3E}">
        <p14:creationId xmlns:p14="http://schemas.microsoft.com/office/powerpoint/2010/main" val="1977991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44</a:t>
            </a:fld>
            <a:endParaRPr lang="en-US" sz="1300" dirty="0">
              <a:latin typeface="Times New Roman" charset="0"/>
            </a:endParaRPr>
          </a:p>
        </p:txBody>
      </p:sp>
    </p:spTree>
    <p:extLst>
      <p:ext uri="{BB962C8B-B14F-4D97-AF65-F5344CB8AC3E}">
        <p14:creationId xmlns:p14="http://schemas.microsoft.com/office/powerpoint/2010/main" val="2219642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45</a:t>
            </a:fld>
            <a:endParaRPr lang="en-US" sz="1300" dirty="0">
              <a:latin typeface="Times New Roman" charset="0"/>
            </a:endParaRPr>
          </a:p>
        </p:txBody>
      </p:sp>
    </p:spTree>
    <p:extLst>
      <p:ext uri="{BB962C8B-B14F-4D97-AF65-F5344CB8AC3E}">
        <p14:creationId xmlns:p14="http://schemas.microsoft.com/office/powerpoint/2010/main" val="3602041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46</a:t>
            </a:fld>
            <a:endParaRPr lang="en-US" sz="1300" dirty="0">
              <a:latin typeface="Times New Roman" charset="0"/>
            </a:endParaRPr>
          </a:p>
        </p:txBody>
      </p:sp>
    </p:spTree>
    <p:extLst>
      <p:ext uri="{BB962C8B-B14F-4D97-AF65-F5344CB8AC3E}">
        <p14:creationId xmlns:p14="http://schemas.microsoft.com/office/powerpoint/2010/main" val="17234639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47</a:t>
            </a:fld>
            <a:endParaRPr lang="en-US" sz="1300" dirty="0">
              <a:latin typeface="Times New Roman" charset="0"/>
            </a:endParaRPr>
          </a:p>
        </p:txBody>
      </p:sp>
    </p:spTree>
    <p:extLst>
      <p:ext uri="{BB962C8B-B14F-4D97-AF65-F5344CB8AC3E}">
        <p14:creationId xmlns:p14="http://schemas.microsoft.com/office/powerpoint/2010/main" val="1117868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48</a:t>
            </a:fld>
            <a:endParaRPr lang="en-US" sz="1300" dirty="0">
              <a:latin typeface="Times New Roman" charset="0"/>
            </a:endParaRPr>
          </a:p>
        </p:txBody>
      </p:sp>
    </p:spTree>
    <p:extLst>
      <p:ext uri="{BB962C8B-B14F-4D97-AF65-F5344CB8AC3E}">
        <p14:creationId xmlns:p14="http://schemas.microsoft.com/office/powerpoint/2010/main" val="27359672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49</a:t>
            </a:fld>
            <a:endParaRPr lang="en-US" sz="1300" dirty="0">
              <a:latin typeface="Times New Roman" charset="0"/>
            </a:endParaRPr>
          </a:p>
        </p:txBody>
      </p:sp>
    </p:spTree>
    <p:extLst>
      <p:ext uri="{BB962C8B-B14F-4D97-AF65-F5344CB8AC3E}">
        <p14:creationId xmlns:p14="http://schemas.microsoft.com/office/powerpoint/2010/main" val="328126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5</a:t>
            </a:fld>
            <a:endParaRPr lang="en-US" sz="1300" dirty="0">
              <a:latin typeface="Times New Roman" charset="0"/>
            </a:endParaRPr>
          </a:p>
        </p:txBody>
      </p:sp>
    </p:spTree>
    <p:extLst>
      <p:ext uri="{BB962C8B-B14F-4D97-AF65-F5344CB8AC3E}">
        <p14:creationId xmlns:p14="http://schemas.microsoft.com/office/powerpoint/2010/main" val="19106439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50</a:t>
            </a:fld>
            <a:endParaRPr lang="en-US" sz="1300" dirty="0">
              <a:latin typeface="Times New Roman" charset="0"/>
            </a:endParaRPr>
          </a:p>
        </p:txBody>
      </p:sp>
    </p:spTree>
    <p:extLst>
      <p:ext uri="{BB962C8B-B14F-4D97-AF65-F5344CB8AC3E}">
        <p14:creationId xmlns:p14="http://schemas.microsoft.com/office/powerpoint/2010/main" val="4093178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51</a:t>
            </a:fld>
            <a:endParaRPr lang="en-US" sz="1300" dirty="0">
              <a:latin typeface="Times New Roman" charset="0"/>
            </a:endParaRPr>
          </a:p>
        </p:txBody>
      </p:sp>
    </p:spTree>
    <p:extLst>
      <p:ext uri="{BB962C8B-B14F-4D97-AF65-F5344CB8AC3E}">
        <p14:creationId xmlns:p14="http://schemas.microsoft.com/office/powerpoint/2010/main" val="2653568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52</a:t>
            </a:fld>
            <a:endParaRPr lang="en-US" sz="1300" dirty="0">
              <a:latin typeface="Times New Roman" charset="0"/>
            </a:endParaRPr>
          </a:p>
        </p:txBody>
      </p:sp>
    </p:spTree>
    <p:extLst>
      <p:ext uri="{BB962C8B-B14F-4D97-AF65-F5344CB8AC3E}">
        <p14:creationId xmlns:p14="http://schemas.microsoft.com/office/powerpoint/2010/main" val="30569653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53</a:t>
            </a:fld>
            <a:endParaRPr lang="en-US" sz="1300" dirty="0">
              <a:latin typeface="Times New Roman" charset="0"/>
            </a:endParaRPr>
          </a:p>
        </p:txBody>
      </p:sp>
    </p:spTree>
    <p:extLst>
      <p:ext uri="{BB962C8B-B14F-4D97-AF65-F5344CB8AC3E}">
        <p14:creationId xmlns:p14="http://schemas.microsoft.com/office/powerpoint/2010/main" val="9431192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54</a:t>
            </a:fld>
            <a:endParaRPr lang="en-US" sz="1300" dirty="0">
              <a:latin typeface="Times New Roman" charset="0"/>
            </a:endParaRPr>
          </a:p>
        </p:txBody>
      </p:sp>
    </p:spTree>
    <p:extLst>
      <p:ext uri="{BB962C8B-B14F-4D97-AF65-F5344CB8AC3E}">
        <p14:creationId xmlns:p14="http://schemas.microsoft.com/office/powerpoint/2010/main" val="3158743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55</a:t>
            </a:fld>
            <a:endParaRPr lang="en-US" sz="1300" dirty="0">
              <a:latin typeface="Times New Roman" charset="0"/>
            </a:endParaRPr>
          </a:p>
        </p:txBody>
      </p:sp>
    </p:spTree>
    <p:extLst>
      <p:ext uri="{BB962C8B-B14F-4D97-AF65-F5344CB8AC3E}">
        <p14:creationId xmlns:p14="http://schemas.microsoft.com/office/powerpoint/2010/main" val="1719427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56</a:t>
            </a:fld>
            <a:endParaRPr lang="en-US" sz="1300" dirty="0">
              <a:latin typeface="Times New Roman" charset="0"/>
            </a:endParaRPr>
          </a:p>
        </p:txBody>
      </p:sp>
    </p:spTree>
    <p:extLst>
      <p:ext uri="{BB962C8B-B14F-4D97-AF65-F5344CB8AC3E}">
        <p14:creationId xmlns:p14="http://schemas.microsoft.com/office/powerpoint/2010/main" val="41935638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57</a:t>
            </a:fld>
            <a:endParaRPr lang="en-US" sz="1300" dirty="0">
              <a:latin typeface="Times New Roman" charset="0"/>
            </a:endParaRPr>
          </a:p>
        </p:txBody>
      </p:sp>
    </p:spTree>
    <p:extLst>
      <p:ext uri="{BB962C8B-B14F-4D97-AF65-F5344CB8AC3E}">
        <p14:creationId xmlns:p14="http://schemas.microsoft.com/office/powerpoint/2010/main" val="3005618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58</a:t>
            </a:fld>
            <a:endParaRPr lang="en-US" sz="1300" dirty="0">
              <a:latin typeface="Times New Roman" charset="0"/>
            </a:endParaRPr>
          </a:p>
        </p:txBody>
      </p:sp>
    </p:spTree>
    <p:extLst>
      <p:ext uri="{BB962C8B-B14F-4D97-AF65-F5344CB8AC3E}">
        <p14:creationId xmlns:p14="http://schemas.microsoft.com/office/powerpoint/2010/main" val="5524248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59</a:t>
            </a:fld>
            <a:endParaRPr lang="en-US" sz="1300" dirty="0">
              <a:latin typeface="Times New Roman" charset="0"/>
            </a:endParaRPr>
          </a:p>
        </p:txBody>
      </p:sp>
    </p:spTree>
    <p:extLst>
      <p:ext uri="{BB962C8B-B14F-4D97-AF65-F5344CB8AC3E}">
        <p14:creationId xmlns:p14="http://schemas.microsoft.com/office/powerpoint/2010/main" val="3486777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6</a:t>
            </a:fld>
            <a:endParaRPr lang="en-US" sz="1300" dirty="0">
              <a:latin typeface="Times New Roman" charset="0"/>
            </a:endParaRPr>
          </a:p>
        </p:txBody>
      </p:sp>
    </p:spTree>
    <p:extLst>
      <p:ext uri="{BB962C8B-B14F-4D97-AF65-F5344CB8AC3E}">
        <p14:creationId xmlns:p14="http://schemas.microsoft.com/office/powerpoint/2010/main" val="12556855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60</a:t>
            </a:fld>
            <a:endParaRPr lang="en-US" sz="1300" dirty="0">
              <a:latin typeface="Times New Roman" charset="0"/>
            </a:endParaRPr>
          </a:p>
        </p:txBody>
      </p:sp>
    </p:spTree>
    <p:extLst>
      <p:ext uri="{BB962C8B-B14F-4D97-AF65-F5344CB8AC3E}">
        <p14:creationId xmlns:p14="http://schemas.microsoft.com/office/powerpoint/2010/main" val="3177072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61</a:t>
            </a:fld>
            <a:endParaRPr lang="en-US" sz="1300" dirty="0">
              <a:latin typeface="Times New Roman" charset="0"/>
            </a:endParaRPr>
          </a:p>
        </p:txBody>
      </p:sp>
    </p:spTree>
    <p:extLst>
      <p:ext uri="{BB962C8B-B14F-4D97-AF65-F5344CB8AC3E}">
        <p14:creationId xmlns:p14="http://schemas.microsoft.com/office/powerpoint/2010/main" val="3376469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62</a:t>
            </a:fld>
            <a:endParaRPr lang="en-US" sz="1300" dirty="0">
              <a:latin typeface="Times New Roman" charset="0"/>
            </a:endParaRPr>
          </a:p>
        </p:txBody>
      </p:sp>
    </p:spTree>
    <p:extLst>
      <p:ext uri="{BB962C8B-B14F-4D97-AF65-F5344CB8AC3E}">
        <p14:creationId xmlns:p14="http://schemas.microsoft.com/office/powerpoint/2010/main" val="417518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a:t>1-</a:t>
            </a:r>
            <a:fld id="{ED725276-BEAB-4EA9-A13C-79F565D41D7F}" type="slidenum">
              <a:rPr lang="en-US" smtClean="0"/>
              <a:pPr>
                <a:defRPr/>
              </a:pPr>
              <a:t>63</a:t>
            </a:fld>
            <a:endParaRPr lang="en-US" sz="1300" dirty="0">
              <a:latin typeface="Times New Roman" charset="0"/>
            </a:endParaRPr>
          </a:p>
        </p:txBody>
      </p:sp>
    </p:spTree>
    <p:extLst>
      <p:ext uri="{BB962C8B-B14F-4D97-AF65-F5344CB8AC3E}">
        <p14:creationId xmlns:p14="http://schemas.microsoft.com/office/powerpoint/2010/main" val="15870598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64</a:t>
            </a:fld>
            <a:endParaRPr lang="en-US" sz="1300" dirty="0">
              <a:latin typeface="Times New Roman" charset="0"/>
            </a:endParaRPr>
          </a:p>
        </p:txBody>
      </p:sp>
    </p:spTree>
    <p:extLst>
      <p:ext uri="{BB962C8B-B14F-4D97-AF65-F5344CB8AC3E}">
        <p14:creationId xmlns:p14="http://schemas.microsoft.com/office/powerpoint/2010/main" val="6881169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65</a:t>
            </a:fld>
            <a:endParaRPr lang="en-US" sz="1300" dirty="0">
              <a:latin typeface="Times New Roman" charset="0"/>
            </a:endParaRPr>
          </a:p>
        </p:txBody>
      </p:sp>
    </p:spTree>
    <p:extLst>
      <p:ext uri="{BB962C8B-B14F-4D97-AF65-F5344CB8AC3E}">
        <p14:creationId xmlns:p14="http://schemas.microsoft.com/office/powerpoint/2010/main" val="10284697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66</a:t>
            </a:fld>
            <a:endParaRPr lang="en-US" sz="1300" dirty="0">
              <a:latin typeface="Times New Roman" charset="0"/>
            </a:endParaRPr>
          </a:p>
        </p:txBody>
      </p:sp>
    </p:spTree>
    <p:extLst>
      <p:ext uri="{BB962C8B-B14F-4D97-AF65-F5344CB8AC3E}">
        <p14:creationId xmlns:p14="http://schemas.microsoft.com/office/powerpoint/2010/main" val="9981374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67</a:t>
            </a:fld>
            <a:endParaRPr lang="en-US" sz="1300" dirty="0">
              <a:latin typeface="Times New Roman" charset="0"/>
            </a:endParaRPr>
          </a:p>
        </p:txBody>
      </p:sp>
    </p:spTree>
    <p:extLst>
      <p:ext uri="{BB962C8B-B14F-4D97-AF65-F5344CB8AC3E}">
        <p14:creationId xmlns:p14="http://schemas.microsoft.com/office/powerpoint/2010/main" val="3661139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68</a:t>
            </a:fld>
            <a:endParaRPr lang="en-US" sz="1300" dirty="0">
              <a:latin typeface="Times New Roman" charset="0"/>
            </a:endParaRPr>
          </a:p>
        </p:txBody>
      </p:sp>
    </p:spTree>
    <p:extLst>
      <p:ext uri="{BB962C8B-B14F-4D97-AF65-F5344CB8AC3E}">
        <p14:creationId xmlns:p14="http://schemas.microsoft.com/office/powerpoint/2010/main" val="19011098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69</a:t>
            </a:fld>
            <a:endParaRPr lang="en-US" sz="1300" dirty="0">
              <a:latin typeface="Times New Roman" charset="0"/>
            </a:endParaRPr>
          </a:p>
        </p:txBody>
      </p:sp>
    </p:spTree>
    <p:extLst>
      <p:ext uri="{BB962C8B-B14F-4D97-AF65-F5344CB8AC3E}">
        <p14:creationId xmlns:p14="http://schemas.microsoft.com/office/powerpoint/2010/main" val="1793064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7</a:t>
            </a:fld>
            <a:endParaRPr lang="en-US" sz="1300" dirty="0">
              <a:latin typeface="Times New Roman" charset="0"/>
            </a:endParaRPr>
          </a:p>
        </p:txBody>
      </p:sp>
    </p:spTree>
    <p:extLst>
      <p:ext uri="{BB962C8B-B14F-4D97-AF65-F5344CB8AC3E}">
        <p14:creationId xmlns:p14="http://schemas.microsoft.com/office/powerpoint/2010/main" val="11558469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ftr" sz="quarter" idx="4"/>
          </p:nvPr>
        </p:nvSpPr>
        <p:spPr>
          <a:noFill/>
        </p:spPr>
        <p:txBody>
          <a:bodyPr/>
          <a:lstStyle/>
          <a:p>
            <a:r>
              <a:rPr lang="en-US"/>
              <a:t>Copyright © 2003 M. E. Kabay.                                                            All rights reserved.</a:t>
            </a:r>
          </a:p>
        </p:txBody>
      </p:sp>
      <p:sp>
        <p:nvSpPr>
          <p:cNvPr id="8195" name="Rectangle 7"/>
          <p:cNvSpPr>
            <a:spLocks noGrp="1" noChangeArrowheads="1"/>
          </p:cNvSpPr>
          <p:nvPr>
            <p:ph type="sldNum" sz="quarter" idx="5"/>
          </p:nvPr>
        </p:nvSpPr>
        <p:spPr>
          <a:noFill/>
        </p:spPr>
        <p:txBody>
          <a:bodyPr/>
          <a:lstStyle/>
          <a:p>
            <a:r>
              <a:rPr lang="en-US" dirty="0"/>
              <a:t>1-</a:t>
            </a:r>
            <a:fld id="{03FF91CD-32CD-43BA-AAFF-F595D6CB5954}" type="slidenum">
              <a:rPr lang="en-US" smtClean="0"/>
              <a:pPr/>
              <a:t>70</a:t>
            </a:fld>
            <a:endParaRPr lang="en-US" sz="1300" dirty="0">
              <a:latin typeface="Times New Roman" pitchFamily="18" charset="0"/>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624864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8</a:t>
            </a:fld>
            <a:endParaRPr lang="en-US" sz="1300" dirty="0">
              <a:latin typeface="Times New Roman" charset="0"/>
            </a:endParaRPr>
          </a:p>
        </p:txBody>
      </p:sp>
    </p:spTree>
    <p:extLst>
      <p:ext uri="{BB962C8B-B14F-4D97-AF65-F5344CB8AC3E}">
        <p14:creationId xmlns:p14="http://schemas.microsoft.com/office/powerpoint/2010/main" val="1481001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Copyright © 2003 M. E. Kabay.                                                            All rights reserved.</a:t>
            </a:r>
          </a:p>
        </p:txBody>
      </p:sp>
      <p:sp>
        <p:nvSpPr>
          <p:cNvPr id="5" name="Slide Number Placeholder 4"/>
          <p:cNvSpPr>
            <a:spLocks noGrp="1"/>
          </p:cNvSpPr>
          <p:nvPr>
            <p:ph type="sldNum" sz="quarter" idx="11"/>
          </p:nvPr>
        </p:nvSpPr>
        <p:spPr/>
        <p:txBody>
          <a:bodyPr/>
          <a:lstStyle/>
          <a:p>
            <a:pPr>
              <a:defRPr/>
            </a:pPr>
            <a:r>
              <a:rPr lang="en-US" dirty="0"/>
              <a:t>1-</a:t>
            </a:r>
            <a:fld id="{ED725276-BEAB-4EA9-A13C-79F565D41D7F}" type="slidenum">
              <a:rPr lang="en-US" smtClean="0"/>
              <a:pPr>
                <a:defRPr/>
              </a:pPr>
              <a:t>9</a:t>
            </a:fld>
            <a:endParaRPr lang="en-US" sz="1300" dirty="0">
              <a:latin typeface="Times New Roman" charset="0"/>
            </a:endParaRPr>
          </a:p>
        </p:txBody>
      </p:sp>
    </p:spTree>
    <p:extLst>
      <p:ext uri="{BB962C8B-B14F-4D97-AF65-F5344CB8AC3E}">
        <p14:creationId xmlns:p14="http://schemas.microsoft.com/office/powerpoint/2010/main" val="2968661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52400"/>
            <a:ext cx="17907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152400"/>
            <a:ext cx="52197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90600" y="1371600"/>
            <a:ext cx="7162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D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152400"/>
            <a:ext cx="71628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SLIDE TITLE</a:t>
            </a:r>
          </a:p>
        </p:txBody>
      </p:sp>
      <p:sp>
        <p:nvSpPr>
          <p:cNvPr id="1027" name="Rectangle 3"/>
          <p:cNvSpPr>
            <a:spLocks noGrp="1" noChangeArrowheads="1"/>
          </p:cNvSpPr>
          <p:nvPr>
            <p:ph type="body" idx="1"/>
          </p:nvPr>
        </p:nvSpPr>
        <p:spPr bwMode="auto">
          <a:xfrm>
            <a:off x="990600" y="1676400"/>
            <a:ext cx="7162800" cy="46482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
        <p:nvSpPr>
          <p:cNvPr id="889860" name="Rectangle 4"/>
          <p:cNvSpPr>
            <a:spLocks noChangeArrowheads="1"/>
          </p:cNvSpPr>
          <p:nvPr/>
        </p:nvSpPr>
        <p:spPr bwMode="auto">
          <a:xfrm>
            <a:off x="0" y="6494463"/>
            <a:ext cx="460375" cy="363537"/>
          </a:xfrm>
          <a:prstGeom prst="rect">
            <a:avLst/>
          </a:prstGeom>
          <a:noFill/>
          <a:ln w="12700">
            <a:noFill/>
            <a:miter lim="800000"/>
            <a:headEnd/>
            <a:tailEnd/>
          </a:ln>
          <a:effectLst/>
        </p:spPr>
        <p:txBody>
          <a:bodyPr wrap="none" lIns="90488" tIns="44450" rIns="90488" bIns="44450">
            <a:spAutoFit/>
          </a:bodyPr>
          <a:lstStyle/>
          <a:p>
            <a:pPr eaLnBrk="0" hangingPunct="0">
              <a:defRPr/>
            </a:pPr>
            <a:fld id="{1876368F-CCB9-4D53-B26B-53ADE0C8FEAD}" type="slidenum">
              <a:rPr lang="en-US" sz="1800"/>
              <a:pPr eaLnBrk="0" hangingPunct="0">
                <a:defRPr/>
              </a:pPr>
              <a:t>‹#›</a:t>
            </a:fld>
            <a:endParaRPr lang="en-US" sz="1800" dirty="0"/>
          </a:p>
        </p:txBody>
      </p:sp>
      <p:sp>
        <p:nvSpPr>
          <p:cNvPr id="889861" name="Text Box 5"/>
          <p:cNvSpPr txBox="1">
            <a:spLocks noChangeArrowheads="1"/>
          </p:cNvSpPr>
          <p:nvPr/>
        </p:nvSpPr>
        <p:spPr bwMode="auto">
          <a:xfrm>
            <a:off x="8839200" y="152400"/>
            <a:ext cx="184150" cy="457200"/>
          </a:xfrm>
          <a:prstGeom prst="rect">
            <a:avLst/>
          </a:prstGeom>
          <a:noFill/>
          <a:ln w="12700">
            <a:noFill/>
            <a:miter lim="800000"/>
            <a:headEnd type="none" w="sm" len="sm"/>
            <a:tailEnd type="none" w="sm" len="sm"/>
          </a:ln>
          <a:effectLst/>
        </p:spPr>
        <p:txBody>
          <a:bodyPr wrap="none">
            <a:spAutoFit/>
          </a:bodyPr>
          <a:lstStyle/>
          <a:p>
            <a:pPr eaLnBrk="0" hangingPunct="0">
              <a:defRPr/>
            </a:pPr>
            <a:endParaRPr lang="en-US" sz="2400" b="0" dirty="0">
              <a:latin typeface="Times New Roman" charset="0"/>
            </a:endParaRPr>
          </a:p>
        </p:txBody>
      </p:sp>
      <p:sp>
        <p:nvSpPr>
          <p:cNvPr id="889863" name="Text Box 7"/>
          <p:cNvSpPr txBox="1">
            <a:spLocks noChangeArrowheads="1"/>
          </p:cNvSpPr>
          <p:nvPr/>
        </p:nvSpPr>
        <p:spPr bwMode="auto">
          <a:xfrm>
            <a:off x="3322638" y="6643688"/>
            <a:ext cx="2497137" cy="214312"/>
          </a:xfrm>
          <a:prstGeom prst="rect">
            <a:avLst/>
          </a:prstGeom>
          <a:noFill/>
          <a:ln w="12700">
            <a:noFill/>
            <a:miter lim="800000"/>
            <a:headEnd type="none" w="sm" len="sm"/>
            <a:tailEnd type="none" w="sm" len="sm"/>
          </a:ln>
          <a:effectLst/>
        </p:spPr>
        <p:txBody>
          <a:bodyPr wrap="none">
            <a:spAutoFit/>
          </a:bodyPr>
          <a:lstStyle/>
          <a:p>
            <a:pPr eaLnBrk="0" hangingPunct="0">
              <a:defRPr/>
            </a:pPr>
            <a:r>
              <a:rPr lang="en-US" sz="800" b="0" i="1" dirty="0"/>
              <a:t>Copyright </a:t>
            </a:r>
            <a:r>
              <a:rPr lang="en-US" sz="800" b="0" i="1"/>
              <a:t>© 2020 M. E. </a:t>
            </a:r>
            <a:r>
              <a:rPr lang="en-US" sz="800" b="0" i="1" dirty="0"/>
              <a:t>Kabay.  All rights reserved.</a:t>
            </a:r>
          </a:p>
        </p:txBody>
      </p:sp>
      <p:pic>
        <p:nvPicPr>
          <p:cNvPr id="1031" name="Picture 7" descr="NWU_2c_stacked_logo_1-inch.jpg"/>
          <p:cNvPicPr>
            <a:picLocks noChangeAspect="1"/>
          </p:cNvPicPr>
          <p:nvPr/>
        </p:nvPicPr>
        <p:blipFill>
          <a:blip r:embed="rId13" cstate="print"/>
          <a:srcRect/>
          <a:stretch>
            <a:fillRect/>
          </a:stretch>
        </p:blipFill>
        <p:spPr bwMode="auto">
          <a:xfrm>
            <a:off x="8235950" y="0"/>
            <a:ext cx="908050" cy="7921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7575" rtl="0" eaLnBrk="1" fontAlgn="base" hangingPunct="1">
        <a:lnSpc>
          <a:spcPct val="90000"/>
        </a:lnSpc>
        <a:spcBef>
          <a:spcPct val="0"/>
        </a:spcBef>
        <a:spcAft>
          <a:spcPct val="0"/>
        </a:spcAft>
        <a:defRPr sz="3600" b="1">
          <a:solidFill>
            <a:srgbClr val="800000"/>
          </a:solidFill>
          <a:latin typeface="+mj-lt"/>
          <a:ea typeface="+mj-ea"/>
          <a:cs typeface="+mj-cs"/>
        </a:defRPr>
      </a:lvl1pPr>
      <a:lvl2pPr algn="l" defTabSz="917575" rtl="0" eaLnBrk="1" fontAlgn="base" hangingPunct="1">
        <a:lnSpc>
          <a:spcPct val="90000"/>
        </a:lnSpc>
        <a:spcBef>
          <a:spcPct val="0"/>
        </a:spcBef>
        <a:spcAft>
          <a:spcPct val="0"/>
        </a:spcAft>
        <a:defRPr sz="3600" b="1">
          <a:solidFill>
            <a:srgbClr val="800000"/>
          </a:solidFill>
          <a:latin typeface="Bookman Old Style" pitchFamily="18" charset="0"/>
        </a:defRPr>
      </a:lvl2pPr>
      <a:lvl3pPr algn="l" defTabSz="917575" rtl="0" eaLnBrk="1" fontAlgn="base" hangingPunct="1">
        <a:lnSpc>
          <a:spcPct val="90000"/>
        </a:lnSpc>
        <a:spcBef>
          <a:spcPct val="0"/>
        </a:spcBef>
        <a:spcAft>
          <a:spcPct val="0"/>
        </a:spcAft>
        <a:defRPr sz="3600" b="1">
          <a:solidFill>
            <a:srgbClr val="800000"/>
          </a:solidFill>
          <a:latin typeface="Bookman Old Style" pitchFamily="18" charset="0"/>
        </a:defRPr>
      </a:lvl3pPr>
      <a:lvl4pPr algn="l" defTabSz="917575" rtl="0" eaLnBrk="1" fontAlgn="base" hangingPunct="1">
        <a:lnSpc>
          <a:spcPct val="90000"/>
        </a:lnSpc>
        <a:spcBef>
          <a:spcPct val="0"/>
        </a:spcBef>
        <a:spcAft>
          <a:spcPct val="0"/>
        </a:spcAft>
        <a:defRPr sz="3600" b="1">
          <a:solidFill>
            <a:srgbClr val="800000"/>
          </a:solidFill>
          <a:latin typeface="Bookman Old Style" pitchFamily="18" charset="0"/>
        </a:defRPr>
      </a:lvl4pPr>
      <a:lvl5pPr algn="l" defTabSz="917575" rtl="0" eaLnBrk="1" fontAlgn="base" hangingPunct="1">
        <a:lnSpc>
          <a:spcPct val="90000"/>
        </a:lnSpc>
        <a:spcBef>
          <a:spcPct val="0"/>
        </a:spcBef>
        <a:spcAft>
          <a:spcPct val="0"/>
        </a:spcAft>
        <a:defRPr sz="3600" b="1">
          <a:solidFill>
            <a:srgbClr val="800000"/>
          </a:solidFill>
          <a:latin typeface="Bookman Old Style" pitchFamily="18" charset="0"/>
        </a:defRPr>
      </a:lvl5pPr>
      <a:lvl6pPr marL="457200" algn="l" defTabSz="917575" rtl="0" eaLnBrk="1" fontAlgn="base" hangingPunct="1">
        <a:lnSpc>
          <a:spcPct val="90000"/>
        </a:lnSpc>
        <a:spcBef>
          <a:spcPct val="0"/>
        </a:spcBef>
        <a:spcAft>
          <a:spcPct val="0"/>
        </a:spcAft>
        <a:defRPr sz="3600" b="1">
          <a:solidFill>
            <a:srgbClr val="800000"/>
          </a:solidFill>
          <a:latin typeface="Bookman Old Style" pitchFamily="18" charset="0"/>
        </a:defRPr>
      </a:lvl6pPr>
      <a:lvl7pPr marL="914400" algn="l" defTabSz="917575" rtl="0" eaLnBrk="1" fontAlgn="base" hangingPunct="1">
        <a:lnSpc>
          <a:spcPct val="90000"/>
        </a:lnSpc>
        <a:spcBef>
          <a:spcPct val="0"/>
        </a:spcBef>
        <a:spcAft>
          <a:spcPct val="0"/>
        </a:spcAft>
        <a:defRPr sz="3600" b="1">
          <a:solidFill>
            <a:srgbClr val="800000"/>
          </a:solidFill>
          <a:latin typeface="Bookman Old Style" pitchFamily="18" charset="0"/>
        </a:defRPr>
      </a:lvl7pPr>
      <a:lvl8pPr marL="1371600" algn="l" defTabSz="917575" rtl="0" eaLnBrk="1" fontAlgn="base" hangingPunct="1">
        <a:lnSpc>
          <a:spcPct val="90000"/>
        </a:lnSpc>
        <a:spcBef>
          <a:spcPct val="0"/>
        </a:spcBef>
        <a:spcAft>
          <a:spcPct val="0"/>
        </a:spcAft>
        <a:defRPr sz="3600" b="1">
          <a:solidFill>
            <a:srgbClr val="800000"/>
          </a:solidFill>
          <a:latin typeface="Bookman Old Style" pitchFamily="18" charset="0"/>
        </a:defRPr>
      </a:lvl8pPr>
      <a:lvl9pPr marL="1828800" algn="l" defTabSz="917575" rtl="0" eaLnBrk="1" fontAlgn="base" hangingPunct="1">
        <a:lnSpc>
          <a:spcPct val="90000"/>
        </a:lnSpc>
        <a:spcBef>
          <a:spcPct val="0"/>
        </a:spcBef>
        <a:spcAft>
          <a:spcPct val="0"/>
        </a:spcAft>
        <a:defRPr sz="3600" b="1">
          <a:solidFill>
            <a:srgbClr val="800000"/>
          </a:solidFill>
          <a:latin typeface="Bookman Old Style" pitchFamily="18" charset="0"/>
        </a:defRPr>
      </a:lvl9pPr>
    </p:titleStyle>
    <p:bodyStyle>
      <a:lvl1pPr marL="285750" indent="-285750" algn="l" rtl="0" eaLnBrk="1" fontAlgn="base" hangingPunct="1">
        <a:lnSpc>
          <a:spcPct val="90000"/>
        </a:lnSpc>
        <a:spcBef>
          <a:spcPct val="30000"/>
        </a:spcBef>
        <a:spcAft>
          <a:spcPct val="0"/>
        </a:spcAft>
        <a:buClr>
          <a:schemeClr val="tx1"/>
        </a:buClr>
        <a:buFont typeface="Wingdings" pitchFamily="2" charset="2"/>
        <a:buChar char="Ø"/>
        <a:defRPr sz="2400" b="1">
          <a:solidFill>
            <a:schemeClr val="tx1"/>
          </a:solidFill>
          <a:latin typeface="+mn-lt"/>
          <a:ea typeface="+mn-ea"/>
          <a:cs typeface="+mn-cs"/>
        </a:defRPr>
      </a:lvl1pPr>
      <a:lvl2pPr marL="685800" indent="-228600" algn="l" rtl="0" eaLnBrk="1" fontAlgn="base" hangingPunct="1">
        <a:lnSpc>
          <a:spcPct val="90000"/>
        </a:lnSpc>
        <a:spcBef>
          <a:spcPct val="30000"/>
        </a:spcBef>
        <a:spcAft>
          <a:spcPct val="0"/>
        </a:spcAft>
        <a:buClr>
          <a:schemeClr val="tx1"/>
        </a:buClr>
        <a:buSzPct val="85000"/>
        <a:buFont typeface="Wingdings" pitchFamily="2" charset="2"/>
        <a:buChar char="q"/>
        <a:defRPr sz="2400" b="1">
          <a:solidFill>
            <a:schemeClr val="tx1"/>
          </a:solidFill>
          <a:latin typeface="+mn-lt"/>
        </a:defRPr>
      </a:lvl2pPr>
      <a:lvl3pPr marL="1143000" indent="-228600" algn="l" rtl="0" eaLnBrk="1" fontAlgn="base" hangingPunct="1">
        <a:lnSpc>
          <a:spcPct val="90000"/>
        </a:lnSpc>
        <a:spcBef>
          <a:spcPct val="30000"/>
        </a:spcBef>
        <a:spcAft>
          <a:spcPct val="0"/>
        </a:spcAft>
        <a:buClr>
          <a:schemeClr val="tx1"/>
        </a:buClr>
        <a:buSzPct val="100000"/>
        <a:buFont typeface="Wingdings" pitchFamily="2" charset="2"/>
        <a:buChar char="ü"/>
        <a:defRPr sz="2400" b="1">
          <a:solidFill>
            <a:schemeClr val="tx1"/>
          </a:solidFill>
          <a:latin typeface="+mn-lt"/>
        </a:defRPr>
      </a:lvl3pPr>
      <a:lvl4pPr marL="1543050" indent="-171450" algn="l" rtl="0" eaLnBrk="1" fontAlgn="base" hangingPunct="1">
        <a:lnSpc>
          <a:spcPct val="90000"/>
        </a:lnSpc>
        <a:spcBef>
          <a:spcPct val="30000"/>
        </a:spcBef>
        <a:spcAft>
          <a:spcPct val="0"/>
        </a:spcAft>
        <a:buClr>
          <a:schemeClr val="tx1"/>
        </a:buClr>
        <a:buSzPct val="100000"/>
        <a:buFont typeface="Wingdings" pitchFamily="2" charset="2"/>
        <a:buChar char="§"/>
        <a:defRPr sz="2400" b="1">
          <a:solidFill>
            <a:schemeClr val="tx1"/>
          </a:solidFill>
          <a:latin typeface="+mn-lt"/>
        </a:defRPr>
      </a:lvl4pPr>
      <a:lvl5pPr marL="2000250" indent="-171450" algn="l" rtl="0" eaLnBrk="1" fontAlgn="base" hangingPunct="1">
        <a:lnSpc>
          <a:spcPct val="90000"/>
        </a:lnSpc>
        <a:spcBef>
          <a:spcPct val="30000"/>
        </a:spcBef>
        <a:spcAft>
          <a:spcPct val="0"/>
        </a:spcAft>
        <a:buClr>
          <a:schemeClr val="tx1"/>
        </a:buClr>
        <a:buSzPct val="100000"/>
        <a:buChar char="•"/>
        <a:defRPr sz="2400" b="1">
          <a:solidFill>
            <a:schemeClr val="tx1"/>
          </a:solidFill>
          <a:latin typeface="+mn-lt"/>
        </a:defRPr>
      </a:lvl5pPr>
      <a:lvl6pPr marL="2457450" indent="-171450" algn="l" rtl="0" eaLnBrk="1" fontAlgn="base" hangingPunct="1">
        <a:lnSpc>
          <a:spcPct val="90000"/>
        </a:lnSpc>
        <a:spcBef>
          <a:spcPct val="30000"/>
        </a:spcBef>
        <a:spcAft>
          <a:spcPct val="0"/>
        </a:spcAft>
        <a:buClr>
          <a:schemeClr val="tx1"/>
        </a:buClr>
        <a:buSzPct val="100000"/>
        <a:buChar char="•"/>
        <a:defRPr sz="2400" b="1">
          <a:solidFill>
            <a:schemeClr val="tx1"/>
          </a:solidFill>
          <a:latin typeface="+mn-lt"/>
        </a:defRPr>
      </a:lvl6pPr>
      <a:lvl7pPr marL="2914650" indent="-171450" algn="l" rtl="0" eaLnBrk="1" fontAlgn="base" hangingPunct="1">
        <a:lnSpc>
          <a:spcPct val="90000"/>
        </a:lnSpc>
        <a:spcBef>
          <a:spcPct val="30000"/>
        </a:spcBef>
        <a:spcAft>
          <a:spcPct val="0"/>
        </a:spcAft>
        <a:buClr>
          <a:schemeClr val="tx1"/>
        </a:buClr>
        <a:buSzPct val="100000"/>
        <a:buChar char="•"/>
        <a:defRPr sz="2400" b="1">
          <a:solidFill>
            <a:schemeClr val="tx1"/>
          </a:solidFill>
          <a:latin typeface="+mn-lt"/>
        </a:defRPr>
      </a:lvl7pPr>
      <a:lvl8pPr marL="3371850" indent="-171450" algn="l" rtl="0" eaLnBrk="1" fontAlgn="base" hangingPunct="1">
        <a:lnSpc>
          <a:spcPct val="90000"/>
        </a:lnSpc>
        <a:spcBef>
          <a:spcPct val="30000"/>
        </a:spcBef>
        <a:spcAft>
          <a:spcPct val="0"/>
        </a:spcAft>
        <a:buClr>
          <a:schemeClr val="tx1"/>
        </a:buClr>
        <a:buSzPct val="100000"/>
        <a:buChar char="•"/>
        <a:defRPr sz="2400" b="1">
          <a:solidFill>
            <a:schemeClr val="tx1"/>
          </a:solidFill>
          <a:latin typeface="+mn-lt"/>
        </a:defRPr>
      </a:lvl8pPr>
      <a:lvl9pPr marL="3829050" indent="-171450" algn="l" rtl="0" eaLnBrk="1" fontAlgn="base" hangingPunct="1">
        <a:lnSpc>
          <a:spcPct val="90000"/>
        </a:lnSpc>
        <a:spcBef>
          <a:spcPct val="30000"/>
        </a:spcBef>
        <a:spcAft>
          <a:spcPct val="0"/>
        </a:spcAft>
        <a:buClr>
          <a:schemeClr val="tx1"/>
        </a:buClr>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www.schneier.com/crypto-gram-0005.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www.norwich.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www.computerlanguage.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ietf.org/rfc/rfc1597.txt"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4.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microsoft.com/office/2007/relationships/hdphoto" Target="../media/hdphoto5.wdp"/></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990600" y="152400"/>
            <a:ext cx="7162800" cy="3276600"/>
          </a:xfrm>
        </p:spPr>
        <p:txBody>
          <a:bodyPr/>
          <a:lstStyle/>
          <a:p>
            <a:pPr algn="ctr"/>
            <a:r>
              <a:rPr lang="en-US" sz="7200" dirty="0"/>
              <a:t>E-Commerce</a:t>
            </a:r>
            <a:br>
              <a:rPr lang="en-US" sz="7200" dirty="0"/>
            </a:br>
            <a:r>
              <a:rPr lang="en-US" sz="7200" dirty="0"/>
              <a:t>&amp; Web Servers</a:t>
            </a:r>
            <a:endParaRPr lang="en-US" sz="5400" dirty="0"/>
          </a:p>
        </p:txBody>
      </p:sp>
      <p:sp>
        <p:nvSpPr>
          <p:cNvPr id="2051" name="Content Placeholder 2"/>
          <p:cNvSpPr>
            <a:spLocks noGrp="1"/>
          </p:cNvSpPr>
          <p:nvPr>
            <p:ph idx="1"/>
          </p:nvPr>
        </p:nvSpPr>
        <p:spPr>
          <a:xfrm>
            <a:off x="990600" y="3429000"/>
            <a:ext cx="7162800" cy="3124200"/>
          </a:xfrm>
        </p:spPr>
        <p:txBody>
          <a:bodyPr/>
          <a:lstStyle/>
          <a:p>
            <a:pPr algn="ctr">
              <a:buFont typeface="Wingdings" pitchFamily="2" charset="2"/>
              <a:buNone/>
            </a:pPr>
            <a:r>
              <a:rPr lang="en-US" sz="3600" dirty="0"/>
              <a:t>CSH6 Chapter 30</a:t>
            </a:r>
          </a:p>
          <a:p>
            <a:pPr algn="ctr">
              <a:buFont typeface="Wingdings" pitchFamily="2" charset="2"/>
              <a:buNone/>
            </a:pPr>
            <a:r>
              <a:rPr lang="en-US" sz="3600" dirty="0"/>
              <a:t>“E-Commerce &amp; Web-Server Safeguards”</a:t>
            </a:r>
          </a:p>
          <a:p>
            <a:pPr algn="ctr">
              <a:buFont typeface="Wingdings" pitchFamily="2" charset="2"/>
              <a:buNone/>
            </a:pPr>
            <a:r>
              <a:rPr lang="en-US" sz="3600" dirty="0"/>
              <a:t>Robert Gezelter</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Implementation Risk or Feasibility</a:t>
            </a:r>
          </a:p>
        </p:txBody>
      </p:sp>
      <p:sp>
        <p:nvSpPr>
          <p:cNvPr id="3" name="Content Placeholder 2"/>
          <p:cNvSpPr>
            <a:spLocks noGrp="1"/>
          </p:cNvSpPr>
          <p:nvPr>
            <p:ph idx="1"/>
          </p:nvPr>
        </p:nvSpPr>
        <p:spPr>
          <a:xfrm>
            <a:off x="0" y="1371600"/>
            <a:ext cx="8839200" cy="4953000"/>
          </a:xfrm>
        </p:spPr>
        <p:txBody>
          <a:bodyPr/>
          <a:lstStyle/>
          <a:p>
            <a:r>
              <a:rPr lang="en-US" dirty="0"/>
              <a:t>Feasibility of implementing option</a:t>
            </a:r>
          </a:p>
          <a:p>
            <a:r>
              <a:rPr lang="en-US" dirty="0"/>
              <a:t>Factors affecting ease of implementation</a:t>
            </a:r>
          </a:p>
          <a:p>
            <a:pPr lvl="1"/>
            <a:r>
              <a:rPr lang="en-US" dirty="0"/>
              <a:t>Product maturity</a:t>
            </a:r>
          </a:p>
          <a:p>
            <a:pPr lvl="1"/>
            <a:r>
              <a:rPr lang="en-US" dirty="0"/>
              <a:t>Scalability</a:t>
            </a:r>
          </a:p>
          <a:p>
            <a:pPr lvl="1"/>
            <a:r>
              <a:rPr lang="en-US" dirty="0"/>
              <a:t>Complexity</a:t>
            </a:r>
          </a:p>
          <a:p>
            <a:pPr lvl="1"/>
            <a:r>
              <a:rPr lang="en-US" dirty="0"/>
              <a:t>Supportability</a:t>
            </a:r>
          </a:p>
          <a:p>
            <a:pPr lvl="1"/>
            <a:r>
              <a:rPr lang="en-US" dirty="0"/>
              <a:t>Skills available (capabilities, </a:t>
            </a:r>
            <a:br>
              <a:rPr lang="en-US" dirty="0"/>
            </a:br>
            <a:r>
              <a:rPr lang="en-US" dirty="0"/>
              <a:t>prior experience)</a:t>
            </a:r>
          </a:p>
          <a:p>
            <a:pPr lvl="1"/>
            <a:r>
              <a:rPr lang="en-US" dirty="0"/>
              <a:t>Legal issues</a:t>
            </a:r>
          </a:p>
          <a:p>
            <a:pPr lvl="1"/>
            <a:r>
              <a:rPr lang="en-US" dirty="0"/>
              <a:t>Integration required</a:t>
            </a:r>
          </a:p>
          <a:p>
            <a:pPr lvl="1"/>
            <a:r>
              <a:rPr lang="en-US" dirty="0"/>
              <a:t>Limitations of technology</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0"/>
            <a:ext cx="3952494"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Cost to Implement &amp; Support</a:t>
            </a:r>
          </a:p>
        </p:txBody>
      </p:sp>
      <p:sp>
        <p:nvSpPr>
          <p:cNvPr id="3" name="Content Placeholder 2"/>
          <p:cNvSpPr>
            <a:spLocks noGrp="1"/>
          </p:cNvSpPr>
          <p:nvPr>
            <p:ph idx="1"/>
          </p:nvPr>
        </p:nvSpPr>
        <p:spPr>
          <a:xfrm>
            <a:off x="0" y="1371600"/>
            <a:ext cx="8153400" cy="4953000"/>
          </a:xfrm>
        </p:spPr>
        <p:txBody>
          <a:bodyPr/>
          <a:lstStyle/>
          <a:p>
            <a:r>
              <a:rPr lang="en-US" dirty="0"/>
              <a:t>HW &amp; SW</a:t>
            </a:r>
          </a:p>
          <a:p>
            <a:pPr lvl="1"/>
            <a:r>
              <a:rPr lang="en-US" dirty="0"/>
              <a:t>Implementation</a:t>
            </a:r>
          </a:p>
          <a:p>
            <a:pPr lvl="1"/>
            <a:r>
              <a:rPr lang="en-US" dirty="0"/>
              <a:t>Support</a:t>
            </a:r>
          </a:p>
          <a:p>
            <a:pPr lvl="1"/>
            <a:r>
              <a:rPr lang="en-US" dirty="0"/>
              <a:t>Administration</a:t>
            </a:r>
          </a:p>
          <a:p>
            <a:r>
              <a:rPr lang="en-US" dirty="0"/>
              <a:t>High-level support of </a:t>
            </a:r>
            <a:br>
              <a:rPr lang="en-US" dirty="0"/>
            </a:br>
            <a:r>
              <a:rPr lang="en-US" dirty="0"/>
              <a:t>security service vital to </a:t>
            </a:r>
            <a:br>
              <a:rPr lang="en-US" dirty="0"/>
            </a:br>
            <a:r>
              <a:rPr lang="en-US" dirty="0"/>
              <a:t>success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7629"/>
            <a:ext cx="428625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Effectiveness in Increasing Control</a:t>
            </a:r>
          </a:p>
        </p:txBody>
      </p:sp>
      <p:sp>
        <p:nvSpPr>
          <p:cNvPr id="3" name="Content Placeholder 2"/>
          <p:cNvSpPr>
            <a:spLocks noGrp="1"/>
          </p:cNvSpPr>
          <p:nvPr>
            <p:ph idx="1"/>
          </p:nvPr>
        </p:nvSpPr>
        <p:spPr>
          <a:xfrm>
            <a:off x="0" y="1219200"/>
            <a:ext cx="8153400" cy="5105400"/>
          </a:xfrm>
        </p:spPr>
        <p:txBody>
          <a:bodyPr/>
          <a:lstStyle/>
          <a:p>
            <a:r>
              <a:rPr lang="en-US" dirty="0"/>
              <a:t>Reduction of risk</a:t>
            </a:r>
          </a:p>
          <a:p>
            <a:pPr lvl="1"/>
            <a:r>
              <a:rPr lang="en-US" dirty="0"/>
              <a:t>Impact &amp; likelihood of harmful event</a:t>
            </a:r>
          </a:p>
          <a:p>
            <a:pPr lvl="1"/>
            <a:r>
              <a:rPr lang="en-US" dirty="0"/>
              <a:t>Compare before &amp; after implementation of security service / mitigating strategies</a:t>
            </a:r>
          </a:p>
          <a:p>
            <a:r>
              <a:rPr lang="en-US" dirty="0"/>
              <a:t>Example: theft of credit-card #s from DB</a:t>
            </a:r>
          </a:p>
          <a:p>
            <a:pPr lvl="1"/>
            <a:r>
              <a:rPr lang="en-US" dirty="0"/>
              <a:t>Losses to consumers (data subjects)</a:t>
            </a:r>
          </a:p>
          <a:p>
            <a:pPr lvl="1"/>
            <a:r>
              <a:rPr lang="en-US" dirty="0"/>
              <a:t>Negative public relations</a:t>
            </a:r>
          </a:p>
          <a:p>
            <a:pPr lvl="1"/>
            <a:r>
              <a:rPr lang="en-US" dirty="0"/>
              <a:t>Decrease future business</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544" b="52952"/>
          <a:stretch/>
        </p:blipFill>
        <p:spPr bwMode="auto">
          <a:xfrm>
            <a:off x="4752282" y="3886200"/>
            <a:ext cx="3927262" cy="2478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Data Classification</a:t>
            </a:r>
          </a:p>
        </p:txBody>
      </p:sp>
      <p:sp>
        <p:nvSpPr>
          <p:cNvPr id="3" name="Content Placeholder 2"/>
          <p:cNvSpPr>
            <a:spLocks noGrp="1"/>
          </p:cNvSpPr>
          <p:nvPr>
            <p:ph idx="1"/>
          </p:nvPr>
        </p:nvSpPr>
        <p:spPr/>
        <p:txBody>
          <a:bodyPr/>
          <a:lstStyle/>
          <a:p>
            <a:r>
              <a:rPr lang="en-US" dirty="0"/>
              <a:t>Criticality &amp; sensitivity of information</a:t>
            </a:r>
          </a:p>
          <a:p>
            <a:r>
              <a:rPr lang="en-US" dirty="0"/>
              <a:t>Protection against</a:t>
            </a:r>
          </a:p>
          <a:p>
            <a:pPr lvl="1"/>
            <a:r>
              <a:rPr lang="en-US" dirty="0"/>
              <a:t>Misuse</a:t>
            </a:r>
          </a:p>
          <a:p>
            <a:pPr lvl="1"/>
            <a:r>
              <a:rPr lang="en-US" dirty="0"/>
              <a:t>Disclosure</a:t>
            </a:r>
          </a:p>
          <a:p>
            <a:pPr lvl="1"/>
            <a:r>
              <a:rPr lang="en-US" dirty="0"/>
              <a:t>Theft</a:t>
            </a:r>
          </a:p>
          <a:p>
            <a:pPr lvl="1"/>
            <a:r>
              <a:rPr lang="en-US" dirty="0"/>
              <a:t>Destruction</a:t>
            </a:r>
          </a:p>
          <a:p>
            <a:r>
              <a:rPr lang="en-US" dirty="0"/>
              <a:t>Throughout lifecycle</a:t>
            </a:r>
          </a:p>
          <a:p>
            <a:r>
              <a:rPr lang="en-US" dirty="0"/>
              <a:t>Creator usually </a:t>
            </a:r>
            <a:br>
              <a:rPr lang="en-US" dirty="0"/>
            </a:br>
            <a:r>
              <a:rPr lang="en-US" dirty="0"/>
              <a:t>considered responsible </a:t>
            </a:r>
          </a:p>
          <a:p>
            <a:pPr lvl="1"/>
            <a:r>
              <a:rPr lang="en-US" dirty="0"/>
              <a:t>Classification</a:t>
            </a:r>
          </a:p>
          <a:p>
            <a:pPr lvl="1"/>
            <a:r>
              <a:rPr lang="en-US" dirty="0"/>
              <a:t>Identification</a:t>
            </a:r>
          </a:p>
          <a:p>
            <a:pPr lvl="1"/>
            <a:r>
              <a:rPr lang="en-US" dirty="0"/>
              <a:t>Labeling</a:t>
            </a:r>
          </a:p>
          <a:p>
            <a:endParaRPr lang="en-US" dirty="0"/>
          </a:p>
        </p:txBody>
      </p:sp>
      <p:grpSp>
        <p:nvGrpSpPr>
          <p:cNvPr id="4" name="Group 3"/>
          <p:cNvGrpSpPr/>
          <p:nvPr/>
        </p:nvGrpSpPr>
        <p:grpSpPr>
          <a:xfrm>
            <a:off x="4736256" y="2133600"/>
            <a:ext cx="4048124" cy="3937000"/>
            <a:chOff x="2057400" y="685800"/>
            <a:chExt cx="6143625" cy="6411686"/>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429"/>
            <a:stretch/>
          </p:blipFill>
          <p:spPr bwMode="auto">
            <a:xfrm>
              <a:off x="2057400" y="685800"/>
              <a:ext cx="5457825" cy="3374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714"/>
            <a:stretch/>
          </p:blipFill>
          <p:spPr bwMode="auto">
            <a:xfrm>
              <a:off x="2743200" y="3733800"/>
              <a:ext cx="5457825" cy="33636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4. Ensure Ongoing Attention to Changes</a:t>
            </a:r>
          </a:p>
        </p:txBody>
      </p:sp>
      <p:sp>
        <p:nvSpPr>
          <p:cNvPr id="5" name="Content Placeholder 4"/>
          <p:cNvSpPr>
            <a:spLocks noGrp="1"/>
          </p:cNvSpPr>
          <p:nvPr>
            <p:ph idx="1"/>
          </p:nvPr>
        </p:nvSpPr>
        <p:spPr>
          <a:xfrm>
            <a:off x="0" y="1371600"/>
            <a:ext cx="8153400" cy="5181600"/>
          </a:xfrm>
        </p:spPr>
        <p:txBody>
          <a:bodyPr/>
          <a:lstStyle/>
          <a:p>
            <a:r>
              <a:rPr lang="en-US" sz="2200" dirty="0"/>
              <a:t>Threats evolve</a:t>
            </a:r>
          </a:p>
          <a:p>
            <a:pPr lvl="1"/>
            <a:r>
              <a:rPr lang="en-US" sz="2200" dirty="0"/>
              <a:t>Therefore defenses must </a:t>
            </a:r>
            <a:br>
              <a:rPr lang="en-US" sz="2200" dirty="0"/>
            </a:br>
            <a:r>
              <a:rPr lang="en-US" sz="2200" dirty="0"/>
              <a:t>evolve</a:t>
            </a:r>
          </a:p>
          <a:p>
            <a:r>
              <a:rPr lang="en-US" sz="2200" dirty="0"/>
              <a:t>Changes inevitable</a:t>
            </a:r>
          </a:p>
          <a:p>
            <a:pPr lvl="1"/>
            <a:r>
              <a:rPr lang="en-US" sz="2200" dirty="0"/>
              <a:t>Compliance</a:t>
            </a:r>
          </a:p>
          <a:p>
            <a:pPr lvl="1"/>
            <a:r>
              <a:rPr lang="en-US" sz="2200" dirty="0"/>
              <a:t>Regulation</a:t>
            </a:r>
          </a:p>
          <a:p>
            <a:pPr lvl="1"/>
            <a:r>
              <a:rPr lang="en-US" sz="2200" dirty="0"/>
              <a:t>Technological advances</a:t>
            </a:r>
          </a:p>
          <a:p>
            <a:pPr lvl="1"/>
            <a:r>
              <a:rPr lang="en-US" sz="2200" dirty="0"/>
              <a:t>New attacks</a:t>
            </a:r>
          </a:p>
          <a:p>
            <a:r>
              <a:rPr lang="en-US" sz="2200" dirty="0"/>
              <a:t>“Security is a process, not a product.”*</a:t>
            </a:r>
          </a:p>
          <a:p>
            <a:pPr lvl="1"/>
            <a:r>
              <a:rPr lang="en-US" sz="2200" dirty="0"/>
              <a:t>… or a static end-state</a:t>
            </a:r>
          </a:p>
          <a:p>
            <a:pPr lvl="1">
              <a:buNone/>
            </a:pPr>
            <a:r>
              <a:rPr lang="en-US" sz="2000" dirty="0"/>
              <a:t>_____</a:t>
            </a:r>
          </a:p>
          <a:p>
            <a:pPr lvl="1">
              <a:buNone/>
            </a:pPr>
            <a:r>
              <a:rPr lang="en-US" dirty="0"/>
              <a:t>*	</a:t>
            </a:r>
            <a:r>
              <a:rPr lang="en-US" sz="1800" dirty="0"/>
              <a:t>Schneier, B. (2000). “Computer Security: Will We Ever Learn?” </a:t>
            </a:r>
            <a:r>
              <a:rPr lang="en-US" sz="1800" i="1" dirty="0"/>
              <a:t>Crypto-Gram Newsletter</a:t>
            </a:r>
            <a:r>
              <a:rPr lang="en-US" sz="1800" dirty="0"/>
              <a:t> (May 15, 2000). </a:t>
            </a:r>
            <a:br>
              <a:rPr lang="en-US" dirty="0"/>
            </a:br>
            <a:r>
              <a:rPr lang="en-US" dirty="0"/>
              <a:t>&lt; </a:t>
            </a:r>
            <a:r>
              <a:rPr lang="en-US" sz="1800" dirty="0">
                <a:latin typeface="Arial Narrow" pitchFamily="34" charset="0"/>
                <a:hlinkClick r:id="rId3"/>
              </a:rPr>
              <a:t>http://www.schneier.com/crypto-gram-0005.html#1</a:t>
            </a:r>
            <a:r>
              <a:rPr lang="en-US" sz="1800" dirty="0">
                <a:latin typeface="Arial Narrow" pitchFamily="34" charset="0"/>
              </a:rPr>
              <a:t> </a:t>
            </a:r>
            <a:r>
              <a:rPr lang="en-US" dirty="0"/>
              <a:t>&gt;</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38200"/>
            <a:ext cx="3505200"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762000"/>
          </a:xfrm>
        </p:spPr>
        <p:txBody>
          <a:bodyPr/>
          <a:lstStyle/>
          <a:p>
            <a:pPr lvl="0"/>
            <a:r>
              <a:rPr lang="en-US" sz="3000" dirty="0"/>
              <a:t>Using Security Services Framework</a:t>
            </a:r>
          </a:p>
        </p:txBody>
      </p:sp>
      <p:sp>
        <p:nvSpPr>
          <p:cNvPr id="5" name="Content Placeholder 4"/>
          <p:cNvSpPr>
            <a:spLocks noGrp="1"/>
          </p:cNvSpPr>
          <p:nvPr>
            <p:ph idx="1"/>
          </p:nvPr>
        </p:nvSpPr>
        <p:spPr>
          <a:xfrm>
            <a:off x="0" y="990600"/>
            <a:ext cx="8610600" cy="5334000"/>
          </a:xfrm>
        </p:spPr>
        <p:txBody>
          <a:bodyPr/>
          <a:lstStyle/>
          <a:p>
            <a:r>
              <a:rPr lang="en-US" dirty="0"/>
              <a:t>Detailed examples of analyses are provided in text for</a:t>
            </a:r>
          </a:p>
          <a:p>
            <a:pPr lvl="1"/>
            <a:r>
              <a:rPr lang="en-US" dirty="0"/>
              <a:t>B2C Security Services</a:t>
            </a:r>
          </a:p>
          <a:p>
            <a:pPr lvl="1"/>
            <a:r>
              <a:rPr lang="en-US" dirty="0"/>
              <a:t>B2B Security Services</a:t>
            </a:r>
          </a:p>
          <a:p>
            <a:r>
              <a:rPr lang="en-US" dirty="0"/>
              <a:t>However, these examples are not </a:t>
            </a:r>
            <a:br>
              <a:rPr lang="en-US" dirty="0"/>
            </a:br>
            <a:r>
              <a:rPr lang="en-US" dirty="0"/>
              <a:t>discussed in this slide presentation</a:t>
            </a:r>
          </a:p>
          <a:p>
            <a:r>
              <a:rPr lang="en-US" dirty="0"/>
              <a:t>Will serve as examples for reader’s / </a:t>
            </a:r>
            <a:br>
              <a:rPr lang="en-US" dirty="0"/>
            </a:br>
            <a:r>
              <a:rPr lang="en-US" dirty="0"/>
              <a:t>student’s own analyses</a:t>
            </a:r>
          </a:p>
          <a:p>
            <a:r>
              <a:rPr lang="en-US" dirty="0"/>
              <a:t>Case studies may be used as basis </a:t>
            </a:r>
            <a:br>
              <a:rPr lang="en-US" dirty="0"/>
            </a:br>
            <a:r>
              <a:rPr lang="en-US" dirty="0"/>
              <a:t>for exam questions; e.g., “Using the </a:t>
            </a:r>
            <a:br>
              <a:rPr lang="en-US" dirty="0"/>
            </a:br>
            <a:r>
              <a:rPr lang="en-US" dirty="0"/>
              <a:t>case studies in Chapter 30, analyze </a:t>
            </a:r>
            <a:br>
              <a:rPr lang="en-US" dirty="0"/>
            </a:br>
            <a:r>
              <a:rPr lang="en-US" dirty="0"/>
              <a:t>the different security requirements </a:t>
            </a:r>
            <a:br>
              <a:rPr lang="en-US" dirty="0"/>
            </a:br>
            <a:r>
              <a:rPr lang="en-US" dirty="0"/>
              <a:t>for Norwich University’s public Web site (</a:t>
            </a:r>
            <a:r>
              <a:rPr lang="en-US" dirty="0">
                <a:hlinkClick r:id="rId3"/>
              </a:rPr>
              <a:t>www.norwich.edu</a:t>
            </a:r>
            <a:r>
              <a:rPr lang="en-US" dirty="0"/>
              <a:t>) and for its intranet site (</a:t>
            </a:r>
            <a:r>
              <a:rPr lang="en-US" u="sng" dirty="0"/>
              <a:t>my.norwich.edu</a:t>
            </a:r>
            <a:r>
              <a:rPr lang="en-US" dirty="0"/>
              <a:t>)”</a:t>
            </a:r>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9428"/>
          <a:stretch/>
        </p:blipFill>
        <p:spPr bwMode="auto">
          <a:xfrm>
            <a:off x="5816600" y="1447799"/>
            <a:ext cx="3057525" cy="3505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838200"/>
          </a:xfrm>
        </p:spPr>
        <p:txBody>
          <a:bodyPr/>
          <a:lstStyle/>
          <a:p>
            <a:pPr lvl="0"/>
            <a:r>
              <a:rPr lang="en-US" dirty="0"/>
              <a:t>Rules of Engagement</a:t>
            </a:r>
          </a:p>
        </p:txBody>
      </p:sp>
      <p:sp>
        <p:nvSpPr>
          <p:cNvPr id="5" name="Content Placeholder 4"/>
          <p:cNvSpPr>
            <a:spLocks noGrp="1"/>
          </p:cNvSpPr>
          <p:nvPr>
            <p:ph idx="1"/>
          </p:nvPr>
        </p:nvSpPr>
        <p:spPr>
          <a:xfrm>
            <a:off x="0" y="1066800"/>
            <a:ext cx="8153400" cy="5257800"/>
          </a:xfrm>
        </p:spPr>
        <p:txBody>
          <a:bodyPr/>
          <a:lstStyle/>
          <a:p>
            <a:r>
              <a:rPr lang="en-US" dirty="0"/>
              <a:t>Web Site-Specific Measures</a:t>
            </a:r>
          </a:p>
          <a:p>
            <a:r>
              <a:rPr lang="en-US" dirty="0"/>
              <a:t>Defining Attacks</a:t>
            </a:r>
          </a:p>
          <a:p>
            <a:r>
              <a:rPr lang="en-US" dirty="0"/>
              <a:t>Defining Protection</a:t>
            </a:r>
          </a:p>
          <a:p>
            <a:r>
              <a:rPr lang="en-US" dirty="0"/>
              <a:t>Maintaining Privacy</a:t>
            </a:r>
          </a:p>
          <a:p>
            <a:r>
              <a:rPr lang="en-US" dirty="0"/>
              <a:t>Working with Law </a:t>
            </a:r>
            <a:br>
              <a:rPr lang="en-US" dirty="0"/>
            </a:br>
            <a:r>
              <a:rPr lang="en-US" dirty="0"/>
              <a:t>Enforcement</a:t>
            </a:r>
          </a:p>
          <a:p>
            <a:r>
              <a:rPr lang="en-US" dirty="0"/>
              <a:t>Accepting Losses</a:t>
            </a:r>
          </a:p>
          <a:p>
            <a:r>
              <a:rPr lang="en-US" dirty="0"/>
              <a:t>Avoiding Overreaction</a:t>
            </a:r>
          </a:p>
          <a:p>
            <a:r>
              <a:rPr lang="en-US" dirty="0"/>
              <a:t>Appropriate Responses to </a:t>
            </a:r>
            <a:br>
              <a:rPr lang="en-US" dirty="0"/>
            </a:br>
            <a:r>
              <a:rPr lang="en-US" dirty="0"/>
              <a:t>Attacks</a:t>
            </a:r>
          </a:p>
          <a:p>
            <a:r>
              <a:rPr lang="en-US" dirty="0"/>
              <a:t>Counter-Battery</a:t>
            </a:r>
          </a:p>
          <a:p>
            <a:r>
              <a:rPr lang="en-US" dirty="0"/>
              <a:t>Hold Harmless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0329" y="1524000"/>
            <a:ext cx="4680915"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Website-Specific Measures</a:t>
            </a:r>
          </a:p>
        </p:txBody>
      </p:sp>
      <p:sp>
        <p:nvSpPr>
          <p:cNvPr id="3" name="Content Placeholder 2"/>
          <p:cNvSpPr>
            <a:spLocks noGrp="1"/>
          </p:cNvSpPr>
          <p:nvPr>
            <p:ph idx="1"/>
          </p:nvPr>
        </p:nvSpPr>
        <p:spPr>
          <a:xfrm>
            <a:off x="990600" y="1066800"/>
            <a:ext cx="7848600" cy="5257800"/>
          </a:xfrm>
        </p:spPr>
        <p:txBody>
          <a:bodyPr/>
          <a:lstStyle/>
          <a:p>
            <a:r>
              <a:rPr lang="en-US" dirty="0"/>
              <a:t>Website may be most important element of interaction with outside world</a:t>
            </a:r>
          </a:p>
          <a:p>
            <a:pPr lvl="1"/>
            <a:r>
              <a:rPr lang="en-US" dirty="0"/>
              <a:t>High availability: 24x7x365 due to expectations &amp; potentially worldwide market</a:t>
            </a:r>
          </a:p>
          <a:p>
            <a:pPr lvl="1"/>
            <a:r>
              <a:rPr lang="en-US" dirty="0"/>
              <a:t>Accuracy and confidentiality required</a:t>
            </a:r>
          </a:p>
          <a:p>
            <a:pPr lvl="1"/>
            <a:r>
              <a:rPr lang="en-US" dirty="0"/>
              <a:t>Perturbations may profoundly affect customers, cash flow, long-term reputation</a:t>
            </a:r>
          </a:p>
          <a:p>
            <a:r>
              <a:rPr lang="en-US" dirty="0"/>
              <a:t>Most Website problems caused by inside technical glitches, not glamorous hacker attacks</a:t>
            </a:r>
          </a:p>
          <a:p>
            <a:r>
              <a:rPr lang="en-US" dirty="0"/>
              <a:t>External events can wreak havoc; e.g., 9/11</a:t>
            </a:r>
          </a:p>
          <a:p>
            <a:r>
              <a:rPr lang="en-US" dirty="0"/>
              <a:t>Best practices &amp; scale important</a:t>
            </a:r>
          </a:p>
          <a:p>
            <a:pPr lvl="1"/>
            <a:r>
              <a:rPr lang="en-US" dirty="0"/>
              <a:t>Small organizations may succeed with less formal solutions than large ones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990600"/>
          </a:xfrm>
        </p:spPr>
        <p:txBody>
          <a:bodyPr/>
          <a:lstStyle/>
          <a:p>
            <a:pPr lvl="0"/>
            <a:r>
              <a:rPr lang="en-US" dirty="0"/>
              <a:t>Defining Attacks</a:t>
            </a:r>
          </a:p>
        </p:txBody>
      </p:sp>
      <p:sp>
        <p:nvSpPr>
          <p:cNvPr id="3" name="Content Placeholder 2"/>
          <p:cNvSpPr>
            <a:spLocks noGrp="1"/>
          </p:cNvSpPr>
          <p:nvPr>
            <p:ph idx="1"/>
          </p:nvPr>
        </p:nvSpPr>
        <p:spPr>
          <a:xfrm>
            <a:off x="228600" y="1371600"/>
            <a:ext cx="7924800" cy="4953000"/>
          </a:xfrm>
        </p:spPr>
        <p:txBody>
          <a:bodyPr/>
          <a:lstStyle/>
          <a:p>
            <a:r>
              <a:rPr lang="en-US" dirty="0"/>
              <a:t>Large numbers of repeated attempted connections may be attack – or not</a:t>
            </a:r>
          </a:p>
          <a:p>
            <a:pPr lvl="1"/>
            <a:r>
              <a:rPr lang="en-US" dirty="0"/>
              <a:t>Customer with technical problem</a:t>
            </a:r>
          </a:p>
          <a:p>
            <a:pPr lvl="1"/>
            <a:r>
              <a:rPr lang="en-US" dirty="0"/>
              <a:t>Problem on network</a:t>
            </a:r>
          </a:p>
          <a:p>
            <a:pPr lvl="1"/>
            <a:r>
              <a:rPr lang="en-US" dirty="0"/>
              <a:t>Attack on server</a:t>
            </a:r>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308" t="14127" r="10590" b="22126"/>
          <a:stretch/>
        </p:blipFill>
        <p:spPr bwMode="auto">
          <a:xfrm>
            <a:off x="4876800" y="2589886"/>
            <a:ext cx="3857172" cy="3872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Defining Protection</a:t>
            </a:r>
          </a:p>
        </p:txBody>
      </p:sp>
      <p:sp>
        <p:nvSpPr>
          <p:cNvPr id="3" name="Content Placeholder 2"/>
          <p:cNvSpPr>
            <a:spLocks noGrp="1"/>
          </p:cNvSpPr>
          <p:nvPr>
            <p:ph idx="1"/>
          </p:nvPr>
        </p:nvSpPr>
        <p:spPr>
          <a:xfrm>
            <a:off x="990600" y="990600"/>
            <a:ext cx="7924800" cy="5334000"/>
          </a:xfrm>
        </p:spPr>
        <p:txBody>
          <a:bodyPr/>
          <a:lstStyle/>
          <a:p>
            <a:r>
              <a:rPr lang="en-US" dirty="0"/>
              <a:t>Web sites </a:t>
            </a:r>
            <a:r>
              <a:rPr lang="en-US" dirty="0">
                <a:sym typeface="Symbol"/>
              </a:rPr>
              <a:t></a:t>
            </a:r>
            <a:r>
              <a:rPr lang="en-US" dirty="0"/>
              <a:t> Internet-visible assets</a:t>
            </a:r>
          </a:p>
          <a:p>
            <a:pPr lvl="1"/>
            <a:r>
              <a:rPr lang="en-US" dirty="0"/>
              <a:t>Internet-visible not intended for public use</a:t>
            </a:r>
          </a:p>
          <a:p>
            <a:pPr lvl="2"/>
            <a:r>
              <a:rPr lang="en-US" dirty="0"/>
              <a:t>Easier to anticipate usage, traffic</a:t>
            </a:r>
          </a:p>
          <a:p>
            <a:pPr lvl="1"/>
            <a:r>
              <a:rPr lang="en-US" dirty="0"/>
              <a:t>Web site activity varies</a:t>
            </a:r>
          </a:p>
          <a:p>
            <a:pPr lvl="2"/>
            <a:r>
              <a:rPr lang="en-US" dirty="0"/>
              <a:t>Potentially worldwide public</a:t>
            </a:r>
          </a:p>
          <a:p>
            <a:pPr lvl="2"/>
            <a:r>
              <a:rPr lang="en-US" dirty="0"/>
              <a:t>Surge could be due to attack or to popularity</a:t>
            </a:r>
          </a:p>
          <a:p>
            <a:r>
              <a:rPr lang="en-US" dirty="0"/>
              <a:t>Some protective measures have unexpected consequences; e.g.,</a:t>
            </a:r>
          </a:p>
          <a:p>
            <a:pPr lvl="1"/>
            <a:r>
              <a:rPr lang="en-US" dirty="0"/>
              <a:t>Requiring visitor computers to have entry in inverse DNS instead of only DNS</a:t>
            </a:r>
          </a:p>
          <a:p>
            <a:pPr lvl="1"/>
            <a:r>
              <a:rPr lang="en-US" dirty="0"/>
              <a:t>But not all legitimate sites have inverse DNS entries</a:t>
            </a:r>
          </a:p>
          <a:p>
            <a:pPr lvl="1"/>
            <a:r>
              <a:rPr lang="en-US" dirty="0"/>
              <a:t>Becomes a policy issues, not just technical</a:t>
            </a:r>
          </a:p>
          <a:p>
            <a:pPr lvl="1"/>
            <a:endParaRPr lang="en-US" dirty="0"/>
          </a:p>
        </p:txBody>
      </p:sp>
      <p:sp>
        <p:nvSpPr>
          <p:cNvPr id="4" name="TextBox 3"/>
          <p:cNvSpPr txBox="1"/>
          <p:nvPr/>
        </p:nvSpPr>
        <p:spPr>
          <a:xfrm>
            <a:off x="7162800" y="1981200"/>
            <a:ext cx="1606530" cy="954107"/>
          </a:xfrm>
          <a:prstGeom prst="rect">
            <a:avLst/>
          </a:prstGeom>
          <a:solidFill>
            <a:srgbClr val="FFC000"/>
          </a:solidFill>
          <a:scene3d>
            <a:camera prst="orthographicFront"/>
            <a:lightRig rig="threePt" dir="t"/>
          </a:scene3d>
          <a:sp3d>
            <a:bevelT/>
          </a:sp3d>
        </p:spPr>
        <p:txBody>
          <a:bodyPr wrap="none" rtlCol="0">
            <a:spAutoFit/>
          </a:bodyPr>
          <a:lstStyle/>
          <a:p>
            <a:pPr>
              <a:buFont typeface="Symbol"/>
              <a:buChar char="Ì"/>
            </a:pPr>
            <a:r>
              <a:rPr lang="en-US" sz="1400" dirty="0">
                <a:sym typeface="Symbol"/>
              </a:rPr>
              <a:t>   means </a:t>
            </a:r>
          </a:p>
          <a:p>
            <a:r>
              <a:rPr lang="en-US" sz="1400" dirty="0">
                <a:sym typeface="Symbol"/>
              </a:rPr>
              <a:t> “proper subset”</a:t>
            </a:r>
            <a:br>
              <a:rPr lang="en-US" sz="1400" dirty="0">
                <a:sym typeface="Symbol"/>
              </a:rPr>
            </a:br>
            <a:r>
              <a:rPr lang="en-US" sz="1400" dirty="0">
                <a:sym typeface="Symbol"/>
              </a:rPr>
              <a:t> (</a:t>
            </a:r>
            <a:r>
              <a:rPr lang="en-US" sz="1400" i="1" dirty="0">
                <a:sym typeface="Symbol"/>
              </a:rPr>
              <a:t>part of </a:t>
            </a:r>
            <a:r>
              <a:rPr lang="en-US" sz="1400" dirty="0">
                <a:sym typeface="Symbol"/>
              </a:rPr>
              <a:t>but </a:t>
            </a:r>
            <a:br>
              <a:rPr lang="en-US" sz="1400" dirty="0">
                <a:sym typeface="Symbol"/>
              </a:rPr>
            </a:br>
            <a:r>
              <a:rPr lang="en-US" sz="1400" i="1" dirty="0">
                <a:sym typeface="Symbol"/>
              </a:rPr>
              <a:t>not  the whole</a:t>
            </a:r>
            <a:r>
              <a:rPr lang="en-US" sz="1400" dirty="0">
                <a:sym typeface="Symbol"/>
              </a:rPr>
              <a:t>)   </a:t>
            </a:r>
            <a:endParaRPr lang="en-US" sz="1400"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dirty="0"/>
              <a:t>Topics</a:t>
            </a:r>
          </a:p>
        </p:txBody>
      </p:sp>
      <p:sp>
        <p:nvSpPr>
          <p:cNvPr id="3075" name="Rectangle 3"/>
          <p:cNvSpPr>
            <a:spLocks noGrp="1" noChangeArrowheads="1"/>
          </p:cNvSpPr>
          <p:nvPr>
            <p:ph type="body" idx="1"/>
          </p:nvPr>
        </p:nvSpPr>
        <p:spPr>
          <a:xfrm>
            <a:off x="990600" y="1066800"/>
            <a:ext cx="5334000" cy="5257800"/>
          </a:xfrm>
        </p:spPr>
        <p:txBody>
          <a:bodyPr/>
          <a:lstStyle/>
          <a:p>
            <a:r>
              <a:rPr lang="en-US" sz="2800" dirty="0"/>
              <a:t>Introduction</a:t>
            </a:r>
          </a:p>
          <a:p>
            <a:r>
              <a:rPr lang="en-US" sz="2800" dirty="0"/>
              <a:t>Business Policies &amp; Strategies</a:t>
            </a:r>
          </a:p>
          <a:p>
            <a:r>
              <a:rPr lang="en-US" sz="2800" dirty="0"/>
              <a:t>Rules of Engagement</a:t>
            </a:r>
          </a:p>
          <a:p>
            <a:r>
              <a:rPr lang="en-US" sz="2800" dirty="0"/>
              <a:t>Risk Analysis</a:t>
            </a:r>
          </a:p>
          <a:p>
            <a:r>
              <a:rPr lang="en-US" sz="2800" dirty="0"/>
              <a:t>Operational Requirements</a:t>
            </a:r>
          </a:p>
          <a:p>
            <a:r>
              <a:rPr lang="en-US" sz="2800" dirty="0"/>
              <a:t>Technical Issues</a:t>
            </a:r>
          </a:p>
          <a:p>
            <a:r>
              <a:rPr lang="en-US" sz="2800" dirty="0"/>
              <a:t>Ethical &amp; Legal Issues</a:t>
            </a:r>
          </a:p>
        </p:txBody>
      </p:sp>
      <p:sp>
        <p:nvSpPr>
          <p:cNvPr id="4" name="TextBox 3"/>
          <p:cNvSpPr txBox="1"/>
          <p:nvPr/>
        </p:nvSpPr>
        <p:spPr>
          <a:xfrm>
            <a:off x="1680822" y="5486400"/>
            <a:ext cx="5769657" cy="1015663"/>
          </a:xfrm>
          <a:prstGeom prst="rect">
            <a:avLst/>
          </a:prstGeom>
          <a:solidFill>
            <a:srgbClr val="FFC000"/>
          </a:solidFill>
          <a:scene3d>
            <a:camera prst="orthographicFront"/>
            <a:lightRig rig="threePt" dir="t"/>
          </a:scene3d>
          <a:sp3d>
            <a:bevelT/>
          </a:sp3d>
        </p:spPr>
        <p:txBody>
          <a:bodyPr wrap="none" rtlCol="0">
            <a:spAutoFit/>
          </a:bodyPr>
          <a:lstStyle/>
          <a:p>
            <a:pPr algn="ctr"/>
            <a:r>
              <a:rPr lang="en-US" i="1" dirty="0"/>
              <a:t>VERY LONG SLIDE DECK:</a:t>
            </a:r>
          </a:p>
          <a:p>
            <a:pPr algn="ctr"/>
            <a:r>
              <a:rPr lang="en-US" dirty="0"/>
              <a:t>USE FOR PREPARATION BEFORE AND </a:t>
            </a:r>
            <a:br>
              <a:rPr lang="en-US" dirty="0"/>
            </a:br>
            <a:r>
              <a:rPr lang="en-US" dirty="0"/>
              <a:t>REVIEW AFTER READING ENTIRE CHAPTER.</a:t>
            </a:r>
          </a:p>
        </p:txBody>
      </p:sp>
      <p:pic>
        <p:nvPicPr>
          <p:cNvPr id="1026" name="Picture 2"/>
          <p:cNvPicPr>
            <a:picLocks noChangeAspect="1" noChangeArrowheads="1"/>
          </p:cNvPicPr>
          <p:nvPr/>
        </p:nvPicPr>
        <p:blipFill>
          <a:blip r:embed="rId3"/>
          <a:srcRect l="24779" t="6000" r="22124" b="14000"/>
          <a:stretch>
            <a:fillRect/>
          </a:stretch>
        </p:blipFill>
        <p:spPr bwMode="auto">
          <a:xfrm>
            <a:off x="5943600" y="914400"/>
            <a:ext cx="3028950" cy="4038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Maintaining Privacy</a:t>
            </a:r>
          </a:p>
        </p:txBody>
      </p:sp>
      <p:sp>
        <p:nvSpPr>
          <p:cNvPr id="3" name="Content Placeholder 2"/>
          <p:cNvSpPr>
            <a:spLocks noGrp="1"/>
          </p:cNvSpPr>
          <p:nvPr>
            <p:ph idx="1"/>
          </p:nvPr>
        </p:nvSpPr>
        <p:spPr>
          <a:xfrm>
            <a:off x="0" y="1371600"/>
            <a:ext cx="8153400" cy="4953000"/>
          </a:xfrm>
        </p:spPr>
        <p:txBody>
          <a:bodyPr/>
          <a:lstStyle/>
          <a:p>
            <a:r>
              <a:rPr lang="en-US" dirty="0"/>
              <a:t>Logging interactions</a:t>
            </a:r>
          </a:p>
          <a:p>
            <a:pPr lvl="1"/>
            <a:r>
              <a:rPr lang="en-US" dirty="0"/>
              <a:t>Privacy policy</a:t>
            </a:r>
          </a:p>
          <a:p>
            <a:pPr lvl="2"/>
            <a:r>
              <a:rPr lang="en-US" dirty="0"/>
              <a:t>Managerial</a:t>
            </a:r>
          </a:p>
          <a:p>
            <a:pPr lvl="2"/>
            <a:r>
              <a:rPr lang="en-US" dirty="0"/>
              <a:t>Legal</a:t>
            </a:r>
          </a:p>
          <a:p>
            <a:pPr lvl="2"/>
            <a:r>
              <a:rPr lang="en-US" dirty="0"/>
              <a:t>Customer relations</a:t>
            </a:r>
          </a:p>
          <a:p>
            <a:pPr lvl="1"/>
            <a:r>
              <a:rPr lang="en-US" dirty="0"/>
              <a:t>Technical staff must respect </a:t>
            </a:r>
            <a:br>
              <a:rPr lang="en-US" dirty="0"/>
            </a:br>
            <a:r>
              <a:rPr lang="en-US" dirty="0"/>
              <a:t>laws, regulations</a:t>
            </a:r>
          </a:p>
          <a:p>
            <a:r>
              <a:rPr lang="en-US" dirty="0"/>
              <a:t>Always consult corporate privacy </a:t>
            </a:r>
            <a:br>
              <a:rPr lang="en-US" dirty="0"/>
            </a:br>
            <a:r>
              <a:rPr lang="en-US" dirty="0"/>
              <a:t>policy</a:t>
            </a:r>
          </a:p>
          <a:p>
            <a:r>
              <a:rPr lang="en-US" dirty="0"/>
              <a:t>Discuss with corporate counsel if </a:t>
            </a:r>
            <a:br>
              <a:rPr lang="en-US" dirty="0"/>
            </a:br>
            <a:r>
              <a:rPr lang="en-US" dirty="0"/>
              <a:t>necessary</a:t>
            </a:r>
          </a:p>
        </p:txBody>
      </p:sp>
      <p:sp>
        <p:nvSpPr>
          <p:cNvPr id="4" name="TextBox 3"/>
          <p:cNvSpPr txBox="1"/>
          <p:nvPr/>
        </p:nvSpPr>
        <p:spPr>
          <a:xfrm>
            <a:off x="5715000" y="1371600"/>
            <a:ext cx="2997937" cy="830997"/>
          </a:xfrm>
          <a:prstGeom prst="rect">
            <a:avLst/>
          </a:prstGeom>
          <a:solidFill>
            <a:srgbClr val="FFC000"/>
          </a:solidFill>
          <a:scene3d>
            <a:camera prst="orthographicFront"/>
            <a:lightRig rig="threePt" dir="t"/>
          </a:scene3d>
          <a:sp3d>
            <a:bevelT/>
          </a:sp3d>
        </p:spPr>
        <p:txBody>
          <a:bodyPr wrap="none" rtlCol="0">
            <a:spAutoFit/>
          </a:bodyPr>
          <a:lstStyle/>
          <a:p>
            <a:r>
              <a:rPr lang="en-US" sz="1600" dirty="0"/>
              <a:t>See </a:t>
            </a:r>
            <a:r>
              <a:rPr lang="en-US" sz="1600" i="1" dirty="0"/>
              <a:t>CSH6</a:t>
            </a:r>
            <a:r>
              <a:rPr lang="en-US" sz="1600" dirty="0"/>
              <a:t> Chapter 69</a:t>
            </a:r>
          </a:p>
          <a:p>
            <a:r>
              <a:rPr lang="en-US" sz="1600" dirty="0"/>
              <a:t>Privacy in Cyberspace:</a:t>
            </a:r>
            <a:br>
              <a:rPr lang="en-US" sz="1600" dirty="0"/>
            </a:br>
            <a:r>
              <a:rPr lang="en-US" sz="1600" dirty="0"/>
              <a:t>US &amp; European Perspectives</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1" y="2359804"/>
            <a:ext cx="3333750" cy="4193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Working with Law Enforcement</a:t>
            </a:r>
          </a:p>
        </p:txBody>
      </p:sp>
      <p:sp>
        <p:nvSpPr>
          <p:cNvPr id="3" name="Content Placeholder 2"/>
          <p:cNvSpPr>
            <a:spLocks noGrp="1"/>
          </p:cNvSpPr>
          <p:nvPr>
            <p:ph idx="1"/>
          </p:nvPr>
        </p:nvSpPr>
        <p:spPr>
          <a:xfrm>
            <a:off x="0" y="1371600"/>
            <a:ext cx="8153400" cy="4953000"/>
          </a:xfrm>
        </p:spPr>
        <p:txBody>
          <a:bodyPr/>
          <a:lstStyle/>
          <a:p>
            <a:r>
              <a:rPr lang="en-US" dirty="0"/>
              <a:t>Complexity depends on type of attack</a:t>
            </a:r>
          </a:p>
          <a:p>
            <a:pPr lvl="1"/>
            <a:r>
              <a:rPr lang="en-US" dirty="0"/>
              <a:t>Frauds easier than attacks</a:t>
            </a:r>
          </a:p>
          <a:p>
            <a:pPr lvl="1"/>
            <a:r>
              <a:rPr lang="en-US" dirty="0"/>
              <a:t>Attacks require more consideration </a:t>
            </a:r>
            <a:br>
              <a:rPr lang="en-US" dirty="0"/>
            </a:br>
            <a:r>
              <a:rPr lang="en-US" dirty="0"/>
              <a:t>of policy</a:t>
            </a:r>
          </a:p>
          <a:p>
            <a:r>
              <a:rPr lang="en-US" dirty="0"/>
              <a:t>Status of Website</a:t>
            </a:r>
          </a:p>
          <a:p>
            <a:pPr lvl="1"/>
            <a:r>
              <a:rPr lang="en-US" dirty="0"/>
              <a:t>Easier: Local server in control of </a:t>
            </a:r>
            <a:br>
              <a:rPr lang="en-US" dirty="0"/>
            </a:br>
            <a:r>
              <a:rPr lang="en-US" dirty="0"/>
              <a:t>organization</a:t>
            </a:r>
          </a:p>
          <a:p>
            <a:pPr lvl="1"/>
            <a:r>
              <a:rPr lang="en-US" dirty="0"/>
              <a:t>Harder: server at hosting facility</a:t>
            </a:r>
          </a:p>
          <a:p>
            <a:pPr lvl="1"/>
            <a:r>
              <a:rPr lang="en-US" dirty="0"/>
              <a:t>Hardest: server owned by </a:t>
            </a:r>
            <a:br>
              <a:rPr lang="en-US" dirty="0"/>
            </a:br>
            <a:r>
              <a:rPr lang="en-US" dirty="0"/>
              <a:t>third-party </a:t>
            </a:r>
          </a:p>
          <a:p>
            <a:r>
              <a:rPr lang="en-US" dirty="0"/>
              <a:t>What information can / should be logged?</a:t>
            </a:r>
          </a:p>
          <a:p>
            <a:pPr lvl="1"/>
            <a:r>
              <a:rPr lang="en-US" dirty="0"/>
              <a:t>When?</a:t>
            </a:r>
          </a:p>
        </p:txBody>
      </p:sp>
      <p:sp>
        <p:nvSpPr>
          <p:cNvPr id="4" name="TextBox 3"/>
          <p:cNvSpPr txBox="1"/>
          <p:nvPr/>
        </p:nvSpPr>
        <p:spPr>
          <a:xfrm>
            <a:off x="5715000" y="6172200"/>
            <a:ext cx="3239477" cy="584775"/>
          </a:xfrm>
          <a:prstGeom prst="rect">
            <a:avLst/>
          </a:prstGeom>
          <a:solidFill>
            <a:srgbClr val="FFC000"/>
          </a:solidFill>
          <a:scene3d>
            <a:camera prst="orthographicFront"/>
            <a:lightRig rig="threePt" dir="t"/>
          </a:scene3d>
          <a:sp3d>
            <a:bevelT/>
          </a:sp3d>
        </p:spPr>
        <p:txBody>
          <a:bodyPr wrap="none" rtlCol="0">
            <a:spAutoFit/>
          </a:bodyPr>
          <a:lstStyle/>
          <a:p>
            <a:r>
              <a:rPr lang="en-US" sz="1600" dirty="0"/>
              <a:t>See </a:t>
            </a:r>
            <a:r>
              <a:rPr lang="en-US" sz="1600" i="1" dirty="0"/>
              <a:t>CSH6</a:t>
            </a:r>
            <a:r>
              <a:rPr lang="en-US" sz="1600" dirty="0"/>
              <a:t> Chapter 61</a:t>
            </a:r>
          </a:p>
          <a:p>
            <a:r>
              <a:rPr lang="en-US" sz="1600" dirty="0"/>
              <a:t>Working with Law Enforcement</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714" y="990600"/>
            <a:ext cx="2550048" cy="4340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685800"/>
          </a:xfrm>
        </p:spPr>
        <p:txBody>
          <a:bodyPr/>
          <a:lstStyle/>
          <a:p>
            <a:pPr lvl="0"/>
            <a:r>
              <a:rPr lang="en-US" dirty="0"/>
              <a:t>Accepting Losses</a:t>
            </a:r>
          </a:p>
        </p:txBody>
      </p:sp>
      <p:sp>
        <p:nvSpPr>
          <p:cNvPr id="3" name="Content Placeholder 2"/>
          <p:cNvSpPr>
            <a:spLocks noGrp="1"/>
          </p:cNvSpPr>
          <p:nvPr>
            <p:ph idx="1"/>
          </p:nvPr>
        </p:nvSpPr>
        <p:spPr>
          <a:xfrm>
            <a:off x="0" y="914400"/>
            <a:ext cx="8153400" cy="5410200"/>
          </a:xfrm>
        </p:spPr>
        <p:txBody>
          <a:bodyPr/>
          <a:lstStyle/>
          <a:p>
            <a:r>
              <a:rPr lang="en-US" dirty="0"/>
              <a:t>Security breaches should be prepared for as if inevitable despite best efforts of all</a:t>
            </a:r>
          </a:p>
          <a:p>
            <a:pPr lvl="1"/>
            <a:r>
              <a:rPr lang="en-US" dirty="0"/>
              <a:t>Increasing complexity of site </a:t>
            </a:r>
            <a:br>
              <a:rPr lang="en-US" dirty="0"/>
            </a:br>
            <a:r>
              <a:rPr lang="en-US" dirty="0"/>
              <a:t>content</a:t>
            </a:r>
          </a:p>
          <a:p>
            <a:pPr lvl="1"/>
            <a:r>
              <a:rPr lang="en-US" dirty="0"/>
              <a:t>Growing application code</a:t>
            </a:r>
          </a:p>
          <a:p>
            <a:r>
              <a:rPr lang="en-US" dirty="0"/>
              <a:t>Reaction plans important</a:t>
            </a:r>
          </a:p>
          <a:p>
            <a:pPr lvl="1"/>
            <a:r>
              <a:rPr lang="en-US" dirty="0"/>
              <a:t>Similar to discussion of </a:t>
            </a:r>
            <a:br>
              <a:rPr lang="en-US" dirty="0"/>
            </a:br>
            <a:r>
              <a:rPr lang="en-US" dirty="0"/>
              <a:t>Web-based vulnerabilities</a:t>
            </a:r>
          </a:p>
          <a:p>
            <a:pPr lvl="1"/>
            <a:r>
              <a:rPr lang="en-US" dirty="0"/>
              <a:t>Difference is greater effect </a:t>
            </a:r>
            <a:br>
              <a:rPr lang="en-US" dirty="0"/>
            </a:br>
            <a:r>
              <a:rPr lang="en-US" dirty="0"/>
              <a:t>on customers</a:t>
            </a:r>
          </a:p>
          <a:p>
            <a:pPr lvl="1"/>
            <a:r>
              <a:rPr lang="en-US" dirty="0"/>
              <a:t>Prepare &amp; refine computer </a:t>
            </a:r>
            <a:br>
              <a:rPr lang="en-US" dirty="0"/>
            </a:br>
            <a:r>
              <a:rPr lang="en-US" dirty="0"/>
              <a:t>security incident response team and plans</a:t>
            </a:r>
          </a:p>
        </p:txBody>
      </p:sp>
      <p:sp>
        <p:nvSpPr>
          <p:cNvPr id="4" name="TextBox 3"/>
          <p:cNvSpPr txBox="1"/>
          <p:nvPr/>
        </p:nvSpPr>
        <p:spPr>
          <a:xfrm>
            <a:off x="1219200" y="5986015"/>
            <a:ext cx="6701643" cy="584775"/>
          </a:xfrm>
          <a:prstGeom prst="rect">
            <a:avLst/>
          </a:prstGeom>
          <a:solidFill>
            <a:srgbClr val="FFC000"/>
          </a:solidFill>
          <a:scene3d>
            <a:camera prst="orthographicFront"/>
            <a:lightRig rig="threePt" dir="t"/>
          </a:scene3d>
          <a:sp3d>
            <a:bevelT/>
          </a:sp3d>
        </p:spPr>
        <p:txBody>
          <a:bodyPr wrap="none" rtlCol="0">
            <a:spAutoFit/>
          </a:bodyPr>
          <a:lstStyle/>
          <a:p>
            <a:r>
              <a:rPr lang="en-US" sz="1600" dirty="0"/>
              <a:t>See </a:t>
            </a:r>
            <a:r>
              <a:rPr lang="en-US" sz="1600" i="1" dirty="0"/>
              <a:t>CSH6</a:t>
            </a:r>
            <a:r>
              <a:rPr lang="en-US" sz="1600" dirty="0"/>
              <a:t> Chapter 21: Web-Based Vulnerabilities</a:t>
            </a:r>
          </a:p>
          <a:p>
            <a:r>
              <a:rPr lang="en-US" sz="1600" dirty="0"/>
              <a:t>&amp; </a:t>
            </a:r>
            <a:r>
              <a:rPr lang="en-US" sz="1600" i="1" dirty="0"/>
              <a:t>CSH6</a:t>
            </a:r>
            <a:r>
              <a:rPr lang="en-US" sz="1600" dirty="0"/>
              <a:t> Chapter  56: Computer Security Incident Response Teams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52600"/>
            <a:ext cx="3772392" cy="33995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152400"/>
            <a:ext cx="4419600" cy="1143000"/>
          </a:xfrm>
        </p:spPr>
        <p:txBody>
          <a:bodyPr/>
          <a:lstStyle/>
          <a:p>
            <a:pPr lvl="0"/>
            <a:r>
              <a:rPr lang="en-US" dirty="0"/>
              <a:t>Avoiding Overreaction</a:t>
            </a:r>
          </a:p>
        </p:txBody>
      </p:sp>
      <p:sp>
        <p:nvSpPr>
          <p:cNvPr id="3" name="Content Placeholder 2"/>
          <p:cNvSpPr>
            <a:spLocks noGrp="1"/>
          </p:cNvSpPr>
          <p:nvPr>
            <p:ph idx="1"/>
          </p:nvPr>
        </p:nvSpPr>
        <p:spPr>
          <a:xfrm>
            <a:off x="3652156" y="1219200"/>
            <a:ext cx="5339444" cy="5410200"/>
          </a:xfrm>
        </p:spPr>
        <p:txBody>
          <a:bodyPr/>
          <a:lstStyle/>
          <a:p>
            <a:r>
              <a:rPr lang="en-US" dirty="0"/>
              <a:t>Some reactions may cause more problems than attack</a:t>
            </a:r>
          </a:p>
          <a:p>
            <a:r>
              <a:rPr lang="en-US" dirty="0"/>
              <a:t>Define decision-making authority &amp; guidelines</a:t>
            </a:r>
          </a:p>
          <a:p>
            <a:r>
              <a:rPr lang="en-US" dirty="0"/>
              <a:t>Decide </a:t>
            </a:r>
            <a:r>
              <a:rPr lang="en-US" i="1" dirty="0"/>
              <a:t>in advance</a:t>
            </a:r>
            <a:r>
              <a:rPr lang="en-US" dirty="0"/>
              <a:t> what conditions will force Website to be taken offline</a:t>
            </a:r>
          </a:p>
          <a:p>
            <a:r>
              <a:rPr lang="en-US" dirty="0"/>
              <a:t>Key principles:</a:t>
            </a:r>
          </a:p>
          <a:p>
            <a:pPr lvl="1"/>
            <a:r>
              <a:rPr lang="en-US" dirty="0"/>
              <a:t>Defensive actions almost always permissible</a:t>
            </a:r>
          </a:p>
          <a:p>
            <a:pPr lvl="1"/>
            <a:r>
              <a:rPr lang="en-US" dirty="0"/>
              <a:t>Offensive actions of any kind almost always impermissible</a:t>
            </a:r>
          </a:p>
          <a:p>
            <a:pPr lvl="1"/>
            <a:r>
              <a:rPr lang="en-US" dirty="0"/>
              <a:t>Transparency (invisibility) to customer best</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57" y="533400"/>
            <a:ext cx="3467100" cy="601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Appropriate Responses to Attacks</a:t>
            </a:r>
          </a:p>
        </p:txBody>
      </p:sp>
      <p:sp>
        <p:nvSpPr>
          <p:cNvPr id="3" name="Content Placeholder 2"/>
          <p:cNvSpPr>
            <a:spLocks noGrp="1"/>
          </p:cNvSpPr>
          <p:nvPr>
            <p:ph idx="1"/>
          </p:nvPr>
        </p:nvSpPr>
        <p:spPr>
          <a:xfrm>
            <a:off x="-1" y="1219200"/>
            <a:ext cx="8982075" cy="5486400"/>
          </a:xfrm>
        </p:spPr>
        <p:txBody>
          <a:bodyPr/>
          <a:lstStyle/>
          <a:p>
            <a:r>
              <a:rPr lang="en-US" sz="2200" dirty="0"/>
              <a:t>International law recognized attacks on naval vessel = act of war</a:t>
            </a:r>
          </a:p>
          <a:p>
            <a:pPr lvl="1"/>
            <a:r>
              <a:rPr lang="en-US" sz="2200" dirty="0"/>
              <a:t>Fire if fired upon</a:t>
            </a:r>
          </a:p>
          <a:p>
            <a:pPr lvl="1"/>
            <a:r>
              <a:rPr lang="en-US" sz="2200" dirty="0"/>
              <a:t>Similar rules give citizens </a:t>
            </a:r>
            <a:br>
              <a:rPr lang="en-US" sz="2200" dirty="0"/>
            </a:br>
            <a:r>
              <a:rPr lang="en-US" sz="2200" dirty="0"/>
              <a:t>right to defend themselves </a:t>
            </a:r>
            <a:br>
              <a:rPr lang="en-US" sz="2200" dirty="0"/>
            </a:br>
            <a:r>
              <a:rPr lang="en-US" sz="2200" dirty="0"/>
              <a:t>in absence of law </a:t>
            </a:r>
            <a:br>
              <a:rPr lang="en-US" sz="2200" dirty="0"/>
            </a:br>
            <a:r>
              <a:rPr lang="en-US" sz="2200" dirty="0"/>
              <a:t>enforcement personnel</a:t>
            </a:r>
          </a:p>
          <a:p>
            <a:pPr lvl="1"/>
            <a:r>
              <a:rPr lang="en-US" sz="2200" dirty="0"/>
              <a:t>“Rules of engagement”</a:t>
            </a:r>
          </a:p>
          <a:p>
            <a:r>
              <a:rPr lang="en-US" sz="2200" dirty="0"/>
              <a:t>Information technologists do </a:t>
            </a:r>
            <a:br>
              <a:rPr lang="en-US" sz="2200" dirty="0"/>
            </a:br>
            <a:r>
              <a:rPr lang="en-US" sz="2200" dirty="0"/>
              <a:t>not have legal standing for </a:t>
            </a:r>
            <a:br>
              <a:rPr lang="en-US" sz="2200" dirty="0"/>
            </a:br>
            <a:r>
              <a:rPr lang="en-US" sz="2200" dirty="0"/>
              <a:t>counterattack</a:t>
            </a:r>
          </a:p>
          <a:p>
            <a:pPr lvl="1"/>
            <a:r>
              <a:rPr lang="en-US" sz="2200" dirty="0"/>
              <a:t>Focus on appropriateness to situation</a:t>
            </a:r>
          </a:p>
          <a:p>
            <a:pPr lvl="2"/>
            <a:r>
              <a:rPr lang="en-US" sz="2200" dirty="0"/>
              <a:t>Political, legal, business issue</a:t>
            </a:r>
          </a:p>
          <a:p>
            <a:pPr lvl="2"/>
            <a:r>
              <a:rPr lang="en-US" sz="2200" dirty="0"/>
              <a:t>Policy, legality, public relations, feasibility</a:t>
            </a:r>
          </a:p>
          <a:p>
            <a:pPr lvl="2"/>
            <a:r>
              <a:rPr lang="en-US" sz="2200" dirty="0"/>
              <a:t>National security vs private property</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76400"/>
            <a:ext cx="4569732" cy="327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914400"/>
          </a:xfrm>
        </p:spPr>
        <p:txBody>
          <a:bodyPr/>
          <a:lstStyle/>
          <a:p>
            <a:pPr lvl="0"/>
            <a:r>
              <a:rPr lang="en-US" dirty="0"/>
              <a:t>Counter-Battery</a:t>
            </a:r>
          </a:p>
        </p:txBody>
      </p:sp>
      <p:sp>
        <p:nvSpPr>
          <p:cNvPr id="3" name="Content Placeholder 2"/>
          <p:cNvSpPr>
            <a:spLocks noGrp="1"/>
          </p:cNvSpPr>
          <p:nvPr>
            <p:ph idx="1"/>
          </p:nvPr>
        </p:nvSpPr>
        <p:spPr>
          <a:xfrm>
            <a:off x="0" y="1066800"/>
            <a:ext cx="8839200" cy="5257800"/>
          </a:xfrm>
        </p:spPr>
        <p:txBody>
          <a:bodyPr/>
          <a:lstStyle/>
          <a:p>
            <a:r>
              <a:rPr lang="en-US" sz="2300" dirty="0"/>
              <a:t>Targeting system that has attacked</a:t>
            </a:r>
          </a:p>
          <a:p>
            <a:r>
              <a:rPr lang="en-US" sz="2300" dirty="0"/>
              <a:t>But counter-battery is illegal in most jurisdictions</a:t>
            </a:r>
          </a:p>
          <a:p>
            <a:pPr lvl="1"/>
            <a:r>
              <a:rPr lang="en-US" sz="2300" dirty="0"/>
              <a:t>No legal standing for attack against a computer system</a:t>
            </a:r>
          </a:p>
          <a:p>
            <a:r>
              <a:rPr lang="en-US" sz="2300" dirty="0"/>
              <a:t>Practical problems</a:t>
            </a:r>
          </a:p>
          <a:p>
            <a:pPr lvl="1"/>
            <a:r>
              <a:rPr lang="en-US" sz="2300" dirty="0"/>
              <a:t>Malefactor may not be correctly </a:t>
            </a:r>
            <a:br>
              <a:rPr lang="en-US" sz="2300" dirty="0"/>
            </a:br>
            <a:r>
              <a:rPr lang="en-US" sz="2300" dirty="0"/>
              <a:t>identified</a:t>
            </a:r>
          </a:p>
          <a:p>
            <a:pPr lvl="1"/>
            <a:r>
              <a:rPr lang="en-US" sz="2300" dirty="0"/>
              <a:t>Effects of attack may spill over to </a:t>
            </a:r>
            <a:br>
              <a:rPr lang="en-US" sz="2300" dirty="0"/>
            </a:br>
            <a:r>
              <a:rPr lang="en-US" sz="2300" dirty="0"/>
              <a:t>innocent victims</a:t>
            </a:r>
          </a:p>
          <a:p>
            <a:r>
              <a:rPr lang="en-US" sz="2300" dirty="0"/>
              <a:t>Example: Canter &amp; Siegel (1994)</a:t>
            </a:r>
          </a:p>
          <a:p>
            <a:pPr lvl="1"/>
            <a:r>
              <a:rPr lang="en-US" sz="2300" dirty="0"/>
              <a:t>Spammers in Arizona (2 lawyers)</a:t>
            </a:r>
          </a:p>
          <a:p>
            <a:pPr lvl="1"/>
            <a:r>
              <a:rPr lang="en-US" sz="2300" dirty="0"/>
              <a:t>Retaliation (protest e-mails) crashed </a:t>
            </a:r>
            <a:br>
              <a:rPr lang="en-US" sz="2300" dirty="0"/>
            </a:br>
            <a:r>
              <a:rPr lang="en-US" sz="2300" dirty="0"/>
              <a:t>their ISP servers</a:t>
            </a:r>
          </a:p>
          <a:p>
            <a:pPr lvl="1"/>
            <a:r>
              <a:rPr lang="en-US" sz="2300" dirty="0"/>
              <a:t>Innocent victims: customers of </a:t>
            </a:r>
            <a:br>
              <a:rPr lang="en-US" sz="2300" dirty="0"/>
            </a:br>
            <a:r>
              <a:rPr lang="en-US" sz="2300" dirty="0"/>
              <a:t>spammers’ ISP</a:t>
            </a:r>
          </a:p>
          <a:p>
            <a:pPr lvl="1"/>
            <a:endParaRPr lang="en-US" sz="2300" dirty="0"/>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05" t="3428" r="8793" b="4000"/>
          <a:stretch/>
        </p:blipFill>
        <p:spPr bwMode="auto">
          <a:xfrm>
            <a:off x="6019800" y="2333857"/>
            <a:ext cx="2913743" cy="4317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838200"/>
          </a:xfrm>
        </p:spPr>
        <p:txBody>
          <a:bodyPr/>
          <a:lstStyle/>
          <a:p>
            <a:pPr lvl="0"/>
            <a:r>
              <a:rPr lang="en-US" dirty="0"/>
              <a:t>Hold Harmless</a:t>
            </a:r>
          </a:p>
        </p:txBody>
      </p:sp>
      <p:sp>
        <p:nvSpPr>
          <p:cNvPr id="3" name="Content Placeholder 2"/>
          <p:cNvSpPr>
            <a:spLocks noGrp="1"/>
          </p:cNvSpPr>
          <p:nvPr>
            <p:ph idx="1"/>
          </p:nvPr>
        </p:nvSpPr>
        <p:spPr>
          <a:xfrm>
            <a:off x="0" y="1066800"/>
            <a:ext cx="8153400" cy="5257800"/>
          </a:xfrm>
        </p:spPr>
        <p:txBody>
          <a:bodyPr/>
          <a:lstStyle/>
          <a:p>
            <a:r>
              <a:rPr lang="en-US" dirty="0"/>
              <a:t>Need fast responses</a:t>
            </a:r>
          </a:p>
          <a:p>
            <a:r>
              <a:rPr lang="en-US" dirty="0"/>
              <a:t>Employees must be protected against retaliation</a:t>
            </a:r>
          </a:p>
          <a:p>
            <a:pPr lvl="1"/>
            <a:r>
              <a:rPr lang="en-US" dirty="0"/>
              <a:t>Acting in good faith</a:t>
            </a:r>
          </a:p>
          <a:p>
            <a:pPr lvl="1"/>
            <a:r>
              <a:rPr lang="en-US" dirty="0"/>
              <a:t>According to responsibilities</a:t>
            </a:r>
          </a:p>
          <a:p>
            <a:pPr lvl="1"/>
            <a:r>
              <a:rPr lang="en-US" dirty="0"/>
              <a:t>Within documented policy &amp; </a:t>
            </a:r>
            <a:br>
              <a:rPr lang="en-US" dirty="0"/>
            </a:br>
            <a:r>
              <a:rPr lang="en-US" dirty="0"/>
              <a:t>procedures</a:t>
            </a:r>
          </a:p>
          <a:p>
            <a:r>
              <a:rPr lang="en-US" dirty="0"/>
              <a:t>Errors</a:t>
            </a:r>
          </a:p>
          <a:p>
            <a:pPr lvl="1"/>
            <a:r>
              <a:rPr lang="en-US" dirty="0"/>
              <a:t>Lead to procedural </a:t>
            </a:r>
            <a:br>
              <a:rPr lang="en-US" dirty="0"/>
            </a:br>
            <a:r>
              <a:rPr lang="en-US" dirty="0"/>
              <a:t>correction</a:t>
            </a:r>
          </a:p>
          <a:p>
            <a:pPr lvl="1"/>
            <a:r>
              <a:rPr lang="en-US" dirty="0"/>
              <a:t>Not punishment of individual </a:t>
            </a:r>
            <a:br>
              <a:rPr lang="en-US" dirty="0"/>
            </a:br>
            <a:r>
              <a:rPr lang="en-US" dirty="0"/>
              <a:t>employee</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2286000"/>
            <a:ext cx="3705225"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001000" cy="1143000"/>
          </a:xfrm>
        </p:spPr>
        <p:txBody>
          <a:bodyPr/>
          <a:lstStyle/>
          <a:p>
            <a:pPr lvl="0"/>
            <a:r>
              <a:rPr lang="en-US" dirty="0"/>
              <a:t>Risk Analysis</a:t>
            </a:r>
          </a:p>
        </p:txBody>
      </p:sp>
      <p:sp>
        <p:nvSpPr>
          <p:cNvPr id="5" name="Content Placeholder 4"/>
          <p:cNvSpPr>
            <a:spLocks noGrp="1"/>
          </p:cNvSpPr>
          <p:nvPr>
            <p:ph idx="1"/>
          </p:nvPr>
        </p:nvSpPr>
        <p:spPr>
          <a:xfrm>
            <a:off x="0" y="1524000"/>
            <a:ext cx="8153399" cy="4887218"/>
          </a:xfrm>
        </p:spPr>
        <p:txBody>
          <a:bodyPr/>
          <a:lstStyle/>
          <a:p>
            <a:r>
              <a:rPr lang="en-US" sz="2800" dirty="0"/>
              <a:t>Business Loss</a:t>
            </a:r>
          </a:p>
          <a:p>
            <a:r>
              <a:rPr lang="en-US" sz="2800" dirty="0"/>
              <a:t>PR Image</a:t>
            </a:r>
          </a:p>
          <a:p>
            <a:r>
              <a:rPr lang="en-US" sz="2800" dirty="0"/>
              <a:t>Loss of Customers &amp; </a:t>
            </a:r>
            <a:br>
              <a:rPr lang="en-US" sz="2800" dirty="0"/>
            </a:br>
            <a:r>
              <a:rPr lang="en-US" sz="2800" dirty="0"/>
              <a:t>Business</a:t>
            </a:r>
          </a:p>
          <a:p>
            <a:r>
              <a:rPr lang="en-US" sz="2800" dirty="0"/>
              <a:t>Interruptions</a:t>
            </a:r>
          </a:p>
          <a:p>
            <a:r>
              <a:rPr lang="en-US" sz="2800" dirty="0"/>
              <a:t>Proactive vs Reactive </a:t>
            </a:r>
            <a:br>
              <a:rPr lang="en-US" sz="2800" dirty="0"/>
            </a:br>
            <a:r>
              <a:rPr lang="en-US" sz="2800" dirty="0"/>
              <a:t>Threats</a:t>
            </a:r>
          </a:p>
          <a:p>
            <a:r>
              <a:rPr lang="en-US" sz="2800" dirty="0"/>
              <a:t>Threat &amp; Hazard Assessment</a:t>
            </a:r>
          </a:p>
        </p:txBody>
      </p:sp>
      <p:sp>
        <p:nvSpPr>
          <p:cNvPr id="4" name="TextBox 3"/>
          <p:cNvSpPr txBox="1"/>
          <p:nvPr/>
        </p:nvSpPr>
        <p:spPr>
          <a:xfrm>
            <a:off x="2431029" y="5334000"/>
            <a:ext cx="4281941" cy="1077218"/>
          </a:xfrm>
          <a:prstGeom prst="rect">
            <a:avLst/>
          </a:prstGeom>
          <a:solidFill>
            <a:srgbClr val="FFC000"/>
          </a:solidFill>
          <a:scene3d>
            <a:camera prst="orthographicFront"/>
            <a:lightRig rig="threePt" dir="t"/>
          </a:scene3d>
          <a:sp3d>
            <a:bevelT/>
          </a:sp3d>
        </p:spPr>
        <p:txBody>
          <a:bodyPr wrap="none" rtlCol="0">
            <a:spAutoFit/>
          </a:bodyPr>
          <a:lstStyle/>
          <a:p>
            <a:r>
              <a:rPr lang="en-US" sz="1600" dirty="0"/>
              <a:t>See </a:t>
            </a:r>
            <a:r>
              <a:rPr lang="en-US" sz="1600" i="1" dirty="0"/>
              <a:t>CSH6</a:t>
            </a:r>
            <a:r>
              <a:rPr lang="en-US" sz="1600" dirty="0"/>
              <a:t> Chapter 62:</a:t>
            </a:r>
            <a:br>
              <a:rPr lang="en-US" sz="1600" dirty="0"/>
            </a:br>
            <a:r>
              <a:rPr lang="en-US" sz="1600" dirty="0"/>
              <a:t>Risk Assessment  &amp; Management</a:t>
            </a:r>
          </a:p>
          <a:p>
            <a:r>
              <a:rPr lang="en-US" sz="1600" dirty="0"/>
              <a:t>&amp; </a:t>
            </a:r>
            <a:r>
              <a:rPr lang="en-US" sz="1600" i="1" dirty="0"/>
              <a:t>CSH6</a:t>
            </a:r>
            <a:r>
              <a:rPr lang="en-US" sz="1600" dirty="0"/>
              <a:t> Chapter 63:</a:t>
            </a:r>
          </a:p>
          <a:p>
            <a:r>
              <a:rPr lang="en-US" sz="1600" dirty="0"/>
              <a:t>Management Responsibilities &amp; Liabilities</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914400"/>
            <a:ext cx="3810000"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153400" cy="1143000"/>
          </a:xfrm>
        </p:spPr>
        <p:txBody>
          <a:bodyPr/>
          <a:lstStyle/>
          <a:p>
            <a:pPr lvl="0"/>
            <a:r>
              <a:rPr lang="en-US" dirty="0"/>
              <a:t>Business Loss</a:t>
            </a:r>
          </a:p>
        </p:txBody>
      </p:sp>
      <p:sp>
        <p:nvSpPr>
          <p:cNvPr id="5" name="Content Placeholder 4"/>
          <p:cNvSpPr>
            <a:spLocks noGrp="1"/>
          </p:cNvSpPr>
          <p:nvPr>
            <p:ph idx="1"/>
          </p:nvPr>
        </p:nvSpPr>
        <p:spPr>
          <a:xfrm>
            <a:off x="-1" y="1371600"/>
            <a:ext cx="8848725" cy="4953000"/>
          </a:xfrm>
        </p:spPr>
        <p:txBody>
          <a:bodyPr/>
          <a:lstStyle/>
          <a:p>
            <a:r>
              <a:rPr lang="en-US" i="1" dirty="0"/>
              <a:t>Customers</a:t>
            </a:r>
            <a:r>
              <a:rPr lang="en-US" dirty="0"/>
              <a:t> should be considered as both…</a:t>
            </a:r>
          </a:p>
          <a:p>
            <a:pPr lvl="1"/>
            <a:r>
              <a:rPr lang="en-US" dirty="0"/>
              <a:t>Outsiders </a:t>
            </a:r>
            <a:br>
              <a:rPr lang="en-US" dirty="0"/>
            </a:br>
            <a:r>
              <a:rPr lang="en-US" dirty="0"/>
              <a:t>accessing Internet </a:t>
            </a:r>
            <a:br>
              <a:rPr lang="en-US" dirty="0"/>
            </a:br>
            <a:r>
              <a:rPr lang="en-US" dirty="0"/>
              <a:t>presence</a:t>
            </a:r>
          </a:p>
          <a:p>
            <a:pPr lvl="1"/>
            <a:r>
              <a:rPr lang="en-US" dirty="0"/>
              <a:t>Insiders using </a:t>
            </a:r>
            <a:br>
              <a:rPr lang="en-US" dirty="0"/>
            </a:br>
            <a:r>
              <a:rPr lang="en-US" dirty="0"/>
              <a:t>intranet-hosted </a:t>
            </a:r>
            <a:br>
              <a:rPr lang="en-US" dirty="0"/>
            </a:br>
            <a:r>
              <a:rPr lang="en-US" dirty="0"/>
              <a:t>applications</a:t>
            </a:r>
          </a:p>
          <a:p>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828800"/>
            <a:ext cx="4962525" cy="4531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848600" cy="1143000"/>
          </a:xfrm>
        </p:spPr>
        <p:txBody>
          <a:bodyPr/>
          <a:lstStyle/>
          <a:p>
            <a:pPr lvl="0"/>
            <a:r>
              <a:rPr lang="en-US" dirty="0"/>
              <a:t>PR Image (1)</a:t>
            </a:r>
          </a:p>
        </p:txBody>
      </p:sp>
      <p:sp>
        <p:nvSpPr>
          <p:cNvPr id="5" name="Content Placeholder 4"/>
          <p:cNvSpPr>
            <a:spLocks noGrp="1"/>
          </p:cNvSpPr>
          <p:nvPr>
            <p:ph idx="1"/>
          </p:nvPr>
        </p:nvSpPr>
        <p:spPr>
          <a:xfrm>
            <a:off x="228600" y="1371600"/>
            <a:ext cx="7924800" cy="4953000"/>
          </a:xfrm>
        </p:spPr>
        <p:txBody>
          <a:bodyPr/>
          <a:lstStyle/>
          <a:p>
            <a:r>
              <a:rPr lang="en-US" dirty="0"/>
              <a:t>Web site = public face 24/7/365</a:t>
            </a:r>
          </a:p>
          <a:p>
            <a:pPr lvl="1"/>
            <a:r>
              <a:rPr lang="en-US" dirty="0"/>
              <a:t>Prime target for attack</a:t>
            </a:r>
          </a:p>
          <a:p>
            <a:r>
              <a:rPr lang="en-US" dirty="0"/>
              <a:t>Many examples of hostile activity</a:t>
            </a:r>
          </a:p>
          <a:p>
            <a:pPr lvl="1"/>
            <a:r>
              <a:rPr lang="en-US" dirty="0"/>
              <a:t>US Congress “Thomas” site</a:t>
            </a:r>
          </a:p>
          <a:p>
            <a:pPr lvl="1"/>
            <a:r>
              <a:rPr lang="en-US" dirty="0"/>
              <a:t>US Dept Justice</a:t>
            </a:r>
          </a:p>
          <a:p>
            <a:pPr lvl="1"/>
            <a:r>
              <a:rPr lang="en-US" dirty="0"/>
              <a:t>Government sites around world</a:t>
            </a:r>
          </a:p>
          <a:p>
            <a:r>
              <a:rPr lang="en-US" dirty="0"/>
              <a:t>Activity often surges after major public events</a:t>
            </a:r>
          </a:p>
          <a:p>
            <a:r>
              <a:rPr lang="en-US" dirty="0"/>
              <a:t>Hacking contests</a:t>
            </a:r>
          </a:p>
          <a:p>
            <a:r>
              <a:rPr lang="en-US" dirty="0"/>
              <a:t>Defamation by angry consumers</a:t>
            </a:r>
          </a:p>
          <a:p>
            <a:r>
              <a:rPr lang="en-US" dirty="0"/>
              <a:t>Random targeting</a:t>
            </a:r>
          </a:p>
        </p:txBody>
      </p:sp>
      <p:pic>
        <p:nvPicPr>
          <p:cNvPr id="1026" name="Picture 2" descr="http://cdn.shopify.com/s/files/1/0032/7882/products/bob_mirror_1_1024x1024.png?v=1348769505"/>
          <p:cNvPicPr>
            <a:picLocks noChangeAspect="1" noChangeArrowheads="1"/>
          </p:cNvPicPr>
          <p:nvPr/>
        </p:nvPicPr>
        <p:blipFill rotWithShape="1">
          <a:blip r:embed="rId3">
            <a:extLst>
              <a:ext uri="{28A0092B-C50C-407E-A947-70E740481C1C}">
                <a14:useLocalDpi xmlns:a14="http://schemas.microsoft.com/office/drawing/2010/main" val="0"/>
              </a:ext>
            </a:extLst>
          </a:blip>
          <a:srcRect l="12595" t="7001" r="5617" b="6716"/>
          <a:stretch/>
        </p:blipFill>
        <p:spPr bwMode="auto">
          <a:xfrm>
            <a:off x="5562600" y="838200"/>
            <a:ext cx="3357586"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838200"/>
          </a:xfrm>
        </p:spPr>
        <p:txBody>
          <a:bodyPr/>
          <a:lstStyle/>
          <a:p>
            <a:pPr lvl="0"/>
            <a:r>
              <a:rPr lang="en-US" dirty="0"/>
              <a:t>Introduction</a:t>
            </a:r>
          </a:p>
        </p:txBody>
      </p:sp>
      <p:sp>
        <p:nvSpPr>
          <p:cNvPr id="5" name="Content Placeholder 4"/>
          <p:cNvSpPr>
            <a:spLocks noGrp="1"/>
          </p:cNvSpPr>
          <p:nvPr>
            <p:ph idx="1"/>
          </p:nvPr>
        </p:nvSpPr>
        <p:spPr>
          <a:xfrm>
            <a:off x="0" y="914400"/>
            <a:ext cx="8153400" cy="5410200"/>
          </a:xfrm>
        </p:spPr>
        <p:txBody>
          <a:bodyPr/>
          <a:lstStyle/>
          <a:p>
            <a:r>
              <a:rPr lang="en-US" dirty="0"/>
              <a:t>E-commerce becoming ubiquitous</a:t>
            </a:r>
          </a:p>
          <a:p>
            <a:r>
              <a:rPr lang="en-US" dirty="0"/>
              <a:t>Desire for efficiency may harm security</a:t>
            </a:r>
          </a:p>
          <a:p>
            <a:pPr lvl="1"/>
            <a:r>
              <a:rPr lang="en-US" dirty="0"/>
              <a:t>Should not use same systems for brick-and-mortar business as Web-enabled</a:t>
            </a:r>
          </a:p>
          <a:p>
            <a:pPr lvl="1"/>
            <a:r>
              <a:rPr lang="en-US" dirty="0"/>
              <a:t>Don’t use wireless access from </a:t>
            </a:r>
            <a:br>
              <a:rPr lang="en-US" dirty="0"/>
            </a:br>
            <a:r>
              <a:rPr lang="en-US" dirty="0"/>
              <a:t>kiosks &amp; cash registers into </a:t>
            </a:r>
            <a:br>
              <a:rPr lang="en-US" dirty="0"/>
            </a:br>
            <a:r>
              <a:rPr lang="en-US" dirty="0"/>
              <a:t>accounting systems</a:t>
            </a:r>
          </a:p>
          <a:p>
            <a:r>
              <a:rPr lang="en-US" dirty="0"/>
              <a:t>TJX case (2007) early example</a:t>
            </a:r>
          </a:p>
          <a:p>
            <a:pPr lvl="1"/>
            <a:r>
              <a:rPr lang="en-US" dirty="0"/>
              <a:t>Inadequately secured corporate </a:t>
            </a:r>
            <a:br>
              <a:rPr lang="en-US" dirty="0"/>
            </a:br>
            <a:r>
              <a:rPr lang="en-US" dirty="0"/>
              <a:t>network &amp; back-office systems</a:t>
            </a:r>
            <a:br>
              <a:rPr lang="en-US" dirty="0"/>
            </a:br>
            <a:r>
              <a:rPr lang="en-US" dirty="0"/>
              <a:t>hacked by criminals</a:t>
            </a:r>
          </a:p>
          <a:p>
            <a:pPr lvl="1"/>
            <a:r>
              <a:rPr lang="en-US" dirty="0"/>
              <a:t>Breach compromised &gt;94M </a:t>
            </a:r>
            <a:br>
              <a:rPr lang="en-US" dirty="0"/>
            </a:br>
            <a:r>
              <a:rPr lang="en-US" dirty="0"/>
              <a:t>credit cards</a:t>
            </a:r>
          </a:p>
          <a:p>
            <a:pPr lvl="1"/>
            <a:r>
              <a:rPr lang="en-US" dirty="0"/>
              <a:t>Payouts of $40.9M in damages</a:t>
            </a:r>
          </a:p>
        </p:txBody>
      </p:sp>
      <p:pic>
        <p:nvPicPr>
          <p:cNvPr id="2050" name="Picture 2"/>
          <p:cNvPicPr>
            <a:picLocks noChangeAspect="1" noChangeArrowheads="1"/>
          </p:cNvPicPr>
          <p:nvPr/>
        </p:nvPicPr>
        <p:blipFill>
          <a:blip r:embed="rId3"/>
          <a:srcRect/>
          <a:stretch>
            <a:fillRect/>
          </a:stretch>
        </p:blipFill>
        <p:spPr bwMode="auto">
          <a:xfrm>
            <a:off x="5562600" y="2819400"/>
            <a:ext cx="3324225" cy="381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 Image (2)</a:t>
            </a:r>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7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623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Loss of Customers &amp; Business</a:t>
            </a:r>
          </a:p>
        </p:txBody>
      </p:sp>
      <p:sp>
        <p:nvSpPr>
          <p:cNvPr id="5" name="Content Placeholder 4"/>
          <p:cNvSpPr>
            <a:spLocks noGrp="1"/>
          </p:cNvSpPr>
          <p:nvPr>
            <p:ph idx="1"/>
          </p:nvPr>
        </p:nvSpPr>
        <p:spPr>
          <a:xfrm>
            <a:off x="0" y="1371600"/>
            <a:ext cx="8153400" cy="4953000"/>
          </a:xfrm>
        </p:spPr>
        <p:txBody>
          <a:bodyPr/>
          <a:lstStyle/>
          <a:p>
            <a:r>
              <a:rPr lang="en-US" dirty="0"/>
              <a:t>Internet customers highly mobile &amp; impatient</a:t>
            </a:r>
          </a:p>
          <a:p>
            <a:pPr lvl="1"/>
            <a:r>
              <a:rPr lang="en-US" dirty="0"/>
              <a:t>May switch to competitor quickly</a:t>
            </a:r>
          </a:p>
          <a:p>
            <a:pPr lvl="1"/>
            <a:r>
              <a:rPr lang="en-US" dirty="0"/>
              <a:t>Even momentary delay may cause switch</a:t>
            </a:r>
          </a:p>
          <a:p>
            <a:r>
              <a:rPr lang="en-US" dirty="0"/>
              <a:t>Competitors usually </a:t>
            </a:r>
            <a:br>
              <a:rPr lang="en-US" dirty="0"/>
            </a:br>
            <a:r>
              <a:rPr lang="en-US" dirty="0"/>
              <a:t>abound</a:t>
            </a:r>
          </a:p>
          <a:p>
            <a:r>
              <a:rPr lang="en-US" dirty="0"/>
              <a:t>Functional degradation </a:t>
            </a:r>
            <a:br>
              <a:rPr lang="en-US" dirty="0"/>
            </a:br>
            <a:r>
              <a:rPr lang="en-US" dirty="0"/>
              <a:t>may cause switch</a:t>
            </a:r>
          </a:p>
          <a:p>
            <a:pPr lvl="1"/>
            <a:r>
              <a:rPr lang="en-US" dirty="0"/>
              <a:t>E.g., problems with </a:t>
            </a:r>
            <a:br>
              <a:rPr lang="en-US" dirty="0"/>
            </a:br>
            <a:r>
              <a:rPr lang="en-US" dirty="0"/>
              <a:t>shipment tracking</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3200"/>
            <a:ext cx="4810125"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Interruptions</a:t>
            </a:r>
          </a:p>
        </p:txBody>
      </p:sp>
      <p:sp>
        <p:nvSpPr>
          <p:cNvPr id="5" name="Content Placeholder 4"/>
          <p:cNvSpPr>
            <a:spLocks noGrp="1"/>
          </p:cNvSpPr>
          <p:nvPr>
            <p:ph idx="1"/>
          </p:nvPr>
        </p:nvSpPr>
        <p:spPr>
          <a:xfrm>
            <a:off x="0" y="1371600"/>
            <a:ext cx="8991600" cy="4953000"/>
          </a:xfrm>
        </p:spPr>
        <p:txBody>
          <a:bodyPr/>
          <a:lstStyle/>
          <a:p>
            <a:r>
              <a:rPr lang="en-US" dirty="0"/>
              <a:t>Just in Time (JIT) delivery</a:t>
            </a:r>
          </a:p>
          <a:p>
            <a:pPr lvl="1"/>
            <a:r>
              <a:rPr lang="en-US" dirty="0"/>
              <a:t>Production</a:t>
            </a:r>
          </a:p>
          <a:p>
            <a:pPr lvl="2"/>
            <a:r>
              <a:rPr lang="en-US" dirty="0"/>
              <a:t>Disruption may be </a:t>
            </a:r>
            <a:br>
              <a:rPr lang="en-US" dirty="0"/>
            </a:br>
            <a:r>
              <a:rPr lang="en-US" dirty="0"/>
              <a:t>disastrous to entire </a:t>
            </a:r>
            <a:br>
              <a:rPr lang="en-US" dirty="0"/>
            </a:br>
            <a:r>
              <a:rPr lang="en-US" dirty="0"/>
              <a:t>operation </a:t>
            </a:r>
          </a:p>
          <a:p>
            <a:pPr lvl="1"/>
            <a:r>
              <a:rPr lang="en-US" dirty="0"/>
              <a:t>Supply chain</a:t>
            </a:r>
          </a:p>
          <a:p>
            <a:pPr lvl="2"/>
            <a:r>
              <a:rPr lang="en-US" dirty="0"/>
              <a:t>Service-oriented architecture (SOA)</a:t>
            </a:r>
          </a:p>
          <a:p>
            <a:pPr lvl="1"/>
            <a:r>
              <a:rPr lang="en-US" dirty="0"/>
              <a:t>Delivery chain</a:t>
            </a:r>
          </a:p>
          <a:p>
            <a:pPr lvl="2"/>
            <a:r>
              <a:rPr lang="en-US" dirty="0"/>
              <a:t>Tracking status</a:t>
            </a:r>
          </a:p>
          <a:p>
            <a:r>
              <a:rPr lang="en-US" dirty="0"/>
              <a:t>Information delivery</a:t>
            </a:r>
          </a:p>
          <a:p>
            <a:pPr lvl="1"/>
            <a:r>
              <a:rPr lang="en-US" dirty="0"/>
              <a:t>Banks, brokerages, utilities… provide services online</a:t>
            </a:r>
          </a:p>
          <a:p>
            <a:pPr lvl="1"/>
            <a:r>
              <a:rPr lang="en-US" dirty="0"/>
              <a:t>Offer reports on demand</a:t>
            </a:r>
          </a:p>
          <a:p>
            <a:pPr lvl="1"/>
            <a:endParaRPr lang="en-US"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472" y="1143000"/>
            <a:ext cx="4853178"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609600"/>
          </a:xfrm>
        </p:spPr>
        <p:txBody>
          <a:bodyPr/>
          <a:lstStyle/>
          <a:p>
            <a:pPr lvl="0"/>
            <a:r>
              <a:rPr lang="en-US" sz="3400" dirty="0"/>
              <a:t>Proactive vs Reactive Threats</a:t>
            </a:r>
          </a:p>
        </p:txBody>
      </p:sp>
      <p:sp>
        <p:nvSpPr>
          <p:cNvPr id="5" name="Content Placeholder 4"/>
          <p:cNvSpPr>
            <a:spLocks noGrp="1"/>
          </p:cNvSpPr>
          <p:nvPr>
            <p:ph idx="1"/>
          </p:nvPr>
        </p:nvSpPr>
        <p:spPr>
          <a:xfrm>
            <a:off x="0" y="685800"/>
            <a:ext cx="8839200" cy="5943600"/>
          </a:xfrm>
        </p:spPr>
        <p:txBody>
          <a:bodyPr/>
          <a:lstStyle/>
          <a:p>
            <a:r>
              <a:rPr lang="en-US" sz="2200" dirty="0"/>
              <a:t>Some defensive tactics open </a:t>
            </a:r>
            <a:br>
              <a:rPr lang="en-US" sz="2200" dirty="0"/>
            </a:br>
            <a:r>
              <a:rPr lang="en-US" sz="2200" dirty="0"/>
              <a:t>up new potential for </a:t>
            </a:r>
            <a:br>
              <a:rPr lang="en-US" sz="2200" dirty="0"/>
            </a:br>
            <a:r>
              <a:rPr lang="en-US" sz="2200" dirty="0"/>
              <a:t>availability problems</a:t>
            </a:r>
          </a:p>
          <a:p>
            <a:r>
              <a:rPr lang="en-US" sz="2200" dirty="0"/>
              <a:t>E.g., common strategy: </a:t>
            </a:r>
            <a:br>
              <a:rPr lang="en-US" sz="2200" dirty="0"/>
            </a:br>
            <a:r>
              <a:rPr lang="en-US" sz="2200" dirty="0"/>
              <a:t>multiple name servers for </a:t>
            </a:r>
            <a:br>
              <a:rPr lang="en-US" sz="2200" dirty="0"/>
            </a:br>
            <a:r>
              <a:rPr lang="en-US" sz="2200" dirty="0"/>
              <a:t>translating IP address to </a:t>
            </a:r>
            <a:br>
              <a:rPr lang="en-US" sz="2200" dirty="0"/>
            </a:br>
            <a:r>
              <a:rPr lang="en-US" sz="2200" dirty="0"/>
              <a:t>domain names</a:t>
            </a:r>
          </a:p>
          <a:p>
            <a:pPr lvl="1"/>
            <a:r>
              <a:rPr lang="en-US" sz="2200" dirty="0"/>
              <a:t>Must define </a:t>
            </a:r>
            <a:r>
              <a:rPr lang="en-US" sz="2200" dirty="0">
                <a:sym typeface="Symbol"/>
              </a:rPr>
              <a:t></a:t>
            </a:r>
            <a:r>
              <a:rPr lang="en-US" sz="2200" dirty="0"/>
              <a:t> 2 name </a:t>
            </a:r>
            <a:br>
              <a:rPr lang="en-US" sz="2200" dirty="0"/>
            </a:br>
            <a:r>
              <a:rPr lang="en-US" sz="2200" dirty="0"/>
              <a:t>servers for DNS zone</a:t>
            </a:r>
          </a:p>
          <a:p>
            <a:pPr lvl="1"/>
            <a:r>
              <a:rPr lang="en-US" sz="2200" dirty="0"/>
              <a:t>But updating DNS zones </a:t>
            </a:r>
            <a:br>
              <a:rPr lang="en-US" sz="2200" dirty="0"/>
            </a:br>
            <a:r>
              <a:rPr lang="en-US" sz="2200" dirty="0"/>
              <a:t>can cause problems</a:t>
            </a:r>
          </a:p>
          <a:p>
            <a:pPr lvl="2"/>
            <a:r>
              <a:rPr lang="en-US" sz="2200" dirty="0"/>
              <a:t>Error in providing name servers makes site unavailable</a:t>
            </a:r>
          </a:p>
          <a:p>
            <a:pPr lvl="2"/>
            <a:r>
              <a:rPr lang="en-US" sz="2200" dirty="0"/>
              <a:t>Most sites make ISP responsible for resolution of domain names</a:t>
            </a:r>
          </a:p>
          <a:p>
            <a:pPr lvl="3"/>
            <a:r>
              <a:rPr lang="en-US" sz="2200" dirty="0"/>
              <a:t>Increases complexity of architecture</a:t>
            </a:r>
          </a:p>
          <a:p>
            <a:pPr lvl="3"/>
            <a:r>
              <a:rPr lang="en-US" sz="2200" dirty="0"/>
              <a:t>Must be remembered during problem analysis &amp; resolution</a:t>
            </a:r>
          </a:p>
        </p:txBody>
      </p:sp>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15" t="11809" r="4666" b="22286"/>
          <a:stretch/>
        </p:blipFill>
        <p:spPr bwMode="auto">
          <a:xfrm>
            <a:off x="4418301" y="914400"/>
            <a:ext cx="4558785"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838200"/>
          </a:xfrm>
        </p:spPr>
        <p:txBody>
          <a:bodyPr/>
          <a:lstStyle/>
          <a:p>
            <a:pPr lvl="0"/>
            <a:r>
              <a:rPr lang="en-US" dirty="0"/>
              <a:t>Threat &amp; Hazard Assessment</a:t>
            </a:r>
          </a:p>
        </p:txBody>
      </p:sp>
      <p:sp>
        <p:nvSpPr>
          <p:cNvPr id="5" name="Content Placeholder 4"/>
          <p:cNvSpPr>
            <a:spLocks noGrp="1"/>
          </p:cNvSpPr>
          <p:nvPr>
            <p:ph idx="1"/>
          </p:nvPr>
        </p:nvSpPr>
        <p:spPr>
          <a:xfrm>
            <a:off x="0" y="990600"/>
            <a:ext cx="8915400" cy="5334000"/>
          </a:xfrm>
        </p:spPr>
        <p:txBody>
          <a:bodyPr/>
          <a:lstStyle/>
          <a:p>
            <a:r>
              <a:rPr lang="en-US" dirty="0"/>
              <a:t>Threats may be universal or specific</a:t>
            </a:r>
          </a:p>
          <a:p>
            <a:r>
              <a:rPr lang="en-US" dirty="0"/>
              <a:t>Threat analysis</a:t>
            </a:r>
          </a:p>
          <a:p>
            <a:pPr lvl="1"/>
            <a:r>
              <a:rPr lang="en-US" dirty="0"/>
              <a:t>Deliberate vs accidental</a:t>
            </a:r>
          </a:p>
          <a:p>
            <a:pPr lvl="2"/>
            <a:r>
              <a:rPr lang="en-US" dirty="0"/>
              <a:t>Acts of G-d</a:t>
            </a:r>
          </a:p>
          <a:p>
            <a:pPr lvl="2"/>
            <a:r>
              <a:rPr lang="en-US" dirty="0"/>
              <a:t>Acts of clod</a:t>
            </a:r>
          </a:p>
          <a:p>
            <a:pPr lvl="1"/>
            <a:r>
              <a:rPr lang="en-US" dirty="0"/>
              <a:t>In risk analysis &amp; planning, </a:t>
            </a:r>
            <a:br>
              <a:rPr lang="en-US" dirty="0"/>
            </a:br>
            <a:r>
              <a:rPr lang="en-US" dirty="0"/>
              <a:t>deliberate attacks may be </a:t>
            </a:r>
            <a:br>
              <a:rPr lang="en-US" dirty="0"/>
            </a:br>
            <a:r>
              <a:rPr lang="en-US" dirty="0"/>
              <a:t>equivalent to acts of G-d</a:t>
            </a:r>
          </a:p>
          <a:p>
            <a:r>
              <a:rPr lang="en-US" dirty="0"/>
              <a:t>No enterprise is immune to </a:t>
            </a:r>
            <a:br>
              <a:rPr lang="en-US" dirty="0"/>
            </a:br>
            <a:r>
              <a:rPr lang="en-US" dirty="0"/>
              <a:t>accident or attack</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0"/>
            <a:ext cx="38100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8001000" cy="609600"/>
          </a:xfrm>
        </p:spPr>
        <p:txBody>
          <a:bodyPr/>
          <a:lstStyle/>
          <a:p>
            <a:r>
              <a:rPr lang="en-US" sz="3500" b="1" dirty="0">
                <a:solidFill>
                  <a:srgbClr val="800000"/>
                </a:solidFill>
                <a:latin typeface="+mj-lt"/>
                <a:ea typeface="+mj-ea"/>
                <a:cs typeface="+mj-cs"/>
              </a:rPr>
              <a:t>Operational Requirements (1)</a:t>
            </a:r>
            <a:endParaRPr lang="en-US" sz="3500" dirty="0"/>
          </a:p>
        </p:txBody>
      </p:sp>
      <p:sp>
        <p:nvSpPr>
          <p:cNvPr id="3" name="Content Placeholder 2"/>
          <p:cNvSpPr>
            <a:spLocks noGrp="1"/>
          </p:cNvSpPr>
          <p:nvPr>
            <p:ph idx="1"/>
          </p:nvPr>
        </p:nvSpPr>
        <p:spPr>
          <a:xfrm>
            <a:off x="-1" y="990600"/>
            <a:ext cx="8975271" cy="5638800"/>
          </a:xfrm>
        </p:spPr>
        <p:txBody>
          <a:bodyPr/>
          <a:lstStyle/>
          <a:p>
            <a:r>
              <a:rPr lang="en-US" sz="2300" dirty="0"/>
              <a:t>Protection not purely technical issue</a:t>
            </a:r>
          </a:p>
          <a:p>
            <a:r>
              <a:rPr lang="en-US" sz="2300" dirty="0"/>
              <a:t>Degree of exposure to Internet: risk-management issue</a:t>
            </a:r>
          </a:p>
          <a:p>
            <a:pPr lvl="1"/>
            <a:r>
              <a:rPr lang="en-US" sz="2300" dirty="0"/>
              <a:t>Cannot set technical </a:t>
            </a:r>
            <a:br>
              <a:rPr lang="en-US" sz="2300" dirty="0"/>
            </a:br>
            <a:r>
              <a:rPr lang="en-US" sz="2300" dirty="0"/>
              <a:t>solutions without </a:t>
            </a:r>
            <a:br>
              <a:rPr lang="en-US" sz="2300" dirty="0"/>
            </a:br>
            <a:r>
              <a:rPr lang="en-US" sz="2300" dirty="0"/>
              <a:t>business context</a:t>
            </a:r>
          </a:p>
          <a:p>
            <a:pPr lvl="1"/>
            <a:r>
              <a:rPr lang="en-US" sz="2300" dirty="0"/>
              <a:t>Cannot evaluate risks </a:t>
            </a:r>
            <a:br>
              <a:rPr lang="en-US" sz="2300" dirty="0"/>
            </a:br>
            <a:r>
              <a:rPr lang="en-US" sz="2300" dirty="0"/>
              <a:t>without knowledge of </a:t>
            </a:r>
            <a:br>
              <a:rPr lang="en-US" sz="2300" dirty="0"/>
            </a:br>
            <a:r>
              <a:rPr lang="en-US" sz="2300" dirty="0"/>
              <a:t>technical issues</a:t>
            </a:r>
          </a:p>
          <a:p>
            <a:r>
              <a:rPr lang="en-US" sz="2300" dirty="0"/>
              <a:t>Outsourcing introduces </a:t>
            </a:r>
            <a:br>
              <a:rPr lang="en-US" sz="2300" dirty="0"/>
            </a:br>
            <a:r>
              <a:rPr lang="en-US" sz="2300" dirty="0"/>
              <a:t>additional complexity</a:t>
            </a:r>
          </a:p>
          <a:p>
            <a:r>
              <a:rPr lang="en-US" sz="2300" dirty="0"/>
              <a:t>Protecting Web site is </a:t>
            </a:r>
            <a:br>
              <a:rPr lang="en-US" sz="2300" dirty="0"/>
            </a:br>
            <a:r>
              <a:rPr lang="en-US" sz="2300" dirty="0"/>
              <a:t>lifecycle process</a:t>
            </a:r>
          </a:p>
          <a:p>
            <a:pPr lvl="1"/>
            <a:r>
              <a:rPr lang="en-US" sz="2300" dirty="0"/>
              <a:t>Ongoing system evolution</a:t>
            </a:r>
          </a:p>
          <a:p>
            <a:pPr lvl="1"/>
            <a:r>
              <a:rPr lang="en-US" sz="2300" dirty="0"/>
              <a:t>Monitoring, detection, correction</a:t>
            </a:r>
          </a:p>
          <a:p>
            <a:pPr lvl="1"/>
            <a:r>
              <a:rPr lang="en-US" sz="2300" dirty="0"/>
              <a:t>Analysis, changes in underlying causes</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828800"/>
            <a:ext cx="4936914"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001000" cy="609600"/>
          </a:xfrm>
        </p:spPr>
        <p:txBody>
          <a:bodyPr/>
          <a:lstStyle/>
          <a:p>
            <a:pPr lvl="0"/>
            <a:r>
              <a:rPr lang="en-US" sz="3500" dirty="0"/>
              <a:t>Operational Requirements (2)</a:t>
            </a:r>
          </a:p>
        </p:txBody>
      </p:sp>
      <p:sp>
        <p:nvSpPr>
          <p:cNvPr id="5" name="Content Placeholder 4"/>
          <p:cNvSpPr>
            <a:spLocks noGrp="1"/>
          </p:cNvSpPr>
          <p:nvPr>
            <p:ph idx="1"/>
          </p:nvPr>
        </p:nvSpPr>
        <p:spPr>
          <a:xfrm>
            <a:off x="0" y="838201"/>
            <a:ext cx="4724400" cy="5486400"/>
          </a:xfrm>
        </p:spPr>
        <p:txBody>
          <a:bodyPr/>
          <a:lstStyle/>
          <a:p>
            <a:r>
              <a:rPr lang="en-US" dirty="0"/>
              <a:t>Ubiquitous Internet Protocol Networking</a:t>
            </a:r>
          </a:p>
          <a:p>
            <a:r>
              <a:rPr lang="en-US" dirty="0"/>
              <a:t>Internal Partitions</a:t>
            </a:r>
          </a:p>
          <a:p>
            <a:r>
              <a:rPr lang="en-US" dirty="0"/>
              <a:t>Critical Availability</a:t>
            </a:r>
          </a:p>
          <a:p>
            <a:r>
              <a:rPr lang="en-US" dirty="0"/>
              <a:t>Accessibility</a:t>
            </a:r>
          </a:p>
          <a:p>
            <a:r>
              <a:rPr lang="en-US" dirty="0"/>
              <a:t>Applications Design</a:t>
            </a:r>
          </a:p>
          <a:p>
            <a:r>
              <a:rPr lang="en-US" dirty="0"/>
              <a:t>Provisioning</a:t>
            </a:r>
          </a:p>
          <a:p>
            <a:r>
              <a:rPr lang="en-US" dirty="0"/>
              <a:t>Restrictions</a:t>
            </a:r>
          </a:p>
          <a:p>
            <a:r>
              <a:rPr lang="en-US" dirty="0"/>
              <a:t>Multiple Security Domains</a:t>
            </a:r>
          </a:p>
          <a:p>
            <a:r>
              <a:rPr lang="en-US" dirty="0"/>
              <a:t>What Needs to Be Exposed</a:t>
            </a:r>
          </a:p>
          <a:p>
            <a:r>
              <a:rPr lang="en-US" dirty="0"/>
              <a:t>Access Controls</a:t>
            </a:r>
          </a:p>
          <a:p>
            <a:r>
              <a:rPr lang="en-US" dirty="0"/>
              <a:t>Site Maintenance</a:t>
            </a:r>
          </a:p>
          <a:p>
            <a:r>
              <a:rPr lang="en-US" dirty="0"/>
              <a:t>Maintaining Site Integrity</a:t>
            </a:r>
          </a:p>
        </p:txBody>
      </p:sp>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41" t="6793" r="12571" b="3555"/>
          <a:stretch/>
        </p:blipFill>
        <p:spPr bwMode="auto">
          <a:xfrm>
            <a:off x="4590143" y="1219200"/>
            <a:ext cx="4165601" cy="5123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6000" contrast="-17000"/>
                    </a14:imgEffect>
                  </a14:imgLayer>
                </a14:imgProps>
              </a:ext>
              <a:ext uri="{28A0092B-C50C-407E-A947-70E740481C1C}">
                <a14:useLocalDpi xmlns:a14="http://schemas.microsoft.com/office/drawing/2010/main" val="0"/>
              </a:ext>
            </a:extLst>
          </a:blip>
          <a:srcRect/>
          <a:stretch>
            <a:fillRect/>
          </a:stretch>
        </p:blipFill>
        <p:spPr bwMode="auto">
          <a:xfrm>
            <a:off x="0" y="0"/>
            <a:ext cx="9150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lvl="0"/>
            <a:r>
              <a:rPr lang="en-US" dirty="0">
                <a:solidFill>
                  <a:schemeClr val="tx2">
                    <a:lumMod val="60000"/>
                    <a:lumOff val="40000"/>
                  </a:schemeClr>
                </a:solidFill>
              </a:rPr>
              <a:t>Ubiquitous Internet Protocol Networking</a:t>
            </a:r>
          </a:p>
        </p:txBody>
      </p:sp>
      <p:sp>
        <p:nvSpPr>
          <p:cNvPr id="5" name="Content Placeholder 4"/>
          <p:cNvSpPr>
            <a:spLocks noGrp="1"/>
          </p:cNvSpPr>
          <p:nvPr>
            <p:ph idx="1"/>
          </p:nvPr>
        </p:nvSpPr>
        <p:spPr/>
        <p:txBody>
          <a:bodyPr/>
          <a:lstStyle/>
          <a:p>
            <a:r>
              <a:rPr lang="en-US" dirty="0"/>
              <a:t>Switch from locally controlled networks to Internet greatly increased exposure to attack</a:t>
            </a:r>
          </a:p>
          <a:p>
            <a:r>
              <a:rPr lang="en-US" dirty="0"/>
              <a:t>Wider range of connected equipment</a:t>
            </a:r>
          </a:p>
          <a:p>
            <a:pPr lvl="1"/>
            <a:r>
              <a:rPr lang="en-US" dirty="0"/>
              <a:t>VoIP telephones</a:t>
            </a:r>
          </a:p>
          <a:p>
            <a:pPr lvl="1"/>
            <a:r>
              <a:rPr lang="en-US" dirty="0"/>
              <a:t>FAX</a:t>
            </a:r>
          </a:p>
          <a:p>
            <a:pPr lvl="1"/>
            <a:r>
              <a:rPr lang="en-US" dirty="0"/>
              <a:t>Copiers → network printers</a:t>
            </a:r>
          </a:p>
          <a:p>
            <a:pPr lvl="1"/>
            <a:r>
              <a:rPr lang="en-US" dirty="0"/>
              <a:t>Soft drink dispensers (!) etc.</a:t>
            </a:r>
          </a:p>
          <a:p>
            <a:r>
              <a:rPr lang="en-US" dirty="0"/>
              <a:t>Conflict between ease of access &amp; security</a:t>
            </a:r>
          </a:p>
          <a:p>
            <a:pPr lvl="1"/>
            <a:r>
              <a:rPr lang="en-US" dirty="0"/>
              <a:t>Safest: unconnected to world</a:t>
            </a:r>
          </a:p>
          <a:p>
            <a:pPr lvl="1"/>
            <a:r>
              <a:rPr lang="en-US" dirty="0"/>
              <a:t>Easiest to use: no security restrictions</a:t>
            </a:r>
          </a:p>
          <a:p>
            <a:r>
              <a:rPr lang="en-US" dirty="0"/>
              <a:t>Must balance issues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609600"/>
          </a:xfrm>
        </p:spPr>
        <p:txBody>
          <a:bodyPr/>
          <a:lstStyle/>
          <a:p>
            <a:pPr lvl="0"/>
            <a:r>
              <a:rPr lang="en-US" dirty="0"/>
              <a:t>Internal Partitions</a:t>
            </a:r>
          </a:p>
        </p:txBody>
      </p:sp>
      <p:sp>
        <p:nvSpPr>
          <p:cNvPr id="5" name="Content Placeholder 4"/>
          <p:cNvSpPr>
            <a:spLocks noGrp="1"/>
          </p:cNvSpPr>
          <p:nvPr>
            <p:ph idx="1"/>
          </p:nvPr>
        </p:nvSpPr>
        <p:spPr>
          <a:xfrm>
            <a:off x="0" y="838200"/>
            <a:ext cx="8153400" cy="5486400"/>
          </a:xfrm>
        </p:spPr>
        <p:txBody>
          <a:bodyPr/>
          <a:lstStyle/>
          <a:p>
            <a:r>
              <a:rPr lang="en-US" sz="2200" dirty="0"/>
              <a:t>Complex corporate environments </a:t>
            </a:r>
          </a:p>
          <a:p>
            <a:pPr lvl="1"/>
            <a:r>
              <a:rPr lang="en-US" sz="2200" dirty="0"/>
              <a:t>Often best protected by including partition</a:t>
            </a:r>
          </a:p>
          <a:p>
            <a:pPr lvl="1"/>
            <a:r>
              <a:rPr lang="en-US" sz="2200" dirty="0"/>
              <a:t>Define separate security domains</a:t>
            </a:r>
          </a:p>
          <a:p>
            <a:pPr lvl="2"/>
            <a:r>
              <a:rPr lang="en-US" sz="2200" dirty="0"/>
              <a:t>Own legal, technical, </a:t>
            </a:r>
            <a:br>
              <a:rPr lang="en-US" sz="2200" dirty="0"/>
            </a:br>
            <a:r>
              <a:rPr lang="en-US" sz="2200" dirty="0"/>
              <a:t>cultural needs</a:t>
            </a:r>
          </a:p>
          <a:p>
            <a:pPr lvl="2"/>
            <a:r>
              <a:rPr lang="en-US" sz="2200" dirty="0"/>
              <a:t>E.g., medical records, </a:t>
            </a:r>
            <a:br>
              <a:rPr lang="en-US" sz="2200" dirty="0"/>
            </a:br>
            <a:r>
              <a:rPr lang="en-US" sz="2200" dirty="0"/>
              <a:t>CRM, SCM, ERP</a:t>
            </a:r>
          </a:p>
          <a:p>
            <a:pPr lvl="1"/>
            <a:r>
              <a:rPr lang="en-US" sz="2200" dirty="0"/>
              <a:t>Often require separate </a:t>
            </a:r>
            <a:br>
              <a:rPr lang="en-US" sz="2200" dirty="0"/>
            </a:br>
            <a:r>
              <a:rPr lang="en-US" sz="2200" dirty="0"/>
              <a:t>policies for firewalls, </a:t>
            </a:r>
            <a:br>
              <a:rPr lang="en-US" sz="2200" dirty="0"/>
            </a:br>
            <a:r>
              <a:rPr lang="en-US" sz="2200" dirty="0"/>
              <a:t>access controls….</a:t>
            </a:r>
          </a:p>
          <a:p>
            <a:r>
              <a:rPr lang="en-US" sz="2200" dirty="0"/>
              <a:t>Damage control improved by </a:t>
            </a:r>
            <a:br>
              <a:rPr lang="en-US" sz="2200" dirty="0"/>
            </a:br>
            <a:r>
              <a:rPr lang="en-US" sz="2200" dirty="0"/>
              <a:t>partitions</a:t>
            </a:r>
          </a:p>
          <a:p>
            <a:pPr lvl="1"/>
            <a:r>
              <a:rPr lang="en-US" sz="2200" dirty="0"/>
              <a:t>E.g., malware attack may </a:t>
            </a:r>
            <a:br>
              <a:rPr lang="en-US" sz="2200" dirty="0"/>
            </a:br>
            <a:r>
              <a:rPr lang="en-US" sz="2200" dirty="0"/>
              <a:t>be contained</a:t>
            </a:r>
          </a:p>
          <a:p>
            <a:pPr lvl="1"/>
            <a:r>
              <a:rPr lang="en-US" sz="2200" i="1" dirty="0"/>
              <a:t>Defense in depth</a:t>
            </a:r>
            <a:endParaRPr lang="en-US" sz="2200" dirty="0"/>
          </a:p>
        </p:txBody>
      </p:sp>
      <p:sp>
        <p:nvSpPr>
          <p:cNvPr id="4" name="TextBox 3"/>
          <p:cNvSpPr txBox="1"/>
          <p:nvPr/>
        </p:nvSpPr>
        <p:spPr>
          <a:xfrm>
            <a:off x="5257800" y="5943600"/>
            <a:ext cx="3725700" cy="738664"/>
          </a:xfrm>
          <a:prstGeom prst="rect">
            <a:avLst/>
          </a:prstGeom>
          <a:solidFill>
            <a:srgbClr val="FFC000"/>
          </a:solidFill>
          <a:scene3d>
            <a:camera prst="orthographicFront"/>
            <a:lightRig rig="threePt" dir="t"/>
          </a:scene3d>
          <a:sp3d>
            <a:bevelT/>
          </a:sp3d>
        </p:spPr>
        <p:txBody>
          <a:bodyPr wrap="none" rtlCol="0">
            <a:spAutoFit/>
          </a:bodyPr>
          <a:lstStyle/>
          <a:p>
            <a:r>
              <a:rPr lang="en-US" sz="1400" dirty="0"/>
              <a:t>CRM: customer relationship management</a:t>
            </a:r>
          </a:p>
          <a:p>
            <a:r>
              <a:rPr lang="en-US" sz="1400" dirty="0"/>
              <a:t>SCM: supply-chain management</a:t>
            </a:r>
          </a:p>
          <a:p>
            <a:r>
              <a:rPr lang="en-US" sz="1400" dirty="0"/>
              <a:t>ERP: enterprise resource planning</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700" y="2057400"/>
            <a:ext cx="44958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533400"/>
          </a:xfrm>
        </p:spPr>
        <p:txBody>
          <a:bodyPr/>
          <a:lstStyle/>
          <a:p>
            <a:pPr lvl="0"/>
            <a:r>
              <a:rPr lang="en-US" dirty="0"/>
              <a:t>Critical Availability</a:t>
            </a:r>
          </a:p>
        </p:txBody>
      </p:sp>
      <p:sp>
        <p:nvSpPr>
          <p:cNvPr id="5" name="Content Placeholder 4"/>
          <p:cNvSpPr>
            <a:spLocks noGrp="1"/>
          </p:cNvSpPr>
          <p:nvPr>
            <p:ph idx="1"/>
          </p:nvPr>
        </p:nvSpPr>
        <p:spPr>
          <a:xfrm>
            <a:off x="-1" y="838200"/>
            <a:ext cx="9001125" cy="5486400"/>
          </a:xfrm>
        </p:spPr>
        <p:txBody>
          <a:bodyPr/>
          <a:lstStyle/>
          <a:p>
            <a:r>
              <a:rPr lang="en-US" sz="2300" dirty="0"/>
              <a:t>Different sectors may have different needs for availability</a:t>
            </a:r>
          </a:p>
          <a:p>
            <a:pPr lvl="1"/>
            <a:r>
              <a:rPr lang="en-US" sz="2300" dirty="0"/>
              <a:t>Second-to-second (e.g., </a:t>
            </a:r>
            <a:br>
              <a:rPr lang="en-US" sz="2300" dirty="0"/>
            </a:br>
            <a:r>
              <a:rPr lang="en-US" sz="2300" dirty="0"/>
              <a:t>real-time production </a:t>
            </a:r>
            <a:br>
              <a:rPr lang="en-US" sz="2300" dirty="0"/>
            </a:br>
            <a:r>
              <a:rPr lang="en-US" sz="2300" dirty="0"/>
              <a:t>controls, SCADA)</a:t>
            </a:r>
          </a:p>
          <a:p>
            <a:pPr lvl="1"/>
            <a:r>
              <a:rPr lang="en-US" sz="2300" dirty="0"/>
              <a:t>Minute-to-minute </a:t>
            </a:r>
            <a:br>
              <a:rPr lang="en-US" sz="2300" dirty="0"/>
            </a:br>
            <a:r>
              <a:rPr lang="en-US" sz="2300" dirty="0"/>
              <a:t>(e.g., customer Web </a:t>
            </a:r>
            <a:br>
              <a:rPr lang="en-US" sz="2300" dirty="0"/>
            </a:br>
            <a:r>
              <a:rPr lang="en-US" sz="2300" dirty="0"/>
              <a:t>functions, Help desk)</a:t>
            </a:r>
          </a:p>
          <a:p>
            <a:pPr lvl="1"/>
            <a:r>
              <a:rPr lang="en-US" sz="2300" dirty="0"/>
              <a:t>Hour-to-hour (e.g., </a:t>
            </a:r>
            <a:br>
              <a:rPr lang="en-US" sz="2300" dirty="0"/>
            </a:br>
            <a:r>
              <a:rPr lang="en-US" sz="2300" dirty="0"/>
              <a:t>shipping, scheduling)</a:t>
            </a:r>
          </a:p>
          <a:p>
            <a:pPr lvl="1"/>
            <a:r>
              <a:rPr lang="en-US" sz="2300" dirty="0"/>
              <a:t>Day-to-day (e.g., line </a:t>
            </a:r>
            <a:br>
              <a:rPr lang="en-US" sz="2300" dirty="0"/>
            </a:br>
            <a:r>
              <a:rPr lang="en-US" sz="2300" dirty="0"/>
              <a:t>management reports, </a:t>
            </a:r>
            <a:br>
              <a:rPr lang="en-US" sz="2300" dirty="0"/>
            </a:br>
            <a:r>
              <a:rPr lang="en-US" sz="2300" dirty="0"/>
              <a:t>billing)</a:t>
            </a:r>
          </a:p>
          <a:p>
            <a:pPr lvl="1"/>
            <a:r>
              <a:rPr lang="en-US" sz="2300" dirty="0"/>
              <a:t>Week-to-week (e.g., regulatory reporting, management accounting)</a:t>
            </a:r>
          </a:p>
          <a:p>
            <a:r>
              <a:rPr lang="en-US" sz="2300" dirty="0"/>
              <a:t>Poorly planned shutdowns can cause more </a:t>
            </a:r>
            <a:br>
              <a:rPr lang="en-US" sz="2300" dirty="0"/>
            </a:br>
            <a:r>
              <a:rPr lang="en-US" sz="2300" dirty="0"/>
              <a:t>problems than attack</a:t>
            </a:r>
          </a:p>
        </p:txBody>
      </p:sp>
      <p:sp>
        <p:nvSpPr>
          <p:cNvPr id="4" name="TextBox 3"/>
          <p:cNvSpPr txBox="1"/>
          <p:nvPr/>
        </p:nvSpPr>
        <p:spPr>
          <a:xfrm>
            <a:off x="6831941" y="5791200"/>
            <a:ext cx="2169184" cy="830997"/>
          </a:xfrm>
          <a:prstGeom prst="rect">
            <a:avLst/>
          </a:prstGeom>
          <a:solidFill>
            <a:srgbClr val="FFC000"/>
          </a:solidFill>
          <a:scene3d>
            <a:camera prst="orthographicFront"/>
            <a:lightRig rig="threePt" dir="t"/>
          </a:scene3d>
          <a:sp3d>
            <a:bevelT/>
          </a:sp3d>
        </p:spPr>
        <p:txBody>
          <a:bodyPr wrap="none" rtlCol="0">
            <a:spAutoFit/>
          </a:bodyPr>
          <a:lstStyle/>
          <a:p>
            <a:r>
              <a:rPr lang="en-US" sz="1600" dirty="0"/>
              <a:t>SCADA: </a:t>
            </a:r>
          </a:p>
          <a:p>
            <a:r>
              <a:rPr lang="en-US" sz="1600" dirty="0"/>
              <a:t>supervisory control </a:t>
            </a:r>
          </a:p>
          <a:p>
            <a:r>
              <a:rPr lang="en-US" sz="1600" dirty="0"/>
              <a:t>and data acquisition</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95400"/>
            <a:ext cx="473392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914400"/>
          </a:xfrm>
        </p:spPr>
        <p:txBody>
          <a:bodyPr/>
          <a:lstStyle/>
          <a:p>
            <a:pPr lvl="0"/>
            <a:r>
              <a:rPr lang="en-US" dirty="0"/>
              <a:t>Business Policies &amp; Strategies</a:t>
            </a:r>
          </a:p>
        </p:txBody>
      </p:sp>
      <p:sp>
        <p:nvSpPr>
          <p:cNvPr id="5" name="Content Placeholder 4"/>
          <p:cNvSpPr>
            <a:spLocks noGrp="1"/>
          </p:cNvSpPr>
          <p:nvPr>
            <p:ph idx="1"/>
          </p:nvPr>
        </p:nvSpPr>
        <p:spPr>
          <a:xfrm>
            <a:off x="228600" y="1371600"/>
            <a:ext cx="7924800" cy="5486400"/>
          </a:xfrm>
        </p:spPr>
        <p:txBody>
          <a:bodyPr/>
          <a:lstStyle/>
          <a:p>
            <a:r>
              <a:rPr lang="en-US" dirty="0"/>
              <a:t>Best practices evolve </a:t>
            </a:r>
            <a:br>
              <a:rPr lang="en-US" dirty="0"/>
            </a:br>
            <a:r>
              <a:rPr lang="en-US" dirty="0"/>
              <a:t>constantly</a:t>
            </a:r>
          </a:p>
          <a:p>
            <a:r>
              <a:rPr lang="en-US" dirty="0"/>
              <a:t>Must consider &amp; secure </a:t>
            </a:r>
            <a:br>
              <a:rPr lang="en-US" dirty="0"/>
            </a:br>
            <a:r>
              <a:rPr lang="en-US" dirty="0"/>
              <a:t>B2C &amp; B2B systems</a:t>
            </a:r>
          </a:p>
          <a:p>
            <a:r>
              <a:rPr lang="en-US" dirty="0"/>
              <a:t>Framework proposed:</a:t>
            </a:r>
          </a:p>
          <a:p>
            <a:pPr marL="914400" lvl="1" indent="-457200">
              <a:buFont typeface="+mj-lt"/>
              <a:buAutoNum type="arabicPeriod"/>
            </a:pPr>
            <a:r>
              <a:rPr lang="en-US" dirty="0"/>
              <a:t>Define Information-</a:t>
            </a:r>
            <a:br>
              <a:rPr lang="en-US" dirty="0"/>
            </a:br>
            <a:r>
              <a:rPr lang="en-US" dirty="0"/>
              <a:t>Security Concerns</a:t>
            </a:r>
          </a:p>
          <a:p>
            <a:pPr marL="914400" lvl="1" indent="-457200">
              <a:buFont typeface="+mj-lt"/>
              <a:buAutoNum type="arabicPeriod"/>
            </a:pPr>
            <a:r>
              <a:rPr lang="en-US" dirty="0"/>
              <a:t>Develop Security-</a:t>
            </a:r>
            <a:br>
              <a:rPr lang="en-US" dirty="0"/>
            </a:br>
            <a:r>
              <a:rPr lang="en-US" dirty="0"/>
              <a:t>Service Options</a:t>
            </a:r>
          </a:p>
          <a:p>
            <a:pPr marL="914400" lvl="1" indent="-457200">
              <a:buFont typeface="+mj-lt"/>
              <a:buAutoNum type="arabicPeriod"/>
            </a:pPr>
            <a:r>
              <a:rPr lang="en-US" dirty="0"/>
              <a:t>Select Security-Service Options</a:t>
            </a:r>
          </a:p>
          <a:p>
            <a:pPr marL="914400" lvl="1" indent="-457200">
              <a:buFont typeface="+mj-lt"/>
              <a:buAutoNum type="arabicPeriod"/>
            </a:pPr>
            <a:r>
              <a:rPr lang="en-US" dirty="0"/>
              <a:t>Ensure Ongoing</a:t>
            </a:r>
            <a:r>
              <a:rPr lang="en-US" baseline="0" dirty="0"/>
              <a:t> Attention to Changes</a:t>
            </a:r>
          </a:p>
          <a:p>
            <a:r>
              <a:rPr lang="en-US" baseline="0" dirty="0"/>
              <a:t>Using Security Services Framework</a:t>
            </a:r>
          </a:p>
          <a:p>
            <a:r>
              <a:rPr lang="en-US" baseline="0" dirty="0"/>
              <a:t>Framework Conclusion</a:t>
            </a:r>
          </a:p>
        </p:txBody>
      </p:sp>
      <p:pic>
        <p:nvPicPr>
          <p:cNvPr id="3074" name="Picture 2"/>
          <p:cNvPicPr>
            <a:picLocks noChangeAspect="1" noChangeArrowheads="1"/>
          </p:cNvPicPr>
          <p:nvPr/>
        </p:nvPicPr>
        <p:blipFill>
          <a:blip r:embed="rId3"/>
          <a:srcRect/>
          <a:stretch>
            <a:fillRect/>
          </a:stretch>
        </p:blipFill>
        <p:spPr bwMode="auto">
          <a:xfrm>
            <a:off x="4724400" y="990600"/>
            <a:ext cx="4114800" cy="38100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086600" y="5486400"/>
            <a:ext cx="1857374" cy="1169551"/>
          </a:xfrm>
          <a:prstGeom prst="rect">
            <a:avLst/>
          </a:prstGeom>
          <a:solidFill>
            <a:srgbClr val="FFC000"/>
          </a:solidFill>
          <a:scene3d>
            <a:camera prst="orthographicFront"/>
            <a:lightRig rig="threePt" dir="t"/>
          </a:scene3d>
          <a:sp3d>
            <a:bevelT/>
          </a:sp3d>
        </p:spPr>
        <p:txBody>
          <a:bodyPr wrap="square" rtlCol="0">
            <a:spAutoFit/>
          </a:bodyPr>
          <a:lstStyle/>
          <a:p>
            <a:r>
              <a:rPr lang="en-US" sz="1400" i="1" dirty="0"/>
              <a:t>B2B</a:t>
            </a:r>
            <a:r>
              <a:rPr lang="en-US" sz="1400" dirty="0"/>
              <a:t> = business-to-business</a:t>
            </a:r>
          </a:p>
          <a:p>
            <a:endParaRPr lang="en-US" sz="1400" i="1" dirty="0"/>
          </a:p>
          <a:p>
            <a:r>
              <a:rPr lang="en-US" sz="1400" i="1" dirty="0"/>
              <a:t>B2C</a:t>
            </a:r>
            <a:r>
              <a:rPr lang="en-US" sz="1400" dirty="0"/>
              <a:t> = business-to-customer</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609600"/>
          </a:xfrm>
        </p:spPr>
        <p:txBody>
          <a:bodyPr/>
          <a:lstStyle/>
          <a:p>
            <a:pPr lvl="0"/>
            <a:r>
              <a:rPr lang="en-US" dirty="0"/>
              <a:t>Accessibility</a:t>
            </a:r>
          </a:p>
        </p:txBody>
      </p:sp>
      <p:sp>
        <p:nvSpPr>
          <p:cNvPr id="5" name="Content Placeholder 4"/>
          <p:cNvSpPr>
            <a:spLocks noGrp="1"/>
          </p:cNvSpPr>
          <p:nvPr>
            <p:ph idx="1"/>
          </p:nvPr>
        </p:nvSpPr>
        <p:spPr>
          <a:xfrm>
            <a:off x="0" y="838200"/>
            <a:ext cx="8153400" cy="5486400"/>
          </a:xfrm>
        </p:spPr>
        <p:txBody>
          <a:bodyPr/>
          <a:lstStyle/>
          <a:p>
            <a:r>
              <a:rPr lang="en-US" dirty="0"/>
              <a:t>Users must be involved in defining rules</a:t>
            </a:r>
          </a:p>
          <a:p>
            <a:pPr lvl="1"/>
            <a:r>
              <a:rPr lang="en-US" dirty="0"/>
              <a:t>But users need awareness &amp; </a:t>
            </a:r>
            <a:br>
              <a:rPr lang="en-US" dirty="0"/>
            </a:br>
            <a:r>
              <a:rPr lang="en-US" dirty="0"/>
              <a:t>education</a:t>
            </a:r>
          </a:p>
          <a:p>
            <a:pPr lvl="2"/>
            <a:r>
              <a:rPr lang="en-US" dirty="0"/>
              <a:t>E.g., university faculty </a:t>
            </a:r>
            <a:br>
              <a:rPr lang="en-US" dirty="0"/>
            </a:br>
            <a:r>
              <a:rPr lang="en-US" dirty="0"/>
              <a:t>often insist on removal of </a:t>
            </a:r>
            <a:br>
              <a:rPr lang="en-US" dirty="0"/>
            </a:br>
            <a:r>
              <a:rPr lang="en-US" dirty="0"/>
              <a:t>all security rules</a:t>
            </a:r>
          </a:p>
          <a:p>
            <a:r>
              <a:rPr lang="en-US" dirty="0"/>
              <a:t>Some individuals &amp; functions </a:t>
            </a:r>
            <a:br>
              <a:rPr lang="en-US" dirty="0"/>
            </a:br>
            <a:r>
              <a:rPr lang="en-US" dirty="0"/>
              <a:t>do </a:t>
            </a:r>
            <a:r>
              <a:rPr lang="en-US" i="1" dirty="0"/>
              <a:t>not </a:t>
            </a:r>
            <a:r>
              <a:rPr lang="en-US" dirty="0"/>
              <a:t>need Internet access for </a:t>
            </a:r>
            <a:br>
              <a:rPr lang="en-US" dirty="0"/>
            </a:br>
            <a:r>
              <a:rPr lang="en-US" dirty="0"/>
              <a:t>their work</a:t>
            </a:r>
          </a:p>
          <a:p>
            <a:pPr lvl="1"/>
            <a:r>
              <a:rPr lang="en-US" dirty="0"/>
              <a:t>Individuals may resent being </a:t>
            </a:r>
            <a:br>
              <a:rPr lang="en-US" dirty="0"/>
            </a:br>
            <a:r>
              <a:rPr lang="en-US" dirty="0"/>
              <a:t>blocked</a:t>
            </a:r>
          </a:p>
          <a:p>
            <a:pPr lvl="1"/>
            <a:r>
              <a:rPr lang="en-US" dirty="0"/>
              <a:t>But need to define business </a:t>
            </a:r>
            <a:br>
              <a:rPr lang="en-US" dirty="0"/>
            </a:br>
            <a:r>
              <a:rPr lang="en-US" dirty="0"/>
              <a:t>case for access or exclusion</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371600"/>
            <a:ext cx="3901440"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75000" contrast="30000"/>
                    </a14:imgEffect>
                  </a14:imgLayer>
                </a14:imgProps>
              </a:ext>
              <a:ext uri="{28A0092B-C50C-407E-A947-70E740481C1C}">
                <a14:useLocalDpi xmlns:a14="http://schemas.microsoft.com/office/drawing/2010/main" val="0"/>
              </a:ext>
            </a:extLst>
          </a:blip>
          <a:srcRect r="16667"/>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52400"/>
            <a:ext cx="8153400" cy="838200"/>
          </a:xfrm>
        </p:spPr>
        <p:txBody>
          <a:bodyPr/>
          <a:lstStyle/>
          <a:p>
            <a:pPr lvl="0"/>
            <a:r>
              <a:rPr lang="en-US" dirty="0"/>
              <a:t>Applications Design</a:t>
            </a:r>
          </a:p>
        </p:txBody>
      </p:sp>
      <p:sp>
        <p:nvSpPr>
          <p:cNvPr id="5" name="Content Placeholder 4"/>
          <p:cNvSpPr>
            <a:spLocks noGrp="1"/>
          </p:cNvSpPr>
          <p:nvPr>
            <p:ph idx="1"/>
          </p:nvPr>
        </p:nvSpPr>
        <p:spPr>
          <a:xfrm>
            <a:off x="0" y="1066800"/>
            <a:ext cx="8839200" cy="5257800"/>
          </a:xfrm>
        </p:spPr>
        <p:txBody>
          <a:bodyPr/>
          <a:lstStyle/>
          <a:p>
            <a:r>
              <a:rPr lang="en-US" sz="1900" dirty="0"/>
              <a:t>Site processing confidential information </a:t>
            </a:r>
          </a:p>
          <a:p>
            <a:pPr lvl="1"/>
            <a:r>
              <a:rPr lang="en-US" sz="1900" dirty="0"/>
              <a:t>Must support HTTPS </a:t>
            </a:r>
          </a:p>
          <a:p>
            <a:pPr lvl="1"/>
            <a:r>
              <a:rPr lang="en-US" sz="1900" dirty="0"/>
              <a:t>Typically through port 443</a:t>
            </a:r>
          </a:p>
          <a:p>
            <a:pPr lvl="1"/>
            <a:r>
              <a:rPr lang="en-US" sz="1900" dirty="0"/>
              <a:t>Requires valid digital certificate</a:t>
            </a:r>
          </a:p>
          <a:p>
            <a:r>
              <a:rPr lang="en-US" sz="1900" dirty="0"/>
              <a:t>In case of uncertainty about security </a:t>
            </a:r>
            <a:br>
              <a:rPr lang="en-US" sz="1900" dirty="0"/>
            </a:br>
            <a:r>
              <a:rPr lang="en-US" sz="1900" dirty="0"/>
              <a:t>requirements, err on side of security</a:t>
            </a:r>
          </a:p>
          <a:p>
            <a:pPr lvl="1"/>
            <a:r>
              <a:rPr lang="en-US" sz="1900" dirty="0"/>
              <a:t>Enable HTTPS anyway</a:t>
            </a:r>
          </a:p>
          <a:p>
            <a:pPr lvl="1"/>
            <a:r>
              <a:rPr lang="en-US" sz="1900" dirty="0"/>
              <a:t>Encryption best/only way of protecting </a:t>
            </a:r>
            <a:br>
              <a:rPr lang="en-US" sz="1900" dirty="0"/>
            </a:br>
            <a:r>
              <a:rPr lang="en-US" sz="1900" dirty="0"/>
              <a:t>potentially sensitive traffic</a:t>
            </a:r>
          </a:p>
          <a:p>
            <a:r>
              <a:rPr lang="en-US" sz="1900" dirty="0"/>
              <a:t>Use encryption within organization too</a:t>
            </a:r>
          </a:p>
          <a:p>
            <a:pPr lvl="1"/>
            <a:r>
              <a:rPr lang="en-US" sz="1900" dirty="0"/>
              <a:t>E.g., for sensitive transactions involving </a:t>
            </a:r>
            <a:br>
              <a:rPr lang="en-US" sz="1900" dirty="0"/>
            </a:br>
            <a:r>
              <a:rPr lang="en-US" sz="1900" dirty="0"/>
              <a:t>employee information</a:t>
            </a:r>
          </a:p>
          <a:p>
            <a:r>
              <a:rPr lang="en-US" sz="1900" dirty="0"/>
              <a:t>Suppress display of confidential info</a:t>
            </a:r>
          </a:p>
          <a:p>
            <a:pPr lvl="1"/>
            <a:r>
              <a:rPr lang="en-US" sz="1900" dirty="0"/>
              <a:t>E.g., full credit-card numbers</a:t>
            </a:r>
          </a:p>
          <a:p>
            <a:pPr lvl="1"/>
            <a:r>
              <a:rPr lang="en-US" sz="1900" dirty="0"/>
              <a:t>Be sure not to vary in parts that are suppressed</a:t>
            </a:r>
          </a:p>
          <a:p>
            <a:pPr lvl="2"/>
            <a:r>
              <a:rPr lang="en-US" sz="1900" dirty="0"/>
              <a:t>Prevent inference by collecting parts from different screens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001000" cy="1143000"/>
          </a:xfrm>
        </p:spPr>
        <p:txBody>
          <a:bodyPr/>
          <a:lstStyle/>
          <a:p>
            <a:pPr lvl="0"/>
            <a:r>
              <a:rPr lang="en-US" dirty="0"/>
              <a:t>Provisioning</a:t>
            </a:r>
          </a:p>
        </p:txBody>
      </p:sp>
      <p:sp>
        <p:nvSpPr>
          <p:cNvPr id="5" name="Content Placeholder 4"/>
          <p:cNvSpPr>
            <a:spLocks noGrp="1"/>
          </p:cNvSpPr>
          <p:nvPr>
            <p:ph idx="1"/>
          </p:nvPr>
        </p:nvSpPr>
        <p:spPr>
          <a:xfrm>
            <a:off x="0" y="1371600"/>
            <a:ext cx="8153400" cy="4953000"/>
          </a:xfrm>
        </p:spPr>
        <p:txBody>
          <a:bodyPr/>
          <a:lstStyle/>
          <a:p>
            <a:r>
              <a:rPr lang="en-US" dirty="0"/>
              <a:t>Plan for disruption</a:t>
            </a:r>
          </a:p>
          <a:p>
            <a:r>
              <a:rPr lang="en-US" dirty="0"/>
              <a:t>Use redundancy</a:t>
            </a:r>
          </a:p>
          <a:p>
            <a:r>
              <a:rPr lang="en-US" dirty="0"/>
              <a:t>High-availability public-facing </a:t>
            </a:r>
            <a:br>
              <a:rPr lang="en-US" dirty="0"/>
            </a:br>
            <a:r>
              <a:rPr lang="en-US" dirty="0"/>
              <a:t>Web site may need 2 </a:t>
            </a:r>
            <a:br>
              <a:rPr lang="en-US" dirty="0"/>
            </a:br>
            <a:r>
              <a:rPr lang="en-US" dirty="0"/>
              <a:t>geographically separated </a:t>
            </a:r>
            <a:br>
              <a:rPr lang="en-US" dirty="0"/>
            </a:br>
            <a:r>
              <a:rPr lang="en-US" dirty="0"/>
              <a:t>facilities</a:t>
            </a:r>
          </a:p>
          <a:p>
            <a:r>
              <a:rPr lang="en-US" dirty="0"/>
              <a:t>Evaluate degree of functional </a:t>
            </a:r>
            <a:br>
              <a:rPr lang="en-US" dirty="0"/>
            </a:br>
            <a:r>
              <a:rPr lang="en-US" dirty="0"/>
              <a:t>duplication required by </a:t>
            </a:r>
            <a:br>
              <a:rPr lang="en-US" dirty="0"/>
            </a:br>
            <a:r>
              <a:rPr lang="en-US" dirty="0"/>
              <a:t>applications / services</a:t>
            </a:r>
          </a:p>
          <a:p>
            <a:r>
              <a:rPr lang="en-US" dirty="0"/>
              <a:t>Costs of unavailability may be orders of magnitude &gt; cost of redundancy</a:t>
            </a:r>
          </a:p>
        </p:txBody>
      </p:sp>
      <p:sp>
        <p:nvSpPr>
          <p:cNvPr id="4" name="TextBox 3"/>
          <p:cNvSpPr txBox="1"/>
          <p:nvPr/>
        </p:nvSpPr>
        <p:spPr>
          <a:xfrm>
            <a:off x="1911748" y="6019800"/>
            <a:ext cx="5301451" cy="584775"/>
          </a:xfrm>
          <a:prstGeom prst="rect">
            <a:avLst/>
          </a:prstGeom>
          <a:solidFill>
            <a:srgbClr val="FFC000"/>
          </a:solidFill>
          <a:scene3d>
            <a:camera prst="orthographicFront"/>
            <a:lightRig rig="threePt" dir="t"/>
          </a:scene3d>
          <a:sp3d>
            <a:bevelT/>
          </a:sp3d>
        </p:spPr>
        <p:txBody>
          <a:bodyPr wrap="none" rtlCol="0">
            <a:spAutoFit/>
          </a:bodyPr>
          <a:lstStyle/>
          <a:p>
            <a:r>
              <a:rPr lang="en-US" sz="1600" dirty="0"/>
              <a:t>See </a:t>
            </a:r>
            <a:r>
              <a:rPr lang="en-US" sz="1600" i="1" dirty="0"/>
              <a:t>CSH6</a:t>
            </a:r>
            <a:r>
              <a:rPr lang="en-US" sz="1600" dirty="0"/>
              <a:t> Chapter 58: Business Continuity Planning</a:t>
            </a:r>
          </a:p>
          <a:p>
            <a:r>
              <a:rPr lang="en-US" sz="1600" dirty="0"/>
              <a:t>&amp; </a:t>
            </a:r>
            <a:r>
              <a:rPr lang="en-US" sz="1600" i="1" dirty="0"/>
              <a:t>CSH6</a:t>
            </a:r>
            <a:r>
              <a:rPr lang="en-US" sz="1600" dirty="0"/>
              <a:t> Chapter 59: Disaster Recovery</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838200"/>
            <a:ext cx="417195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762000"/>
          </a:xfrm>
        </p:spPr>
        <p:txBody>
          <a:bodyPr/>
          <a:lstStyle/>
          <a:p>
            <a:pPr lvl="0"/>
            <a:r>
              <a:rPr lang="en-US" dirty="0"/>
              <a:t>Restrictions</a:t>
            </a:r>
          </a:p>
        </p:txBody>
      </p:sp>
      <p:sp>
        <p:nvSpPr>
          <p:cNvPr id="5" name="Content Placeholder 4"/>
          <p:cNvSpPr>
            <a:spLocks noGrp="1"/>
          </p:cNvSpPr>
          <p:nvPr>
            <p:ph idx="1"/>
          </p:nvPr>
        </p:nvSpPr>
        <p:spPr>
          <a:xfrm>
            <a:off x="0" y="1143000"/>
            <a:ext cx="8153400" cy="5181600"/>
          </a:xfrm>
        </p:spPr>
        <p:txBody>
          <a:bodyPr/>
          <a:lstStyle/>
          <a:p>
            <a:r>
              <a:rPr lang="en-US" dirty="0"/>
              <a:t>Web servers must be behind firewall</a:t>
            </a:r>
          </a:p>
          <a:p>
            <a:r>
              <a:rPr lang="en-US" dirty="0"/>
              <a:t>Incoming / outgoing services restricted using specific protocols (e.g., HTTP, HTTPS, ICMP)</a:t>
            </a:r>
          </a:p>
          <a:p>
            <a:r>
              <a:rPr lang="en-US" dirty="0"/>
              <a:t>Disable unused ports</a:t>
            </a:r>
          </a:p>
          <a:p>
            <a:r>
              <a:rPr lang="en-US" dirty="0"/>
              <a:t>Block disabled ports </a:t>
            </a:r>
            <a:br>
              <a:rPr lang="en-US" dirty="0"/>
            </a:br>
            <a:r>
              <a:rPr lang="en-US" dirty="0"/>
              <a:t>by firewalls</a:t>
            </a:r>
          </a:p>
          <a:p>
            <a:r>
              <a:rPr lang="en-US" dirty="0"/>
              <a:t>Store customer </a:t>
            </a:r>
            <a:br>
              <a:rPr lang="en-US" dirty="0"/>
            </a:br>
            <a:r>
              <a:rPr lang="en-US" dirty="0"/>
              <a:t>information on </a:t>
            </a:r>
            <a:br>
              <a:rPr lang="en-US" dirty="0"/>
            </a:br>
            <a:r>
              <a:rPr lang="en-US" dirty="0"/>
              <a:t>separate systems </a:t>
            </a:r>
            <a:br>
              <a:rPr lang="en-US" dirty="0"/>
            </a:br>
            <a:r>
              <a:rPr lang="en-US" dirty="0"/>
              <a:t>(not Web server)</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2590800"/>
            <a:ext cx="5114925"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762000"/>
          </a:xfrm>
        </p:spPr>
        <p:txBody>
          <a:bodyPr/>
          <a:lstStyle/>
          <a:p>
            <a:pPr lvl="0"/>
            <a:r>
              <a:rPr lang="en-US" dirty="0"/>
              <a:t>Multiple Security Domains</a:t>
            </a:r>
          </a:p>
        </p:txBody>
      </p:sp>
      <p:sp>
        <p:nvSpPr>
          <p:cNvPr id="5" name="Content Placeholder 4"/>
          <p:cNvSpPr>
            <a:spLocks noGrp="1"/>
          </p:cNvSpPr>
          <p:nvPr>
            <p:ph idx="1"/>
          </p:nvPr>
        </p:nvSpPr>
        <p:spPr>
          <a:xfrm>
            <a:off x="0" y="990600"/>
            <a:ext cx="8153400" cy="5334000"/>
          </a:xfrm>
        </p:spPr>
        <p:txBody>
          <a:bodyPr/>
          <a:lstStyle/>
          <a:p>
            <a:r>
              <a:rPr lang="en-US" dirty="0"/>
              <a:t>Web servers ≠ database servers</a:t>
            </a:r>
          </a:p>
          <a:p>
            <a:r>
              <a:rPr lang="en-US" dirty="0"/>
              <a:t>Link Web server to DB </a:t>
            </a:r>
          </a:p>
          <a:p>
            <a:pPr lvl="1"/>
            <a:r>
              <a:rPr lang="en-US" dirty="0"/>
              <a:t>Dedicated &amp; </a:t>
            </a:r>
            <a:br>
              <a:rPr lang="en-US" dirty="0"/>
            </a:br>
            <a:r>
              <a:rPr lang="en-US" dirty="0"/>
              <a:t>restricted-use </a:t>
            </a:r>
            <a:br>
              <a:rPr lang="en-US" dirty="0"/>
            </a:br>
            <a:r>
              <a:rPr lang="en-US" dirty="0"/>
              <a:t>protocol</a:t>
            </a:r>
          </a:p>
          <a:p>
            <a:pPr lvl="1"/>
            <a:r>
              <a:rPr lang="en-US" dirty="0"/>
              <a:t>Prevents hijacked </a:t>
            </a:r>
            <a:br>
              <a:rPr lang="en-US" dirty="0"/>
            </a:br>
            <a:r>
              <a:rPr lang="en-US" dirty="0"/>
              <a:t>Web server from </a:t>
            </a:r>
            <a:br>
              <a:rPr lang="en-US" dirty="0"/>
            </a:br>
            <a:r>
              <a:rPr lang="en-US" dirty="0"/>
              <a:t>allowing access to </a:t>
            </a:r>
            <a:br>
              <a:rPr lang="en-US" dirty="0"/>
            </a:br>
            <a:r>
              <a:rPr lang="en-US" dirty="0"/>
              <a:t>DB</a:t>
            </a:r>
          </a:p>
          <a:p>
            <a:r>
              <a:rPr lang="en-US" dirty="0"/>
              <a:t>Segregate DB servers </a:t>
            </a:r>
            <a:br>
              <a:rPr lang="en-US" dirty="0"/>
            </a:br>
            <a:r>
              <a:rPr lang="en-US" dirty="0"/>
              <a:t>behind additional </a:t>
            </a:r>
            <a:br>
              <a:rPr lang="en-US" dirty="0"/>
            </a:br>
            <a:r>
              <a:rPr lang="en-US" dirty="0"/>
              <a:t>firewalls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272" y="1447800"/>
            <a:ext cx="5164327"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162800" cy="914400"/>
          </a:xfrm>
        </p:spPr>
        <p:txBody>
          <a:bodyPr/>
          <a:lstStyle/>
          <a:p>
            <a:pPr lvl="0"/>
            <a:r>
              <a:rPr lang="en-US" sz="3500" dirty="0"/>
              <a:t>What Needs to Be Exposed (1)</a:t>
            </a:r>
          </a:p>
        </p:txBody>
      </p:sp>
      <p:sp>
        <p:nvSpPr>
          <p:cNvPr id="5" name="Content Placeholder 4"/>
          <p:cNvSpPr>
            <a:spLocks noGrp="1"/>
          </p:cNvSpPr>
          <p:nvPr>
            <p:ph idx="1"/>
          </p:nvPr>
        </p:nvSpPr>
        <p:spPr>
          <a:xfrm>
            <a:off x="685800" y="1066800"/>
            <a:ext cx="3886200" cy="5257800"/>
          </a:xfrm>
        </p:spPr>
        <p:txBody>
          <a:bodyPr/>
          <a:lstStyle/>
          <a:p>
            <a:r>
              <a:rPr lang="en-US" dirty="0"/>
              <a:t>Despite public access to Web server, must prevent exploitation for subversion</a:t>
            </a:r>
          </a:p>
          <a:p>
            <a:r>
              <a:rPr lang="en-US" dirty="0"/>
              <a:t>All connections to Internet go through firewall</a:t>
            </a:r>
          </a:p>
          <a:p>
            <a:pPr lvl="1"/>
            <a:r>
              <a:rPr lang="en-US" dirty="0"/>
              <a:t>Firewall restricts traffic to Web-related protocols only</a:t>
            </a:r>
          </a:p>
          <a:p>
            <a:r>
              <a:rPr lang="en-US" dirty="0"/>
              <a:t>DMZ: demilitarized zone (devices with firewalls in front of and behind them)</a:t>
            </a:r>
          </a:p>
        </p:txBody>
      </p:sp>
      <p:pic>
        <p:nvPicPr>
          <p:cNvPr id="4" name="Picture 3" descr="SCNROUT2.jpg"/>
          <p:cNvPicPr>
            <a:picLocks noChangeAspect="1"/>
          </p:cNvPicPr>
          <p:nvPr/>
        </p:nvPicPr>
        <p:blipFill>
          <a:blip r:embed="rId3" cstate="print"/>
          <a:stretch>
            <a:fillRect/>
          </a:stretch>
        </p:blipFill>
        <p:spPr>
          <a:xfrm>
            <a:off x="4572000" y="1219200"/>
            <a:ext cx="4340831" cy="394013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572000" y="5334000"/>
            <a:ext cx="4350358" cy="954107"/>
          </a:xfrm>
          <a:prstGeom prst="rect">
            <a:avLst/>
          </a:prstGeom>
          <a:solidFill>
            <a:srgbClr val="FFC000"/>
          </a:solidFill>
          <a:scene3d>
            <a:camera prst="orthographicFront"/>
            <a:lightRig rig="threePt" dir="t"/>
          </a:scene3d>
          <a:sp3d>
            <a:bevelT/>
          </a:sp3d>
        </p:spPr>
        <p:txBody>
          <a:bodyPr wrap="none" rtlCol="0">
            <a:spAutoFit/>
          </a:bodyPr>
          <a:lstStyle/>
          <a:p>
            <a:r>
              <a:rPr lang="en-US" sz="1400" dirty="0"/>
              <a:t>Reprinted from </a:t>
            </a:r>
            <a:r>
              <a:rPr lang="en-US" sz="1400" i="1" dirty="0"/>
              <a:t>Computer Desktop Encyclopedia</a:t>
            </a:r>
          </a:p>
          <a:p>
            <a:r>
              <a:rPr lang="en-US" sz="1400" dirty="0"/>
              <a:t>V 22.3 (3</a:t>
            </a:r>
            <a:r>
              <a:rPr lang="en-US" sz="1400" baseline="30000" dirty="0"/>
              <a:t>rd</a:t>
            </a:r>
            <a:r>
              <a:rPr lang="en-US" sz="1400" dirty="0"/>
              <a:t> quarter 2009) with permission</a:t>
            </a:r>
          </a:p>
          <a:p>
            <a:r>
              <a:rPr lang="en-US" sz="1400" dirty="0"/>
              <a:t>Copyright © 2009 Computer Language Company.</a:t>
            </a:r>
          </a:p>
          <a:p>
            <a:r>
              <a:rPr lang="en-US" sz="1400" dirty="0">
                <a:hlinkClick r:id="rId4"/>
              </a:rPr>
              <a:t>http://www.computerlanguage.com</a:t>
            </a:r>
            <a:r>
              <a:rPr lang="en-US" sz="1400" dirty="0"/>
              <a:t>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762000"/>
          </a:xfrm>
        </p:spPr>
        <p:txBody>
          <a:bodyPr/>
          <a:lstStyle/>
          <a:p>
            <a:r>
              <a:rPr lang="en-US" sz="3500" dirty="0"/>
              <a:t>What Needs to Be</a:t>
            </a:r>
            <a:r>
              <a:rPr lang="en-US" sz="3500" baseline="0" dirty="0"/>
              <a:t> Exposed (2)</a:t>
            </a:r>
            <a:endParaRPr lang="en-US" sz="3500" dirty="0"/>
          </a:p>
        </p:txBody>
      </p:sp>
      <p:sp>
        <p:nvSpPr>
          <p:cNvPr id="3" name="Content Placeholder 2"/>
          <p:cNvSpPr>
            <a:spLocks noGrp="1"/>
          </p:cNvSpPr>
          <p:nvPr>
            <p:ph idx="1"/>
          </p:nvPr>
        </p:nvSpPr>
        <p:spPr>
          <a:xfrm>
            <a:off x="0" y="838200"/>
            <a:ext cx="8839200" cy="5486400"/>
          </a:xfrm>
        </p:spPr>
        <p:txBody>
          <a:bodyPr/>
          <a:lstStyle/>
          <a:p>
            <a:r>
              <a:rPr lang="en-US" sz="2300" dirty="0"/>
              <a:t>Exposed systems</a:t>
            </a:r>
          </a:p>
          <a:p>
            <a:pPr lvl="1"/>
            <a:r>
              <a:rPr lang="en-US" sz="2300" dirty="0"/>
              <a:t>Minimize</a:t>
            </a:r>
          </a:p>
          <a:p>
            <a:pPr lvl="1"/>
            <a:r>
              <a:rPr lang="en-US" sz="2300" dirty="0"/>
              <a:t>Consider roles, not just </a:t>
            </a:r>
            <a:br>
              <a:rPr lang="en-US" sz="2300" dirty="0"/>
            </a:br>
            <a:r>
              <a:rPr lang="en-US" sz="2300" dirty="0"/>
              <a:t>machines</a:t>
            </a:r>
          </a:p>
          <a:p>
            <a:pPr lvl="1"/>
            <a:r>
              <a:rPr lang="en-US" sz="2300" dirty="0"/>
              <a:t>May prefer to have several </a:t>
            </a:r>
            <a:br>
              <a:rPr lang="en-US" sz="2300" dirty="0"/>
            </a:br>
            <a:r>
              <a:rPr lang="en-US" sz="2300" dirty="0"/>
              <a:t>different servers rather than </a:t>
            </a:r>
            <a:br>
              <a:rPr lang="en-US" sz="2300" dirty="0"/>
            </a:br>
            <a:r>
              <a:rPr lang="en-US" sz="2300" dirty="0"/>
              <a:t>one larger server</a:t>
            </a:r>
          </a:p>
          <a:p>
            <a:pPr lvl="2"/>
            <a:r>
              <a:rPr lang="en-US" sz="2300" dirty="0"/>
              <a:t>Impact of downtime grows</a:t>
            </a:r>
          </a:p>
          <a:p>
            <a:pPr lvl="1"/>
            <a:r>
              <a:rPr lang="en-US" sz="2300" dirty="0"/>
              <a:t>But new trend of virtualization </a:t>
            </a:r>
            <a:br>
              <a:rPr lang="en-US" sz="2300" dirty="0"/>
            </a:br>
            <a:r>
              <a:rPr lang="en-US" sz="2300" dirty="0"/>
              <a:t>pushes towards single server </a:t>
            </a:r>
            <a:br>
              <a:rPr lang="en-US" sz="2300" dirty="0"/>
            </a:br>
            <a:r>
              <a:rPr lang="en-US" sz="2300" dirty="0"/>
              <a:t>with multiple functions</a:t>
            </a:r>
          </a:p>
          <a:p>
            <a:r>
              <a:rPr lang="en-US" sz="2300" dirty="0"/>
              <a:t>Hidden Subnets</a:t>
            </a:r>
          </a:p>
          <a:p>
            <a:pPr lvl="1"/>
            <a:r>
              <a:rPr lang="en-US" sz="2300" dirty="0"/>
              <a:t>Hide servers </a:t>
            </a:r>
            <a:r>
              <a:rPr lang="en-US" sz="2300" i="1" dirty="0"/>
              <a:t>supporting</a:t>
            </a:r>
            <a:r>
              <a:rPr lang="en-US" sz="2300" dirty="0"/>
              <a:t> Web site from visibility</a:t>
            </a:r>
          </a:p>
          <a:p>
            <a:pPr lvl="1"/>
            <a:r>
              <a:rPr lang="en-US" sz="2300" dirty="0"/>
              <a:t>Can use </a:t>
            </a:r>
            <a:r>
              <a:rPr lang="en-US" sz="2300" i="1" dirty="0"/>
              <a:t>private Internet </a:t>
            </a:r>
            <a:r>
              <a:rPr lang="en-US" sz="2300" dirty="0"/>
              <a:t>IPv4 &amp; IPv6 addresses</a:t>
            </a:r>
          </a:p>
          <a:p>
            <a:pPr lvl="2"/>
            <a:r>
              <a:rPr lang="en-US" sz="2300" dirty="0"/>
              <a:t>See RFC 1597 </a:t>
            </a:r>
            <a:r>
              <a:rPr lang="en-US" sz="2300" dirty="0">
                <a:latin typeface="Arial Narrow" pitchFamily="34" charset="0"/>
                <a:hlinkClick r:id="rId3"/>
              </a:rPr>
              <a:t>http://www.ietf.org/rfc/rfc1597.txt</a:t>
            </a:r>
            <a:r>
              <a:rPr lang="en-US" sz="2300" dirty="0"/>
              <a:t> </a:t>
            </a:r>
          </a:p>
          <a:p>
            <a:pPr>
              <a:buNone/>
            </a:pPr>
            <a:endParaRPr lang="en-US" sz="2300" dirty="0"/>
          </a:p>
        </p:txBody>
      </p:sp>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066800"/>
            <a:ext cx="3886200"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762000"/>
          </a:xfrm>
        </p:spPr>
        <p:txBody>
          <a:bodyPr/>
          <a:lstStyle/>
          <a:p>
            <a:pPr lvl="0"/>
            <a:r>
              <a:rPr lang="en-US" dirty="0"/>
              <a:t>Access Controls</a:t>
            </a:r>
          </a:p>
        </p:txBody>
      </p:sp>
      <p:sp>
        <p:nvSpPr>
          <p:cNvPr id="5" name="Content Placeholder 4"/>
          <p:cNvSpPr>
            <a:spLocks noGrp="1"/>
          </p:cNvSpPr>
          <p:nvPr>
            <p:ph idx="1"/>
          </p:nvPr>
        </p:nvSpPr>
        <p:spPr>
          <a:xfrm>
            <a:off x="0" y="990600"/>
            <a:ext cx="8686800" cy="5486400"/>
          </a:xfrm>
        </p:spPr>
        <p:txBody>
          <a:bodyPr/>
          <a:lstStyle/>
          <a:p>
            <a:r>
              <a:rPr lang="en-US" dirty="0"/>
              <a:t>Restrict # individuals with access to Web server</a:t>
            </a:r>
          </a:p>
          <a:p>
            <a:pPr lvl="1"/>
            <a:r>
              <a:rPr lang="en-US" dirty="0"/>
              <a:t>Apply controls</a:t>
            </a:r>
          </a:p>
          <a:p>
            <a:pPr lvl="1"/>
            <a:r>
              <a:rPr lang="en-US" dirty="0"/>
              <a:t>Analyze reports</a:t>
            </a:r>
          </a:p>
          <a:p>
            <a:pPr lvl="1"/>
            <a:r>
              <a:rPr lang="en-US" dirty="0"/>
              <a:t>Monitor</a:t>
            </a:r>
          </a:p>
          <a:p>
            <a:r>
              <a:rPr lang="en-US" dirty="0"/>
              <a:t>Cleared individuals need </a:t>
            </a:r>
            <a:br>
              <a:rPr lang="en-US" dirty="0"/>
            </a:br>
            <a:r>
              <a:rPr lang="en-US" dirty="0"/>
              <a:t>individual accounts (IDs)</a:t>
            </a:r>
          </a:p>
          <a:p>
            <a:pPr lvl="1"/>
            <a:r>
              <a:rPr lang="en-US" dirty="0"/>
              <a:t>Not generic functional </a:t>
            </a:r>
            <a:br>
              <a:rPr lang="en-US" dirty="0"/>
            </a:br>
            <a:r>
              <a:rPr lang="en-US" dirty="0"/>
              <a:t>account</a:t>
            </a:r>
          </a:p>
          <a:p>
            <a:pPr lvl="1"/>
            <a:r>
              <a:rPr lang="en-US" dirty="0"/>
              <a:t>Essential for audit trail</a:t>
            </a:r>
          </a:p>
          <a:p>
            <a:r>
              <a:rPr lang="en-US" dirty="0"/>
              <a:t>Immediate termination of </a:t>
            </a:r>
            <a:br>
              <a:rPr lang="en-US" dirty="0"/>
            </a:br>
            <a:r>
              <a:rPr lang="en-US" dirty="0"/>
              <a:t>access upon </a:t>
            </a:r>
          </a:p>
          <a:p>
            <a:pPr lvl="1"/>
            <a:r>
              <a:rPr lang="en-US" dirty="0"/>
              <a:t>Change of responsibilities within organization</a:t>
            </a:r>
          </a:p>
          <a:p>
            <a:pPr lvl="1"/>
            <a:r>
              <a:rPr lang="en-US" dirty="0"/>
              <a:t>Termination of employment</a:t>
            </a:r>
          </a:p>
          <a:p>
            <a:endParaRPr lang="en-US" dirty="0"/>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1600200"/>
            <a:ext cx="47625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772399" cy="762000"/>
          </a:xfrm>
        </p:spPr>
        <p:txBody>
          <a:bodyPr/>
          <a:lstStyle/>
          <a:p>
            <a:pPr lvl="0"/>
            <a:r>
              <a:rPr lang="en-US" dirty="0"/>
              <a:t>Site Maintenance</a:t>
            </a:r>
          </a:p>
        </p:txBody>
      </p:sp>
      <p:sp>
        <p:nvSpPr>
          <p:cNvPr id="5" name="Content Placeholder 4"/>
          <p:cNvSpPr>
            <a:spLocks noGrp="1"/>
          </p:cNvSpPr>
          <p:nvPr>
            <p:ph idx="1"/>
          </p:nvPr>
        </p:nvSpPr>
        <p:spPr>
          <a:xfrm>
            <a:off x="335280" y="1143000"/>
            <a:ext cx="5151120" cy="5181600"/>
          </a:xfrm>
        </p:spPr>
        <p:txBody>
          <a:bodyPr/>
          <a:lstStyle/>
          <a:p>
            <a:r>
              <a:rPr lang="en-US" dirty="0"/>
              <a:t>Even single-character error </a:t>
            </a:r>
            <a:br>
              <a:rPr lang="en-US" dirty="0"/>
            </a:br>
            <a:r>
              <a:rPr lang="en-US" dirty="0"/>
              <a:t>in public Web site can harm </a:t>
            </a:r>
            <a:br>
              <a:rPr lang="en-US" dirty="0"/>
            </a:br>
            <a:r>
              <a:rPr lang="en-US" dirty="0"/>
              <a:t>function and reputation</a:t>
            </a:r>
          </a:p>
          <a:p>
            <a:pPr lvl="1"/>
            <a:r>
              <a:rPr lang="en-US" dirty="0"/>
              <a:t>E.g., in link</a:t>
            </a:r>
          </a:p>
          <a:p>
            <a:r>
              <a:rPr lang="en-US" dirty="0"/>
              <a:t>Content changes move through </a:t>
            </a:r>
            <a:br>
              <a:rPr lang="en-US" dirty="0"/>
            </a:br>
            <a:r>
              <a:rPr lang="en-US" dirty="0"/>
              <a:t>Web in minutes</a:t>
            </a:r>
          </a:p>
          <a:p>
            <a:pPr lvl="1"/>
            <a:r>
              <a:rPr lang="en-US" dirty="0"/>
              <a:t>Search engines</a:t>
            </a:r>
          </a:p>
          <a:p>
            <a:pPr lvl="1"/>
            <a:r>
              <a:rPr lang="en-US" dirty="0"/>
              <a:t>Archival capture</a:t>
            </a:r>
          </a:p>
          <a:p>
            <a:r>
              <a:rPr lang="en-US" dirty="0"/>
              <a:t>Change-control procedures </a:t>
            </a:r>
            <a:br>
              <a:rPr lang="en-US" dirty="0"/>
            </a:br>
            <a:r>
              <a:rPr lang="en-US" dirty="0"/>
              <a:t>essential</a:t>
            </a:r>
          </a:p>
        </p:txBody>
      </p:sp>
      <p:sp>
        <p:nvSpPr>
          <p:cNvPr id="4" name="TextBox 3"/>
          <p:cNvSpPr txBox="1"/>
          <p:nvPr/>
        </p:nvSpPr>
        <p:spPr>
          <a:xfrm>
            <a:off x="1392892" y="5410200"/>
            <a:ext cx="6358215" cy="1077218"/>
          </a:xfrm>
          <a:prstGeom prst="rect">
            <a:avLst/>
          </a:prstGeom>
          <a:solidFill>
            <a:srgbClr val="FFC000"/>
          </a:solidFill>
          <a:scene3d>
            <a:camera prst="orthographicFront"/>
            <a:lightRig rig="threePt" dir="t"/>
          </a:scene3d>
          <a:sp3d>
            <a:bevelT/>
          </a:sp3d>
        </p:spPr>
        <p:txBody>
          <a:bodyPr wrap="none" rtlCol="0">
            <a:spAutoFit/>
          </a:bodyPr>
          <a:lstStyle/>
          <a:p>
            <a:r>
              <a:rPr lang="en-US" sz="1600" dirty="0"/>
              <a:t>See</a:t>
            </a:r>
          </a:p>
          <a:p>
            <a:r>
              <a:rPr lang="en-US" sz="1600" i="1" dirty="0"/>
              <a:t>CSH6</a:t>
            </a:r>
            <a:r>
              <a:rPr lang="en-US" sz="1600" dirty="0"/>
              <a:t> Chapter 40: Managing Software Patches &amp; Vulnerabilities</a:t>
            </a:r>
          </a:p>
          <a:p>
            <a:r>
              <a:rPr lang="en-US" sz="1600" i="1" dirty="0"/>
              <a:t>CSH6</a:t>
            </a:r>
            <a:r>
              <a:rPr lang="en-US" sz="1600" dirty="0"/>
              <a:t> Chapter 47: Operations Security &amp; Production Controls</a:t>
            </a:r>
          </a:p>
          <a:p>
            <a:r>
              <a:rPr lang="en-US" sz="1600" i="1" dirty="0"/>
              <a:t>CSH6</a:t>
            </a:r>
            <a:r>
              <a:rPr lang="en-US" sz="1600" dirty="0"/>
              <a:t> Chapter 52: Application Controls</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914400"/>
            <a:ext cx="3276600"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685800"/>
          </a:xfrm>
        </p:spPr>
        <p:txBody>
          <a:bodyPr/>
          <a:lstStyle/>
          <a:p>
            <a:pPr lvl="0"/>
            <a:r>
              <a:rPr lang="en-US" dirty="0"/>
              <a:t>Maintaining Site Integrity</a:t>
            </a:r>
          </a:p>
        </p:txBody>
      </p:sp>
      <p:sp>
        <p:nvSpPr>
          <p:cNvPr id="5" name="Content Placeholder 4"/>
          <p:cNvSpPr>
            <a:spLocks noGrp="1"/>
          </p:cNvSpPr>
          <p:nvPr>
            <p:ph idx="1"/>
          </p:nvPr>
        </p:nvSpPr>
        <p:spPr>
          <a:xfrm>
            <a:off x="0" y="838200"/>
            <a:ext cx="8763000" cy="5486400"/>
          </a:xfrm>
        </p:spPr>
        <p:txBody>
          <a:bodyPr/>
          <a:lstStyle/>
          <a:p>
            <a:r>
              <a:rPr lang="en-US" sz="2300" dirty="0"/>
              <a:t>Restrict write-access to Web server</a:t>
            </a:r>
          </a:p>
          <a:p>
            <a:r>
              <a:rPr lang="en-US" sz="2300" dirty="0"/>
              <a:t>Use secure methods for accessing </a:t>
            </a:r>
            <a:br>
              <a:rPr lang="en-US" sz="2300" dirty="0"/>
            </a:br>
            <a:r>
              <a:rPr lang="en-US" sz="2300" dirty="0"/>
              <a:t>servers</a:t>
            </a:r>
          </a:p>
          <a:p>
            <a:pPr lvl="1"/>
            <a:r>
              <a:rPr lang="en-US" sz="2300" dirty="0"/>
              <a:t>Do not use unsecured access via </a:t>
            </a:r>
            <a:br>
              <a:rPr lang="en-US" sz="2300" dirty="0"/>
            </a:br>
            <a:r>
              <a:rPr lang="en-US" sz="2300" dirty="0"/>
              <a:t>Web</a:t>
            </a:r>
          </a:p>
          <a:p>
            <a:r>
              <a:rPr lang="en-US" sz="2300" dirty="0"/>
              <a:t>Secure mechanisms for update:</a:t>
            </a:r>
          </a:p>
          <a:p>
            <a:pPr lvl="1"/>
            <a:r>
              <a:rPr lang="en-US" sz="2300" dirty="0"/>
              <a:t>Secure FTP</a:t>
            </a:r>
          </a:p>
          <a:p>
            <a:pPr lvl="1"/>
            <a:r>
              <a:rPr lang="en-US" sz="2300" dirty="0"/>
              <a:t>FTP from specific node within </a:t>
            </a:r>
            <a:br>
              <a:rPr lang="en-US" sz="2300" dirty="0"/>
            </a:br>
            <a:r>
              <a:rPr lang="en-US" sz="2300" dirty="0"/>
              <a:t>inner firewall</a:t>
            </a:r>
          </a:p>
          <a:p>
            <a:pPr lvl="1"/>
            <a:r>
              <a:rPr lang="en-US" sz="2300" dirty="0"/>
              <a:t>KERMIT on directly wired port</a:t>
            </a:r>
          </a:p>
          <a:p>
            <a:pPr lvl="1"/>
            <a:r>
              <a:rPr lang="en-US" sz="2300" dirty="0"/>
              <a:t>Logins &amp; file transfers via SSH</a:t>
            </a:r>
          </a:p>
          <a:p>
            <a:pPr lvl="1"/>
            <a:r>
              <a:rPr lang="en-US" sz="2300" dirty="0"/>
              <a:t>Physical media transfers (</a:t>
            </a:r>
            <a:r>
              <a:rPr lang="en-US" sz="2300" i="1" dirty="0"/>
              <a:t>air gap</a:t>
            </a:r>
            <a:r>
              <a:rPr lang="en-US" sz="2300" dirty="0"/>
              <a:t>)</a:t>
            </a:r>
          </a:p>
        </p:txBody>
      </p:sp>
      <p:sp>
        <p:nvSpPr>
          <p:cNvPr id="4" name="TextBox 3"/>
          <p:cNvSpPr txBox="1"/>
          <p:nvPr/>
        </p:nvSpPr>
        <p:spPr>
          <a:xfrm>
            <a:off x="557995" y="5663842"/>
            <a:ext cx="8586005" cy="1200329"/>
          </a:xfrm>
          <a:prstGeom prst="rect">
            <a:avLst/>
          </a:prstGeom>
          <a:solidFill>
            <a:srgbClr val="FFC000"/>
          </a:solidFill>
          <a:scene3d>
            <a:camera prst="orthographicFront"/>
            <a:lightRig rig="threePt" dir="t"/>
          </a:scene3d>
          <a:sp3d>
            <a:bevelT/>
          </a:sp3d>
        </p:spPr>
        <p:txBody>
          <a:bodyPr wrap="square" rtlCol="0">
            <a:spAutoFit/>
          </a:bodyPr>
          <a:lstStyle/>
          <a:p>
            <a:r>
              <a:rPr lang="en-US" sz="1200" dirty="0"/>
              <a:t>KERMIT: A file transfer protocol developed at Columbia University, noted for its  adaptability to noisy lines, enabling transfers to succeed under the worst conditions.  Kermit supports streaming over the Internet, sliding windows for links with long  round-trip delays, record and character conversion of text files, restart/recovery from point of failure and platform-independent transfer of directory trees with a mix of text and binary files.</a:t>
            </a:r>
          </a:p>
          <a:p>
            <a:r>
              <a:rPr lang="en-US" sz="1200" i="1" dirty="0"/>
              <a:t>Computer Desktop Encyclopedia </a:t>
            </a:r>
            <a:r>
              <a:rPr lang="en-US" sz="1200" dirty="0"/>
              <a:t>v22.3 (3</a:t>
            </a:r>
            <a:r>
              <a:rPr lang="en-US" sz="1200" baseline="30000" dirty="0"/>
              <a:t>rd</a:t>
            </a:r>
            <a:r>
              <a:rPr lang="en-US" sz="1200" dirty="0"/>
              <a:t> quarter 2009). Copyright © Computer Language Company. Used with permission.</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1" y="990600"/>
            <a:ext cx="3302402" cy="4193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1. Define Information Security Concerns</a:t>
            </a:r>
          </a:p>
        </p:txBody>
      </p:sp>
      <p:sp>
        <p:nvSpPr>
          <p:cNvPr id="5" name="Content Placeholder 4"/>
          <p:cNvSpPr>
            <a:spLocks noGrp="1"/>
          </p:cNvSpPr>
          <p:nvPr>
            <p:ph idx="1"/>
          </p:nvPr>
        </p:nvSpPr>
        <p:spPr>
          <a:xfrm>
            <a:off x="0" y="1295400"/>
            <a:ext cx="8153400" cy="5029200"/>
          </a:xfrm>
        </p:spPr>
        <p:txBody>
          <a:bodyPr/>
          <a:lstStyle/>
          <a:p>
            <a:r>
              <a:rPr lang="en-US" dirty="0"/>
              <a:t>Study impact of security breaches on business</a:t>
            </a:r>
          </a:p>
          <a:p>
            <a:r>
              <a:rPr lang="en-US" dirty="0"/>
              <a:t>Use transactional follow-the-flow diagrams</a:t>
            </a:r>
          </a:p>
          <a:p>
            <a:pPr lvl="1"/>
            <a:r>
              <a:rPr lang="en-US" dirty="0"/>
              <a:t>Tracks transactions &amp; data through servers &amp; networks</a:t>
            </a:r>
          </a:p>
          <a:p>
            <a:pPr lvl="1"/>
            <a:r>
              <a:rPr lang="en-US" dirty="0"/>
              <a:t>Functional &amp; logical view </a:t>
            </a:r>
            <a:br>
              <a:rPr lang="en-US" dirty="0"/>
            </a:br>
            <a:r>
              <a:rPr lang="en-US" dirty="0"/>
              <a:t>(what happens &amp; how)</a:t>
            </a:r>
          </a:p>
          <a:p>
            <a:pPr lvl="1"/>
            <a:r>
              <a:rPr lang="en-US" dirty="0"/>
              <a:t>Identify data sources, </a:t>
            </a:r>
            <a:br>
              <a:rPr lang="en-US" dirty="0"/>
            </a:br>
            <a:r>
              <a:rPr lang="en-US" dirty="0"/>
              <a:t>interfaces</a:t>
            </a:r>
          </a:p>
          <a:p>
            <a:pPr lvl="1"/>
            <a:r>
              <a:rPr lang="en-US" dirty="0"/>
              <a:t>Define processing </a:t>
            </a:r>
            <a:br>
              <a:rPr lang="en-US" dirty="0"/>
            </a:br>
            <a:r>
              <a:rPr lang="en-US" dirty="0"/>
              <a:t>(changes)</a:t>
            </a:r>
          </a:p>
          <a:p>
            <a:pPr lvl="1"/>
            <a:r>
              <a:rPr lang="en-US" dirty="0"/>
              <a:t>See Exhibit 30.1 (p 30.4) </a:t>
            </a:r>
            <a:br>
              <a:rPr lang="en-US" dirty="0"/>
            </a:br>
            <a:r>
              <a:rPr lang="en-US" dirty="0"/>
              <a:t>as example</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6" t="4476" r="3315" b="4096"/>
          <a:stretch/>
        </p:blipFill>
        <p:spPr bwMode="auto">
          <a:xfrm>
            <a:off x="4648200" y="3200400"/>
            <a:ext cx="4252685" cy="3483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685800"/>
          </a:xfrm>
        </p:spPr>
        <p:txBody>
          <a:bodyPr/>
          <a:lstStyle/>
          <a:p>
            <a:pPr lvl="0"/>
            <a:r>
              <a:rPr lang="en-US" dirty="0"/>
              <a:t>Technical Issues</a:t>
            </a:r>
          </a:p>
        </p:txBody>
      </p:sp>
      <p:sp>
        <p:nvSpPr>
          <p:cNvPr id="5" name="Content Placeholder 4"/>
          <p:cNvSpPr>
            <a:spLocks noGrp="1"/>
          </p:cNvSpPr>
          <p:nvPr>
            <p:ph idx="1"/>
          </p:nvPr>
        </p:nvSpPr>
        <p:spPr>
          <a:xfrm>
            <a:off x="0" y="838200"/>
            <a:ext cx="8153400" cy="5486400"/>
          </a:xfrm>
        </p:spPr>
        <p:txBody>
          <a:bodyPr/>
          <a:lstStyle/>
          <a:p>
            <a:r>
              <a:rPr lang="en-US" dirty="0"/>
              <a:t>Inside / Outside</a:t>
            </a:r>
          </a:p>
          <a:p>
            <a:r>
              <a:rPr lang="en-US" dirty="0"/>
              <a:t>Hidden Subnets</a:t>
            </a:r>
          </a:p>
          <a:p>
            <a:r>
              <a:rPr lang="en-US" dirty="0"/>
              <a:t>What Need be Exposed?</a:t>
            </a:r>
          </a:p>
          <a:p>
            <a:r>
              <a:rPr lang="en-US" dirty="0"/>
              <a:t>Multiple Security Domains</a:t>
            </a:r>
          </a:p>
          <a:p>
            <a:r>
              <a:rPr lang="en-US" dirty="0"/>
              <a:t>Compartmentalization</a:t>
            </a:r>
          </a:p>
          <a:p>
            <a:r>
              <a:rPr lang="en-US" dirty="0"/>
              <a:t>Need to Access</a:t>
            </a:r>
          </a:p>
          <a:p>
            <a:r>
              <a:rPr lang="en-US" dirty="0"/>
              <a:t>Accountability</a:t>
            </a:r>
          </a:p>
          <a:p>
            <a:r>
              <a:rPr lang="en-US" dirty="0"/>
              <a:t>Read-Only File Security</a:t>
            </a:r>
          </a:p>
          <a:p>
            <a:r>
              <a:rPr lang="en-US" dirty="0"/>
              <a:t>Going Off-Line</a:t>
            </a:r>
          </a:p>
          <a:p>
            <a:r>
              <a:rPr lang="en-US" dirty="0"/>
              <a:t>Auditing</a:t>
            </a:r>
          </a:p>
          <a:p>
            <a:r>
              <a:rPr lang="en-US" dirty="0"/>
              <a:t>Emerging Technologies</a:t>
            </a: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22300"/>
            <a:ext cx="4762500" cy="4483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609600"/>
          </a:xfrm>
        </p:spPr>
        <p:txBody>
          <a:bodyPr/>
          <a:lstStyle/>
          <a:p>
            <a:pPr lvl="0"/>
            <a:r>
              <a:rPr lang="en-US" dirty="0"/>
              <a:t>Inside / Outside</a:t>
            </a:r>
          </a:p>
        </p:txBody>
      </p:sp>
      <p:sp>
        <p:nvSpPr>
          <p:cNvPr id="5" name="Content Placeholder 4"/>
          <p:cNvSpPr>
            <a:spLocks noGrp="1"/>
          </p:cNvSpPr>
          <p:nvPr>
            <p:ph idx="1"/>
          </p:nvPr>
        </p:nvSpPr>
        <p:spPr>
          <a:xfrm>
            <a:off x="0" y="762000"/>
            <a:ext cx="8915400" cy="6019800"/>
          </a:xfrm>
        </p:spPr>
        <p:txBody>
          <a:bodyPr/>
          <a:lstStyle/>
          <a:p>
            <a:r>
              <a:rPr lang="en-US" dirty="0"/>
              <a:t>Fundamentals</a:t>
            </a:r>
          </a:p>
          <a:p>
            <a:pPr lvl="1"/>
            <a:r>
              <a:rPr lang="en-US" dirty="0"/>
              <a:t>Inside: trustable systems</a:t>
            </a:r>
          </a:p>
          <a:p>
            <a:pPr lvl="1"/>
            <a:r>
              <a:rPr lang="en-US" dirty="0"/>
              <a:t>Outside: untrustworthy </a:t>
            </a:r>
            <a:br>
              <a:rPr lang="en-US" dirty="0"/>
            </a:br>
            <a:r>
              <a:rPr lang="en-US" dirty="0"/>
              <a:t>systems</a:t>
            </a:r>
          </a:p>
          <a:p>
            <a:pPr lvl="1"/>
            <a:r>
              <a:rPr lang="en-US" dirty="0"/>
              <a:t>But not absolute </a:t>
            </a:r>
            <a:br>
              <a:rPr lang="en-US" dirty="0"/>
            </a:br>
            <a:r>
              <a:rPr lang="en-US" dirty="0"/>
              <a:t>distinction</a:t>
            </a:r>
          </a:p>
          <a:p>
            <a:pPr lvl="2"/>
            <a:r>
              <a:rPr lang="en-US" dirty="0"/>
              <a:t>May be trustworthy for </a:t>
            </a:r>
            <a:br>
              <a:rPr lang="en-US" dirty="0"/>
            </a:br>
            <a:r>
              <a:rPr lang="en-US" dirty="0"/>
              <a:t>one application or context </a:t>
            </a:r>
            <a:br>
              <a:rPr lang="en-US" dirty="0"/>
            </a:br>
            <a:r>
              <a:rPr lang="en-US" dirty="0"/>
              <a:t>but not another</a:t>
            </a:r>
          </a:p>
          <a:p>
            <a:pPr lvl="2"/>
            <a:r>
              <a:rPr lang="en-US" dirty="0"/>
              <a:t>Majority of harm done by </a:t>
            </a:r>
            <a:br>
              <a:rPr lang="en-US" dirty="0"/>
            </a:br>
            <a:r>
              <a:rPr lang="en-US" dirty="0"/>
              <a:t>authorized users</a:t>
            </a:r>
          </a:p>
          <a:p>
            <a:pPr lvl="3"/>
            <a:r>
              <a:rPr lang="en-US" dirty="0"/>
              <a:t>Incompetence or malfeasance</a:t>
            </a:r>
          </a:p>
          <a:p>
            <a:r>
              <a:rPr lang="en-US" dirty="0"/>
              <a:t>Router tables must prevent IP spoofing</a:t>
            </a:r>
          </a:p>
          <a:p>
            <a:pPr lvl="1"/>
            <a:r>
              <a:rPr lang="en-US" dirty="0"/>
              <a:t>Inside to outside</a:t>
            </a:r>
          </a:p>
          <a:p>
            <a:pPr lvl="1"/>
            <a:r>
              <a:rPr lang="en-US" dirty="0"/>
              <a:t>Outside to inside</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57200"/>
            <a:ext cx="4162425" cy="4191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685800"/>
          </a:xfrm>
        </p:spPr>
        <p:txBody>
          <a:bodyPr/>
          <a:lstStyle/>
          <a:p>
            <a:r>
              <a:rPr lang="en-US" dirty="0"/>
              <a:t>Preventing IP Spoofing</a:t>
            </a:r>
          </a:p>
        </p:txBody>
      </p:sp>
      <p:sp>
        <p:nvSpPr>
          <p:cNvPr id="3" name="Content Placeholder 2"/>
          <p:cNvSpPr>
            <a:spLocks noGrp="1"/>
          </p:cNvSpPr>
          <p:nvPr>
            <p:ph idx="1"/>
          </p:nvPr>
        </p:nvSpPr>
        <p:spPr>
          <a:xfrm>
            <a:off x="0" y="762000"/>
            <a:ext cx="8153400" cy="5562600"/>
          </a:xfrm>
        </p:spPr>
        <p:txBody>
          <a:bodyPr/>
          <a:lstStyle/>
          <a:p>
            <a:r>
              <a:rPr lang="en-US" i="1" dirty="0"/>
              <a:t>Inbound</a:t>
            </a:r>
            <a:r>
              <a:rPr lang="en-US" dirty="0"/>
              <a:t> packets from outside cannot have </a:t>
            </a:r>
            <a:r>
              <a:rPr lang="en-US" i="1" dirty="0"/>
              <a:t>originator</a:t>
            </a:r>
            <a:r>
              <a:rPr lang="en-US" dirty="0"/>
              <a:t> addresses within </a:t>
            </a:r>
            <a:r>
              <a:rPr lang="en-US" i="1" dirty="0"/>
              <a:t>target</a:t>
            </a:r>
          </a:p>
          <a:p>
            <a:r>
              <a:rPr lang="en-US" i="1" dirty="0"/>
              <a:t>Outbound</a:t>
            </a:r>
            <a:r>
              <a:rPr lang="en-US" dirty="0"/>
              <a:t> packets to public </a:t>
            </a:r>
            <a:br>
              <a:rPr lang="en-US" dirty="0"/>
            </a:br>
            <a:r>
              <a:rPr lang="en-US" dirty="0"/>
              <a:t>network must have </a:t>
            </a:r>
            <a:r>
              <a:rPr lang="en-US" i="1" dirty="0"/>
              <a:t>originator</a:t>
            </a:r>
            <a:r>
              <a:rPr lang="en-US" dirty="0"/>
              <a:t> </a:t>
            </a:r>
            <a:br>
              <a:rPr lang="en-US" dirty="0"/>
            </a:br>
            <a:r>
              <a:rPr lang="en-US" dirty="0"/>
              <a:t>addresses within </a:t>
            </a:r>
            <a:r>
              <a:rPr lang="en-US" i="1" dirty="0"/>
              <a:t>originating</a:t>
            </a:r>
            <a:r>
              <a:rPr lang="en-US" dirty="0"/>
              <a:t> </a:t>
            </a:r>
            <a:br>
              <a:rPr lang="en-US" dirty="0"/>
            </a:br>
            <a:r>
              <a:rPr lang="en-US" i="1" dirty="0"/>
              <a:t>network</a:t>
            </a:r>
          </a:p>
          <a:p>
            <a:r>
              <a:rPr lang="en-US" i="1" dirty="0"/>
              <a:t>Outbound</a:t>
            </a:r>
            <a:r>
              <a:rPr lang="en-US" dirty="0"/>
              <a:t> packets to public </a:t>
            </a:r>
            <a:br>
              <a:rPr lang="en-US" dirty="0"/>
            </a:br>
            <a:r>
              <a:rPr lang="en-US" dirty="0"/>
              <a:t>network must</a:t>
            </a:r>
            <a:r>
              <a:rPr lang="en-US" i="1" dirty="0"/>
              <a:t> not </a:t>
            </a:r>
            <a:r>
              <a:rPr lang="en-US" dirty="0"/>
              <a:t>have </a:t>
            </a:r>
            <a:br>
              <a:rPr lang="en-US" dirty="0"/>
            </a:br>
            <a:r>
              <a:rPr lang="en-US" i="1" dirty="0"/>
              <a:t>destination</a:t>
            </a:r>
            <a:r>
              <a:rPr lang="en-US" dirty="0"/>
              <a:t> addresses within </a:t>
            </a:r>
            <a:br>
              <a:rPr lang="en-US" dirty="0"/>
            </a:br>
            <a:r>
              <a:rPr lang="en-US" i="1" dirty="0"/>
              <a:t>originating</a:t>
            </a:r>
            <a:r>
              <a:rPr lang="en-US" dirty="0"/>
              <a:t> network</a:t>
            </a:r>
          </a:p>
          <a:p>
            <a:r>
              <a:rPr lang="en-US" dirty="0"/>
              <a:t>Exception: stealth internal </a:t>
            </a:r>
            <a:br>
              <a:rPr lang="en-US" dirty="0"/>
            </a:br>
            <a:r>
              <a:rPr lang="en-US" dirty="0"/>
              <a:t>networks</a:t>
            </a:r>
          </a:p>
          <a:p>
            <a:pPr lvl="1"/>
            <a:r>
              <a:rPr lang="en-US" dirty="0"/>
              <a:t>Internal addresses </a:t>
            </a:r>
            <a:br>
              <a:rPr lang="en-US" dirty="0"/>
            </a:br>
            <a:r>
              <a:rPr lang="en-US" dirty="0"/>
              <a:t>correspond to external </a:t>
            </a:r>
            <a:br>
              <a:rPr lang="en-US" dirty="0"/>
            </a:br>
            <a:r>
              <a:rPr lang="en-US" dirty="0"/>
              <a:t>addresses</a:t>
            </a:r>
          </a:p>
          <a:p>
            <a:pPr lvl="1"/>
            <a:endParaRPr lang="en-US" dirty="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24000"/>
            <a:ext cx="416052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152400"/>
            <a:ext cx="6654800" cy="1143000"/>
          </a:xfrm>
        </p:spPr>
        <p:txBody>
          <a:bodyPr/>
          <a:lstStyle/>
          <a:p>
            <a:pPr lvl="0"/>
            <a:r>
              <a:rPr lang="en-US" dirty="0"/>
              <a:t>Hidden Subnets</a:t>
            </a:r>
          </a:p>
        </p:txBody>
      </p:sp>
      <p:sp>
        <p:nvSpPr>
          <p:cNvPr id="5" name="Content Placeholder 4"/>
          <p:cNvSpPr>
            <a:spLocks noGrp="1"/>
          </p:cNvSpPr>
          <p:nvPr>
            <p:ph idx="1"/>
          </p:nvPr>
        </p:nvSpPr>
        <p:spPr>
          <a:xfrm>
            <a:off x="1600200" y="990600"/>
            <a:ext cx="7416800" cy="5334000"/>
          </a:xfrm>
        </p:spPr>
        <p:txBody>
          <a:bodyPr/>
          <a:lstStyle/>
          <a:p>
            <a:r>
              <a:rPr lang="en-US" sz="2100" dirty="0"/>
              <a:t>Firewalls funnel network traffic through 1 or few chokepoints</a:t>
            </a:r>
          </a:p>
          <a:p>
            <a:pPr lvl="1"/>
            <a:r>
              <a:rPr lang="en-US" sz="2100" dirty="0"/>
              <a:t>Likelihood of security breach of entire NW rises with # independent access points</a:t>
            </a:r>
          </a:p>
          <a:p>
            <a:pPr lvl="1"/>
            <a:r>
              <a:rPr lang="en-US" sz="2100" dirty="0"/>
              <a:t>If p = P(access point will fail) then</a:t>
            </a:r>
          </a:p>
          <a:p>
            <a:pPr lvl="1"/>
            <a:r>
              <a:rPr lang="en-US" sz="2100" dirty="0"/>
              <a:t>P(access point will not fail) = (1 - p) and</a:t>
            </a:r>
          </a:p>
          <a:p>
            <a:pPr lvl="1"/>
            <a:r>
              <a:rPr lang="en-US" sz="2100" dirty="0"/>
              <a:t>If n = # access points then</a:t>
            </a:r>
          </a:p>
          <a:p>
            <a:pPr lvl="1"/>
            <a:r>
              <a:rPr lang="en-US" sz="2100" dirty="0"/>
              <a:t>P(all access points will not fail) = (1 - p)</a:t>
            </a:r>
            <a:r>
              <a:rPr lang="en-US" sz="2100" baseline="30000" dirty="0"/>
              <a:t>n</a:t>
            </a:r>
          </a:p>
          <a:p>
            <a:pPr lvl="1"/>
            <a:r>
              <a:rPr lang="en-US" sz="2100" dirty="0"/>
              <a:t>P(at least one access point will fail) = 1 - (1 - p)</a:t>
            </a:r>
            <a:r>
              <a:rPr lang="en-US" sz="2100" baseline="30000" dirty="0"/>
              <a:t>n</a:t>
            </a:r>
          </a:p>
          <a:p>
            <a:r>
              <a:rPr lang="en-US" sz="2100" dirty="0"/>
              <a:t>Use RFC 1918 internal addresses </a:t>
            </a:r>
          </a:p>
          <a:p>
            <a:pPr lvl="1"/>
            <a:r>
              <a:rPr lang="en-US" sz="2100" dirty="0"/>
              <a:t>For IPv4 within protected networks</a:t>
            </a:r>
          </a:p>
          <a:p>
            <a:pPr lvl="1"/>
            <a:r>
              <a:rPr lang="en-US" sz="2100" dirty="0"/>
              <a:t>Never occur in public Internet</a:t>
            </a:r>
          </a:p>
          <a:p>
            <a:pPr lvl="1"/>
            <a:r>
              <a:rPr lang="en-US" sz="2100" dirty="0"/>
              <a:t>Similar to addresses used in NAT (dynamic network address translation)</a:t>
            </a:r>
          </a:p>
        </p:txBody>
      </p:sp>
      <p:pic>
        <p:nvPicPr>
          <p:cNvPr id="450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89" r="36889"/>
          <a:stretch/>
        </p:blipFill>
        <p:spPr bwMode="auto">
          <a:xfrm>
            <a:off x="0" y="0"/>
            <a:ext cx="149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What Need be Exposed?</a:t>
            </a:r>
          </a:p>
        </p:txBody>
      </p:sp>
      <p:sp>
        <p:nvSpPr>
          <p:cNvPr id="5" name="Content Placeholder 4"/>
          <p:cNvSpPr>
            <a:spLocks noGrp="1"/>
          </p:cNvSpPr>
          <p:nvPr>
            <p:ph idx="1"/>
          </p:nvPr>
        </p:nvSpPr>
        <p:spPr>
          <a:xfrm>
            <a:off x="0" y="1066800"/>
            <a:ext cx="8839200" cy="5257800"/>
          </a:xfrm>
        </p:spPr>
        <p:txBody>
          <a:bodyPr/>
          <a:lstStyle/>
          <a:p>
            <a:r>
              <a:rPr lang="en-US" sz="2200" dirty="0"/>
              <a:t>Air gaps (total disconnection) can be useful</a:t>
            </a:r>
          </a:p>
          <a:p>
            <a:pPr lvl="1"/>
            <a:r>
              <a:rPr lang="en-US" sz="2200" dirty="0"/>
              <a:t>Industrial real-time control systems</a:t>
            </a:r>
          </a:p>
          <a:p>
            <a:pPr lvl="1"/>
            <a:r>
              <a:rPr lang="en-US" sz="2200" dirty="0"/>
              <a:t>SCADA</a:t>
            </a:r>
          </a:p>
          <a:p>
            <a:pPr lvl="1"/>
            <a:r>
              <a:rPr lang="en-US" sz="2200" dirty="0"/>
              <a:t>Life-critical systems</a:t>
            </a:r>
          </a:p>
          <a:p>
            <a:pPr lvl="1"/>
            <a:r>
              <a:rPr lang="en-US" sz="2200" dirty="0"/>
              <a:t>High-confidentiality systems</a:t>
            </a:r>
          </a:p>
          <a:p>
            <a:r>
              <a:rPr lang="en-US" sz="2200" dirty="0"/>
              <a:t>Publishing information to Web servers</a:t>
            </a:r>
          </a:p>
          <a:p>
            <a:pPr lvl="1"/>
            <a:r>
              <a:rPr lang="en-US" sz="2200" dirty="0"/>
              <a:t>Media exchange</a:t>
            </a:r>
          </a:p>
          <a:p>
            <a:pPr lvl="1"/>
            <a:r>
              <a:rPr lang="en-US" sz="2200" dirty="0"/>
              <a:t>Controlled one-way transfers</a:t>
            </a:r>
          </a:p>
          <a:p>
            <a:r>
              <a:rPr lang="en-US" sz="2200" dirty="0"/>
              <a:t>Restrictions on protocols</a:t>
            </a:r>
          </a:p>
          <a:p>
            <a:pPr lvl="1"/>
            <a:r>
              <a:rPr lang="en-US" sz="2200" dirty="0"/>
              <a:t>E.g., library can allow HTTP but block FTP</a:t>
            </a:r>
          </a:p>
          <a:p>
            <a:r>
              <a:rPr lang="en-US" sz="2200" dirty="0"/>
              <a:t>Beware of tunnels through firewalls</a:t>
            </a:r>
          </a:p>
          <a:p>
            <a:r>
              <a:rPr lang="en-US" sz="2200" dirty="0"/>
              <a:t>Or convert LAN to </a:t>
            </a:r>
            <a:r>
              <a:rPr lang="en-US" sz="2200" dirty="0" err="1"/>
              <a:t>untrusted</a:t>
            </a:r>
            <a:r>
              <a:rPr lang="en-US" sz="2200" dirty="0"/>
              <a:t> network</a:t>
            </a:r>
          </a:p>
          <a:p>
            <a:pPr lvl="1"/>
            <a:r>
              <a:rPr lang="en-US" sz="2200" dirty="0"/>
              <a:t>Use VPNs to connect internal corporate systems</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962400"/>
            <a:ext cx="2166938" cy="190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Multiple Security Domains (1)</a:t>
            </a:r>
          </a:p>
        </p:txBody>
      </p:sp>
      <p:sp>
        <p:nvSpPr>
          <p:cNvPr id="5" name="Content Placeholder 4"/>
          <p:cNvSpPr>
            <a:spLocks noGrp="1"/>
          </p:cNvSpPr>
          <p:nvPr>
            <p:ph idx="1"/>
          </p:nvPr>
        </p:nvSpPr>
        <p:spPr>
          <a:xfrm>
            <a:off x="990600" y="1371600"/>
            <a:ext cx="7924800" cy="4953000"/>
          </a:xfrm>
        </p:spPr>
        <p:txBody>
          <a:bodyPr/>
          <a:lstStyle/>
          <a:p>
            <a:r>
              <a:rPr lang="en-US" dirty="0"/>
              <a:t>Monolithic firewall defines only outside &amp; inside</a:t>
            </a:r>
          </a:p>
          <a:p>
            <a:r>
              <a:rPr lang="en-US" dirty="0"/>
              <a:t>But better is Outside / DMZ / Inside</a:t>
            </a:r>
          </a:p>
          <a:p>
            <a:r>
              <a:rPr lang="en-US" dirty="0"/>
              <a:t>Can also attach DMZ to single port on outer firewall</a:t>
            </a:r>
          </a:p>
          <a:p>
            <a:r>
              <a:rPr lang="en-US" dirty="0"/>
              <a:t>May find internal compartmentalization useful</a:t>
            </a:r>
          </a:p>
        </p:txBody>
      </p:sp>
      <p:pic>
        <p:nvPicPr>
          <p:cNvPr id="4" name="Picture 3" descr="csh5 ch 30 fig 3.jpg"/>
          <p:cNvPicPr>
            <a:picLocks noChangeAspect="1"/>
          </p:cNvPicPr>
          <p:nvPr/>
        </p:nvPicPr>
        <p:blipFill>
          <a:blip r:embed="rId3" cstate="print"/>
          <a:stretch>
            <a:fillRect/>
          </a:stretch>
        </p:blipFill>
        <p:spPr>
          <a:xfrm>
            <a:off x="2057400" y="3124200"/>
            <a:ext cx="5409212" cy="3505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762000"/>
          </a:xfrm>
        </p:spPr>
        <p:txBody>
          <a:bodyPr/>
          <a:lstStyle/>
          <a:p>
            <a:r>
              <a:rPr lang="en-US" sz="3500" dirty="0"/>
              <a:t>Multiple Security Domains (2)</a:t>
            </a:r>
          </a:p>
        </p:txBody>
      </p:sp>
      <p:sp>
        <p:nvSpPr>
          <p:cNvPr id="3" name="Content Placeholder 2"/>
          <p:cNvSpPr>
            <a:spLocks noGrp="1"/>
          </p:cNvSpPr>
          <p:nvPr>
            <p:ph idx="1"/>
          </p:nvPr>
        </p:nvSpPr>
        <p:spPr>
          <a:xfrm>
            <a:off x="0" y="838200"/>
            <a:ext cx="8534400" cy="5867400"/>
          </a:xfrm>
        </p:spPr>
        <p:txBody>
          <a:bodyPr/>
          <a:lstStyle/>
          <a:p>
            <a:r>
              <a:rPr lang="en-US" dirty="0"/>
              <a:t>Brokerage with 2 trading networks, </a:t>
            </a:r>
            <a:r>
              <a:rPr lang="el-GR" dirty="0"/>
              <a:t>Ω</a:t>
            </a:r>
            <a:r>
              <a:rPr lang="en-US" dirty="0"/>
              <a:t> &amp; </a:t>
            </a:r>
            <a:r>
              <a:rPr lang="el-GR" dirty="0"/>
              <a:t>Γ</a:t>
            </a:r>
            <a:endParaRPr lang="en-US" dirty="0"/>
          </a:p>
          <a:p>
            <a:r>
              <a:rPr lang="en-US" dirty="0"/>
              <a:t>Each gateway could</a:t>
            </a:r>
          </a:p>
          <a:p>
            <a:pPr lvl="1"/>
            <a:r>
              <a:rPr lang="en-US" dirty="0"/>
              <a:t>Monitor </a:t>
            </a:r>
            <a:br>
              <a:rPr lang="en-US" dirty="0"/>
            </a:br>
            <a:r>
              <a:rPr lang="en-US" dirty="0"/>
              <a:t>communications </a:t>
            </a:r>
            <a:br>
              <a:rPr lang="en-US" dirty="0"/>
            </a:br>
            <a:r>
              <a:rPr lang="en-US" dirty="0"/>
              <a:t>with Web server</a:t>
            </a:r>
          </a:p>
          <a:p>
            <a:pPr lvl="1"/>
            <a:r>
              <a:rPr lang="en-US" dirty="0"/>
              <a:t>Monitor traffic </a:t>
            </a:r>
            <a:br>
              <a:rPr lang="en-US" dirty="0"/>
            </a:br>
            <a:r>
              <a:rPr lang="en-US" dirty="0"/>
              <a:t>with competing </a:t>
            </a:r>
            <a:br>
              <a:rPr lang="en-US" dirty="0"/>
            </a:br>
            <a:r>
              <a:rPr lang="en-US" dirty="0"/>
              <a:t>trading NW</a:t>
            </a:r>
          </a:p>
          <a:p>
            <a:pPr lvl="1"/>
            <a:r>
              <a:rPr lang="en-US" dirty="0"/>
              <a:t>Attack other </a:t>
            </a:r>
            <a:br>
              <a:rPr lang="en-US" dirty="0"/>
            </a:br>
            <a:r>
              <a:rPr lang="en-US" dirty="0"/>
              <a:t>gateway</a:t>
            </a:r>
          </a:p>
          <a:p>
            <a:pPr lvl="1"/>
            <a:r>
              <a:rPr lang="en-US" dirty="0"/>
              <a:t>Disrupt </a:t>
            </a:r>
            <a:br>
              <a:rPr lang="en-US" dirty="0"/>
            </a:br>
            <a:r>
              <a:rPr lang="en-US" dirty="0"/>
              <a:t>communications </a:t>
            </a:r>
            <a:br>
              <a:rPr lang="en-US" dirty="0"/>
            </a:br>
            <a:r>
              <a:rPr lang="en-US" dirty="0"/>
              <a:t>with other gateway</a:t>
            </a:r>
          </a:p>
          <a:p>
            <a:pPr lvl="1"/>
            <a:r>
              <a:rPr lang="en-US" dirty="0"/>
              <a:t>Attack brokerage’s </a:t>
            </a:r>
            <a:br>
              <a:rPr lang="en-US" dirty="0"/>
            </a:br>
            <a:r>
              <a:rPr lang="en-US" dirty="0"/>
              <a:t>internal network</a:t>
            </a:r>
          </a:p>
        </p:txBody>
      </p:sp>
      <p:pic>
        <p:nvPicPr>
          <p:cNvPr id="4" name="Picture 3" descr="csh5 ch 30 fig 4.jpg"/>
          <p:cNvPicPr>
            <a:picLocks noChangeAspect="1"/>
          </p:cNvPicPr>
          <p:nvPr/>
        </p:nvPicPr>
        <p:blipFill>
          <a:blip r:embed="rId3" cstate="print"/>
          <a:srcRect t="4545" r="5036" b="2083"/>
          <a:stretch>
            <a:fillRect/>
          </a:stretch>
        </p:blipFill>
        <p:spPr>
          <a:xfrm>
            <a:off x="3657600" y="1371600"/>
            <a:ext cx="5248275" cy="46958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762000"/>
          </a:xfrm>
        </p:spPr>
        <p:txBody>
          <a:bodyPr/>
          <a:lstStyle/>
          <a:p>
            <a:pPr lvl="0"/>
            <a:r>
              <a:rPr lang="en-US" dirty="0"/>
              <a:t>Compartmentalization</a:t>
            </a:r>
          </a:p>
        </p:txBody>
      </p:sp>
      <p:sp>
        <p:nvSpPr>
          <p:cNvPr id="5" name="Content Placeholder 4"/>
          <p:cNvSpPr>
            <a:spLocks noGrp="1"/>
          </p:cNvSpPr>
          <p:nvPr>
            <p:ph idx="1"/>
          </p:nvPr>
        </p:nvSpPr>
        <p:spPr>
          <a:xfrm>
            <a:off x="76200" y="838200"/>
            <a:ext cx="8077200" cy="5486400"/>
          </a:xfrm>
        </p:spPr>
        <p:txBody>
          <a:bodyPr/>
          <a:lstStyle/>
          <a:p>
            <a:r>
              <a:rPr lang="en-US" dirty="0"/>
              <a:t>Reduces potential for complete network meltdown</a:t>
            </a:r>
          </a:p>
          <a:p>
            <a:r>
              <a:rPr lang="en-US" dirty="0"/>
              <a:t>Prevent accidents from cascading</a:t>
            </a:r>
          </a:p>
          <a:p>
            <a:r>
              <a:rPr lang="en-US" dirty="0"/>
              <a:t>Prevent</a:t>
            </a:r>
            <a:r>
              <a:rPr lang="en-US" baseline="0" dirty="0"/>
              <a:t> infection by malware</a:t>
            </a:r>
          </a:p>
          <a:p>
            <a:r>
              <a:rPr lang="en-US" baseline="0" dirty="0"/>
              <a:t>Portable storage devices </a:t>
            </a:r>
          </a:p>
          <a:p>
            <a:pPr lvl="1"/>
            <a:r>
              <a:rPr lang="en-US" dirty="0"/>
              <a:t>Including</a:t>
            </a:r>
            <a:r>
              <a:rPr lang="en-US" baseline="0" dirty="0"/>
              <a:t> USB memory / </a:t>
            </a:r>
            <a:br>
              <a:rPr lang="en-US" baseline="0" dirty="0"/>
            </a:br>
            <a:r>
              <a:rPr lang="en-US" baseline="0" dirty="0"/>
              <a:t>disks</a:t>
            </a:r>
          </a:p>
          <a:p>
            <a:pPr lvl="1"/>
            <a:r>
              <a:rPr lang="en-US" baseline="0" dirty="0"/>
              <a:t>Make situation worse</a:t>
            </a:r>
          </a:p>
          <a:p>
            <a:pPr lvl="1"/>
            <a:r>
              <a:rPr lang="en-US" baseline="0" dirty="0"/>
              <a:t>Increase value of </a:t>
            </a:r>
            <a:br>
              <a:rPr lang="en-US" baseline="0" dirty="0"/>
            </a:br>
            <a:r>
              <a:rPr lang="en-US" baseline="0" dirty="0"/>
              <a:t>compartmentalization</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828800"/>
            <a:ext cx="3669030" cy="480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Need to Access</a:t>
            </a:r>
          </a:p>
        </p:txBody>
      </p:sp>
      <p:sp>
        <p:nvSpPr>
          <p:cNvPr id="5" name="Content Placeholder 4"/>
          <p:cNvSpPr>
            <a:spLocks noGrp="1"/>
          </p:cNvSpPr>
          <p:nvPr>
            <p:ph idx="1"/>
          </p:nvPr>
        </p:nvSpPr>
        <p:spPr>
          <a:xfrm>
            <a:off x="990600" y="1371600"/>
            <a:ext cx="7848600" cy="4953000"/>
          </a:xfrm>
        </p:spPr>
        <p:txBody>
          <a:bodyPr/>
          <a:lstStyle/>
          <a:p>
            <a:r>
              <a:rPr lang="en-US" dirty="0"/>
              <a:t>Careful analysis required for determining need to access to which resources</a:t>
            </a:r>
          </a:p>
          <a:p>
            <a:r>
              <a:rPr lang="en-US" dirty="0"/>
              <a:t>Physical &amp; logical access controls</a:t>
            </a:r>
          </a:p>
          <a:p>
            <a:pPr lvl="1"/>
            <a:r>
              <a:rPr lang="en-US" dirty="0"/>
              <a:t>Needed to protect Internet-accessible systems</a:t>
            </a:r>
          </a:p>
          <a:p>
            <a:pPr lvl="1"/>
            <a:r>
              <a:rPr lang="en-US" dirty="0"/>
              <a:t>Must be understood, respected &amp; enforced</a:t>
            </a:r>
          </a:p>
          <a:p>
            <a:r>
              <a:rPr lang="en-US" dirty="0"/>
              <a:t>Regular audits necessary</a:t>
            </a:r>
          </a:p>
          <a:p>
            <a:r>
              <a:rPr lang="en-US" dirty="0"/>
              <a:t>Internal communications should also be secured</a:t>
            </a:r>
          </a:p>
          <a:p>
            <a:pPr lvl="1"/>
            <a:r>
              <a:rPr lang="en-US" dirty="0"/>
              <a:t>Encryption (e.g., SSL, VPNs)</a:t>
            </a:r>
          </a:p>
          <a:p>
            <a:pPr lvl="1"/>
            <a:r>
              <a:rPr lang="en-US" dirty="0"/>
              <a:t>Access by employees outside organization must be secured using VPNs</a:t>
            </a:r>
          </a:p>
          <a:p>
            <a:pPr lvl="1"/>
            <a:endParaRPr lang="en-US" dirty="0"/>
          </a:p>
        </p:txBody>
      </p:sp>
      <p:sp>
        <p:nvSpPr>
          <p:cNvPr id="4" name="TextBox 3"/>
          <p:cNvSpPr txBox="1"/>
          <p:nvPr/>
        </p:nvSpPr>
        <p:spPr>
          <a:xfrm>
            <a:off x="6172200" y="5791200"/>
            <a:ext cx="2748958" cy="830997"/>
          </a:xfrm>
          <a:prstGeom prst="rect">
            <a:avLst/>
          </a:prstGeom>
          <a:solidFill>
            <a:srgbClr val="FFC000"/>
          </a:solidFill>
          <a:scene3d>
            <a:camera prst="orthographicFront"/>
            <a:lightRig rig="threePt" dir="t"/>
          </a:scene3d>
          <a:sp3d>
            <a:bevelT/>
          </a:sp3d>
        </p:spPr>
        <p:txBody>
          <a:bodyPr wrap="none" rtlCol="0">
            <a:spAutoFit/>
          </a:bodyPr>
          <a:lstStyle/>
          <a:p>
            <a:r>
              <a:rPr lang="en-US" sz="1600" dirty="0"/>
              <a:t>See </a:t>
            </a:r>
            <a:r>
              <a:rPr lang="en-US" sz="1600" i="1" dirty="0"/>
              <a:t>CSH6</a:t>
            </a:r>
            <a:r>
              <a:rPr lang="en-US" sz="1600" dirty="0"/>
              <a:t> Chapter 32:</a:t>
            </a:r>
            <a:br>
              <a:rPr lang="en-US" sz="1600" dirty="0"/>
            </a:br>
            <a:r>
              <a:rPr lang="en-US" sz="1600" dirty="0"/>
              <a:t>Virtual Private Networks &amp;</a:t>
            </a:r>
            <a:br>
              <a:rPr lang="en-US" sz="1600" dirty="0"/>
            </a:br>
            <a:r>
              <a:rPr lang="en-US" sz="1600" dirty="0"/>
              <a:t>Secure Remote Access</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685800"/>
          </a:xfrm>
        </p:spPr>
        <p:txBody>
          <a:bodyPr/>
          <a:lstStyle/>
          <a:p>
            <a:pPr lvl="0"/>
            <a:r>
              <a:rPr lang="en-US" dirty="0"/>
              <a:t>Accountability</a:t>
            </a:r>
          </a:p>
        </p:txBody>
      </p:sp>
      <p:sp>
        <p:nvSpPr>
          <p:cNvPr id="5" name="Content Placeholder 4"/>
          <p:cNvSpPr>
            <a:spLocks noGrp="1"/>
          </p:cNvSpPr>
          <p:nvPr>
            <p:ph idx="1"/>
          </p:nvPr>
        </p:nvSpPr>
        <p:spPr>
          <a:xfrm>
            <a:off x="0" y="838200"/>
            <a:ext cx="8153400" cy="5486400"/>
          </a:xfrm>
        </p:spPr>
        <p:txBody>
          <a:bodyPr/>
          <a:lstStyle/>
          <a:p>
            <a:r>
              <a:rPr lang="en-US" dirty="0"/>
              <a:t>No perimeter is likely to be perfect</a:t>
            </a:r>
          </a:p>
          <a:p>
            <a:r>
              <a:rPr lang="en-US" dirty="0"/>
              <a:t>Encourage employees to report </a:t>
            </a:r>
            <a:br>
              <a:rPr lang="en-US" dirty="0"/>
            </a:br>
            <a:r>
              <a:rPr lang="en-US" dirty="0"/>
              <a:t>security vulnerabilities &amp; </a:t>
            </a:r>
            <a:br>
              <a:rPr lang="en-US" dirty="0"/>
            </a:br>
            <a:r>
              <a:rPr lang="en-US" dirty="0"/>
              <a:t>accidents</a:t>
            </a:r>
          </a:p>
          <a:p>
            <a:pPr lvl="1"/>
            <a:r>
              <a:rPr lang="en-US" dirty="0"/>
              <a:t>Avoid pressures to hide such </a:t>
            </a:r>
            <a:br>
              <a:rPr lang="en-US" dirty="0"/>
            </a:br>
            <a:r>
              <a:rPr lang="en-US" dirty="0"/>
              <a:t>problems</a:t>
            </a:r>
          </a:p>
          <a:p>
            <a:pPr lvl="1"/>
            <a:r>
              <a:rPr lang="en-US" dirty="0"/>
              <a:t>Want early warning</a:t>
            </a:r>
          </a:p>
          <a:p>
            <a:pPr lvl="1"/>
            <a:r>
              <a:rPr lang="en-US" dirty="0"/>
              <a:t>Fix problems before they are </a:t>
            </a:r>
            <a:br>
              <a:rPr lang="en-US" dirty="0"/>
            </a:br>
            <a:r>
              <a:rPr lang="en-US" dirty="0"/>
              <a:t>exploited</a:t>
            </a:r>
          </a:p>
          <a:p>
            <a:pPr lvl="1"/>
            <a:r>
              <a:rPr lang="en-US" dirty="0"/>
              <a:t>Analyze root causes &amp; resolve</a:t>
            </a:r>
          </a:p>
          <a:p>
            <a:r>
              <a:rPr lang="en-US" dirty="0"/>
              <a:t>Do not punish people for false </a:t>
            </a:r>
            <a:br>
              <a:rPr lang="en-US" dirty="0"/>
            </a:br>
            <a:r>
              <a:rPr lang="en-US" dirty="0"/>
              <a:t>alarms</a:t>
            </a:r>
          </a:p>
        </p:txBody>
      </p:sp>
      <p:pic>
        <p:nvPicPr>
          <p:cNvPr id="4915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5105400" y="247961"/>
            <a:ext cx="3854450" cy="53908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r>
              <a:rPr lang="en-US" dirty="0"/>
              <a:t>Define Information Security Concerns (2)</a:t>
            </a:r>
          </a:p>
        </p:txBody>
      </p:sp>
      <p:sp>
        <p:nvSpPr>
          <p:cNvPr id="3" name="Content Placeholder 2"/>
          <p:cNvSpPr>
            <a:spLocks noGrp="1"/>
          </p:cNvSpPr>
          <p:nvPr>
            <p:ph idx="1"/>
          </p:nvPr>
        </p:nvSpPr>
        <p:spPr>
          <a:xfrm>
            <a:off x="0" y="1295400"/>
            <a:ext cx="8915400" cy="5029200"/>
          </a:xfrm>
        </p:spPr>
        <p:txBody>
          <a:bodyPr/>
          <a:lstStyle/>
          <a:p>
            <a:pPr>
              <a:buNone/>
            </a:pPr>
            <a:r>
              <a:rPr lang="en-US" dirty="0"/>
              <a:t>Usually have to study and include</a:t>
            </a:r>
          </a:p>
          <a:p>
            <a:r>
              <a:rPr lang="en-US" dirty="0"/>
              <a:t>Clients</a:t>
            </a:r>
          </a:p>
          <a:p>
            <a:pPr lvl="1"/>
            <a:r>
              <a:rPr lang="en-US" dirty="0"/>
              <a:t>PCs, thin clients, PDAs, </a:t>
            </a:r>
            <a:br>
              <a:rPr lang="en-US" dirty="0"/>
            </a:br>
            <a:r>
              <a:rPr lang="en-US" dirty="0"/>
              <a:t>WAP-compliant phones</a:t>
            </a:r>
          </a:p>
          <a:p>
            <a:r>
              <a:rPr lang="en-US" dirty="0"/>
              <a:t>Servers</a:t>
            </a:r>
          </a:p>
          <a:p>
            <a:pPr lvl="1"/>
            <a:r>
              <a:rPr lang="en-US" dirty="0"/>
              <a:t>Web, application, DB, </a:t>
            </a:r>
            <a:br>
              <a:rPr lang="en-US" dirty="0"/>
            </a:br>
            <a:r>
              <a:rPr lang="en-US" dirty="0"/>
              <a:t>middleware, back-end</a:t>
            </a:r>
          </a:p>
          <a:p>
            <a:r>
              <a:rPr lang="en-US" dirty="0"/>
              <a:t>Network devices</a:t>
            </a:r>
          </a:p>
          <a:p>
            <a:pPr lvl="1"/>
            <a:r>
              <a:rPr lang="en-US" dirty="0"/>
              <a:t>Switches, routers, FW, network </a:t>
            </a:r>
            <a:br>
              <a:rPr lang="en-US" dirty="0"/>
            </a:br>
            <a:r>
              <a:rPr lang="en-US" dirty="0"/>
              <a:t>interface </a:t>
            </a:r>
            <a:r>
              <a:rPr lang="en-US" dirty="0" err="1"/>
              <a:t>cardsd</a:t>
            </a:r>
            <a:r>
              <a:rPr lang="en-US" dirty="0"/>
              <a:t> (NICs), codecs, </a:t>
            </a:r>
            <a:br>
              <a:rPr lang="en-US" dirty="0"/>
            </a:br>
            <a:r>
              <a:rPr lang="en-US" dirty="0"/>
              <a:t>modems, hosting sites</a:t>
            </a:r>
          </a:p>
          <a:p>
            <a:r>
              <a:rPr lang="en-US" dirty="0"/>
              <a:t>Network spaces</a:t>
            </a:r>
          </a:p>
          <a:p>
            <a:pPr lvl="1"/>
            <a:r>
              <a:rPr lang="en-US" dirty="0"/>
              <a:t>DMZs, intranets, extranets, Internet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00200"/>
            <a:ext cx="3390900" cy="452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762000"/>
          </a:xfrm>
        </p:spPr>
        <p:txBody>
          <a:bodyPr/>
          <a:lstStyle/>
          <a:p>
            <a:pPr lvl="0"/>
            <a:r>
              <a:rPr lang="en-US" dirty="0"/>
              <a:t>Read-Only File Security</a:t>
            </a:r>
          </a:p>
        </p:txBody>
      </p:sp>
      <p:sp>
        <p:nvSpPr>
          <p:cNvPr id="5" name="Content Placeholder 4"/>
          <p:cNvSpPr>
            <a:spLocks noGrp="1"/>
          </p:cNvSpPr>
          <p:nvPr>
            <p:ph idx="1"/>
          </p:nvPr>
        </p:nvSpPr>
        <p:spPr>
          <a:xfrm>
            <a:off x="0" y="838200"/>
            <a:ext cx="8915400" cy="5486400"/>
          </a:xfrm>
        </p:spPr>
        <p:txBody>
          <a:bodyPr/>
          <a:lstStyle/>
          <a:p>
            <a:r>
              <a:rPr lang="en-US" dirty="0"/>
              <a:t>Many sites permit downloads (HTTP, FTP) of forms, manuals, instructions, maps, service guides</a:t>
            </a:r>
          </a:p>
          <a:p>
            <a:r>
              <a:rPr lang="en-US" dirty="0"/>
              <a:t>Must ensure that</a:t>
            </a:r>
          </a:p>
          <a:p>
            <a:pPr lvl="1"/>
            <a:r>
              <a:rPr lang="en-US" dirty="0"/>
              <a:t>Servers supporting FTP are secure</a:t>
            </a:r>
          </a:p>
          <a:p>
            <a:pPr lvl="1"/>
            <a:r>
              <a:rPr lang="en-US" dirty="0"/>
              <a:t>Contents of public file store are </a:t>
            </a:r>
            <a:br>
              <a:rPr lang="en-US" dirty="0"/>
            </a:br>
            <a:r>
              <a:rPr lang="en-US" dirty="0"/>
              <a:t>read-only &amp; have change-control </a:t>
            </a:r>
            <a:br>
              <a:rPr lang="en-US" dirty="0"/>
            </a:br>
            <a:r>
              <a:rPr lang="en-US" dirty="0"/>
              <a:t>procedures</a:t>
            </a:r>
          </a:p>
          <a:p>
            <a:pPr lvl="1"/>
            <a:r>
              <a:rPr lang="en-US" dirty="0"/>
              <a:t>Entire contents can be </a:t>
            </a:r>
            <a:br>
              <a:rPr lang="en-US" dirty="0"/>
            </a:br>
            <a:r>
              <a:rPr lang="en-US" dirty="0"/>
              <a:t>restored quickly if </a:t>
            </a:r>
            <a:br>
              <a:rPr lang="en-US" dirty="0"/>
            </a:br>
            <a:r>
              <a:rPr lang="en-US" dirty="0"/>
              <a:t>compromised</a:t>
            </a:r>
          </a:p>
          <a:p>
            <a:pPr lvl="1"/>
            <a:r>
              <a:rPr lang="en-US" dirty="0"/>
              <a:t>Designated (named) party </a:t>
            </a:r>
            <a:br>
              <a:rPr lang="en-US" dirty="0"/>
            </a:br>
            <a:r>
              <a:rPr lang="en-US" dirty="0"/>
              <a:t>responsible for maintaining, </a:t>
            </a:r>
            <a:br>
              <a:rPr lang="en-US" dirty="0"/>
            </a:br>
            <a:r>
              <a:rPr lang="en-US" dirty="0"/>
              <a:t>protecting &amp; restoring public </a:t>
            </a:r>
            <a:br>
              <a:rPr lang="en-US" dirty="0"/>
            </a:br>
            <a:r>
              <a:rPr lang="en-US" dirty="0"/>
              <a:t>store</a:t>
            </a: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667000"/>
            <a:ext cx="37338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762000"/>
          </a:xfrm>
        </p:spPr>
        <p:txBody>
          <a:bodyPr/>
          <a:lstStyle/>
          <a:p>
            <a:pPr lvl="0"/>
            <a:r>
              <a:rPr lang="en-US" dirty="0"/>
              <a:t>Going Off-Line</a:t>
            </a:r>
          </a:p>
        </p:txBody>
      </p:sp>
      <p:sp>
        <p:nvSpPr>
          <p:cNvPr id="5" name="Content Placeholder 4"/>
          <p:cNvSpPr>
            <a:spLocks noGrp="1"/>
          </p:cNvSpPr>
          <p:nvPr>
            <p:ph idx="1"/>
          </p:nvPr>
        </p:nvSpPr>
        <p:spPr>
          <a:xfrm>
            <a:off x="0" y="838200"/>
            <a:ext cx="8153400" cy="5486400"/>
          </a:xfrm>
        </p:spPr>
        <p:txBody>
          <a:bodyPr/>
          <a:lstStyle/>
          <a:p>
            <a:r>
              <a:rPr lang="en-US" dirty="0"/>
              <a:t>Out-of-service costs critical to determine</a:t>
            </a:r>
          </a:p>
          <a:p>
            <a:pPr lvl="1"/>
            <a:r>
              <a:rPr lang="en-US" dirty="0"/>
              <a:t>Loss of business</a:t>
            </a:r>
          </a:p>
          <a:p>
            <a:pPr lvl="1"/>
            <a:r>
              <a:rPr lang="en-US" dirty="0"/>
              <a:t>Waste of professional time (e.g., salaries)</a:t>
            </a:r>
          </a:p>
          <a:p>
            <a:pPr lvl="1"/>
            <a:r>
              <a:rPr lang="en-US" dirty="0"/>
              <a:t>Damaged PR</a:t>
            </a:r>
          </a:p>
          <a:p>
            <a:pPr lvl="1"/>
            <a:r>
              <a:rPr lang="en-US" dirty="0"/>
              <a:t>Lowered morale</a:t>
            </a:r>
          </a:p>
          <a:p>
            <a:r>
              <a:rPr lang="en-US" dirty="0"/>
              <a:t>Disconnection may be rational &amp; </a:t>
            </a:r>
            <a:br>
              <a:rPr lang="en-US" dirty="0"/>
            </a:br>
            <a:r>
              <a:rPr lang="en-US" dirty="0"/>
              <a:t>required</a:t>
            </a:r>
          </a:p>
          <a:p>
            <a:pPr lvl="1"/>
            <a:r>
              <a:rPr lang="en-US" dirty="0"/>
              <a:t>E.g., FORD cut connection to </a:t>
            </a:r>
            <a:br>
              <a:rPr lang="en-US" dirty="0"/>
            </a:br>
            <a:r>
              <a:rPr lang="en-US" dirty="0"/>
              <a:t>Internet during May 2000 </a:t>
            </a:r>
            <a:br>
              <a:rPr lang="en-US" dirty="0"/>
            </a:br>
            <a:r>
              <a:rPr lang="en-US" dirty="0"/>
              <a:t>ILOVEYOU attack</a:t>
            </a:r>
          </a:p>
          <a:p>
            <a:pPr lvl="1"/>
            <a:r>
              <a:rPr lang="en-US" dirty="0"/>
              <a:t>Must establish WHO can </a:t>
            </a:r>
            <a:br>
              <a:rPr lang="en-US" dirty="0"/>
            </a:br>
            <a:r>
              <a:rPr lang="en-US" dirty="0"/>
              <a:t>disconnect for what reasons</a:t>
            </a:r>
          </a:p>
          <a:p>
            <a:pPr lvl="1"/>
            <a:r>
              <a:rPr lang="en-US" dirty="0"/>
              <a:t>Have written procedures &amp; </a:t>
            </a:r>
            <a:br>
              <a:rPr lang="en-US" dirty="0"/>
            </a:br>
            <a:r>
              <a:rPr lang="en-US" dirty="0"/>
              <a:t>delegation of authority</a:t>
            </a:r>
          </a:p>
        </p:txBody>
      </p:sp>
      <p:pic>
        <p:nvPicPr>
          <p:cNvPr id="5120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52000"/>
                    </a14:imgEffect>
                  </a14:imgLayer>
                </a14:imgProps>
              </a:ext>
              <a:ext uri="{28A0092B-C50C-407E-A947-70E740481C1C}">
                <a14:useLocalDpi xmlns:a14="http://schemas.microsoft.com/office/drawing/2010/main" val="0"/>
              </a:ext>
            </a:extLst>
          </a:blip>
          <a:srcRect/>
          <a:stretch>
            <a:fillRect/>
          </a:stretch>
        </p:blipFill>
        <p:spPr bwMode="auto">
          <a:xfrm>
            <a:off x="5257800" y="2340964"/>
            <a:ext cx="3714750" cy="4059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Auditing</a:t>
            </a:r>
          </a:p>
        </p:txBody>
      </p:sp>
      <p:sp>
        <p:nvSpPr>
          <p:cNvPr id="5" name="Content Placeholder 4"/>
          <p:cNvSpPr>
            <a:spLocks noGrp="1"/>
          </p:cNvSpPr>
          <p:nvPr>
            <p:ph idx="1"/>
          </p:nvPr>
        </p:nvSpPr>
        <p:spPr>
          <a:xfrm>
            <a:off x="990600" y="1066800"/>
            <a:ext cx="7924800" cy="5486400"/>
          </a:xfrm>
        </p:spPr>
        <p:txBody>
          <a:bodyPr/>
          <a:lstStyle/>
          <a:p>
            <a:r>
              <a:rPr lang="en-US" dirty="0"/>
              <a:t>Monitoring (logging) provides essential information on </a:t>
            </a:r>
          </a:p>
          <a:p>
            <a:pPr lvl="1"/>
            <a:r>
              <a:rPr lang="en-US" dirty="0"/>
              <a:t>Normal (baseline) behavior</a:t>
            </a:r>
          </a:p>
          <a:p>
            <a:pPr lvl="1"/>
            <a:r>
              <a:rPr lang="en-US" dirty="0"/>
              <a:t>Peaks (design for maximum expected needs)</a:t>
            </a:r>
          </a:p>
          <a:p>
            <a:pPr lvl="1"/>
            <a:r>
              <a:rPr lang="en-US" dirty="0"/>
              <a:t>Trends (plan for expansion before problems hit)</a:t>
            </a:r>
          </a:p>
          <a:p>
            <a:r>
              <a:rPr lang="en-US" dirty="0"/>
              <a:t>Audit &amp; analysis should include</a:t>
            </a:r>
          </a:p>
          <a:p>
            <a:pPr lvl="1"/>
            <a:r>
              <a:rPr lang="en-US" dirty="0"/>
              <a:t>Physical communications infrastructure</a:t>
            </a:r>
          </a:p>
          <a:p>
            <a:pPr lvl="1"/>
            <a:r>
              <a:rPr lang="en-US" dirty="0"/>
              <a:t>Firewalls, router tables, filtering rules</a:t>
            </a:r>
          </a:p>
          <a:p>
            <a:pPr lvl="1"/>
            <a:r>
              <a:rPr lang="en-US" dirty="0"/>
              <a:t>Host security</a:t>
            </a:r>
          </a:p>
          <a:p>
            <a:pPr lvl="1"/>
            <a:r>
              <a:rPr lang="en-US" dirty="0"/>
              <a:t>File security</a:t>
            </a:r>
          </a:p>
          <a:p>
            <a:pPr lvl="1"/>
            <a:r>
              <a:rPr lang="en-US" dirty="0"/>
              <a:t>Traffic patterns on backbones, DMZ, etc.</a:t>
            </a:r>
          </a:p>
          <a:p>
            <a:pPr lvl="1"/>
            <a:r>
              <a:rPr lang="en-US" dirty="0"/>
              <a:t>Physical security of systems &amp; </a:t>
            </a:r>
            <a:r>
              <a:rPr lang="en-US" dirty="0" err="1"/>
              <a:t>comm</a:t>
            </a:r>
            <a:r>
              <a:rPr lang="en-US" dirty="0"/>
              <a:t> infrastructure</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endParaRPr lang="en-US"/>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315200" cy="684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768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700"/>
            <a:ext cx="8001000" cy="838200"/>
          </a:xfrm>
        </p:spPr>
        <p:txBody>
          <a:bodyPr/>
          <a:lstStyle/>
          <a:p>
            <a:pPr lvl="0"/>
            <a:r>
              <a:rPr lang="en-US" dirty="0"/>
              <a:t>Emerging Technologies</a:t>
            </a:r>
          </a:p>
        </p:txBody>
      </p:sp>
      <p:sp>
        <p:nvSpPr>
          <p:cNvPr id="3" name="Content Placeholder 2"/>
          <p:cNvSpPr>
            <a:spLocks noGrp="1"/>
          </p:cNvSpPr>
          <p:nvPr>
            <p:ph idx="1"/>
          </p:nvPr>
        </p:nvSpPr>
        <p:spPr>
          <a:xfrm>
            <a:off x="2514600" y="723900"/>
            <a:ext cx="6553200" cy="5765800"/>
          </a:xfrm>
        </p:spPr>
        <p:txBody>
          <a:bodyPr/>
          <a:lstStyle/>
          <a:p>
            <a:r>
              <a:rPr lang="en-US" dirty="0"/>
              <a:t>New technologies alter challenges</a:t>
            </a:r>
          </a:p>
          <a:p>
            <a:r>
              <a:rPr lang="en-US" dirty="0"/>
              <a:t>E.g., HTTPS for encrypted tunnels</a:t>
            </a:r>
          </a:p>
          <a:p>
            <a:pPr lvl="1"/>
            <a:r>
              <a:rPr lang="en-US" dirty="0"/>
              <a:t>Useful to authorize use of TCP port 443</a:t>
            </a:r>
          </a:p>
          <a:p>
            <a:pPr lvl="1"/>
            <a:r>
              <a:rPr lang="en-US" dirty="0"/>
              <a:t>Allow connection to Web sites needing secure information</a:t>
            </a:r>
          </a:p>
          <a:p>
            <a:r>
              <a:rPr lang="en-US" dirty="0"/>
              <a:t>BUT HTTPS for tunneling also creates vulnerabilities</a:t>
            </a:r>
          </a:p>
          <a:p>
            <a:pPr lvl="1"/>
            <a:r>
              <a:rPr lang="en-US" dirty="0"/>
              <a:t>Compromised desktop can monitor network</a:t>
            </a:r>
          </a:p>
          <a:p>
            <a:pPr lvl="1"/>
            <a:r>
              <a:rPr lang="en-US" dirty="0"/>
              <a:t>Send data to system outside network using SSL</a:t>
            </a:r>
          </a:p>
          <a:p>
            <a:pPr lvl="1"/>
            <a:r>
              <a:rPr lang="en-US" dirty="0"/>
              <a:t>IDS may need to spot HTTPS connections that do not fit profile of normal Web access</a:t>
            </a: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1" y="1143000"/>
            <a:ext cx="2336800" cy="492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Ethical &amp; Legal Issues</a:t>
            </a:r>
          </a:p>
        </p:txBody>
      </p:sp>
      <p:sp>
        <p:nvSpPr>
          <p:cNvPr id="5" name="Content Placeholder 4"/>
          <p:cNvSpPr>
            <a:spLocks noGrp="1"/>
          </p:cNvSpPr>
          <p:nvPr>
            <p:ph idx="1"/>
          </p:nvPr>
        </p:nvSpPr>
        <p:spPr>
          <a:xfrm>
            <a:off x="0" y="990600"/>
            <a:ext cx="8153400" cy="5334000"/>
          </a:xfrm>
        </p:spPr>
        <p:txBody>
          <a:bodyPr/>
          <a:lstStyle/>
          <a:p>
            <a:r>
              <a:rPr lang="en-US" sz="2800" dirty="0"/>
              <a:t>Liabilities</a:t>
            </a:r>
          </a:p>
          <a:p>
            <a:r>
              <a:rPr lang="en-US" sz="2800" dirty="0"/>
              <a:t>Customer Monitoring, Privacy &amp; Disclosure</a:t>
            </a:r>
          </a:p>
          <a:p>
            <a:r>
              <a:rPr lang="en-US" sz="2800" dirty="0"/>
              <a:t>Litigation</a:t>
            </a:r>
          </a:p>
          <a:p>
            <a:r>
              <a:rPr lang="en-US" sz="2800" dirty="0"/>
              <a:t>Application </a:t>
            </a:r>
            <a:br>
              <a:rPr lang="en-US" sz="2800" dirty="0"/>
            </a:br>
            <a:r>
              <a:rPr lang="en-US" sz="2800" dirty="0"/>
              <a:t>Service Providers</a:t>
            </a:r>
          </a:p>
        </p:txBody>
      </p:sp>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053" y="2209800"/>
            <a:ext cx="5482971"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685800"/>
          </a:xfrm>
        </p:spPr>
        <p:txBody>
          <a:bodyPr/>
          <a:lstStyle/>
          <a:p>
            <a:pPr lvl="0"/>
            <a:r>
              <a:rPr lang="en-US" dirty="0"/>
              <a:t>Liabilities</a:t>
            </a:r>
          </a:p>
        </p:txBody>
      </p:sp>
      <p:sp>
        <p:nvSpPr>
          <p:cNvPr id="3" name="Content Placeholder 2"/>
          <p:cNvSpPr>
            <a:spLocks noGrp="1"/>
          </p:cNvSpPr>
          <p:nvPr>
            <p:ph idx="1"/>
          </p:nvPr>
        </p:nvSpPr>
        <p:spPr>
          <a:xfrm>
            <a:off x="0" y="914400"/>
            <a:ext cx="5029200" cy="5410200"/>
          </a:xfrm>
        </p:spPr>
        <p:txBody>
          <a:bodyPr/>
          <a:lstStyle/>
          <a:p>
            <a:r>
              <a:rPr lang="en-US" dirty="0"/>
              <a:t>Many laws affect disclosure of personally-identifiable information (PII)</a:t>
            </a:r>
          </a:p>
          <a:p>
            <a:r>
              <a:rPr lang="en-US" dirty="0"/>
              <a:t>Web sites increasingly manage sensitive information</a:t>
            </a:r>
          </a:p>
          <a:p>
            <a:r>
              <a:rPr lang="en-US" dirty="0"/>
              <a:t>E-mail also carries confidential data</a:t>
            </a:r>
          </a:p>
          <a:p>
            <a:r>
              <a:rPr lang="en-US" dirty="0"/>
              <a:t>Must establish practice of due diligence</a:t>
            </a:r>
          </a:p>
          <a:p>
            <a:pPr lvl="1"/>
            <a:r>
              <a:rPr lang="en-US" dirty="0"/>
              <a:t>Show reasonable steps</a:t>
            </a:r>
          </a:p>
          <a:p>
            <a:pPr lvl="1"/>
            <a:r>
              <a:rPr lang="en-US" dirty="0"/>
              <a:t>Ensure integrity, safety, confidentiality</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3876675" cy="563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lvl="0"/>
            <a:r>
              <a:rPr lang="en-US" dirty="0"/>
              <a:t>Customer Monitoring, Privacy &amp; Disclosure</a:t>
            </a:r>
          </a:p>
        </p:txBody>
      </p:sp>
      <p:sp>
        <p:nvSpPr>
          <p:cNvPr id="3" name="Content Placeholder 2"/>
          <p:cNvSpPr>
            <a:spLocks noGrp="1"/>
          </p:cNvSpPr>
          <p:nvPr>
            <p:ph idx="1"/>
          </p:nvPr>
        </p:nvSpPr>
        <p:spPr>
          <a:xfrm>
            <a:off x="990600" y="1371600"/>
            <a:ext cx="7772400" cy="4953000"/>
          </a:xfrm>
        </p:spPr>
        <p:txBody>
          <a:bodyPr/>
          <a:lstStyle/>
          <a:p>
            <a:r>
              <a:rPr lang="en-US" dirty="0"/>
              <a:t>Customer monitoring a sensitive subject</a:t>
            </a:r>
          </a:p>
          <a:p>
            <a:pPr lvl="1"/>
            <a:r>
              <a:rPr lang="en-US" dirty="0"/>
              <a:t>Can accumulate spending profiles</a:t>
            </a:r>
          </a:p>
          <a:p>
            <a:pPr lvl="1"/>
            <a:r>
              <a:rPr lang="en-US" dirty="0"/>
              <a:t>May show interesting products</a:t>
            </a:r>
          </a:p>
          <a:p>
            <a:pPr lvl="1"/>
            <a:r>
              <a:rPr lang="en-US" dirty="0"/>
              <a:t>But could assemble dossier for blackmail</a:t>
            </a:r>
          </a:p>
          <a:p>
            <a:pPr lvl="1"/>
            <a:r>
              <a:rPr lang="en-US" dirty="0"/>
              <a:t>Turn over data to hostile / paranoid government agencies</a:t>
            </a:r>
          </a:p>
          <a:p>
            <a:r>
              <a:rPr lang="en-US" dirty="0"/>
              <a:t>Many organizations fail to encrypt PII on servers</a:t>
            </a:r>
          </a:p>
          <a:p>
            <a:r>
              <a:rPr lang="en-US" dirty="0"/>
              <a:t>Data mining may lead to incorrect conclusions</a:t>
            </a:r>
          </a:p>
          <a:p>
            <a:pPr lvl="1"/>
            <a:r>
              <a:rPr lang="en-US" dirty="0"/>
              <a:t>Do not confuse </a:t>
            </a:r>
            <a:r>
              <a:rPr lang="en-US" i="1" dirty="0"/>
              <a:t>casual</a:t>
            </a:r>
            <a:r>
              <a:rPr lang="en-US" dirty="0"/>
              <a:t> associations with superficial interpretations</a:t>
            </a:r>
          </a:p>
          <a:p>
            <a:pPr lvl="1"/>
            <a:r>
              <a:rPr lang="en-US" dirty="0"/>
              <a:t>E.g., businessman who meets young woman in hotel – his daughter!</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762000"/>
          </a:xfrm>
        </p:spPr>
        <p:txBody>
          <a:bodyPr/>
          <a:lstStyle/>
          <a:p>
            <a:pPr lvl="0"/>
            <a:r>
              <a:rPr lang="en-US" dirty="0"/>
              <a:t>Litigation</a:t>
            </a:r>
          </a:p>
        </p:txBody>
      </p:sp>
      <p:sp>
        <p:nvSpPr>
          <p:cNvPr id="3" name="Content Placeholder 2"/>
          <p:cNvSpPr>
            <a:spLocks noGrp="1"/>
          </p:cNvSpPr>
          <p:nvPr>
            <p:ph idx="1"/>
          </p:nvPr>
        </p:nvSpPr>
        <p:spPr>
          <a:xfrm>
            <a:off x="0" y="838200"/>
            <a:ext cx="8153400" cy="5715000"/>
          </a:xfrm>
        </p:spPr>
        <p:txBody>
          <a:bodyPr/>
          <a:lstStyle/>
          <a:p>
            <a:r>
              <a:rPr lang="en-US" sz="2200" dirty="0"/>
              <a:t>Increasing volumes of Web-related litigation</a:t>
            </a:r>
          </a:p>
          <a:p>
            <a:r>
              <a:rPr lang="en-US" sz="2200" dirty="0"/>
              <a:t>Civil: be prepared for </a:t>
            </a:r>
            <a:r>
              <a:rPr lang="en-US" sz="2200" i="1" dirty="0"/>
              <a:t>discovery</a:t>
            </a:r>
            <a:r>
              <a:rPr lang="en-US" sz="2200" dirty="0"/>
              <a:t> </a:t>
            </a:r>
            <a:br>
              <a:rPr lang="en-US" sz="2200" dirty="0"/>
            </a:br>
            <a:r>
              <a:rPr lang="en-US" sz="2200" dirty="0"/>
              <a:t>procedures</a:t>
            </a:r>
          </a:p>
          <a:p>
            <a:r>
              <a:rPr lang="en-US" sz="2200" dirty="0"/>
              <a:t>Regulatory: verify compliance </a:t>
            </a:r>
            <a:br>
              <a:rPr lang="en-US" sz="2200" dirty="0"/>
            </a:br>
            <a:r>
              <a:rPr lang="en-US" sz="2200" dirty="0"/>
              <a:t>with records retention </a:t>
            </a:r>
            <a:br>
              <a:rPr lang="en-US" sz="2200" dirty="0"/>
            </a:br>
            <a:r>
              <a:rPr lang="en-US" sz="2200" dirty="0"/>
              <a:t>requirements for all </a:t>
            </a:r>
            <a:br>
              <a:rPr lang="en-US" sz="2200" dirty="0"/>
            </a:br>
            <a:r>
              <a:rPr lang="en-US" sz="2200" dirty="0"/>
              <a:t>appropriate agencies</a:t>
            </a:r>
          </a:p>
          <a:p>
            <a:r>
              <a:rPr lang="en-US" sz="2200" dirty="0"/>
              <a:t>Criminal: safeguard </a:t>
            </a:r>
            <a:br>
              <a:rPr lang="en-US" sz="2200" dirty="0"/>
            </a:br>
            <a:r>
              <a:rPr lang="en-US" sz="2200" dirty="0"/>
              <a:t>evidence, cooperate with </a:t>
            </a:r>
            <a:br>
              <a:rPr lang="en-US" sz="2200" dirty="0"/>
            </a:br>
            <a:r>
              <a:rPr lang="en-US" sz="2200" dirty="0"/>
              <a:t>law enforcement &amp; courts</a:t>
            </a:r>
          </a:p>
          <a:p>
            <a:r>
              <a:rPr lang="en-US" sz="2200" dirty="0"/>
              <a:t>Logs, Evidence, Recording </a:t>
            </a:r>
            <a:br>
              <a:rPr lang="en-US" sz="2200" dirty="0"/>
            </a:br>
            <a:r>
              <a:rPr lang="en-US" sz="2200" dirty="0"/>
              <a:t>Facts</a:t>
            </a:r>
          </a:p>
          <a:p>
            <a:pPr lvl="1"/>
            <a:r>
              <a:rPr lang="en-US" sz="2200" dirty="0"/>
              <a:t>Key to success</a:t>
            </a:r>
          </a:p>
          <a:p>
            <a:pPr lvl="1"/>
            <a:r>
              <a:rPr lang="en-US" sz="2200" dirty="0"/>
              <a:t>Accurate, complete, accessible </a:t>
            </a:r>
            <a:br>
              <a:rPr lang="en-US" sz="2200" dirty="0"/>
            </a:br>
            <a:r>
              <a:rPr lang="en-US" sz="2200" dirty="0"/>
              <a:t>(right software available!)</a:t>
            </a:r>
          </a:p>
          <a:p>
            <a:pPr lvl="1"/>
            <a:r>
              <a:rPr lang="en-US" sz="2200" dirty="0"/>
              <a:t>Be sure you know which records are stored where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95400"/>
            <a:ext cx="4937442" cy="4343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001000" cy="1143000"/>
          </a:xfrm>
        </p:spPr>
        <p:txBody>
          <a:bodyPr/>
          <a:lstStyle/>
          <a:p>
            <a:pPr lvl="0"/>
            <a:r>
              <a:rPr lang="en-US" dirty="0"/>
              <a:t>Application Service Providers (ASPs)</a:t>
            </a:r>
          </a:p>
        </p:txBody>
      </p:sp>
      <p:sp>
        <p:nvSpPr>
          <p:cNvPr id="3" name="Content Placeholder 2"/>
          <p:cNvSpPr>
            <a:spLocks noGrp="1"/>
          </p:cNvSpPr>
          <p:nvPr>
            <p:ph idx="1"/>
          </p:nvPr>
        </p:nvSpPr>
        <p:spPr>
          <a:xfrm>
            <a:off x="0" y="1371600"/>
            <a:ext cx="6705600" cy="4953000"/>
          </a:xfrm>
        </p:spPr>
        <p:txBody>
          <a:bodyPr/>
          <a:lstStyle/>
          <a:p>
            <a:r>
              <a:rPr lang="en-US" dirty="0"/>
              <a:t>External organizations providing specific applications (e.g., accounting, manufacturing)</a:t>
            </a:r>
          </a:p>
          <a:p>
            <a:r>
              <a:rPr lang="en-US" dirty="0"/>
              <a:t>Enterprise, not ASP, bears responsibility for security failures</a:t>
            </a:r>
          </a:p>
          <a:p>
            <a:r>
              <a:rPr lang="en-US" dirty="0"/>
              <a:t>Due diligence</a:t>
            </a:r>
          </a:p>
          <a:p>
            <a:pPr lvl="1"/>
            <a:r>
              <a:rPr lang="en-US" dirty="0"/>
              <a:t>Choosing ASP</a:t>
            </a:r>
          </a:p>
          <a:p>
            <a:pPr lvl="1"/>
            <a:r>
              <a:rPr lang="en-US" dirty="0"/>
              <a:t>Defining contracts</a:t>
            </a:r>
          </a:p>
          <a:p>
            <a:pPr lvl="1"/>
            <a:r>
              <a:rPr lang="en-US" dirty="0"/>
              <a:t>Monitoring quality of service (</a:t>
            </a:r>
            <a:r>
              <a:rPr lang="en-US" dirty="0" err="1"/>
              <a:t>QoS</a:t>
            </a:r>
            <a:r>
              <a:rPr lang="en-US" dirty="0"/>
              <a:t>)</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990599"/>
            <a:ext cx="2190750" cy="5546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152400"/>
            <a:ext cx="8096250" cy="1066800"/>
          </a:xfrm>
        </p:spPr>
        <p:txBody>
          <a:bodyPr/>
          <a:lstStyle/>
          <a:p>
            <a:pPr lvl="0"/>
            <a:r>
              <a:rPr lang="en-US" dirty="0"/>
              <a:t>2. Develop Security Service Options (1)</a:t>
            </a:r>
          </a:p>
        </p:txBody>
      </p:sp>
      <p:sp>
        <p:nvSpPr>
          <p:cNvPr id="5" name="Content Placeholder 4"/>
          <p:cNvSpPr>
            <a:spLocks noGrp="1"/>
          </p:cNvSpPr>
          <p:nvPr>
            <p:ph idx="1"/>
          </p:nvPr>
        </p:nvSpPr>
        <p:spPr>
          <a:xfrm>
            <a:off x="0" y="1219200"/>
            <a:ext cx="8153400" cy="5257800"/>
          </a:xfrm>
        </p:spPr>
        <p:txBody>
          <a:bodyPr/>
          <a:lstStyle/>
          <a:p>
            <a:pPr lvl="0"/>
            <a:r>
              <a:rPr lang="en-US" sz="2200" dirty="0"/>
              <a:t>Consider possible security options for each component and all data types</a:t>
            </a:r>
          </a:p>
          <a:p>
            <a:pPr lvl="0"/>
            <a:r>
              <a:rPr lang="en-US" sz="2200" dirty="0"/>
              <a:t>Factors affecting requirements</a:t>
            </a:r>
          </a:p>
          <a:p>
            <a:pPr lvl="1"/>
            <a:r>
              <a:rPr lang="en-US" sz="2200" dirty="0"/>
              <a:t>Industry</a:t>
            </a:r>
          </a:p>
          <a:p>
            <a:pPr lvl="1"/>
            <a:r>
              <a:rPr lang="en-US" sz="2200" dirty="0"/>
              <a:t>Company’s tolerance for risk</a:t>
            </a:r>
          </a:p>
          <a:p>
            <a:pPr lvl="1"/>
            <a:r>
              <a:rPr lang="en-US" sz="2200" dirty="0"/>
              <a:t>Maturity of security </a:t>
            </a:r>
            <a:br>
              <a:rPr lang="en-US" sz="2200" dirty="0"/>
            </a:br>
            <a:r>
              <a:rPr lang="en-US" sz="2200" dirty="0"/>
              <a:t>group/function</a:t>
            </a:r>
          </a:p>
          <a:p>
            <a:pPr lvl="1"/>
            <a:r>
              <a:rPr lang="en-US" sz="2200" dirty="0"/>
              <a:t>Organizational structure </a:t>
            </a:r>
            <a:br>
              <a:rPr lang="en-US" sz="2200" dirty="0"/>
            </a:br>
            <a:r>
              <a:rPr lang="en-US" sz="2200" dirty="0"/>
              <a:t>([de]centralized)</a:t>
            </a:r>
          </a:p>
          <a:p>
            <a:pPr lvl="1"/>
            <a:r>
              <a:rPr lang="en-US" sz="2200" dirty="0"/>
              <a:t>Past security incidents</a:t>
            </a:r>
          </a:p>
          <a:p>
            <a:pPr lvl="1"/>
            <a:r>
              <a:rPr lang="en-US" sz="2200" dirty="0"/>
              <a:t>Internal organizational issues</a:t>
            </a:r>
          </a:p>
          <a:p>
            <a:pPr lvl="1"/>
            <a:r>
              <a:rPr lang="en-US" sz="2200" dirty="0"/>
              <a:t>Politics</a:t>
            </a:r>
          </a:p>
          <a:p>
            <a:pPr lvl="1"/>
            <a:r>
              <a:rPr lang="en-US" sz="2200" dirty="0"/>
              <a:t>Regulations</a:t>
            </a:r>
          </a:p>
          <a:p>
            <a:pPr lvl="1"/>
            <a:r>
              <a:rPr lang="en-US" sz="2200" dirty="0"/>
              <a:t>Perceived strategic value of INFOSEC</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1676400"/>
            <a:ext cx="4095705"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a:xfrm>
            <a:off x="990600" y="152400"/>
            <a:ext cx="7162800" cy="5334000"/>
          </a:xfrm>
        </p:spPr>
        <p:txBody>
          <a:bodyPr/>
          <a:lstStyle/>
          <a:p>
            <a:pPr algn="ctr"/>
            <a:r>
              <a:rPr lang="en-US" sz="8000" dirty="0"/>
              <a:t>Now go and study</a:t>
            </a:r>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r>
              <a:rPr lang="en-US" sz="3600" b="1" dirty="0">
                <a:solidFill>
                  <a:srgbClr val="800000"/>
                </a:solidFill>
                <a:latin typeface="+mj-lt"/>
                <a:ea typeface="+mj-ea"/>
                <a:cs typeface="+mj-cs"/>
              </a:rPr>
              <a:t>Develop Security Service Options (2)</a:t>
            </a:r>
            <a:endParaRPr lang="en-US" b="0" dirty="0"/>
          </a:p>
        </p:txBody>
      </p:sp>
      <p:sp>
        <p:nvSpPr>
          <p:cNvPr id="3" name="Content Placeholder 2"/>
          <p:cNvSpPr>
            <a:spLocks noGrp="1"/>
          </p:cNvSpPr>
          <p:nvPr>
            <p:ph idx="1"/>
          </p:nvPr>
        </p:nvSpPr>
        <p:spPr>
          <a:xfrm>
            <a:off x="0" y="1219200"/>
            <a:ext cx="8153400" cy="5334000"/>
          </a:xfrm>
        </p:spPr>
        <p:txBody>
          <a:bodyPr/>
          <a:lstStyle/>
          <a:p>
            <a:pPr>
              <a:buNone/>
            </a:pPr>
            <a:r>
              <a:rPr lang="en-US" sz="2200" dirty="0"/>
              <a:t>Services to consider include</a:t>
            </a:r>
          </a:p>
          <a:p>
            <a:pPr marL="457200" indent="-457200">
              <a:buFont typeface="+mj-lt"/>
              <a:buAutoNum type="arabicPeriod"/>
            </a:pPr>
            <a:r>
              <a:rPr lang="en-US" sz="2200" dirty="0"/>
              <a:t>Policy &amp; procedures</a:t>
            </a:r>
          </a:p>
          <a:p>
            <a:pPr marL="457200" indent="-457200">
              <a:buFont typeface="+mj-lt"/>
              <a:buAutoNum type="arabicPeriod"/>
            </a:pPr>
            <a:r>
              <a:rPr lang="en-US" sz="2200" dirty="0"/>
              <a:t>Confidentiality &amp; Encryption</a:t>
            </a:r>
          </a:p>
          <a:p>
            <a:pPr marL="457200" indent="-457200">
              <a:buFont typeface="+mj-lt"/>
              <a:buAutoNum type="arabicPeriod"/>
            </a:pPr>
            <a:r>
              <a:rPr lang="en-US" sz="2200" dirty="0"/>
              <a:t>Identification &amp; Authentication</a:t>
            </a:r>
          </a:p>
          <a:p>
            <a:pPr marL="457200" indent="-457200">
              <a:buFont typeface="+mj-lt"/>
              <a:buAutoNum type="arabicPeriod"/>
            </a:pPr>
            <a:r>
              <a:rPr lang="en-US" sz="2200" dirty="0"/>
              <a:t>Authorization</a:t>
            </a:r>
          </a:p>
          <a:p>
            <a:pPr marL="457200" indent="-457200">
              <a:buFont typeface="+mj-lt"/>
              <a:buAutoNum type="arabicPeriod"/>
            </a:pPr>
            <a:r>
              <a:rPr lang="en-US" sz="2200" dirty="0"/>
              <a:t>Authenticity</a:t>
            </a:r>
          </a:p>
          <a:p>
            <a:pPr marL="457200" indent="-457200">
              <a:buFont typeface="+mj-lt"/>
              <a:buAutoNum type="arabicPeriod"/>
            </a:pPr>
            <a:r>
              <a:rPr lang="en-US" sz="2200" dirty="0"/>
              <a:t>Monitoring &amp; Audit</a:t>
            </a:r>
          </a:p>
          <a:p>
            <a:pPr marL="457200" indent="-457200">
              <a:buFont typeface="+mj-lt"/>
              <a:buAutoNum type="arabicPeriod"/>
            </a:pPr>
            <a:r>
              <a:rPr lang="en-US" sz="2200" dirty="0"/>
              <a:t>Access Controls &amp; Intrusion </a:t>
            </a:r>
            <a:br>
              <a:rPr lang="en-US" sz="2200" dirty="0"/>
            </a:br>
            <a:r>
              <a:rPr lang="en-US" sz="2200" dirty="0"/>
              <a:t>Detection</a:t>
            </a:r>
          </a:p>
          <a:p>
            <a:pPr marL="457200" indent="-457200">
              <a:buFont typeface="+mj-lt"/>
              <a:buAutoNum type="arabicPeriod"/>
            </a:pPr>
            <a:r>
              <a:rPr lang="en-US" sz="2200" dirty="0"/>
              <a:t>Trusted Communication</a:t>
            </a:r>
          </a:p>
          <a:p>
            <a:pPr marL="457200" indent="-457200">
              <a:buFont typeface="+mj-lt"/>
              <a:buAutoNum type="arabicPeriod"/>
            </a:pPr>
            <a:r>
              <a:rPr lang="en-US" sz="2200" dirty="0"/>
              <a:t>Antivirus</a:t>
            </a:r>
          </a:p>
          <a:p>
            <a:pPr marL="457200" indent="-457200">
              <a:buFont typeface="+mj-lt"/>
              <a:buAutoNum type="arabicPeriod"/>
            </a:pPr>
            <a:r>
              <a:rPr lang="en-US" sz="2200" dirty="0"/>
              <a:t>System Integrity Controls</a:t>
            </a:r>
          </a:p>
          <a:p>
            <a:pPr marL="457200" indent="-457200">
              <a:buFont typeface="+mj-lt"/>
              <a:buAutoNum type="arabicPeriod"/>
            </a:pPr>
            <a:r>
              <a:rPr lang="en-US" sz="2200" dirty="0"/>
              <a:t>Data Retention &amp; Disposal</a:t>
            </a:r>
          </a:p>
          <a:p>
            <a:pPr marL="457200" indent="-457200">
              <a:buFont typeface="+mj-lt"/>
              <a:buAutoNum type="arabicPeriod"/>
            </a:pPr>
            <a:r>
              <a:rPr lang="en-US" sz="2200" dirty="0"/>
              <a:t>Data Classification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943" y="1828800"/>
            <a:ext cx="4038600" cy="403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077200" cy="1143000"/>
          </a:xfrm>
        </p:spPr>
        <p:txBody>
          <a:bodyPr/>
          <a:lstStyle/>
          <a:p>
            <a:pPr lvl="0"/>
            <a:r>
              <a:rPr lang="en-US" dirty="0"/>
              <a:t>3. Select Security Service Options</a:t>
            </a:r>
          </a:p>
        </p:txBody>
      </p:sp>
      <p:sp>
        <p:nvSpPr>
          <p:cNvPr id="5" name="Content Placeholder 4"/>
          <p:cNvSpPr>
            <a:spLocks noGrp="1"/>
          </p:cNvSpPr>
          <p:nvPr>
            <p:ph idx="1"/>
          </p:nvPr>
        </p:nvSpPr>
        <p:spPr>
          <a:xfrm>
            <a:off x="0" y="1295400"/>
            <a:ext cx="8153400" cy="5029200"/>
          </a:xfrm>
        </p:spPr>
        <p:txBody>
          <a:bodyPr/>
          <a:lstStyle/>
          <a:p>
            <a:r>
              <a:rPr lang="en-US" dirty="0"/>
              <a:t>Cost-benefit &amp; risk-management analysis</a:t>
            </a:r>
          </a:p>
          <a:p>
            <a:pPr lvl="1"/>
            <a:r>
              <a:rPr lang="en-US" dirty="0"/>
              <a:t>Final selection of security service options</a:t>
            </a:r>
          </a:p>
          <a:p>
            <a:pPr lvl="1"/>
            <a:r>
              <a:rPr lang="en-US" dirty="0"/>
              <a:t>Distribute along continuum of importance</a:t>
            </a:r>
          </a:p>
          <a:p>
            <a:pPr lvl="2"/>
            <a:r>
              <a:rPr lang="en-US" dirty="0"/>
              <a:t>See Exhibit 30.2, p 30.8</a:t>
            </a:r>
          </a:p>
          <a:p>
            <a:r>
              <a:rPr lang="en-US" dirty="0"/>
              <a:t>Four additional factors in </a:t>
            </a:r>
            <a:br>
              <a:rPr lang="en-US" dirty="0"/>
            </a:br>
            <a:r>
              <a:rPr lang="en-US" dirty="0"/>
              <a:t>option selection</a:t>
            </a:r>
          </a:p>
          <a:p>
            <a:pPr marL="914400" lvl="1" indent="-457200">
              <a:buFont typeface="+mj-lt"/>
              <a:buAutoNum type="arabicPeriod"/>
            </a:pPr>
            <a:r>
              <a:rPr lang="en-US" dirty="0"/>
              <a:t>Implementation risk or </a:t>
            </a:r>
            <a:br>
              <a:rPr lang="en-US" dirty="0"/>
            </a:br>
            <a:r>
              <a:rPr lang="en-US" dirty="0"/>
              <a:t>feasibility</a:t>
            </a:r>
          </a:p>
          <a:p>
            <a:pPr marL="914400" lvl="1" indent="-457200">
              <a:buFont typeface="+mj-lt"/>
              <a:buAutoNum type="arabicPeriod"/>
            </a:pPr>
            <a:r>
              <a:rPr lang="en-US" dirty="0"/>
              <a:t>Cost to implement &amp; </a:t>
            </a:r>
            <a:br>
              <a:rPr lang="en-US" dirty="0"/>
            </a:br>
            <a:r>
              <a:rPr lang="en-US" dirty="0"/>
              <a:t>support</a:t>
            </a:r>
          </a:p>
          <a:p>
            <a:pPr marL="914400" lvl="1" indent="-457200">
              <a:buFont typeface="+mj-lt"/>
              <a:buAutoNum type="arabicPeriod"/>
            </a:pPr>
            <a:r>
              <a:rPr lang="en-US" dirty="0"/>
              <a:t>Effectiveness in increasing </a:t>
            </a:r>
            <a:br>
              <a:rPr lang="en-US" dirty="0"/>
            </a:br>
            <a:r>
              <a:rPr lang="en-US" dirty="0"/>
              <a:t>control</a:t>
            </a:r>
          </a:p>
          <a:p>
            <a:pPr marL="914400" lvl="1" indent="-457200">
              <a:buFont typeface="+mj-lt"/>
              <a:buAutoNum type="arabicPeriod"/>
            </a:pPr>
            <a:r>
              <a:rPr lang="en-US" dirty="0"/>
              <a:t>Data classification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471" y="2826657"/>
            <a:ext cx="3943350" cy="3733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theme/theme1.xml><?xml version="1.0" encoding="utf-8"?>
<a:theme xmlns:a="http://schemas.openxmlformats.org/drawingml/2006/main" name="csh5_chapter_slides">
  <a:themeElements>
    <a:clrScheme name="CJ 341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fontScheme name="CJ 341 Class Notes">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C000"/>
        </a:solidFill>
        <a:ln w="12700" cap="flat" cmpd="sng" algn="ctr">
          <a:solidFill>
            <a:schemeClr val="tx1"/>
          </a:solidFill>
          <a:prstDash val="solid"/>
          <a:round/>
          <a:headEnd type="none" w="sm" len="sm"/>
          <a:tailEnd type="none" w="sm" len="sm"/>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000" b="1" i="0" u="none" strike="noStrike" cap="none" normalizeH="0" baseline="0" dirty="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txDef>
      <a:spPr>
        <a:solidFill>
          <a:srgbClr val="FFC000"/>
        </a:solidFill>
      </a:spPr>
      <a:bodyPr wrap="none" rtlCol="0">
        <a:spAutoFit/>
      </a:bodyPr>
      <a:lstStyle>
        <a:defPPr>
          <a:defRPr dirty="0" smtClean="0"/>
        </a:defPPr>
      </a:lstStyle>
    </a:txDef>
  </a:objectDefaults>
  <a:extraClrSchemeLst>
    <a:extraClrScheme>
      <a:clrScheme name="CJ 341 Class No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J 341 Class Not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J 341 Class Not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J 341 Class Not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J 341 Class No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J 341 Class No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J 341 Class No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J 341 Class Notes 8">
        <a:dk1>
          <a:srgbClr val="000000"/>
        </a:dk1>
        <a:lt1>
          <a:srgbClr val="FFFFFF"/>
        </a:lt1>
        <a:dk2>
          <a:srgbClr val="FF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CJ 341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csh5_chapter_slides</Template>
  <TotalTime>950</TotalTime>
  <Words>4820</Words>
  <Application>Microsoft Office PowerPoint</Application>
  <PresentationFormat>On-screen Show (4:3)</PresentationFormat>
  <Paragraphs>781</Paragraphs>
  <Slides>70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Arial Narrow</vt:lpstr>
      <vt:lpstr>Bookman Old Style</vt:lpstr>
      <vt:lpstr>Garamond</vt:lpstr>
      <vt:lpstr>Symbol</vt:lpstr>
      <vt:lpstr>Times New Roman</vt:lpstr>
      <vt:lpstr>Wingdings</vt:lpstr>
      <vt:lpstr>csh5_chapter_slides</vt:lpstr>
      <vt:lpstr>E-Commerce &amp; Web Servers</vt:lpstr>
      <vt:lpstr>Topics</vt:lpstr>
      <vt:lpstr>Introduction</vt:lpstr>
      <vt:lpstr>Business Policies &amp; Strategies</vt:lpstr>
      <vt:lpstr>1. Define Information Security Concerns</vt:lpstr>
      <vt:lpstr>Define Information Security Concerns (2)</vt:lpstr>
      <vt:lpstr>2. Develop Security Service Options (1)</vt:lpstr>
      <vt:lpstr>Develop Security Service Options (2)</vt:lpstr>
      <vt:lpstr>3. Select Security Service Options</vt:lpstr>
      <vt:lpstr>Implementation Risk or Feasibility</vt:lpstr>
      <vt:lpstr>Cost to Implement &amp; Support</vt:lpstr>
      <vt:lpstr>Effectiveness in Increasing Control</vt:lpstr>
      <vt:lpstr>Data Classification</vt:lpstr>
      <vt:lpstr>4. Ensure Ongoing Attention to Changes</vt:lpstr>
      <vt:lpstr>Using Security Services Framework</vt:lpstr>
      <vt:lpstr>Rules of Engagement</vt:lpstr>
      <vt:lpstr>Website-Specific Measures</vt:lpstr>
      <vt:lpstr>Defining Attacks</vt:lpstr>
      <vt:lpstr>Defining Protection</vt:lpstr>
      <vt:lpstr>Maintaining Privacy</vt:lpstr>
      <vt:lpstr>Working with Law Enforcement</vt:lpstr>
      <vt:lpstr>Accepting Losses</vt:lpstr>
      <vt:lpstr>Avoiding Overreaction</vt:lpstr>
      <vt:lpstr>Appropriate Responses to Attacks</vt:lpstr>
      <vt:lpstr>Counter-Battery</vt:lpstr>
      <vt:lpstr>Hold Harmless</vt:lpstr>
      <vt:lpstr>Risk Analysis</vt:lpstr>
      <vt:lpstr>Business Loss</vt:lpstr>
      <vt:lpstr>PR Image (1)</vt:lpstr>
      <vt:lpstr>PR Image (2)</vt:lpstr>
      <vt:lpstr>Loss of Customers &amp; Business</vt:lpstr>
      <vt:lpstr>Interruptions</vt:lpstr>
      <vt:lpstr>Proactive vs Reactive Threats</vt:lpstr>
      <vt:lpstr>Threat &amp; Hazard Assessment</vt:lpstr>
      <vt:lpstr>Operational Requirements (1)</vt:lpstr>
      <vt:lpstr>Operational Requirements (2)</vt:lpstr>
      <vt:lpstr>Ubiquitous Internet Protocol Networking</vt:lpstr>
      <vt:lpstr>Internal Partitions</vt:lpstr>
      <vt:lpstr>Critical Availability</vt:lpstr>
      <vt:lpstr>Accessibility</vt:lpstr>
      <vt:lpstr>Applications Design</vt:lpstr>
      <vt:lpstr>Provisioning</vt:lpstr>
      <vt:lpstr>Restrictions</vt:lpstr>
      <vt:lpstr>Multiple Security Domains</vt:lpstr>
      <vt:lpstr>What Needs to Be Exposed (1)</vt:lpstr>
      <vt:lpstr>What Needs to Be Exposed (2)</vt:lpstr>
      <vt:lpstr>Access Controls</vt:lpstr>
      <vt:lpstr>Site Maintenance</vt:lpstr>
      <vt:lpstr>Maintaining Site Integrity</vt:lpstr>
      <vt:lpstr>Technical Issues</vt:lpstr>
      <vt:lpstr>Inside / Outside</vt:lpstr>
      <vt:lpstr>Preventing IP Spoofing</vt:lpstr>
      <vt:lpstr>Hidden Subnets</vt:lpstr>
      <vt:lpstr>What Need be Exposed?</vt:lpstr>
      <vt:lpstr>Multiple Security Domains (1)</vt:lpstr>
      <vt:lpstr>Multiple Security Domains (2)</vt:lpstr>
      <vt:lpstr>Compartmentalization</vt:lpstr>
      <vt:lpstr>Need to Access</vt:lpstr>
      <vt:lpstr>Accountability</vt:lpstr>
      <vt:lpstr>Read-Only File Security</vt:lpstr>
      <vt:lpstr>Going Off-Line</vt:lpstr>
      <vt:lpstr>Auditing</vt:lpstr>
      <vt:lpstr>Audits</vt:lpstr>
      <vt:lpstr>Emerging Technologies</vt:lpstr>
      <vt:lpstr>Ethical &amp; Legal Issues</vt:lpstr>
      <vt:lpstr>Liabilities</vt:lpstr>
      <vt:lpstr>Customer Monitoring, Privacy &amp; Disclosure</vt:lpstr>
      <vt:lpstr>Litigation</vt:lpstr>
      <vt:lpstr>Application Service Providers (ASPs)</vt:lpstr>
      <vt:lpstr>Now go and study</vt:lpstr>
    </vt:vector>
  </TitlesOfParts>
  <Manager>Najiba Benabess, PhD</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E-Commerce &amp; Web Servers</dc:title>
  <dc:subject>CSH6 Chapter 30</dc:subject>
  <dc:creator>Michel E. Kabay, PhD, CISSP-ISSMP</dc:creator>
  <cp:keywords>updated 2014-11-16</cp:keywords>
  <dc:description>“E-Commerce &amp; Web Server Safeguards”_x000d_
Robert Gezelter</dc:description>
  <cp:lastModifiedBy>Mich Kabay</cp:lastModifiedBy>
  <cp:revision>184</cp:revision>
  <cp:lastPrinted>2011-10-28T13:54:06Z</cp:lastPrinted>
  <dcterms:created xsi:type="dcterms:W3CDTF">2009-11-02T02:04:00Z</dcterms:created>
  <dcterms:modified xsi:type="dcterms:W3CDTF">2021-02-05T19:54:00Z</dcterms:modified>
  <cp:category/>
</cp:coreProperties>
</file>