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908" r:id="rId2"/>
    <p:sldId id="910" r:id="rId3"/>
    <p:sldId id="919" r:id="rId4"/>
    <p:sldId id="918" r:id="rId5"/>
    <p:sldId id="917" r:id="rId6"/>
    <p:sldId id="924" r:id="rId7"/>
    <p:sldId id="923" r:id="rId8"/>
    <p:sldId id="922" r:id="rId9"/>
    <p:sldId id="921" r:id="rId10"/>
    <p:sldId id="920" r:id="rId11"/>
    <p:sldId id="916" r:id="rId12"/>
    <p:sldId id="928" r:id="rId13"/>
    <p:sldId id="927" r:id="rId14"/>
    <p:sldId id="938" r:id="rId15"/>
    <p:sldId id="926" r:id="rId16"/>
    <p:sldId id="925" r:id="rId17"/>
    <p:sldId id="939" r:id="rId18"/>
    <p:sldId id="915" r:id="rId19"/>
    <p:sldId id="914" r:id="rId20"/>
    <p:sldId id="937" r:id="rId21"/>
    <p:sldId id="936" r:id="rId22"/>
    <p:sldId id="935" r:id="rId23"/>
    <p:sldId id="913" r:id="rId24"/>
    <p:sldId id="934" r:id="rId25"/>
    <p:sldId id="933" r:id="rId26"/>
    <p:sldId id="932" r:id="rId27"/>
    <p:sldId id="931" r:id="rId28"/>
    <p:sldId id="930" r:id="rId29"/>
    <p:sldId id="929" r:id="rId30"/>
    <p:sldId id="912" r:id="rId31"/>
    <p:sldId id="578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4" autoAdjust="0"/>
  </p:normalViewPr>
  <p:slideViewPr>
    <p:cSldViewPr showGuides="1">
      <p:cViewPr varScale="1">
        <p:scale>
          <a:sx n="96" d="100"/>
          <a:sy n="96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9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3062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4719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  <a:endParaRPr lang="en-US" dirty="0"/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943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6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1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3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2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14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97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5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12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60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2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70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30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37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56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5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30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20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20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74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93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8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86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43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31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3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4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2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3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9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7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ff.org/nsa-spy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elfish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late.googl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ffingtonpost.com/2014/10/16/james-comey-phone-encryption_n_599680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915400" cy="3429000"/>
          </a:xfrm>
        </p:spPr>
        <p:txBody>
          <a:bodyPr/>
          <a:lstStyle/>
          <a:p>
            <a:pPr algn="ctr"/>
            <a:r>
              <a:rPr lang="en-US" sz="8000" dirty="0"/>
              <a:t>Web Monitoring &amp; Content Filtering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391400" cy="1752600"/>
          </a:xfrm>
        </p:spPr>
        <p:txBody>
          <a:bodyPr/>
          <a:lstStyle/>
          <a:p>
            <a:r>
              <a:rPr lang="en-US" sz="2800" dirty="0"/>
              <a:t>CSH6 Chapter 31</a:t>
            </a:r>
          </a:p>
          <a:p>
            <a:r>
              <a:rPr lang="en-US" sz="2800" dirty="0"/>
              <a:t>“Web Monitoring and Content Filtering”</a:t>
            </a:r>
          </a:p>
          <a:p>
            <a:r>
              <a:rPr lang="en-US" sz="2800" dirty="0"/>
              <a:t>Steven Lovaas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National 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3349244" cy="4648200"/>
          </a:xfrm>
        </p:spPr>
        <p:txBody>
          <a:bodyPr/>
          <a:lstStyle/>
          <a:p>
            <a:r>
              <a:rPr lang="en-US" dirty="0"/>
              <a:t>NSA surveillance debate</a:t>
            </a:r>
          </a:p>
          <a:p>
            <a:pPr lvl="1"/>
            <a:r>
              <a:rPr lang="en-US" dirty="0"/>
              <a:t>PRISM &amp; Edward Snowden</a:t>
            </a:r>
          </a:p>
          <a:p>
            <a:pPr lvl="1"/>
            <a:r>
              <a:rPr lang="en-US" dirty="0"/>
              <a:t>Terrorism</a:t>
            </a:r>
          </a:p>
          <a:p>
            <a:pPr lvl="1"/>
            <a:r>
              <a:rPr lang="en-US" dirty="0"/>
              <a:t>Constitutional law issues: 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44" y="0"/>
            <a:ext cx="5705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957" y="6172200"/>
            <a:ext cx="2997487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  <a:hlinkClick r:id="rId4"/>
              </a:rPr>
              <a:t>https://www.eff.org/nsa-spying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General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Matching the Request</a:t>
            </a:r>
          </a:p>
          <a:p>
            <a:r>
              <a:rPr lang="en-US" sz="2800" dirty="0"/>
              <a:t>Matching the Host</a:t>
            </a:r>
          </a:p>
          <a:p>
            <a:r>
              <a:rPr lang="en-US" sz="2800" dirty="0"/>
              <a:t>Matching the Domain</a:t>
            </a:r>
          </a:p>
          <a:p>
            <a:r>
              <a:rPr lang="en-US" sz="2800" dirty="0"/>
              <a:t>Matching the Content</a:t>
            </a:r>
          </a:p>
        </p:txBody>
      </p:sp>
      <p:pic>
        <p:nvPicPr>
          <p:cNvPr id="1026" name="Picture 2" descr="https://www.iclipart.com/dodl.php?linklokauth=L3RlbXAvYzQxNDU0OF9sLmpwZywxNTcyNjE1Mzg4LDE5Mi4xNDkuMTA5LjEzMSwwLDAsTExfMCwsMjU5ZjM5MTUwMzRhMDgzNDZlNzY5NDFjYTU4MjhiMTE%3D/c41454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8043"/>
            <a:ext cx="3616104" cy="438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Matching the Request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Web request format:</a:t>
            </a:r>
          </a:p>
          <a:p>
            <a:pPr marL="0" indent="0" algn="ctr">
              <a:buNone/>
            </a:pPr>
            <a:r>
              <a:rPr lang="en-US" i="1" dirty="0">
                <a:latin typeface="Arial Narrow" panose="020B0606020202030204" pitchFamily="34" charset="0"/>
              </a:rPr>
              <a:t>Protocol://server.organization.tld/path-to-file.file-format</a:t>
            </a:r>
          </a:p>
          <a:p>
            <a:r>
              <a:rPr lang="en-US" dirty="0"/>
              <a:t>Lists of  keywords to examine </a:t>
            </a:r>
          </a:p>
          <a:p>
            <a:pPr lvl="1"/>
            <a:r>
              <a:rPr lang="en-US" dirty="0"/>
              <a:t>Protocol</a:t>
            </a:r>
          </a:p>
          <a:p>
            <a:pPr lvl="1"/>
            <a:r>
              <a:rPr lang="en-US" dirty="0"/>
              <a:t>Server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Top-level-domain (tld)</a:t>
            </a:r>
          </a:p>
          <a:p>
            <a:pPr lvl="1"/>
            <a:r>
              <a:rPr lang="en-US" dirty="0"/>
              <a:t>Path-to-file</a:t>
            </a:r>
          </a:p>
          <a:p>
            <a:pPr lvl="1"/>
            <a:r>
              <a:rPr lang="en-US" dirty="0"/>
              <a:t>File-format</a:t>
            </a:r>
          </a:p>
          <a:p>
            <a:r>
              <a:rPr lang="en-US" dirty="0"/>
              <a:t>Whitelist: to allow</a:t>
            </a:r>
          </a:p>
          <a:p>
            <a:r>
              <a:rPr lang="en-US" dirty="0"/>
              <a:t>Blacklist: to reject</a:t>
            </a:r>
          </a:p>
        </p:txBody>
      </p:sp>
      <p:pic>
        <p:nvPicPr>
          <p:cNvPr id="2050" name="Picture 2" descr="https://www.iclipart.com/dodl.php?linklokauth=L3RlbXAvYzE2ODU4NTdfbS5qcGcsMTU3MjYxNTU1OCwxOTIuMTQ5LjEwOS4xMzEsMCwwLExMXzAsLGZjNDhlMDRhNjA2OTFiZmI4ZmQ1OTc4MWJlNTQ3MDcw/c1685857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81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1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Matching the Host: Servers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r>
              <a:rPr lang="en-US" dirty="0"/>
              <a:t>Block list of servers</a:t>
            </a:r>
          </a:p>
          <a:p>
            <a:pPr lvl="1"/>
            <a:r>
              <a:rPr lang="en-US" dirty="0"/>
              <a:t>By IP address</a:t>
            </a:r>
          </a:p>
          <a:p>
            <a:pPr lvl="2"/>
            <a:r>
              <a:rPr lang="en-US" dirty="0"/>
              <a:t>May not be permanent</a:t>
            </a:r>
          </a:p>
          <a:p>
            <a:pPr lvl="2"/>
            <a:r>
              <a:rPr lang="en-US" dirty="0"/>
              <a:t>Block could affect innocent sites later</a:t>
            </a:r>
          </a:p>
          <a:p>
            <a:pPr lvl="2"/>
            <a:r>
              <a:rPr lang="en-US" dirty="0"/>
              <a:t>IP address may be shared by innocent sites</a:t>
            </a:r>
          </a:p>
          <a:p>
            <a:pPr lvl="1"/>
            <a:r>
              <a:rPr lang="en-US" dirty="0"/>
              <a:t>By name</a:t>
            </a:r>
          </a:p>
          <a:p>
            <a:pPr lvl="2"/>
            <a:r>
              <a:rPr lang="en-US" dirty="0"/>
              <a:t>Must update Domain Name System (DNS) mappings regularly</a:t>
            </a:r>
          </a:p>
          <a:p>
            <a:pPr lvl="2"/>
            <a:r>
              <a:rPr lang="en-US" dirty="0"/>
              <a:t>But organizations may use multiple names</a:t>
            </a:r>
          </a:p>
          <a:p>
            <a:pPr lvl="2"/>
            <a:r>
              <a:rPr lang="en-US" dirty="0"/>
              <a:t>Again, multiple organizations can share server name</a:t>
            </a:r>
          </a:p>
        </p:txBody>
      </p:sp>
      <p:pic>
        <p:nvPicPr>
          <p:cNvPr id="3074" name="Picture 2" descr="https://www.iclipart.com/dodl.php?linklokauth=L3RlbXAvYzMzNTMwNF9tLmpwZywxNTcyNjE1NjM1LDE5Mi4xNDkuMTA5LjEzMSwwLDAsTExfMCwsNGU3NWIxODZhMjdlOGZjZDg3NWYwMzBmYzFiOWNiZmY%3D/c335304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603375" cy="152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3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Matching the Host: </a:t>
            </a:r>
            <a:r>
              <a:rPr lang="en-US" dirty="0"/>
              <a:t>Intermediaries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096000" cy="4953000"/>
          </a:xfrm>
        </p:spPr>
        <p:txBody>
          <a:bodyPr/>
          <a:lstStyle/>
          <a:p>
            <a:r>
              <a:rPr lang="en-US" dirty="0"/>
              <a:t>Many ways of locating site or page</a:t>
            </a:r>
          </a:p>
          <a:p>
            <a:pPr lvl="1"/>
            <a:r>
              <a:rPr lang="en-US" dirty="0"/>
              <a:t>Search tools (Google, Bing, etc.)</a:t>
            </a:r>
          </a:p>
          <a:p>
            <a:pPr lvl="1"/>
            <a:r>
              <a:rPr lang="en-US" dirty="0"/>
              <a:t>Portals (organized listings of sites for specific purpose – e.g., IA)</a:t>
            </a:r>
          </a:p>
          <a:p>
            <a:r>
              <a:rPr lang="en-US" dirty="0"/>
              <a:t>Few organizations block search engines and portals</a:t>
            </a:r>
          </a:p>
          <a:p>
            <a:pPr lvl="1"/>
            <a:r>
              <a:rPr lang="en-US" dirty="0"/>
              <a:t>Too useful to block</a:t>
            </a:r>
          </a:p>
          <a:p>
            <a:pPr lvl="1"/>
            <a:r>
              <a:rPr lang="en-US" dirty="0"/>
              <a:t>Dictatorships have blocked them</a:t>
            </a:r>
          </a:p>
          <a:p>
            <a:pPr lvl="1"/>
            <a:r>
              <a:rPr lang="en-US" dirty="0"/>
              <a:t>Some countries block specific engines that violate local laws (e.g., Nazi stuff in France)</a:t>
            </a:r>
          </a:p>
        </p:txBody>
      </p:sp>
      <p:pic>
        <p:nvPicPr>
          <p:cNvPr id="4098" name="Picture 2" descr="https://www.iclipart.com/dodl.php?linklokauth=L3RlbXAvYzMwMDE3MV9tLmpwZywxNTcyNjE1NzEwLDE5Mi4xNDkuMTA5LjEzMSwwLDAsTExfMCwsZmYyY2VhMjBhNTIwNjNkOWI5N2QyYWFhOTYwYzNiODI%3D/c300171_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-2000" r="14001" b="2000"/>
          <a:stretch/>
        </p:blipFill>
        <p:spPr bwMode="auto">
          <a:xfrm>
            <a:off x="6781800" y="990600"/>
            <a:ext cx="213360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8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Matching the Domain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Corporation for Assigned </a:t>
            </a:r>
            <a:br>
              <a:rPr lang="en-US" dirty="0"/>
            </a:br>
            <a:r>
              <a:rPr lang="en-US" dirty="0"/>
              <a:t>Names and Numbers (ICANN)</a:t>
            </a:r>
          </a:p>
          <a:p>
            <a:pPr lvl="1"/>
            <a:r>
              <a:rPr lang="en-US" dirty="0"/>
              <a:t>Governs definition of new TLDs</a:t>
            </a:r>
          </a:p>
          <a:p>
            <a:r>
              <a:rPr lang="en-US" dirty="0"/>
              <a:t>Long-standing requests for .xxx </a:t>
            </a:r>
            <a:br>
              <a:rPr lang="en-US" dirty="0"/>
            </a:br>
            <a:r>
              <a:rPr lang="en-US" dirty="0"/>
              <a:t>pornography domain</a:t>
            </a:r>
          </a:p>
          <a:p>
            <a:pPr lvl="1"/>
            <a:r>
              <a:rPr lang="en-US" dirty="0"/>
              <a:t>Make filtering easier</a:t>
            </a:r>
          </a:p>
          <a:p>
            <a:pPr lvl="1"/>
            <a:r>
              <a:rPr lang="en-US" dirty="0"/>
              <a:t>Comply with laws against access by children</a:t>
            </a:r>
          </a:p>
          <a:p>
            <a:pPr lvl="1"/>
            <a:r>
              <a:rPr lang="en-US" dirty="0"/>
              <a:t>Conservative religious groups feared legitimizing pornography</a:t>
            </a:r>
          </a:p>
          <a:p>
            <a:pPr lvl="1"/>
            <a:r>
              <a:rPr lang="en-US" dirty="0"/>
              <a:t>Porn providers disagreed on benefits</a:t>
            </a:r>
          </a:p>
          <a:p>
            <a:r>
              <a:rPr lang="en-US" dirty="0"/>
              <a:t>Accepted in 2011</a:t>
            </a:r>
          </a:p>
          <a:p>
            <a:pPr lvl="1"/>
            <a:endParaRPr lang="en-US" dirty="0"/>
          </a:p>
        </p:txBody>
      </p:sp>
      <p:pic>
        <p:nvPicPr>
          <p:cNvPr id="5122" name="Picture 2" descr="Image result for ICAN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64" y="1066800"/>
            <a:ext cx="296758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4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Matching the Content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5562600"/>
          </a:xfrm>
        </p:spPr>
        <p:txBody>
          <a:bodyPr/>
          <a:lstStyle/>
          <a:p>
            <a:r>
              <a:rPr lang="en-US" dirty="0"/>
              <a:t>String matching easy</a:t>
            </a:r>
          </a:p>
          <a:p>
            <a:pPr lvl="1"/>
            <a:r>
              <a:rPr lang="en-US" dirty="0"/>
              <a:t>But false +s &amp; false –s are problems</a:t>
            </a:r>
          </a:p>
          <a:p>
            <a:r>
              <a:rPr lang="en-US" dirty="0"/>
              <a:t>Exact matches (e.g., word “sex”) can miss related terms (“sexy,” “sexual”…)</a:t>
            </a:r>
          </a:p>
          <a:p>
            <a:r>
              <a:rPr lang="en-US" dirty="0"/>
              <a:t>Generic matches (e.g., string “sex”) </a:t>
            </a:r>
          </a:p>
          <a:p>
            <a:pPr lvl="1"/>
            <a:r>
              <a:rPr lang="en-US" dirty="0"/>
              <a:t>Can block harmless content (e.g., “Essex,” “Sussex,” “asexual”…)</a:t>
            </a:r>
          </a:p>
          <a:p>
            <a:pPr lvl="1"/>
            <a:r>
              <a:rPr lang="en-US" dirty="0"/>
              <a:t>Easily block legitimate use in context; e.g.,</a:t>
            </a:r>
          </a:p>
          <a:p>
            <a:pPr lvl="2"/>
            <a:r>
              <a:rPr lang="en-US" dirty="0"/>
              <a:t>Survey asking for sex of respondent</a:t>
            </a:r>
          </a:p>
          <a:p>
            <a:pPr lvl="2"/>
            <a:r>
              <a:rPr lang="en-US" dirty="0"/>
              <a:t>Scientific or technical text (biology, law…)</a:t>
            </a:r>
          </a:p>
          <a:p>
            <a:r>
              <a:rPr lang="en-US" dirty="0"/>
              <a:t>Misleading URLs (phishing, pharming)</a:t>
            </a:r>
          </a:p>
          <a:p>
            <a:pPr lvl="1"/>
            <a:r>
              <a:rPr lang="en-US" dirty="0"/>
              <a:t>Whitehouse.com was porn site</a:t>
            </a:r>
          </a:p>
          <a:p>
            <a:pPr lvl="1"/>
            <a:r>
              <a:rPr lang="en-US" dirty="0"/>
              <a:t>Jumbled random text (2sfh.com/7hioh)</a:t>
            </a:r>
          </a:p>
        </p:txBody>
      </p:sp>
    </p:spTree>
    <p:extLst>
      <p:ext uri="{BB962C8B-B14F-4D97-AF65-F5344CB8AC3E}">
        <p14:creationId xmlns:p14="http://schemas.microsoft.com/office/powerpoint/2010/main" val="102108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609600"/>
          </a:xfrm>
        </p:spPr>
        <p:txBody>
          <a:bodyPr/>
          <a:lstStyle/>
          <a:p>
            <a:r>
              <a:rPr lang="en-US" dirty="0"/>
              <a:t>Matching the Content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458200" cy="5867400"/>
          </a:xfrm>
        </p:spPr>
        <p:txBody>
          <a:bodyPr/>
          <a:lstStyle/>
          <a:p>
            <a:r>
              <a:rPr lang="en-US" dirty="0"/>
              <a:t>Metastudy (2010)</a:t>
            </a:r>
          </a:p>
          <a:p>
            <a:pPr lvl="1"/>
            <a:r>
              <a:rPr lang="en-US" dirty="0"/>
              <a:t>Web-filtering effectiveness</a:t>
            </a:r>
          </a:p>
          <a:p>
            <a:pPr lvl="1"/>
            <a:r>
              <a:rPr lang="en-US" dirty="0"/>
              <a:t>2001-2008 studies</a:t>
            </a:r>
          </a:p>
          <a:p>
            <a:pPr lvl="1"/>
            <a:r>
              <a:rPr lang="en-US" dirty="0"/>
              <a:t>Average accuracy 78%</a:t>
            </a:r>
          </a:p>
          <a:p>
            <a:pPr lvl="1"/>
            <a:r>
              <a:rPr lang="en-US" dirty="0"/>
              <a:t>Some improvement in </a:t>
            </a:r>
            <a:br>
              <a:rPr lang="en-US" dirty="0"/>
            </a:br>
            <a:r>
              <a:rPr lang="en-US" dirty="0"/>
              <a:t>2007-2008: 83%</a:t>
            </a:r>
          </a:p>
          <a:p>
            <a:r>
              <a:rPr lang="en-US" dirty="0"/>
              <a:t>Some products analyze content </a:t>
            </a:r>
            <a:br>
              <a:rPr lang="en-US" dirty="0"/>
            </a:br>
            <a:r>
              <a:rPr lang="en-US" dirty="0"/>
              <a:t>of Web pages</a:t>
            </a:r>
          </a:p>
          <a:p>
            <a:pPr lvl="1"/>
            <a:r>
              <a:rPr lang="en-US" dirty="0"/>
              <a:t>But HTTPS causes difficulties</a:t>
            </a:r>
          </a:p>
          <a:p>
            <a:pPr lvl="1"/>
            <a:r>
              <a:rPr lang="en-US" dirty="0"/>
              <a:t>Textual analysis doesn’t work well</a:t>
            </a:r>
          </a:p>
          <a:p>
            <a:r>
              <a:rPr lang="en-US" dirty="0"/>
              <a:t>Graphics analysis</a:t>
            </a:r>
          </a:p>
          <a:p>
            <a:pPr lvl="1"/>
            <a:r>
              <a:rPr lang="en-US" dirty="0"/>
              <a:t>Reference images</a:t>
            </a:r>
          </a:p>
          <a:p>
            <a:pPr lvl="1"/>
            <a:r>
              <a:rPr lang="en-US" dirty="0"/>
              <a:t>Anti-sex: skin tones, manual review, matching to known-bad images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146" name="Picture 2" descr="https://www.iclipart.com/dodl.php?linklokauth=L3RlbXAvYzExOTQ4MDlfbS5qcGcsMTU3MjYxNTg5NywxOTIuMTQ5LjEwOS4xMzEsMCwwLExMXzAsLGFmY2ZiMjVlMGQ4MWU3M2Q3MzExMDdlNmRhN2Y0NDZm/c1194809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35496"/>
            <a:ext cx="3200400" cy="373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Implementation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“Bad URL” Lists</a:t>
            </a:r>
          </a:p>
          <a:p>
            <a:pPr lvl="1"/>
            <a:r>
              <a:rPr lang="en-US" dirty="0"/>
              <a:t>Firewalls usually allow lists for blocking</a:t>
            </a:r>
          </a:p>
          <a:p>
            <a:pPr lvl="1"/>
            <a:r>
              <a:rPr lang="en-US" dirty="0"/>
              <a:t>Does not scale well</a:t>
            </a:r>
          </a:p>
          <a:p>
            <a:r>
              <a:rPr lang="en-US" dirty="0"/>
              <a:t>Third-Party Block Lists</a:t>
            </a:r>
          </a:p>
          <a:p>
            <a:pPr lvl="1"/>
            <a:r>
              <a:rPr lang="en-US" dirty="0"/>
              <a:t>Huge number of Web pages</a:t>
            </a:r>
          </a:p>
          <a:p>
            <a:pPr lvl="1"/>
            <a:r>
              <a:rPr lang="en-US" dirty="0"/>
              <a:t>Proprietary databases</a:t>
            </a:r>
          </a:p>
          <a:p>
            <a:pPr lvl="1"/>
            <a:r>
              <a:rPr lang="en-US" dirty="0"/>
              <a:t>Some blockers try to conceal their rules</a:t>
            </a:r>
          </a:p>
          <a:p>
            <a:pPr lvl="1"/>
            <a:r>
              <a:rPr lang="en-US" dirty="0"/>
              <a:t>But some have been found to impose political or religious views (e.g., blocking birth-control or abortion sites)</a:t>
            </a:r>
          </a:p>
          <a:p>
            <a:pPr lvl="1"/>
            <a:r>
              <a:rPr lang="en-US" dirty="0"/>
              <a:t>Parental controls developed to allow finer control of content blocking</a:t>
            </a:r>
          </a:p>
        </p:txBody>
      </p:sp>
      <p:pic>
        <p:nvPicPr>
          <p:cNvPr id="7170" name="Picture 2" descr="https://www.iclipart.com/dodl.php?linklokauth=L3RlbXAvYzQ3OTIxMF9tLmpwZywxNTcyNjE2MDc4LDE5Mi4xNDkuMTA5LjEzMSwwLDAsTExfMCwsMjgyNTY3ZmI1N2ViMTAxODI4NDc2MGY1ZmYyZjU0MGQ%3D/c4792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462828" cy="1810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1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Enforcement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Proxies</a:t>
            </a:r>
          </a:p>
          <a:p>
            <a:r>
              <a:rPr lang="en-US" sz="2800" dirty="0"/>
              <a:t>Firewalls</a:t>
            </a:r>
          </a:p>
          <a:p>
            <a:r>
              <a:rPr lang="en-US" sz="2800" dirty="0"/>
              <a:t>Parental Tools</a:t>
            </a:r>
          </a:p>
        </p:txBody>
      </p:sp>
      <p:pic>
        <p:nvPicPr>
          <p:cNvPr id="8194" name="Picture 2" descr="https://www.iclipart.com/dodl.php?linklokauth=L3RlbXAvYzQ0MzQyNl9tLmpwZywxNTcyNjE2MTM1LDE5Mi4xNDkuMTA5LjEzMSwwLDAsTExfMCwsOGE5NGNlOGQ3MjZjNzc5Nzc4NGMzNzkyOGE5Y2FmMmU%3D/c443426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8138"/>
            <a:ext cx="3429000" cy="531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4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Terminology</a:t>
            </a:r>
          </a:p>
          <a:p>
            <a:r>
              <a:rPr lang="en-US" sz="2800" dirty="0"/>
              <a:t>Motivation</a:t>
            </a:r>
          </a:p>
          <a:p>
            <a:r>
              <a:rPr lang="en-US" sz="2800" dirty="0"/>
              <a:t>General Techniques</a:t>
            </a:r>
          </a:p>
          <a:p>
            <a:r>
              <a:rPr lang="en-US" sz="2800" dirty="0"/>
              <a:t>Implementation</a:t>
            </a:r>
          </a:p>
          <a:p>
            <a:r>
              <a:rPr lang="en-US" sz="2800" dirty="0"/>
              <a:t>Enforcement</a:t>
            </a:r>
          </a:p>
          <a:p>
            <a:r>
              <a:rPr lang="en-US" sz="2800" dirty="0"/>
              <a:t>Vulnerabilities</a:t>
            </a:r>
          </a:p>
          <a:p>
            <a:r>
              <a:rPr lang="en-US" sz="2800" dirty="0"/>
              <a:t>The Future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371600"/>
            <a:ext cx="312420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2019-10-30</a:t>
            </a:r>
          </a:p>
          <a:p>
            <a:endParaRPr lang="en-US" sz="1800" dirty="0">
              <a:latin typeface="Arial Narrow" panose="020B060602020203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</a:rPr>
              <a:t>Started inserting cartoons!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Proxies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intercepts request and redirects to destination if necessary</a:t>
            </a:r>
          </a:p>
          <a:p>
            <a:r>
              <a:rPr lang="en-US" dirty="0"/>
              <a:t>Often used to share commonly </a:t>
            </a:r>
            <a:br>
              <a:rPr lang="en-US" dirty="0"/>
            </a:br>
            <a:r>
              <a:rPr lang="en-US" dirty="0"/>
              <a:t>accessed sites or pages to </a:t>
            </a:r>
            <a:br>
              <a:rPr lang="en-US" dirty="0"/>
            </a:br>
            <a:r>
              <a:rPr lang="en-US" dirty="0"/>
              <a:t>reduce bandwidth utilization</a:t>
            </a:r>
          </a:p>
          <a:p>
            <a:r>
              <a:rPr lang="en-US" dirty="0"/>
              <a:t>Browsers can be configured </a:t>
            </a:r>
            <a:br>
              <a:rPr lang="en-US" dirty="0"/>
            </a:br>
            <a:r>
              <a:rPr lang="en-US" dirty="0"/>
              <a:t>to check proxy first</a:t>
            </a:r>
          </a:p>
          <a:p>
            <a:r>
              <a:rPr lang="en-US" dirty="0"/>
              <a:t>Ideal locus for filtering </a:t>
            </a:r>
            <a:br>
              <a:rPr lang="en-US" dirty="0"/>
            </a:br>
            <a:r>
              <a:rPr lang="en-US" dirty="0"/>
              <a:t>requests</a:t>
            </a:r>
          </a:p>
        </p:txBody>
      </p:sp>
      <p:pic>
        <p:nvPicPr>
          <p:cNvPr id="9218" name="Picture 2" descr="https://www.iclipart.com/dodl.php?linklokauth=L3RlbXAvYzkyMjc1NF9tLmpwZywxNTcyNjE2MTk3LDE5Mi4xNDkuMTA5LjEzMSwwLDAsTExfMCwsOTRmNjEwMzkxMTI0ODhlNTVlNmVmOTU5MDdlN2Q4M2U%3D/c92275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70583"/>
            <a:ext cx="3595700" cy="3496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8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09600"/>
          </a:xfrm>
        </p:spPr>
        <p:txBody>
          <a:bodyPr/>
          <a:lstStyle/>
          <a:p>
            <a:pPr lvl="0"/>
            <a:r>
              <a:rPr lang="en-US" dirty="0"/>
              <a:t>Firewalls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562600"/>
          </a:xfrm>
        </p:spPr>
        <p:txBody>
          <a:bodyPr/>
          <a:lstStyle/>
          <a:p>
            <a:r>
              <a:rPr lang="en-US" dirty="0"/>
              <a:t>More sophisticated firewalls implementing Unified Threat Management (UTM)</a:t>
            </a:r>
          </a:p>
          <a:p>
            <a:r>
              <a:rPr lang="en-US" dirty="0"/>
              <a:t>Being called</a:t>
            </a:r>
          </a:p>
          <a:p>
            <a:pPr lvl="1"/>
            <a:r>
              <a:rPr lang="en-US" dirty="0"/>
              <a:t>Service gateways</a:t>
            </a:r>
          </a:p>
          <a:p>
            <a:pPr lvl="1"/>
            <a:r>
              <a:rPr lang="en-US" dirty="0"/>
              <a:t>Security gateways</a:t>
            </a:r>
          </a:p>
          <a:p>
            <a:r>
              <a:rPr lang="en-US" dirty="0"/>
              <a:t>Integrate multiple security </a:t>
            </a:r>
            <a:br>
              <a:rPr lang="en-US" dirty="0"/>
            </a:br>
            <a:r>
              <a:rPr lang="en-US" dirty="0"/>
              <a:t>functions</a:t>
            </a:r>
          </a:p>
          <a:p>
            <a:pPr lvl="1"/>
            <a:r>
              <a:rPr lang="en-US" dirty="0"/>
              <a:t>Antivirus</a:t>
            </a:r>
          </a:p>
          <a:p>
            <a:pPr lvl="1"/>
            <a:r>
              <a:rPr lang="en-US" dirty="0"/>
              <a:t>Intrusion detection</a:t>
            </a:r>
          </a:p>
          <a:p>
            <a:pPr lvl="1"/>
            <a:r>
              <a:rPr lang="en-US" dirty="0"/>
              <a:t>Filtering Web and email content</a:t>
            </a:r>
          </a:p>
          <a:p>
            <a:r>
              <a:rPr lang="en-US" dirty="0"/>
              <a:t>Effective control requires funneling traffic through device</a:t>
            </a:r>
          </a:p>
          <a:p>
            <a:pPr lvl="1"/>
            <a:r>
              <a:rPr lang="en-US" dirty="0"/>
              <a:t>Block alternatives such as WAPs</a:t>
            </a:r>
          </a:p>
          <a:p>
            <a:endParaRPr lang="en-US" dirty="0"/>
          </a:p>
        </p:txBody>
      </p:sp>
      <p:pic>
        <p:nvPicPr>
          <p:cNvPr id="10242" name="Picture 2" descr="https://www.iclipart.com/dodl.php?linklokauth=L3RlbXAvYzEzMzU2NzNfbS5qcGcsMTU3MjYxNjM4NSwxOTIuMTQ5LjEwOS4xMzEsMCwwLExMXzAsLGFiYjZmMWY3ZWM3MTM4NWYxMDA5ZTYzMDllNTg3ODAy/c133567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510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5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Parental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large ISPs provide </a:t>
            </a:r>
            <a:br>
              <a:rPr lang="en-US" dirty="0"/>
            </a:br>
            <a:r>
              <a:rPr lang="en-US" dirty="0"/>
              <a:t>filtering</a:t>
            </a:r>
          </a:p>
          <a:p>
            <a:pPr lvl="1"/>
            <a:r>
              <a:rPr lang="en-US" dirty="0"/>
              <a:t>AOL, MSN</a:t>
            </a:r>
          </a:p>
          <a:p>
            <a:r>
              <a:rPr lang="en-US" dirty="0"/>
              <a:t>Stand-alone products for </a:t>
            </a:r>
            <a:br>
              <a:rPr lang="en-US" dirty="0"/>
            </a:br>
            <a:r>
              <a:rPr lang="en-US" dirty="0"/>
              <a:t>parental controls</a:t>
            </a:r>
          </a:p>
          <a:p>
            <a:pPr lvl="1"/>
            <a:r>
              <a:rPr lang="en-US" dirty="0"/>
              <a:t>Net Nanny</a:t>
            </a:r>
          </a:p>
          <a:p>
            <a:pPr lvl="1"/>
            <a:r>
              <a:rPr lang="en-US" dirty="0"/>
              <a:t>CYBERsitter</a:t>
            </a:r>
          </a:p>
          <a:p>
            <a:pPr lvl="1"/>
            <a:r>
              <a:rPr lang="en-US" dirty="0"/>
              <a:t>CyberPatrol</a:t>
            </a:r>
          </a:p>
          <a:p>
            <a:r>
              <a:rPr lang="en-US" dirty="0"/>
              <a:t>Installed on individual (family, child) computers</a:t>
            </a:r>
          </a:p>
          <a:p>
            <a:pPr lvl="1"/>
            <a:r>
              <a:rPr lang="en-US" dirty="0"/>
              <a:t>Multiple security functions available</a:t>
            </a:r>
          </a:p>
        </p:txBody>
      </p:sp>
      <p:pic>
        <p:nvPicPr>
          <p:cNvPr id="11266" name="Picture 2" descr="https://www.iclipart.com/dodl.php?linklokauth=L3RlbXAvYzQ4MzY4NF9tLmpwZywxNTcyNjE2NTM0LDE5Mi4xNDkuMTA5LjEzMSwwLDAsTExfMCwsMWY1ZmUwMWU5YjM2MDUwYmYwYzAwN2FlMTcyMjAxZGY%3D/c48368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733800" cy="367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7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Vulnerabilities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Spoofing</a:t>
            </a:r>
          </a:p>
          <a:p>
            <a:r>
              <a:rPr lang="en-US" sz="2800" dirty="0"/>
              <a:t>Tunneling</a:t>
            </a:r>
          </a:p>
          <a:p>
            <a:r>
              <a:rPr lang="en-US" sz="2800" dirty="0"/>
              <a:t>Encryption</a:t>
            </a:r>
          </a:p>
          <a:p>
            <a:r>
              <a:rPr lang="en-US" sz="2800" dirty="0"/>
              <a:t>Anonymity</a:t>
            </a:r>
          </a:p>
          <a:p>
            <a:r>
              <a:rPr lang="en-US" sz="2800" dirty="0"/>
              <a:t>Translation Sites</a:t>
            </a:r>
          </a:p>
          <a:p>
            <a:r>
              <a:rPr lang="en-US" sz="2800" dirty="0"/>
              <a:t>Caching Services</a:t>
            </a:r>
            <a:endParaRPr lang="en-US" dirty="0"/>
          </a:p>
        </p:txBody>
      </p:sp>
      <p:pic>
        <p:nvPicPr>
          <p:cNvPr id="12290" name="Picture 2" descr="https://www.iclipart.com/dodl.php?linklokauth=L3RlbXAvYzkwMzMyNV9tLmpwZywxNTcyNjE2Njk2LDE5Mi4xNDkuMTA5LjEzMSwwLDAsTExfMCwsYmI3NDFhODE5MzE0M2E0Mzk4MjkwYzdmOTY0NDRkN2Q%3D/c90332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66292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5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Spoofing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Modifying incoming packets’ origination IP address</a:t>
            </a:r>
          </a:p>
          <a:p>
            <a:pPr lvl="1"/>
            <a:r>
              <a:rPr lang="en-US" dirty="0"/>
              <a:t>Consequence of poor security policies on routers</a:t>
            </a:r>
          </a:p>
          <a:p>
            <a:pPr lvl="1"/>
            <a:r>
              <a:rPr lang="en-US" dirty="0"/>
              <a:t>Fail to check legitimacy of inbound packets’ origination addresses</a:t>
            </a:r>
          </a:p>
          <a:p>
            <a:r>
              <a:rPr lang="en-US" dirty="0"/>
              <a:t>Defeat spoofing through </a:t>
            </a:r>
            <a:r>
              <a:rPr lang="en-US" i="1" dirty="0"/>
              <a:t>reverse-path filtering</a:t>
            </a:r>
          </a:p>
          <a:p>
            <a:pPr lvl="1"/>
            <a:r>
              <a:rPr lang="en-US" dirty="0"/>
              <a:t>Configure routers to check their routing tables</a:t>
            </a:r>
          </a:p>
          <a:p>
            <a:pPr lvl="1"/>
            <a:r>
              <a:rPr lang="en-US" dirty="0"/>
              <a:t>Drop packets when source address differs from actual origin</a:t>
            </a:r>
          </a:p>
        </p:txBody>
      </p:sp>
    </p:spTree>
    <p:extLst>
      <p:ext uri="{BB962C8B-B14F-4D97-AF65-F5344CB8AC3E}">
        <p14:creationId xmlns:p14="http://schemas.microsoft.com/office/powerpoint/2010/main" val="2827888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Tunneling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 i="1" dirty="0"/>
              <a:t>Protocol tunneling = dynamic application tunneling</a:t>
            </a:r>
          </a:p>
          <a:p>
            <a:pPr lvl="1"/>
            <a:r>
              <a:rPr lang="en-US" dirty="0"/>
              <a:t>Applications send data on specific, commonly allowed ports</a:t>
            </a:r>
          </a:p>
          <a:p>
            <a:pPr lvl="2"/>
            <a:r>
              <a:rPr lang="en-US" dirty="0"/>
              <a:t>E.g., encrypt data through SSH</a:t>
            </a:r>
          </a:p>
          <a:p>
            <a:pPr lvl="2"/>
            <a:r>
              <a:rPr lang="en-US" dirty="0"/>
              <a:t>TCP port 22</a:t>
            </a:r>
          </a:p>
          <a:p>
            <a:pPr lvl="1"/>
            <a:r>
              <a:rPr lang="en-US" dirty="0"/>
              <a:t>Difficult to detect encrypted data from unauthorized source</a:t>
            </a:r>
          </a:p>
          <a:p>
            <a:pPr lvl="1"/>
            <a:r>
              <a:rPr lang="en-US" dirty="0"/>
              <a:t>Some sites allow tunneling IPv6 traffic through IPv4 connections</a:t>
            </a:r>
          </a:p>
          <a:p>
            <a:r>
              <a:rPr lang="en-US" i="1" dirty="0"/>
              <a:t>Application tunneling = static application tunneling</a:t>
            </a:r>
            <a:endParaRPr lang="en-US" dirty="0"/>
          </a:p>
          <a:p>
            <a:pPr lvl="1"/>
            <a:r>
              <a:rPr lang="en-US" dirty="0"/>
              <a:t>Reconfigure client application program</a:t>
            </a:r>
          </a:p>
          <a:p>
            <a:pPr lvl="1"/>
            <a:r>
              <a:rPr lang="en-US" dirty="0"/>
              <a:t>Redirect requests through different port</a:t>
            </a:r>
          </a:p>
        </p:txBody>
      </p:sp>
    </p:spTree>
    <p:extLst>
      <p:ext uri="{BB962C8B-B14F-4D97-AF65-F5344CB8AC3E}">
        <p14:creationId xmlns:p14="http://schemas.microsoft.com/office/powerpoint/2010/main" val="1365599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Encryption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Encrypted traffic from forbidden sites cannot be analyzed</a:t>
            </a:r>
          </a:p>
          <a:p>
            <a:pPr lvl="1"/>
            <a:r>
              <a:rPr lang="en-US" dirty="0"/>
              <a:t>But origination and destination IP addresses still available</a:t>
            </a:r>
          </a:p>
          <a:p>
            <a:pPr lvl="1"/>
            <a:r>
              <a:rPr lang="en-US" dirty="0"/>
              <a:t>Can therefore still block access to forbidden IP address</a:t>
            </a:r>
          </a:p>
          <a:p>
            <a:r>
              <a:rPr lang="en-US" dirty="0"/>
              <a:t>Even VPN connections still show IP addresses</a:t>
            </a:r>
          </a:p>
          <a:p>
            <a:r>
              <a:rPr lang="en-US" dirty="0"/>
              <a:t>Steganography (see Ch 7)</a:t>
            </a:r>
          </a:p>
          <a:p>
            <a:pPr lvl="1"/>
            <a:r>
              <a:rPr lang="en-US" dirty="0"/>
              <a:t>Far more difficult to detect</a:t>
            </a:r>
          </a:p>
          <a:p>
            <a:pPr lvl="1"/>
            <a:r>
              <a:rPr lang="en-US" dirty="0"/>
              <a:t>Store forbidden/secret content inside files</a:t>
            </a:r>
          </a:p>
          <a:p>
            <a:pPr lvl="1"/>
            <a:r>
              <a:rPr lang="en-US" dirty="0"/>
              <a:t>E.g., in images or documents</a:t>
            </a:r>
          </a:p>
        </p:txBody>
      </p:sp>
    </p:spTree>
    <p:extLst>
      <p:ext uri="{BB962C8B-B14F-4D97-AF65-F5344CB8AC3E}">
        <p14:creationId xmlns:p14="http://schemas.microsoft.com/office/powerpoint/2010/main" val="30043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685800"/>
          </a:xfrm>
        </p:spPr>
        <p:txBody>
          <a:bodyPr/>
          <a:lstStyle/>
          <a:p>
            <a:pPr lvl="0"/>
            <a:r>
              <a:rPr lang="en-US" dirty="0"/>
              <a:t>Anonymity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643938" cy="2895600"/>
          </a:xfrm>
        </p:spPr>
        <p:txBody>
          <a:bodyPr/>
          <a:lstStyle/>
          <a:p>
            <a:r>
              <a:rPr lang="en-US" sz="2200" dirty="0"/>
              <a:t>Some organizations block access to forbidden sites for subsets of users</a:t>
            </a:r>
          </a:p>
          <a:p>
            <a:pPr lvl="1"/>
            <a:r>
              <a:rPr lang="en-US" sz="2200" dirty="0"/>
              <a:t>E.g., schools </a:t>
            </a:r>
            <a:r>
              <a:rPr lang="en-US" sz="2200" dirty="0">
                <a:sym typeface="Wingdings" panose="05000000000000000000" pitchFamily="2" charset="2"/>
              </a:rPr>
              <a:t> students</a:t>
            </a:r>
          </a:p>
          <a:p>
            <a:r>
              <a:rPr lang="en-US" sz="2200" dirty="0">
                <a:sym typeface="Wingdings" panose="05000000000000000000" pitchFamily="2" charset="2"/>
              </a:rPr>
              <a:t>But anonymity interferes with control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Users may access </a:t>
            </a:r>
            <a:r>
              <a:rPr lang="en-US" sz="2200" i="1" dirty="0">
                <a:sym typeface="Wingdings" panose="05000000000000000000" pitchFamily="2" charset="2"/>
              </a:rPr>
              <a:t>anonymizing services</a:t>
            </a:r>
            <a:r>
              <a:rPr lang="en-US" sz="2200" dirty="0">
                <a:sym typeface="Wingdings" panose="05000000000000000000" pitchFamily="2" charset="2"/>
              </a:rPr>
              <a:t> to conceal traffic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E.g., The Onion Router (TOR)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Or </a:t>
            </a:r>
            <a:r>
              <a:rPr lang="en-US" sz="2200" i="1" dirty="0">
                <a:sym typeface="Wingdings" panose="05000000000000000000" pitchFamily="2" charset="2"/>
              </a:rPr>
              <a:t>private browsing</a:t>
            </a:r>
            <a:r>
              <a:rPr lang="en-US" sz="2200" dirty="0">
                <a:sym typeface="Wingdings" panose="05000000000000000000" pitchFamily="2" charset="2"/>
              </a:rPr>
              <a:t> settings on browsers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55704"/>
            <a:ext cx="7272338" cy="303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51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Translation 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BabelFish &lt;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/>
              </a:rPr>
              <a:t>http://www.babelfish.com/</a:t>
            </a:r>
            <a:r>
              <a:rPr lang="en-US" dirty="0"/>
              <a:t> &gt;</a:t>
            </a:r>
          </a:p>
          <a:p>
            <a:r>
              <a:rPr lang="en-US" dirty="0"/>
              <a:t>Google Translate &lt;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4"/>
              </a:rPr>
              <a:t>https://translate.google.com/</a:t>
            </a:r>
            <a:r>
              <a:rPr lang="en-US" dirty="0"/>
              <a:t> &gt;</a:t>
            </a:r>
          </a:p>
          <a:p>
            <a:r>
              <a:rPr lang="en-US" dirty="0"/>
              <a:t>May allow escape from site blocking</a:t>
            </a:r>
          </a:p>
          <a:p>
            <a:pPr lvl="1"/>
            <a:r>
              <a:rPr lang="en-US" dirty="0"/>
              <a:t>Translation page acts as proxy</a:t>
            </a:r>
          </a:p>
          <a:p>
            <a:r>
              <a:rPr lang="en-US" dirty="0"/>
              <a:t>Can evade content blocking</a:t>
            </a:r>
          </a:p>
          <a:p>
            <a:pPr lvl="1"/>
            <a:r>
              <a:rPr lang="en-US" dirty="0"/>
              <a:t>If data converted to non-English, content filters may fail</a:t>
            </a:r>
          </a:p>
          <a:p>
            <a:pPr lvl="1"/>
            <a:r>
              <a:rPr lang="en-US" dirty="0"/>
              <a:t>“Translating” English-language site from foreign language to English passes original content without alteration</a:t>
            </a:r>
          </a:p>
          <a:p>
            <a:pPr lvl="1"/>
            <a:r>
              <a:rPr lang="en-US" dirty="0"/>
              <a:t>But evades filtering</a:t>
            </a:r>
          </a:p>
        </p:txBody>
      </p:sp>
    </p:spTree>
    <p:extLst>
      <p:ext uri="{BB962C8B-B14F-4D97-AF65-F5344CB8AC3E}">
        <p14:creationId xmlns:p14="http://schemas.microsoft.com/office/powerpoint/2010/main" val="388467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Caching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servers typically cache much-used content</a:t>
            </a:r>
          </a:p>
          <a:p>
            <a:r>
              <a:rPr lang="en-US" dirty="0"/>
              <a:t>So accessing data through Google may show wrong origination IP address</a:t>
            </a:r>
          </a:p>
          <a:p>
            <a:r>
              <a:rPr lang="en-US" dirty="0"/>
              <a:t>Historical records (archives) on search engines also have different source addresses</a:t>
            </a:r>
          </a:p>
          <a:p>
            <a:r>
              <a:rPr lang="en-US" dirty="0"/>
              <a:t>Google’s “safe search” feature not a control</a:t>
            </a:r>
          </a:p>
          <a:p>
            <a:pPr lvl="1"/>
            <a:r>
              <a:rPr lang="en-US" dirty="0"/>
              <a:t>Cannot be password protected</a:t>
            </a:r>
          </a:p>
          <a:p>
            <a:pPr lvl="1"/>
            <a:r>
              <a:rPr lang="en-US" dirty="0"/>
              <a:t>Simply method for individual user to filter sexually objectionable material</a:t>
            </a:r>
          </a:p>
        </p:txBody>
      </p:sp>
    </p:spTree>
    <p:extLst>
      <p:ext uri="{BB962C8B-B14F-4D97-AF65-F5344CB8AC3E}">
        <p14:creationId xmlns:p14="http://schemas.microsoft.com/office/powerpoint/2010/main" val="24905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371600"/>
            <a:ext cx="4648200" cy="4953000"/>
          </a:xfrm>
        </p:spPr>
        <p:txBody>
          <a:bodyPr/>
          <a:lstStyle/>
          <a:p>
            <a:r>
              <a:rPr lang="en-US" dirty="0"/>
              <a:t>Internet = cesspool?</a:t>
            </a:r>
          </a:p>
          <a:p>
            <a:r>
              <a:rPr lang="en-US" dirty="0"/>
              <a:t>Objectionable content for some people</a:t>
            </a:r>
          </a:p>
          <a:p>
            <a:r>
              <a:rPr lang="en-US" dirty="0"/>
              <a:t>Choice to monitor and/or control access</a:t>
            </a:r>
          </a:p>
          <a:p>
            <a:r>
              <a:rPr lang="en-US" dirty="0"/>
              <a:t>Controversial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Free speech</a:t>
            </a:r>
          </a:p>
          <a:p>
            <a:pPr lvl="1"/>
            <a:r>
              <a:rPr lang="en-US" dirty="0"/>
              <a:t>“Censorware” vs “content filtering”</a:t>
            </a:r>
          </a:p>
          <a:p>
            <a:r>
              <a:rPr lang="en-US" dirty="0"/>
              <a:t>Chapter avoids taking sides in arguments</a:t>
            </a:r>
          </a:p>
        </p:txBody>
      </p:sp>
      <p:pic>
        <p:nvPicPr>
          <p:cNvPr id="3" name="Picture 2" descr="Cesspit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6025"/>
            <a:ext cx="3233420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248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Future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home-filtering products already improving</a:t>
            </a:r>
          </a:p>
          <a:p>
            <a:pPr lvl="1"/>
            <a:r>
              <a:rPr lang="en-US" dirty="0"/>
              <a:t>Net Nanny &amp; McAfee Parental Controls</a:t>
            </a:r>
          </a:p>
          <a:p>
            <a:pPr lvl="1"/>
            <a:r>
              <a:rPr lang="en-US" dirty="0"/>
              <a:t>Allow secure limitation to safe-search options</a:t>
            </a:r>
          </a:p>
          <a:p>
            <a:pPr lvl="1"/>
            <a:r>
              <a:rPr lang="en-US" dirty="0"/>
              <a:t>Object recognition for data typical of porn sites</a:t>
            </a:r>
          </a:p>
          <a:p>
            <a:r>
              <a:rPr lang="en-US" dirty="0"/>
              <a:t>Strong political / ideological conflicts</a:t>
            </a:r>
          </a:p>
          <a:p>
            <a:pPr lvl="1"/>
            <a:r>
              <a:rPr lang="en-US" dirty="0"/>
              <a:t>“Protection of the innocent” vs</a:t>
            </a:r>
          </a:p>
          <a:p>
            <a:pPr lvl="1"/>
            <a:r>
              <a:rPr lang="en-US" dirty="0"/>
              <a:t>“Rights of free speech”</a:t>
            </a:r>
          </a:p>
        </p:txBody>
      </p:sp>
    </p:spTree>
    <p:extLst>
      <p:ext uri="{BB962C8B-B14F-4D97-AF65-F5344CB8AC3E}">
        <p14:creationId xmlns:p14="http://schemas.microsoft.com/office/powerpoint/2010/main" val="1564297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Now go and study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Terminology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Proxy: intermediary computer in access path</a:t>
            </a:r>
          </a:p>
          <a:p>
            <a:r>
              <a:rPr lang="en-US" dirty="0"/>
              <a:t>Anonymizing Proxy: proxy that conceals identity of original user</a:t>
            </a:r>
          </a:p>
          <a:p>
            <a:r>
              <a:rPr lang="en-US" dirty="0"/>
              <a:t>Privacy-enhancing technologies </a:t>
            </a:r>
            <a:br>
              <a:rPr lang="en-US" dirty="0"/>
            </a:br>
            <a:r>
              <a:rPr lang="en-US" dirty="0"/>
              <a:t>(PET): maintain privacy of network </a:t>
            </a:r>
            <a:br>
              <a:rPr lang="en-US" dirty="0"/>
            </a:br>
            <a:r>
              <a:rPr lang="en-US" dirty="0"/>
              <a:t>access</a:t>
            </a:r>
          </a:p>
          <a:p>
            <a:r>
              <a:rPr lang="en-US" dirty="0"/>
              <a:t>Encryption: concealing content</a:t>
            </a:r>
          </a:p>
          <a:p>
            <a:r>
              <a:rPr lang="en-US" dirty="0"/>
              <a:t>Mixing networks: encrypted </a:t>
            </a:r>
            <a:br>
              <a:rPr lang="en-US" dirty="0"/>
            </a:br>
            <a:r>
              <a:rPr lang="en-US" dirty="0"/>
              <a:t>content sent to intermediary server </a:t>
            </a:r>
            <a:br>
              <a:rPr lang="en-US" dirty="0"/>
            </a:br>
            <a:r>
              <a:rPr lang="en-US" dirty="0"/>
              <a:t>to extract origin</a:t>
            </a:r>
          </a:p>
          <a:p>
            <a:r>
              <a:rPr lang="en-US" dirty="0"/>
              <a:t>Onion routing (TOR): strip ID info from originating router at multiple steps</a:t>
            </a:r>
          </a:p>
        </p:txBody>
      </p:sp>
      <p:pic>
        <p:nvPicPr>
          <p:cNvPr id="3" name="Picture 2" descr="TransGriot: The Gay, Inc Dictiona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09800"/>
            <a:ext cx="2504661" cy="3131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146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Preventing Dissent</a:t>
            </a:r>
          </a:p>
          <a:p>
            <a:r>
              <a:rPr lang="en-US" sz="2800" dirty="0"/>
              <a:t>Protecting Children</a:t>
            </a:r>
          </a:p>
          <a:p>
            <a:r>
              <a:rPr lang="en-US" sz="2800" dirty="0"/>
              <a:t>Supporting HR Policies</a:t>
            </a:r>
          </a:p>
          <a:p>
            <a:r>
              <a:rPr lang="en-US" sz="2800" dirty="0"/>
              <a:t>Enforcing Laws</a:t>
            </a:r>
          </a:p>
          <a:p>
            <a:r>
              <a:rPr lang="en-US" sz="2800" dirty="0"/>
              <a:t>National Security</a:t>
            </a:r>
          </a:p>
        </p:txBody>
      </p:sp>
      <p:pic>
        <p:nvPicPr>
          <p:cNvPr id="3" name="Picture 2" descr="August | 2013 | Hopes and Dreams: My Writing and My S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90900"/>
            <a:ext cx="3697941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70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Preventing Dissent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Repressive governments (e.g., PRC, N. Korea)</a:t>
            </a:r>
          </a:p>
          <a:p>
            <a:pPr lvl="1"/>
            <a:r>
              <a:rPr lang="en-US" dirty="0"/>
              <a:t>Deprive citizens of information</a:t>
            </a:r>
          </a:p>
          <a:p>
            <a:pPr lvl="1"/>
            <a:r>
              <a:rPr lang="en-US" dirty="0"/>
              <a:t>Stifle questions about doctrine</a:t>
            </a:r>
          </a:p>
          <a:p>
            <a:pPr lvl="1"/>
            <a:r>
              <a:rPr lang="en-US" dirty="0"/>
              <a:t>Repress challenges to authority</a:t>
            </a:r>
          </a:p>
          <a:p>
            <a:r>
              <a:rPr lang="en-US" dirty="0"/>
              <a:t>Constitutional rule of law</a:t>
            </a:r>
          </a:p>
          <a:p>
            <a:pPr lvl="1"/>
            <a:r>
              <a:rPr lang="en-US" dirty="0"/>
              <a:t>US 1</a:t>
            </a:r>
            <a:r>
              <a:rPr lang="en-US" baseline="30000" dirty="0"/>
              <a:t>st</a:t>
            </a:r>
            <a:r>
              <a:rPr lang="en-US" dirty="0"/>
              <a:t> Amendment</a:t>
            </a:r>
          </a:p>
          <a:p>
            <a:pPr lvl="1"/>
            <a:r>
              <a:rPr lang="en-US" dirty="0"/>
              <a:t>Cultural bias against repression</a:t>
            </a:r>
          </a:p>
          <a:p>
            <a:pPr lvl="1"/>
            <a:r>
              <a:rPr lang="en-US" dirty="0"/>
              <a:t>Resistance to public libraries’ use of filtering</a:t>
            </a:r>
          </a:p>
        </p:txBody>
      </p:sp>
      <p:pic>
        <p:nvPicPr>
          <p:cNvPr id="3" name="Picture 2" descr="Fist Raised Power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2243137" cy="35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9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762000"/>
          </a:xfrm>
        </p:spPr>
        <p:txBody>
          <a:bodyPr/>
          <a:lstStyle/>
          <a:p>
            <a:pPr lvl="0"/>
            <a:r>
              <a:rPr lang="en-US" dirty="0"/>
              <a:t>Protecting Children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562600"/>
          </a:xfrm>
        </p:spPr>
        <p:txBody>
          <a:bodyPr/>
          <a:lstStyle/>
          <a:p>
            <a:r>
              <a:rPr lang="en-US" dirty="0"/>
              <a:t>US government limits access by </a:t>
            </a:r>
            <a:br>
              <a:rPr lang="en-US" dirty="0"/>
            </a:br>
            <a:r>
              <a:rPr lang="en-US" dirty="0"/>
              <a:t>children to certain types of </a:t>
            </a:r>
            <a:br>
              <a:rPr lang="en-US" dirty="0"/>
            </a:br>
            <a:r>
              <a:rPr lang="en-US" dirty="0"/>
              <a:t>information</a:t>
            </a:r>
          </a:p>
          <a:p>
            <a:pPr lvl="1"/>
            <a:r>
              <a:rPr lang="en-US" dirty="0"/>
              <a:t>“Adult” materials</a:t>
            </a:r>
          </a:p>
          <a:p>
            <a:r>
              <a:rPr lang="en-US" dirty="0"/>
              <a:t>Public schools &amp; libraries</a:t>
            </a:r>
          </a:p>
          <a:p>
            <a:pPr lvl="1"/>
            <a:r>
              <a:rPr lang="en-US" i="1" dirty="0"/>
              <a:t>In loco parentis</a:t>
            </a:r>
          </a:p>
          <a:p>
            <a:pPr lvl="1"/>
            <a:r>
              <a:rPr lang="en-US" dirty="0"/>
              <a:t>Segment of population opposes </a:t>
            </a:r>
            <a:br>
              <a:rPr lang="en-US" dirty="0"/>
            </a:br>
            <a:r>
              <a:rPr lang="en-US" dirty="0"/>
              <a:t>exposing children to material to </a:t>
            </a:r>
            <a:br>
              <a:rPr lang="en-US" dirty="0"/>
            </a:br>
            <a:r>
              <a:rPr lang="en-US" dirty="0"/>
              <a:t>which the parents object</a:t>
            </a:r>
          </a:p>
          <a:p>
            <a:pPr lvl="1"/>
            <a:r>
              <a:rPr lang="en-US" dirty="0"/>
              <a:t>SCOTUS ruled many implementations unconstitutional</a:t>
            </a:r>
          </a:p>
          <a:p>
            <a:pPr lvl="1"/>
            <a:r>
              <a:rPr lang="en-US" dirty="0"/>
              <a:t>Child Internet Protection Act (CIPA) applies to schools receiving certain government funding</a:t>
            </a:r>
          </a:p>
          <a:p>
            <a:pPr lvl="1"/>
            <a:r>
              <a:rPr lang="en-US" dirty="0"/>
              <a:t>Also try to shield children against violating laws</a:t>
            </a:r>
          </a:p>
        </p:txBody>
      </p:sp>
      <p:pic>
        <p:nvPicPr>
          <p:cNvPr id="3" name="Picture 2" descr="Andre Pieterse - Blog with Me: Make a Child Smile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49" y="914400"/>
            <a:ext cx="2422451" cy="348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28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685800"/>
          </a:xfrm>
        </p:spPr>
        <p:txBody>
          <a:bodyPr/>
          <a:lstStyle/>
          <a:p>
            <a:pPr lvl="0"/>
            <a:r>
              <a:rPr lang="en-US" dirty="0"/>
              <a:t>Supporting HR Policies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620000" cy="5334000"/>
          </a:xfrm>
        </p:spPr>
        <p:txBody>
          <a:bodyPr/>
          <a:lstStyle/>
          <a:p>
            <a:r>
              <a:rPr lang="en-US" dirty="0"/>
              <a:t>Avoid waste of time by employees</a:t>
            </a:r>
          </a:p>
          <a:p>
            <a:pPr lvl="1"/>
            <a:r>
              <a:rPr lang="en-US" dirty="0"/>
              <a:t>Although some studies show freedom to be positive influence on productivity</a:t>
            </a:r>
          </a:p>
          <a:p>
            <a:r>
              <a:rPr lang="en-US" dirty="0"/>
              <a:t>Prevent </a:t>
            </a:r>
            <a:r>
              <a:rPr lang="en-US" i="1" dirty="0"/>
              <a:t>hostile work-environment</a:t>
            </a:r>
          </a:p>
          <a:p>
            <a:pPr lvl="1"/>
            <a:r>
              <a:rPr lang="en-US" dirty="0"/>
              <a:t>Equal Opportunity Employment laws</a:t>
            </a:r>
          </a:p>
          <a:p>
            <a:pPr lvl="1"/>
            <a:r>
              <a:rPr lang="en-US" dirty="0"/>
              <a:t>But many types of material potentially offensive</a:t>
            </a:r>
          </a:p>
          <a:p>
            <a:pPr lvl="1"/>
            <a:r>
              <a:rPr lang="en-US" dirty="0"/>
              <a:t>Complicates task of determining rules</a:t>
            </a:r>
          </a:p>
          <a:p>
            <a:r>
              <a:rPr lang="en-US" dirty="0"/>
              <a:t>Avoid legal liability for filtering</a:t>
            </a:r>
          </a:p>
          <a:p>
            <a:pPr lvl="1"/>
            <a:r>
              <a:rPr lang="en-US" dirty="0"/>
              <a:t>Pop-up warnings instead of blocks</a:t>
            </a:r>
          </a:p>
          <a:p>
            <a:pPr lvl="1"/>
            <a:r>
              <a:rPr lang="en-US" dirty="0"/>
              <a:t>AKA “Monitor &amp; Notify”</a:t>
            </a:r>
          </a:p>
        </p:txBody>
      </p:sp>
      <p:pic>
        <p:nvPicPr>
          <p:cNvPr id="3" name="Picture 2" descr="File:Official policy sea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46621"/>
            <a:ext cx="2811379" cy="281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41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Enforcing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3657600" cy="5181600"/>
          </a:xfrm>
        </p:spPr>
        <p:txBody>
          <a:bodyPr/>
          <a:lstStyle/>
          <a:p>
            <a:r>
              <a:rPr lang="en-US" dirty="0"/>
              <a:t>Law-enforcement organizations (LEOs) rarely block access</a:t>
            </a:r>
          </a:p>
          <a:p>
            <a:r>
              <a:rPr lang="en-US" dirty="0"/>
              <a:t>May monitor (surveillance)</a:t>
            </a:r>
          </a:p>
          <a:p>
            <a:r>
              <a:rPr lang="en-US" dirty="0"/>
              <a:t>PET* a serious problem</a:t>
            </a:r>
          </a:p>
          <a:p>
            <a:r>
              <a:rPr lang="en-US" dirty="0"/>
              <a:t>2014: FBI Director warns that phone encryption without back doors = serious problem for LEOs</a:t>
            </a:r>
          </a:p>
          <a:p>
            <a:pPr marL="0" indent="0">
              <a:buNone/>
            </a:pPr>
            <a:r>
              <a:rPr lang="en-US" dirty="0"/>
              <a:t>*Privacy-enhancing technology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700"/>
            <a:ext cx="5257800" cy="4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5003800"/>
            <a:ext cx="52578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  <a:hlinkClick r:id="rId4"/>
              </a:rPr>
              <a:t>http://www.huffingtonpost.com/2014/10/16/james-comey-phone-encryption_n_5996808.html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571758"/>
      </p:ext>
    </p:extLst>
  </p:cSld>
  <p:clrMapOvr>
    <a:masterClrMapping/>
  </p:clrMapOvr>
</p:sld>
</file>

<file path=ppt/theme/theme1.xml><?xml version="1.0" encoding="utf-8"?>
<a:theme xmlns:a="http://schemas.openxmlformats.org/drawingml/2006/main" name="csh5_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sz="1800" dirty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csh5_notes</Template>
  <TotalTime>1471</TotalTime>
  <Words>1817</Words>
  <Application>Microsoft Office PowerPoint</Application>
  <PresentationFormat>On-screen Show (4:3)</PresentationFormat>
  <Paragraphs>314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Bookman Old Style</vt:lpstr>
      <vt:lpstr>Garamond</vt:lpstr>
      <vt:lpstr>Times New Roman</vt:lpstr>
      <vt:lpstr>Wingdings</vt:lpstr>
      <vt:lpstr>csh5_notes</vt:lpstr>
      <vt:lpstr>Web Monitoring &amp; Content Filtering</vt:lpstr>
      <vt:lpstr>Topics</vt:lpstr>
      <vt:lpstr>Introduction</vt:lpstr>
      <vt:lpstr>Terminology</vt:lpstr>
      <vt:lpstr>Motivation</vt:lpstr>
      <vt:lpstr>Preventing Dissent</vt:lpstr>
      <vt:lpstr>Protecting Children</vt:lpstr>
      <vt:lpstr>Supporting HR Policies</vt:lpstr>
      <vt:lpstr>Enforcing Laws</vt:lpstr>
      <vt:lpstr>National  Security</vt:lpstr>
      <vt:lpstr>General Techniques</vt:lpstr>
      <vt:lpstr>Matching the Request</vt:lpstr>
      <vt:lpstr>Matching the Host: Servers</vt:lpstr>
      <vt:lpstr>Matching the Host: Intermediaries</vt:lpstr>
      <vt:lpstr>Matching the Domain</vt:lpstr>
      <vt:lpstr>Matching the Content (1)</vt:lpstr>
      <vt:lpstr>Matching the Content (2)</vt:lpstr>
      <vt:lpstr>Implementation</vt:lpstr>
      <vt:lpstr>Enforcement</vt:lpstr>
      <vt:lpstr>Proxies</vt:lpstr>
      <vt:lpstr>Firewalls</vt:lpstr>
      <vt:lpstr>Parental Tools</vt:lpstr>
      <vt:lpstr>Vulnerabilities</vt:lpstr>
      <vt:lpstr>Spoofing</vt:lpstr>
      <vt:lpstr>Tunneling</vt:lpstr>
      <vt:lpstr>Encryption</vt:lpstr>
      <vt:lpstr>Anonymity</vt:lpstr>
      <vt:lpstr>Translation Sites</vt:lpstr>
      <vt:lpstr>Caching Services</vt:lpstr>
      <vt:lpstr>The Future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Monitoring &amp; Content Filtering</dc:title>
  <dc:subject>CSH5 Chapter 31</dc:subject>
  <dc:creator>M. E. Kabay, PhD, CISSP-ISSMP</dc:creator>
  <cp:keywords/>
  <dc:description>Updated 2014-12-02_x000d_
Chapter Author: Steven Lovaas</dc:description>
  <cp:lastModifiedBy>Mich Kabay</cp:lastModifiedBy>
  <cp:revision>247</cp:revision>
  <cp:lastPrinted>2000-03-28T00:08:39Z</cp:lastPrinted>
  <dcterms:created xsi:type="dcterms:W3CDTF">2009-11-04T17:27:17Z</dcterms:created>
  <dcterms:modified xsi:type="dcterms:W3CDTF">2021-02-05T19:54:01Z</dcterms:modified>
  <cp:category/>
</cp:coreProperties>
</file>