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</p:sldMasterIdLst>
  <p:notesMasterIdLst>
    <p:notesMasterId r:id="rId51"/>
  </p:notesMasterIdLst>
  <p:handoutMasterIdLst>
    <p:handoutMasterId r:id="rId52"/>
  </p:handoutMasterIdLst>
  <p:sldIdLst>
    <p:sldId id="908" r:id="rId2"/>
    <p:sldId id="910" r:id="rId3"/>
    <p:sldId id="914" r:id="rId4"/>
    <p:sldId id="918" r:id="rId5"/>
    <p:sldId id="931" r:id="rId6"/>
    <p:sldId id="917" r:id="rId7"/>
    <p:sldId id="916" r:id="rId8"/>
    <p:sldId id="935" r:id="rId9"/>
    <p:sldId id="913" r:id="rId10"/>
    <p:sldId id="923" r:id="rId11"/>
    <p:sldId id="934" r:id="rId12"/>
    <p:sldId id="936" r:id="rId13"/>
    <p:sldId id="937" r:id="rId14"/>
    <p:sldId id="938" r:id="rId15"/>
    <p:sldId id="933" r:id="rId16"/>
    <p:sldId id="932" r:id="rId17"/>
    <p:sldId id="922" r:id="rId18"/>
    <p:sldId id="921" r:id="rId19"/>
    <p:sldId id="939" r:id="rId20"/>
    <p:sldId id="920" r:id="rId21"/>
    <p:sldId id="919" r:id="rId22"/>
    <p:sldId id="912" r:id="rId23"/>
    <p:sldId id="926" r:id="rId24"/>
    <p:sldId id="940" r:id="rId25"/>
    <p:sldId id="925" r:id="rId26"/>
    <p:sldId id="970" r:id="rId27"/>
    <p:sldId id="924" r:id="rId28"/>
    <p:sldId id="962" r:id="rId29"/>
    <p:sldId id="963" r:id="rId30"/>
    <p:sldId id="969" r:id="rId31"/>
    <p:sldId id="964" r:id="rId32"/>
    <p:sldId id="965" r:id="rId33"/>
    <p:sldId id="971" r:id="rId34"/>
    <p:sldId id="972" r:id="rId35"/>
    <p:sldId id="941" r:id="rId36"/>
    <p:sldId id="952" r:id="rId37"/>
    <p:sldId id="951" r:id="rId38"/>
    <p:sldId id="950" r:id="rId39"/>
    <p:sldId id="949" r:id="rId40"/>
    <p:sldId id="948" r:id="rId41"/>
    <p:sldId id="911" r:id="rId42"/>
    <p:sldId id="930" r:id="rId43"/>
    <p:sldId id="929" r:id="rId44"/>
    <p:sldId id="928" r:id="rId45"/>
    <p:sldId id="927" r:id="rId46"/>
    <p:sldId id="966" r:id="rId47"/>
    <p:sldId id="967" r:id="rId48"/>
    <p:sldId id="968" r:id="rId49"/>
    <p:sldId id="578" r:id="rId5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587" autoAdjust="0"/>
    <p:restoredTop sz="86452" autoAdjust="0"/>
  </p:normalViewPr>
  <p:slideViewPr>
    <p:cSldViewPr showGuides="1">
      <p:cViewPr varScale="1">
        <p:scale>
          <a:sx n="80" d="100"/>
          <a:sy n="80" d="100"/>
        </p:scale>
        <p:origin x="9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68"/>
    </p:cViewPr>
  </p:sorterViewPr>
  <p:notesViewPr>
    <p:cSldViewPr showGuides="1">
      <p:cViewPr varScale="1">
        <p:scale>
          <a:sx n="60" d="100"/>
          <a:sy n="60" d="100"/>
        </p:scale>
        <p:origin x="2323" y="3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57435"/>
            <a:ext cx="7315200" cy="22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ctr" defTabSz="913927" eaLnBrk="0" hangingPunct="0">
              <a:defRPr sz="1200" b="0" i="1" dirty="0" smtClean="0"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Introduction to IA – Class Notes</a:t>
            </a:r>
          </a:p>
        </p:txBody>
      </p:sp>
      <p:sp>
        <p:nvSpPr>
          <p:cNvPr id="503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5869"/>
            <a:ext cx="7315200" cy="457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b" anchorCtr="0" compatLnSpc="1">
            <a:prstTxWarp prst="textNoShape">
              <a:avLst/>
            </a:prstTxWarp>
          </a:bodyPr>
          <a:lstStyle>
            <a:lvl1pPr algn="ctr" defTabSz="913927" eaLnBrk="0" hangingPunct="0">
              <a:defRPr sz="1200" b="0" i="1" dirty="0" smtClean="0">
                <a:latin typeface="Times New Roman" charset="0"/>
              </a:defRPr>
            </a:lvl1pPr>
          </a:lstStyle>
          <a:p>
            <a:pPr>
              <a:defRPr/>
            </a:pPr>
            <a:r>
              <a:rPr lang="en-US" dirty="0"/>
              <a:t>Copyright </a:t>
            </a:r>
            <a:r>
              <a:rPr lang="en-US"/>
              <a:t>© 2020 M. E. </a:t>
            </a:r>
            <a:r>
              <a:rPr lang="en-US" dirty="0"/>
              <a:t>Kabay                             </a:t>
            </a:r>
            <a:fld id="{737F65E9-A772-4A14-AEBC-B0D97BFED8B8}" type="slidenum">
              <a:rPr lang="en-US"/>
              <a:pPr>
                <a:defRPr/>
              </a:pPr>
              <a:t>‹#›</a:t>
            </a:fld>
            <a:r>
              <a:rPr lang="en-US" dirty="0"/>
              <a:t>                                            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64516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19200" y="239375"/>
            <a:ext cx="4876800" cy="2393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>
            <a:lvl1pPr algn="ctr" defTabSz="966621" eaLnBrk="0" hangingPunct="0">
              <a:defRPr sz="1300" b="0" i="1" dirty="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/>
              <a:t>IS340 Class Notes</a:t>
            </a:r>
          </a:p>
        </p:txBody>
      </p:sp>
      <p:sp>
        <p:nvSpPr>
          <p:cNvPr id="512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38032" y="4561226"/>
            <a:ext cx="5039139" cy="431857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38032" y="9122452"/>
            <a:ext cx="5039139" cy="2393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ctr" defTabSz="966621" eaLnBrk="0" hangingPunct="0">
              <a:defRPr sz="1100" b="0" i="1" dirty="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251753" y="9122452"/>
            <a:ext cx="1056861" cy="23937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6647" tIns="48324" rIns="96647" bIns="48324" numCol="1" anchor="b" anchorCtr="0" compatLnSpc="1">
            <a:prstTxWarp prst="textNoShape">
              <a:avLst/>
            </a:prstTxWarp>
          </a:bodyPr>
          <a:lstStyle>
            <a:lvl1pPr algn="ctr" defTabSz="966621" eaLnBrk="0" hangingPunct="0">
              <a:defRPr sz="1100" b="0" dirty="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dirty="0"/>
              <a:t>1-</a:t>
            </a:r>
            <a:fld id="{ED725276-BEAB-4EA9-A13C-79F565D41D7F}" type="slidenum">
              <a:rPr lang="en-US"/>
              <a:pPr>
                <a:defRPr/>
              </a:pPr>
              <a:t>‹#›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75960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1143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3429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614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/>
              <a:t>Copyright </a:t>
            </a:r>
            <a:r>
              <a:rPr lang="en-US"/>
              <a:t>© 2020 M. E. </a:t>
            </a:r>
            <a:r>
              <a:rPr lang="en-US" dirty="0"/>
              <a:t>Kabay.                                                            All rights reserved.</a:t>
            </a: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 dirty="0"/>
              <a:t>1-</a:t>
            </a:r>
            <a:fld id="{B801C775-E9A2-4685-A6A4-9F4F15C88AEE}" type="slidenum">
              <a:rPr lang="en-US" smtClean="0"/>
              <a:pPr/>
              <a:t>1</a:t>
            </a:fld>
            <a:endParaRPr lang="en-US" sz="13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6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10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51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11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145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12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774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13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350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14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282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15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748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16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59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17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136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18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71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19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517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Copyright © 2004 M. E. Kabay.                                                            All rights reserved.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 dirty="0"/>
              <a:t>1-</a:t>
            </a:r>
            <a:fld id="{F58B216C-A862-4EB0-B884-BFC1CA76260A}" type="slidenum">
              <a:rPr lang="en-US" smtClean="0"/>
              <a:pPr/>
              <a:t>2</a:t>
            </a:fld>
            <a:endParaRPr lang="en-US" sz="1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24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20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196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21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404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22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76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23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9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24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6638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25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35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26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88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27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341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28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057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29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388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1983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30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291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31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2606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32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00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33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1729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34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454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35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53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36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5539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37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722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38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959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39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20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724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40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1590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41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7210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42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032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43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066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44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997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45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4976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46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7391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47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392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48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8115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en-US" dirty="0"/>
              <a:t>1-</a:t>
            </a:r>
            <a:fld id="{03FF91CD-32CD-43BA-AAFF-F595D6CB5954}" type="slidenum">
              <a:rPr lang="en-US" smtClean="0"/>
              <a:pPr/>
              <a:t>49</a:t>
            </a:fld>
            <a:endParaRPr lang="en-US" sz="1300" dirty="0">
              <a:latin typeface="Times New Roman" pitchFamily="18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78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5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19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6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717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7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6529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8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932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© 2003 M. E. Kabay.                                                           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1-</a:t>
            </a:r>
            <a:fld id="{ED725276-BEAB-4EA9-A13C-79F565D41D7F}" type="slidenum">
              <a:rPr lang="en-US" smtClean="0"/>
              <a:pPr>
                <a:defRPr/>
              </a:pPr>
              <a:t>9</a:t>
            </a:fld>
            <a:endParaRPr lang="en-US" sz="13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125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162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9860" name="Rectangle 4"/>
          <p:cNvSpPr>
            <a:spLocks noChangeArrowheads="1"/>
          </p:cNvSpPr>
          <p:nvPr/>
        </p:nvSpPr>
        <p:spPr bwMode="auto">
          <a:xfrm>
            <a:off x="0" y="6494463"/>
            <a:ext cx="460375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fld id="{1876368F-CCB9-4D53-B26B-53ADE0C8FEAD}" type="slidenum">
              <a:rPr lang="en-US" sz="1800"/>
              <a:pPr eaLnBrk="0" hangingPunct="0">
                <a:defRPr/>
              </a:pPr>
              <a:t>‹#›</a:t>
            </a:fld>
            <a:endParaRPr lang="en-US" sz="1800" dirty="0"/>
          </a:p>
        </p:txBody>
      </p:sp>
      <p:sp>
        <p:nvSpPr>
          <p:cNvPr id="889861" name="Text Box 5"/>
          <p:cNvSpPr txBox="1">
            <a:spLocks noChangeArrowheads="1"/>
          </p:cNvSpPr>
          <p:nvPr/>
        </p:nvSpPr>
        <p:spPr bwMode="auto">
          <a:xfrm>
            <a:off x="8839200" y="152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 b="0" dirty="0">
              <a:latin typeface="Times New Roman" charset="0"/>
            </a:endParaRPr>
          </a:p>
        </p:txBody>
      </p:sp>
      <p:sp>
        <p:nvSpPr>
          <p:cNvPr id="889863" name="Text Box 7"/>
          <p:cNvSpPr txBox="1">
            <a:spLocks noChangeArrowheads="1"/>
          </p:cNvSpPr>
          <p:nvPr/>
        </p:nvSpPr>
        <p:spPr bwMode="auto">
          <a:xfrm>
            <a:off x="3322638" y="6643688"/>
            <a:ext cx="24971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800" b="0" i="1" dirty="0"/>
              <a:t>Copyright </a:t>
            </a:r>
            <a:r>
              <a:rPr lang="en-US" sz="800" b="0" i="1"/>
              <a:t>© 2020 M. E. </a:t>
            </a:r>
            <a:r>
              <a:rPr lang="en-US" sz="800" b="0" i="1" dirty="0"/>
              <a:t>Kabay.  All rights reserved.</a:t>
            </a:r>
          </a:p>
        </p:txBody>
      </p:sp>
      <p:pic>
        <p:nvPicPr>
          <p:cNvPr id="1031" name="Picture 7" descr="NWU_2c_stacked_logo_1-inch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35950" y="0"/>
            <a:ext cx="9080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2pPr>
      <a:lvl3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3pPr>
      <a:lvl4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4pPr>
      <a:lvl5pPr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5pPr>
      <a:lvl6pPr marL="4572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6pPr>
      <a:lvl7pPr marL="9144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7pPr>
      <a:lvl8pPr marL="13716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8pPr>
      <a:lvl9pPr marL="1828800" algn="l" defTabSz="917575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itchFamily="18" charset="0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q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ü"/>
        <a:defRPr sz="2400" b="1">
          <a:solidFill>
            <a:schemeClr val="tx1"/>
          </a:solidFill>
          <a:latin typeface="+mn-lt"/>
        </a:defRPr>
      </a:lvl3pPr>
      <a:lvl4pPr marL="1543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2400" b="1">
          <a:solidFill>
            <a:schemeClr val="tx1"/>
          </a:solidFill>
          <a:latin typeface="+mn-lt"/>
        </a:defRPr>
      </a:lvl4pPr>
      <a:lvl5pPr marL="20002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5pPr>
      <a:lvl6pPr marL="24574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6pPr>
      <a:lvl7pPr marL="29146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7pPr>
      <a:lvl8pPr marL="33718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8pPr>
      <a:lvl9pPr marL="3829050" indent="-1714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etf.org/rfc/rfc1510.tx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mputerlanguag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968991" y="152400"/>
            <a:ext cx="7162800" cy="3276600"/>
          </a:xfrm>
        </p:spPr>
        <p:txBody>
          <a:bodyPr/>
          <a:lstStyle/>
          <a:p>
            <a:pPr algn="ctr"/>
            <a:r>
              <a:rPr lang="en-US" sz="19900" dirty="0"/>
              <a:t>VPNs</a:t>
            </a:r>
            <a:endParaRPr lang="en-US" sz="11500" dirty="0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990600" y="3429000"/>
            <a:ext cx="7162800" cy="31242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3600" dirty="0"/>
              <a:t>CSH6 Chapter 32</a:t>
            </a:r>
          </a:p>
          <a:p>
            <a:pPr algn="ctr">
              <a:buFont typeface="Wingdings" pitchFamily="2" charset="2"/>
              <a:buNone/>
            </a:pPr>
            <a:r>
              <a:rPr lang="en-US" sz="3600" dirty="0"/>
              <a:t>“Virtual Private Networks &amp; Secure Remote Access”</a:t>
            </a:r>
          </a:p>
          <a:p>
            <a:pPr algn="ctr">
              <a:buFont typeface="Wingdings" pitchFamily="2" charset="2"/>
              <a:buNone/>
            </a:pPr>
            <a:r>
              <a:rPr lang="en-US" sz="3600" dirty="0"/>
              <a:t>Justin </a:t>
            </a:r>
            <a:r>
              <a:rPr lang="en-US" sz="3600" dirty="0" err="1"/>
              <a:t>Opatrny</a:t>
            </a:r>
            <a:r>
              <a:rPr lang="en-US" sz="3600" dirty="0"/>
              <a:t> &amp; Carl Ness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IPSec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Basics</a:t>
            </a:r>
          </a:p>
          <a:p>
            <a:pPr lvl="1"/>
            <a:r>
              <a:rPr lang="en-US" dirty="0"/>
              <a:t>Suite of Internet Protocol (IP) layer protocols</a:t>
            </a:r>
          </a:p>
          <a:p>
            <a:pPr lvl="1"/>
            <a:r>
              <a:rPr lang="en-US" dirty="0"/>
              <a:t>Establish &amp; protect VPN transmissions</a:t>
            </a:r>
          </a:p>
          <a:p>
            <a:pPr lvl="1"/>
            <a:r>
              <a:rPr lang="en-US" dirty="0"/>
              <a:t>Usually uses client-resident application</a:t>
            </a:r>
          </a:p>
          <a:p>
            <a:pPr lvl="1"/>
            <a:r>
              <a:rPr lang="en-US" dirty="0"/>
              <a:t>Create encrypted VPN tunnel into internal network</a:t>
            </a:r>
          </a:p>
          <a:p>
            <a:r>
              <a:rPr lang="en-US" dirty="0"/>
              <a:t>Topics</a:t>
            </a:r>
          </a:p>
          <a:p>
            <a:pPr lvl="1" rtl="0" eaLnBrk="1" fontAlgn="base" hangingPunct="1"/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Key Exchange &amp; Management</a:t>
            </a:r>
            <a:endParaRPr lang="en-US" sz="2400" dirty="0"/>
          </a:p>
          <a:p>
            <a:pPr lvl="1" rtl="0" eaLnBrk="1" fontAlgn="base" hangingPunct="1"/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Authentication Header vs Encapsulating Security Payload</a:t>
            </a:r>
            <a:endParaRPr lang="en-US" dirty="0"/>
          </a:p>
          <a:p>
            <a:pPr lvl="1" rtl="0" eaLnBrk="1" fontAlgn="base" hangingPunct="1"/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Transport vs Tunnel Mode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066800"/>
          </a:xfrm>
        </p:spPr>
        <p:txBody>
          <a:bodyPr/>
          <a:lstStyle/>
          <a:p>
            <a:pPr lvl="0"/>
            <a:r>
              <a:rPr lang="en-US" dirty="0"/>
              <a:t>IPSec: Key Exchange &amp; Management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066800"/>
            <a:ext cx="8991600" cy="5257800"/>
          </a:xfrm>
        </p:spPr>
        <p:txBody>
          <a:bodyPr/>
          <a:lstStyle/>
          <a:p>
            <a:r>
              <a:rPr lang="en-US" dirty="0"/>
              <a:t>Must establish and manage </a:t>
            </a:r>
            <a:r>
              <a:rPr lang="en-US" i="1" dirty="0"/>
              <a:t>Security Association</a:t>
            </a:r>
            <a:r>
              <a:rPr lang="en-US" dirty="0"/>
              <a:t> (SA) between client &amp; server</a:t>
            </a:r>
          </a:p>
          <a:p>
            <a:r>
              <a:rPr lang="en-US" dirty="0"/>
              <a:t>IPSec uses Internet Key Exchange (IKE)</a:t>
            </a:r>
          </a:p>
          <a:p>
            <a:pPr lvl="1"/>
            <a:r>
              <a:rPr lang="en-US" dirty="0"/>
              <a:t>Good reference: NIST </a:t>
            </a:r>
            <a:r>
              <a:rPr lang="en-US" i="1" dirty="0"/>
              <a:t>Guide to IPSEC </a:t>
            </a:r>
            <a:br>
              <a:rPr lang="en-US" i="1" dirty="0"/>
            </a:br>
            <a:r>
              <a:rPr lang="en-US" i="1" dirty="0"/>
              <a:t>VPNs </a:t>
            </a:r>
            <a:r>
              <a:rPr lang="en-US" dirty="0"/>
              <a:t>(SP 800-77)</a:t>
            </a:r>
          </a:p>
          <a:p>
            <a:r>
              <a:rPr lang="en-US" dirty="0"/>
              <a:t>2 phases in establishing SA</a:t>
            </a:r>
          </a:p>
          <a:p>
            <a:pPr lvl="1"/>
            <a:r>
              <a:rPr lang="en-US" dirty="0"/>
              <a:t>Phase 1 creates initial </a:t>
            </a:r>
            <a:br>
              <a:rPr lang="en-US" dirty="0"/>
            </a:br>
            <a:r>
              <a:rPr lang="en-US" dirty="0"/>
              <a:t>IKE SA</a:t>
            </a:r>
          </a:p>
          <a:p>
            <a:pPr lvl="2"/>
            <a:r>
              <a:rPr lang="en-US" dirty="0"/>
              <a:t>Can use 2 modes: </a:t>
            </a:r>
          </a:p>
          <a:p>
            <a:pPr lvl="3"/>
            <a:r>
              <a:rPr lang="en-US" dirty="0"/>
              <a:t>Main mode</a:t>
            </a:r>
          </a:p>
          <a:p>
            <a:pPr lvl="3"/>
            <a:r>
              <a:rPr lang="en-US" dirty="0"/>
              <a:t>Aggressive mode</a:t>
            </a:r>
          </a:p>
          <a:p>
            <a:pPr lvl="1"/>
            <a:r>
              <a:rPr lang="en-US" dirty="0"/>
              <a:t>Phase 2 establishes IPSec 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0400" y="6019800"/>
            <a:ext cx="1749197" cy="584775"/>
          </a:xfrm>
          <a:prstGeom prst="rect">
            <a:avLst/>
          </a:prstGeom>
          <a:solidFill>
            <a:srgbClr val="FF99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600" dirty="0"/>
              <a:t>More details on </a:t>
            </a:r>
          </a:p>
          <a:p>
            <a:r>
              <a:rPr lang="en-US" sz="1600" dirty="0"/>
              <a:t>following slides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3" t="914" r="1"/>
          <a:stretch/>
        </p:blipFill>
        <p:spPr bwMode="auto">
          <a:xfrm rot="19626691">
            <a:off x="4939309" y="2599452"/>
            <a:ext cx="4156419" cy="40721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-12058650" y="-9791701"/>
            <a:chExt cx="27927300" cy="25984202"/>
          </a:xfrm>
        </p:grpSpPr>
        <p:pic>
          <p:nvPicPr>
            <p:cNvPr id="1126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00" t="15012" b="16788"/>
            <a:stretch/>
          </p:blipFill>
          <p:spPr bwMode="auto">
            <a:xfrm>
              <a:off x="-12058650" y="-9791701"/>
              <a:ext cx="27927300" cy="12992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00" t="15012" b="16788"/>
            <a:stretch/>
          </p:blipFill>
          <p:spPr bwMode="auto">
            <a:xfrm>
              <a:off x="-12058650" y="3200400"/>
              <a:ext cx="27927300" cy="12992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914400"/>
          </a:xfrm>
        </p:spPr>
        <p:txBody>
          <a:bodyPr/>
          <a:lstStyle/>
          <a:p>
            <a:r>
              <a:rPr lang="en-US" dirty="0"/>
              <a:t>IKE</a:t>
            </a:r>
            <a:r>
              <a:rPr lang="en-US" baseline="0" dirty="0"/>
              <a:t> Phase 1 Main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686800" cy="5562600"/>
          </a:xfrm>
        </p:spPr>
        <p:txBody>
          <a:bodyPr/>
          <a:lstStyle/>
          <a:p>
            <a:r>
              <a:rPr lang="en-US" dirty="0"/>
              <a:t>Most commonly used</a:t>
            </a:r>
          </a:p>
          <a:p>
            <a:r>
              <a:rPr lang="en-US" dirty="0"/>
              <a:t>3 </a:t>
            </a:r>
            <a:r>
              <a:rPr lang="en-US" i="1" dirty="0"/>
              <a:t>pairs</a:t>
            </a:r>
            <a:r>
              <a:rPr lang="en-US" dirty="0"/>
              <a:t> of packets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pair negotiates 4-parameter protection suite</a:t>
            </a:r>
          </a:p>
          <a:p>
            <a:pPr lvl="2"/>
            <a:r>
              <a:rPr lang="en-US" dirty="0"/>
              <a:t>Encryption algorithm (e.g., 3DES, AES)</a:t>
            </a:r>
          </a:p>
          <a:p>
            <a:pPr lvl="2"/>
            <a:r>
              <a:rPr lang="en-US" dirty="0"/>
              <a:t>Integrity protection algorithm (e.g., HMAC-SHA-1)</a:t>
            </a:r>
          </a:p>
          <a:p>
            <a:pPr lvl="2"/>
            <a:r>
              <a:rPr lang="en-US" dirty="0"/>
              <a:t>Authentication method (e.g., </a:t>
            </a:r>
            <a:br>
              <a:rPr lang="en-US" dirty="0"/>
            </a:br>
            <a:r>
              <a:rPr lang="en-US" dirty="0"/>
              <a:t>shared key, PKI certificate)</a:t>
            </a:r>
          </a:p>
          <a:p>
            <a:pPr lvl="2"/>
            <a:r>
              <a:rPr lang="en-US" dirty="0" err="1"/>
              <a:t>Diffie</a:t>
            </a:r>
            <a:r>
              <a:rPr lang="en-US" dirty="0"/>
              <a:t>-Hellman group* (category of keylength &amp; type of encryption algorithm)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pair exchanges encryption keys using D-H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pair authentications each side of connection to other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00" y="6167735"/>
            <a:ext cx="2020105" cy="461665"/>
          </a:xfrm>
          <a:prstGeom prst="rect">
            <a:avLst/>
          </a:prstGeom>
          <a:solidFill>
            <a:srgbClr val="FF99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200" dirty="0"/>
              <a:t>HMAC: hashed message </a:t>
            </a:r>
            <a:br>
              <a:rPr lang="en-US" sz="1200" dirty="0"/>
            </a:br>
            <a:r>
              <a:rPr lang="en-US" sz="1200" dirty="0"/>
              <a:t>authentication code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6125864"/>
            <a:ext cx="1284326" cy="461665"/>
          </a:xfrm>
          <a:prstGeom prst="rect">
            <a:avLst/>
          </a:prstGeom>
          <a:solidFill>
            <a:srgbClr val="FF99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200" dirty="0"/>
              <a:t>*See SP800-77 </a:t>
            </a:r>
          </a:p>
          <a:p>
            <a:r>
              <a:rPr lang="en-US" sz="1200" dirty="0"/>
              <a:t>pp 3-11 &amp; 3-12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295400"/>
          </a:xfrm>
        </p:spPr>
        <p:txBody>
          <a:bodyPr/>
          <a:lstStyle/>
          <a:p>
            <a:pPr lvl="0"/>
            <a:r>
              <a:rPr lang="en-US" dirty="0"/>
              <a:t>IKE</a:t>
            </a:r>
            <a:r>
              <a:rPr lang="en-US" baseline="0" dirty="0"/>
              <a:t> Phase 1 </a:t>
            </a:r>
            <a:r>
              <a:rPr lang="en-US" dirty="0"/>
              <a:t>Aggressive Mode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153400" cy="5257800"/>
          </a:xfrm>
        </p:spPr>
        <p:txBody>
          <a:bodyPr/>
          <a:lstStyle/>
          <a:p>
            <a:pPr lvl="0"/>
            <a:r>
              <a:rPr lang="en-US" dirty="0"/>
              <a:t>3 </a:t>
            </a:r>
            <a:r>
              <a:rPr lang="en-US" i="1" dirty="0"/>
              <a:t>packets </a:t>
            </a:r>
            <a:r>
              <a:rPr lang="en-US" i="0" dirty="0"/>
              <a:t>(not</a:t>
            </a:r>
            <a:r>
              <a:rPr lang="en-US" i="0" baseline="0" dirty="0"/>
              <a:t> pairs of packets)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baseline="0" dirty="0"/>
              <a:t> &amp; 2</a:t>
            </a:r>
            <a:r>
              <a:rPr lang="en-US" baseline="30000" dirty="0"/>
              <a:t>nd</a:t>
            </a:r>
            <a:r>
              <a:rPr lang="en-US" baseline="0" dirty="0"/>
              <a:t> packets </a:t>
            </a:r>
          </a:p>
          <a:p>
            <a:pPr lvl="2"/>
            <a:r>
              <a:rPr lang="en-US" baseline="0" dirty="0"/>
              <a:t>Negotiate all IKE SA </a:t>
            </a:r>
            <a:br>
              <a:rPr lang="en-US" baseline="0" dirty="0"/>
            </a:br>
            <a:r>
              <a:rPr lang="en-US" baseline="0" dirty="0"/>
              <a:t>parameters </a:t>
            </a:r>
          </a:p>
          <a:p>
            <a:pPr lvl="2"/>
            <a:r>
              <a:rPr lang="en-US" dirty="0"/>
              <a:t>Perform key exchange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&amp; 3</a:t>
            </a:r>
            <a:r>
              <a:rPr lang="en-US" baseline="30000" dirty="0"/>
              <a:t>rd</a:t>
            </a:r>
            <a:r>
              <a:rPr lang="en-US" dirty="0"/>
              <a:t> packets</a:t>
            </a:r>
          </a:p>
          <a:p>
            <a:pPr lvl="2"/>
            <a:r>
              <a:rPr lang="en-US" dirty="0"/>
              <a:t>Authenticate end-points </a:t>
            </a:r>
            <a:br>
              <a:rPr lang="en-US" dirty="0"/>
            </a:br>
            <a:r>
              <a:rPr lang="en-US" dirty="0"/>
              <a:t>to each other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456381"/>
            <a:ext cx="3895724" cy="5096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762000"/>
          </a:xfrm>
        </p:spPr>
        <p:txBody>
          <a:bodyPr/>
          <a:lstStyle/>
          <a:p>
            <a:r>
              <a:rPr lang="en-US" dirty="0"/>
              <a:t>IKE Phase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991600" cy="5638800"/>
          </a:xfrm>
        </p:spPr>
        <p:txBody>
          <a:bodyPr/>
          <a:lstStyle/>
          <a:p>
            <a:r>
              <a:rPr lang="en-US" sz="2200" i="1" dirty="0"/>
              <a:t>Quick mode </a:t>
            </a:r>
            <a:r>
              <a:rPr lang="en-US" sz="2200" dirty="0"/>
              <a:t>to establish IPSec SAs</a:t>
            </a:r>
          </a:p>
          <a:p>
            <a:r>
              <a:rPr lang="en-US" sz="2200" dirty="0"/>
              <a:t>Each side maintains </a:t>
            </a:r>
            <a:r>
              <a:rPr lang="en-US" sz="2200" dirty="0" err="1"/>
              <a:t>IPSec</a:t>
            </a:r>
            <a:r>
              <a:rPr lang="en-US" sz="2200" dirty="0"/>
              <a:t> SA in SAD (Security Association </a:t>
            </a:r>
            <a:br>
              <a:rPr lang="en-US" sz="2200" dirty="0"/>
            </a:br>
            <a:r>
              <a:rPr lang="en-US" sz="2200" dirty="0"/>
              <a:t>Database)</a:t>
            </a:r>
          </a:p>
          <a:p>
            <a:r>
              <a:rPr lang="en-US" sz="2200" dirty="0"/>
              <a:t>Initiating device creates &amp; sends </a:t>
            </a:r>
            <a:br>
              <a:rPr lang="en-US" sz="2200" dirty="0"/>
            </a:br>
            <a:r>
              <a:rPr lang="en-US" sz="2200" dirty="0"/>
              <a:t>SA proposal to VPN server</a:t>
            </a:r>
          </a:p>
          <a:p>
            <a:r>
              <a:rPr lang="en-US" sz="2200" dirty="0"/>
              <a:t>VPN server replies with SA </a:t>
            </a:r>
            <a:br>
              <a:rPr lang="en-US" sz="2200" dirty="0"/>
            </a:br>
            <a:r>
              <a:rPr lang="en-US" sz="2200" dirty="0"/>
              <a:t>selection &amp; hash to </a:t>
            </a:r>
            <a:br>
              <a:rPr lang="en-US" sz="2200" dirty="0"/>
            </a:br>
            <a:r>
              <a:rPr lang="en-US" sz="2200" dirty="0"/>
              <a:t>authenticate connection</a:t>
            </a:r>
          </a:p>
          <a:p>
            <a:r>
              <a:rPr lang="en-US" sz="2200" dirty="0"/>
              <a:t>Initiating device replies </a:t>
            </a:r>
            <a:br>
              <a:rPr lang="en-US" sz="2200" dirty="0"/>
            </a:br>
            <a:r>
              <a:rPr lang="en-US" sz="2200" dirty="0"/>
              <a:t>with hash generated </a:t>
            </a:r>
            <a:br>
              <a:rPr lang="en-US" sz="2200" dirty="0"/>
            </a:br>
            <a:r>
              <a:rPr lang="en-US" sz="2200" dirty="0"/>
              <a:t>from prompt received </a:t>
            </a:r>
            <a:br>
              <a:rPr lang="en-US" sz="2200" dirty="0"/>
            </a:br>
            <a:r>
              <a:rPr lang="en-US" sz="2200" dirty="0"/>
              <a:t>from server</a:t>
            </a:r>
          </a:p>
          <a:p>
            <a:r>
              <a:rPr lang="en-US" sz="2200" dirty="0"/>
              <a:t>If server matches received </a:t>
            </a:r>
            <a:br>
              <a:rPr lang="en-US" sz="2200" dirty="0"/>
            </a:br>
            <a:r>
              <a:rPr lang="en-US" sz="2200" dirty="0"/>
              <a:t>hash with sent hash, server </a:t>
            </a:r>
            <a:br>
              <a:rPr lang="en-US" sz="2200" dirty="0"/>
            </a:br>
            <a:r>
              <a:rPr lang="en-US" sz="2200" dirty="0"/>
              <a:t>adds SA to SAD &amp; </a:t>
            </a:r>
            <a:br>
              <a:rPr lang="en-US" sz="2200" dirty="0"/>
            </a:br>
            <a:r>
              <a:rPr lang="en-US" sz="2200" dirty="0"/>
              <a:t>connection proceeds</a:t>
            </a:r>
          </a:p>
          <a:p>
            <a:endParaRPr lang="en-US" sz="2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5029200" cy="502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838200"/>
          </a:xfrm>
        </p:spPr>
        <p:txBody>
          <a:bodyPr>
            <a:normAutofit/>
          </a:bodyPr>
          <a:lstStyle/>
          <a:p>
            <a:pPr lvl="0"/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IPSec: </a:t>
            </a:r>
            <a:r>
              <a:rPr lang="en-US" dirty="0"/>
              <a:t>AH vs ESP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8153400" cy="5638800"/>
          </a:xfrm>
        </p:spPr>
        <p:txBody>
          <a:bodyPr/>
          <a:lstStyle/>
          <a:p>
            <a:r>
              <a:rPr lang="en-US" dirty="0"/>
              <a:t>Authentication Header (AH)</a:t>
            </a:r>
          </a:p>
          <a:p>
            <a:pPr lvl="1"/>
            <a:r>
              <a:rPr lang="en-US" dirty="0"/>
              <a:t>Protects integrity of packet </a:t>
            </a:r>
            <a:br>
              <a:rPr lang="en-US" dirty="0"/>
            </a:br>
            <a:r>
              <a:rPr lang="en-US" dirty="0"/>
              <a:t>header &amp; payload</a:t>
            </a:r>
          </a:p>
          <a:p>
            <a:pPr lvl="1"/>
            <a:r>
              <a:rPr lang="en-US" dirty="0"/>
              <a:t>Uses cryptographic hashing</a:t>
            </a:r>
          </a:p>
          <a:p>
            <a:r>
              <a:rPr lang="en-US" dirty="0"/>
              <a:t>Encapsulating Security </a:t>
            </a:r>
            <a:br>
              <a:rPr lang="en-US" dirty="0"/>
            </a:br>
            <a:r>
              <a:rPr lang="en-US" dirty="0"/>
              <a:t>Payload (ESP)</a:t>
            </a:r>
          </a:p>
          <a:p>
            <a:pPr lvl="1"/>
            <a:r>
              <a:rPr lang="en-US" dirty="0"/>
              <a:t>More common </a:t>
            </a:r>
            <a:br>
              <a:rPr lang="en-US" dirty="0"/>
            </a:br>
            <a:r>
              <a:rPr lang="en-US" dirty="0"/>
              <a:t>implementation today</a:t>
            </a:r>
          </a:p>
          <a:p>
            <a:pPr lvl="1"/>
            <a:r>
              <a:rPr lang="en-US" dirty="0"/>
              <a:t>Encrypt entire packet</a:t>
            </a:r>
          </a:p>
          <a:p>
            <a:pPr lvl="1"/>
            <a:r>
              <a:rPr lang="en-US" dirty="0"/>
              <a:t>Create new IP header</a:t>
            </a:r>
          </a:p>
          <a:p>
            <a:pPr lvl="1"/>
            <a:r>
              <a:rPr lang="en-US" dirty="0"/>
              <a:t>Protects both integrity &amp; </a:t>
            </a:r>
            <a:br>
              <a:rPr lang="en-US" dirty="0"/>
            </a:br>
            <a:r>
              <a:rPr lang="en-US" dirty="0"/>
              <a:t>confidentiality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524000"/>
            <a:ext cx="4724400" cy="472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914400"/>
          </a:xfrm>
        </p:spPr>
        <p:txBody>
          <a:bodyPr/>
          <a:lstStyle/>
          <a:p>
            <a:pPr lvl="0"/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IPSec: </a:t>
            </a:r>
            <a:r>
              <a:rPr lang="en-US" dirty="0"/>
              <a:t>Transport vs Tunnel Mode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62000"/>
            <a:ext cx="8686800" cy="5791200"/>
          </a:xfrm>
        </p:spPr>
        <p:txBody>
          <a:bodyPr/>
          <a:lstStyle/>
          <a:p>
            <a:r>
              <a:rPr lang="en-US" dirty="0"/>
              <a:t>Transport mode</a:t>
            </a:r>
          </a:p>
          <a:p>
            <a:pPr lvl="1"/>
            <a:r>
              <a:rPr lang="en-US" dirty="0"/>
              <a:t>Preserves original IP header</a:t>
            </a:r>
          </a:p>
          <a:p>
            <a:pPr lvl="1"/>
            <a:r>
              <a:rPr lang="en-US" dirty="0"/>
              <a:t>Provides confidentiality &amp; </a:t>
            </a:r>
            <a:br>
              <a:rPr lang="en-US" dirty="0"/>
            </a:br>
            <a:r>
              <a:rPr lang="en-US" dirty="0"/>
              <a:t>integrity protection for payload</a:t>
            </a:r>
          </a:p>
          <a:p>
            <a:pPr lvl="1"/>
            <a:r>
              <a:rPr lang="en-US" dirty="0"/>
              <a:t>Incompatible with Network </a:t>
            </a:r>
            <a:br>
              <a:rPr lang="en-US" dirty="0"/>
            </a:br>
            <a:r>
              <a:rPr lang="en-US" dirty="0"/>
              <a:t>Address Translation (NAT)</a:t>
            </a:r>
          </a:p>
          <a:p>
            <a:pPr lvl="2"/>
            <a:r>
              <a:rPr lang="en-US" dirty="0"/>
              <a:t>TCP integrity checks fail</a:t>
            </a:r>
          </a:p>
          <a:p>
            <a:pPr lvl="2"/>
            <a:r>
              <a:rPr lang="en-US" dirty="0"/>
              <a:t>NAT alters IP address during </a:t>
            </a:r>
            <a:br>
              <a:rPr lang="en-US" dirty="0"/>
            </a:br>
            <a:r>
              <a:rPr lang="en-US" dirty="0"/>
              <a:t>transmission – therefore </a:t>
            </a:r>
            <a:br>
              <a:rPr lang="en-US" dirty="0"/>
            </a:br>
            <a:r>
              <a:rPr lang="en-US" dirty="0" err="1"/>
              <a:t>IPSec</a:t>
            </a:r>
            <a:r>
              <a:rPr lang="en-US" dirty="0"/>
              <a:t> hash will be incorrect</a:t>
            </a:r>
          </a:p>
          <a:p>
            <a:r>
              <a:rPr lang="en-US" dirty="0"/>
              <a:t>Tunnel mode</a:t>
            </a:r>
          </a:p>
          <a:p>
            <a:pPr lvl="1"/>
            <a:r>
              <a:rPr lang="en-US" dirty="0"/>
              <a:t>Protects both header and payload</a:t>
            </a:r>
          </a:p>
          <a:p>
            <a:pPr lvl="1"/>
            <a:r>
              <a:rPr lang="en-US" dirty="0"/>
              <a:t>Primary method today for host-to-gateway &amp; gateway-to-gateway VPNs</a:t>
            </a:r>
          </a:p>
          <a:p>
            <a:pPr lvl="1"/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505200" cy="350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Transport-Layer Security (TLS)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TLS provides protection of client/server links</a:t>
            </a:r>
          </a:p>
          <a:p>
            <a:r>
              <a:rPr lang="en-US" dirty="0"/>
              <a:t>Most common implementation: SSL (Secure Sockets Layer) → HTTPS</a:t>
            </a:r>
          </a:p>
          <a:p>
            <a:r>
              <a:rPr lang="en-US" dirty="0"/>
              <a:t>Basics</a:t>
            </a:r>
          </a:p>
          <a:p>
            <a:pPr lvl="1"/>
            <a:r>
              <a:rPr lang="en-US" dirty="0"/>
              <a:t>128-bit encryption</a:t>
            </a:r>
          </a:p>
          <a:p>
            <a:pPr lvl="1"/>
            <a:r>
              <a:rPr lang="en-US" dirty="0"/>
              <a:t>Widely available on browsers &amp; servers</a:t>
            </a:r>
          </a:p>
          <a:p>
            <a:pPr lvl="1"/>
            <a:r>
              <a:rPr lang="en-US" dirty="0"/>
              <a:t>Client* provides SSL-related parameters for establishing HTTPS connection to server</a:t>
            </a:r>
          </a:p>
          <a:p>
            <a:pPr lvl="1"/>
            <a:r>
              <a:rPr lang="en-US" dirty="0"/>
              <a:t>Server responds with its SSL parameters + digital certificate</a:t>
            </a:r>
          </a:p>
          <a:p>
            <a:pPr lvl="1"/>
            <a:r>
              <a:rPr lang="en-US" dirty="0"/>
              <a:t>Client authenticates server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User-Authentication Methods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90600" y="1371600"/>
            <a:ext cx="7696200" cy="4953000"/>
          </a:xfrm>
        </p:spPr>
        <p:txBody>
          <a:bodyPr/>
          <a:lstStyle/>
          <a:p>
            <a:r>
              <a:rPr lang="en-US" dirty="0"/>
              <a:t>Simplest method: user name &amp; password</a:t>
            </a:r>
          </a:p>
          <a:p>
            <a:r>
              <a:rPr lang="en-US" dirty="0"/>
              <a:t>Other methods</a:t>
            </a:r>
          </a:p>
          <a:p>
            <a:pPr lvl="1"/>
            <a:r>
              <a:rPr lang="en-US" dirty="0"/>
              <a:t>RADIUS: Remote Authentication Dial-In User Service</a:t>
            </a:r>
          </a:p>
          <a:p>
            <a:pPr lvl="1"/>
            <a:r>
              <a:rPr lang="en-US" dirty="0"/>
              <a:t>LDAP: Lightweight Directory Access Protocol</a:t>
            </a:r>
          </a:p>
          <a:p>
            <a:pPr lvl="1"/>
            <a:r>
              <a:rPr lang="en-US" dirty="0"/>
              <a:t>Kerberos: access control system </a:t>
            </a:r>
          </a:p>
          <a:p>
            <a:pPr lvl="2"/>
            <a:r>
              <a:rPr lang="en-US" dirty="0"/>
              <a:t>Developed at MIT in 1980s</a:t>
            </a:r>
          </a:p>
          <a:p>
            <a:pPr lvl="2"/>
            <a:r>
              <a:rPr lang="en-US" dirty="0"/>
              <a:t>Accepted by IETF in 2003</a:t>
            </a:r>
          </a:p>
          <a:p>
            <a:pPr lvl="2"/>
            <a:r>
              <a:rPr lang="en-US" dirty="0"/>
              <a:t>See </a:t>
            </a:r>
            <a:r>
              <a:rPr lang="en-US" dirty="0">
                <a:hlinkClick r:id="rId3"/>
              </a:rPr>
              <a:t>http://www.ietf.org/rfc/rfc1510.txt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Diagram from CDE on next slide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RBER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410200" cy="6835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381000"/>
            <a:ext cx="2743200" cy="914400"/>
          </a:xfrm>
        </p:spPr>
        <p:txBody>
          <a:bodyPr/>
          <a:lstStyle/>
          <a:p>
            <a:r>
              <a:rPr lang="en-US" dirty="0"/>
              <a:t>Kerberos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410200" y="1371600"/>
            <a:ext cx="3581400" cy="4724400"/>
          </a:xfrm>
        </p:spPr>
        <p:txBody>
          <a:bodyPr/>
          <a:lstStyle/>
          <a:p>
            <a:r>
              <a:rPr lang="en-US" dirty="0"/>
              <a:t>Login: user PW encrypted &amp; sent to KDC</a:t>
            </a:r>
          </a:p>
          <a:p>
            <a:r>
              <a:rPr lang="en-US" dirty="0"/>
              <a:t>KDC </a:t>
            </a:r>
          </a:p>
          <a:p>
            <a:pPr lvl="1"/>
            <a:r>
              <a:rPr lang="en-US" dirty="0"/>
              <a:t>Authenticates PW</a:t>
            </a:r>
          </a:p>
          <a:p>
            <a:pPr lvl="1"/>
            <a:r>
              <a:rPr lang="en-US" dirty="0"/>
              <a:t>Sends </a:t>
            </a:r>
            <a:r>
              <a:rPr lang="en-US" i="1" dirty="0"/>
              <a:t>master ticket  </a:t>
            </a:r>
            <a:r>
              <a:rPr lang="en-US" dirty="0"/>
              <a:t>(a kind of session key)</a:t>
            </a:r>
            <a:r>
              <a:rPr lang="en-US" i="1" dirty="0"/>
              <a:t> </a:t>
            </a:r>
            <a:r>
              <a:rPr lang="en-US" dirty="0"/>
              <a:t>to user</a:t>
            </a:r>
          </a:p>
          <a:p>
            <a:r>
              <a:rPr lang="en-US" dirty="0"/>
              <a:t>User sends master ticket to KDC when requesting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3460" y="6211669"/>
            <a:ext cx="4003020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Used by kind permission of the author.</a:t>
            </a:r>
          </a:p>
          <a:p>
            <a:pPr algn="ctr"/>
            <a:r>
              <a:rPr lang="en-US" sz="1200" dirty="0"/>
              <a:t>Copyright © 2010 Computer Language Corporation</a:t>
            </a:r>
          </a:p>
          <a:p>
            <a:pPr algn="ctr"/>
            <a:r>
              <a:rPr lang="en-US" sz="1200" dirty="0">
                <a:hlinkClick r:id="rId4"/>
              </a:rPr>
              <a:t>http://www.computerlanguage.com</a:t>
            </a:r>
            <a:r>
              <a:rPr lang="en-US" sz="1200" dirty="0"/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53400" cy="1295400"/>
          </a:xfrm>
        </p:spPr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8153400" cy="5334000"/>
          </a:xfrm>
        </p:spPr>
        <p:txBody>
          <a:bodyPr/>
          <a:lstStyle/>
          <a:p>
            <a:r>
              <a:rPr lang="en-US" sz="2800" dirty="0"/>
              <a:t>Introduction</a:t>
            </a:r>
          </a:p>
          <a:p>
            <a:r>
              <a:rPr lang="en-US" sz="2800" dirty="0"/>
              <a:t>Remote-Access VPNs</a:t>
            </a:r>
          </a:p>
          <a:p>
            <a:r>
              <a:rPr lang="en-US" sz="2800" dirty="0"/>
              <a:t>Site-to-Site VPNs</a:t>
            </a:r>
          </a:p>
          <a:p>
            <a:r>
              <a:rPr lang="en-US" sz="2800" dirty="0"/>
              <a:t>Extranets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838200"/>
            <a:ext cx="4610100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124200"/>
            <a:ext cx="3657600" cy="329320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Jokerman" panose="04090605060D06020702" pitchFamily="82" charset="0"/>
              </a:rPr>
              <a:t>OH NO!</a:t>
            </a:r>
          </a:p>
          <a:p>
            <a:pPr algn="ctr"/>
            <a:endParaRPr lang="en-US" sz="2800" dirty="0">
              <a:latin typeface="Jokerman" panose="04090605060D06020702" pitchFamily="82" charset="0"/>
            </a:endParaRPr>
          </a:p>
          <a:p>
            <a:pPr algn="ctr"/>
            <a:r>
              <a:rPr lang="en-US" sz="4000" dirty="0">
                <a:latin typeface="Jokerman" panose="04090605060D06020702" pitchFamily="82" charset="0"/>
              </a:rPr>
              <a:t>49 SLIDES!!!</a:t>
            </a:r>
          </a:p>
          <a:p>
            <a:pPr algn="ctr"/>
            <a:endParaRPr lang="en-US" sz="2800" dirty="0">
              <a:latin typeface="Jokerman" panose="04090605060D06020702" pitchFamily="82" charset="0"/>
            </a:endParaRPr>
          </a:p>
          <a:p>
            <a:pPr algn="ctr"/>
            <a:r>
              <a:rPr lang="en-US" sz="2800" dirty="0">
                <a:latin typeface="Jokerman" panose="04090605060D06020702" pitchFamily="82" charset="0"/>
              </a:rPr>
              <a:t>(MUST TALK LIKE SOMEONE ON LOTS OF COFFEE)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Infrastructure Requirements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VPN should be outside firewall</a:t>
            </a:r>
          </a:p>
          <a:p>
            <a:r>
              <a:rPr lang="en-US" dirty="0"/>
              <a:t>Connection to internal networks protected by firewall</a:t>
            </a:r>
          </a:p>
          <a:p>
            <a:pPr lvl="1"/>
            <a:r>
              <a:rPr lang="en-US" dirty="0"/>
              <a:t>Restrict all external connections to internal network</a:t>
            </a:r>
          </a:p>
          <a:p>
            <a:pPr lvl="1"/>
            <a:r>
              <a:rPr lang="en-US" dirty="0"/>
              <a:t>Allow encrypted connections to VPN server to be relayed through firewall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150"/>
          <a:stretch/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Network-Access Requirements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90600" y="1371600"/>
            <a:ext cx="7848600" cy="4953000"/>
          </a:xfrm>
        </p:spPr>
        <p:txBody>
          <a:bodyPr/>
          <a:lstStyle/>
          <a:p>
            <a:r>
              <a:rPr lang="en-US" dirty="0"/>
              <a:t>IPSec</a:t>
            </a:r>
          </a:p>
          <a:p>
            <a:pPr lvl="1"/>
            <a:r>
              <a:rPr lang="en-US" dirty="0"/>
              <a:t>Can use </a:t>
            </a:r>
            <a:r>
              <a:rPr lang="en-US" i="1" dirty="0"/>
              <a:t>split tunneling </a:t>
            </a:r>
            <a:r>
              <a:rPr lang="en-US" dirty="0"/>
              <a:t>for better throughput</a:t>
            </a:r>
          </a:p>
          <a:p>
            <a:pPr lvl="1"/>
            <a:r>
              <a:rPr lang="en-US" dirty="0"/>
              <a:t>Enforce encryption on inbound traffic</a:t>
            </a:r>
          </a:p>
          <a:p>
            <a:pPr lvl="1"/>
            <a:r>
              <a:rPr lang="en-US" dirty="0"/>
              <a:t>Allow outbound traffic to Internet to be treated normally (not through encrypted tunnel)</a:t>
            </a:r>
          </a:p>
          <a:p>
            <a:pPr lvl="1"/>
            <a:r>
              <a:rPr lang="en-US" dirty="0"/>
              <a:t>But lose ability to inspect outbound traffic</a:t>
            </a:r>
          </a:p>
          <a:p>
            <a:r>
              <a:rPr lang="en-US" dirty="0"/>
              <a:t>TLS/SSL</a:t>
            </a:r>
          </a:p>
          <a:p>
            <a:pPr lvl="1"/>
            <a:r>
              <a:rPr lang="en-US" dirty="0"/>
              <a:t>Dashboard allows administrator to control settings</a:t>
            </a:r>
          </a:p>
          <a:p>
            <a:pPr lvl="1"/>
            <a:r>
              <a:rPr lang="en-US" dirty="0"/>
              <a:t>Current implementations similar to IPSec flexibility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Site-to-Site VPNs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VPNs mostly used for client remote access</a:t>
            </a:r>
          </a:p>
          <a:p>
            <a:r>
              <a:rPr lang="en-US" dirty="0"/>
              <a:t>But also used for secure internal</a:t>
            </a:r>
            <a:r>
              <a:rPr lang="en-US" baseline="0" dirty="0"/>
              <a:t> communications</a:t>
            </a:r>
          </a:p>
          <a:p>
            <a:pPr lvl="1"/>
            <a:r>
              <a:rPr lang="en-US" baseline="0" dirty="0"/>
              <a:t>Can create equivalent of secure WAN (Wide Area Network)</a:t>
            </a:r>
          </a:p>
          <a:p>
            <a:pPr lvl="1"/>
            <a:r>
              <a:rPr lang="en-US" dirty="0"/>
              <a:t>Reduce complexity of physically-wired WAN</a:t>
            </a:r>
          </a:p>
          <a:p>
            <a:r>
              <a:rPr lang="en-US" dirty="0"/>
              <a:t>Topics in next slides relating to Trusted VPNs</a:t>
            </a:r>
          </a:p>
          <a:p>
            <a:pPr lvl="1"/>
            <a:r>
              <a:rPr lang="en-US" dirty="0"/>
              <a:t>MPLS</a:t>
            </a:r>
          </a:p>
          <a:p>
            <a:pPr lvl="1"/>
            <a:r>
              <a:rPr lang="en-US" dirty="0"/>
              <a:t>Site-to-Site VPNs</a:t>
            </a:r>
          </a:p>
          <a:p>
            <a:pPr lvl="1"/>
            <a:r>
              <a:rPr lang="en-US" dirty="0"/>
              <a:t>Information Assurance Considerations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MPLS: Multiprotocol Layer Switching (1)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fontAlgn="base" hangingPunct="1"/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traditional encrypted VPN</a:t>
            </a:r>
            <a:endParaRPr lang="en-US" dirty="0"/>
          </a:p>
          <a:p>
            <a:pPr rtl="0" eaLnBrk="1" fontAlgn="base" hangingPunct="1"/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Similar service</a:t>
            </a:r>
            <a:endParaRPr lang="en-US" dirty="0"/>
          </a:p>
          <a:p>
            <a:pPr rtl="0" eaLnBrk="1" fontAlgn="base" hangingPunct="1"/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Complex issues in </a:t>
            </a:r>
            <a:b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deployment</a:t>
            </a:r>
            <a:endParaRPr lang="en-US" dirty="0"/>
          </a:p>
          <a:p>
            <a:pPr rtl="0" eaLnBrk="1" fontAlgn="base" hangingPunct="1"/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Service providers differ </a:t>
            </a:r>
            <a:b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offerings</a:t>
            </a:r>
          </a:p>
          <a:p>
            <a:pPr rtl="0" eaLnBrk="1" fontAlgn="base" hangingPunct="1"/>
            <a:r>
              <a:rPr lang="en-US" dirty="0"/>
              <a:t>Topics on next slides: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Purpose</a:t>
            </a:r>
          </a:p>
          <a:p>
            <a:pPr lvl="1"/>
            <a:r>
              <a:rPr lang="en-US" dirty="0">
                <a:ea typeface="+mn-ea"/>
                <a:cs typeface="+mn-cs"/>
              </a:rPr>
              <a:t>Requirements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4114800" cy="4114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33"/>
            <a:stretch/>
          </p:blipFill>
          <p:spPr bwMode="auto">
            <a:xfrm>
              <a:off x="0" y="0"/>
              <a:ext cx="44958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66"/>
            <a:stretch/>
          </p:blipFill>
          <p:spPr bwMode="auto">
            <a:xfrm flipH="1">
              <a:off x="4495800" y="0"/>
              <a:ext cx="46482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MPLS (2):</a:t>
            </a:r>
            <a:r>
              <a:rPr lang="en-US" baseline="0" dirty="0"/>
              <a:t>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7772400" cy="5257800"/>
          </a:xfrm>
        </p:spPr>
        <p:txBody>
          <a:bodyPr/>
          <a:lstStyle/>
          <a:p>
            <a:r>
              <a:rPr lang="en-US" sz="2200" dirty="0"/>
              <a:t>Typical WAN topologies = star, ring or mesh (or combinations)</a:t>
            </a:r>
          </a:p>
          <a:p>
            <a:r>
              <a:rPr lang="en-US" sz="2200" dirty="0"/>
              <a:t>MPLS creates</a:t>
            </a:r>
          </a:p>
          <a:p>
            <a:pPr lvl="1"/>
            <a:r>
              <a:rPr lang="en-US" sz="2200" dirty="0"/>
              <a:t>Meshed</a:t>
            </a:r>
          </a:p>
          <a:p>
            <a:pPr lvl="1"/>
            <a:r>
              <a:rPr lang="en-US" sz="2200" dirty="0"/>
              <a:t>Routed</a:t>
            </a:r>
          </a:p>
          <a:p>
            <a:pPr lvl="1"/>
            <a:r>
              <a:rPr lang="en-US" sz="2200" dirty="0"/>
              <a:t>Virtual network at</a:t>
            </a:r>
          </a:p>
          <a:p>
            <a:pPr lvl="1"/>
            <a:r>
              <a:rPr lang="en-US" sz="2200" dirty="0"/>
              <a:t>Service provider level</a:t>
            </a:r>
          </a:p>
          <a:p>
            <a:r>
              <a:rPr lang="en-US" sz="2200" dirty="0"/>
              <a:t>MPLS free to route packets from 1 WAN endpoint to another in virtual network</a:t>
            </a:r>
          </a:p>
          <a:p>
            <a:r>
              <a:rPr lang="en-US" sz="2200" dirty="0"/>
              <a:t>Eliminates hub as single point of failure</a:t>
            </a:r>
          </a:p>
          <a:p>
            <a:r>
              <a:rPr lang="en-US" sz="2200" dirty="0"/>
              <a:t>Can provide multiple </a:t>
            </a:r>
            <a:r>
              <a:rPr lang="en-US" sz="2200" dirty="0" err="1"/>
              <a:t>QoS</a:t>
            </a:r>
            <a:r>
              <a:rPr lang="en-US" sz="2200" dirty="0"/>
              <a:t> (quality of service) levels</a:t>
            </a:r>
          </a:p>
          <a:p>
            <a:pPr lvl="1"/>
            <a:r>
              <a:rPr lang="en-US" sz="2200" dirty="0"/>
              <a:t>Prioritize traffic</a:t>
            </a:r>
          </a:p>
          <a:p>
            <a:pPr lvl="1"/>
            <a:r>
              <a:rPr lang="en-US" sz="2200" dirty="0"/>
              <a:t>Allow specific protocols more bandwidth at times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838200"/>
          </a:xfrm>
        </p:spPr>
        <p:txBody>
          <a:bodyPr/>
          <a:lstStyle/>
          <a:p>
            <a:pPr lvl="0"/>
            <a:r>
              <a:rPr lang="en-US" dirty="0"/>
              <a:t>Site-to-Site (S2S) VPNs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685800"/>
            <a:ext cx="8763000" cy="5791200"/>
          </a:xfrm>
        </p:spPr>
        <p:txBody>
          <a:bodyPr/>
          <a:lstStyle/>
          <a:p>
            <a:r>
              <a:rPr lang="en-US" sz="2200" dirty="0"/>
              <a:t>Purpose</a:t>
            </a:r>
          </a:p>
          <a:p>
            <a:pPr lvl="1"/>
            <a:r>
              <a:rPr lang="en-US" sz="2200" dirty="0"/>
              <a:t>Extend WAN concepts to areas where traditional direct connections (T1, frame relay…) are too expensive</a:t>
            </a:r>
          </a:p>
          <a:p>
            <a:pPr lvl="1"/>
            <a:r>
              <a:rPr lang="en-US" sz="2200" dirty="0"/>
              <a:t>Leased lines be too slow</a:t>
            </a:r>
          </a:p>
          <a:p>
            <a:r>
              <a:rPr lang="en-US" sz="2200" dirty="0"/>
              <a:t>Alternative WAN</a:t>
            </a:r>
          </a:p>
          <a:p>
            <a:pPr lvl="1"/>
            <a:r>
              <a:rPr lang="en-US" sz="2200" dirty="0"/>
              <a:t>Use / share Internet connection</a:t>
            </a:r>
          </a:p>
          <a:p>
            <a:pPr lvl="1"/>
            <a:r>
              <a:rPr lang="en-US" sz="2200" dirty="0"/>
              <a:t>Higher bandwidth, lower cost</a:t>
            </a:r>
          </a:p>
          <a:p>
            <a:r>
              <a:rPr lang="en-US" sz="2200" dirty="0"/>
              <a:t>Backup</a:t>
            </a:r>
          </a:p>
          <a:p>
            <a:pPr lvl="1"/>
            <a:r>
              <a:rPr lang="en-US" sz="2200" dirty="0"/>
              <a:t>Redundancy at relatively </a:t>
            </a:r>
            <a:br>
              <a:rPr lang="en-US" sz="2200" dirty="0"/>
            </a:br>
            <a:r>
              <a:rPr lang="en-US" sz="2200" dirty="0"/>
              <a:t>low cost</a:t>
            </a:r>
          </a:p>
          <a:p>
            <a:r>
              <a:rPr lang="en-US" sz="2200" dirty="0"/>
              <a:t>Requirements</a:t>
            </a:r>
          </a:p>
          <a:p>
            <a:pPr lvl="1"/>
            <a:r>
              <a:rPr lang="en-US" sz="2200" dirty="0"/>
              <a:t>Internet, VPN end-points (routers)</a:t>
            </a:r>
          </a:p>
          <a:p>
            <a:pPr lvl="1"/>
            <a:r>
              <a:rPr lang="en-US" sz="2200" dirty="0"/>
              <a:t>Possibly VPN-enabled gateway security device (firewall)</a:t>
            </a:r>
          </a:p>
          <a:p>
            <a:endParaRPr lang="en-US" sz="22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9" y="2057400"/>
            <a:ext cx="3791331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IA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Remote-access VPN Considerations</a:t>
            </a:r>
          </a:p>
          <a:p>
            <a:pPr marL="285750" marR="0" indent="-28575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Char char="Ø"/>
              <a:tabLst/>
              <a:defRPr/>
            </a:pPr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Fidelity of Mobile Device</a:t>
            </a:r>
            <a:endParaRPr lang="en-US" sz="2400" dirty="0">
              <a:effectLst/>
            </a:endParaRPr>
          </a:p>
          <a:p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VPN Client Management</a:t>
            </a:r>
          </a:p>
          <a:p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Protection of VPN Device</a:t>
            </a:r>
          </a:p>
          <a:p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Cryptographic Options</a:t>
            </a:r>
          </a:p>
          <a:p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Traffic Inspection</a:t>
            </a:r>
          </a:p>
          <a:p>
            <a:r>
              <a:rPr lang="en-US" sz="2400" b="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Processing</a:t>
            </a:r>
            <a:r>
              <a:rPr lang="en-US" sz="2400" b="1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Power</a:t>
            </a:r>
          </a:p>
          <a:p>
            <a:r>
              <a:rPr lang="en-US" sz="2400" b="1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Interception</a:t>
            </a:r>
          </a:p>
          <a:p>
            <a:r>
              <a:rPr lang="en-US" dirty="0"/>
              <a:t>Site-to-Site VPN Considerations</a:t>
            </a:r>
          </a:p>
          <a:p>
            <a:r>
              <a:rPr lang="en-US" dirty="0"/>
              <a:t>Implications of Elusive VPNs</a:t>
            </a:r>
          </a:p>
          <a:p>
            <a:r>
              <a:rPr lang="en-US" dirty="0"/>
              <a:t>Impact of IPv6</a:t>
            </a:r>
          </a:p>
        </p:txBody>
      </p:sp>
      <p:pic>
        <p:nvPicPr>
          <p:cNvPr id="1026" name="Picture 2" descr="https://www.iclipart.com/dodl.php?linklokauth=L3RlbXAvYzEzMTc0NzNfbS5qcGcsMTU3NDk2ODYzMiw2Ni4yMjAuMjM4LjE2NiwwLDAsTExfMCwsYTI2NjYwZjc1ODMxODJiNzI1YTM1MThmYWZkZTg1MTU%3D/c1317473_m.jpg">
            <a:extLst>
              <a:ext uri="{FF2B5EF4-FFF2-40B4-BE49-F238E27FC236}">
                <a16:creationId xmlns:a16="http://schemas.microsoft.com/office/drawing/2014/main" id="{9F2F3C86-9CA7-4CB5-BAA8-662F50CD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14500"/>
            <a:ext cx="3657600" cy="3657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041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529" y="914400"/>
            <a:ext cx="35814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295400"/>
          </a:xfrm>
        </p:spPr>
        <p:txBody>
          <a:bodyPr/>
          <a:lstStyle/>
          <a:p>
            <a:pPr lvl="0"/>
            <a:r>
              <a:rPr lang="en-US" dirty="0"/>
              <a:t>IA Considerations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219200"/>
            <a:ext cx="8153400" cy="5105400"/>
          </a:xfrm>
        </p:spPr>
        <p:txBody>
          <a:bodyPr/>
          <a:lstStyle/>
          <a:p>
            <a:r>
              <a:rPr lang="en-US" dirty="0"/>
              <a:t>Remote-access VPN Considerations</a:t>
            </a:r>
          </a:p>
          <a:p>
            <a:pPr lvl="1"/>
            <a:r>
              <a:rPr lang="en-US" dirty="0"/>
              <a:t>By nature of VPN, assuming </a:t>
            </a:r>
            <a:br>
              <a:rPr lang="en-US" dirty="0"/>
            </a:br>
            <a:r>
              <a:rPr lang="en-US" dirty="0"/>
              <a:t>hostile environment for data </a:t>
            </a:r>
            <a:br>
              <a:rPr lang="en-US" dirty="0"/>
            </a:br>
            <a:r>
              <a:rPr lang="en-US" dirty="0"/>
              <a:t>transmission</a:t>
            </a:r>
          </a:p>
          <a:p>
            <a:r>
              <a:rPr lang="en-US" dirty="0"/>
              <a:t>Fidelity of Mobile Device</a:t>
            </a:r>
          </a:p>
          <a:p>
            <a:pPr lvl="1"/>
            <a:r>
              <a:rPr lang="en-US" dirty="0"/>
              <a:t>Essential to protect laptops, </a:t>
            </a:r>
            <a:br>
              <a:rPr lang="en-US" dirty="0"/>
            </a:br>
            <a:r>
              <a:rPr lang="en-US" dirty="0"/>
              <a:t>phones…</a:t>
            </a:r>
          </a:p>
          <a:p>
            <a:pPr lvl="1"/>
            <a:r>
              <a:rPr lang="en-US" dirty="0"/>
              <a:t>Firewall, antivirus, patches, encryption</a:t>
            </a:r>
          </a:p>
          <a:p>
            <a:pPr lvl="1"/>
            <a:r>
              <a:rPr lang="en-US" dirty="0"/>
              <a:t>Status may change during connection</a:t>
            </a:r>
          </a:p>
          <a:p>
            <a:pPr lvl="1"/>
            <a:r>
              <a:rPr lang="en-US" dirty="0"/>
              <a:t>Network Access Control (NAC)</a:t>
            </a:r>
          </a:p>
          <a:p>
            <a:pPr lvl="2"/>
            <a:r>
              <a:rPr lang="en-US" dirty="0"/>
              <a:t>Interrogate connecting device at login</a:t>
            </a:r>
          </a:p>
          <a:p>
            <a:pPr lvl="2"/>
            <a:r>
              <a:rPr lang="en-US" dirty="0"/>
              <a:t>Verify security status</a:t>
            </a:r>
          </a:p>
          <a:p>
            <a:pPr lvl="2"/>
            <a:r>
              <a:rPr lang="en-US" dirty="0"/>
              <a:t>Complex management issue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143000"/>
          </a:xfrm>
        </p:spPr>
        <p:txBody>
          <a:bodyPr/>
          <a:lstStyle/>
          <a:p>
            <a:pPr lvl="0"/>
            <a:r>
              <a:rPr lang="en-US" dirty="0"/>
              <a:t>VPN Client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153400" cy="5638800"/>
          </a:xfrm>
        </p:spPr>
        <p:txBody>
          <a:bodyPr/>
          <a:lstStyle/>
          <a:p>
            <a:r>
              <a:rPr lang="en-US" dirty="0"/>
              <a:t>IPSec requires client-side app or embedded</a:t>
            </a:r>
            <a:r>
              <a:rPr lang="en-US" baseline="0" dirty="0"/>
              <a:t> OS</a:t>
            </a:r>
          </a:p>
          <a:p>
            <a:r>
              <a:rPr lang="en-US" baseline="0" dirty="0"/>
              <a:t>Need to maintain up-to-date configuration</a:t>
            </a:r>
          </a:p>
          <a:p>
            <a:r>
              <a:rPr lang="en-US" baseline="0" dirty="0"/>
              <a:t>Avoid user involvement</a:t>
            </a:r>
          </a:p>
          <a:p>
            <a:pPr lvl="1"/>
            <a:r>
              <a:rPr lang="en-US" dirty="0"/>
              <a:t>Push updates</a:t>
            </a:r>
            <a:r>
              <a:rPr lang="en-US" baseline="0" dirty="0"/>
              <a:t> rather than </a:t>
            </a:r>
            <a:br>
              <a:rPr lang="en-US" baseline="0" dirty="0"/>
            </a:br>
            <a:r>
              <a:rPr lang="en-US" baseline="0" dirty="0"/>
              <a:t>pulling</a:t>
            </a:r>
          </a:p>
          <a:p>
            <a:pPr lvl="0"/>
            <a:r>
              <a:rPr lang="en-US" dirty="0"/>
              <a:t>TLS/SSL VPN less complex to </a:t>
            </a:r>
            <a:br>
              <a:rPr lang="en-US" dirty="0"/>
            </a:br>
            <a:r>
              <a:rPr lang="en-US" dirty="0"/>
              <a:t>administer</a:t>
            </a:r>
          </a:p>
          <a:p>
            <a:pPr lvl="1"/>
            <a:r>
              <a:rPr lang="en-US" dirty="0"/>
              <a:t>Automatic downloads of </a:t>
            </a:r>
            <a:br>
              <a:rPr lang="en-US" dirty="0"/>
            </a:br>
            <a:r>
              <a:rPr lang="en-US" dirty="0"/>
              <a:t>small Java applets or ActiveX </a:t>
            </a:r>
            <a:br>
              <a:rPr lang="en-US" dirty="0"/>
            </a:br>
            <a:r>
              <a:rPr lang="en-US" dirty="0"/>
              <a:t>controls</a:t>
            </a:r>
          </a:p>
          <a:p>
            <a:pPr lvl="1"/>
            <a:r>
              <a:rPr lang="en-US" dirty="0"/>
              <a:t>Code can remain resident – </a:t>
            </a:r>
            <a:br>
              <a:rPr lang="en-US" dirty="0"/>
            </a:br>
            <a:r>
              <a:rPr lang="en-US" dirty="0"/>
              <a:t>avoid delay at re-initiation of </a:t>
            </a:r>
            <a:br>
              <a:rPr lang="en-US" dirty="0"/>
            </a:br>
            <a:r>
              <a:rPr lang="en-US" dirty="0"/>
              <a:t>sessions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38100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990600"/>
          </a:xfrm>
        </p:spPr>
        <p:txBody>
          <a:bodyPr/>
          <a:lstStyle/>
          <a:p>
            <a:pPr lvl="0"/>
            <a:r>
              <a:rPr lang="en-US" dirty="0"/>
              <a:t>Protection of VPN Device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8153400" cy="5486400"/>
          </a:xfrm>
        </p:spPr>
        <p:txBody>
          <a:bodyPr/>
          <a:lstStyle/>
          <a:p>
            <a:r>
              <a:rPr lang="en-US" dirty="0"/>
              <a:t>Configure</a:t>
            </a:r>
            <a:r>
              <a:rPr lang="en-US" baseline="0" dirty="0"/>
              <a:t> firewall to stop access to all unused ports</a:t>
            </a:r>
          </a:p>
          <a:p>
            <a:r>
              <a:rPr lang="en-US" baseline="0" dirty="0"/>
              <a:t>Remove unacceptable cryptographic modes</a:t>
            </a:r>
          </a:p>
          <a:p>
            <a:r>
              <a:rPr lang="en-US" baseline="0" dirty="0"/>
              <a:t>Limit access to network management protocols such as ICMP &amp; SNMP using ACLs</a:t>
            </a:r>
          </a:p>
          <a:p>
            <a:r>
              <a:rPr lang="en-US" baseline="0" dirty="0"/>
              <a:t>Don’t allow insecure protocols such as FTP or HTTP for administration</a:t>
            </a:r>
          </a:p>
          <a:p>
            <a:r>
              <a:rPr lang="en-US" baseline="0" dirty="0"/>
              <a:t>Use strong I&amp;A </a:t>
            </a:r>
            <a:br>
              <a:rPr lang="en-US" baseline="0" dirty="0"/>
            </a:br>
            <a:r>
              <a:rPr lang="en-US" baseline="0" dirty="0"/>
              <a:t>(e.g., token-based, </a:t>
            </a:r>
            <a:br>
              <a:rPr lang="en-US" baseline="0" dirty="0"/>
            </a:br>
            <a:r>
              <a:rPr lang="en-US" baseline="0" dirty="0"/>
              <a:t>two-factor)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603" y="2895600"/>
            <a:ext cx="5060197" cy="3693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Borders Dissolving</a:t>
            </a:r>
          </a:p>
          <a:p>
            <a:r>
              <a:rPr lang="en-US" sz="2800" dirty="0"/>
              <a:t>Secure Remote Access</a:t>
            </a:r>
          </a:p>
          <a:p>
            <a:r>
              <a:rPr lang="en-US" sz="2800" dirty="0"/>
              <a:t>Virtual Private Networks</a:t>
            </a:r>
          </a:p>
          <a:p>
            <a:r>
              <a:rPr lang="en-US" sz="2800" dirty="0"/>
              <a:t>VPN Technology Concepts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53200" y="504825"/>
            <a:ext cx="1504950" cy="6076950"/>
            <a:chOff x="6400800" y="228600"/>
            <a:chExt cx="1504950" cy="60769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228600"/>
              <a:ext cx="1504950" cy="552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781050"/>
              <a:ext cx="1504950" cy="552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2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1333500"/>
              <a:ext cx="1504950" cy="552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3000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1885950"/>
              <a:ext cx="1504950" cy="552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4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2438400"/>
              <a:ext cx="1504950" cy="552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brightnessContrast brigh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2990850"/>
              <a:ext cx="1504950" cy="552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60000"/>
                      </a14:imgEffect>
                      <a14:imgEffect>
                        <a14:brightnessContrast brigh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3543300"/>
              <a:ext cx="1504950" cy="552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70000"/>
                      </a14:imgEffect>
                      <a14:imgEffect>
                        <a14:brightnessContrast bright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095750"/>
              <a:ext cx="1504950" cy="552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80000"/>
                      </a14:imgEffect>
                      <a14:imgEffect>
                        <a14:brightnessContrast brigh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4648200"/>
              <a:ext cx="1504950" cy="552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90000"/>
                      </a14:imgEffect>
                      <a14:imgEffect>
                        <a14:brightnessContrast bright="90000" contrast="-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5200650"/>
              <a:ext cx="1504950" cy="552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  <a14:imgEffect>
                        <a14:brightnessContrast bright="99000" contrast="-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5753100"/>
              <a:ext cx="1504950" cy="552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iro.medium.com/max/950/1*zSPtMkp70YN9JDhFRaHHXA.jpeg">
            <a:extLst>
              <a:ext uri="{FF2B5EF4-FFF2-40B4-BE49-F238E27FC236}">
                <a16:creationId xmlns:a16="http://schemas.microsoft.com/office/drawing/2014/main" id="{D6438E78-44B1-46D2-9293-58903C132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84253"/>
            <a:ext cx="5231186" cy="268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Cryptographic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162800" cy="4953000"/>
          </a:xfrm>
        </p:spPr>
        <p:txBody>
          <a:bodyPr/>
          <a:lstStyle/>
          <a:p>
            <a:r>
              <a:rPr lang="en-US" dirty="0"/>
              <a:t>Selection of cryptographic protocol</a:t>
            </a:r>
          </a:p>
          <a:p>
            <a:pPr lvl="1"/>
            <a:r>
              <a:rPr lang="en-US" dirty="0"/>
              <a:t>During IKE negotiation</a:t>
            </a:r>
          </a:p>
          <a:p>
            <a:r>
              <a:rPr lang="en-US" dirty="0"/>
              <a:t>Cipher suite determines what is available</a:t>
            </a:r>
          </a:p>
          <a:p>
            <a:pPr lvl="1"/>
            <a:r>
              <a:rPr lang="en-US" dirty="0"/>
              <a:t>Remove unacceptably weak protocols from cipher suite</a:t>
            </a:r>
          </a:p>
          <a:p>
            <a:pPr lvl="1"/>
            <a:r>
              <a:rPr lang="en-US" dirty="0"/>
              <a:t>Prevents incompatible clients from connecting</a:t>
            </a:r>
          </a:p>
        </p:txBody>
      </p:sp>
    </p:spTree>
    <p:extLst>
      <p:ext uri="{BB962C8B-B14F-4D97-AF65-F5344CB8AC3E}">
        <p14:creationId xmlns:p14="http://schemas.microsoft.com/office/powerpoint/2010/main" val="2323654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066800"/>
          </a:xfrm>
        </p:spPr>
        <p:txBody>
          <a:bodyPr/>
          <a:lstStyle/>
          <a:p>
            <a:pPr lvl="0"/>
            <a:r>
              <a:rPr lang="en-US" dirty="0"/>
              <a:t>Traffic Inspection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153400" cy="5410200"/>
          </a:xfrm>
        </p:spPr>
        <p:txBody>
          <a:bodyPr/>
          <a:lstStyle/>
          <a:p>
            <a:r>
              <a:rPr lang="en-US" dirty="0"/>
              <a:t>Encrypted traffic on VPN interferes</a:t>
            </a:r>
            <a:r>
              <a:rPr lang="en-US" baseline="0" dirty="0"/>
              <a:t> with content inspection</a:t>
            </a:r>
          </a:p>
          <a:p>
            <a:r>
              <a:rPr lang="en-US" baseline="0" dirty="0"/>
              <a:t>Limit inspection to post-decryption packets </a:t>
            </a:r>
            <a:br>
              <a:rPr lang="en-US" baseline="0" dirty="0"/>
            </a:br>
            <a:r>
              <a:rPr lang="en-US" baseline="0" dirty="0"/>
              <a:t>inside network after VPN device </a:t>
            </a:r>
            <a:br>
              <a:rPr lang="en-US" baseline="0" dirty="0"/>
            </a:br>
            <a:r>
              <a:rPr lang="en-US" baseline="0" dirty="0"/>
              <a:t>processes data stream</a:t>
            </a:r>
          </a:p>
          <a:p>
            <a:r>
              <a:rPr lang="en-US" baseline="0" dirty="0"/>
              <a:t>Some VPN systems do </a:t>
            </a:r>
            <a:br>
              <a:rPr lang="en-US" baseline="0" dirty="0"/>
            </a:br>
            <a:r>
              <a:rPr lang="en-US" baseline="0" dirty="0"/>
              <a:t>provide administrative </a:t>
            </a:r>
            <a:br>
              <a:rPr lang="en-US" baseline="0" dirty="0"/>
            </a:br>
            <a:r>
              <a:rPr lang="en-US" baseline="0" dirty="0"/>
              <a:t>dynamic decryption of </a:t>
            </a:r>
            <a:br>
              <a:rPr lang="en-US" baseline="0" dirty="0"/>
            </a:br>
            <a:r>
              <a:rPr lang="en-US" baseline="0" dirty="0"/>
              <a:t>packets for content </a:t>
            </a:r>
            <a:br>
              <a:rPr lang="en-US" baseline="0" dirty="0"/>
            </a:br>
            <a:r>
              <a:rPr lang="en-US" baseline="0" dirty="0"/>
              <a:t>inspection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423" y="2209800"/>
            <a:ext cx="4788027" cy="4495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914400"/>
          </a:xfrm>
        </p:spPr>
        <p:txBody>
          <a:bodyPr/>
          <a:lstStyle/>
          <a:p>
            <a:pPr lvl="0"/>
            <a:r>
              <a:rPr lang="en-US" dirty="0"/>
              <a:t>Processing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153400" cy="5638800"/>
          </a:xfrm>
        </p:spPr>
        <p:txBody>
          <a:bodyPr/>
          <a:lstStyle/>
          <a:p>
            <a:r>
              <a:rPr lang="en-US" dirty="0"/>
              <a:t>VPN</a:t>
            </a:r>
            <a:r>
              <a:rPr lang="en-US" baseline="0" dirty="0"/>
              <a:t> can easily become a bottleneck</a:t>
            </a:r>
          </a:p>
          <a:p>
            <a:r>
              <a:rPr lang="en-US" baseline="0" dirty="0"/>
              <a:t>Monitor processing power required to maintain bandwidth</a:t>
            </a:r>
          </a:p>
          <a:p>
            <a:r>
              <a:rPr lang="en-US" dirty="0"/>
              <a:t>Increase dedicated VPN </a:t>
            </a:r>
            <a:br>
              <a:rPr lang="en-US" dirty="0"/>
            </a:br>
            <a:r>
              <a:rPr lang="en-US" dirty="0"/>
              <a:t>devices as number of </a:t>
            </a:r>
            <a:br>
              <a:rPr lang="en-US" dirty="0"/>
            </a:br>
            <a:r>
              <a:rPr lang="en-US" dirty="0"/>
              <a:t>connections increases</a:t>
            </a:r>
          </a:p>
          <a:p>
            <a:r>
              <a:rPr lang="en-US" dirty="0"/>
              <a:t>Can sometimes add </a:t>
            </a:r>
            <a:br>
              <a:rPr lang="en-US" dirty="0"/>
            </a:br>
            <a:r>
              <a:rPr lang="en-US" dirty="0"/>
              <a:t>hardware </a:t>
            </a:r>
            <a:br>
              <a:rPr lang="en-US" dirty="0"/>
            </a:br>
            <a:r>
              <a:rPr lang="en-US" dirty="0"/>
              <a:t>encryption </a:t>
            </a:r>
            <a:br>
              <a:rPr lang="en-US" dirty="0"/>
            </a:br>
            <a:r>
              <a:rPr lang="en-US" dirty="0"/>
              <a:t>accelerators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1200"/>
            <a:ext cx="5810250" cy="4648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001000" cy="533400"/>
          </a:xfrm>
        </p:spPr>
        <p:txBody>
          <a:bodyPr/>
          <a:lstStyle/>
          <a:p>
            <a:r>
              <a:rPr lang="en-US" dirty="0"/>
              <a:t>Interception (1)</a:t>
            </a:r>
          </a:p>
        </p:txBody>
      </p:sp>
      <p:pic>
        <p:nvPicPr>
          <p:cNvPr id="3074" name="Picture 2" descr="Image result for communications interception clipart">
            <a:extLst>
              <a:ext uri="{FF2B5EF4-FFF2-40B4-BE49-F238E27FC236}">
                <a16:creationId xmlns:a16="http://schemas.microsoft.com/office/drawing/2014/main" id="{040B96CF-CADF-4D78-B6E1-4DE7B5996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4114800" cy="3366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001000" cy="5638800"/>
          </a:xfrm>
        </p:spPr>
        <p:txBody>
          <a:bodyPr/>
          <a:lstStyle/>
          <a:p>
            <a:r>
              <a:rPr lang="en-US" dirty="0"/>
              <a:t>Possible to capture packets</a:t>
            </a:r>
          </a:p>
          <a:p>
            <a:pPr lvl="1"/>
            <a:r>
              <a:rPr lang="en-US" dirty="0"/>
              <a:t>Datagram Protocol </a:t>
            </a:r>
            <a:br>
              <a:rPr lang="en-US" dirty="0"/>
            </a:br>
            <a:r>
              <a:rPr lang="en-US" dirty="0"/>
              <a:t>spreads packets over </a:t>
            </a:r>
            <a:br>
              <a:rPr lang="en-US" dirty="0"/>
            </a:br>
            <a:r>
              <a:rPr lang="en-US" dirty="0"/>
              <a:t>multiple routes</a:t>
            </a:r>
          </a:p>
          <a:p>
            <a:pPr lvl="1"/>
            <a:r>
              <a:rPr lang="en-US" dirty="0"/>
              <a:t>Thus end-point </a:t>
            </a:r>
            <a:br>
              <a:rPr lang="en-US" dirty="0"/>
            </a:br>
            <a:r>
              <a:rPr lang="en-US" dirty="0"/>
              <a:t>interception only practical </a:t>
            </a:r>
            <a:br>
              <a:rPr lang="en-US" dirty="0"/>
            </a:br>
            <a:r>
              <a:rPr lang="en-US" dirty="0"/>
              <a:t>approach</a:t>
            </a:r>
          </a:p>
          <a:p>
            <a:pPr lvl="1"/>
            <a:r>
              <a:rPr lang="en-US" dirty="0"/>
              <a:t>Massively parallel </a:t>
            </a:r>
            <a:br>
              <a:rPr lang="en-US" dirty="0"/>
            </a:br>
            <a:r>
              <a:rPr lang="en-US" dirty="0"/>
              <a:t>computational power can </a:t>
            </a:r>
            <a:br>
              <a:rPr lang="en-US" dirty="0"/>
            </a:br>
            <a:r>
              <a:rPr lang="en-US" dirty="0"/>
              <a:t>crack encryption</a:t>
            </a:r>
          </a:p>
          <a:p>
            <a:r>
              <a:rPr lang="en-US" dirty="0"/>
              <a:t>Person-in-the-middle (PITM) attack</a:t>
            </a:r>
          </a:p>
          <a:p>
            <a:pPr lvl="1"/>
            <a:r>
              <a:rPr lang="en-US" dirty="0"/>
              <a:t>While VPN session being established</a:t>
            </a:r>
          </a:p>
          <a:p>
            <a:pPr lvl="1"/>
            <a:r>
              <a:rPr lang="en-US" dirty="0"/>
              <a:t>Address Resolution Protocol (ARP) poisoning to redirect traffic to attacker’s system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20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077200" cy="838200"/>
          </a:xfrm>
        </p:spPr>
        <p:txBody>
          <a:bodyPr/>
          <a:lstStyle/>
          <a:p>
            <a:r>
              <a:rPr lang="en-US" dirty="0"/>
              <a:t>Interception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257800"/>
          </a:xfrm>
        </p:spPr>
        <p:txBody>
          <a:bodyPr/>
          <a:lstStyle/>
          <a:p>
            <a:r>
              <a:rPr lang="en-US" sz="2300" dirty="0"/>
              <a:t>IPsec MITM vector: </a:t>
            </a:r>
            <a:r>
              <a:rPr lang="en-US" sz="2300" dirty="0" err="1"/>
              <a:t>preshared</a:t>
            </a:r>
            <a:r>
              <a:rPr lang="en-US" sz="2300" dirty="0"/>
              <a:t> key</a:t>
            </a:r>
          </a:p>
          <a:p>
            <a:pPr lvl="1"/>
            <a:r>
              <a:rPr lang="en-US" sz="2300" dirty="0"/>
              <a:t>Group name &amp; password</a:t>
            </a:r>
          </a:p>
          <a:p>
            <a:pPr lvl="1"/>
            <a:r>
              <a:rPr lang="en-US" sz="2300" dirty="0"/>
              <a:t>Authenticate IPsec connection</a:t>
            </a:r>
          </a:p>
          <a:p>
            <a:pPr lvl="1"/>
            <a:r>
              <a:rPr lang="en-US" sz="2300" i="1" dirty="0" err="1"/>
              <a:t>Fiked</a:t>
            </a:r>
            <a:r>
              <a:rPr lang="en-US" sz="2300" dirty="0"/>
              <a:t> emulates VPN termination &amp; collects user credentials</a:t>
            </a:r>
          </a:p>
          <a:p>
            <a:pPr lvl="1"/>
            <a:r>
              <a:rPr lang="en-US" sz="2300" dirty="0"/>
              <a:t>Can defend using client or computer certificate for IPsec authentication</a:t>
            </a:r>
          </a:p>
          <a:p>
            <a:r>
              <a:rPr lang="en-US" sz="2300" dirty="0" err="1"/>
              <a:t>SSLStrip</a:t>
            </a:r>
            <a:r>
              <a:rPr lang="en-US" sz="2300" dirty="0"/>
              <a:t> (2009)</a:t>
            </a:r>
          </a:p>
          <a:p>
            <a:pPr lvl="1"/>
            <a:r>
              <a:rPr lang="en-US" sz="2300" dirty="0"/>
              <a:t>ARP-poisoning to intercept client request for TLS/SSL</a:t>
            </a:r>
          </a:p>
          <a:p>
            <a:pPr lvl="1"/>
            <a:r>
              <a:rPr lang="en-US" sz="2300" dirty="0"/>
              <a:t>Establishes valid TLS/SSL session with server</a:t>
            </a:r>
          </a:p>
          <a:p>
            <a:pPr lvl="1"/>
            <a:r>
              <a:rPr lang="en-US" sz="2300" dirty="0"/>
              <a:t>Creates HTTP session with user but puts fake lock icon into browser window</a:t>
            </a:r>
          </a:p>
          <a:p>
            <a:pPr lvl="1"/>
            <a:r>
              <a:rPr lang="en-US" sz="2300" dirty="0"/>
              <a:t>Can reduce risk by forcing use of direct TLS/SSL connections, not redirection from HTTP to HTTPS</a:t>
            </a:r>
          </a:p>
          <a:p>
            <a:pPr lvl="1"/>
            <a:endParaRPr lang="en-US" sz="2300" dirty="0"/>
          </a:p>
          <a:p>
            <a:pPr lvl="1"/>
            <a:endParaRPr lang="en-US" sz="2300" dirty="0"/>
          </a:p>
        </p:txBody>
      </p:sp>
      <p:pic>
        <p:nvPicPr>
          <p:cNvPr id="4098" name="Picture 2" descr="Image result for communications interception clipart">
            <a:extLst>
              <a:ext uri="{FF2B5EF4-FFF2-40B4-BE49-F238E27FC236}">
                <a16:creationId xmlns:a16="http://schemas.microsoft.com/office/drawing/2014/main" id="{18F7F035-23ED-4451-9760-AF7ED27EE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14286" r="8929" b="28571"/>
          <a:stretch/>
        </p:blipFill>
        <p:spPr bwMode="auto">
          <a:xfrm>
            <a:off x="5410200" y="990600"/>
            <a:ext cx="3505200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677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153400" cy="1295400"/>
          </a:xfrm>
        </p:spPr>
        <p:txBody>
          <a:bodyPr/>
          <a:lstStyle/>
          <a:p>
            <a:pPr lvl="0"/>
            <a:r>
              <a:rPr lang="en-US" dirty="0"/>
              <a:t>Site-to-Site VPN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8153400" cy="5105400"/>
          </a:xfrm>
        </p:spPr>
        <p:txBody>
          <a:bodyPr/>
          <a:lstStyle/>
          <a:p>
            <a:r>
              <a:rPr lang="en-US" sz="2800" dirty="0"/>
              <a:t>Infrastructure Design</a:t>
            </a:r>
          </a:p>
          <a:p>
            <a:r>
              <a:rPr lang="en-US" sz="2800" dirty="0"/>
              <a:t>Cost</a:t>
            </a:r>
          </a:p>
          <a:p>
            <a:r>
              <a:rPr lang="en-US" sz="2800" dirty="0"/>
              <a:t>Availability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95207"/>
            <a:ext cx="4495800" cy="4834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Site-to-Site VPNs:</a:t>
            </a:r>
            <a:r>
              <a:rPr lang="en-US" baseline="0" dirty="0"/>
              <a:t> </a:t>
            </a:r>
            <a:r>
              <a:rPr lang="en-US" dirty="0"/>
              <a:t>Infrastructure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620000" cy="5181600"/>
          </a:xfrm>
        </p:spPr>
        <p:txBody>
          <a:bodyPr/>
          <a:lstStyle/>
          <a:p>
            <a:r>
              <a:rPr lang="en-US" dirty="0"/>
              <a:t>Multiprotocol Layer Switching (MPLS) changes WAN administration</a:t>
            </a:r>
          </a:p>
          <a:p>
            <a:pPr lvl="1"/>
            <a:r>
              <a:rPr lang="en-US" dirty="0"/>
              <a:t>Can provide any-to-any connectivity</a:t>
            </a:r>
          </a:p>
          <a:p>
            <a:pPr lvl="1"/>
            <a:r>
              <a:rPr lang="en-US" dirty="0"/>
              <a:t>More difficult to troubleshoot than hub/spoke topology</a:t>
            </a:r>
          </a:p>
          <a:p>
            <a:r>
              <a:rPr lang="en-US" dirty="0"/>
              <a:t>Increased number of security devices</a:t>
            </a:r>
          </a:p>
          <a:p>
            <a:r>
              <a:rPr lang="en-US" dirty="0"/>
              <a:t>Maintain Border Gateway Protocol (BGP) routing security</a:t>
            </a:r>
          </a:p>
          <a:p>
            <a:pPr lvl="1"/>
            <a:r>
              <a:rPr lang="en-US" dirty="0"/>
              <a:t>Both sides must authenticate before being added to routing table</a:t>
            </a:r>
          </a:p>
          <a:p>
            <a:r>
              <a:rPr lang="en-US" dirty="0"/>
              <a:t>VPN naturally puts Internet in contact with internal networks</a:t>
            </a:r>
          </a:p>
          <a:p>
            <a:pPr lvl="1"/>
            <a:r>
              <a:rPr lang="en-US" dirty="0"/>
              <a:t>Implement gateway security devices (GSD)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295400"/>
          </a:xfrm>
        </p:spPr>
        <p:txBody>
          <a:bodyPr/>
          <a:lstStyle/>
          <a:p>
            <a:pPr lvl="0"/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Site-to-Site VPNs:</a:t>
            </a:r>
            <a:r>
              <a:rPr lang="en-US" sz="3600" b="1" baseline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/>
              <a:t>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153400" cy="5105400"/>
          </a:xfrm>
        </p:spPr>
        <p:txBody>
          <a:bodyPr/>
          <a:lstStyle/>
          <a:p>
            <a:r>
              <a:rPr lang="en-US" dirty="0"/>
              <a:t>New / converted circuits</a:t>
            </a:r>
          </a:p>
          <a:p>
            <a:r>
              <a:rPr lang="en-US" dirty="0" err="1"/>
              <a:t>QoS</a:t>
            </a:r>
            <a:r>
              <a:rPr lang="en-US" dirty="0"/>
              <a:t> (quality of service) </a:t>
            </a:r>
            <a:br>
              <a:rPr lang="en-US" dirty="0"/>
            </a:br>
            <a:r>
              <a:rPr lang="en-US" dirty="0"/>
              <a:t>monitoring</a:t>
            </a:r>
          </a:p>
          <a:p>
            <a:r>
              <a:rPr lang="en-US" dirty="0"/>
              <a:t>Support for MPLS and routing</a:t>
            </a:r>
          </a:p>
          <a:p>
            <a:r>
              <a:rPr lang="en-US" dirty="0"/>
              <a:t>Time for redesigning network </a:t>
            </a:r>
            <a:br>
              <a:rPr lang="en-US" dirty="0"/>
            </a:br>
            <a:r>
              <a:rPr lang="en-US" dirty="0"/>
              <a:t>routing infrastructure</a:t>
            </a:r>
          </a:p>
          <a:p>
            <a:r>
              <a:rPr lang="en-US" dirty="0"/>
              <a:t>Site-to-site (S2S) VPNs require </a:t>
            </a:r>
            <a:br>
              <a:rPr lang="en-US" dirty="0"/>
            </a:br>
            <a:r>
              <a:rPr lang="en-US" dirty="0"/>
              <a:t>high processing power</a:t>
            </a:r>
          </a:p>
          <a:p>
            <a:pPr lvl="1"/>
            <a:r>
              <a:rPr lang="en-US" dirty="0"/>
              <a:t>May need code upgrades ($$)</a:t>
            </a:r>
          </a:p>
          <a:p>
            <a:r>
              <a:rPr lang="en-US" dirty="0"/>
              <a:t>Higher administrative costs for </a:t>
            </a:r>
            <a:br>
              <a:rPr lang="en-US" dirty="0"/>
            </a:br>
            <a:r>
              <a:rPr lang="en-US" dirty="0"/>
              <a:t>managing increased number of </a:t>
            </a:r>
            <a:br>
              <a:rPr lang="en-US" dirty="0"/>
            </a:br>
            <a:r>
              <a:rPr lang="en-US" dirty="0"/>
              <a:t>devices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4038600" cy="556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5517"/>
            <a:ext cx="6235616" cy="297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914400"/>
          </a:xfrm>
        </p:spPr>
        <p:txBody>
          <a:bodyPr/>
          <a:lstStyle/>
          <a:p>
            <a:pPr lvl="0"/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Site-to-Site VPNs:</a:t>
            </a:r>
            <a:r>
              <a:rPr lang="en-US" sz="3600" b="1" baseline="0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/>
              <a:t>Availability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31216" cy="5562600"/>
          </a:xfrm>
        </p:spPr>
        <p:txBody>
          <a:bodyPr/>
          <a:lstStyle/>
          <a:p>
            <a:r>
              <a:rPr lang="en-US" dirty="0"/>
              <a:t>VPNs</a:t>
            </a:r>
            <a:r>
              <a:rPr lang="en-US" baseline="0" dirty="0"/>
              <a:t> quickly become necessity</a:t>
            </a:r>
          </a:p>
          <a:p>
            <a:r>
              <a:rPr lang="en-US" baseline="0" dirty="0"/>
              <a:t>Mobile workforce may be severely impaired if VPNs go down</a:t>
            </a:r>
          </a:p>
          <a:p>
            <a:r>
              <a:rPr lang="en-US" baseline="0" dirty="0"/>
              <a:t>Can load-balance across redundant systems</a:t>
            </a:r>
          </a:p>
          <a:p>
            <a:r>
              <a:rPr lang="en-US" baseline="0" dirty="0"/>
              <a:t>Ideally, connections in process will not be dropped</a:t>
            </a:r>
          </a:p>
          <a:p>
            <a:r>
              <a:rPr lang="en-US" baseline="0" dirty="0"/>
              <a:t>Must have redundant (independent) infrastructure elements</a:t>
            </a:r>
          </a:p>
          <a:p>
            <a:pPr lvl="1"/>
            <a:r>
              <a:rPr lang="en-US" baseline="0" dirty="0"/>
              <a:t>Internet links</a:t>
            </a:r>
          </a:p>
          <a:p>
            <a:pPr lvl="1"/>
            <a:r>
              <a:rPr lang="en-US" baseline="0" dirty="0"/>
              <a:t>Power</a:t>
            </a:r>
          </a:p>
          <a:p>
            <a:pPr lvl="1"/>
            <a:r>
              <a:rPr lang="en-US" baseline="0" dirty="0"/>
              <a:t>Other network </a:t>
            </a:r>
            <a:br>
              <a:rPr lang="en-US" baseline="0" dirty="0"/>
            </a:br>
            <a:r>
              <a:rPr lang="en-US" baseline="0" dirty="0"/>
              <a:t>components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62800" cy="1143000"/>
          </a:xfrm>
        </p:spPr>
        <p:txBody>
          <a:bodyPr/>
          <a:lstStyle/>
          <a:p>
            <a:pPr lvl="0"/>
            <a:r>
              <a:rPr lang="en-US" dirty="0"/>
              <a:t>Implications of Elusive VPNs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6858000" cy="5181600"/>
          </a:xfrm>
        </p:spPr>
        <p:txBody>
          <a:bodyPr/>
          <a:lstStyle/>
          <a:p>
            <a:r>
              <a:rPr lang="en-US" dirty="0"/>
              <a:t>More VPNs</a:t>
            </a:r>
            <a:r>
              <a:rPr lang="en-US" baseline="0" dirty="0"/>
              <a:t> in use than administrators may be aware of</a:t>
            </a:r>
          </a:p>
          <a:p>
            <a:pPr lvl="1"/>
            <a:r>
              <a:rPr lang="en-US" dirty="0" err="1"/>
              <a:t>GotoMyPc</a:t>
            </a:r>
            <a:endParaRPr lang="en-US" dirty="0"/>
          </a:p>
          <a:p>
            <a:pPr lvl="1"/>
            <a:r>
              <a:rPr lang="en-US" dirty="0"/>
              <a:t>Malicious</a:t>
            </a:r>
            <a:r>
              <a:rPr lang="en-US" baseline="0" dirty="0"/>
              <a:t> VPNs such as </a:t>
            </a:r>
            <a:r>
              <a:rPr lang="en-US" baseline="0" dirty="0" err="1"/>
              <a:t>botnet</a:t>
            </a:r>
            <a:r>
              <a:rPr lang="en-US" baseline="0" dirty="0"/>
              <a:t> control channels</a:t>
            </a:r>
          </a:p>
          <a:p>
            <a:pPr lvl="1"/>
            <a:r>
              <a:rPr lang="en-US" dirty="0" err="1"/>
              <a:t>Laplink</a:t>
            </a:r>
            <a:r>
              <a:rPr lang="en-US" dirty="0"/>
              <a:t>™ software could</a:t>
            </a:r>
            <a:r>
              <a:rPr lang="en-US" baseline="0" dirty="0"/>
              <a:t> allow unauthorized access to work PC</a:t>
            </a:r>
          </a:p>
          <a:p>
            <a:pPr lvl="0"/>
            <a:r>
              <a:rPr lang="en-US" dirty="0"/>
              <a:t>Bypass normal administrative controls</a:t>
            </a:r>
          </a:p>
          <a:p>
            <a:pPr lvl="0"/>
            <a:r>
              <a:rPr lang="en-US" dirty="0"/>
              <a:t>Peer-to-peer</a:t>
            </a:r>
            <a:r>
              <a:rPr lang="en-US" baseline="0" dirty="0"/>
              <a:t> (P2P) networks use VPN-like features</a:t>
            </a:r>
          </a:p>
          <a:p>
            <a:pPr lvl="0"/>
            <a:r>
              <a:rPr lang="en-US" baseline="0" dirty="0"/>
              <a:t>Skype can encrypt voice calls and file transfers</a:t>
            </a:r>
          </a:p>
          <a:p>
            <a:pPr lvl="0"/>
            <a:r>
              <a:rPr lang="en-US" baseline="0" dirty="0"/>
              <a:t>Must plan for these in defining policies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90600"/>
            <a:ext cx="2209800" cy="552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9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Borders Dissolving (1)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Before Internet access, security → internal networks</a:t>
            </a:r>
          </a:p>
          <a:p>
            <a:r>
              <a:rPr lang="en-US"/>
              <a:t>After ~1993, explosion in Internet connections</a:t>
            </a:r>
          </a:p>
          <a:p>
            <a:r>
              <a:rPr lang="en-US"/>
              <a:t>Perimeter firewall reduced access by digital predators</a:t>
            </a:r>
          </a:p>
          <a:p>
            <a:r>
              <a:rPr lang="en-US"/>
              <a:t>How to maintain network security for employees using mobile technology?</a:t>
            </a:r>
          </a:p>
          <a:p>
            <a:pPr lvl="1"/>
            <a:r>
              <a:rPr lang="en-US"/>
              <a:t>Laptop computers, cell phones</a:t>
            </a:r>
          </a:p>
          <a:p>
            <a:pPr lvl="1"/>
            <a:r>
              <a:rPr lang="en-US"/>
              <a:t>Home, traveling</a:t>
            </a:r>
          </a:p>
          <a:p>
            <a:r>
              <a:rPr lang="en-US"/>
              <a:t>How to define extranets for business partners?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0"/>
            <a:ext cx="9194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Impact of IPv6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162800" cy="4724400"/>
          </a:xfrm>
        </p:spPr>
        <p:txBody>
          <a:bodyPr/>
          <a:lstStyle/>
          <a:p>
            <a:r>
              <a:rPr lang="en-US" dirty="0"/>
              <a:t>We are running out of IPv4 address space (or have already)</a:t>
            </a:r>
          </a:p>
          <a:p>
            <a:r>
              <a:rPr lang="en-US" dirty="0"/>
              <a:t>Yet</a:t>
            </a:r>
            <a:r>
              <a:rPr lang="en-US" baseline="0" dirty="0"/>
              <a:t> migration to IPv6 still not evident in real world</a:t>
            </a:r>
          </a:p>
          <a:p>
            <a:r>
              <a:rPr lang="en-US" baseline="0" dirty="0"/>
              <a:t>Verify that VPN infrastructure is IPv6 compliant</a:t>
            </a:r>
          </a:p>
          <a:p>
            <a:r>
              <a:rPr lang="en-US" baseline="0" dirty="0"/>
              <a:t>Expect to have to translate IPv6 into IPv4 for foreseeable future</a:t>
            </a:r>
          </a:p>
          <a:p>
            <a:r>
              <a:rPr lang="en-US" baseline="0" dirty="0"/>
              <a:t>IPv6 does provide support for IPSec automatically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10" y="1219200"/>
            <a:ext cx="4915672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Extranets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3962400" cy="5105400"/>
          </a:xfrm>
        </p:spPr>
        <p:txBody>
          <a:bodyPr/>
          <a:lstStyle/>
          <a:p>
            <a:r>
              <a:rPr lang="en-US" sz="2800" dirty="0"/>
              <a:t>Information Assurance Goals</a:t>
            </a:r>
          </a:p>
          <a:p>
            <a:r>
              <a:rPr lang="en-US" sz="2800" dirty="0"/>
              <a:t>Extranet Concepts</a:t>
            </a:r>
          </a:p>
          <a:p>
            <a:r>
              <a:rPr lang="en-US" sz="2800" dirty="0"/>
              <a:t>Types of Extranet Access</a:t>
            </a:r>
          </a:p>
          <a:p>
            <a:r>
              <a:rPr lang="en-US" sz="2800" dirty="0"/>
              <a:t>Information Assurance Considerations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295400"/>
          </a:xfrm>
        </p:spPr>
        <p:txBody>
          <a:bodyPr/>
          <a:lstStyle/>
          <a:p>
            <a:pPr lvl="0"/>
            <a:r>
              <a:rPr lang="en-US" dirty="0"/>
              <a:t>Extranets: Information Assurance Goals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219200"/>
            <a:ext cx="5105400" cy="5105400"/>
          </a:xfrm>
        </p:spPr>
        <p:txBody>
          <a:bodyPr/>
          <a:lstStyle/>
          <a:p>
            <a:r>
              <a:rPr lang="en-US" sz="2300" dirty="0"/>
              <a:t>Protecting</a:t>
            </a:r>
            <a:r>
              <a:rPr lang="en-US" sz="2300" baseline="0" dirty="0"/>
              <a:t> shared information assets</a:t>
            </a:r>
          </a:p>
          <a:p>
            <a:pPr lvl="1"/>
            <a:r>
              <a:rPr lang="en-US" sz="2300" baseline="0" dirty="0"/>
              <a:t>Increased security issues with external </a:t>
            </a:r>
            <a:r>
              <a:rPr lang="en-US" sz="2300" baseline="0" dirty="0" err="1"/>
              <a:t>accessors</a:t>
            </a:r>
            <a:endParaRPr lang="en-US" sz="2300" baseline="0" dirty="0"/>
          </a:p>
          <a:p>
            <a:pPr lvl="1"/>
            <a:r>
              <a:rPr lang="en-US" sz="2300" baseline="0" dirty="0"/>
              <a:t>Competitive advantage, regulatory requirements</a:t>
            </a:r>
          </a:p>
          <a:p>
            <a:r>
              <a:rPr lang="en-US" sz="2300" baseline="0" dirty="0"/>
              <a:t>Preventing information exposure</a:t>
            </a:r>
          </a:p>
          <a:p>
            <a:pPr lvl="1"/>
            <a:r>
              <a:rPr lang="en-US" sz="2300" baseline="0" dirty="0"/>
              <a:t>Principle of least privilege</a:t>
            </a:r>
          </a:p>
          <a:p>
            <a:pPr lvl="1"/>
            <a:r>
              <a:rPr lang="en-US" sz="2300" baseline="0" dirty="0"/>
              <a:t>Identity management</a:t>
            </a:r>
          </a:p>
          <a:p>
            <a:pPr lvl="1"/>
            <a:r>
              <a:rPr lang="en-US" sz="2300" baseline="0" dirty="0"/>
              <a:t>Access management</a:t>
            </a:r>
          </a:p>
          <a:p>
            <a:r>
              <a:rPr lang="en-US" sz="2300" baseline="0" dirty="0"/>
              <a:t>Minimizing ancillary risks</a:t>
            </a:r>
          </a:p>
          <a:p>
            <a:pPr lvl="1"/>
            <a:r>
              <a:rPr lang="en-US" sz="2300" dirty="0"/>
              <a:t>Restrict outsiders’ access to non-essential services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198" y="876300"/>
            <a:ext cx="4010025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914400"/>
          </a:xfrm>
        </p:spPr>
        <p:txBody>
          <a:bodyPr/>
          <a:lstStyle/>
          <a:p>
            <a:pPr lvl="0"/>
            <a:r>
              <a:rPr lang="en-US" dirty="0"/>
              <a:t>Extranet Concepts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838200"/>
            <a:ext cx="8763000" cy="5486400"/>
          </a:xfrm>
        </p:spPr>
        <p:txBody>
          <a:bodyPr/>
          <a:lstStyle/>
          <a:p>
            <a:r>
              <a:rPr lang="en-US" dirty="0"/>
              <a:t>Service NW vs DMZ</a:t>
            </a:r>
          </a:p>
          <a:p>
            <a:pPr lvl="1"/>
            <a:r>
              <a:rPr lang="en-US" dirty="0"/>
              <a:t>Don’t count on DMZ (weak security) for  extranet services</a:t>
            </a:r>
          </a:p>
          <a:p>
            <a:pPr lvl="1"/>
            <a:r>
              <a:rPr lang="en-US" dirty="0"/>
              <a:t>Define specific firewall architecture with particular settings for extranet servers</a:t>
            </a:r>
          </a:p>
          <a:p>
            <a:r>
              <a:rPr lang="en-US" dirty="0"/>
              <a:t>N-Tier Architecture</a:t>
            </a:r>
          </a:p>
          <a:p>
            <a:pPr lvl="1"/>
            <a:r>
              <a:rPr lang="en-US" dirty="0"/>
              <a:t>Distribute functions across multiple servers</a:t>
            </a:r>
          </a:p>
          <a:p>
            <a:pPr lvl="1"/>
            <a:r>
              <a:rPr lang="en-US" dirty="0"/>
              <a:t>E.g., separate front-end user-server from back-end database server</a:t>
            </a:r>
          </a:p>
          <a:p>
            <a:r>
              <a:rPr lang="en-US" dirty="0"/>
              <a:t>SSL Encryption</a:t>
            </a:r>
          </a:p>
          <a:p>
            <a:pPr lvl="1"/>
            <a:r>
              <a:rPr lang="en-US" dirty="0"/>
              <a:t>Enforce HTTPS Secure Sockets Layer traffic</a:t>
            </a:r>
          </a:p>
          <a:p>
            <a:pPr lvl="1"/>
            <a:r>
              <a:rPr lang="en-US" dirty="0"/>
              <a:t>Verify that padlock icon is implemented correctly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295400"/>
          </a:xfrm>
        </p:spPr>
        <p:txBody>
          <a:bodyPr/>
          <a:lstStyle/>
          <a:p>
            <a:pPr lvl="0"/>
            <a:r>
              <a:rPr lang="en-US" dirty="0"/>
              <a:t>Types of Extranet Access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990600"/>
            <a:ext cx="8153400" cy="5334000"/>
          </a:xfrm>
        </p:spPr>
        <p:txBody>
          <a:bodyPr/>
          <a:lstStyle/>
          <a:p>
            <a:r>
              <a:rPr lang="en-US" sz="2200" dirty="0"/>
              <a:t>Vendor/Partner Information Sharing</a:t>
            </a:r>
          </a:p>
          <a:p>
            <a:pPr lvl="1"/>
            <a:r>
              <a:rPr lang="en-US" sz="2200" dirty="0"/>
              <a:t>ERP (enterprise resource planning)</a:t>
            </a:r>
          </a:p>
          <a:p>
            <a:pPr lvl="1"/>
            <a:r>
              <a:rPr lang="en-US" sz="2200" dirty="0"/>
              <a:t>SCM (supply chain management)</a:t>
            </a:r>
          </a:p>
          <a:p>
            <a:r>
              <a:rPr lang="en-US" sz="2200" dirty="0"/>
              <a:t>E-Commerce</a:t>
            </a:r>
          </a:p>
          <a:p>
            <a:pPr lvl="1"/>
            <a:r>
              <a:rPr lang="en-US" sz="2200" dirty="0"/>
              <a:t>EDI (electronic data interchange)</a:t>
            </a:r>
          </a:p>
          <a:p>
            <a:pPr lvl="1"/>
            <a:r>
              <a:rPr lang="en-US" sz="2200" dirty="0"/>
              <a:t>CRM (customer relationship </a:t>
            </a:r>
            <a:br>
              <a:rPr lang="en-US" sz="2200" dirty="0"/>
            </a:br>
            <a:r>
              <a:rPr lang="en-US" sz="2200" dirty="0"/>
              <a:t>management)</a:t>
            </a:r>
          </a:p>
          <a:p>
            <a:pPr lvl="1"/>
            <a:r>
              <a:rPr lang="en-US" sz="2200" dirty="0"/>
              <a:t>B2B (business to business)</a:t>
            </a:r>
          </a:p>
          <a:p>
            <a:pPr lvl="1"/>
            <a:r>
              <a:rPr lang="en-US" sz="2200" dirty="0"/>
              <a:t>B2C (business to client)</a:t>
            </a:r>
          </a:p>
          <a:p>
            <a:r>
              <a:rPr lang="en-US" sz="2200" dirty="0"/>
              <a:t>Employee Self-Service</a:t>
            </a:r>
          </a:p>
          <a:p>
            <a:pPr lvl="1"/>
            <a:r>
              <a:rPr lang="en-US" sz="2200" dirty="0"/>
              <a:t>E-mail</a:t>
            </a:r>
          </a:p>
          <a:p>
            <a:pPr lvl="1"/>
            <a:r>
              <a:rPr lang="en-US" sz="2200" dirty="0"/>
              <a:t>Benefits systems</a:t>
            </a:r>
          </a:p>
          <a:p>
            <a:pPr lvl="1"/>
            <a:r>
              <a:rPr lang="en-US" sz="2200" dirty="0"/>
              <a:t>Access to intranet systems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9139" y="0"/>
            <a:ext cx="2797561" cy="1200329"/>
          </a:xfrm>
          <a:prstGeom prst="rect">
            <a:avLst/>
          </a:prstGeom>
          <a:solidFill>
            <a:srgbClr val="FF99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 Narrow" pitchFamily="34" charset="0"/>
              </a:rPr>
              <a:t>Norwich University extranets</a:t>
            </a:r>
            <a:br>
              <a:rPr lang="en-US" sz="1800" dirty="0">
                <a:latin typeface="Arial Narrow" pitchFamily="34" charset="0"/>
              </a:rPr>
            </a:br>
            <a:r>
              <a:rPr lang="en-US" sz="1800" dirty="0">
                <a:latin typeface="Arial Narrow" pitchFamily="34" charset="0"/>
              </a:rPr>
              <a:t>* </a:t>
            </a:r>
            <a:r>
              <a:rPr lang="en-US" sz="1800" dirty="0" err="1">
                <a:latin typeface="Arial Narrow" pitchFamily="34" charset="0"/>
              </a:rPr>
              <a:t>owa</a:t>
            </a:r>
            <a:r>
              <a:rPr lang="en-US" sz="1800" dirty="0">
                <a:latin typeface="Arial Narrow" pitchFamily="34" charset="0"/>
              </a:rPr>
              <a:t> for e-mail</a:t>
            </a:r>
          </a:p>
          <a:p>
            <a:r>
              <a:rPr lang="en-US" sz="1800" dirty="0">
                <a:latin typeface="Arial Narrow" pitchFamily="34" charset="0"/>
              </a:rPr>
              <a:t>* my.norwich.edu</a:t>
            </a:r>
          </a:p>
          <a:p>
            <a:r>
              <a:rPr lang="en-US" sz="1800" dirty="0">
                <a:latin typeface="Arial Narrow" pitchFamily="34" charset="0"/>
              </a:rPr>
              <a:t>* </a:t>
            </a:r>
            <a:r>
              <a:rPr lang="en-US" sz="1800" dirty="0" err="1">
                <a:latin typeface="Arial Narrow" pitchFamily="34" charset="0"/>
              </a:rPr>
              <a:t>BannerWeb</a:t>
            </a:r>
            <a:endParaRPr lang="en-US" sz="1800" dirty="0">
              <a:latin typeface="Arial Narrow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683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295400"/>
          </a:xfrm>
        </p:spPr>
        <p:txBody>
          <a:bodyPr/>
          <a:lstStyle/>
          <a:p>
            <a:pPr lvl="0"/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Extranets: </a:t>
            </a:r>
            <a:r>
              <a:rPr lang="en-US" dirty="0"/>
              <a:t>Information Assurance Considerations (1)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1" y="1219200"/>
            <a:ext cx="8943975" cy="5410200"/>
          </a:xfrm>
        </p:spPr>
        <p:txBody>
          <a:bodyPr/>
          <a:lstStyle/>
          <a:p>
            <a:r>
              <a:rPr lang="en-US" sz="2300" dirty="0"/>
              <a:t>Technical</a:t>
            </a:r>
            <a:r>
              <a:rPr lang="en-US" sz="2300" baseline="0" dirty="0"/>
              <a:t> Security</a:t>
            </a:r>
          </a:p>
          <a:p>
            <a:pPr lvl="1"/>
            <a:r>
              <a:rPr lang="en-US" sz="2300" baseline="0" dirty="0"/>
              <a:t>Cannot secure using only </a:t>
            </a:r>
            <a:br>
              <a:rPr lang="en-US" sz="2300" baseline="0" dirty="0"/>
            </a:br>
            <a:r>
              <a:rPr lang="en-US" sz="2300" baseline="0" dirty="0"/>
              <a:t>a single point</a:t>
            </a:r>
          </a:p>
          <a:p>
            <a:pPr lvl="1"/>
            <a:r>
              <a:rPr lang="en-US" sz="2300" baseline="0" dirty="0"/>
              <a:t>Need security at multiple </a:t>
            </a:r>
            <a:br>
              <a:rPr lang="en-US" sz="2300" baseline="0" dirty="0"/>
            </a:br>
            <a:r>
              <a:rPr lang="en-US" sz="2300" baseline="0" dirty="0"/>
              <a:t>layers</a:t>
            </a:r>
          </a:p>
          <a:p>
            <a:r>
              <a:rPr lang="en-US" sz="2300" baseline="0" dirty="0"/>
              <a:t>Traffic Inspection</a:t>
            </a:r>
          </a:p>
          <a:p>
            <a:pPr lvl="1"/>
            <a:r>
              <a:rPr lang="en-US" sz="2300" baseline="0" dirty="0"/>
              <a:t>Difficult between nodes</a:t>
            </a:r>
          </a:p>
          <a:p>
            <a:pPr lvl="1"/>
            <a:r>
              <a:rPr lang="en-US" sz="2300" baseline="0" dirty="0"/>
              <a:t>May have to inspect traffic on extranet server before </a:t>
            </a:r>
            <a:br>
              <a:rPr lang="en-US" sz="2300" baseline="0" dirty="0"/>
            </a:br>
            <a:r>
              <a:rPr lang="en-US" sz="2300" baseline="0" dirty="0"/>
              <a:t>encryption</a:t>
            </a:r>
          </a:p>
          <a:p>
            <a:pPr lvl="2"/>
            <a:r>
              <a:rPr lang="en-US" sz="2300" baseline="0" dirty="0"/>
              <a:t>Increases processing load on server CPU</a:t>
            </a:r>
          </a:p>
          <a:p>
            <a:pPr lvl="1"/>
            <a:r>
              <a:rPr lang="en-US" sz="2300" dirty="0"/>
              <a:t>Or may terminate SSL upstream and send </a:t>
            </a:r>
            <a:r>
              <a:rPr lang="en-US" sz="2300" dirty="0" err="1"/>
              <a:t>cleartext</a:t>
            </a:r>
            <a:r>
              <a:rPr lang="en-US" sz="2300" dirty="0"/>
              <a:t> data to extranet server</a:t>
            </a:r>
          </a:p>
          <a:p>
            <a:pPr lvl="2"/>
            <a:r>
              <a:rPr lang="en-US" sz="2300" dirty="0"/>
              <a:t>Relieves extranet server of need for decryption / encryption processing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95400"/>
            <a:ext cx="4410075" cy="259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838200"/>
          </a:xfrm>
        </p:spPr>
        <p:txBody>
          <a:bodyPr/>
          <a:lstStyle/>
          <a:p>
            <a:r>
              <a:rPr lang="en-US" dirty="0"/>
              <a:t>Extranet</a:t>
            </a:r>
            <a:r>
              <a:rPr lang="en-US" baseline="0" dirty="0"/>
              <a:t> IA Considerations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685800"/>
            <a:ext cx="8943721" cy="5943600"/>
          </a:xfrm>
        </p:spPr>
        <p:txBody>
          <a:bodyPr/>
          <a:lstStyle/>
          <a:p>
            <a:pPr lvl="0"/>
            <a:r>
              <a:rPr lang="en-US" sz="2300" baseline="0" dirty="0"/>
              <a:t>Internal Network Exposure</a:t>
            </a:r>
          </a:p>
          <a:p>
            <a:pPr lvl="1"/>
            <a:r>
              <a:rPr lang="en-US" sz="2300" baseline="0" dirty="0"/>
              <a:t>Compromise of extranet </a:t>
            </a:r>
            <a:br>
              <a:rPr lang="en-US" sz="2300" baseline="0" dirty="0"/>
            </a:br>
            <a:r>
              <a:rPr lang="en-US" sz="2300" baseline="0" dirty="0"/>
              <a:t>server must not allow </a:t>
            </a:r>
            <a:br>
              <a:rPr lang="en-US" sz="2300" baseline="0" dirty="0"/>
            </a:br>
            <a:r>
              <a:rPr lang="en-US" sz="2300" baseline="0" dirty="0"/>
              <a:t>breach of inside </a:t>
            </a:r>
            <a:br>
              <a:rPr lang="en-US" sz="2300" baseline="0" dirty="0"/>
            </a:br>
            <a:r>
              <a:rPr lang="en-US" sz="2300" baseline="0" dirty="0"/>
              <a:t>resources</a:t>
            </a:r>
          </a:p>
          <a:p>
            <a:pPr lvl="2"/>
            <a:r>
              <a:rPr lang="en-US" sz="2300" baseline="0" dirty="0"/>
              <a:t>Ensure appropriate </a:t>
            </a:r>
            <a:br>
              <a:rPr lang="en-US" sz="2300" baseline="0" dirty="0"/>
            </a:br>
            <a:r>
              <a:rPr lang="en-US" sz="2300" baseline="0" dirty="0"/>
              <a:t>firewalls to shield </a:t>
            </a:r>
            <a:br>
              <a:rPr lang="en-US" sz="2300" baseline="0" dirty="0"/>
            </a:br>
            <a:r>
              <a:rPr lang="en-US" sz="2300" baseline="0" dirty="0"/>
              <a:t>internal networks from </a:t>
            </a:r>
            <a:br>
              <a:rPr lang="en-US" sz="2300" baseline="0" dirty="0"/>
            </a:br>
            <a:r>
              <a:rPr lang="en-US" sz="2300" baseline="0" dirty="0"/>
              <a:t>extranet</a:t>
            </a:r>
          </a:p>
          <a:p>
            <a:r>
              <a:rPr lang="en-US" sz="2300" baseline="0" dirty="0"/>
              <a:t>Server</a:t>
            </a:r>
          </a:p>
          <a:p>
            <a:pPr lvl="1"/>
            <a:r>
              <a:rPr lang="en-US" sz="2300" baseline="0" dirty="0"/>
              <a:t>Harden servers by removing vulnerable unused services</a:t>
            </a:r>
          </a:p>
          <a:p>
            <a:pPr lvl="2"/>
            <a:r>
              <a:rPr lang="en-US" sz="2300" baseline="0" dirty="0"/>
              <a:t>Configure for minimum functionality required</a:t>
            </a:r>
          </a:p>
          <a:p>
            <a:pPr lvl="1"/>
            <a:r>
              <a:rPr lang="en-US" sz="2300" dirty="0"/>
              <a:t>Close attention to patches</a:t>
            </a:r>
          </a:p>
          <a:p>
            <a:pPr lvl="1"/>
            <a:r>
              <a:rPr lang="en-US" sz="2300" baseline="0" dirty="0"/>
              <a:t>Intrusion prevention/detection devices</a:t>
            </a:r>
          </a:p>
          <a:p>
            <a:pPr lvl="1"/>
            <a:r>
              <a:rPr lang="en-US" sz="2300" dirty="0"/>
              <a:t>Virtualization has additional complexities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11200"/>
            <a:ext cx="4752721" cy="3479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153400" cy="5410200"/>
          </a:xfrm>
        </p:spPr>
        <p:txBody>
          <a:bodyPr/>
          <a:lstStyle/>
          <a:p>
            <a:r>
              <a:rPr lang="en-US" dirty="0"/>
              <a:t>Application</a:t>
            </a:r>
          </a:p>
          <a:p>
            <a:pPr lvl="1"/>
            <a:r>
              <a:rPr lang="en-US" dirty="0"/>
              <a:t>Many systems susceptible to common attacks</a:t>
            </a:r>
          </a:p>
          <a:p>
            <a:pPr lvl="2"/>
            <a:r>
              <a:rPr lang="en-US" dirty="0"/>
              <a:t>Buffer overflows</a:t>
            </a:r>
          </a:p>
          <a:p>
            <a:pPr lvl="2"/>
            <a:r>
              <a:rPr lang="en-US" dirty="0"/>
              <a:t>SQL injection</a:t>
            </a:r>
          </a:p>
          <a:p>
            <a:pPr lvl="2"/>
            <a:r>
              <a:rPr lang="en-US" dirty="0"/>
              <a:t>Cross-site scripting (XSS)</a:t>
            </a:r>
          </a:p>
          <a:p>
            <a:pPr lvl="1"/>
            <a:r>
              <a:rPr lang="en-US" dirty="0"/>
              <a:t>Developers must keep </a:t>
            </a:r>
            <a:br>
              <a:rPr lang="en-US" dirty="0"/>
            </a:br>
            <a:r>
              <a:rPr lang="en-US" dirty="0"/>
              <a:t>security in mind throughout </a:t>
            </a:r>
            <a:br>
              <a:rPr lang="en-US" dirty="0"/>
            </a:br>
            <a:r>
              <a:rPr lang="en-US" dirty="0"/>
              <a:t>process</a:t>
            </a:r>
          </a:p>
          <a:p>
            <a:pPr lvl="2"/>
            <a:r>
              <a:rPr lang="en-US" dirty="0"/>
              <a:t>Use best practices</a:t>
            </a:r>
          </a:p>
          <a:p>
            <a:pPr lvl="2"/>
            <a:r>
              <a:rPr lang="en-US" dirty="0"/>
              <a:t>Stay current on threat </a:t>
            </a:r>
            <a:br>
              <a:rPr lang="en-US" dirty="0"/>
            </a:br>
            <a:r>
              <a:rPr lang="en-US" dirty="0"/>
              <a:t>landscape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800" y="1905000"/>
            <a:ext cx="3581400" cy="4293483"/>
          </a:xfrm>
          <a:prstGeom prst="rect">
            <a:avLst/>
          </a:prstGeom>
          <a:solidFill>
            <a:srgbClr val="FF993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100" i="1" dirty="0"/>
              <a:t>BO: failure to prevent data outside bounds of a buffer from being accepted in input and then used.</a:t>
            </a:r>
          </a:p>
          <a:p>
            <a:endParaRPr lang="en-US" sz="2100" i="1" dirty="0"/>
          </a:p>
          <a:p>
            <a:r>
              <a:rPr lang="en-US" sz="2100" i="1" dirty="0"/>
              <a:t>SQLI: DB query </a:t>
            </a:r>
            <a:r>
              <a:rPr lang="en-US" sz="2100" i="1" dirty="0" err="1"/>
              <a:t>sw</a:t>
            </a:r>
            <a:r>
              <a:rPr lang="en-US" sz="2100" i="1" dirty="0"/>
              <a:t> doesn’t test query statement for correctness.</a:t>
            </a:r>
          </a:p>
          <a:p>
            <a:endParaRPr lang="en-US" sz="2100" i="1" dirty="0"/>
          </a:p>
          <a:p>
            <a:r>
              <a:rPr lang="en-US" sz="2100" i="1" dirty="0"/>
              <a:t>XSS: Browser executes hostile script; e.g., hiding code in bogus URL for non-existent page.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1143000"/>
          </a:xfrm>
        </p:spPr>
        <p:txBody>
          <a:bodyPr/>
          <a:lstStyle/>
          <a:p>
            <a:r>
              <a:rPr lang="en-US" dirty="0"/>
              <a:t>Extranet IA Considerations (3)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990600"/>
          </a:xfrm>
        </p:spPr>
        <p:txBody>
          <a:bodyPr/>
          <a:lstStyle/>
          <a:p>
            <a:r>
              <a:rPr lang="en-US" dirty="0"/>
              <a:t>Extranet IA Considerations (4)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38200"/>
            <a:ext cx="8867773" cy="5867400"/>
          </a:xfrm>
        </p:spPr>
        <p:txBody>
          <a:bodyPr/>
          <a:lstStyle/>
          <a:p>
            <a:r>
              <a:rPr lang="en-US" sz="2300" dirty="0"/>
              <a:t>Policies</a:t>
            </a:r>
          </a:p>
          <a:p>
            <a:pPr lvl="1"/>
            <a:r>
              <a:rPr lang="en-US" sz="2300" dirty="0"/>
              <a:t>Provide written policies about requirements for access &amp; use</a:t>
            </a:r>
          </a:p>
          <a:p>
            <a:pPr lvl="1"/>
            <a:r>
              <a:rPr lang="en-US" sz="2300" dirty="0"/>
              <a:t>Establish expectations</a:t>
            </a:r>
          </a:p>
          <a:p>
            <a:pPr lvl="1"/>
            <a:r>
              <a:rPr lang="en-US" sz="2300" dirty="0"/>
              <a:t>Useful for legal </a:t>
            </a:r>
            <a:br>
              <a:rPr lang="en-US" sz="2300" dirty="0"/>
            </a:br>
            <a:r>
              <a:rPr lang="en-US" sz="2300" dirty="0"/>
              <a:t>proceedings</a:t>
            </a:r>
          </a:p>
          <a:p>
            <a:r>
              <a:rPr lang="en-US" sz="2300" dirty="0"/>
              <a:t>Access &amp; Identity </a:t>
            </a:r>
            <a:br>
              <a:rPr lang="en-US" sz="2300" dirty="0"/>
            </a:br>
            <a:r>
              <a:rPr lang="en-US" sz="2300" dirty="0"/>
              <a:t>Management</a:t>
            </a:r>
          </a:p>
          <a:p>
            <a:pPr lvl="1"/>
            <a:r>
              <a:rPr lang="en-US" sz="2300" dirty="0"/>
              <a:t>I&amp;A support access </a:t>
            </a:r>
            <a:br>
              <a:rPr lang="en-US" sz="2300" dirty="0"/>
            </a:br>
            <a:r>
              <a:rPr lang="en-US" sz="2300" dirty="0"/>
              <a:t>controls</a:t>
            </a:r>
          </a:p>
          <a:p>
            <a:pPr lvl="1"/>
            <a:r>
              <a:rPr lang="en-US" sz="2300" dirty="0"/>
              <a:t>But passwords a poor </a:t>
            </a:r>
            <a:br>
              <a:rPr lang="en-US" sz="2300" dirty="0"/>
            </a:br>
            <a:r>
              <a:rPr lang="en-US" sz="2300" dirty="0"/>
              <a:t>authentication method</a:t>
            </a:r>
          </a:p>
          <a:p>
            <a:pPr lvl="1"/>
            <a:r>
              <a:rPr lang="en-US" sz="2300" dirty="0"/>
              <a:t>Better: issuing digital certificates</a:t>
            </a:r>
          </a:p>
          <a:p>
            <a:r>
              <a:rPr lang="en-US" sz="2300" dirty="0"/>
              <a:t>Availability: critical issue – plan for it!</a:t>
            </a:r>
          </a:p>
          <a:p>
            <a:r>
              <a:rPr lang="en-US" sz="2300" dirty="0"/>
              <a:t>Impact of IPv6: infrastructure support issues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8" y="1676400"/>
            <a:ext cx="4448175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334000"/>
          </a:xfrm>
        </p:spPr>
        <p:txBody>
          <a:bodyPr/>
          <a:lstStyle/>
          <a:p>
            <a:pPr algn="ctr"/>
            <a:r>
              <a:rPr lang="en-US" sz="8000" dirty="0"/>
              <a:t>Now go </a:t>
            </a:r>
            <a:r>
              <a:rPr lang="en-US" sz="8000"/>
              <a:t>and study</a:t>
            </a:r>
            <a:endParaRPr lang="en-US" sz="8000" dirty="0"/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Borders Dissolving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71600"/>
            <a:ext cx="7696200" cy="4953000"/>
          </a:xfrm>
        </p:spPr>
        <p:txBody>
          <a:bodyPr/>
          <a:lstStyle/>
          <a:p>
            <a:r>
              <a:rPr lang="en-US" dirty="0"/>
              <a:t>Competitive advantage</a:t>
            </a:r>
            <a:r>
              <a:rPr lang="en-US" baseline="0" dirty="0"/>
              <a:t> requires</a:t>
            </a:r>
          </a:p>
          <a:p>
            <a:pPr lvl="1"/>
            <a:r>
              <a:rPr lang="en-US" dirty="0"/>
              <a:t>Employee network &amp; information access</a:t>
            </a:r>
          </a:p>
          <a:p>
            <a:pPr lvl="1"/>
            <a:r>
              <a:rPr lang="en-US" dirty="0"/>
              <a:t>From outside workplace</a:t>
            </a:r>
          </a:p>
          <a:p>
            <a:pPr lvl="1"/>
            <a:r>
              <a:rPr lang="en-US" dirty="0"/>
              <a:t>Coping with inclement weather, disruptions</a:t>
            </a:r>
          </a:p>
          <a:p>
            <a:pPr lvl="1"/>
            <a:r>
              <a:rPr lang="en-US" dirty="0"/>
              <a:t>Geographic dispersion of workforce</a:t>
            </a:r>
          </a:p>
          <a:p>
            <a:r>
              <a:rPr lang="en-US" dirty="0"/>
              <a:t>B2B requirements growing</a:t>
            </a:r>
          </a:p>
          <a:p>
            <a:pPr lvl="1"/>
            <a:r>
              <a:rPr lang="en-US" dirty="0"/>
              <a:t>Vendors, suppliers, partners</a:t>
            </a:r>
          </a:p>
          <a:p>
            <a:pPr lvl="1"/>
            <a:r>
              <a:rPr lang="en-US" dirty="0"/>
              <a:t>Outsourcing</a:t>
            </a:r>
          </a:p>
          <a:p>
            <a:pPr lvl="1"/>
            <a:r>
              <a:rPr lang="en-US" dirty="0"/>
              <a:t>Support</a:t>
            </a:r>
          </a:p>
          <a:p>
            <a:r>
              <a:rPr lang="en-US" dirty="0"/>
              <a:t>B2C demands</a:t>
            </a:r>
          </a:p>
          <a:p>
            <a:pPr lvl="1"/>
            <a:r>
              <a:rPr lang="en-US" dirty="0"/>
              <a:t>Growing expectations from consumers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4267200" cy="5410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" y="0"/>
            <a:ext cx="7162800" cy="762000"/>
          </a:xfrm>
        </p:spPr>
        <p:txBody>
          <a:bodyPr/>
          <a:lstStyle/>
          <a:p>
            <a:pPr lvl="0"/>
            <a:r>
              <a:rPr lang="en-US" dirty="0"/>
              <a:t>Secure Remote Access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762000"/>
            <a:ext cx="8991600" cy="5867400"/>
          </a:xfrm>
        </p:spPr>
        <p:txBody>
          <a:bodyPr/>
          <a:lstStyle/>
          <a:p>
            <a:r>
              <a:rPr lang="en-US" dirty="0"/>
              <a:t>Require extensive planning &amp; review</a:t>
            </a:r>
          </a:p>
          <a:p>
            <a:pPr lvl="1"/>
            <a:r>
              <a:rPr lang="en-US" dirty="0"/>
              <a:t>Must not jeopardize safety of </a:t>
            </a:r>
            <a:br>
              <a:rPr lang="en-US" dirty="0"/>
            </a:br>
            <a:r>
              <a:rPr lang="en-US" dirty="0"/>
              <a:t>critical information &amp; </a:t>
            </a:r>
            <a:br>
              <a:rPr lang="en-US" dirty="0"/>
            </a:br>
            <a:r>
              <a:rPr lang="en-US" dirty="0"/>
              <a:t>information systems</a:t>
            </a:r>
          </a:p>
          <a:p>
            <a:r>
              <a:rPr lang="en-US" dirty="0"/>
              <a:t>Primary tools</a:t>
            </a:r>
          </a:p>
          <a:p>
            <a:pPr lvl="1"/>
            <a:r>
              <a:rPr lang="en-US" dirty="0"/>
              <a:t>Virtual Private Networks </a:t>
            </a:r>
            <a:br>
              <a:rPr lang="en-US" dirty="0"/>
            </a:br>
            <a:r>
              <a:rPr lang="en-US" dirty="0"/>
              <a:t>(VPNs)</a:t>
            </a:r>
          </a:p>
          <a:p>
            <a:pPr lvl="2"/>
            <a:r>
              <a:rPr lang="en-US" dirty="0"/>
              <a:t>Secured connection</a:t>
            </a:r>
          </a:p>
          <a:p>
            <a:pPr lvl="2"/>
            <a:r>
              <a:rPr lang="en-US" dirty="0"/>
              <a:t>Encrypted tunnel</a:t>
            </a:r>
          </a:p>
          <a:p>
            <a:pPr lvl="1"/>
            <a:r>
              <a:rPr lang="en-US" dirty="0"/>
              <a:t>Extranets</a:t>
            </a:r>
          </a:p>
          <a:p>
            <a:pPr lvl="2"/>
            <a:r>
              <a:rPr lang="en-US" dirty="0"/>
              <a:t>Encrypted connection to </a:t>
            </a:r>
            <a:br>
              <a:rPr lang="en-US" dirty="0"/>
            </a:br>
            <a:r>
              <a:rPr lang="en-US" dirty="0"/>
              <a:t>Web application server </a:t>
            </a:r>
            <a:br>
              <a:rPr lang="en-US" dirty="0"/>
            </a:br>
            <a:r>
              <a:rPr lang="en-US" dirty="0"/>
              <a:t>outside internal NW</a:t>
            </a:r>
          </a:p>
          <a:p>
            <a:pPr lvl="2"/>
            <a:r>
              <a:rPr lang="en-US" dirty="0"/>
              <a:t>Usually need connections </a:t>
            </a:r>
            <a:br>
              <a:rPr lang="en-US" dirty="0"/>
            </a:br>
            <a:r>
              <a:rPr lang="en-US" dirty="0"/>
              <a:t>from server to internal NW for data exchange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162800" cy="762000"/>
          </a:xfrm>
        </p:spPr>
        <p:txBody>
          <a:bodyPr/>
          <a:lstStyle/>
          <a:p>
            <a:pPr lvl="0"/>
            <a:r>
              <a:rPr lang="en-US" dirty="0"/>
              <a:t>Virtual Private Networks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685800"/>
            <a:ext cx="8839200" cy="5638800"/>
          </a:xfrm>
        </p:spPr>
        <p:txBody>
          <a:bodyPr/>
          <a:lstStyle/>
          <a:p>
            <a:r>
              <a:rPr lang="en-US" dirty="0"/>
              <a:t>Basic idea</a:t>
            </a:r>
          </a:p>
          <a:p>
            <a:pPr lvl="1"/>
            <a:r>
              <a:rPr lang="en-US" dirty="0"/>
              <a:t>Create stream of encrypted data through firewall</a:t>
            </a:r>
          </a:p>
          <a:p>
            <a:pPr lvl="1"/>
            <a:r>
              <a:rPr lang="en-US" dirty="0"/>
              <a:t>“Encrypted tunnel”</a:t>
            </a:r>
          </a:p>
          <a:p>
            <a:r>
              <a:rPr lang="en-US" dirty="0"/>
              <a:t>Goals</a:t>
            </a:r>
          </a:p>
          <a:p>
            <a:pPr lvl="1"/>
            <a:r>
              <a:rPr lang="en-US" dirty="0"/>
              <a:t>Securely extend </a:t>
            </a:r>
            <a:br>
              <a:rPr lang="en-US" dirty="0"/>
            </a:br>
            <a:r>
              <a:rPr lang="en-US" dirty="0"/>
              <a:t>internal network</a:t>
            </a:r>
          </a:p>
          <a:p>
            <a:pPr lvl="1"/>
            <a:r>
              <a:rPr lang="en-US" dirty="0"/>
              <a:t>Protect data during </a:t>
            </a:r>
            <a:br>
              <a:rPr lang="en-US" dirty="0"/>
            </a:br>
            <a:r>
              <a:rPr lang="en-US" dirty="0"/>
              <a:t>transmission</a:t>
            </a:r>
          </a:p>
          <a:p>
            <a:pPr lvl="1"/>
            <a:r>
              <a:rPr lang="en-US" dirty="0"/>
              <a:t>Maintain security of </a:t>
            </a:r>
            <a:br>
              <a:rPr lang="en-US" dirty="0"/>
            </a:br>
            <a:r>
              <a:rPr lang="en-US" dirty="0"/>
              <a:t>system</a:t>
            </a:r>
          </a:p>
          <a:p>
            <a:r>
              <a:rPr lang="en-US" dirty="0"/>
              <a:t>Two categories</a:t>
            </a:r>
          </a:p>
          <a:p>
            <a:pPr lvl="1"/>
            <a:r>
              <a:rPr lang="en-US" dirty="0"/>
              <a:t>Remote-Access VPNs</a:t>
            </a:r>
          </a:p>
          <a:p>
            <a:pPr lvl="1"/>
            <a:r>
              <a:rPr lang="en-US" dirty="0"/>
              <a:t>Site-to-Site VPNs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5229225" cy="381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838200"/>
          </a:xfrm>
        </p:spPr>
        <p:txBody>
          <a:bodyPr/>
          <a:lstStyle/>
          <a:p>
            <a:pPr marL="0" marR="0" indent="0" algn="l" defTabSz="917575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VPN Technology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839200" cy="5638800"/>
          </a:xfrm>
        </p:spPr>
        <p:txBody>
          <a:bodyPr/>
          <a:lstStyle/>
          <a:p>
            <a:r>
              <a:rPr lang="en-US" dirty="0"/>
              <a:t>See other chapters in </a:t>
            </a:r>
            <a:r>
              <a:rPr lang="en-US" i="1" dirty="0"/>
              <a:t>CSH6 </a:t>
            </a:r>
            <a:r>
              <a:rPr lang="en-US" dirty="0"/>
              <a:t>for background concepts, terminology, details &amp; readings</a:t>
            </a:r>
          </a:p>
          <a:p>
            <a:pPr lvl="1"/>
            <a:r>
              <a:rPr lang="en-US" dirty="0"/>
              <a:t>Chapter 5: Data Communications &amp; Information Security</a:t>
            </a:r>
          </a:p>
          <a:p>
            <a:pPr lvl="1"/>
            <a:r>
              <a:rPr lang="en-US" dirty="0"/>
              <a:t>Chapter 6: Network Topologies, Protocols &amp; Design</a:t>
            </a:r>
          </a:p>
          <a:p>
            <a:pPr lvl="1"/>
            <a:r>
              <a:rPr lang="en-US" dirty="0"/>
              <a:t>Chapter 7: Encryption</a:t>
            </a:r>
          </a:p>
          <a:p>
            <a:pPr lvl="1"/>
            <a:r>
              <a:rPr lang="en-US" dirty="0"/>
              <a:t>Chapter 26: </a:t>
            </a:r>
            <a:br>
              <a:rPr lang="en-US" dirty="0"/>
            </a:br>
            <a:r>
              <a:rPr lang="en-US" dirty="0"/>
              <a:t>Gateway Security </a:t>
            </a:r>
            <a:br>
              <a:rPr lang="en-US" dirty="0"/>
            </a:br>
            <a:r>
              <a:rPr lang="en-US" dirty="0"/>
              <a:t>Devices</a:t>
            </a:r>
          </a:p>
          <a:p>
            <a:pPr lvl="1"/>
            <a:r>
              <a:rPr lang="en-US" dirty="0"/>
              <a:t>Chapter 37: PKI &amp; </a:t>
            </a:r>
            <a:br>
              <a:rPr lang="en-US" dirty="0"/>
            </a:br>
            <a:r>
              <a:rPr lang="en-US" dirty="0"/>
              <a:t>Certificate </a:t>
            </a:r>
            <a:br>
              <a:rPr lang="en-US" dirty="0"/>
            </a:br>
            <a:r>
              <a:rPr lang="en-US" dirty="0"/>
              <a:t>Authorities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05200" y="3200400"/>
            <a:ext cx="5410200" cy="3124200"/>
            <a:chOff x="0" y="3352800"/>
            <a:chExt cx="22860000" cy="102870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60" b="31173"/>
            <a:stretch/>
          </p:blipFill>
          <p:spPr bwMode="auto">
            <a:xfrm>
              <a:off x="0" y="3352800"/>
              <a:ext cx="22860000" cy="5143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60" b="31173"/>
            <a:stretch/>
          </p:blipFill>
          <p:spPr bwMode="auto">
            <a:xfrm>
              <a:off x="0" y="8496300"/>
              <a:ext cx="22860000" cy="5143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53400" cy="914400"/>
          </a:xfrm>
        </p:spPr>
        <p:txBody>
          <a:bodyPr/>
          <a:lstStyle/>
          <a:p>
            <a:pPr lvl="0"/>
            <a:r>
              <a:rPr lang="en-US" dirty="0"/>
              <a:t>Remote-Access VPNs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" y="762000"/>
            <a:ext cx="7162800" cy="4953000"/>
          </a:xfrm>
        </p:spPr>
        <p:txBody>
          <a:bodyPr/>
          <a:lstStyle/>
          <a:p>
            <a:r>
              <a:rPr lang="en-US" sz="2800" dirty="0"/>
              <a:t>IPSec</a:t>
            </a:r>
          </a:p>
          <a:p>
            <a:r>
              <a:rPr lang="en-US" sz="2800" dirty="0"/>
              <a:t>Transport-Layer Security</a:t>
            </a:r>
          </a:p>
          <a:p>
            <a:r>
              <a:rPr lang="en-US" sz="2800" dirty="0"/>
              <a:t>User-Authentication Methods</a:t>
            </a:r>
          </a:p>
          <a:p>
            <a:r>
              <a:rPr lang="en-US" sz="2800" dirty="0"/>
              <a:t>Infrastructure Requirements</a:t>
            </a:r>
          </a:p>
          <a:p>
            <a:r>
              <a:rPr lang="en-US" sz="2800" dirty="0"/>
              <a:t>Network-Access </a:t>
            </a:r>
            <a:br>
              <a:rPr lang="en-US" sz="2800" dirty="0"/>
            </a:br>
            <a:r>
              <a:rPr lang="en-US" sz="2800" dirty="0"/>
              <a:t>Requirements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0133" r="13970" b="10933"/>
          <a:stretch/>
        </p:blipFill>
        <p:spPr bwMode="auto">
          <a:xfrm rot="19695298">
            <a:off x="4424419" y="2204840"/>
            <a:ext cx="4594860" cy="4511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sh5_notes">
  <a:themeElements>
    <a:clrScheme name="CJ 341 Class Notes 9">
      <a:dk1>
        <a:srgbClr val="000000"/>
      </a:dk1>
      <a:lt1>
        <a:srgbClr val="FFFFFF"/>
      </a:lt1>
      <a:dk2>
        <a:srgbClr val="800000"/>
      </a:dk2>
      <a:lt2>
        <a:srgbClr val="A0A0A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00000"/>
      </a:hlink>
      <a:folHlink>
        <a:srgbClr val="000000"/>
      </a:folHlink>
    </a:clrScheme>
    <a:fontScheme name="CJ 341 Class Notes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C000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solidFill>
          <a:srgbClr val="FFC000"/>
        </a:solidFill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CJ 341 Class No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 341 Class No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8">
        <a:dk1>
          <a:srgbClr val="000000"/>
        </a:dk1>
        <a:lt1>
          <a:srgbClr val="FFFFFF"/>
        </a:lt1>
        <a:dk2>
          <a:srgbClr val="FF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 341 Class Notes 9">
        <a:dk1>
          <a:srgbClr val="000000"/>
        </a:dk1>
        <a:lt1>
          <a:srgbClr val="FFFFFF"/>
        </a:lt1>
        <a:dk2>
          <a:srgbClr val="80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csh5_notes</Template>
  <TotalTime>1302</TotalTime>
  <Words>3112</Words>
  <Application>Microsoft Office PowerPoint</Application>
  <PresentationFormat>On-screen Show (4:3)</PresentationFormat>
  <Paragraphs>525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Arial Narrow</vt:lpstr>
      <vt:lpstr>Bookman Old Style</vt:lpstr>
      <vt:lpstr>Garamond</vt:lpstr>
      <vt:lpstr>Jokerman</vt:lpstr>
      <vt:lpstr>Times New Roman</vt:lpstr>
      <vt:lpstr>Wingdings</vt:lpstr>
      <vt:lpstr>csh5_notes</vt:lpstr>
      <vt:lpstr>VPNs</vt:lpstr>
      <vt:lpstr>Topics</vt:lpstr>
      <vt:lpstr>Introduction</vt:lpstr>
      <vt:lpstr>Borders Dissolving (1)</vt:lpstr>
      <vt:lpstr>Borders Dissolving (2)</vt:lpstr>
      <vt:lpstr>Secure Remote Access</vt:lpstr>
      <vt:lpstr>Virtual Private Networks</vt:lpstr>
      <vt:lpstr>VPN Technology Concepts</vt:lpstr>
      <vt:lpstr>Remote-Access VPNs</vt:lpstr>
      <vt:lpstr>IPSec</vt:lpstr>
      <vt:lpstr>IPSec: Key Exchange &amp; Management</vt:lpstr>
      <vt:lpstr>IKE Phase 1 Main Mode</vt:lpstr>
      <vt:lpstr>IKE Phase 1 Aggressive Mode</vt:lpstr>
      <vt:lpstr>IKE Phase 2</vt:lpstr>
      <vt:lpstr>IPSec: AH vs ESP</vt:lpstr>
      <vt:lpstr>IPSec: Transport vs Tunnel Mode</vt:lpstr>
      <vt:lpstr>Transport-Layer Security (TLS)</vt:lpstr>
      <vt:lpstr>User-Authentication Methods</vt:lpstr>
      <vt:lpstr>Kerberos</vt:lpstr>
      <vt:lpstr>Infrastructure Requirements</vt:lpstr>
      <vt:lpstr>Network-Access Requirements</vt:lpstr>
      <vt:lpstr>Site-to-Site VPNs</vt:lpstr>
      <vt:lpstr>MPLS: Multiprotocol Layer Switching (1)</vt:lpstr>
      <vt:lpstr>MPLS (2): Purpose</vt:lpstr>
      <vt:lpstr>Site-to-Site (S2S) VPNs</vt:lpstr>
      <vt:lpstr>IA Considerations</vt:lpstr>
      <vt:lpstr>IA Considerations</vt:lpstr>
      <vt:lpstr>VPN Client Management</vt:lpstr>
      <vt:lpstr>Protection of VPN Device</vt:lpstr>
      <vt:lpstr>Cryptographic Options</vt:lpstr>
      <vt:lpstr>Traffic Inspection</vt:lpstr>
      <vt:lpstr>Processing Power</vt:lpstr>
      <vt:lpstr>Interception (1)</vt:lpstr>
      <vt:lpstr>Interception (2)</vt:lpstr>
      <vt:lpstr>Site-to-Site VPN Connections</vt:lpstr>
      <vt:lpstr>Site-to-Site VPNs: Infrastructure Design</vt:lpstr>
      <vt:lpstr>Site-to-Site VPNs: Cost</vt:lpstr>
      <vt:lpstr>Site-to-Site VPNs: Availability</vt:lpstr>
      <vt:lpstr>Implications of Elusive VPNs</vt:lpstr>
      <vt:lpstr>Impact of IPv6</vt:lpstr>
      <vt:lpstr>Extranets</vt:lpstr>
      <vt:lpstr>Extranets: Information Assurance Goals</vt:lpstr>
      <vt:lpstr>Extranet Concepts</vt:lpstr>
      <vt:lpstr>Types of Extranet Access</vt:lpstr>
      <vt:lpstr>Extranets: Information Assurance Considerations (1)</vt:lpstr>
      <vt:lpstr>Extranet IA Considerations (2)</vt:lpstr>
      <vt:lpstr>Extranet IA Considerations (3)</vt:lpstr>
      <vt:lpstr>Extranet IA Considerations (4)</vt:lpstr>
      <vt:lpstr>Now go and study</vt:lpstr>
    </vt:vector>
  </TitlesOfParts>
  <Manager>Matthew Bovee, PhD</Manager>
  <Company>Norwich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VPNs</dc:title>
  <dc:subject>CSH6 Chapter 32</dc:subject>
  <dc:creator>M. E. Kabay, PhD, CISSP-ISSMP</dc:creator>
  <cp:keywords/>
  <dc:description>Updated 2019-11-28_x000d_
“Virtual Private Networks &amp; Secure Remote Access” _x000d_
Justin Opatrny</dc:description>
  <cp:lastModifiedBy>Mich Kabay</cp:lastModifiedBy>
  <cp:revision>287</cp:revision>
  <cp:lastPrinted>2000-03-28T00:08:39Z</cp:lastPrinted>
  <dcterms:created xsi:type="dcterms:W3CDTF">2009-11-04T17:12:56Z</dcterms:created>
  <dcterms:modified xsi:type="dcterms:W3CDTF">2021-02-05T19:54:04Z</dcterms:modified>
  <cp:category/>
</cp:coreProperties>
</file>