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7"/>
  </p:notesMasterIdLst>
  <p:handoutMasterIdLst>
    <p:handoutMasterId r:id="rId38"/>
  </p:handoutMasterIdLst>
  <p:sldIdLst>
    <p:sldId id="908" r:id="rId2"/>
    <p:sldId id="909" r:id="rId3"/>
    <p:sldId id="933" r:id="rId4"/>
    <p:sldId id="914" r:id="rId5"/>
    <p:sldId id="920" r:id="rId6"/>
    <p:sldId id="919" r:id="rId7"/>
    <p:sldId id="935" r:id="rId8"/>
    <p:sldId id="936" r:id="rId9"/>
    <p:sldId id="937" r:id="rId10"/>
    <p:sldId id="918" r:id="rId11"/>
    <p:sldId id="917" r:id="rId12"/>
    <p:sldId id="916" r:id="rId13"/>
    <p:sldId id="915" r:id="rId14"/>
    <p:sldId id="940" r:id="rId15"/>
    <p:sldId id="938" r:id="rId16"/>
    <p:sldId id="939" r:id="rId17"/>
    <p:sldId id="913" r:id="rId18"/>
    <p:sldId id="922" r:id="rId19"/>
    <p:sldId id="942" r:id="rId20"/>
    <p:sldId id="941" r:id="rId21"/>
    <p:sldId id="943" r:id="rId22"/>
    <p:sldId id="912" r:id="rId23"/>
    <p:sldId id="929" r:id="rId24"/>
    <p:sldId id="928" r:id="rId25"/>
    <p:sldId id="927" r:id="rId26"/>
    <p:sldId id="926" r:id="rId27"/>
    <p:sldId id="925" r:id="rId28"/>
    <p:sldId id="924" r:id="rId29"/>
    <p:sldId id="923" r:id="rId30"/>
    <p:sldId id="911" r:id="rId31"/>
    <p:sldId id="932" r:id="rId32"/>
    <p:sldId id="931" r:id="rId33"/>
    <p:sldId id="930" r:id="rId34"/>
    <p:sldId id="910" r:id="rId35"/>
    <p:sldId id="578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howGuides="1">
      <p:cViewPr varScale="1">
        <p:scale>
          <a:sx n="97" d="100"/>
          <a:sy n="97" d="100"/>
        </p:scale>
        <p:origin x="9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4690"/>
    </p:cViewPr>
  </p:sorterViewPr>
  <p:notesViewPr>
    <p:cSldViewPr showGuides="1">
      <p:cViewPr varScale="1">
        <p:scale>
          <a:sx n="81" d="100"/>
          <a:sy n="81" d="100"/>
        </p:scale>
        <p:origin x="3864" y="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5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  <a:endParaRPr lang="en-US" dirty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4719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  <a:endParaRPr lang="en-US" dirty="0"/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943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64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84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95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17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51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15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0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35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29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74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6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07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65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787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36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43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028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24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988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20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679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55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10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804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961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277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317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5448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03FF91CD-32CD-43BA-AAFF-F595D6CB5954}" type="slidenum">
              <a:rPr lang="en-US" smtClean="0"/>
              <a:pPr/>
              <a:t>35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75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39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8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03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83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23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8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95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1534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95399"/>
            <a:ext cx="9144000" cy="5199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sl.org/default.aspx?tabid=13492" TargetMode="Externa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inyurl.com/3d5hup2" TargetMode="External"/><Relationship Id="rId5" Type="http://schemas.openxmlformats.org/officeDocument/2006/relationships/hyperlink" Target="http://ec.europa.eu/justice/data-protection/index_en.htm" TargetMode="Externa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eee802.org/1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276600"/>
          </a:xfrm>
        </p:spPr>
        <p:txBody>
          <a:bodyPr/>
          <a:lstStyle/>
          <a:p>
            <a:pPr algn="ctr"/>
            <a:r>
              <a:rPr lang="en-US" sz="11500" dirty="0"/>
              <a:t>Securing VoIP</a:t>
            </a:r>
            <a:endParaRPr lang="en-US" sz="8000" dirty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16280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34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“Securing VOIP”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Christopher Dantos &amp; </a:t>
            </a:r>
            <a:br>
              <a:rPr lang="en-US" sz="3600" dirty="0"/>
            </a:br>
            <a:r>
              <a:rPr lang="en-US" sz="3600" dirty="0"/>
              <a:t>John Mason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041"/>
          <a:stretch/>
        </p:blipFill>
        <p:spPr bwMode="auto">
          <a:xfrm>
            <a:off x="0" y="0"/>
            <a:ext cx="93909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239000" cy="1295400"/>
          </a:xfrm>
        </p:spPr>
        <p:txBody>
          <a:bodyPr/>
          <a:lstStyle/>
          <a:p>
            <a:pPr lvl="0"/>
            <a:r>
              <a:rPr lang="en-US" dirty="0"/>
              <a:t>State Laws &amp; Regulations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5334000"/>
          </a:xfrm>
        </p:spPr>
        <p:txBody>
          <a:bodyPr/>
          <a:lstStyle/>
          <a:p>
            <a:r>
              <a:rPr lang="en-US" dirty="0"/>
              <a:t>All US states have laws governing surveillance</a:t>
            </a:r>
          </a:p>
          <a:p>
            <a:pPr lvl="1"/>
            <a:r>
              <a:rPr lang="en-US" dirty="0"/>
              <a:t>31 address computers</a:t>
            </a:r>
          </a:p>
          <a:p>
            <a:pPr lvl="1"/>
            <a:r>
              <a:rPr lang="en-US" dirty="0"/>
              <a:t>14 address mobile phones</a:t>
            </a:r>
          </a:p>
          <a:p>
            <a:r>
              <a:rPr lang="en-US" dirty="0"/>
              <a:t>Organization &amp; legal departments must consult experts in network law for specific jurisdiction(s)</a:t>
            </a:r>
          </a:p>
          <a:p>
            <a:r>
              <a:rPr lang="en-US" dirty="0"/>
              <a:t>National Conference of State Legislators (NCSL)</a:t>
            </a:r>
          </a:p>
          <a:p>
            <a:pPr lvl="1"/>
            <a:r>
              <a:rPr lang="en-US" dirty="0"/>
              <a:t>Links to applicable laws of each state</a:t>
            </a:r>
          </a:p>
          <a:p>
            <a:pPr lvl="1"/>
            <a:r>
              <a:rPr lang="en-US" dirty="0"/>
              <a:t>Summary of coverage</a:t>
            </a:r>
          </a:p>
          <a:p>
            <a:pPr lvl="1"/>
            <a:r>
              <a:rPr lang="en-US" dirty="0"/>
              <a:t>See “Electronic Surveillance Laws” for table of links</a:t>
            </a:r>
          </a:p>
          <a:p>
            <a:pPr marL="457200" lvl="1" indent="0">
              <a:buNone/>
            </a:pPr>
            <a:r>
              <a:rPr lang="en-US" dirty="0">
                <a:hlinkClick r:id="rId5"/>
              </a:rPr>
              <a:t>http://www.ncsl.org/default.aspx?tabid=13492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(checked 31 Oct 2011)</a:t>
            </a:r>
          </a:p>
        </p:txBody>
      </p:sp>
    </p:spTree>
    <p:extLst>
      <p:ext uri="{BB962C8B-B14F-4D97-AF65-F5344CB8AC3E}">
        <p14:creationId xmlns:p14="http://schemas.microsoft.com/office/powerpoint/2010/main" val="1798907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International Laws &amp; Considerations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picture varies extensively</a:t>
            </a:r>
          </a:p>
          <a:p>
            <a:pPr lvl="1"/>
            <a:r>
              <a:rPr lang="en-US" dirty="0"/>
              <a:t>Consult local attorneys specializing in communications law for specific jurisdictions</a:t>
            </a:r>
          </a:p>
          <a:p>
            <a:r>
              <a:rPr lang="en-US" dirty="0"/>
              <a:t>European Privacy Directive</a:t>
            </a:r>
          </a:p>
          <a:p>
            <a:pPr lvl="1"/>
            <a:r>
              <a:rPr lang="en-US" dirty="0">
                <a:hlinkClick r:id="rId5"/>
              </a:rPr>
              <a:t>http://ec.europa.eu/justice/data-protection/index_en.htm</a:t>
            </a:r>
            <a:endParaRPr lang="en-US" dirty="0"/>
          </a:p>
          <a:p>
            <a:pPr lvl="1"/>
            <a:r>
              <a:rPr lang="en-US" dirty="0"/>
              <a:t>“Everyone has the right to protection of personal data”</a:t>
            </a:r>
          </a:p>
          <a:p>
            <a:pPr lvl="1"/>
            <a:r>
              <a:rPr lang="en-US" dirty="0"/>
              <a:t>“Under EU law, personal data can only be gathered legally under strict conditions, for a legitimate purpose.”</a:t>
            </a:r>
          </a:p>
          <a:p>
            <a:pPr lvl="1"/>
            <a:r>
              <a:rPr lang="en-US" dirty="0"/>
              <a:t>“Furthermore, persons or organisations which collect and manage your personal information must protect it from misuse and must respect certain rights of the data owners which are guaranteed by EU law.”</a:t>
            </a:r>
          </a:p>
          <a:p>
            <a:pPr lvl="1"/>
            <a:r>
              <a:rPr lang="en-US" dirty="0"/>
              <a:t>Text of EPD at &lt; </a:t>
            </a:r>
            <a:r>
              <a:rPr lang="en-US" dirty="0">
                <a:hlinkClick r:id="rId6"/>
              </a:rPr>
              <a:t>http://tinyurl.com/3d5hup2</a:t>
            </a:r>
            <a:r>
              <a:rPr lang="en-US" dirty="0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11965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pPr lvl="0"/>
            <a:r>
              <a:rPr lang="en-US" dirty="0"/>
              <a:t>Liability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</p:spPr>
        <p:txBody>
          <a:bodyPr/>
          <a:lstStyle/>
          <a:p>
            <a:r>
              <a:rPr lang="en-US" dirty="0"/>
              <a:t>Criminal penalties &amp; civil penalties possible in US</a:t>
            </a:r>
          </a:p>
          <a:p>
            <a:pPr lvl="1"/>
            <a:r>
              <a:rPr lang="en-US" dirty="0"/>
              <a:t>Federal prosecution takes precedence over state</a:t>
            </a:r>
          </a:p>
          <a:p>
            <a:pPr lvl="1"/>
            <a:r>
              <a:rPr lang="en-US" dirty="0"/>
              <a:t>Fines &gt;$500 per violation</a:t>
            </a:r>
          </a:p>
          <a:p>
            <a:pPr lvl="1"/>
            <a:r>
              <a:rPr lang="en-US" dirty="0"/>
              <a:t>Max ($100/day of violation or $10K)</a:t>
            </a:r>
          </a:p>
          <a:p>
            <a:r>
              <a:rPr lang="en-US" dirty="0"/>
              <a:t>Violations of SOX, GLBA, HIPAA</a:t>
            </a:r>
          </a:p>
          <a:p>
            <a:pPr lvl="1"/>
            <a:r>
              <a:rPr lang="en-US" dirty="0">
                <a:sym typeface="Symbol"/>
              </a:rPr>
              <a:t> $250K</a:t>
            </a:r>
          </a:p>
          <a:p>
            <a:pPr lvl="1"/>
            <a:r>
              <a:rPr lang="en-US" dirty="0">
                <a:sym typeface="Symbol"/>
              </a:rPr>
              <a:t>Imprisonment</a:t>
            </a:r>
          </a:p>
          <a:p>
            <a:pPr lvl="1"/>
            <a:r>
              <a:rPr lang="en-US" dirty="0">
                <a:sym typeface="Symbol"/>
              </a:rPr>
              <a:t>Adverse findings on SOX </a:t>
            </a:r>
            <a:br>
              <a:rPr lang="en-US" dirty="0">
                <a:sym typeface="Symbol"/>
              </a:rPr>
            </a:br>
            <a:r>
              <a:rPr lang="en-US" dirty="0">
                <a:sym typeface="Symbol"/>
              </a:rPr>
              <a:t>annual control assessment</a:t>
            </a:r>
          </a:p>
          <a:p>
            <a:pPr lvl="1"/>
            <a:r>
              <a:rPr lang="en-US" dirty="0">
                <a:sym typeface="Symbol"/>
              </a:rPr>
              <a:t>Stock</a:t>
            </a:r>
            <a:r>
              <a:rPr lang="fr-CA" dirty="0">
                <a:sym typeface="Symbol"/>
              </a:rPr>
              <a:t> </a:t>
            </a:r>
            <a:r>
              <a:rPr lang="en-US" dirty="0">
                <a:sym typeface="Symbol"/>
              </a:rPr>
              <a:t>delisting</a:t>
            </a:r>
            <a:r>
              <a:rPr lang="fr-CA" dirty="0">
                <a:sym typeface="Symbol"/>
              </a:rPr>
              <a:t> </a:t>
            </a:r>
            <a:r>
              <a:rPr lang="en-US" dirty="0">
                <a:sym typeface="Symbol"/>
              </a:rPr>
              <a:t>(SOX)</a:t>
            </a:r>
          </a:p>
          <a:p>
            <a:pPr lvl="1"/>
            <a:r>
              <a:rPr lang="en-US" dirty="0">
                <a:sym typeface="Symbol"/>
              </a:rPr>
              <a:t>Additional regulatory reviews </a:t>
            </a:r>
            <a:br>
              <a:rPr lang="en-US" dirty="0">
                <a:sym typeface="Symbol"/>
              </a:rPr>
            </a:br>
            <a:r>
              <a:rPr lang="en-US" dirty="0">
                <a:sym typeface="Symbol"/>
              </a:rPr>
              <a:t>(SOX)</a:t>
            </a:r>
          </a:p>
          <a:p>
            <a:pPr lvl="1"/>
            <a:r>
              <a:rPr lang="en-US" dirty="0">
                <a:sym typeface="Symbol"/>
              </a:rPr>
              <a:t>Additional SOX-related</a:t>
            </a:r>
            <a:r>
              <a:rPr lang="fr-CA" dirty="0">
                <a:sym typeface="Symbol"/>
              </a:rPr>
              <a:t>  </a:t>
            </a:r>
            <a:br>
              <a:rPr lang="fr-CA" dirty="0">
                <a:sym typeface="Symbol"/>
              </a:rPr>
            </a:br>
            <a:r>
              <a:rPr lang="fr-CA" dirty="0">
                <a:sym typeface="Symbol"/>
              </a:rPr>
              <a:t>attestations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2800350"/>
            <a:ext cx="37433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96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239000" cy="1295400"/>
          </a:xfrm>
        </p:spPr>
        <p:txBody>
          <a:bodyPr/>
          <a:lstStyle/>
          <a:p>
            <a:pPr lvl="0"/>
            <a:r>
              <a:rPr lang="en-US" dirty="0"/>
              <a:t>Risk Analysis (1): SOX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5334000"/>
          </a:xfrm>
        </p:spPr>
        <p:txBody>
          <a:bodyPr/>
          <a:lstStyle/>
          <a:p>
            <a:r>
              <a:rPr lang="en-US" dirty="0"/>
              <a:t>Most important: effect on financial statements</a:t>
            </a:r>
          </a:p>
          <a:p>
            <a:r>
              <a:rPr lang="en-US" dirty="0"/>
              <a:t>Threshold uncertain: e.g., 5% of net </a:t>
            </a:r>
            <a:br>
              <a:rPr lang="en-US" dirty="0"/>
            </a:br>
            <a:r>
              <a:rPr lang="en-US" dirty="0"/>
              <a:t>income</a:t>
            </a:r>
          </a:p>
          <a:p>
            <a:r>
              <a:rPr lang="en-US" dirty="0"/>
              <a:t>Resolve differences quickly </a:t>
            </a:r>
            <a:br>
              <a:rPr lang="en-US" dirty="0"/>
            </a:br>
            <a:r>
              <a:rPr lang="en-US" dirty="0"/>
              <a:t>among external &amp; internal </a:t>
            </a:r>
            <a:br>
              <a:rPr lang="en-US" dirty="0"/>
            </a:br>
            <a:r>
              <a:rPr lang="en-US" dirty="0"/>
              <a:t>financial auditors </a:t>
            </a:r>
          </a:p>
          <a:p>
            <a:r>
              <a:rPr lang="en-US" dirty="0"/>
              <a:t>Risk control matrix</a:t>
            </a:r>
          </a:p>
          <a:p>
            <a:pPr lvl="1"/>
            <a:r>
              <a:rPr lang="en-US" dirty="0"/>
              <a:t>Identify &amp; describe key / </a:t>
            </a:r>
            <a:br>
              <a:rPr lang="en-US" dirty="0"/>
            </a:br>
            <a:r>
              <a:rPr lang="en-US" dirty="0"/>
              <a:t>primary controls</a:t>
            </a:r>
          </a:p>
          <a:p>
            <a:r>
              <a:rPr lang="en-US" dirty="0"/>
              <a:t>Segregation of Duties (SoD) matrix</a:t>
            </a:r>
          </a:p>
          <a:p>
            <a:pPr lvl="1"/>
            <a:r>
              <a:rPr lang="en-US" dirty="0"/>
              <a:t>Employee activities / roles / functions</a:t>
            </a:r>
          </a:p>
          <a:p>
            <a:pPr lvl="1"/>
            <a:r>
              <a:rPr lang="en-US" dirty="0"/>
              <a:t>Acceptable / not acceptable</a:t>
            </a:r>
          </a:p>
          <a:p>
            <a:pPr lvl="1"/>
            <a:r>
              <a:rPr lang="en-US" dirty="0"/>
              <a:t>Stimulate thinking about VoIP management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676400"/>
            <a:ext cx="2771775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42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Analysis (2): SOX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matrix for monitoring VoIP (and other) technologies (P 34-7):</a:t>
            </a:r>
          </a:p>
          <a:p>
            <a:r>
              <a:rPr lang="en-US" dirty="0"/>
              <a:t>Be aware that SOX testing may rule </a:t>
            </a:r>
            <a:r>
              <a:rPr lang="en-US" i="1" dirty="0"/>
              <a:t>any</a:t>
            </a:r>
            <a:r>
              <a:rPr lang="en-US" dirty="0"/>
              <a:t> error a failure in VoIP implementation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2700" y="2819400"/>
            <a:ext cx="6565900" cy="389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066800" cy="98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517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239000" cy="1295400"/>
          </a:xfrm>
        </p:spPr>
        <p:txBody>
          <a:bodyPr/>
          <a:lstStyle/>
          <a:p>
            <a:r>
              <a:rPr lang="en-US" dirty="0"/>
              <a:t>Risk Analysis (3): HIPAA*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5334000"/>
          </a:xfrm>
        </p:spPr>
        <p:txBody>
          <a:bodyPr/>
          <a:lstStyle/>
          <a:p>
            <a:r>
              <a:rPr lang="en-US" dirty="0"/>
              <a:t>HIPAA applies to more than healthcare organizations</a:t>
            </a:r>
          </a:p>
          <a:p>
            <a:pPr lvl="1"/>
            <a:r>
              <a:rPr lang="en-US" dirty="0"/>
              <a:t>Any records of employee benefits</a:t>
            </a:r>
          </a:p>
          <a:p>
            <a:pPr lvl="1"/>
            <a:r>
              <a:rPr lang="en-US" dirty="0"/>
              <a:t>Generally, applies to SOX-regulated organizations too</a:t>
            </a:r>
          </a:p>
          <a:p>
            <a:r>
              <a:rPr lang="en-US" dirty="0"/>
              <a:t>SOX &amp; HIPAA evaluations have degree of overlap</a:t>
            </a:r>
          </a:p>
          <a:p>
            <a:pPr lvl="1"/>
            <a:r>
              <a:rPr lang="en-US" dirty="0"/>
              <a:t>Can use results on 1 for both</a:t>
            </a:r>
          </a:p>
          <a:p>
            <a:r>
              <a:rPr lang="en-US" dirty="0"/>
              <a:t>Compliance with general privacy laws supports both HIPAA &amp; SOX compliance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308755"/>
            <a:ext cx="1997855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*NOT “HIPPA”!</a:t>
            </a:r>
          </a:p>
        </p:txBody>
      </p:sp>
    </p:spTree>
    <p:extLst>
      <p:ext uri="{BB962C8B-B14F-4D97-AF65-F5344CB8AC3E}">
        <p14:creationId xmlns:p14="http://schemas.microsoft.com/office/powerpoint/2010/main" val="1603701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48768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Risk Analysis (4): Privacy Laws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r>
              <a:rPr lang="en-US" dirty="0"/>
              <a:t>Particularly well-known:</a:t>
            </a:r>
          </a:p>
          <a:p>
            <a:pPr lvl="1"/>
            <a:r>
              <a:rPr lang="en-US" dirty="0"/>
              <a:t>GLBA</a:t>
            </a:r>
          </a:p>
          <a:p>
            <a:pPr lvl="1"/>
            <a:r>
              <a:rPr lang="en-US" dirty="0"/>
              <a:t>California SB1386</a:t>
            </a:r>
          </a:p>
          <a:p>
            <a:r>
              <a:rPr lang="en-US" dirty="0"/>
              <a:t>Emphasis</a:t>
            </a:r>
          </a:p>
          <a:p>
            <a:pPr lvl="1"/>
            <a:r>
              <a:rPr lang="en-US" dirty="0"/>
              <a:t>Unauthorized access </a:t>
            </a:r>
            <a:br>
              <a:rPr lang="en-US" dirty="0"/>
            </a:br>
            <a:r>
              <a:rPr lang="en-US" dirty="0"/>
              <a:t>or disclosure</a:t>
            </a:r>
          </a:p>
          <a:p>
            <a:pPr lvl="1"/>
            <a:r>
              <a:rPr lang="en-US" dirty="0"/>
              <a:t>Consumer information</a:t>
            </a:r>
          </a:p>
          <a:p>
            <a:r>
              <a:rPr lang="en-US" dirty="0"/>
              <a:t>Encryption for VoIP</a:t>
            </a:r>
          </a:p>
          <a:p>
            <a:pPr lvl="1"/>
            <a:r>
              <a:rPr lang="en-US" dirty="0"/>
              <a:t>Safe harbor under CA statute for encrypted info</a:t>
            </a:r>
          </a:p>
          <a:p>
            <a:pPr lvl="1"/>
            <a:r>
              <a:rPr lang="en-US" dirty="0"/>
              <a:t>But no mandated level of encryption</a:t>
            </a:r>
          </a:p>
          <a:p>
            <a:pPr lvl="1"/>
            <a:r>
              <a:rPr lang="en-US" dirty="0"/>
              <a:t>Transmission encryption not required</a:t>
            </a:r>
          </a:p>
          <a:p>
            <a:pPr lvl="1"/>
            <a:r>
              <a:rPr lang="en-US" dirty="0"/>
              <a:t>Assess issues at time of implementation</a:t>
            </a:r>
          </a:p>
          <a:p>
            <a:pPr lvl="1"/>
            <a:r>
              <a:rPr lang="en-US" dirty="0"/>
              <a:t>Continue to monitor regulatory environment</a:t>
            </a:r>
          </a:p>
        </p:txBody>
      </p:sp>
    </p:spTree>
    <p:extLst>
      <p:ext uri="{BB962C8B-B14F-4D97-AF65-F5344CB8AC3E}">
        <p14:creationId xmlns:p14="http://schemas.microsoft.com/office/powerpoint/2010/main" val="2058845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239000" cy="1295400"/>
          </a:xfrm>
        </p:spPr>
        <p:txBody>
          <a:bodyPr/>
          <a:lstStyle/>
          <a:p>
            <a:pPr lvl="0"/>
            <a:r>
              <a:rPr lang="en-US" dirty="0"/>
              <a:t>Technical Aspects of VOIP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5334000"/>
          </a:xfrm>
        </p:spPr>
        <p:txBody>
          <a:bodyPr/>
          <a:lstStyle/>
          <a:p>
            <a:r>
              <a:rPr lang="en-US" sz="2800" dirty="0"/>
              <a:t>Protocol Basics</a:t>
            </a:r>
          </a:p>
          <a:p>
            <a:pPr lvl="1"/>
            <a:r>
              <a:rPr lang="en-US" sz="2800" dirty="0"/>
              <a:t>Audio</a:t>
            </a:r>
            <a:r>
              <a:rPr lang="en-US" sz="2800" baseline="0" dirty="0"/>
              <a:t> Stream Protocols: RTP &amp; UDP</a:t>
            </a:r>
          </a:p>
          <a:p>
            <a:pPr lvl="1"/>
            <a:r>
              <a:rPr lang="en-US" sz="2800" baseline="0" dirty="0"/>
              <a:t>Signaling Protocols: SIP &amp; H.323</a:t>
            </a:r>
            <a:endParaRPr lang="en-US" sz="2800" dirty="0"/>
          </a:p>
          <a:p>
            <a:r>
              <a:rPr lang="en-US" sz="2800" dirty="0"/>
              <a:t>VoIP Threats</a:t>
            </a:r>
          </a:p>
          <a:p>
            <a:pPr lvl="1"/>
            <a:r>
              <a:rPr lang="en-US" sz="2800" dirty="0"/>
              <a:t>SPIT</a:t>
            </a:r>
          </a:p>
          <a:p>
            <a:pPr lvl="1"/>
            <a:r>
              <a:rPr lang="en-US" sz="2800" dirty="0"/>
              <a:t>Eavesdropping</a:t>
            </a:r>
          </a:p>
          <a:p>
            <a:pPr lvl="1"/>
            <a:r>
              <a:rPr lang="en-US" sz="2800" dirty="0"/>
              <a:t>Theft</a:t>
            </a:r>
            <a:r>
              <a:rPr lang="en-US" sz="2800" baseline="0" dirty="0"/>
              <a:t> of Service</a:t>
            </a:r>
          </a:p>
          <a:p>
            <a:pPr lvl="1"/>
            <a:r>
              <a:rPr lang="en-US" sz="2800" baseline="0" dirty="0"/>
              <a:t>PITMA</a:t>
            </a:r>
            <a:endParaRPr 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30289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510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Audio Stream </a:t>
            </a:r>
            <a:br>
              <a:rPr lang="en-US" dirty="0"/>
            </a:br>
            <a:r>
              <a:rPr lang="en-US" dirty="0"/>
              <a:t>Protocols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4705849" cy="5334000"/>
          </a:xfrm>
        </p:spPr>
        <p:txBody>
          <a:bodyPr/>
          <a:lstStyle/>
          <a:p>
            <a:r>
              <a:rPr lang="en-US" dirty="0"/>
              <a:t>RTP: Real-time Transport Protocol</a:t>
            </a:r>
          </a:p>
          <a:p>
            <a:pPr lvl="1"/>
            <a:r>
              <a:rPr lang="en-US" dirty="0"/>
              <a:t>Base for almost all VoIP</a:t>
            </a:r>
          </a:p>
          <a:p>
            <a:r>
              <a:rPr lang="en-US" dirty="0"/>
              <a:t>UDP: User Datagram Protocol</a:t>
            </a:r>
          </a:p>
          <a:p>
            <a:pPr lvl="1"/>
            <a:r>
              <a:rPr lang="en-US" dirty="0"/>
              <a:t>Similar to TCP: layer-4 network communications</a:t>
            </a:r>
          </a:p>
          <a:p>
            <a:pPr lvl="1"/>
            <a:r>
              <a:rPr lang="en-US" dirty="0"/>
              <a:t>Less overhead (delay) than TCP</a:t>
            </a:r>
          </a:p>
          <a:p>
            <a:pPr lvl="1"/>
            <a:r>
              <a:rPr lang="en-US" dirty="0"/>
              <a:t>But loses more packets</a:t>
            </a:r>
          </a:p>
          <a:p>
            <a:pPr lvl="1"/>
            <a:r>
              <a:rPr lang="en-US" dirty="0"/>
              <a:t>Up to 10% packet loss undetectable by users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49" y="0"/>
            <a:ext cx="44381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721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685800"/>
          </a:xfrm>
        </p:spPr>
        <p:txBody>
          <a:bodyPr/>
          <a:lstStyle/>
          <a:p>
            <a:pPr lvl="0"/>
            <a:r>
              <a:rPr lang="en-US" dirty="0"/>
              <a:t>Signaling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en-US" sz="2100" dirty="0"/>
              <a:t>SIP: Session Initiation Protocol</a:t>
            </a:r>
          </a:p>
          <a:p>
            <a:pPr lvl="1"/>
            <a:r>
              <a:rPr lang="en-US" sz="2100" dirty="0"/>
              <a:t>Interactive multimedia sessions </a:t>
            </a:r>
            <a:br>
              <a:rPr lang="en-US" sz="2100" dirty="0"/>
            </a:br>
            <a:r>
              <a:rPr lang="en-US" sz="2100" dirty="0"/>
              <a:t>between users</a:t>
            </a:r>
          </a:p>
          <a:p>
            <a:pPr lvl="1"/>
            <a:r>
              <a:rPr lang="en-US" sz="2100" dirty="0"/>
              <a:t>VoIP, video conferencing, </a:t>
            </a:r>
            <a:br>
              <a:rPr lang="en-US" sz="2100" dirty="0"/>
            </a:br>
            <a:r>
              <a:rPr lang="en-US" sz="2100" dirty="0"/>
              <a:t>online games</a:t>
            </a:r>
          </a:p>
          <a:p>
            <a:pPr lvl="1"/>
            <a:r>
              <a:rPr lang="en-US" sz="2100" dirty="0"/>
              <a:t>Most commonly used protocol </a:t>
            </a:r>
            <a:br>
              <a:rPr lang="en-US" sz="2100" dirty="0"/>
            </a:br>
            <a:r>
              <a:rPr lang="en-US" sz="2100" dirty="0"/>
              <a:t>for VoIP</a:t>
            </a:r>
          </a:p>
          <a:p>
            <a:r>
              <a:rPr lang="en-US" sz="2100" dirty="0"/>
              <a:t>H.323</a:t>
            </a:r>
          </a:p>
          <a:p>
            <a:pPr lvl="1"/>
            <a:r>
              <a:rPr lang="en-US" sz="2100" dirty="0"/>
              <a:t>Supports older, analog telecommunications gear</a:t>
            </a:r>
          </a:p>
          <a:p>
            <a:pPr lvl="1"/>
            <a:r>
              <a:rPr lang="en-US" sz="2100" dirty="0"/>
              <a:t>Used in enterprise installations for VoIP &amp; video calls</a:t>
            </a:r>
          </a:p>
          <a:p>
            <a:r>
              <a:rPr lang="en-US" sz="2100" dirty="0"/>
              <a:t>Call initiation</a:t>
            </a:r>
          </a:p>
          <a:p>
            <a:pPr lvl="1"/>
            <a:r>
              <a:rPr lang="en-US" sz="2100" dirty="0"/>
              <a:t>VoIP sets up call using SIP or H.323</a:t>
            </a:r>
          </a:p>
          <a:p>
            <a:pPr lvl="1"/>
            <a:r>
              <a:rPr lang="en-US" sz="2100" dirty="0"/>
              <a:t>Exchange control parameters (e.g., encryption, compression algorithms)</a:t>
            </a:r>
          </a:p>
          <a:p>
            <a:pPr lvl="1"/>
            <a:r>
              <a:rPr lang="en-US" sz="2100" dirty="0"/>
              <a:t>RTP packetizes voice data </a:t>
            </a:r>
          </a:p>
          <a:p>
            <a:pPr lvl="1"/>
            <a:r>
              <a:rPr lang="en-US" sz="2100" dirty="0"/>
              <a:t>UDP packet add addressing &amp; sequencing data</a:t>
            </a:r>
          </a:p>
          <a:p>
            <a:pPr lvl="1"/>
            <a:r>
              <a:rPr lang="en-US" sz="2100" dirty="0"/>
              <a:t>Receiver uses “jitter buffer” to assemble packets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581400" cy="3427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54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r>
              <a:rPr lang="en-US" sz="2800" dirty="0"/>
              <a:t>Introduction</a:t>
            </a:r>
          </a:p>
          <a:p>
            <a:r>
              <a:rPr lang="en-US" sz="2800" dirty="0"/>
              <a:t>Regulatory Compliance </a:t>
            </a:r>
            <a:br>
              <a:rPr lang="en-US" sz="2800" dirty="0"/>
            </a:br>
            <a:r>
              <a:rPr lang="en-US" sz="2800" dirty="0"/>
              <a:t>&amp; Risk Analysis</a:t>
            </a:r>
          </a:p>
          <a:p>
            <a:r>
              <a:rPr lang="en-US" sz="2800" dirty="0"/>
              <a:t>Technical Aspects of </a:t>
            </a:r>
            <a:br>
              <a:rPr lang="en-US" sz="2800" dirty="0"/>
            </a:br>
            <a:r>
              <a:rPr lang="en-US" sz="2800" dirty="0"/>
              <a:t>VOIP Security</a:t>
            </a:r>
          </a:p>
          <a:p>
            <a:r>
              <a:rPr lang="en-US" sz="2800" dirty="0"/>
              <a:t>Protecting the </a:t>
            </a:r>
            <a:br>
              <a:rPr lang="en-US" sz="2800" dirty="0"/>
            </a:br>
            <a:r>
              <a:rPr lang="en-US" sz="2800" dirty="0"/>
              <a:t>Infrastructure</a:t>
            </a:r>
          </a:p>
          <a:p>
            <a:r>
              <a:rPr lang="en-US" sz="2800" dirty="0"/>
              <a:t>Encryption</a:t>
            </a:r>
          </a:p>
          <a:p>
            <a:r>
              <a:rPr lang="en-US" sz="2800" dirty="0"/>
              <a:t>Concluding Remarks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4764505" cy="480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77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0"/>
            <a:ext cx="457835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14400"/>
          </a:xfrm>
        </p:spPr>
        <p:txBody>
          <a:bodyPr/>
          <a:lstStyle/>
          <a:p>
            <a:r>
              <a:rPr lang="en-US" dirty="0"/>
              <a:t>VoIP Threats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867400"/>
          </a:xfrm>
        </p:spPr>
        <p:txBody>
          <a:bodyPr/>
          <a:lstStyle/>
          <a:p>
            <a:pPr lvl="0" rtl="0" eaLnBrk="1" fontAlgn="base" hangingPunct="1"/>
            <a:r>
              <a:rPr lang="en-US" sz="24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SPIT: </a:t>
            </a:r>
            <a:r>
              <a:rPr lang="en-US" dirty="0">
                <a:ea typeface="+mn-ea"/>
                <a:cs typeface="+mn-cs"/>
              </a:rPr>
              <a:t>SPam over Internet </a:t>
            </a:r>
            <a:br>
              <a:rPr lang="en-US" dirty="0">
                <a:ea typeface="+mn-ea"/>
                <a:cs typeface="+mn-cs"/>
              </a:rPr>
            </a:br>
            <a:r>
              <a:rPr lang="en-US" dirty="0">
                <a:ea typeface="+mn-ea"/>
                <a:cs typeface="+mn-cs"/>
              </a:rPr>
              <a:t>Telephony</a:t>
            </a:r>
          </a:p>
          <a:p>
            <a:pPr lvl="1"/>
            <a:r>
              <a:rPr lang="en-US" dirty="0">
                <a:effectLst/>
              </a:rPr>
              <a:t>Not yet major issue</a:t>
            </a:r>
          </a:p>
          <a:p>
            <a:pPr lvl="1"/>
            <a:r>
              <a:rPr lang="en-US" dirty="0"/>
              <a:t>No obvious method for </a:t>
            </a:r>
            <a:br>
              <a:rPr lang="en-US" dirty="0"/>
            </a:br>
            <a:r>
              <a:rPr lang="en-US" dirty="0"/>
              <a:t>sending e-mail to </a:t>
            </a:r>
            <a:br>
              <a:rPr lang="en-US" dirty="0"/>
            </a:br>
            <a:r>
              <a:rPr lang="en-US" dirty="0"/>
              <a:t>multiple VoIP targets</a:t>
            </a:r>
            <a:endParaRPr lang="en-US" dirty="0">
              <a:effectLst/>
            </a:endParaRPr>
          </a:p>
          <a:p>
            <a:pPr lvl="0" rtl="0" eaLnBrk="1" fontAlgn="base" hangingPunct="1"/>
            <a:r>
              <a:rPr lang="en-US" sz="24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Eavesdropping</a:t>
            </a:r>
          </a:p>
          <a:p>
            <a:pPr lvl="1"/>
            <a:r>
              <a:rPr lang="en-US" dirty="0">
                <a:ea typeface="+mn-ea"/>
                <a:cs typeface="+mn-cs"/>
              </a:rPr>
              <a:t>Easy for unsecured communications using tools such as Ethereal</a:t>
            </a:r>
          </a:p>
          <a:p>
            <a:pPr lvl="1"/>
            <a:r>
              <a:rPr lang="en-US" dirty="0">
                <a:effectLst/>
                <a:ea typeface="+mn-ea"/>
                <a:cs typeface="+mn-cs"/>
              </a:rPr>
              <a:t>But only with access to terminators of connection (initiator / receiver)</a:t>
            </a:r>
            <a:endParaRPr lang="en-US" dirty="0">
              <a:effectLst/>
            </a:endParaRPr>
          </a:p>
          <a:p>
            <a:pPr lvl="0" rtl="0" eaLnBrk="1" fontAlgn="base" hangingPunct="1"/>
            <a:r>
              <a:rPr lang="en-US" sz="24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Theft</a:t>
            </a:r>
            <a:r>
              <a:rPr lang="en-US" sz="2400" b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Service</a:t>
            </a:r>
          </a:p>
          <a:p>
            <a:pPr lvl="1"/>
            <a:r>
              <a:rPr lang="en-US" dirty="0">
                <a:ea typeface="+mn-ea"/>
                <a:cs typeface="+mn-cs"/>
              </a:rPr>
              <a:t>Routing long-distance calls through VoIP equipment</a:t>
            </a:r>
          </a:p>
          <a:p>
            <a:pPr lvl="1"/>
            <a:r>
              <a:rPr lang="en-US" dirty="0">
                <a:effectLst/>
                <a:ea typeface="+mn-ea"/>
                <a:cs typeface="+mn-cs"/>
              </a:rPr>
              <a:t>Owners liable for telecommunications charges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9787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r>
              <a:rPr lang="en-US" dirty="0"/>
              <a:t>VoIP</a:t>
            </a:r>
            <a:r>
              <a:rPr lang="en-US" baseline="0" dirty="0"/>
              <a:t> Threats (2): PITMA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lvl="0" rtl="0" eaLnBrk="1" fontAlgn="base" hangingPunct="1"/>
            <a:r>
              <a:rPr lang="en-US" sz="2400" b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Person-in-the-middle attacks</a:t>
            </a:r>
          </a:p>
          <a:p>
            <a:pPr lvl="0" rtl="0" eaLnBrk="1" fontAlgn="base" hangingPunct="1"/>
            <a:r>
              <a:rPr lang="en-US" sz="2400" b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VoIP vulnerable if without </a:t>
            </a:r>
            <a:br>
              <a:rPr lang="en-US" dirty="0"/>
            </a:br>
            <a:r>
              <a:rPr lang="en-US" sz="2400" b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encryption</a:t>
            </a:r>
          </a:p>
          <a:p>
            <a:pPr lvl="0" rtl="0" eaLnBrk="1" fontAlgn="base" hangingPunct="1"/>
            <a:r>
              <a:rPr lang="en-US" sz="2400" b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</a:t>
            </a:r>
          </a:p>
          <a:p>
            <a:pPr lvl="1" rtl="0" eaLnBrk="1" fontAlgn="base" hangingPunct="1"/>
            <a:r>
              <a:rPr lang="en-US" dirty="0"/>
              <a:t>Impersonate</a:t>
            </a:r>
            <a:r>
              <a:rPr lang="en-US" baseline="0" dirty="0"/>
              <a:t> victim in fraud </a:t>
            </a:r>
            <a:br>
              <a:rPr lang="en-US" baseline="0" dirty="0"/>
            </a:br>
            <a:r>
              <a:rPr lang="en-US" baseline="0" dirty="0"/>
              <a:t>calls</a:t>
            </a:r>
          </a:p>
          <a:p>
            <a:pPr lvl="1" rtl="0" eaLnBrk="1" fontAlgn="base" hangingPunct="1"/>
            <a:r>
              <a:rPr lang="en-US" baseline="0" dirty="0"/>
              <a:t>Transfer inbound calls to </a:t>
            </a:r>
            <a:br>
              <a:rPr lang="en-US" baseline="0" dirty="0"/>
            </a:br>
            <a:r>
              <a:rPr lang="en-US" baseline="0" dirty="0"/>
              <a:t>wrong destination</a:t>
            </a:r>
          </a:p>
          <a:p>
            <a:pPr lvl="1" rtl="0" eaLnBrk="1" fontAlgn="base" hangingPunct="1"/>
            <a:r>
              <a:rPr lang="en-US" baseline="0" dirty="0"/>
              <a:t>Introduce fraudulent content in </a:t>
            </a:r>
            <a:br>
              <a:rPr lang="en-US" baseline="0" dirty="0"/>
            </a:br>
            <a:r>
              <a:rPr lang="en-US" baseline="0" dirty="0"/>
              <a:t>call</a:t>
            </a:r>
          </a:p>
          <a:p>
            <a:pPr lvl="2" rtl="0" eaLnBrk="1" fontAlgn="base" hangingPunct="1"/>
            <a:r>
              <a:rPr lang="en-US" dirty="0"/>
              <a:t>Including collecting phonemes &amp; </a:t>
            </a:r>
            <a:br>
              <a:rPr lang="en-US" dirty="0"/>
            </a:br>
            <a:r>
              <a:rPr lang="en-US" dirty="0"/>
              <a:t>generating</a:t>
            </a:r>
            <a:r>
              <a:rPr lang="en-US" baseline="0" dirty="0"/>
              <a:t> fake but realistic impersonation with fraudulent information</a:t>
            </a:r>
          </a:p>
          <a:p>
            <a:pPr lvl="2" rtl="0" eaLnBrk="1" fontAlgn="base" hangingPunct="1"/>
            <a:r>
              <a:rPr lang="en-US" dirty="0"/>
              <a:t>Could be serious problem for 911 calls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3657600" cy="4812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97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pPr lvl="0"/>
            <a:r>
              <a:rPr lang="en-US" dirty="0"/>
              <a:t>Protecting the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r>
              <a:rPr lang="en-US" sz="2800" dirty="0"/>
              <a:t>Real-Time Antivirus Scanning</a:t>
            </a:r>
          </a:p>
          <a:p>
            <a:r>
              <a:rPr lang="en-US" sz="2800" dirty="0"/>
              <a:t>Application Layer Gateways &amp; Firewalls</a:t>
            </a:r>
          </a:p>
          <a:p>
            <a:r>
              <a:rPr lang="en-US" sz="2800" dirty="0"/>
              <a:t>Logical Separation of Voice &amp; Data</a:t>
            </a:r>
          </a:p>
          <a:p>
            <a:r>
              <a:rPr lang="en-US" sz="2800" dirty="0"/>
              <a:t>Quality of Service</a:t>
            </a:r>
          </a:p>
          <a:p>
            <a:r>
              <a:rPr lang="en-US" sz="2800" dirty="0"/>
              <a:t>Device Authentication</a:t>
            </a:r>
          </a:p>
          <a:p>
            <a:r>
              <a:rPr lang="en-US" sz="2800" dirty="0"/>
              <a:t>User Authentication</a:t>
            </a:r>
          </a:p>
          <a:p>
            <a:r>
              <a:rPr lang="en-US" sz="2800" dirty="0"/>
              <a:t>Network Address </a:t>
            </a:r>
            <a:br>
              <a:rPr lang="en-US" sz="2800" dirty="0"/>
            </a:br>
            <a:r>
              <a:rPr lang="en-US" sz="2800" dirty="0"/>
              <a:t>Translation &amp; </a:t>
            </a:r>
            <a:br>
              <a:rPr lang="en-US" sz="2800" dirty="0"/>
            </a:br>
            <a:r>
              <a:rPr lang="en-US" sz="2800" dirty="0"/>
              <a:t>NAT-Traversal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29436"/>
            <a:ext cx="5124450" cy="36999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14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pPr lvl="0"/>
            <a:r>
              <a:rPr lang="en-US" dirty="0"/>
              <a:t>Real-Time Antivirus Scanning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4038600" cy="5334000"/>
          </a:xfrm>
        </p:spPr>
        <p:txBody>
          <a:bodyPr/>
          <a:lstStyle/>
          <a:p>
            <a:r>
              <a:rPr lang="en-US" dirty="0"/>
              <a:t>Problem:</a:t>
            </a:r>
            <a:r>
              <a:rPr lang="en-US" baseline="0" dirty="0"/>
              <a:t> normal AV measures may slow down packet processing</a:t>
            </a:r>
          </a:p>
          <a:p>
            <a:r>
              <a:rPr lang="en-US" baseline="0" dirty="0"/>
              <a:t>RTAV may introduce jitter into voice-stream</a:t>
            </a:r>
          </a:p>
          <a:p>
            <a:r>
              <a:rPr lang="en-US" baseline="0" dirty="0"/>
              <a:t>Do not allow VoIP admins to disable RTAV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14400"/>
            <a:ext cx="493395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786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pPr lvl="0"/>
            <a:r>
              <a:rPr lang="en-US" dirty="0"/>
              <a:t>Application Layer Gateways &amp; Firewalls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r>
              <a:rPr lang="en-US" sz="2300" dirty="0"/>
              <a:t>VoIP systems may have connections to important (and vulnerable) servers</a:t>
            </a:r>
          </a:p>
          <a:p>
            <a:pPr lvl="1"/>
            <a:r>
              <a:rPr lang="en-US" sz="2300" dirty="0"/>
              <a:t>E-mail &amp; central </a:t>
            </a:r>
            <a:br>
              <a:rPr lang="en-US" sz="2300" dirty="0"/>
            </a:br>
            <a:r>
              <a:rPr lang="en-US" sz="2300" dirty="0"/>
              <a:t>authentication </a:t>
            </a:r>
          </a:p>
          <a:p>
            <a:pPr lvl="2"/>
            <a:r>
              <a:rPr lang="en-US" sz="2300" dirty="0"/>
              <a:t>RADIUS*</a:t>
            </a:r>
          </a:p>
          <a:p>
            <a:pPr lvl="2"/>
            <a:r>
              <a:rPr lang="en-US" sz="2300" dirty="0"/>
              <a:t>Active Directory</a:t>
            </a:r>
          </a:p>
          <a:p>
            <a:pPr lvl="1"/>
            <a:r>
              <a:rPr lang="en-US" sz="2300" dirty="0"/>
              <a:t>Database systems</a:t>
            </a:r>
          </a:p>
          <a:p>
            <a:pPr lvl="2"/>
            <a:r>
              <a:rPr lang="en-US" sz="2300" dirty="0"/>
              <a:t>Call logging</a:t>
            </a:r>
          </a:p>
          <a:p>
            <a:pPr lvl="2"/>
            <a:r>
              <a:rPr lang="en-US" sz="2300" dirty="0"/>
              <a:t>Call recording</a:t>
            </a:r>
          </a:p>
          <a:p>
            <a:r>
              <a:rPr lang="en-US" sz="2300" dirty="0"/>
              <a:t>Apply application layer </a:t>
            </a:r>
            <a:br>
              <a:rPr lang="en-US" sz="2300" dirty="0"/>
            </a:br>
            <a:r>
              <a:rPr lang="en-US" sz="2300" dirty="0"/>
              <a:t>gateways (ALGs) to </a:t>
            </a:r>
            <a:br>
              <a:rPr lang="en-US" sz="2300" dirty="0"/>
            </a:br>
            <a:r>
              <a:rPr lang="en-US" sz="2300" dirty="0"/>
              <a:t>segregate VoIP servers from rest of production systems</a:t>
            </a:r>
          </a:p>
          <a:p>
            <a:r>
              <a:rPr lang="en-US" sz="2300" dirty="0"/>
              <a:t>Some firewalls are SIP/VoIP-aware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457890"/>
            <a:ext cx="5601342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*Remote Authentication Dial-In User Service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8"/>
          <a:stretch/>
        </p:blipFill>
        <p:spPr bwMode="auto">
          <a:xfrm>
            <a:off x="4118429" y="1752600"/>
            <a:ext cx="4752975" cy="361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270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pPr lvl="0"/>
            <a:r>
              <a:rPr lang="en-US" dirty="0"/>
              <a:t>Logical Separation of Voice &amp;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r>
              <a:rPr lang="en-US" dirty="0"/>
              <a:t>Ideally, VoIP system completely separate from other production systems</a:t>
            </a:r>
          </a:p>
          <a:p>
            <a:r>
              <a:rPr lang="en-US" dirty="0"/>
              <a:t>But expense may be too high</a:t>
            </a:r>
          </a:p>
          <a:p>
            <a:pPr lvl="1"/>
            <a:r>
              <a:rPr lang="en-US" dirty="0"/>
              <a:t>Separate cables (!)</a:t>
            </a:r>
          </a:p>
          <a:p>
            <a:pPr lvl="1"/>
            <a:r>
              <a:rPr lang="en-US" dirty="0"/>
              <a:t>Separate network equipment</a:t>
            </a:r>
          </a:p>
          <a:p>
            <a:r>
              <a:rPr lang="en-US" dirty="0"/>
              <a:t>But define VoIP subnet</a:t>
            </a:r>
          </a:p>
          <a:p>
            <a:pPr lvl="1"/>
            <a:r>
              <a:rPr lang="en-US" dirty="0"/>
              <a:t>DHCP* request from user process </a:t>
            </a:r>
            <a:br>
              <a:rPr lang="en-US" dirty="0"/>
            </a:br>
            <a:r>
              <a:rPr lang="en-US" dirty="0"/>
              <a:t>or handset</a:t>
            </a:r>
          </a:p>
          <a:p>
            <a:pPr lvl="1"/>
            <a:r>
              <a:rPr lang="en-US" dirty="0"/>
              <a:t>Distribute IP addresses using </a:t>
            </a:r>
            <a:br>
              <a:rPr lang="en-US" dirty="0"/>
            </a:br>
            <a:r>
              <a:rPr lang="en-US" dirty="0"/>
              <a:t>hardware ID</a:t>
            </a:r>
          </a:p>
          <a:p>
            <a:pPr lvl="1"/>
            <a:r>
              <a:rPr lang="en-US" dirty="0"/>
              <a:t>Distinct addresses allow effective </a:t>
            </a:r>
            <a:br>
              <a:rPr lang="en-US" dirty="0"/>
            </a:br>
            <a:r>
              <a:rPr lang="en-US" dirty="0"/>
              <a:t>firewall screening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6457890"/>
            <a:ext cx="4857420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*Dynamic Host Configuration Protocol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81200"/>
            <a:ext cx="3059284" cy="431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8918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pPr lvl="0"/>
            <a:r>
              <a:rPr lang="en-US" dirty="0"/>
              <a:t>Quality of Service (</a:t>
            </a:r>
            <a:r>
              <a:rPr lang="en-US" dirty="0" err="1"/>
              <a:t>QoS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5638800" cy="5334000"/>
          </a:xfrm>
        </p:spPr>
        <p:txBody>
          <a:bodyPr/>
          <a:lstStyle/>
          <a:p>
            <a:r>
              <a:rPr lang="en-US" dirty="0"/>
              <a:t>Define acceptable packet </a:t>
            </a:r>
            <a:br>
              <a:rPr lang="en-US" dirty="0"/>
            </a:br>
            <a:r>
              <a:rPr lang="en-US" dirty="0"/>
              <a:t>delay / loss</a:t>
            </a:r>
          </a:p>
          <a:p>
            <a:r>
              <a:rPr lang="en-US" dirty="0"/>
              <a:t>Can prioritize VoIP </a:t>
            </a:r>
            <a:br>
              <a:rPr lang="en-US" dirty="0"/>
            </a:br>
            <a:r>
              <a:rPr lang="en-US" dirty="0"/>
              <a:t>packets for fastest </a:t>
            </a:r>
            <a:br>
              <a:rPr lang="en-US" dirty="0"/>
            </a:br>
            <a:r>
              <a:rPr lang="en-US" dirty="0"/>
              <a:t>processing</a:t>
            </a:r>
          </a:p>
          <a:p>
            <a:r>
              <a:rPr lang="en-US" dirty="0"/>
              <a:t>Some VoIP-</a:t>
            </a:r>
            <a:br>
              <a:rPr lang="en-US" dirty="0"/>
            </a:br>
            <a:r>
              <a:rPr lang="en-US" dirty="0"/>
              <a:t>enabled firewalls </a:t>
            </a:r>
            <a:br>
              <a:rPr lang="en-US" dirty="0"/>
            </a:br>
            <a:r>
              <a:rPr lang="en-US" dirty="0"/>
              <a:t>keep packet </a:t>
            </a:r>
            <a:br>
              <a:rPr lang="en-US" dirty="0"/>
            </a:br>
            <a:r>
              <a:rPr lang="en-US" dirty="0"/>
              <a:t>buffers</a:t>
            </a:r>
          </a:p>
          <a:p>
            <a:pPr lvl="1"/>
            <a:r>
              <a:rPr lang="en-US" dirty="0"/>
              <a:t>Retransmit lost </a:t>
            </a:r>
            <a:br>
              <a:rPr lang="en-US" dirty="0"/>
            </a:br>
            <a:r>
              <a:rPr lang="en-US" dirty="0"/>
              <a:t>packets</a:t>
            </a:r>
          </a:p>
          <a:p>
            <a:r>
              <a:rPr lang="en-US" dirty="0"/>
              <a:t>IEEE 802.1p &amp; 802.1q </a:t>
            </a:r>
            <a:br>
              <a:rPr lang="en-US" dirty="0"/>
            </a:br>
            <a:r>
              <a:rPr lang="en-US" dirty="0"/>
              <a:t>provide </a:t>
            </a:r>
            <a:r>
              <a:rPr lang="en-US" dirty="0" err="1"/>
              <a:t>QoS</a:t>
            </a:r>
            <a:r>
              <a:rPr lang="en-US" dirty="0"/>
              <a:t> standards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3"/>
              </a:rPr>
              <a:t>http://ieee802.org/1/</a:t>
            </a:r>
            <a:r>
              <a:rPr lang="en-US" dirty="0"/>
              <a:t>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91" y="1219200"/>
            <a:ext cx="6072759" cy="480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80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pPr lvl="0"/>
            <a:r>
              <a:rPr lang="en-US" dirty="0"/>
              <a:t>Device Authentication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r>
              <a:rPr lang="en-US" dirty="0"/>
              <a:t>Store MAC addresses on VoIP </a:t>
            </a:r>
            <a:br>
              <a:rPr lang="en-US" dirty="0"/>
            </a:br>
            <a:r>
              <a:rPr lang="en-US" dirty="0"/>
              <a:t>server</a:t>
            </a:r>
          </a:p>
          <a:p>
            <a:pPr lvl="1"/>
            <a:r>
              <a:rPr lang="en-US" dirty="0"/>
              <a:t>Authenticate all SIP </a:t>
            </a:r>
            <a:br>
              <a:rPr lang="en-US" dirty="0"/>
            </a:br>
            <a:r>
              <a:rPr lang="en-US" dirty="0"/>
              <a:t>requests using list</a:t>
            </a:r>
          </a:p>
          <a:p>
            <a:r>
              <a:rPr lang="en-US" dirty="0"/>
              <a:t>Configure VoIP devices </a:t>
            </a:r>
            <a:br>
              <a:rPr lang="en-US" dirty="0"/>
            </a:br>
            <a:r>
              <a:rPr lang="en-US" dirty="0"/>
              <a:t>automatically</a:t>
            </a:r>
          </a:p>
          <a:p>
            <a:pPr lvl="1"/>
            <a:r>
              <a:rPr lang="en-US" dirty="0"/>
              <a:t>Connect VoIP phone </a:t>
            </a:r>
            <a:br>
              <a:rPr lang="en-US" dirty="0"/>
            </a:br>
            <a:r>
              <a:rPr lang="en-US" dirty="0"/>
              <a:t>handsets without </a:t>
            </a:r>
            <a:br>
              <a:rPr lang="en-US" dirty="0"/>
            </a:br>
            <a:r>
              <a:rPr lang="en-US" dirty="0"/>
              <a:t>configuration</a:t>
            </a:r>
          </a:p>
          <a:p>
            <a:pPr lvl="1"/>
            <a:r>
              <a:rPr lang="en-US" dirty="0"/>
              <a:t>Apply image of proper </a:t>
            </a:r>
            <a:br>
              <a:rPr lang="en-US" dirty="0"/>
            </a:br>
            <a:r>
              <a:rPr lang="en-US" dirty="0"/>
              <a:t>configuration through network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3000" contras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19" t="-7333" r="-4072" b="-5001"/>
          <a:stretch/>
        </p:blipFill>
        <p:spPr bwMode="auto">
          <a:xfrm>
            <a:off x="4800600" y="838200"/>
            <a:ext cx="4178300" cy="4279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10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pPr lvl="0"/>
            <a:r>
              <a:rPr lang="en-US" dirty="0"/>
              <a:t>User Authentication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</p:spPr>
        <p:txBody>
          <a:bodyPr/>
          <a:lstStyle/>
          <a:p>
            <a:r>
              <a:rPr lang="en-US" sz="2300" dirty="0"/>
              <a:t>User management</a:t>
            </a:r>
          </a:p>
          <a:p>
            <a:pPr lvl="1"/>
            <a:r>
              <a:rPr lang="en-US" sz="2300" dirty="0"/>
              <a:t>Track calls, usage</a:t>
            </a:r>
          </a:p>
          <a:p>
            <a:pPr lvl="1"/>
            <a:r>
              <a:rPr lang="en-US" sz="2300" dirty="0"/>
              <a:t>Assign users to functional groups</a:t>
            </a:r>
          </a:p>
          <a:p>
            <a:pPr lvl="2"/>
            <a:r>
              <a:rPr lang="en-US" sz="2300" dirty="0"/>
              <a:t>Allow restrictions / privileges for </a:t>
            </a:r>
            <a:br>
              <a:rPr lang="en-US" sz="2300" dirty="0"/>
            </a:br>
            <a:r>
              <a:rPr lang="en-US" sz="2300" dirty="0"/>
              <a:t>destinations</a:t>
            </a:r>
          </a:p>
          <a:p>
            <a:r>
              <a:rPr lang="en-US" sz="2300" dirty="0"/>
              <a:t>Technical</a:t>
            </a:r>
          </a:p>
          <a:p>
            <a:pPr lvl="1"/>
            <a:r>
              <a:rPr lang="en-US" sz="2300" dirty="0"/>
              <a:t>Usually connect VoIP infrastructure to </a:t>
            </a:r>
            <a:br>
              <a:rPr lang="en-US" sz="2300" dirty="0"/>
            </a:br>
            <a:r>
              <a:rPr lang="en-US" sz="2300" dirty="0"/>
              <a:t>LDAP* or Active Directory</a:t>
            </a:r>
          </a:p>
          <a:p>
            <a:pPr lvl="1"/>
            <a:r>
              <a:rPr lang="en-US" sz="2300" dirty="0"/>
              <a:t>Central authentication of users</a:t>
            </a:r>
          </a:p>
          <a:p>
            <a:pPr lvl="1"/>
            <a:r>
              <a:rPr lang="en-US" sz="2300" dirty="0"/>
              <a:t>Facilitate forwarding voicemail to computer or mobile phone</a:t>
            </a:r>
          </a:p>
          <a:p>
            <a:r>
              <a:rPr lang="en-US" sz="2300" dirty="0"/>
              <a:t>Problems:</a:t>
            </a:r>
          </a:p>
          <a:p>
            <a:pPr lvl="1"/>
            <a:r>
              <a:rPr lang="en-US" sz="2300" dirty="0"/>
              <a:t>Authentication interval should be ~24 hours</a:t>
            </a:r>
          </a:p>
          <a:p>
            <a:pPr lvl="1"/>
            <a:r>
              <a:rPr lang="en-US" sz="2300" dirty="0"/>
              <a:t>Be sure to disable default accounts &amp; passwords!</a:t>
            </a:r>
          </a:p>
          <a:p>
            <a:pPr lvl="1"/>
            <a:endParaRPr lang="en-US" sz="2300" dirty="0"/>
          </a:p>
        </p:txBody>
      </p:sp>
      <p:sp>
        <p:nvSpPr>
          <p:cNvPr id="3" name="TextBox 2"/>
          <p:cNvSpPr txBox="1"/>
          <p:nvPr/>
        </p:nvSpPr>
        <p:spPr>
          <a:xfrm>
            <a:off x="774700" y="6457890"/>
            <a:ext cx="4988994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*Lightweight Directory Access Protocol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66" y="838200"/>
            <a:ext cx="2896934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44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066800"/>
          </a:xfrm>
        </p:spPr>
        <p:txBody>
          <a:bodyPr/>
          <a:lstStyle/>
          <a:p>
            <a:pPr lvl="0"/>
            <a:r>
              <a:rPr lang="en-US" dirty="0"/>
              <a:t>Network Address Translation &amp; NAT-Traversal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r>
              <a:rPr lang="en-US" sz="2200" dirty="0"/>
              <a:t>NAT</a:t>
            </a:r>
          </a:p>
          <a:p>
            <a:pPr lvl="1"/>
            <a:r>
              <a:rPr lang="en-US" sz="2200" dirty="0"/>
              <a:t>Used by firewalls &amp; routers</a:t>
            </a:r>
          </a:p>
          <a:p>
            <a:pPr lvl="1"/>
            <a:r>
              <a:rPr lang="en-US" sz="2200" dirty="0"/>
              <a:t>Allow multiple devices to share </a:t>
            </a:r>
            <a:br>
              <a:rPr lang="en-US" sz="2200" dirty="0"/>
            </a:br>
            <a:r>
              <a:rPr lang="en-US" sz="2200" dirty="0"/>
              <a:t>single IP address</a:t>
            </a:r>
          </a:p>
          <a:p>
            <a:pPr lvl="1"/>
            <a:r>
              <a:rPr lang="en-US" sz="2200" dirty="0"/>
              <a:t>Firewall translates internal </a:t>
            </a:r>
            <a:br>
              <a:rPr lang="en-US" sz="2200" dirty="0"/>
            </a:br>
            <a:r>
              <a:rPr lang="en-US" sz="2200" dirty="0"/>
              <a:t>address into single IP address</a:t>
            </a:r>
          </a:p>
          <a:p>
            <a:pPr lvl="1"/>
            <a:r>
              <a:rPr lang="en-US" sz="2200" dirty="0"/>
              <a:t>Return packets interpreted by </a:t>
            </a:r>
            <a:br>
              <a:rPr lang="en-US" sz="2200" dirty="0"/>
            </a:br>
            <a:r>
              <a:rPr lang="en-US" sz="2200" dirty="0"/>
              <a:t>firewall to reach right device</a:t>
            </a:r>
          </a:p>
          <a:p>
            <a:r>
              <a:rPr lang="en-US" sz="2200" dirty="0"/>
              <a:t>Problem: SIP reads translated </a:t>
            </a:r>
            <a:br>
              <a:rPr lang="en-US" sz="2200" dirty="0"/>
            </a:br>
            <a:r>
              <a:rPr lang="en-US" sz="2200" dirty="0"/>
              <a:t>address as real</a:t>
            </a:r>
          </a:p>
          <a:p>
            <a:pPr lvl="1"/>
            <a:r>
              <a:rPr lang="en-US" sz="2200" dirty="0"/>
              <a:t>Return stream using RTP/UDP can’t get through firewall</a:t>
            </a:r>
          </a:p>
          <a:p>
            <a:r>
              <a:rPr lang="en-US" sz="2200" dirty="0"/>
              <a:t>Workarounds</a:t>
            </a:r>
          </a:p>
          <a:p>
            <a:pPr lvl="1"/>
            <a:r>
              <a:rPr lang="en-US" sz="2200" dirty="0"/>
              <a:t>Configure NAT to support VoIP</a:t>
            </a:r>
          </a:p>
          <a:p>
            <a:pPr lvl="1"/>
            <a:r>
              <a:rPr lang="en-US" sz="2200" dirty="0"/>
              <a:t>Use unsecured (open) ports (but watch out for glitches)</a:t>
            </a:r>
          </a:p>
          <a:p>
            <a:pPr lvl="1"/>
            <a:r>
              <a:rPr lang="en-US" sz="2200" dirty="0"/>
              <a:t>VoIP proxy servers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02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/>
          <a:lstStyle/>
          <a:p>
            <a:r>
              <a:rPr lang="en-US" dirty="0"/>
              <a:t>Terminology:</a:t>
            </a:r>
          </a:p>
          <a:p>
            <a:pPr lvl="1"/>
            <a:r>
              <a:rPr lang="en-US" dirty="0"/>
              <a:t>Voice over Internet Protocol – VoIP</a:t>
            </a:r>
          </a:p>
          <a:p>
            <a:pPr lvl="1"/>
            <a:r>
              <a:rPr lang="en-US" dirty="0"/>
              <a:t>Internet Protocol Telephony – IPT</a:t>
            </a:r>
          </a:p>
          <a:p>
            <a:pPr lvl="1"/>
            <a:r>
              <a:rPr lang="en-US" dirty="0"/>
              <a:t>Shift to Unified Messaging Systems (UMS)</a:t>
            </a:r>
          </a:p>
          <a:p>
            <a:pPr lvl="2"/>
            <a:r>
              <a:rPr lang="en-US" dirty="0"/>
              <a:t>Instant messaging</a:t>
            </a:r>
          </a:p>
          <a:p>
            <a:pPr lvl="2"/>
            <a:r>
              <a:rPr lang="en-US" dirty="0"/>
              <a:t>Text messaging (to phones)</a:t>
            </a:r>
          </a:p>
          <a:p>
            <a:pPr lvl="2"/>
            <a:r>
              <a:rPr lang="en-US" dirty="0"/>
              <a:t>Voice communications</a:t>
            </a:r>
          </a:p>
          <a:p>
            <a:pPr lvl="2"/>
            <a:r>
              <a:rPr lang="en-US" dirty="0"/>
              <a:t>Video conferencing</a:t>
            </a:r>
          </a:p>
          <a:p>
            <a:pPr lvl="2"/>
            <a:r>
              <a:rPr lang="en-US" dirty="0"/>
              <a:t>E-mail</a:t>
            </a:r>
          </a:p>
          <a:p>
            <a:pPr lvl="2"/>
            <a:r>
              <a:rPr lang="en-US" dirty="0"/>
              <a:t>Network connectivity</a:t>
            </a:r>
          </a:p>
          <a:p>
            <a:r>
              <a:rPr lang="en-US" dirty="0"/>
              <a:t>Significant benefits</a:t>
            </a:r>
          </a:p>
          <a:p>
            <a:pPr lvl="1"/>
            <a:r>
              <a:rPr lang="en-US" dirty="0"/>
              <a:t>Telework</a:t>
            </a:r>
          </a:p>
          <a:p>
            <a:pPr lvl="1"/>
            <a:r>
              <a:rPr lang="en-US" dirty="0"/>
              <a:t>Cost reductions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24648"/>
            <a:ext cx="4347028" cy="3680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83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600200"/>
          </a:xfrm>
        </p:spPr>
        <p:txBody>
          <a:bodyPr/>
          <a:lstStyle/>
          <a:p>
            <a:pPr lvl="0"/>
            <a:r>
              <a:rPr lang="en-US" dirty="0"/>
              <a:t>Encryption: Critical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05400"/>
          </a:xfrm>
        </p:spPr>
        <p:txBody>
          <a:bodyPr/>
          <a:lstStyle/>
          <a:p>
            <a:r>
              <a:rPr lang="en-US" sz="2800" dirty="0"/>
              <a:t>Secure SIP</a:t>
            </a:r>
          </a:p>
          <a:p>
            <a:r>
              <a:rPr lang="en-US" sz="2800" dirty="0"/>
              <a:t>Secure Real-Time </a:t>
            </a:r>
            <a:br>
              <a:rPr lang="en-US" sz="2800" dirty="0"/>
            </a:br>
            <a:r>
              <a:rPr lang="en-US" sz="2800" dirty="0"/>
              <a:t>Protocol</a:t>
            </a:r>
          </a:p>
          <a:p>
            <a:r>
              <a:rPr lang="en-US" sz="2800" dirty="0"/>
              <a:t>Session Border </a:t>
            </a:r>
            <a:br>
              <a:rPr lang="en-US" sz="2800" dirty="0"/>
            </a:br>
            <a:r>
              <a:rPr lang="en-US" sz="2800" dirty="0"/>
              <a:t>Control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5334000" cy="533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23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Secure SIP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/>
          <a:lstStyle/>
          <a:p>
            <a:r>
              <a:rPr lang="en-US" dirty="0"/>
              <a:t>Transport Layer Security (TLS)</a:t>
            </a:r>
          </a:p>
          <a:p>
            <a:pPr lvl="1"/>
            <a:r>
              <a:rPr lang="en-US" dirty="0"/>
              <a:t>IETF</a:t>
            </a:r>
          </a:p>
          <a:p>
            <a:pPr lvl="1"/>
            <a:r>
              <a:rPr lang="en-US" dirty="0"/>
              <a:t>Secure &amp; encrypt data </a:t>
            </a:r>
            <a:br>
              <a:rPr lang="en-US" dirty="0"/>
            </a:br>
            <a:r>
              <a:rPr lang="en-US" dirty="0"/>
              <a:t>communications</a:t>
            </a:r>
          </a:p>
          <a:p>
            <a:pPr lvl="1"/>
            <a:r>
              <a:rPr lang="en-US" dirty="0"/>
              <a:t>On public networks</a:t>
            </a:r>
          </a:p>
          <a:p>
            <a:pPr lvl="1"/>
            <a:r>
              <a:rPr lang="en-US" dirty="0"/>
              <a:t>Replace Secure Sockets Layer (SSL)</a:t>
            </a:r>
          </a:p>
          <a:p>
            <a:r>
              <a:rPr lang="en-US" dirty="0"/>
              <a:t>Protocol</a:t>
            </a:r>
          </a:p>
          <a:p>
            <a:pPr lvl="1"/>
            <a:r>
              <a:rPr lang="en-US" i="1" dirty="0"/>
              <a:t>Handshake</a:t>
            </a:r>
            <a:r>
              <a:rPr lang="en-US" dirty="0"/>
              <a:t> &amp; </a:t>
            </a:r>
            <a:r>
              <a:rPr lang="en-US" i="1" dirty="0"/>
              <a:t>record</a:t>
            </a:r>
          </a:p>
          <a:p>
            <a:r>
              <a:rPr lang="en-US" dirty="0"/>
              <a:t>Secure SIP (SSIP)</a:t>
            </a:r>
          </a:p>
          <a:p>
            <a:pPr lvl="1"/>
            <a:r>
              <a:rPr lang="en-US" dirty="0"/>
              <a:t>Sends signaling messages over encrypted TLS channel</a:t>
            </a:r>
          </a:p>
          <a:p>
            <a:pPr lvl="1"/>
            <a:r>
              <a:rPr lang="en-US" dirty="0"/>
              <a:t>SIP proxy requests TLS session</a:t>
            </a:r>
          </a:p>
          <a:p>
            <a:pPr lvl="1"/>
            <a:r>
              <a:rPr lang="en-US" dirty="0"/>
              <a:t>Proxy returns certificate to SIP client for authentication</a:t>
            </a:r>
          </a:p>
          <a:p>
            <a:pPr lvl="1"/>
            <a:r>
              <a:rPr lang="en-US" dirty="0"/>
              <a:t>Client &amp; proxy exchange encryption keys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805113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084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500" dirty="0"/>
              <a:t>Secure Real-Time Protocol (SRTP)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Enhanced RTP</a:t>
            </a:r>
          </a:p>
          <a:p>
            <a:pPr lvl="1"/>
            <a:r>
              <a:rPr lang="en-US" dirty="0"/>
              <a:t>Encryption uses AES for </a:t>
            </a:r>
            <a:br>
              <a:rPr lang="en-US" dirty="0"/>
            </a:br>
            <a:r>
              <a:rPr lang="en-US" dirty="0"/>
              <a:t>stream cipher</a:t>
            </a:r>
          </a:p>
          <a:p>
            <a:pPr lvl="1"/>
            <a:r>
              <a:rPr lang="en-US" dirty="0"/>
              <a:t>Authentication</a:t>
            </a:r>
          </a:p>
          <a:p>
            <a:pPr lvl="1"/>
            <a:r>
              <a:rPr lang="en-US" dirty="0"/>
              <a:t>Integrity</a:t>
            </a:r>
          </a:p>
          <a:p>
            <a:r>
              <a:rPr lang="en-US" dirty="0"/>
              <a:t>Blocks replay attacks</a:t>
            </a:r>
          </a:p>
          <a:p>
            <a:pPr lvl="1"/>
            <a:r>
              <a:rPr lang="en-US" dirty="0"/>
              <a:t>HMAC-SHA1* </a:t>
            </a:r>
          </a:p>
          <a:p>
            <a:pPr lvl="1"/>
            <a:r>
              <a:rPr lang="en-US" dirty="0"/>
              <a:t>MAC calculated using </a:t>
            </a:r>
            <a:br>
              <a:rPr lang="en-US" dirty="0"/>
            </a:br>
            <a:r>
              <a:rPr lang="en-US" dirty="0"/>
              <a:t>SHA hash + private key</a:t>
            </a:r>
          </a:p>
          <a:p>
            <a:pPr lvl="1"/>
            <a:r>
              <a:rPr lang="en-US" dirty="0"/>
              <a:t>Complies with Federal </a:t>
            </a:r>
            <a:br>
              <a:rPr lang="en-US" dirty="0"/>
            </a:br>
            <a:r>
              <a:rPr lang="en-US" dirty="0"/>
              <a:t>Information Processing Standards (FIPS)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432490"/>
            <a:ext cx="8259249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*Hashed Message Authentication Code – Secure Hash Algorithm 1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24" y="1295400"/>
            <a:ext cx="41814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936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Session Border Control (SBC)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Services addressing VoIP </a:t>
            </a:r>
          </a:p>
          <a:p>
            <a:pPr lvl="1"/>
            <a:r>
              <a:rPr lang="en-US" dirty="0"/>
              <a:t>Security issues</a:t>
            </a:r>
          </a:p>
          <a:p>
            <a:pPr lvl="1"/>
            <a:r>
              <a:rPr lang="en-US" dirty="0" err="1"/>
              <a:t>QoS</a:t>
            </a:r>
            <a:r>
              <a:rPr lang="en-US" dirty="0"/>
              <a:t> (Quality of Service)</a:t>
            </a:r>
          </a:p>
          <a:p>
            <a:pPr lvl="1"/>
            <a:r>
              <a:rPr lang="en-US" dirty="0"/>
              <a:t>NAT traversal (NAT-T)</a:t>
            </a:r>
          </a:p>
          <a:p>
            <a:pPr lvl="1"/>
            <a:r>
              <a:rPr lang="en-US" dirty="0"/>
              <a:t>Network interoperability</a:t>
            </a:r>
          </a:p>
          <a:p>
            <a:r>
              <a:rPr lang="en-US" dirty="0"/>
              <a:t>Functions</a:t>
            </a:r>
          </a:p>
          <a:p>
            <a:pPr lvl="1"/>
            <a:r>
              <a:rPr lang="en-US" dirty="0"/>
              <a:t>Real-time bandwidth statistics</a:t>
            </a:r>
          </a:p>
          <a:p>
            <a:pPr lvl="1"/>
            <a:r>
              <a:rPr lang="en-US" dirty="0"/>
              <a:t>Can use to allocate network </a:t>
            </a:r>
            <a:br>
              <a:rPr lang="en-US" dirty="0"/>
            </a:br>
            <a:r>
              <a:rPr lang="en-US" dirty="0"/>
              <a:t>resources for </a:t>
            </a:r>
            <a:r>
              <a:rPr lang="en-US" dirty="0" err="1"/>
              <a:t>QoS</a:t>
            </a:r>
            <a:endParaRPr lang="en-US" dirty="0"/>
          </a:p>
          <a:p>
            <a:pPr lvl="1"/>
            <a:r>
              <a:rPr lang="en-US" dirty="0"/>
              <a:t>Supports NAT-T algorithms for use of public networks with anonymity of internal resources</a:t>
            </a:r>
          </a:p>
          <a:p>
            <a:pPr lvl="1"/>
            <a:r>
              <a:rPr lang="en-US" dirty="0"/>
              <a:t>Accommodates SIP &amp; H.3232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41399"/>
            <a:ext cx="3362325" cy="4015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020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239000" cy="1295400"/>
          </a:xfrm>
        </p:spPr>
        <p:txBody>
          <a:bodyPr/>
          <a:lstStyle/>
          <a:p>
            <a:pPr lvl="0"/>
            <a:r>
              <a:rPr lang="en-US" dirty="0"/>
              <a:t>Concluding Remarks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89000" y="1226112"/>
            <a:ext cx="8229600" cy="5334000"/>
          </a:xfrm>
        </p:spPr>
        <p:txBody>
          <a:bodyPr/>
          <a:lstStyle/>
          <a:p>
            <a:r>
              <a:rPr lang="en-US" sz="2800" dirty="0"/>
              <a:t>Architecture must protect against</a:t>
            </a:r>
          </a:p>
          <a:p>
            <a:pPr lvl="1"/>
            <a:r>
              <a:rPr lang="en-US" sz="2800" dirty="0"/>
              <a:t>Interception</a:t>
            </a:r>
          </a:p>
          <a:p>
            <a:pPr lvl="1"/>
            <a:r>
              <a:rPr lang="en-US" sz="2800" dirty="0"/>
              <a:t>Deception</a:t>
            </a:r>
          </a:p>
          <a:p>
            <a:pPr lvl="1"/>
            <a:r>
              <a:rPr lang="en-US" sz="2800" dirty="0"/>
              <a:t>Denial of service</a:t>
            </a:r>
          </a:p>
          <a:p>
            <a:r>
              <a:rPr lang="en-US" sz="2800" dirty="0"/>
              <a:t>Continue to monitor field for new attack methodologies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97049"/>
            <a:ext cx="6672263" cy="2263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264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172200"/>
          </a:xfrm>
        </p:spPr>
        <p:txBody>
          <a:bodyPr/>
          <a:lstStyle/>
          <a:p>
            <a:pPr algn="ctr"/>
            <a:r>
              <a:rPr lang="en-US" sz="96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2700"/>
            <a:ext cx="7315200" cy="1295400"/>
          </a:xfrm>
        </p:spPr>
        <p:txBody>
          <a:bodyPr/>
          <a:lstStyle/>
          <a:p>
            <a:pPr lvl="0"/>
            <a:r>
              <a:rPr lang="en-US" dirty="0"/>
              <a:t>Regulatory Compliance &amp; Risk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5334000"/>
          </a:xfrm>
        </p:spPr>
        <p:txBody>
          <a:bodyPr/>
          <a:lstStyle/>
          <a:p>
            <a:r>
              <a:rPr lang="en-US" sz="2800" dirty="0"/>
              <a:t>Key Federal Laws &amp; Regulations</a:t>
            </a:r>
          </a:p>
          <a:p>
            <a:r>
              <a:rPr lang="en-US" sz="2800" dirty="0"/>
              <a:t>Other US Federal Laws &amp; Regulations</a:t>
            </a:r>
          </a:p>
          <a:p>
            <a:r>
              <a:rPr lang="en-US" sz="2800" dirty="0"/>
              <a:t>State Laws &amp; Regulations</a:t>
            </a:r>
          </a:p>
          <a:p>
            <a:r>
              <a:rPr lang="en-US" sz="2800" dirty="0"/>
              <a:t>International Laws &amp; </a:t>
            </a:r>
            <a:br>
              <a:rPr lang="en-US" sz="2800" dirty="0"/>
            </a:br>
            <a:r>
              <a:rPr lang="en-US" sz="2800" dirty="0"/>
              <a:t>Considerations</a:t>
            </a:r>
          </a:p>
          <a:p>
            <a:r>
              <a:rPr lang="en-US" sz="2800" dirty="0"/>
              <a:t>Liability</a:t>
            </a:r>
          </a:p>
          <a:p>
            <a:r>
              <a:rPr lang="en-US" sz="2800" dirty="0"/>
              <a:t>Risk Analysis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47625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50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14400"/>
          </a:xfrm>
        </p:spPr>
        <p:txBody>
          <a:bodyPr/>
          <a:lstStyle/>
          <a:p>
            <a:pPr lvl="0"/>
            <a:r>
              <a:rPr lang="en-US" dirty="0"/>
              <a:t>Key Federal Laws &amp; Regulations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/>
          <a:lstStyle/>
          <a:p>
            <a:r>
              <a:rPr lang="en-US" dirty="0"/>
              <a:t>Sarbanes-Oxley Act (SOX)</a:t>
            </a:r>
          </a:p>
          <a:p>
            <a:r>
              <a:rPr lang="en-US" dirty="0"/>
              <a:t>Health Insurance Portability &amp; Accountability Act (HIPAA)</a:t>
            </a:r>
          </a:p>
          <a:p>
            <a:r>
              <a:rPr lang="en-US" dirty="0"/>
              <a:t>Gramm-Leach-Bliley Act (GLBA)</a:t>
            </a:r>
          </a:p>
          <a:p>
            <a:r>
              <a:rPr lang="en-US" dirty="0"/>
              <a:t>Regulations from</a:t>
            </a:r>
          </a:p>
          <a:p>
            <a:pPr lvl="1"/>
            <a:r>
              <a:rPr lang="en-US" dirty="0"/>
              <a:t>Securities &amp; Exchange Commission (SEC)</a:t>
            </a:r>
          </a:p>
          <a:p>
            <a:pPr lvl="1"/>
            <a:r>
              <a:rPr lang="en-US" dirty="0"/>
              <a:t>Health &amp; Human Services (HHS)</a:t>
            </a:r>
          </a:p>
          <a:p>
            <a:pPr lvl="1"/>
            <a:r>
              <a:rPr lang="en-US" dirty="0"/>
              <a:t>Federal Trade Commission (FTC)</a:t>
            </a:r>
          </a:p>
          <a:p>
            <a:r>
              <a:rPr lang="en-US" dirty="0"/>
              <a:t>General requirements</a:t>
            </a:r>
          </a:p>
          <a:p>
            <a:pPr lvl="1"/>
            <a:r>
              <a:rPr lang="en-US" dirty="0"/>
              <a:t>Mandated protection for consumer &amp; patient personally identifiable information (PII)</a:t>
            </a:r>
          </a:p>
          <a:p>
            <a:pPr lvl="1"/>
            <a:r>
              <a:rPr lang="en-US" dirty="0"/>
              <a:t>Periodic management testing of internal controls</a:t>
            </a:r>
          </a:p>
          <a:p>
            <a:pPr lvl="1"/>
            <a:r>
              <a:rPr lang="en-US" dirty="0"/>
              <a:t>Continuous process improvement (policies, tests, reports)</a:t>
            </a:r>
          </a:p>
        </p:txBody>
      </p:sp>
    </p:spTree>
    <p:extLst>
      <p:ext uri="{BB962C8B-B14F-4D97-AF65-F5344CB8AC3E}">
        <p14:creationId xmlns:p14="http://schemas.microsoft.com/office/powerpoint/2010/main" val="339894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pPr lvl="0"/>
            <a:r>
              <a:rPr lang="en-US" dirty="0"/>
              <a:t>Other US Federal Laws &amp; Regulations: E911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05400"/>
          </a:xfrm>
        </p:spPr>
        <p:txBody>
          <a:bodyPr/>
          <a:lstStyle/>
          <a:p>
            <a:r>
              <a:rPr lang="en-US" dirty="0"/>
              <a:t>Enhanced 911 (E911)</a:t>
            </a:r>
          </a:p>
          <a:p>
            <a:pPr lvl="0"/>
            <a:r>
              <a:rPr lang="en-US" dirty="0"/>
              <a:t>Federal Communications Commission (FCC)</a:t>
            </a:r>
          </a:p>
          <a:p>
            <a:pPr lvl="0"/>
            <a:r>
              <a:rPr lang="en-US" dirty="0"/>
              <a:t>Mobile phones must process 911 calls</a:t>
            </a:r>
          </a:p>
          <a:p>
            <a:pPr lvl="0"/>
            <a:r>
              <a:rPr lang="en-US" dirty="0"/>
              <a:t>Allow geolocation</a:t>
            </a:r>
          </a:p>
          <a:p>
            <a:pPr lvl="0"/>
            <a:r>
              <a:rPr lang="en-US" dirty="0"/>
              <a:t>Phase I: report location </a:t>
            </a:r>
            <a:br>
              <a:rPr lang="en-US" dirty="0"/>
            </a:br>
            <a:r>
              <a:rPr lang="en-US" dirty="0"/>
              <a:t>of </a:t>
            </a:r>
            <a:r>
              <a:rPr lang="en-US" i="1" dirty="0"/>
              <a:t>antenna</a:t>
            </a:r>
            <a:r>
              <a:rPr lang="en-US" dirty="0"/>
              <a:t> receiving 911 </a:t>
            </a:r>
            <a:br>
              <a:rPr lang="en-US" dirty="0"/>
            </a:br>
            <a:r>
              <a:rPr lang="en-US" dirty="0"/>
              <a:t>call</a:t>
            </a:r>
          </a:p>
          <a:p>
            <a:pPr lvl="0"/>
            <a:r>
              <a:rPr lang="en-US" dirty="0"/>
              <a:t>Phase II: report location </a:t>
            </a:r>
            <a:br>
              <a:rPr lang="en-US" dirty="0"/>
            </a:br>
            <a:r>
              <a:rPr lang="en-US" dirty="0"/>
              <a:t>of </a:t>
            </a:r>
            <a:r>
              <a:rPr lang="en-US" i="1" dirty="0"/>
              <a:t>phone</a:t>
            </a:r>
            <a:r>
              <a:rPr lang="en-US" dirty="0"/>
              <a:t> ±50-300m</a:t>
            </a:r>
          </a:p>
          <a:p>
            <a:pPr lvl="0"/>
            <a:r>
              <a:rPr lang="en-US" dirty="0"/>
              <a:t>Not required for VoIP </a:t>
            </a:r>
            <a:br>
              <a:rPr lang="en-US" dirty="0"/>
            </a:br>
            <a:r>
              <a:rPr lang="en-US" dirty="0"/>
              <a:t>used for internal </a:t>
            </a:r>
            <a:br>
              <a:rPr lang="en-US" dirty="0"/>
            </a:br>
            <a:r>
              <a:rPr lang="en-US" dirty="0"/>
              <a:t>business only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47625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98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239000" cy="1295400"/>
          </a:xfrm>
        </p:spPr>
        <p:txBody>
          <a:bodyPr/>
          <a:lstStyle/>
          <a:p>
            <a:r>
              <a:rPr lang="en-US" dirty="0"/>
              <a:t>Other US Federal Laws &amp; Regulations: CALEA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5334000"/>
          </a:xfrm>
        </p:spPr>
        <p:txBody>
          <a:bodyPr/>
          <a:lstStyle/>
          <a:p>
            <a:pPr lvl="0"/>
            <a:r>
              <a:rPr lang="en-US" dirty="0"/>
              <a:t>Communications Assistance for Law Enforcement (CALEA)</a:t>
            </a:r>
          </a:p>
          <a:p>
            <a:pPr lvl="0"/>
            <a:r>
              <a:rPr lang="en-US" dirty="0"/>
              <a:t>Interception of call content (wiretap)</a:t>
            </a:r>
          </a:p>
          <a:p>
            <a:pPr lvl="0"/>
            <a:r>
              <a:rPr lang="en-US" dirty="0"/>
              <a:t>Discovery of call-identifying information (dialed-number extraction)</a:t>
            </a:r>
          </a:p>
          <a:p>
            <a:pPr lvl="0"/>
            <a:r>
              <a:rPr lang="en-US" dirty="0"/>
              <a:t>Requires telecoms to support legal demands for info</a:t>
            </a:r>
          </a:p>
          <a:p>
            <a:pPr lvl="0"/>
            <a:r>
              <a:rPr lang="en-US" dirty="0"/>
              <a:t>Packet</a:t>
            </a:r>
            <a:r>
              <a:rPr lang="en-US" baseline="0" dirty="0"/>
              <a:t> Technologies &amp; Systems Committee (PTSC)</a:t>
            </a:r>
          </a:p>
          <a:p>
            <a:pPr lvl="1"/>
            <a:r>
              <a:rPr lang="en-US" dirty="0"/>
              <a:t>Lawfully Authorized Electronic Surveillance (LAES)</a:t>
            </a:r>
            <a:r>
              <a:rPr lang="en-US" baseline="0" dirty="0"/>
              <a:t> for VoIP Technologies</a:t>
            </a:r>
          </a:p>
          <a:p>
            <a:pPr lvl="1"/>
            <a:r>
              <a:rPr lang="en-US" dirty="0"/>
              <a:t>Part of Wirelines</a:t>
            </a:r>
            <a:r>
              <a:rPr lang="en-US" baseline="0" dirty="0"/>
              <a:t> Telecommunications Networks, V2 (Rev T1.678-2004)</a:t>
            </a:r>
          </a:p>
        </p:txBody>
      </p:sp>
    </p:spTree>
    <p:extLst>
      <p:ext uri="{BB962C8B-B14F-4D97-AF65-F5344CB8AC3E}">
        <p14:creationId xmlns:p14="http://schemas.microsoft.com/office/powerpoint/2010/main" val="417324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r>
              <a:rPr lang="en-US" dirty="0"/>
              <a:t>CALEA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" y="1042986"/>
            <a:ext cx="9124950" cy="5586412"/>
          </a:xfrm>
        </p:spPr>
        <p:txBody>
          <a:bodyPr/>
          <a:lstStyle/>
          <a:p>
            <a:pPr lvl="0"/>
            <a:r>
              <a:rPr lang="en-US" dirty="0"/>
              <a:t>Telecommunications Industry </a:t>
            </a:r>
            <a:br>
              <a:rPr lang="en-US" dirty="0"/>
            </a:br>
            <a:r>
              <a:rPr lang="en-US" dirty="0"/>
              <a:t>Association (TIA)</a:t>
            </a:r>
          </a:p>
          <a:p>
            <a:pPr lvl="1"/>
            <a:r>
              <a:rPr lang="en-US" dirty="0"/>
              <a:t>Standard J-STD-025-B</a:t>
            </a:r>
          </a:p>
          <a:p>
            <a:pPr lvl="1"/>
            <a:r>
              <a:rPr lang="en-US" dirty="0"/>
              <a:t>Surveillance of CDMA2000</a:t>
            </a:r>
            <a:r>
              <a:rPr lang="en-US" baseline="0" dirty="0"/>
              <a:t> broadband access</a:t>
            </a:r>
          </a:p>
          <a:p>
            <a:pPr lvl="0"/>
            <a:r>
              <a:rPr lang="en-US" baseline="0" dirty="0"/>
              <a:t>Wireless Technology &amp; Systems </a:t>
            </a:r>
            <a:br>
              <a:rPr lang="en-US" baseline="0" dirty="0"/>
            </a:br>
            <a:r>
              <a:rPr lang="en-US" baseline="0" dirty="0"/>
              <a:t>Committee (WTSC)</a:t>
            </a:r>
          </a:p>
          <a:p>
            <a:pPr lvl="1"/>
            <a:r>
              <a:rPr lang="en-US" dirty="0"/>
              <a:t>Alliance for Telecommunications Industry Solutions (ATIS)</a:t>
            </a:r>
            <a:endParaRPr lang="en-US" baseline="0" dirty="0"/>
          </a:p>
          <a:p>
            <a:pPr lvl="1"/>
            <a:r>
              <a:rPr lang="en-US" baseline="0" dirty="0"/>
              <a:t>Standard T1.724</a:t>
            </a:r>
          </a:p>
          <a:p>
            <a:pPr lvl="1"/>
            <a:r>
              <a:rPr lang="en-US" baseline="0" dirty="0"/>
              <a:t>Surveillance of GPRS/UMTS broadband access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029200"/>
            <a:ext cx="8591550" cy="1503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97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CALEA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91200"/>
          </a:xfrm>
        </p:spPr>
        <p:txBody>
          <a:bodyPr/>
          <a:lstStyle/>
          <a:p>
            <a:pPr lvl="0"/>
            <a:r>
              <a:rPr lang="en-US" dirty="0"/>
              <a:t>FCC’s</a:t>
            </a:r>
            <a:r>
              <a:rPr lang="en-US" baseline="0" dirty="0"/>
              <a:t> role</a:t>
            </a:r>
          </a:p>
          <a:p>
            <a:pPr lvl="1"/>
            <a:r>
              <a:rPr lang="en-US" dirty="0"/>
              <a:t>§102: FCC has authority to identify </a:t>
            </a:r>
            <a:br>
              <a:rPr lang="en-US" dirty="0"/>
            </a:br>
            <a:r>
              <a:rPr lang="en-US" dirty="0"/>
              <a:t>communications services subject </a:t>
            </a:r>
            <a:br>
              <a:rPr lang="en-US" dirty="0"/>
            </a:br>
            <a:r>
              <a:rPr lang="en-US" dirty="0"/>
              <a:t>to CALEA</a:t>
            </a:r>
          </a:p>
          <a:p>
            <a:pPr lvl="1"/>
            <a:r>
              <a:rPr lang="en-US" dirty="0"/>
              <a:t>§103: carrier must ensure compliance </a:t>
            </a:r>
            <a:br>
              <a:rPr lang="en-US" dirty="0"/>
            </a:br>
            <a:r>
              <a:rPr lang="en-US" dirty="0"/>
              <a:t>with access</a:t>
            </a:r>
          </a:p>
          <a:p>
            <a:pPr lvl="1"/>
            <a:r>
              <a:rPr lang="en-US" dirty="0"/>
              <a:t>§105: FCC must define security &amp; integrity regulations</a:t>
            </a:r>
          </a:p>
          <a:p>
            <a:pPr lvl="1"/>
            <a:r>
              <a:rPr lang="en-US" dirty="0"/>
              <a:t>§109: FCC must refine </a:t>
            </a:r>
            <a:r>
              <a:rPr lang="en-US" i="1" dirty="0"/>
              <a:t>reasonable achievability</a:t>
            </a:r>
            <a:r>
              <a:rPr lang="en-US" dirty="0"/>
              <a:t> of goals</a:t>
            </a:r>
          </a:p>
          <a:p>
            <a:r>
              <a:rPr lang="en-US" dirty="0"/>
              <a:t>Key issue: who is responsible for compliance?</a:t>
            </a:r>
          </a:p>
          <a:p>
            <a:pPr lvl="1"/>
            <a:r>
              <a:rPr lang="en-US" dirty="0"/>
              <a:t>CALEA refers to common carriers for hire</a:t>
            </a:r>
          </a:p>
          <a:p>
            <a:pPr lvl="1"/>
            <a:r>
              <a:rPr lang="en-US" dirty="0"/>
              <a:t>What about internal VoIP service for 1 organization?</a:t>
            </a:r>
          </a:p>
          <a:p>
            <a:pPr lvl="1"/>
            <a:r>
              <a:rPr lang="en-US" dirty="0"/>
              <a:t>Some interpretations (still under debate) suggest that even internal networks subject to CALEA</a:t>
            </a:r>
          </a:p>
          <a:p>
            <a:pPr lvl="1"/>
            <a:r>
              <a:rPr lang="en-US" dirty="0"/>
              <a:t>Discuss with attorneys specializing in FCC law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286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2935"/>
      </p:ext>
    </p:extLst>
  </p:cSld>
  <p:clrMapOvr>
    <a:masterClrMapping/>
  </p:clrMapOvr>
</p:sld>
</file>

<file path=ppt/theme/theme1.xml><?xml version="1.0" encoding="utf-8"?>
<a:theme xmlns:a="http://schemas.openxmlformats.org/drawingml/2006/main" name="csh5_not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csh5_notes</Template>
  <TotalTime>1848</TotalTime>
  <Words>2333</Words>
  <Application>Microsoft Office PowerPoint</Application>
  <PresentationFormat>On-screen Show (4:3)</PresentationFormat>
  <Paragraphs>381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Bookman Old Style</vt:lpstr>
      <vt:lpstr>Garamond</vt:lpstr>
      <vt:lpstr>Times New Roman</vt:lpstr>
      <vt:lpstr>Wingdings</vt:lpstr>
      <vt:lpstr>csh5_notes</vt:lpstr>
      <vt:lpstr>Securing VoIP</vt:lpstr>
      <vt:lpstr>Topics</vt:lpstr>
      <vt:lpstr>Introduction</vt:lpstr>
      <vt:lpstr>Regulatory Compliance &amp; Risk Analysis</vt:lpstr>
      <vt:lpstr>Key Federal Laws &amp; Regulations</vt:lpstr>
      <vt:lpstr>Other US Federal Laws &amp; Regulations: E911</vt:lpstr>
      <vt:lpstr>Other US Federal Laws &amp; Regulations: CALEA (1)</vt:lpstr>
      <vt:lpstr>CALEA (2)</vt:lpstr>
      <vt:lpstr>CALEA (3)</vt:lpstr>
      <vt:lpstr>State Laws &amp; Regulations</vt:lpstr>
      <vt:lpstr>International Laws &amp; Considerations</vt:lpstr>
      <vt:lpstr>Liability</vt:lpstr>
      <vt:lpstr>Risk Analysis (1): SOX</vt:lpstr>
      <vt:lpstr>Risk Analysis (2): SOX cont’d</vt:lpstr>
      <vt:lpstr>Risk Analysis (3): HIPAA*</vt:lpstr>
      <vt:lpstr>Risk Analysis (4): Privacy Laws </vt:lpstr>
      <vt:lpstr>Technical Aspects of VOIP Security</vt:lpstr>
      <vt:lpstr>Audio Stream  Protocols</vt:lpstr>
      <vt:lpstr>Signaling Protocols</vt:lpstr>
      <vt:lpstr>VoIP Threats (1)</vt:lpstr>
      <vt:lpstr>VoIP Threats (2): PITMA</vt:lpstr>
      <vt:lpstr>Protecting the Infrastructure</vt:lpstr>
      <vt:lpstr>Real-Time Antivirus Scanning</vt:lpstr>
      <vt:lpstr>Application Layer Gateways &amp; Firewalls</vt:lpstr>
      <vt:lpstr>Logical Separation of Voice &amp; Data</vt:lpstr>
      <vt:lpstr>Quality of Service (QoS)</vt:lpstr>
      <vt:lpstr>Device Authentication</vt:lpstr>
      <vt:lpstr>User Authentication</vt:lpstr>
      <vt:lpstr>Network Address Translation &amp; NAT-Traversal</vt:lpstr>
      <vt:lpstr>Encryption: Critical Role</vt:lpstr>
      <vt:lpstr>Secure SIP</vt:lpstr>
      <vt:lpstr>Secure Real-Time Protocol (SRTP)</vt:lpstr>
      <vt:lpstr>Session Border Control (SBC)</vt:lpstr>
      <vt:lpstr>Concluding Remarks</vt:lpstr>
      <vt:lpstr>Now go and study</vt:lpstr>
    </vt:vector>
  </TitlesOfParts>
  <Manager>David Blythe, JD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Securing VoIP</dc:title>
  <dc:subject>CSHt Chapter 34</dc:subject>
  <dc:creator>M. E. Kabay, PhD, CISSP-ISSMP</dc:creator>
  <cp:keywords/>
  <dc:description>CSH5 Chapter 34_x000d_
“Securing VOIP”_x000d_
Christopher Dantos &amp; _x000d_
John Mason</dc:description>
  <cp:lastModifiedBy>Mich Kabay</cp:lastModifiedBy>
  <cp:revision>288</cp:revision>
  <cp:lastPrinted>2014-10-30T14:54:16Z</cp:lastPrinted>
  <dcterms:created xsi:type="dcterms:W3CDTF">2009-11-04T17:27:17Z</dcterms:created>
  <dcterms:modified xsi:type="dcterms:W3CDTF">2021-02-05T19:54:07Z</dcterms:modified>
  <cp:category>Updated 2019-11-04</cp:category>
</cp:coreProperties>
</file>