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908" r:id="rId2"/>
    <p:sldId id="910" r:id="rId3"/>
    <p:sldId id="916" r:id="rId4"/>
    <p:sldId id="923" r:id="rId5"/>
    <p:sldId id="922" r:id="rId6"/>
    <p:sldId id="938" r:id="rId7"/>
    <p:sldId id="921" r:id="rId8"/>
    <p:sldId id="939" r:id="rId9"/>
    <p:sldId id="920" r:id="rId10"/>
    <p:sldId id="919" r:id="rId11"/>
    <p:sldId id="918" r:id="rId12"/>
    <p:sldId id="940" r:id="rId13"/>
    <p:sldId id="917" r:id="rId14"/>
    <p:sldId id="915" r:id="rId15"/>
    <p:sldId id="941" r:id="rId16"/>
    <p:sldId id="927" r:id="rId17"/>
    <p:sldId id="926" r:id="rId18"/>
    <p:sldId id="925" r:id="rId19"/>
    <p:sldId id="914" r:id="rId20"/>
    <p:sldId id="942" r:id="rId21"/>
    <p:sldId id="931" r:id="rId22"/>
    <p:sldId id="930" r:id="rId23"/>
    <p:sldId id="929" r:id="rId24"/>
    <p:sldId id="928" r:id="rId25"/>
    <p:sldId id="913" r:id="rId26"/>
    <p:sldId id="943" r:id="rId27"/>
    <p:sldId id="944" r:id="rId28"/>
    <p:sldId id="912" r:id="rId29"/>
    <p:sldId id="945" r:id="rId30"/>
    <p:sldId id="937" r:id="rId31"/>
    <p:sldId id="936" r:id="rId32"/>
    <p:sldId id="935" r:id="rId33"/>
    <p:sldId id="934" r:id="rId34"/>
    <p:sldId id="933" r:id="rId35"/>
    <p:sldId id="932" r:id="rId36"/>
    <p:sldId id="946" r:id="rId37"/>
    <p:sldId id="947" r:id="rId38"/>
    <p:sldId id="911" r:id="rId39"/>
    <p:sldId id="578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1" autoAdjust="0"/>
    <p:restoredTop sz="86482" autoAdjust="0"/>
  </p:normalViewPr>
  <p:slideViewPr>
    <p:cSldViewPr showGuides="1">
      <p:cViewPr varScale="1">
        <p:scale>
          <a:sx n="115" d="100"/>
          <a:sy n="115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3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211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33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2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22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3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38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2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2006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2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8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00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2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27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06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70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46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7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4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1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55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60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42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53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8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0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58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97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7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3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9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7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000" dirty="0"/>
              <a:t>Securing Data at Rest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36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“Securing Stored Data”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David J. Johnson, Nicholas Takacs, &amp; Jennifer Hadley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File System Access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10600" cy="5257800"/>
          </a:xfrm>
        </p:spPr>
        <p:txBody>
          <a:bodyPr/>
          <a:lstStyle/>
          <a:p>
            <a:r>
              <a:rPr lang="en-US" sz="2300" dirty="0"/>
              <a:t>Operating systems include </a:t>
            </a:r>
            <a:br>
              <a:rPr lang="en-US" sz="2300" dirty="0"/>
            </a:br>
            <a:r>
              <a:rPr lang="en-US" sz="2300" dirty="0"/>
              <a:t>file systems</a:t>
            </a:r>
          </a:p>
          <a:p>
            <a:r>
              <a:rPr lang="en-US" sz="2300" dirty="0"/>
              <a:t>File systems generally </a:t>
            </a:r>
            <a:br>
              <a:rPr lang="en-US" sz="2300" dirty="0"/>
            </a:br>
            <a:r>
              <a:rPr lang="en-US" sz="2300" dirty="0"/>
              <a:t>provide for access controls</a:t>
            </a:r>
          </a:p>
          <a:p>
            <a:pPr lvl="1"/>
            <a:r>
              <a:rPr lang="en-US" sz="2300" dirty="0"/>
              <a:t>Data ownership</a:t>
            </a:r>
          </a:p>
          <a:p>
            <a:pPr lvl="1"/>
            <a:r>
              <a:rPr lang="en-US" sz="2300" dirty="0"/>
              <a:t>Access control lists (ACLs)</a:t>
            </a:r>
          </a:p>
          <a:p>
            <a:r>
              <a:rPr lang="en-US" sz="2300" dirty="0"/>
              <a:t>But security through file system </a:t>
            </a:r>
            <a:br>
              <a:rPr lang="en-US" sz="2300" dirty="0"/>
            </a:br>
            <a:r>
              <a:rPr lang="en-US" sz="2300" dirty="0"/>
              <a:t>assumes proper user I&amp;A</a:t>
            </a:r>
          </a:p>
          <a:p>
            <a:r>
              <a:rPr lang="en-US" sz="2300" dirty="0"/>
              <a:t>For more information on these topics, see </a:t>
            </a:r>
            <a:r>
              <a:rPr lang="en-US" sz="2300" i="1" dirty="0"/>
              <a:t>CSH6</a:t>
            </a:r>
            <a:r>
              <a:rPr lang="en-US" sz="2300" dirty="0"/>
              <a:t> Chapters </a:t>
            </a:r>
          </a:p>
          <a:p>
            <a:pPr lvl="1"/>
            <a:r>
              <a:rPr lang="en-US" sz="2300" dirty="0"/>
              <a:t>24 – Operating System Security</a:t>
            </a:r>
          </a:p>
          <a:p>
            <a:pPr lvl="1"/>
            <a:r>
              <a:rPr lang="en-US" sz="2300" dirty="0"/>
              <a:t>25 – Local Area Networks</a:t>
            </a:r>
          </a:p>
          <a:p>
            <a:pPr lvl="1"/>
            <a:r>
              <a:rPr lang="en-US" sz="2300" dirty="0"/>
              <a:t>28 – Identification &amp; Authentication</a:t>
            </a:r>
          </a:p>
          <a:p>
            <a:pPr lvl="1"/>
            <a:r>
              <a:rPr lang="en-US" sz="2300" dirty="0"/>
              <a:t>67 – Developing Classification Policies for Data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914775" cy="329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1"/>
            <a:ext cx="8229600" cy="752819"/>
          </a:xfrm>
        </p:spPr>
        <p:txBody>
          <a:bodyPr/>
          <a:lstStyle/>
          <a:p>
            <a:pPr lvl="0"/>
            <a:r>
              <a:rPr lang="en-US" dirty="0"/>
              <a:t>Backup &amp; Restore Controls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8229600" cy="5867400"/>
          </a:xfrm>
        </p:spPr>
        <p:txBody>
          <a:bodyPr/>
          <a:lstStyle/>
          <a:p>
            <a:r>
              <a:rPr lang="en-US" dirty="0"/>
              <a:t>Backup/restore systems critical for BC &amp; DR</a:t>
            </a:r>
          </a:p>
          <a:p>
            <a:r>
              <a:rPr lang="en-US" dirty="0"/>
              <a:t>Typically written to tertiary storage </a:t>
            </a:r>
          </a:p>
          <a:p>
            <a:pPr lvl="1"/>
            <a:r>
              <a:rPr lang="en-US" dirty="0"/>
              <a:t>Tape, cassettes, optical media</a:t>
            </a:r>
          </a:p>
          <a:p>
            <a:pPr lvl="1"/>
            <a:r>
              <a:rPr lang="en-US" dirty="0"/>
              <a:t>Offsite storage (often run by </a:t>
            </a:r>
            <a:br>
              <a:rPr lang="en-US" dirty="0"/>
            </a:br>
            <a:r>
              <a:rPr lang="en-US" dirty="0"/>
              <a:t>supplier)</a:t>
            </a:r>
          </a:p>
          <a:p>
            <a:pPr lvl="1"/>
            <a:r>
              <a:rPr lang="en-US" dirty="0"/>
              <a:t>Electronic transfer</a:t>
            </a:r>
          </a:p>
          <a:p>
            <a:pPr lvl="2"/>
            <a:r>
              <a:rPr lang="en-US" dirty="0"/>
              <a:t>Recovery site</a:t>
            </a:r>
          </a:p>
          <a:p>
            <a:pPr lvl="2"/>
            <a:r>
              <a:rPr lang="en-US" dirty="0"/>
              <a:t>Electronic storage service</a:t>
            </a:r>
          </a:p>
          <a:p>
            <a:r>
              <a:rPr lang="en-US" dirty="0"/>
              <a:t>Offsite storage needs</a:t>
            </a:r>
          </a:p>
          <a:p>
            <a:pPr lvl="1"/>
            <a:r>
              <a:rPr lang="en-US" dirty="0"/>
              <a:t>Secure: authorized personnel </a:t>
            </a:r>
            <a:br>
              <a:rPr lang="en-US" dirty="0"/>
            </a:br>
            <a:r>
              <a:rPr lang="en-US" dirty="0"/>
              <a:t>only</a:t>
            </a:r>
          </a:p>
          <a:p>
            <a:pPr lvl="1"/>
            <a:r>
              <a:rPr lang="en-US" dirty="0"/>
              <a:t>Geographically distant (not </a:t>
            </a:r>
            <a:br>
              <a:rPr lang="en-US" dirty="0"/>
            </a:br>
            <a:r>
              <a:rPr lang="en-US" dirty="0"/>
              <a:t>subject to same disaster)</a:t>
            </a:r>
          </a:p>
          <a:p>
            <a:pPr lvl="1"/>
            <a:r>
              <a:rPr lang="en-US" dirty="0"/>
              <a:t>Audit security, hiring policies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1523586"/>
            <a:ext cx="3655764" cy="5105814"/>
            <a:chOff x="5257800" y="1523586"/>
            <a:chExt cx="3655764" cy="51058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523586"/>
              <a:ext cx="3655764" cy="5105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un 3"/>
            <p:cNvSpPr/>
            <p:nvPr/>
          </p:nvSpPr>
          <p:spPr bwMode="auto">
            <a:xfrm>
              <a:off x="6477000" y="3657600"/>
              <a:ext cx="304800" cy="304800"/>
            </a:xfrm>
            <a:prstGeom prst="sun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Sun 5"/>
            <p:cNvSpPr/>
            <p:nvPr/>
          </p:nvSpPr>
          <p:spPr bwMode="auto">
            <a:xfrm>
              <a:off x="8458200" y="1600200"/>
              <a:ext cx="304800" cy="304800"/>
            </a:xfrm>
            <a:prstGeom prst="sun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Sun 6"/>
            <p:cNvSpPr/>
            <p:nvPr/>
          </p:nvSpPr>
          <p:spPr bwMode="auto">
            <a:xfrm>
              <a:off x="5562600" y="6172200"/>
              <a:ext cx="304800" cy="304800"/>
            </a:xfrm>
            <a:prstGeom prst="sun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ight Arrow 4"/>
            <p:cNvSpPr/>
            <p:nvPr/>
          </p:nvSpPr>
          <p:spPr bwMode="auto">
            <a:xfrm rot="18718977">
              <a:off x="6458132" y="2561808"/>
              <a:ext cx="2331842" cy="4572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6556853">
              <a:off x="5044411" y="4867685"/>
              <a:ext cx="2221015" cy="4572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609600"/>
          </a:xfrm>
        </p:spPr>
        <p:txBody>
          <a:bodyPr/>
          <a:lstStyle/>
          <a:p>
            <a:r>
              <a:rPr lang="en-US" sz="3400" dirty="0"/>
              <a:t>Backup</a:t>
            </a:r>
            <a:r>
              <a:rPr lang="en-US" sz="3400" baseline="0" dirty="0"/>
              <a:t> &amp; Restore Controls (2)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609600"/>
            <a:ext cx="4914900" cy="5943600"/>
          </a:xfrm>
        </p:spPr>
        <p:txBody>
          <a:bodyPr/>
          <a:lstStyle/>
          <a:p>
            <a:r>
              <a:rPr lang="en-US" sz="2000" dirty="0"/>
              <a:t>Media longevity</a:t>
            </a:r>
          </a:p>
          <a:p>
            <a:pPr lvl="1"/>
            <a:r>
              <a:rPr lang="en-US" sz="2000" dirty="0"/>
              <a:t>Verify longevity &gt; archival requirements</a:t>
            </a:r>
          </a:p>
          <a:p>
            <a:r>
              <a:rPr lang="en-US" sz="2000" dirty="0"/>
              <a:t>Interpolation of spoofed BU system</a:t>
            </a:r>
          </a:p>
          <a:p>
            <a:pPr lvl="1"/>
            <a:r>
              <a:rPr lang="en-US" sz="2000" dirty="0"/>
              <a:t>Writes would be to unauthorized drive</a:t>
            </a:r>
          </a:p>
          <a:p>
            <a:r>
              <a:rPr lang="en-US" sz="2000" dirty="0"/>
              <a:t>Insertion of spoofed data storage system</a:t>
            </a:r>
          </a:p>
          <a:p>
            <a:pPr lvl="1"/>
            <a:r>
              <a:rPr lang="en-US" sz="2000" dirty="0"/>
              <a:t>Could request RESTORE to unauthorized system</a:t>
            </a:r>
          </a:p>
          <a:p>
            <a:r>
              <a:rPr lang="en-US" sz="2000" dirty="0"/>
              <a:t>Authentication of systems essential</a:t>
            </a:r>
          </a:p>
          <a:p>
            <a:pPr lvl="1"/>
            <a:r>
              <a:rPr lang="en-US" sz="2000" dirty="0"/>
              <a:t>Manual: login to authenticate BU request</a:t>
            </a:r>
          </a:p>
          <a:p>
            <a:pPr lvl="1"/>
            <a:r>
              <a:rPr lang="en-US" sz="2000" dirty="0"/>
              <a:t>Auto: certificate exchange</a:t>
            </a:r>
          </a:p>
          <a:p>
            <a:r>
              <a:rPr lang="en-US" sz="2000" dirty="0"/>
              <a:t>Data encryption valuable</a:t>
            </a:r>
          </a:p>
          <a:p>
            <a:r>
              <a:rPr lang="en-US" sz="2000" dirty="0"/>
              <a:t>See </a:t>
            </a:r>
            <a:r>
              <a:rPr lang="en-US" sz="2000" i="1" dirty="0"/>
              <a:t>CSH6</a:t>
            </a:r>
            <a:r>
              <a:rPr lang="en-US" sz="2000" dirty="0"/>
              <a:t> Chapter 57 “Data Backups &amp; Archives” for more information on these topics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1700"/>
            <a:ext cx="4114800" cy="575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Protecting Management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486400"/>
          </a:xfrm>
        </p:spPr>
        <p:txBody>
          <a:bodyPr/>
          <a:lstStyle/>
          <a:p>
            <a:r>
              <a:rPr lang="en-US" dirty="0"/>
              <a:t>Management Interfaces (MI) among </a:t>
            </a:r>
            <a:br>
              <a:rPr lang="en-US" dirty="0"/>
            </a:br>
            <a:r>
              <a:rPr lang="en-US" dirty="0"/>
              <a:t>greatest threats to security</a:t>
            </a:r>
          </a:p>
          <a:p>
            <a:pPr lvl="1"/>
            <a:r>
              <a:rPr lang="en-US" dirty="0"/>
              <a:t>Admin access to entire data store</a:t>
            </a:r>
          </a:p>
          <a:p>
            <a:pPr lvl="1"/>
            <a:r>
              <a:rPr lang="en-US" dirty="0"/>
              <a:t>Manipulate data, update acct </a:t>
            </a:r>
            <a:br>
              <a:rPr lang="en-US" dirty="0"/>
            </a:br>
            <a:r>
              <a:rPr lang="en-US" dirty="0"/>
              <a:t>security, rearrange architecture</a:t>
            </a:r>
          </a:p>
          <a:p>
            <a:r>
              <a:rPr lang="en-US" dirty="0"/>
              <a:t>2-factor authentication a minimum</a:t>
            </a:r>
          </a:p>
          <a:p>
            <a:pPr lvl="1"/>
            <a:r>
              <a:rPr lang="en-US" dirty="0"/>
              <a:t>Complex password requirements</a:t>
            </a:r>
          </a:p>
          <a:p>
            <a:pPr lvl="1"/>
            <a:r>
              <a:rPr lang="en-US" dirty="0"/>
              <a:t>Regular PW changes or one-time PW token</a:t>
            </a:r>
          </a:p>
          <a:p>
            <a:r>
              <a:rPr lang="en-US" dirty="0"/>
              <a:t>Separation of duties</a:t>
            </a:r>
          </a:p>
          <a:p>
            <a:pPr lvl="1"/>
            <a:r>
              <a:rPr lang="en-US" dirty="0"/>
              <a:t>Storage managers ≠ security managers</a:t>
            </a:r>
          </a:p>
          <a:p>
            <a:r>
              <a:rPr lang="en-US" dirty="0"/>
              <a:t>Audit logs to detect policy violations</a:t>
            </a:r>
          </a:p>
          <a:p>
            <a:pPr lvl="1"/>
            <a:r>
              <a:rPr lang="en-US" dirty="0"/>
              <a:t>Use log-analysis software (manual inspection inadequate)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5975" y="914400"/>
            <a:ext cx="3019425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Fiber Channel Weakness &amp;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Introduction to Fiber Channel</a:t>
            </a:r>
          </a:p>
          <a:p>
            <a:r>
              <a:rPr lang="en-US" sz="2800" dirty="0"/>
              <a:t>Man-in-the-Middle Attacks</a:t>
            </a:r>
          </a:p>
          <a:p>
            <a:r>
              <a:rPr lang="en-US" sz="2800" dirty="0"/>
              <a:t>Session Hijacking</a:t>
            </a:r>
          </a:p>
          <a:p>
            <a:r>
              <a:rPr lang="en-US" sz="2800" dirty="0"/>
              <a:t>Name Server Corruption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16" y="3352800"/>
            <a:ext cx="572585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153400" cy="1143000"/>
          </a:xfrm>
        </p:spPr>
        <p:txBody>
          <a:bodyPr/>
          <a:lstStyle/>
          <a:p>
            <a:r>
              <a:rPr lang="en-US" dirty="0"/>
              <a:t>Introduction to Fiber (</a:t>
            </a:r>
            <a:r>
              <a:rPr lang="en-US" dirty="0" err="1"/>
              <a:t>Fibre</a:t>
            </a:r>
            <a:r>
              <a:rPr lang="en-US" dirty="0"/>
              <a:t>)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181600"/>
          </a:xfrm>
        </p:spPr>
        <p:txBody>
          <a:bodyPr/>
          <a:lstStyle/>
          <a:p>
            <a:r>
              <a:rPr lang="en-US" dirty="0"/>
              <a:t>ANSI/INCTS* T11 Committee standard</a:t>
            </a:r>
          </a:p>
          <a:p>
            <a:pPr lvl="1"/>
            <a:r>
              <a:rPr lang="en-US" dirty="0"/>
              <a:t>Optical fiber</a:t>
            </a:r>
            <a:r>
              <a:rPr lang="en-US" baseline="0" dirty="0"/>
              <a:t> cabling; or</a:t>
            </a:r>
          </a:p>
          <a:p>
            <a:pPr lvl="1"/>
            <a:r>
              <a:rPr lang="en-US" dirty="0"/>
              <a:t>Twisted-pair copper wiring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All traffic is unencrypted</a:t>
            </a:r>
          </a:p>
          <a:p>
            <a:pPr lvl="1"/>
            <a:r>
              <a:rPr lang="en-US" dirty="0"/>
              <a:t>No native support for </a:t>
            </a:r>
            <a:br>
              <a:rPr lang="en-US" dirty="0"/>
            </a:br>
            <a:r>
              <a:rPr lang="en-US" dirty="0"/>
              <a:t>authentication or data </a:t>
            </a:r>
            <a:br>
              <a:rPr lang="en-US" dirty="0"/>
            </a:br>
            <a:r>
              <a:rPr lang="en-US" dirty="0"/>
              <a:t>integrity checks</a:t>
            </a:r>
          </a:p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Attackers can use IP-based attacks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traffic can be sniffed</a:t>
            </a:r>
          </a:p>
          <a:p>
            <a:pPr lvl="1"/>
            <a:r>
              <a:rPr lang="en-US" dirty="0"/>
              <a:t>Message insertion (MITM) possible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334780"/>
            <a:ext cx="5518947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*American National Standards Committee accredited </a:t>
            </a:r>
          </a:p>
          <a:p>
            <a:r>
              <a:rPr lang="en-US" sz="1400" dirty="0"/>
              <a:t>International Committee for Information Technology Standards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81" y="1447800"/>
            <a:ext cx="4255604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Man-in-the-Middle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924800" cy="5410200"/>
          </a:xfrm>
        </p:spPr>
        <p:txBody>
          <a:bodyPr/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Attacker intercepts </a:t>
            </a:r>
            <a:br>
              <a:rPr lang="en-US" dirty="0"/>
            </a:br>
            <a:r>
              <a:rPr lang="en-US" dirty="0"/>
              <a:t>communications</a:t>
            </a:r>
          </a:p>
          <a:p>
            <a:pPr lvl="1"/>
            <a:r>
              <a:rPr lang="en-US" dirty="0"/>
              <a:t>Copies or changes data</a:t>
            </a:r>
          </a:p>
          <a:p>
            <a:pPr lvl="1"/>
            <a:r>
              <a:rPr lang="en-US" dirty="0"/>
              <a:t>Inserts modified frame (like a </a:t>
            </a:r>
            <a:br>
              <a:rPr lang="en-US" dirty="0"/>
            </a:br>
            <a:r>
              <a:rPr lang="en-US" dirty="0"/>
              <a:t>packet) back into data stream</a:t>
            </a:r>
          </a:p>
          <a:p>
            <a:r>
              <a:rPr lang="en-US" dirty="0"/>
              <a:t>Exploits weakness in protocol</a:t>
            </a:r>
          </a:p>
          <a:p>
            <a:pPr lvl="1"/>
            <a:r>
              <a:rPr lang="en-US" dirty="0"/>
              <a:t>Sequence ID &amp; sequence count are predictable</a:t>
            </a:r>
          </a:p>
          <a:p>
            <a:pPr lvl="1"/>
            <a:r>
              <a:rPr lang="en-US" dirty="0"/>
              <a:t>Thus attacker can predict next values &amp; insert      </a:t>
            </a:r>
            <a:br>
              <a:rPr lang="en-US" dirty="0"/>
            </a:br>
            <a:r>
              <a:rPr lang="en-US" dirty="0"/>
              <a:t>         spoofed frame before </a:t>
            </a:r>
            <a:br>
              <a:rPr lang="en-US" dirty="0"/>
            </a:br>
            <a:r>
              <a:rPr lang="en-US" dirty="0"/>
              <a:t>           authentic frame is sent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787400"/>
            <a:ext cx="9144000" cy="5918200"/>
            <a:chOff x="0" y="787400"/>
            <a:chExt cx="9144000" cy="5918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200000">
              <a:off x="6076950" y="323850"/>
              <a:ext cx="23241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8800" y="4572000"/>
              <a:ext cx="329882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626015"/>
              <a:ext cx="1600200" cy="20255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 bwMode="auto">
            <a:xfrm>
              <a:off x="0" y="787400"/>
              <a:ext cx="8039100" cy="4432373"/>
            </a:xfrm>
            <a:custGeom>
              <a:avLst/>
              <a:gdLst>
                <a:gd name="connsiteX0" fmla="*/ 8204452 w 8204452"/>
                <a:gd name="connsiteY0" fmla="*/ 266700 h 4432373"/>
                <a:gd name="connsiteX1" fmla="*/ 8166352 w 8204452"/>
                <a:gd name="connsiteY1" fmla="*/ 203200 h 4432373"/>
                <a:gd name="connsiteX2" fmla="*/ 8128252 w 8204452"/>
                <a:gd name="connsiteY2" fmla="*/ 177800 h 4432373"/>
                <a:gd name="connsiteX3" fmla="*/ 8052052 w 8204452"/>
                <a:gd name="connsiteY3" fmla="*/ 114300 h 4432373"/>
                <a:gd name="connsiteX4" fmla="*/ 8026652 w 8204452"/>
                <a:gd name="connsiteY4" fmla="*/ 76200 h 4432373"/>
                <a:gd name="connsiteX5" fmla="*/ 7950452 w 8204452"/>
                <a:gd name="connsiteY5" fmla="*/ 38100 h 4432373"/>
                <a:gd name="connsiteX6" fmla="*/ 7899652 w 8204452"/>
                <a:gd name="connsiteY6" fmla="*/ 25400 h 4432373"/>
                <a:gd name="connsiteX7" fmla="*/ 7836152 w 8204452"/>
                <a:gd name="connsiteY7" fmla="*/ 0 h 4432373"/>
                <a:gd name="connsiteX8" fmla="*/ 7696452 w 8204452"/>
                <a:gd name="connsiteY8" fmla="*/ 12700 h 4432373"/>
                <a:gd name="connsiteX9" fmla="*/ 7632952 w 8204452"/>
                <a:gd name="connsiteY9" fmla="*/ 25400 h 4432373"/>
                <a:gd name="connsiteX10" fmla="*/ 7544052 w 8204452"/>
                <a:gd name="connsiteY10" fmla="*/ 38100 h 4432373"/>
                <a:gd name="connsiteX11" fmla="*/ 7213852 w 8204452"/>
                <a:gd name="connsiteY11" fmla="*/ 63500 h 4432373"/>
                <a:gd name="connsiteX12" fmla="*/ 6972552 w 8204452"/>
                <a:gd name="connsiteY12" fmla="*/ 88900 h 4432373"/>
                <a:gd name="connsiteX13" fmla="*/ 6680452 w 8204452"/>
                <a:gd name="connsiteY13" fmla="*/ 101600 h 4432373"/>
                <a:gd name="connsiteX14" fmla="*/ 6502652 w 8204452"/>
                <a:gd name="connsiteY14" fmla="*/ 114300 h 4432373"/>
                <a:gd name="connsiteX15" fmla="*/ 6375652 w 8204452"/>
                <a:gd name="connsiteY15" fmla="*/ 152400 h 4432373"/>
                <a:gd name="connsiteX16" fmla="*/ 5880352 w 8204452"/>
                <a:gd name="connsiteY16" fmla="*/ 165100 h 4432373"/>
                <a:gd name="connsiteX17" fmla="*/ 5753352 w 8204452"/>
                <a:gd name="connsiteY17" fmla="*/ 190500 h 4432373"/>
                <a:gd name="connsiteX18" fmla="*/ 5156452 w 8204452"/>
                <a:gd name="connsiteY18" fmla="*/ 190500 h 4432373"/>
                <a:gd name="connsiteX19" fmla="*/ 4826252 w 8204452"/>
                <a:gd name="connsiteY19" fmla="*/ 203200 h 4432373"/>
                <a:gd name="connsiteX20" fmla="*/ 4788152 w 8204452"/>
                <a:gd name="connsiteY20" fmla="*/ 215900 h 4432373"/>
                <a:gd name="connsiteX21" fmla="*/ 4750052 w 8204452"/>
                <a:gd name="connsiteY21" fmla="*/ 241300 h 4432373"/>
                <a:gd name="connsiteX22" fmla="*/ 4686552 w 8204452"/>
                <a:gd name="connsiteY22" fmla="*/ 304800 h 4432373"/>
                <a:gd name="connsiteX23" fmla="*/ 4648452 w 8204452"/>
                <a:gd name="connsiteY23" fmla="*/ 342900 h 4432373"/>
                <a:gd name="connsiteX24" fmla="*/ 4559552 w 8204452"/>
                <a:gd name="connsiteY24" fmla="*/ 368300 h 4432373"/>
                <a:gd name="connsiteX25" fmla="*/ 4318252 w 8204452"/>
                <a:gd name="connsiteY25" fmla="*/ 355600 h 4432373"/>
                <a:gd name="connsiteX26" fmla="*/ 4229352 w 8204452"/>
                <a:gd name="connsiteY26" fmla="*/ 330200 h 4432373"/>
                <a:gd name="connsiteX27" fmla="*/ 4191252 w 8204452"/>
                <a:gd name="connsiteY27" fmla="*/ 304800 h 4432373"/>
                <a:gd name="connsiteX28" fmla="*/ 4115052 w 8204452"/>
                <a:gd name="connsiteY28" fmla="*/ 266700 h 4432373"/>
                <a:gd name="connsiteX29" fmla="*/ 3873752 w 8204452"/>
                <a:gd name="connsiteY29" fmla="*/ 279400 h 4432373"/>
                <a:gd name="connsiteX30" fmla="*/ 3734052 w 8204452"/>
                <a:gd name="connsiteY30" fmla="*/ 304800 h 4432373"/>
                <a:gd name="connsiteX31" fmla="*/ 3670552 w 8204452"/>
                <a:gd name="connsiteY31" fmla="*/ 330200 h 4432373"/>
                <a:gd name="connsiteX32" fmla="*/ 3543552 w 8204452"/>
                <a:gd name="connsiteY32" fmla="*/ 355600 h 4432373"/>
                <a:gd name="connsiteX33" fmla="*/ 3467352 w 8204452"/>
                <a:gd name="connsiteY33" fmla="*/ 406400 h 4432373"/>
                <a:gd name="connsiteX34" fmla="*/ 3429252 w 8204452"/>
                <a:gd name="connsiteY34" fmla="*/ 431800 h 4432373"/>
                <a:gd name="connsiteX35" fmla="*/ 3060952 w 8204452"/>
                <a:gd name="connsiteY35" fmla="*/ 419100 h 4432373"/>
                <a:gd name="connsiteX36" fmla="*/ 3022852 w 8204452"/>
                <a:gd name="connsiteY36" fmla="*/ 393700 h 4432373"/>
                <a:gd name="connsiteX37" fmla="*/ 2972052 w 8204452"/>
                <a:gd name="connsiteY37" fmla="*/ 330200 h 4432373"/>
                <a:gd name="connsiteX38" fmla="*/ 2946652 w 8204452"/>
                <a:gd name="connsiteY38" fmla="*/ 292100 h 4432373"/>
                <a:gd name="connsiteX39" fmla="*/ 2591052 w 8204452"/>
                <a:gd name="connsiteY39" fmla="*/ 228600 h 4432373"/>
                <a:gd name="connsiteX40" fmla="*/ 2514852 w 8204452"/>
                <a:gd name="connsiteY40" fmla="*/ 215900 h 4432373"/>
                <a:gd name="connsiteX41" fmla="*/ 2476752 w 8204452"/>
                <a:gd name="connsiteY41" fmla="*/ 190500 h 4432373"/>
                <a:gd name="connsiteX42" fmla="*/ 2438652 w 8204452"/>
                <a:gd name="connsiteY42" fmla="*/ 177800 h 4432373"/>
                <a:gd name="connsiteX43" fmla="*/ 2375152 w 8204452"/>
                <a:gd name="connsiteY43" fmla="*/ 241300 h 4432373"/>
                <a:gd name="connsiteX44" fmla="*/ 2362452 w 8204452"/>
                <a:gd name="connsiteY44" fmla="*/ 279400 h 4432373"/>
                <a:gd name="connsiteX45" fmla="*/ 2387852 w 8204452"/>
                <a:gd name="connsiteY45" fmla="*/ 215900 h 4432373"/>
                <a:gd name="connsiteX46" fmla="*/ 2197352 w 8204452"/>
                <a:gd name="connsiteY46" fmla="*/ 165100 h 4432373"/>
                <a:gd name="connsiteX47" fmla="*/ 2146552 w 8204452"/>
                <a:gd name="connsiteY47" fmla="*/ 152400 h 4432373"/>
                <a:gd name="connsiteX48" fmla="*/ 1829052 w 8204452"/>
                <a:gd name="connsiteY48" fmla="*/ 139700 h 4432373"/>
                <a:gd name="connsiteX49" fmla="*/ 1587752 w 8204452"/>
                <a:gd name="connsiteY49" fmla="*/ 101600 h 4432373"/>
                <a:gd name="connsiteX50" fmla="*/ 1232152 w 8204452"/>
                <a:gd name="connsiteY50" fmla="*/ 88900 h 4432373"/>
                <a:gd name="connsiteX51" fmla="*/ 990852 w 8204452"/>
                <a:gd name="connsiteY51" fmla="*/ 63500 h 4432373"/>
                <a:gd name="connsiteX52" fmla="*/ 686052 w 8204452"/>
                <a:gd name="connsiteY52" fmla="*/ 76200 h 4432373"/>
                <a:gd name="connsiteX53" fmla="*/ 444752 w 8204452"/>
                <a:gd name="connsiteY53" fmla="*/ 114300 h 4432373"/>
                <a:gd name="connsiteX54" fmla="*/ 343152 w 8204452"/>
                <a:gd name="connsiteY54" fmla="*/ 139700 h 4432373"/>
                <a:gd name="connsiteX55" fmla="*/ 305052 w 8204452"/>
                <a:gd name="connsiteY55" fmla="*/ 177800 h 4432373"/>
                <a:gd name="connsiteX56" fmla="*/ 266952 w 8204452"/>
                <a:gd name="connsiteY56" fmla="*/ 304800 h 4432373"/>
                <a:gd name="connsiteX57" fmla="*/ 241552 w 8204452"/>
                <a:gd name="connsiteY57" fmla="*/ 355600 h 4432373"/>
                <a:gd name="connsiteX58" fmla="*/ 254252 w 8204452"/>
                <a:gd name="connsiteY58" fmla="*/ 647700 h 4432373"/>
                <a:gd name="connsiteX59" fmla="*/ 292352 w 8204452"/>
                <a:gd name="connsiteY59" fmla="*/ 660400 h 4432373"/>
                <a:gd name="connsiteX60" fmla="*/ 419352 w 8204452"/>
                <a:gd name="connsiteY60" fmla="*/ 685800 h 4432373"/>
                <a:gd name="connsiteX61" fmla="*/ 533652 w 8204452"/>
                <a:gd name="connsiteY61" fmla="*/ 749300 h 4432373"/>
                <a:gd name="connsiteX62" fmla="*/ 571752 w 8204452"/>
                <a:gd name="connsiteY62" fmla="*/ 774700 h 4432373"/>
                <a:gd name="connsiteX63" fmla="*/ 635252 w 8204452"/>
                <a:gd name="connsiteY63" fmla="*/ 889000 h 4432373"/>
                <a:gd name="connsiteX64" fmla="*/ 622552 w 8204452"/>
                <a:gd name="connsiteY64" fmla="*/ 1054100 h 4432373"/>
                <a:gd name="connsiteX65" fmla="*/ 546352 w 8204452"/>
                <a:gd name="connsiteY65" fmla="*/ 1104900 h 4432373"/>
                <a:gd name="connsiteX66" fmla="*/ 470152 w 8204452"/>
                <a:gd name="connsiteY66" fmla="*/ 1155700 h 4432373"/>
                <a:gd name="connsiteX67" fmla="*/ 432052 w 8204452"/>
                <a:gd name="connsiteY67" fmla="*/ 1193800 h 4432373"/>
                <a:gd name="connsiteX68" fmla="*/ 355852 w 8204452"/>
                <a:gd name="connsiteY68" fmla="*/ 1244600 h 4432373"/>
                <a:gd name="connsiteX69" fmla="*/ 317752 w 8204452"/>
                <a:gd name="connsiteY69" fmla="*/ 1460500 h 4432373"/>
                <a:gd name="connsiteX70" fmla="*/ 355852 w 8204452"/>
                <a:gd name="connsiteY70" fmla="*/ 1727200 h 4432373"/>
                <a:gd name="connsiteX71" fmla="*/ 393952 w 8204452"/>
                <a:gd name="connsiteY71" fmla="*/ 1752600 h 4432373"/>
                <a:gd name="connsiteX72" fmla="*/ 406652 w 8204452"/>
                <a:gd name="connsiteY72" fmla="*/ 1790700 h 4432373"/>
                <a:gd name="connsiteX73" fmla="*/ 432052 w 8204452"/>
                <a:gd name="connsiteY73" fmla="*/ 1828800 h 4432373"/>
                <a:gd name="connsiteX74" fmla="*/ 457452 w 8204452"/>
                <a:gd name="connsiteY74" fmla="*/ 1905000 h 4432373"/>
                <a:gd name="connsiteX75" fmla="*/ 444752 w 8204452"/>
                <a:gd name="connsiteY75" fmla="*/ 2032000 h 4432373"/>
                <a:gd name="connsiteX76" fmla="*/ 419352 w 8204452"/>
                <a:gd name="connsiteY76" fmla="*/ 2070100 h 4432373"/>
                <a:gd name="connsiteX77" fmla="*/ 368552 w 8204452"/>
                <a:gd name="connsiteY77" fmla="*/ 2159000 h 4432373"/>
                <a:gd name="connsiteX78" fmla="*/ 343152 w 8204452"/>
                <a:gd name="connsiteY78" fmla="*/ 2197100 h 4432373"/>
                <a:gd name="connsiteX79" fmla="*/ 317752 w 8204452"/>
                <a:gd name="connsiteY79" fmla="*/ 2273300 h 4432373"/>
                <a:gd name="connsiteX80" fmla="*/ 305052 w 8204452"/>
                <a:gd name="connsiteY80" fmla="*/ 2362200 h 4432373"/>
                <a:gd name="connsiteX81" fmla="*/ 292352 w 8204452"/>
                <a:gd name="connsiteY81" fmla="*/ 2413000 h 4432373"/>
                <a:gd name="connsiteX82" fmla="*/ 279652 w 8204452"/>
                <a:gd name="connsiteY82" fmla="*/ 2540000 h 4432373"/>
                <a:gd name="connsiteX83" fmla="*/ 254252 w 8204452"/>
                <a:gd name="connsiteY83" fmla="*/ 2616200 h 4432373"/>
                <a:gd name="connsiteX84" fmla="*/ 241552 w 8204452"/>
                <a:gd name="connsiteY84" fmla="*/ 2679700 h 4432373"/>
                <a:gd name="connsiteX85" fmla="*/ 228852 w 8204452"/>
                <a:gd name="connsiteY85" fmla="*/ 2908300 h 4432373"/>
                <a:gd name="connsiteX86" fmla="*/ 266952 w 8204452"/>
                <a:gd name="connsiteY86" fmla="*/ 3124200 h 4432373"/>
                <a:gd name="connsiteX87" fmla="*/ 305052 w 8204452"/>
                <a:gd name="connsiteY87" fmla="*/ 3149600 h 4432373"/>
                <a:gd name="connsiteX88" fmla="*/ 330452 w 8204452"/>
                <a:gd name="connsiteY88" fmla="*/ 3187700 h 4432373"/>
                <a:gd name="connsiteX89" fmla="*/ 343152 w 8204452"/>
                <a:gd name="connsiteY89" fmla="*/ 3225800 h 4432373"/>
                <a:gd name="connsiteX90" fmla="*/ 393952 w 8204452"/>
                <a:gd name="connsiteY90" fmla="*/ 3302000 h 4432373"/>
                <a:gd name="connsiteX91" fmla="*/ 406652 w 8204452"/>
                <a:gd name="connsiteY91" fmla="*/ 3352800 h 4432373"/>
                <a:gd name="connsiteX92" fmla="*/ 571752 w 8204452"/>
                <a:gd name="connsiteY92" fmla="*/ 3416300 h 4432373"/>
                <a:gd name="connsiteX93" fmla="*/ 813052 w 8204452"/>
                <a:gd name="connsiteY93" fmla="*/ 3479800 h 4432373"/>
                <a:gd name="connsiteX94" fmla="*/ 787652 w 8204452"/>
                <a:gd name="connsiteY94" fmla="*/ 3644900 h 4432373"/>
                <a:gd name="connsiteX95" fmla="*/ 647952 w 8204452"/>
                <a:gd name="connsiteY95" fmla="*/ 3810000 h 4432373"/>
                <a:gd name="connsiteX96" fmla="*/ 559052 w 8204452"/>
                <a:gd name="connsiteY96" fmla="*/ 3835400 h 4432373"/>
                <a:gd name="connsiteX97" fmla="*/ 482852 w 8204452"/>
                <a:gd name="connsiteY97" fmla="*/ 3860800 h 4432373"/>
                <a:gd name="connsiteX98" fmla="*/ 419352 w 8204452"/>
                <a:gd name="connsiteY98" fmla="*/ 3873500 h 4432373"/>
                <a:gd name="connsiteX99" fmla="*/ 381252 w 8204452"/>
                <a:gd name="connsiteY99" fmla="*/ 3898900 h 4432373"/>
                <a:gd name="connsiteX100" fmla="*/ 343152 w 8204452"/>
                <a:gd name="connsiteY100" fmla="*/ 3911600 h 4432373"/>
                <a:gd name="connsiteX101" fmla="*/ 190752 w 8204452"/>
                <a:gd name="connsiteY101" fmla="*/ 3949700 h 4432373"/>
                <a:gd name="connsiteX102" fmla="*/ 51052 w 8204452"/>
                <a:gd name="connsiteY102" fmla="*/ 3987800 h 4432373"/>
                <a:gd name="connsiteX103" fmla="*/ 12952 w 8204452"/>
                <a:gd name="connsiteY103" fmla="*/ 4013200 h 4432373"/>
                <a:gd name="connsiteX104" fmla="*/ 12952 w 8204452"/>
                <a:gd name="connsiteY104" fmla="*/ 4114800 h 4432373"/>
                <a:gd name="connsiteX105" fmla="*/ 127252 w 8204452"/>
                <a:gd name="connsiteY105" fmla="*/ 4165600 h 4432373"/>
                <a:gd name="connsiteX106" fmla="*/ 165352 w 8204452"/>
                <a:gd name="connsiteY106" fmla="*/ 4178300 h 4432373"/>
                <a:gd name="connsiteX107" fmla="*/ 190752 w 8204452"/>
                <a:gd name="connsiteY107" fmla="*/ 4216400 h 4432373"/>
                <a:gd name="connsiteX108" fmla="*/ 216152 w 8204452"/>
                <a:gd name="connsiteY108" fmla="*/ 4292600 h 4432373"/>
                <a:gd name="connsiteX109" fmla="*/ 292352 w 8204452"/>
                <a:gd name="connsiteY109" fmla="*/ 4330700 h 4432373"/>
                <a:gd name="connsiteX110" fmla="*/ 330452 w 8204452"/>
                <a:gd name="connsiteY110" fmla="*/ 4343400 h 4432373"/>
                <a:gd name="connsiteX111" fmla="*/ 368552 w 8204452"/>
                <a:gd name="connsiteY111" fmla="*/ 4368800 h 4432373"/>
                <a:gd name="connsiteX112" fmla="*/ 444752 w 8204452"/>
                <a:gd name="connsiteY112" fmla="*/ 4394200 h 4432373"/>
                <a:gd name="connsiteX113" fmla="*/ 482852 w 8204452"/>
                <a:gd name="connsiteY113" fmla="*/ 4432300 h 44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8204452" h="4432373">
                  <a:moveTo>
                    <a:pt x="8204452" y="266700"/>
                  </a:moveTo>
                  <a:cubicBezTo>
                    <a:pt x="8191752" y="245533"/>
                    <a:pt x="8182416" y="221942"/>
                    <a:pt x="8166352" y="203200"/>
                  </a:cubicBezTo>
                  <a:cubicBezTo>
                    <a:pt x="8156419" y="191611"/>
                    <a:pt x="8139978" y="187571"/>
                    <a:pt x="8128252" y="177800"/>
                  </a:cubicBezTo>
                  <a:cubicBezTo>
                    <a:pt x="8030466" y="96312"/>
                    <a:pt x="8146647" y="177363"/>
                    <a:pt x="8052052" y="114300"/>
                  </a:cubicBezTo>
                  <a:cubicBezTo>
                    <a:pt x="8043585" y="101600"/>
                    <a:pt x="8037445" y="86993"/>
                    <a:pt x="8026652" y="76200"/>
                  </a:cubicBezTo>
                  <a:cubicBezTo>
                    <a:pt x="8004388" y="53936"/>
                    <a:pt x="7979374" y="46363"/>
                    <a:pt x="7950452" y="38100"/>
                  </a:cubicBezTo>
                  <a:cubicBezTo>
                    <a:pt x="7933669" y="33305"/>
                    <a:pt x="7916211" y="30920"/>
                    <a:pt x="7899652" y="25400"/>
                  </a:cubicBezTo>
                  <a:cubicBezTo>
                    <a:pt x="7878025" y="18191"/>
                    <a:pt x="7857319" y="8467"/>
                    <a:pt x="7836152" y="0"/>
                  </a:cubicBezTo>
                  <a:cubicBezTo>
                    <a:pt x="7789585" y="4233"/>
                    <a:pt x="7742850" y="6900"/>
                    <a:pt x="7696452" y="12700"/>
                  </a:cubicBezTo>
                  <a:cubicBezTo>
                    <a:pt x="7675033" y="15377"/>
                    <a:pt x="7654244" y="21851"/>
                    <a:pt x="7632952" y="25400"/>
                  </a:cubicBezTo>
                  <a:cubicBezTo>
                    <a:pt x="7603425" y="30321"/>
                    <a:pt x="7573803" y="34794"/>
                    <a:pt x="7544052" y="38100"/>
                  </a:cubicBezTo>
                  <a:cubicBezTo>
                    <a:pt x="7356028" y="58992"/>
                    <a:pt x="7430516" y="44383"/>
                    <a:pt x="7213852" y="63500"/>
                  </a:cubicBezTo>
                  <a:cubicBezTo>
                    <a:pt x="7133287" y="70609"/>
                    <a:pt x="7053224" y="83138"/>
                    <a:pt x="6972552" y="88900"/>
                  </a:cubicBezTo>
                  <a:cubicBezTo>
                    <a:pt x="6875341" y="95844"/>
                    <a:pt x="6777769" y="96340"/>
                    <a:pt x="6680452" y="101600"/>
                  </a:cubicBezTo>
                  <a:cubicBezTo>
                    <a:pt x="6621121" y="104807"/>
                    <a:pt x="6561919" y="110067"/>
                    <a:pt x="6502652" y="114300"/>
                  </a:cubicBezTo>
                  <a:cubicBezTo>
                    <a:pt x="6493444" y="117369"/>
                    <a:pt x="6397958" y="151363"/>
                    <a:pt x="6375652" y="152400"/>
                  </a:cubicBezTo>
                  <a:cubicBezTo>
                    <a:pt x="6210676" y="160073"/>
                    <a:pt x="6045452" y="160867"/>
                    <a:pt x="5880352" y="165100"/>
                  </a:cubicBezTo>
                  <a:cubicBezTo>
                    <a:pt x="5838019" y="173567"/>
                    <a:pt x="5796452" y="188013"/>
                    <a:pt x="5753352" y="190500"/>
                  </a:cubicBezTo>
                  <a:cubicBezTo>
                    <a:pt x="5271344" y="218308"/>
                    <a:pt x="5385492" y="236308"/>
                    <a:pt x="5156452" y="190500"/>
                  </a:cubicBezTo>
                  <a:cubicBezTo>
                    <a:pt x="5046385" y="194733"/>
                    <a:pt x="4936139" y="195622"/>
                    <a:pt x="4826252" y="203200"/>
                  </a:cubicBezTo>
                  <a:cubicBezTo>
                    <a:pt x="4812897" y="204121"/>
                    <a:pt x="4800126" y="209913"/>
                    <a:pt x="4788152" y="215900"/>
                  </a:cubicBezTo>
                  <a:cubicBezTo>
                    <a:pt x="4774500" y="222726"/>
                    <a:pt x="4762752" y="232833"/>
                    <a:pt x="4750052" y="241300"/>
                  </a:cubicBezTo>
                  <a:cubicBezTo>
                    <a:pt x="4703485" y="311150"/>
                    <a:pt x="4750052" y="251883"/>
                    <a:pt x="4686552" y="304800"/>
                  </a:cubicBezTo>
                  <a:cubicBezTo>
                    <a:pt x="4672754" y="316298"/>
                    <a:pt x="4663396" y="332937"/>
                    <a:pt x="4648452" y="342900"/>
                  </a:cubicBezTo>
                  <a:cubicBezTo>
                    <a:pt x="4637520" y="350188"/>
                    <a:pt x="4566326" y="366606"/>
                    <a:pt x="4559552" y="368300"/>
                  </a:cubicBezTo>
                  <a:cubicBezTo>
                    <a:pt x="4479119" y="364067"/>
                    <a:pt x="4398494" y="362578"/>
                    <a:pt x="4318252" y="355600"/>
                  </a:cubicBezTo>
                  <a:cubicBezTo>
                    <a:pt x="4308400" y="354743"/>
                    <a:pt x="4242644" y="336846"/>
                    <a:pt x="4229352" y="330200"/>
                  </a:cubicBezTo>
                  <a:cubicBezTo>
                    <a:pt x="4215700" y="323374"/>
                    <a:pt x="4204904" y="311626"/>
                    <a:pt x="4191252" y="304800"/>
                  </a:cubicBezTo>
                  <a:cubicBezTo>
                    <a:pt x="4086092" y="252220"/>
                    <a:pt x="4224241" y="339493"/>
                    <a:pt x="4115052" y="266700"/>
                  </a:cubicBezTo>
                  <a:cubicBezTo>
                    <a:pt x="4034619" y="270933"/>
                    <a:pt x="3954059" y="273223"/>
                    <a:pt x="3873752" y="279400"/>
                  </a:cubicBezTo>
                  <a:cubicBezTo>
                    <a:pt x="3839377" y="282044"/>
                    <a:pt x="3772024" y="292143"/>
                    <a:pt x="3734052" y="304800"/>
                  </a:cubicBezTo>
                  <a:cubicBezTo>
                    <a:pt x="3712425" y="312009"/>
                    <a:pt x="3692579" y="324326"/>
                    <a:pt x="3670552" y="330200"/>
                  </a:cubicBezTo>
                  <a:cubicBezTo>
                    <a:pt x="3628838" y="341324"/>
                    <a:pt x="3543552" y="355600"/>
                    <a:pt x="3543552" y="355600"/>
                  </a:cubicBezTo>
                  <a:lnTo>
                    <a:pt x="3467352" y="406400"/>
                  </a:lnTo>
                  <a:lnTo>
                    <a:pt x="3429252" y="431800"/>
                  </a:lnTo>
                  <a:cubicBezTo>
                    <a:pt x="3306485" y="427567"/>
                    <a:pt x="3183255" y="430566"/>
                    <a:pt x="3060952" y="419100"/>
                  </a:cubicBezTo>
                  <a:cubicBezTo>
                    <a:pt x="3045755" y="417675"/>
                    <a:pt x="3032387" y="405619"/>
                    <a:pt x="3022852" y="393700"/>
                  </a:cubicBezTo>
                  <a:cubicBezTo>
                    <a:pt x="2952745" y="306066"/>
                    <a:pt x="3081241" y="402993"/>
                    <a:pt x="2972052" y="330200"/>
                  </a:cubicBezTo>
                  <a:cubicBezTo>
                    <a:pt x="2963585" y="317500"/>
                    <a:pt x="2958139" y="302151"/>
                    <a:pt x="2946652" y="292100"/>
                  </a:cubicBezTo>
                  <a:cubicBezTo>
                    <a:pt x="2831499" y="191341"/>
                    <a:pt x="2783007" y="237325"/>
                    <a:pt x="2591052" y="228600"/>
                  </a:cubicBezTo>
                  <a:cubicBezTo>
                    <a:pt x="2565652" y="224367"/>
                    <a:pt x="2539281" y="224043"/>
                    <a:pt x="2514852" y="215900"/>
                  </a:cubicBezTo>
                  <a:cubicBezTo>
                    <a:pt x="2500372" y="211073"/>
                    <a:pt x="2490404" y="197326"/>
                    <a:pt x="2476752" y="190500"/>
                  </a:cubicBezTo>
                  <a:cubicBezTo>
                    <a:pt x="2464778" y="184513"/>
                    <a:pt x="2451352" y="182033"/>
                    <a:pt x="2438652" y="177800"/>
                  </a:cubicBezTo>
                  <a:cubicBezTo>
                    <a:pt x="2417485" y="198967"/>
                    <a:pt x="2393113" y="217353"/>
                    <a:pt x="2375152" y="241300"/>
                  </a:cubicBezTo>
                  <a:cubicBezTo>
                    <a:pt x="2367120" y="252010"/>
                    <a:pt x="2356465" y="291374"/>
                    <a:pt x="2362452" y="279400"/>
                  </a:cubicBezTo>
                  <a:cubicBezTo>
                    <a:pt x="2372647" y="259010"/>
                    <a:pt x="2379385" y="237067"/>
                    <a:pt x="2387852" y="215900"/>
                  </a:cubicBezTo>
                  <a:cubicBezTo>
                    <a:pt x="2266597" y="175482"/>
                    <a:pt x="2349491" y="200209"/>
                    <a:pt x="2197352" y="165100"/>
                  </a:cubicBezTo>
                  <a:cubicBezTo>
                    <a:pt x="2180345" y="161175"/>
                    <a:pt x="2163965" y="153601"/>
                    <a:pt x="2146552" y="152400"/>
                  </a:cubicBezTo>
                  <a:cubicBezTo>
                    <a:pt x="2040885" y="145113"/>
                    <a:pt x="1934885" y="143933"/>
                    <a:pt x="1829052" y="139700"/>
                  </a:cubicBezTo>
                  <a:cubicBezTo>
                    <a:pt x="1709690" y="99913"/>
                    <a:pt x="1760578" y="110031"/>
                    <a:pt x="1587752" y="101600"/>
                  </a:cubicBezTo>
                  <a:cubicBezTo>
                    <a:pt x="1469284" y="95821"/>
                    <a:pt x="1350685" y="93133"/>
                    <a:pt x="1232152" y="88900"/>
                  </a:cubicBezTo>
                  <a:cubicBezTo>
                    <a:pt x="1142585" y="73972"/>
                    <a:pt x="1093577" y="63500"/>
                    <a:pt x="990852" y="63500"/>
                  </a:cubicBezTo>
                  <a:cubicBezTo>
                    <a:pt x="889164" y="63500"/>
                    <a:pt x="787652" y="71967"/>
                    <a:pt x="686052" y="76200"/>
                  </a:cubicBezTo>
                  <a:cubicBezTo>
                    <a:pt x="559313" y="118446"/>
                    <a:pt x="783008" y="46649"/>
                    <a:pt x="444752" y="114300"/>
                  </a:cubicBezTo>
                  <a:cubicBezTo>
                    <a:pt x="368125" y="129625"/>
                    <a:pt x="401730" y="120174"/>
                    <a:pt x="343152" y="139700"/>
                  </a:cubicBezTo>
                  <a:cubicBezTo>
                    <a:pt x="330452" y="152400"/>
                    <a:pt x="313774" y="162100"/>
                    <a:pt x="305052" y="177800"/>
                  </a:cubicBezTo>
                  <a:cubicBezTo>
                    <a:pt x="271649" y="237925"/>
                    <a:pt x="287764" y="249300"/>
                    <a:pt x="266952" y="304800"/>
                  </a:cubicBezTo>
                  <a:cubicBezTo>
                    <a:pt x="260305" y="322527"/>
                    <a:pt x="250019" y="338667"/>
                    <a:pt x="241552" y="355600"/>
                  </a:cubicBezTo>
                  <a:cubicBezTo>
                    <a:pt x="245785" y="452967"/>
                    <a:pt x="238230" y="551567"/>
                    <a:pt x="254252" y="647700"/>
                  </a:cubicBezTo>
                  <a:cubicBezTo>
                    <a:pt x="256453" y="660905"/>
                    <a:pt x="279308" y="657390"/>
                    <a:pt x="292352" y="660400"/>
                  </a:cubicBezTo>
                  <a:cubicBezTo>
                    <a:pt x="334418" y="670108"/>
                    <a:pt x="378396" y="672148"/>
                    <a:pt x="419352" y="685800"/>
                  </a:cubicBezTo>
                  <a:cubicBezTo>
                    <a:pt x="486412" y="708153"/>
                    <a:pt x="446313" y="691074"/>
                    <a:pt x="533652" y="749300"/>
                  </a:cubicBezTo>
                  <a:lnTo>
                    <a:pt x="571752" y="774700"/>
                  </a:lnTo>
                  <a:cubicBezTo>
                    <a:pt x="629978" y="862039"/>
                    <a:pt x="612899" y="821940"/>
                    <a:pt x="635252" y="889000"/>
                  </a:cubicBezTo>
                  <a:cubicBezTo>
                    <a:pt x="631019" y="944033"/>
                    <a:pt x="635939" y="1000552"/>
                    <a:pt x="622552" y="1054100"/>
                  </a:cubicBezTo>
                  <a:cubicBezTo>
                    <a:pt x="611642" y="1097741"/>
                    <a:pt x="574169" y="1089446"/>
                    <a:pt x="546352" y="1104900"/>
                  </a:cubicBezTo>
                  <a:cubicBezTo>
                    <a:pt x="519667" y="1119725"/>
                    <a:pt x="491738" y="1134114"/>
                    <a:pt x="470152" y="1155700"/>
                  </a:cubicBezTo>
                  <a:cubicBezTo>
                    <a:pt x="457452" y="1168400"/>
                    <a:pt x="446229" y="1182773"/>
                    <a:pt x="432052" y="1193800"/>
                  </a:cubicBezTo>
                  <a:cubicBezTo>
                    <a:pt x="407955" y="1212542"/>
                    <a:pt x="355852" y="1244600"/>
                    <a:pt x="355852" y="1244600"/>
                  </a:cubicBezTo>
                  <a:cubicBezTo>
                    <a:pt x="315666" y="1365159"/>
                    <a:pt x="332876" y="1294136"/>
                    <a:pt x="317752" y="1460500"/>
                  </a:cubicBezTo>
                  <a:cubicBezTo>
                    <a:pt x="321338" y="1525046"/>
                    <a:pt x="290111" y="1661459"/>
                    <a:pt x="355852" y="1727200"/>
                  </a:cubicBezTo>
                  <a:cubicBezTo>
                    <a:pt x="366645" y="1737993"/>
                    <a:pt x="381252" y="1744133"/>
                    <a:pt x="393952" y="1752600"/>
                  </a:cubicBezTo>
                  <a:cubicBezTo>
                    <a:pt x="398185" y="1765300"/>
                    <a:pt x="400665" y="1778726"/>
                    <a:pt x="406652" y="1790700"/>
                  </a:cubicBezTo>
                  <a:cubicBezTo>
                    <a:pt x="413478" y="1804352"/>
                    <a:pt x="425853" y="1814852"/>
                    <a:pt x="432052" y="1828800"/>
                  </a:cubicBezTo>
                  <a:cubicBezTo>
                    <a:pt x="442926" y="1853266"/>
                    <a:pt x="457452" y="1905000"/>
                    <a:pt x="457452" y="1905000"/>
                  </a:cubicBezTo>
                  <a:cubicBezTo>
                    <a:pt x="453219" y="1947333"/>
                    <a:pt x="454319" y="1990545"/>
                    <a:pt x="444752" y="2032000"/>
                  </a:cubicBezTo>
                  <a:cubicBezTo>
                    <a:pt x="441320" y="2046873"/>
                    <a:pt x="424711" y="2055808"/>
                    <a:pt x="419352" y="2070100"/>
                  </a:cubicBezTo>
                  <a:cubicBezTo>
                    <a:pt x="385350" y="2160773"/>
                    <a:pt x="437559" y="2112995"/>
                    <a:pt x="368552" y="2159000"/>
                  </a:cubicBezTo>
                  <a:cubicBezTo>
                    <a:pt x="360085" y="2171700"/>
                    <a:pt x="349351" y="2183152"/>
                    <a:pt x="343152" y="2197100"/>
                  </a:cubicBezTo>
                  <a:cubicBezTo>
                    <a:pt x="332278" y="2221566"/>
                    <a:pt x="317752" y="2273300"/>
                    <a:pt x="317752" y="2273300"/>
                  </a:cubicBezTo>
                  <a:cubicBezTo>
                    <a:pt x="313519" y="2302933"/>
                    <a:pt x="310407" y="2332749"/>
                    <a:pt x="305052" y="2362200"/>
                  </a:cubicBezTo>
                  <a:cubicBezTo>
                    <a:pt x="301930" y="2379373"/>
                    <a:pt x="294820" y="2395721"/>
                    <a:pt x="292352" y="2413000"/>
                  </a:cubicBezTo>
                  <a:cubicBezTo>
                    <a:pt x="286335" y="2455117"/>
                    <a:pt x="287492" y="2498184"/>
                    <a:pt x="279652" y="2540000"/>
                  </a:cubicBezTo>
                  <a:cubicBezTo>
                    <a:pt x="274718" y="2566315"/>
                    <a:pt x="259503" y="2589946"/>
                    <a:pt x="254252" y="2616200"/>
                  </a:cubicBezTo>
                  <a:lnTo>
                    <a:pt x="241552" y="2679700"/>
                  </a:lnTo>
                  <a:cubicBezTo>
                    <a:pt x="237319" y="2755900"/>
                    <a:pt x="228852" y="2831982"/>
                    <a:pt x="228852" y="2908300"/>
                  </a:cubicBezTo>
                  <a:cubicBezTo>
                    <a:pt x="228852" y="2973947"/>
                    <a:pt x="212135" y="3069383"/>
                    <a:pt x="266952" y="3124200"/>
                  </a:cubicBezTo>
                  <a:cubicBezTo>
                    <a:pt x="277745" y="3134993"/>
                    <a:pt x="292352" y="3141133"/>
                    <a:pt x="305052" y="3149600"/>
                  </a:cubicBezTo>
                  <a:cubicBezTo>
                    <a:pt x="313519" y="3162300"/>
                    <a:pt x="323626" y="3174048"/>
                    <a:pt x="330452" y="3187700"/>
                  </a:cubicBezTo>
                  <a:cubicBezTo>
                    <a:pt x="336439" y="3199674"/>
                    <a:pt x="336651" y="3214098"/>
                    <a:pt x="343152" y="3225800"/>
                  </a:cubicBezTo>
                  <a:cubicBezTo>
                    <a:pt x="357977" y="3252485"/>
                    <a:pt x="393952" y="3302000"/>
                    <a:pt x="393952" y="3302000"/>
                  </a:cubicBezTo>
                  <a:cubicBezTo>
                    <a:pt x="398185" y="3318933"/>
                    <a:pt x="393606" y="3341204"/>
                    <a:pt x="406652" y="3352800"/>
                  </a:cubicBezTo>
                  <a:cubicBezTo>
                    <a:pt x="485288" y="3422698"/>
                    <a:pt x="495222" y="3390790"/>
                    <a:pt x="571752" y="3416300"/>
                  </a:cubicBezTo>
                  <a:cubicBezTo>
                    <a:pt x="783122" y="3486757"/>
                    <a:pt x="612425" y="3457508"/>
                    <a:pt x="813052" y="3479800"/>
                  </a:cubicBezTo>
                  <a:cubicBezTo>
                    <a:pt x="913309" y="3580057"/>
                    <a:pt x="888843" y="3513352"/>
                    <a:pt x="787652" y="3644900"/>
                  </a:cubicBezTo>
                  <a:cubicBezTo>
                    <a:pt x="745440" y="3699776"/>
                    <a:pt x="727173" y="3787365"/>
                    <a:pt x="647952" y="3810000"/>
                  </a:cubicBezTo>
                  <a:cubicBezTo>
                    <a:pt x="618319" y="3818467"/>
                    <a:pt x="588508" y="3826337"/>
                    <a:pt x="559052" y="3835400"/>
                  </a:cubicBezTo>
                  <a:cubicBezTo>
                    <a:pt x="533462" y="3843274"/>
                    <a:pt x="509106" y="3855549"/>
                    <a:pt x="482852" y="3860800"/>
                  </a:cubicBezTo>
                  <a:lnTo>
                    <a:pt x="419352" y="3873500"/>
                  </a:lnTo>
                  <a:cubicBezTo>
                    <a:pt x="406652" y="3881967"/>
                    <a:pt x="394904" y="3892074"/>
                    <a:pt x="381252" y="3898900"/>
                  </a:cubicBezTo>
                  <a:cubicBezTo>
                    <a:pt x="369278" y="3904887"/>
                    <a:pt x="356087" y="3908151"/>
                    <a:pt x="343152" y="3911600"/>
                  </a:cubicBezTo>
                  <a:cubicBezTo>
                    <a:pt x="292557" y="3925092"/>
                    <a:pt x="240428" y="3933141"/>
                    <a:pt x="190752" y="3949700"/>
                  </a:cubicBezTo>
                  <a:cubicBezTo>
                    <a:pt x="94074" y="3981926"/>
                    <a:pt x="140806" y="3969849"/>
                    <a:pt x="51052" y="3987800"/>
                  </a:cubicBezTo>
                  <a:cubicBezTo>
                    <a:pt x="38352" y="3996267"/>
                    <a:pt x="22487" y="4001281"/>
                    <a:pt x="12952" y="4013200"/>
                  </a:cubicBezTo>
                  <a:cubicBezTo>
                    <a:pt x="-7668" y="4038975"/>
                    <a:pt x="-610" y="4091067"/>
                    <a:pt x="12952" y="4114800"/>
                  </a:cubicBezTo>
                  <a:cubicBezTo>
                    <a:pt x="27158" y="4139661"/>
                    <a:pt x="117561" y="4162370"/>
                    <a:pt x="127252" y="4165600"/>
                  </a:cubicBezTo>
                  <a:lnTo>
                    <a:pt x="165352" y="4178300"/>
                  </a:lnTo>
                  <a:cubicBezTo>
                    <a:pt x="173819" y="4191000"/>
                    <a:pt x="184553" y="4202452"/>
                    <a:pt x="190752" y="4216400"/>
                  </a:cubicBezTo>
                  <a:cubicBezTo>
                    <a:pt x="201626" y="4240866"/>
                    <a:pt x="190752" y="4284133"/>
                    <a:pt x="216152" y="4292600"/>
                  </a:cubicBezTo>
                  <a:cubicBezTo>
                    <a:pt x="311917" y="4324522"/>
                    <a:pt x="193875" y="4281461"/>
                    <a:pt x="292352" y="4330700"/>
                  </a:cubicBezTo>
                  <a:cubicBezTo>
                    <a:pt x="304326" y="4336687"/>
                    <a:pt x="318478" y="4337413"/>
                    <a:pt x="330452" y="4343400"/>
                  </a:cubicBezTo>
                  <a:cubicBezTo>
                    <a:pt x="344104" y="4350226"/>
                    <a:pt x="354604" y="4362601"/>
                    <a:pt x="368552" y="4368800"/>
                  </a:cubicBezTo>
                  <a:cubicBezTo>
                    <a:pt x="393018" y="4379674"/>
                    <a:pt x="444752" y="4394200"/>
                    <a:pt x="444752" y="4394200"/>
                  </a:cubicBezTo>
                  <a:cubicBezTo>
                    <a:pt x="472500" y="4435822"/>
                    <a:pt x="454888" y="4432300"/>
                    <a:pt x="482852" y="44323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485900" y="5016500"/>
              <a:ext cx="4152900" cy="711200"/>
            </a:xfrm>
            <a:custGeom>
              <a:avLst/>
              <a:gdLst>
                <a:gd name="connsiteX0" fmla="*/ 0 w 4152900"/>
                <a:gd name="connsiteY0" fmla="*/ 63500 h 711200"/>
                <a:gd name="connsiteX1" fmla="*/ 190500 w 4152900"/>
                <a:gd name="connsiteY1" fmla="*/ 50800 h 711200"/>
                <a:gd name="connsiteX2" fmla="*/ 292100 w 4152900"/>
                <a:gd name="connsiteY2" fmla="*/ 12700 h 711200"/>
                <a:gd name="connsiteX3" fmla="*/ 330200 w 4152900"/>
                <a:gd name="connsiteY3" fmla="*/ 0 h 711200"/>
                <a:gd name="connsiteX4" fmla="*/ 355600 w 4152900"/>
                <a:gd name="connsiteY4" fmla="*/ 38100 h 711200"/>
                <a:gd name="connsiteX5" fmla="*/ 381000 w 4152900"/>
                <a:gd name="connsiteY5" fmla="*/ 228600 h 711200"/>
                <a:gd name="connsiteX6" fmla="*/ 393700 w 4152900"/>
                <a:gd name="connsiteY6" fmla="*/ 266700 h 711200"/>
                <a:gd name="connsiteX7" fmla="*/ 406400 w 4152900"/>
                <a:gd name="connsiteY7" fmla="*/ 330200 h 711200"/>
                <a:gd name="connsiteX8" fmla="*/ 469900 w 4152900"/>
                <a:gd name="connsiteY8" fmla="*/ 381000 h 711200"/>
                <a:gd name="connsiteX9" fmla="*/ 546100 w 4152900"/>
                <a:gd name="connsiteY9" fmla="*/ 444500 h 711200"/>
                <a:gd name="connsiteX10" fmla="*/ 596900 w 4152900"/>
                <a:gd name="connsiteY10" fmla="*/ 457200 h 711200"/>
                <a:gd name="connsiteX11" fmla="*/ 660400 w 4152900"/>
                <a:gd name="connsiteY11" fmla="*/ 469900 h 711200"/>
                <a:gd name="connsiteX12" fmla="*/ 736600 w 4152900"/>
                <a:gd name="connsiteY12" fmla="*/ 495300 h 711200"/>
                <a:gd name="connsiteX13" fmla="*/ 1054100 w 4152900"/>
                <a:gd name="connsiteY13" fmla="*/ 482600 h 711200"/>
                <a:gd name="connsiteX14" fmla="*/ 1206500 w 4152900"/>
                <a:gd name="connsiteY14" fmla="*/ 444500 h 711200"/>
                <a:gd name="connsiteX15" fmla="*/ 1358900 w 4152900"/>
                <a:gd name="connsiteY15" fmla="*/ 419100 h 711200"/>
                <a:gd name="connsiteX16" fmla="*/ 1397000 w 4152900"/>
                <a:gd name="connsiteY16" fmla="*/ 406400 h 711200"/>
                <a:gd name="connsiteX17" fmla="*/ 1447800 w 4152900"/>
                <a:gd name="connsiteY17" fmla="*/ 393700 h 711200"/>
                <a:gd name="connsiteX18" fmla="*/ 1612900 w 4152900"/>
                <a:gd name="connsiteY18" fmla="*/ 406400 h 711200"/>
                <a:gd name="connsiteX19" fmla="*/ 1663700 w 4152900"/>
                <a:gd name="connsiteY19" fmla="*/ 482600 h 711200"/>
                <a:gd name="connsiteX20" fmla="*/ 1676400 w 4152900"/>
                <a:gd name="connsiteY20" fmla="*/ 520700 h 711200"/>
                <a:gd name="connsiteX21" fmla="*/ 1689100 w 4152900"/>
                <a:gd name="connsiteY21" fmla="*/ 571500 h 711200"/>
                <a:gd name="connsiteX22" fmla="*/ 1701800 w 4152900"/>
                <a:gd name="connsiteY22" fmla="*/ 609600 h 711200"/>
                <a:gd name="connsiteX23" fmla="*/ 1765300 w 4152900"/>
                <a:gd name="connsiteY23" fmla="*/ 647700 h 711200"/>
                <a:gd name="connsiteX24" fmla="*/ 1841500 w 4152900"/>
                <a:gd name="connsiteY24" fmla="*/ 673100 h 711200"/>
                <a:gd name="connsiteX25" fmla="*/ 2006600 w 4152900"/>
                <a:gd name="connsiteY25" fmla="*/ 711200 h 711200"/>
                <a:gd name="connsiteX26" fmla="*/ 2311400 w 4152900"/>
                <a:gd name="connsiteY26" fmla="*/ 673100 h 711200"/>
                <a:gd name="connsiteX27" fmla="*/ 2387600 w 4152900"/>
                <a:gd name="connsiteY27" fmla="*/ 622300 h 711200"/>
                <a:gd name="connsiteX28" fmla="*/ 2425700 w 4152900"/>
                <a:gd name="connsiteY28" fmla="*/ 596900 h 711200"/>
                <a:gd name="connsiteX29" fmla="*/ 2463800 w 4152900"/>
                <a:gd name="connsiteY29" fmla="*/ 584200 h 711200"/>
                <a:gd name="connsiteX30" fmla="*/ 2552700 w 4152900"/>
                <a:gd name="connsiteY30" fmla="*/ 546100 h 711200"/>
                <a:gd name="connsiteX31" fmla="*/ 2959100 w 4152900"/>
                <a:gd name="connsiteY31" fmla="*/ 520700 h 711200"/>
                <a:gd name="connsiteX32" fmla="*/ 3162300 w 4152900"/>
                <a:gd name="connsiteY32" fmla="*/ 495300 h 711200"/>
                <a:gd name="connsiteX33" fmla="*/ 3225800 w 4152900"/>
                <a:gd name="connsiteY33" fmla="*/ 482600 h 711200"/>
                <a:gd name="connsiteX34" fmla="*/ 3276600 w 4152900"/>
                <a:gd name="connsiteY34" fmla="*/ 469900 h 711200"/>
                <a:gd name="connsiteX35" fmla="*/ 3517900 w 4152900"/>
                <a:gd name="connsiteY35" fmla="*/ 444500 h 711200"/>
                <a:gd name="connsiteX36" fmla="*/ 3873500 w 4152900"/>
                <a:gd name="connsiteY36" fmla="*/ 469900 h 711200"/>
                <a:gd name="connsiteX37" fmla="*/ 3949700 w 4152900"/>
                <a:gd name="connsiteY37" fmla="*/ 495300 h 711200"/>
                <a:gd name="connsiteX38" fmla="*/ 3987800 w 4152900"/>
                <a:gd name="connsiteY38" fmla="*/ 508000 h 711200"/>
                <a:gd name="connsiteX39" fmla="*/ 4025900 w 4152900"/>
                <a:gd name="connsiteY39" fmla="*/ 520700 h 711200"/>
                <a:gd name="connsiteX40" fmla="*/ 4152900 w 4152900"/>
                <a:gd name="connsiteY40" fmla="*/ 5715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52900" h="711200">
                  <a:moveTo>
                    <a:pt x="0" y="63500"/>
                  </a:moveTo>
                  <a:cubicBezTo>
                    <a:pt x="63500" y="59267"/>
                    <a:pt x="127209" y="57462"/>
                    <a:pt x="190500" y="50800"/>
                  </a:cubicBezTo>
                  <a:cubicBezTo>
                    <a:pt x="242230" y="45355"/>
                    <a:pt x="244601" y="33057"/>
                    <a:pt x="292100" y="12700"/>
                  </a:cubicBezTo>
                  <a:cubicBezTo>
                    <a:pt x="304405" y="7427"/>
                    <a:pt x="317500" y="4233"/>
                    <a:pt x="330200" y="0"/>
                  </a:cubicBezTo>
                  <a:cubicBezTo>
                    <a:pt x="338667" y="12700"/>
                    <a:pt x="350773" y="23620"/>
                    <a:pt x="355600" y="38100"/>
                  </a:cubicBezTo>
                  <a:cubicBezTo>
                    <a:pt x="366041" y="69423"/>
                    <a:pt x="378201" y="211807"/>
                    <a:pt x="381000" y="228600"/>
                  </a:cubicBezTo>
                  <a:cubicBezTo>
                    <a:pt x="383201" y="241805"/>
                    <a:pt x="390453" y="253713"/>
                    <a:pt x="393700" y="266700"/>
                  </a:cubicBezTo>
                  <a:cubicBezTo>
                    <a:pt x="398935" y="287641"/>
                    <a:pt x="394426" y="312239"/>
                    <a:pt x="406400" y="330200"/>
                  </a:cubicBezTo>
                  <a:cubicBezTo>
                    <a:pt x="421436" y="352754"/>
                    <a:pt x="449500" y="363150"/>
                    <a:pt x="469900" y="381000"/>
                  </a:cubicBezTo>
                  <a:cubicBezTo>
                    <a:pt x="499194" y="406632"/>
                    <a:pt x="509712" y="428905"/>
                    <a:pt x="546100" y="444500"/>
                  </a:cubicBezTo>
                  <a:cubicBezTo>
                    <a:pt x="562143" y="451376"/>
                    <a:pt x="579861" y="453414"/>
                    <a:pt x="596900" y="457200"/>
                  </a:cubicBezTo>
                  <a:cubicBezTo>
                    <a:pt x="617972" y="461883"/>
                    <a:pt x="639575" y="464220"/>
                    <a:pt x="660400" y="469900"/>
                  </a:cubicBezTo>
                  <a:cubicBezTo>
                    <a:pt x="686231" y="476945"/>
                    <a:pt x="736600" y="495300"/>
                    <a:pt x="736600" y="495300"/>
                  </a:cubicBezTo>
                  <a:cubicBezTo>
                    <a:pt x="842433" y="491067"/>
                    <a:pt x="948402" y="489419"/>
                    <a:pt x="1054100" y="482600"/>
                  </a:cubicBezTo>
                  <a:cubicBezTo>
                    <a:pt x="1212007" y="472412"/>
                    <a:pt x="1048375" y="470854"/>
                    <a:pt x="1206500" y="444500"/>
                  </a:cubicBezTo>
                  <a:cubicBezTo>
                    <a:pt x="1257300" y="436033"/>
                    <a:pt x="1308399" y="429200"/>
                    <a:pt x="1358900" y="419100"/>
                  </a:cubicBezTo>
                  <a:cubicBezTo>
                    <a:pt x="1372027" y="416475"/>
                    <a:pt x="1384128" y="410078"/>
                    <a:pt x="1397000" y="406400"/>
                  </a:cubicBezTo>
                  <a:cubicBezTo>
                    <a:pt x="1413783" y="401605"/>
                    <a:pt x="1430867" y="397933"/>
                    <a:pt x="1447800" y="393700"/>
                  </a:cubicBezTo>
                  <a:cubicBezTo>
                    <a:pt x="1502833" y="397933"/>
                    <a:pt x="1558130" y="399554"/>
                    <a:pt x="1612900" y="406400"/>
                  </a:cubicBezTo>
                  <a:cubicBezTo>
                    <a:pt x="1670782" y="413635"/>
                    <a:pt x="1649498" y="425791"/>
                    <a:pt x="1663700" y="482600"/>
                  </a:cubicBezTo>
                  <a:cubicBezTo>
                    <a:pt x="1666947" y="495587"/>
                    <a:pt x="1672722" y="507828"/>
                    <a:pt x="1676400" y="520700"/>
                  </a:cubicBezTo>
                  <a:cubicBezTo>
                    <a:pt x="1681195" y="537483"/>
                    <a:pt x="1684305" y="554717"/>
                    <a:pt x="1689100" y="571500"/>
                  </a:cubicBezTo>
                  <a:cubicBezTo>
                    <a:pt x="1692778" y="584372"/>
                    <a:pt x="1692334" y="600134"/>
                    <a:pt x="1701800" y="609600"/>
                  </a:cubicBezTo>
                  <a:cubicBezTo>
                    <a:pt x="1719254" y="627054"/>
                    <a:pt x="1742828" y="637486"/>
                    <a:pt x="1765300" y="647700"/>
                  </a:cubicBezTo>
                  <a:cubicBezTo>
                    <a:pt x="1789674" y="658779"/>
                    <a:pt x="1816100" y="664633"/>
                    <a:pt x="1841500" y="673100"/>
                  </a:cubicBezTo>
                  <a:cubicBezTo>
                    <a:pt x="1920556" y="699452"/>
                    <a:pt x="1866473" y="683175"/>
                    <a:pt x="2006600" y="711200"/>
                  </a:cubicBezTo>
                  <a:cubicBezTo>
                    <a:pt x="2030890" y="709851"/>
                    <a:pt x="2243854" y="718131"/>
                    <a:pt x="2311400" y="673100"/>
                  </a:cubicBezTo>
                  <a:lnTo>
                    <a:pt x="2387600" y="622300"/>
                  </a:lnTo>
                  <a:cubicBezTo>
                    <a:pt x="2400300" y="613833"/>
                    <a:pt x="2411220" y="601727"/>
                    <a:pt x="2425700" y="596900"/>
                  </a:cubicBezTo>
                  <a:cubicBezTo>
                    <a:pt x="2438400" y="592667"/>
                    <a:pt x="2451495" y="589473"/>
                    <a:pt x="2463800" y="584200"/>
                  </a:cubicBezTo>
                  <a:cubicBezTo>
                    <a:pt x="2493242" y="571582"/>
                    <a:pt x="2520209" y="551515"/>
                    <a:pt x="2552700" y="546100"/>
                  </a:cubicBezTo>
                  <a:cubicBezTo>
                    <a:pt x="2668632" y="526778"/>
                    <a:pt x="2870808" y="524539"/>
                    <a:pt x="2959100" y="520700"/>
                  </a:cubicBezTo>
                  <a:cubicBezTo>
                    <a:pt x="3026833" y="512233"/>
                    <a:pt x="3095365" y="508687"/>
                    <a:pt x="3162300" y="495300"/>
                  </a:cubicBezTo>
                  <a:cubicBezTo>
                    <a:pt x="3183467" y="491067"/>
                    <a:pt x="3204728" y="487283"/>
                    <a:pt x="3225800" y="482600"/>
                  </a:cubicBezTo>
                  <a:cubicBezTo>
                    <a:pt x="3242839" y="478814"/>
                    <a:pt x="3259292" y="472158"/>
                    <a:pt x="3276600" y="469900"/>
                  </a:cubicBezTo>
                  <a:cubicBezTo>
                    <a:pt x="3356798" y="459439"/>
                    <a:pt x="3437467" y="452967"/>
                    <a:pt x="3517900" y="444500"/>
                  </a:cubicBezTo>
                  <a:cubicBezTo>
                    <a:pt x="3561887" y="446595"/>
                    <a:pt x="3781457" y="448659"/>
                    <a:pt x="3873500" y="469900"/>
                  </a:cubicBezTo>
                  <a:cubicBezTo>
                    <a:pt x="3899588" y="475920"/>
                    <a:pt x="3924300" y="486833"/>
                    <a:pt x="3949700" y="495300"/>
                  </a:cubicBezTo>
                  <a:lnTo>
                    <a:pt x="3987800" y="508000"/>
                  </a:lnTo>
                  <a:cubicBezTo>
                    <a:pt x="4000500" y="512233"/>
                    <a:pt x="4014761" y="513274"/>
                    <a:pt x="4025900" y="520700"/>
                  </a:cubicBezTo>
                  <a:cubicBezTo>
                    <a:pt x="4116189" y="580893"/>
                    <a:pt x="4071573" y="571500"/>
                    <a:pt x="4152900" y="5715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Session Hijacking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4877562" cy="4953000"/>
          </a:xfrm>
        </p:spPr>
        <p:txBody>
          <a:bodyPr/>
          <a:lstStyle/>
          <a:p>
            <a:r>
              <a:rPr lang="en-US" dirty="0"/>
              <a:t>Sequence ID &amp; sequence count used to trick receiver into treating attacker as original sender</a:t>
            </a:r>
          </a:p>
          <a:p>
            <a:r>
              <a:rPr lang="en-US" dirty="0"/>
              <a:t>So hijacked session allows complete control</a:t>
            </a:r>
          </a:p>
          <a:p>
            <a:r>
              <a:rPr lang="en-US" dirty="0"/>
              <a:t>Mitigation requires authentication to be added to protocol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62" y="838200"/>
            <a:ext cx="29900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8153400" cy="990600"/>
          </a:xfrm>
        </p:spPr>
        <p:txBody>
          <a:bodyPr/>
          <a:lstStyle/>
          <a:p>
            <a:pPr lvl="0"/>
            <a:r>
              <a:rPr lang="en-US" dirty="0"/>
              <a:t>Name Server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77300" cy="5715000"/>
          </a:xfrm>
        </p:spPr>
        <p:txBody>
          <a:bodyPr/>
          <a:lstStyle/>
          <a:p>
            <a:r>
              <a:rPr lang="en-US" dirty="0"/>
              <a:t>Similar to DNS spoofing in IP</a:t>
            </a:r>
          </a:p>
          <a:p>
            <a:r>
              <a:rPr lang="en-US" dirty="0"/>
              <a:t>Every fiber channel registers name</a:t>
            </a:r>
          </a:p>
          <a:p>
            <a:pPr lvl="1"/>
            <a:r>
              <a:rPr lang="en-US" dirty="0"/>
              <a:t>WWN</a:t>
            </a:r>
            <a:r>
              <a:rPr lang="en-US" baseline="0" dirty="0"/>
              <a:t> (World Wide Name) service</a:t>
            </a:r>
          </a:p>
          <a:p>
            <a:pPr lvl="2"/>
            <a:r>
              <a:rPr lang="en-US" dirty="0"/>
              <a:t>Fabric</a:t>
            </a:r>
            <a:r>
              <a:rPr lang="en-US" baseline="0" dirty="0"/>
              <a:t> Login (FLOGI)</a:t>
            </a:r>
          </a:p>
          <a:p>
            <a:pPr lvl="2"/>
            <a:r>
              <a:rPr lang="en-US" baseline="0" dirty="0"/>
              <a:t>Port Login (PLOGI)</a:t>
            </a:r>
          </a:p>
          <a:p>
            <a:r>
              <a:rPr lang="en-US" dirty="0"/>
              <a:t>Corruption typically </a:t>
            </a:r>
            <a:br>
              <a:rPr lang="en-US" dirty="0"/>
            </a:br>
            <a:r>
              <a:rPr lang="en-US" dirty="0"/>
              <a:t>occurs during PLOGI</a:t>
            </a:r>
          </a:p>
          <a:p>
            <a:pPr lvl="1"/>
            <a:r>
              <a:rPr lang="en-US" baseline="0" dirty="0"/>
              <a:t>Attacker</a:t>
            </a:r>
            <a:r>
              <a:rPr lang="en-US" dirty="0"/>
              <a:t> registers bad </a:t>
            </a:r>
            <a:br>
              <a:rPr lang="en-US" dirty="0"/>
            </a:br>
            <a:r>
              <a:rPr lang="en-US" dirty="0"/>
              <a:t>host using spoofed </a:t>
            </a:r>
            <a:br>
              <a:rPr lang="en-US" dirty="0"/>
            </a:br>
            <a:r>
              <a:rPr lang="en-US" dirty="0"/>
              <a:t>address</a:t>
            </a:r>
          </a:p>
          <a:p>
            <a:pPr lvl="1"/>
            <a:r>
              <a:rPr lang="en-US" baseline="0" dirty="0"/>
              <a:t>No</a:t>
            </a:r>
            <a:r>
              <a:rPr lang="en-US" dirty="0"/>
              <a:t> authentication process</a:t>
            </a:r>
          </a:p>
          <a:p>
            <a:pPr lvl="1"/>
            <a:r>
              <a:rPr lang="en-US" baseline="0" dirty="0"/>
              <a:t>So</a:t>
            </a:r>
            <a:r>
              <a:rPr lang="en-US" dirty="0"/>
              <a:t> real host connection denied</a:t>
            </a:r>
          </a:p>
          <a:p>
            <a:pPr lvl="1"/>
            <a:r>
              <a:rPr lang="en-US" baseline="0" dirty="0"/>
              <a:t>Traffic</a:t>
            </a:r>
            <a:r>
              <a:rPr lang="en-US" dirty="0"/>
              <a:t> misdirected to rogue host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5720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lvl="0"/>
            <a:r>
              <a:rPr lang="en-US" dirty="0"/>
              <a:t>NFS Weakness &amp;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257800"/>
          </a:xfrm>
        </p:spPr>
        <p:txBody>
          <a:bodyPr/>
          <a:lstStyle/>
          <a:p>
            <a:r>
              <a:rPr lang="en-US" sz="2800" dirty="0"/>
              <a:t>Introduction to NFS</a:t>
            </a:r>
          </a:p>
          <a:p>
            <a:r>
              <a:rPr lang="en-US" sz="2800" dirty="0"/>
              <a:t>User &amp; File Permissions</a:t>
            </a:r>
          </a:p>
          <a:p>
            <a:r>
              <a:rPr lang="en-US" sz="2800" dirty="0"/>
              <a:t>Trusted Hosts</a:t>
            </a:r>
          </a:p>
          <a:p>
            <a:r>
              <a:rPr lang="en-US" sz="2800" dirty="0"/>
              <a:t>Buffer </a:t>
            </a:r>
            <a:br>
              <a:rPr lang="en-US" sz="2800" dirty="0"/>
            </a:br>
            <a:r>
              <a:rPr lang="en-US" sz="2800" dirty="0"/>
              <a:t>Overflows</a:t>
            </a:r>
          </a:p>
          <a:p>
            <a:r>
              <a:rPr lang="en-US" sz="2800" dirty="0"/>
              <a:t>NFS Security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9" y="2590800"/>
            <a:ext cx="591939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4216718" cy="5486400"/>
          </a:xfrm>
        </p:spPr>
        <p:txBody>
          <a:bodyPr/>
          <a:lstStyle/>
          <a:p>
            <a:r>
              <a:rPr lang="en-US" sz="2800" dirty="0"/>
              <a:t>Introduction to Securing Stored Data</a:t>
            </a:r>
          </a:p>
          <a:p>
            <a:r>
              <a:rPr lang="en-US" sz="2800" dirty="0"/>
              <a:t>Fiber Channel Weakness &amp; Exploits</a:t>
            </a:r>
          </a:p>
          <a:p>
            <a:r>
              <a:rPr lang="en-US" sz="2800" dirty="0"/>
              <a:t>NFS Weakness &amp; Exploits</a:t>
            </a:r>
          </a:p>
          <a:p>
            <a:r>
              <a:rPr lang="en-US" sz="2800" dirty="0"/>
              <a:t>CIFS Exploits</a:t>
            </a:r>
          </a:p>
          <a:p>
            <a:r>
              <a:rPr lang="en-US" sz="2800" dirty="0"/>
              <a:t>Encryption &amp; Data Storage</a:t>
            </a:r>
          </a:p>
          <a:p>
            <a:r>
              <a:rPr lang="en-US" sz="2800" dirty="0"/>
              <a:t>Data Disposal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987" y="5638800"/>
            <a:ext cx="6135013" cy="1015663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CSH6 Chapter 36 covers nonvolatile media:</a:t>
            </a:r>
            <a:br>
              <a:rPr lang="en-US" dirty="0"/>
            </a:br>
            <a:r>
              <a:rPr lang="en-US" dirty="0"/>
              <a:t>magnetic disks, CDs, DVDs, flash drives.</a:t>
            </a:r>
          </a:p>
          <a:p>
            <a:r>
              <a:rPr lang="en-US" dirty="0"/>
              <a:t>Does not include RAM (or ROM, PROM, EPROM).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8" y="914400"/>
            <a:ext cx="366045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 to 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96350" cy="5638800"/>
          </a:xfrm>
        </p:spPr>
        <p:txBody>
          <a:bodyPr/>
          <a:lstStyle/>
          <a:p>
            <a:r>
              <a:rPr lang="en-US" dirty="0"/>
              <a:t>Network File Systems</a:t>
            </a:r>
          </a:p>
          <a:p>
            <a:pPr lvl="1"/>
            <a:r>
              <a:rPr lang="en-US" dirty="0"/>
              <a:t>User on client </a:t>
            </a:r>
            <a:br>
              <a:rPr lang="en-US" dirty="0"/>
            </a:br>
            <a:r>
              <a:rPr lang="en-US" dirty="0"/>
              <a:t>machine </a:t>
            </a:r>
            <a:br>
              <a:rPr lang="en-US" dirty="0"/>
            </a:br>
            <a:r>
              <a:rPr lang="en-US" dirty="0"/>
              <a:t>accesses </a:t>
            </a:r>
            <a:br>
              <a:rPr lang="en-US" dirty="0"/>
            </a:br>
            <a:r>
              <a:rPr lang="en-US" dirty="0"/>
              <a:t>NW-based </a:t>
            </a:r>
            <a:br>
              <a:rPr lang="en-US" dirty="0"/>
            </a:br>
            <a:r>
              <a:rPr lang="en-US" dirty="0"/>
              <a:t>resources as </a:t>
            </a:r>
            <a:br>
              <a:rPr lang="en-US" dirty="0"/>
            </a:br>
            <a:r>
              <a:rPr lang="en-US" dirty="0"/>
              <a:t>if local to user</a:t>
            </a:r>
          </a:p>
          <a:p>
            <a:pPr lvl="1"/>
            <a:r>
              <a:rPr lang="en-US" dirty="0"/>
              <a:t>Built on RPCs </a:t>
            </a:r>
            <a:br>
              <a:rPr lang="en-US" dirty="0"/>
            </a:br>
            <a:r>
              <a:rPr lang="en-US" dirty="0"/>
              <a:t>(remote procedure </a:t>
            </a:r>
            <a:br>
              <a:rPr lang="en-US" dirty="0"/>
            </a:br>
            <a:r>
              <a:rPr lang="en-US" dirty="0"/>
              <a:t>calls)</a:t>
            </a:r>
          </a:p>
          <a:p>
            <a:pPr lvl="1"/>
            <a:r>
              <a:rPr lang="en-US" dirty="0"/>
              <a:t>Generally used in high-bandwidth systems</a:t>
            </a:r>
          </a:p>
          <a:p>
            <a:pPr lvl="2"/>
            <a:r>
              <a:rPr lang="en-US" dirty="0"/>
              <a:t>LANs &amp; other NW with </a:t>
            </a:r>
            <a:r>
              <a:rPr lang="en-US" dirty="0" err="1"/>
              <a:t>nonsensitive</a:t>
            </a:r>
            <a:r>
              <a:rPr lang="en-US" dirty="0"/>
              <a:t> data</a:t>
            </a:r>
          </a:p>
          <a:p>
            <a:r>
              <a:rPr lang="en-US" dirty="0"/>
              <a:t>NFS does not inherently provide encryption</a:t>
            </a:r>
          </a:p>
          <a:p>
            <a:pPr lvl="1"/>
            <a:r>
              <a:rPr lang="en-US" dirty="0"/>
              <a:t>Dangerous to use with exposed NW connected to Internet</a:t>
            </a:r>
          </a:p>
          <a:p>
            <a:pPr lvl="1"/>
            <a:r>
              <a:rPr lang="en-US" i="1" dirty="0"/>
              <a:t>Following slides introduce key security issues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5924550" cy="3702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0"/>
            <a:ext cx="7162800" cy="685800"/>
          </a:xfrm>
        </p:spPr>
        <p:txBody>
          <a:bodyPr/>
          <a:lstStyle/>
          <a:p>
            <a:pPr lvl="0"/>
            <a:r>
              <a:rPr lang="en-US" dirty="0"/>
              <a:t>User &amp;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/>
              <a:t>Access rights granted by </a:t>
            </a:r>
            <a:r>
              <a:rPr lang="en-US" i="1" dirty="0"/>
              <a:t>host </a:t>
            </a:r>
            <a:r>
              <a:rPr lang="en-US" dirty="0"/>
              <a:t>ID</a:t>
            </a:r>
          </a:p>
          <a:p>
            <a:r>
              <a:rPr lang="en-US" dirty="0"/>
              <a:t>So any user on authorized host </a:t>
            </a:r>
            <a:br>
              <a:rPr lang="en-US" dirty="0"/>
            </a:br>
            <a:r>
              <a:rPr lang="en-US" dirty="0"/>
              <a:t>has access to NW resources</a:t>
            </a:r>
          </a:p>
          <a:p>
            <a:r>
              <a:rPr lang="en-US" dirty="0"/>
              <a:t>Some admins therefore impose </a:t>
            </a:r>
            <a:br>
              <a:rPr lang="en-US" dirty="0"/>
            </a:br>
            <a:r>
              <a:rPr lang="en-US" dirty="0"/>
              <a:t>read-only rights to all shared data</a:t>
            </a:r>
          </a:p>
          <a:p>
            <a:pPr lvl="1"/>
            <a:r>
              <a:rPr lang="en-US" dirty="0"/>
              <a:t>But then shared drives are not </a:t>
            </a:r>
            <a:br>
              <a:rPr lang="en-US" dirty="0"/>
            </a:br>
            <a:r>
              <a:rPr lang="en-US" dirty="0"/>
              <a:t>as useful for collaboration</a:t>
            </a:r>
          </a:p>
          <a:p>
            <a:r>
              <a:rPr lang="en-US" dirty="0"/>
              <a:t>If volumes mounted with RW </a:t>
            </a:r>
            <a:br>
              <a:rPr lang="en-US" dirty="0"/>
            </a:br>
            <a:r>
              <a:rPr lang="en-US" dirty="0"/>
              <a:t>capability</a:t>
            </a:r>
          </a:p>
          <a:p>
            <a:pPr lvl="1"/>
            <a:r>
              <a:rPr lang="en-US" dirty="0"/>
              <a:t>Then all users on same host </a:t>
            </a:r>
            <a:br>
              <a:rPr lang="en-US" dirty="0"/>
            </a:br>
            <a:r>
              <a:rPr lang="en-US" dirty="0"/>
              <a:t>share all files by default</a:t>
            </a:r>
          </a:p>
          <a:p>
            <a:pPr lvl="1"/>
            <a:r>
              <a:rPr lang="en-US" dirty="0"/>
              <a:t>Restrictions have to be </a:t>
            </a:r>
            <a:br>
              <a:rPr lang="en-US" dirty="0"/>
            </a:br>
            <a:r>
              <a:rPr lang="en-US" dirty="0"/>
              <a:t>imposed file-by-file</a:t>
            </a:r>
          </a:p>
          <a:p>
            <a:pPr lvl="1"/>
            <a:r>
              <a:rPr lang="en-US" dirty="0"/>
              <a:t>Becomes </a:t>
            </a:r>
            <a:r>
              <a:rPr lang="en-US" dirty="0" err="1"/>
              <a:t>unscalable</a:t>
            </a:r>
            <a:r>
              <a:rPr lang="en-US" dirty="0"/>
              <a:t> as #files </a:t>
            </a:r>
            <a:br>
              <a:rPr lang="en-US" dirty="0"/>
            </a:br>
            <a:r>
              <a:rPr lang="en-US" dirty="0"/>
              <a:t>&amp; #users grow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8358"/>
            <a:ext cx="3649028" cy="512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lvl="0"/>
            <a:r>
              <a:rPr lang="en-US" dirty="0"/>
              <a:t>Trusted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Hosts do not authenticate themselves</a:t>
            </a:r>
          </a:p>
          <a:p>
            <a:pPr lvl="1"/>
            <a:r>
              <a:rPr lang="en-US" dirty="0"/>
              <a:t>So rogue host could request </a:t>
            </a:r>
            <a:br>
              <a:rPr lang="en-US" dirty="0"/>
            </a:br>
            <a:r>
              <a:rPr lang="en-US" dirty="0"/>
              <a:t>NFS volume mount</a:t>
            </a:r>
          </a:p>
          <a:p>
            <a:pPr lvl="1"/>
            <a:r>
              <a:rPr lang="en-US" dirty="0"/>
              <a:t>Access, modify data without </a:t>
            </a:r>
            <a:br>
              <a:rPr lang="en-US" dirty="0"/>
            </a:br>
            <a:r>
              <a:rPr lang="en-US" dirty="0"/>
              <a:t>authorization</a:t>
            </a:r>
          </a:p>
          <a:p>
            <a:r>
              <a:rPr lang="en-US" dirty="0"/>
              <a:t>Could also compromise DNS </a:t>
            </a:r>
            <a:br>
              <a:rPr lang="en-US" dirty="0"/>
            </a:br>
            <a:r>
              <a:rPr lang="en-US" dirty="0"/>
              <a:t>server</a:t>
            </a:r>
          </a:p>
          <a:p>
            <a:pPr lvl="1"/>
            <a:r>
              <a:rPr lang="en-US" dirty="0"/>
              <a:t>Upload bad data to point to </a:t>
            </a:r>
            <a:br>
              <a:rPr lang="en-US" dirty="0"/>
            </a:br>
            <a:r>
              <a:rPr lang="en-US" dirty="0"/>
              <a:t>rogue host</a:t>
            </a:r>
          </a:p>
          <a:p>
            <a:pPr lvl="1"/>
            <a:r>
              <a:rPr lang="en-US" dirty="0"/>
              <a:t>Then connections would go to </a:t>
            </a:r>
            <a:br>
              <a:rPr lang="en-US" dirty="0"/>
            </a:br>
            <a:r>
              <a:rPr lang="en-US" dirty="0"/>
              <a:t>spoofed host</a:t>
            </a:r>
          </a:p>
          <a:p>
            <a:pPr lvl="1"/>
            <a:r>
              <a:rPr lang="en-US" dirty="0"/>
              <a:t>And users on bad host would be </a:t>
            </a:r>
            <a:br>
              <a:rPr lang="en-US" dirty="0"/>
            </a:br>
            <a:r>
              <a:rPr lang="en-US" dirty="0"/>
              <a:t>authorized to mount volumes, </a:t>
            </a:r>
            <a:br>
              <a:rPr lang="en-US" dirty="0"/>
            </a:br>
            <a:r>
              <a:rPr lang="en-US" dirty="0"/>
              <a:t>access data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269552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pPr lvl="0"/>
            <a:r>
              <a:rPr lang="en-US" dirty="0"/>
              <a:t>Buffer Overflows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sz="2200" dirty="0"/>
              <a:t>Classic programming error</a:t>
            </a:r>
          </a:p>
          <a:p>
            <a:pPr lvl="1"/>
            <a:r>
              <a:rPr lang="en-US" sz="2200" dirty="0"/>
              <a:t>Inputs not checked before processing</a:t>
            </a:r>
          </a:p>
          <a:p>
            <a:pPr lvl="1"/>
            <a:r>
              <a:rPr lang="en-US" sz="2200" dirty="0"/>
              <a:t>So long inputs overflow input buffers and overwrite areas of stack</a:t>
            </a:r>
          </a:p>
          <a:p>
            <a:pPr lvl="1"/>
            <a:r>
              <a:rPr lang="en-US" sz="2200" dirty="0"/>
              <a:t>Data can be interpreted as parameters or commands (see </a:t>
            </a:r>
            <a:r>
              <a:rPr lang="en-US" sz="2200" i="1" dirty="0"/>
              <a:t>CSH6</a:t>
            </a:r>
            <a:r>
              <a:rPr lang="en-US" sz="2200" dirty="0"/>
              <a:t> Chapter 38, “Writing Secure Code”)</a:t>
            </a:r>
          </a:p>
          <a:p>
            <a:r>
              <a:rPr lang="en-US" sz="2200" dirty="0"/>
              <a:t>NFS server does not </a:t>
            </a:r>
            <a:br>
              <a:rPr lang="en-US" sz="2200" dirty="0"/>
            </a:br>
            <a:r>
              <a:rPr lang="en-US" sz="2200" dirty="0"/>
              <a:t>check length of </a:t>
            </a:r>
            <a:br>
              <a:rPr lang="en-US" sz="2200" dirty="0"/>
            </a:br>
            <a:r>
              <a:rPr lang="en-US" sz="2200" dirty="0"/>
              <a:t>directory-removal </a:t>
            </a:r>
            <a:br>
              <a:rPr lang="en-US" sz="2200" dirty="0"/>
            </a:br>
            <a:r>
              <a:rPr lang="en-US" sz="2200" dirty="0"/>
              <a:t>request</a:t>
            </a:r>
          </a:p>
          <a:p>
            <a:pPr lvl="1"/>
            <a:r>
              <a:rPr lang="en-US" sz="2200" dirty="0"/>
              <a:t>So overflow can </a:t>
            </a:r>
            <a:br>
              <a:rPr lang="en-US" sz="2200" dirty="0"/>
            </a:br>
            <a:r>
              <a:rPr lang="en-US" sz="2200" dirty="0"/>
              <a:t>include malicious </a:t>
            </a:r>
            <a:br>
              <a:rPr lang="en-US" sz="2200" dirty="0"/>
            </a:br>
            <a:r>
              <a:rPr lang="en-US" sz="2200" dirty="0"/>
              <a:t>instructions</a:t>
            </a:r>
          </a:p>
          <a:p>
            <a:pPr lvl="1"/>
            <a:r>
              <a:rPr lang="en-US" sz="2200" dirty="0"/>
              <a:t>Executed with </a:t>
            </a:r>
            <a:r>
              <a:rPr lang="en-US" sz="2200" i="1" dirty="0"/>
              <a:t>root </a:t>
            </a:r>
            <a:br>
              <a:rPr lang="en-US" sz="2200" i="1" dirty="0"/>
            </a:br>
            <a:r>
              <a:rPr lang="en-US" sz="2200" dirty="0"/>
              <a:t>privilege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4006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NFS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953000"/>
          </a:xfrm>
        </p:spPr>
        <p:txBody>
          <a:bodyPr/>
          <a:lstStyle/>
          <a:p>
            <a:r>
              <a:rPr lang="en-US" dirty="0"/>
              <a:t>Recent implementations include </a:t>
            </a:r>
            <a:br>
              <a:rPr lang="en-US" dirty="0"/>
            </a:br>
            <a:r>
              <a:rPr lang="en-US" dirty="0"/>
              <a:t>Kerberos</a:t>
            </a:r>
          </a:p>
          <a:p>
            <a:pPr lvl="1"/>
            <a:r>
              <a:rPr lang="en-US" dirty="0"/>
              <a:t>Authentication scheme</a:t>
            </a:r>
          </a:p>
          <a:p>
            <a:pPr lvl="1"/>
            <a:r>
              <a:rPr lang="en-US" dirty="0"/>
              <a:t>Can validate users &amp; hosts</a:t>
            </a:r>
          </a:p>
          <a:p>
            <a:r>
              <a:rPr lang="en-US" dirty="0"/>
              <a:t>But buffer overflow exploits </a:t>
            </a:r>
            <a:br>
              <a:rPr lang="en-US" dirty="0"/>
            </a:br>
            <a:r>
              <a:rPr lang="en-US" dirty="0"/>
              <a:t>continue to be developed</a:t>
            </a:r>
          </a:p>
          <a:p>
            <a:r>
              <a:rPr lang="en-US" dirty="0"/>
              <a:t>Should not assume that NFS </a:t>
            </a:r>
            <a:br>
              <a:rPr lang="en-US" dirty="0"/>
            </a:br>
            <a:r>
              <a:rPr lang="en-US" dirty="0"/>
              <a:t>can be adequately secured </a:t>
            </a:r>
            <a:br>
              <a:rPr lang="en-US" dirty="0"/>
            </a:br>
            <a:r>
              <a:rPr lang="en-US" dirty="0"/>
              <a:t>on its own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93108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7257"/>
            <a:ext cx="7162800" cy="754743"/>
          </a:xfrm>
        </p:spPr>
        <p:txBody>
          <a:bodyPr/>
          <a:lstStyle/>
          <a:p>
            <a:pPr lvl="0"/>
            <a:r>
              <a:rPr lang="en-US" dirty="0"/>
              <a:t>CIFS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Common Internet File System</a:t>
            </a:r>
          </a:p>
          <a:p>
            <a:pPr lvl="1"/>
            <a:r>
              <a:rPr lang="en-US" dirty="0"/>
              <a:t>Internet-enabled Server Message</a:t>
            </a:r>
            <a:r>
              <a:rPr lang="en-US" baseline="0" dirty="0"/>
              <a:t> Block (SMB) protocol</a:t>
            </a:r>
          </a:p>
          <a:p>
            <a:pPr lvl="1"/>
            <a:r>
              <a:rPr lang="en-US" dirty="0"/>
              <a:t>Significant improvements over SMB</a:t>
            </a:r>
          </a:p>
          <a:p>
            <a:pPr lvl="2"/>
            <a:r>
              <a:rPr lang="en-US" dirty="0"/>
              <a:t>Encryption</a:t>
            </a:r>
          </a:p>
          <a:p>
            <a:pPr lvl="2"/>
            <a:r>
              <a:rPr lang="en-US" dirty="0"/>
              <a:t>Secure </a:t>
            </a:r>
            <a:br>
              <a:rPr lang="en-US" dirty="0"/>
            </a:br>
            <a:r>
              <a:rPr lang="en-US" dirty="0"/>
              <a:t>authentication</a:t>
            </a:r>
          </a:p>
          <a:p>
            <a:pPr lvl="1"/>
            <a:r>
              <a:rPr lang="en-US" dirty="0"/>
              <a:t>But problems </a:t>
            </a:r>
            <a:br>
              <a:rPr lang="en-US" dirty="0"/>
            </a:br>
            <a:r>
              <a:rPr lang="en-US" dirty="0"/>
              <a:t>remain</a:t>
            </a:r>
          </a:p>
          <a:p>
            <a:r>
              <a:rPr lang="en-US" i="1" dirty="0"/>
              <a:t>Topics discussed in </a:t>
            </a:r>
            <a:br>
              <a:rPr lang="en-US" i="1" dirty="0"/>
            </a:br>
            <a:r>
              <a:rPr lang="en-US" i="1" dirty="0"/>
              <a:t>next slides</a:t>
            </a:r>
          </a:p>
          <a:p>
            <a:pPr lvl="1"/>
            <a:r>
              <a:rPr lang="en-US" i="1" dirty="0"/>
              <a:t>Authentication</a:t>
            </a:r>
          </a:p>
          <a:p>
            <a:pPr lvl="1"/>
            <a:r>
              <a:rPr lang="en-US" i="1" dirty="0"/>
              <a:t>Rogue or </a:t>
            </a:r>
            <a:br>
              <a:rPr lang="en-US" i="1" dirty="0"/>
            </a:br>
            <a:r>
              <a:rPr lang="en-US" i="1" dirty="0"/>
              <a:t>Counterfeit Hosts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52197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/>
          <a:lstStyle/>
          <a:p>
            <a:r>
              <a:rPr lang="en-US" dirty="0"/>
              <a:t>CIFS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6019800"/>
          </a:xfrm>
        </p:spPr>
        <p:txBody>
          <a:bodyPr/>
          <a:lstStyle/>
          <a:p>
            <a:r>
              <a:rPr lang="en-US" sz="2200" dirty="0"/>
              <a:t>Authentication schemes</a:t>
            </a:r>
          </a:p>
          <a:p>
            <a:pPr lvl="1"/>
            <a:r>
              <a:rPr lang="en-US" sz="2200" dirty="0"/>
              <a:t>Passwords</a:t>
            </a:r>
          </a:p>
          <a:p>
            <a:pPr lvl="1"/>
            <a:r>
              <a:rPr lang="en-US" sz="2200" dirty="0"/>
              <a:t>Challenge-response</a:t>
            </a:r>
          </a:p>
          <a:p>
            <a:pPr lvl="1"/>
            <a:r>
              <a:rPr lang="en-US" sz="2200" dirty="0"/>
              <a:t>But all unencrypted</a:t>
            </a:r>
          </a:p>
          <a:p>
            <a:r>
              <a:rPr lang="en-US" sz="2200" dirty="0"/>
              <a:t>Recent improvements use Kerberos</a:t>
            </a:r>
          </a:p>
          <a:p>
            <a:r>
              <a:rPr lang="en-US" sz="2200" dirty="0"/>
              <a:t>Some provide </a:t>
            </a:r>
            <a:r>
              <a:rPr lang="en-US" sz="2200" i="1" dirty="0"/>
              <a:t>share-level </a:t>
            </a:r>
            <a:r>
              <a:rPr lang="en-US" sz="2200" dirty="0"/>
              <a:t>security </a:t>
            </a:r>
            <a:br>
              <a:rPr lang="en-US" sz="2200" dirty="0"/>
            </a:br>
            <a:r>
              <a:rPr lang="en-US" sz="2200" dirty="0"/>
              <a:t>model</a:t>
            </a:r>
          </a:p>
          <a:p>
            <a:pPr lvl="1"/>
            <a:r>
              <a:rPr lang="en-US" sz="2200" dirty="0"/>
              <a:t>Instead of </a:t>
            </a:r>
            <a:r>
              <a:rPr lang="en-US" sz="2200" i="1" dirty="0"/>
              <a:t>user-level </a:t>
            </a:r>
            <a:r>
              <a:rPr lang="en-US" sz="2200" dirty="0"/>
              <a:t>security </a:t>
            </a:r>
            <a:br>
              <a:rPr lang="en-US" sz="2200" dirty="0"/>
            </a:br>
            <a:r>
              <a:rPr lang="en-US" sz="2200" dirty="0"/>
              <a:t>model</a:t>
            </a:r>
          </a:p>
          <a:p>
            <a:pPr lvl="1"/>
            <a:r>
              <a:rPr lang="en-US" sz="2200" dirty="0"/>
              <a:t>So only one set of credentials</a:t>
            </a:r>
          </a:p>
          <a:p>
            <a:pPr lvl="1"/>
            <a:r>
              <a:rPr lang="en-US" sz="2200" dirty="0"/>
              <a:t>Shared by all users on host</a:t>
            </a:r>
          </a:p>
          <a:p>
            <a:pPr lvl="1"/>
            <a:r>
              <a:rPr lang="en-US" sz="2200" dirty="0"/>
              <a:t>Same weaknesses as all other shared accounts</a:t>
            </a:r>
          </a:p>
          <a:p>
            <a:r>
              <a:rPr lang="en-US" sz="2200" dirty="0"/>
              <a:t>Vulnerable to dictionary &amp; brute-force attacks on credentials</a:t>
            </a:r>
          </a:p>
          <a:p>
            <a:pPr lvl="1"/>
            <a:r>
              <a:rPr lang="en-US" sz="2200" dirty="0"/>
              <a:t>Chosen plaintext attacks</a:t>
            </a:r>
          </a:p>
          <a:p>
            <a:pPr lvl="1"/>
            <a:r>
              <a:rPr lang="en-US" sz="2200" dirty="0"/>
              <a:t>Online &amp; offline dictionary attacks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990600"/>
            <a:ext cx="3581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CIFS Rogue/Counterfeit</a:t>
            </a:r>
            <a:r>
              <a:rPr lang="en-US" baseline="0" dirty="0"/>
              <a:t>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/>
          <a:lstStyle/>
          <a:p>
            <a:r>
              <a:rPr lang="en-US" dirty="0"/>
              <a:t> MITM &amp; trusted host attacks apply to CIFS</a:t>
            </a:r>
          </a:p>
          <a:p>
            <a:pPr lvl="1"/>
            <a:r>
              <a:rPr lang="en-US" dirty="0"/>
              <a:t>CIFS clients may be tricked into supplying PW instead of using challenge-response</a:t>
            </a:r>
          </a:p>
          <a:p>
            <a:pPr lvl="1"/>
            <a:r>
              <a:rPr lang="en-US" dirty="0"/>
              <a:t>Support MITM attacks</a:t>
            </a:r>
          </a:p>
          <a:p>
            <a:r>
              <a:rPr lang="en-US" dirty="0"/>
              <a:t>CIFS must enable </a:t>
            </a:r>
            <a:br>
              <a:rPr lang="en-US" dirty="0"/>
            </a:br>
            <a:r>
              <a:rPr lang="en-US" dirty="0"/>
              <a:t>session- and </a:t>
            </a:r>
            <a:br>
              <a:rPr lang="en-US" dirty="0"/>
            </a:br>
            <a:r>
              <a:rPr lang="en-US" dirty="0"/>
              <a:t>message-authentication </a:t>
            </a:r>
            <a:br>
              <a:rPr lang="en-US" dirty="0"/>
            </a:br>
            <a:r>
              <a:rPr lang="en-US" dirty="0"/>
              <a:t>measures</a:t>
            </a:r>
          </a:p>
          <a:p>
            <a:pPr lvl="1"/>
            <a:r>
              <a:rPr lang="en-US" dirty="0"/>
              <a:t>Otherwise open to </a:t>
            </a:r>
            <a:br>
              <a:rPr lang="en-US" dirty="0"/>
            </a:br>
            <a:r>
              <a:rPr lang="en-US" dirty="0"/>
              <a:t>MITM / spoofing attacks</a:t>
            </a:r>
          </a:p>
          <a:p>
            <a:r>
              <a:rPr lang="en-US" dirty="0"/>
              <a:t>CIFS share vulnerabilities </a:t>
            </a:r>
            <a:br>
              <a:rPr lang="en-US" dirty="0"/>
            </a:br>
            <a:r>
              <a:rPr lang="en-US" dirty="0"/>
              <a:t>similar to NFS share weaknesses</a:t>
            </a:r>
          </a:p>
          <a:p>
            <a:pPr lvl="1"/>
            <a:r>
              <a:rPr lang="en-US" dirty="0"/>
              <a:t>But enabling CIFS authentication helps</a:t>
            </a:r>
          </a:p>
          <a:p>
            <a:pPr lvl="1"/>
            <a:r>
              <a:rPr lang="en-US" dirty="0"/>
              <a:t>Be sure to check configuration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752600"/>
            <a:ext cx="4939393" cy="3367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57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Encryption &amp;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534400" cy="5562600"/>
          </a:xfrm>
        </p:spPr>
        <p:txBody>
          <a:bodyPr/>
          <a:lstStyle/>
          <a:p>
            <a:r>
              <a:rPr lang="en-US" sz="2800" dirty="0"/>
              <a:t>Introduction</a:t>
            </a:r>
            <a:r>
              <a:rPr lang="en-US" sz="2800" baseline="0" dirty="0"/>
              <a:t> to Data Storage Encryption</a:t>
            </a:r>
            <a:endParaRPr lang="en-US" sz="2800" dirty="0"/>
          </a:p>
          <a:p>
            <a:r>
              <a:rPr lang="en-US" sz="2800" dirty="0"/>
              <a:t>Recoverability</a:t>
            </a:r>
          </a:p>
          <a:p>
            <a:r>
              <a:rPr lang="en-US" sz="2800" dirty="0"/>
              <a:t>File Encryption</a:t>
            </a:r>
          </a:p>
          <a:p>
            <a:r>
              <a:rPr lang="en-US" sz="2800" dirty="0"/>
              <a:t>Volume Encryption &amp; </a:t>
            </a:r>
            <a:br>
              <a:rPr lang="en-US" sz="2800" dirty="0"/>
            </a:br>
            <a:r>
              <a:rPr lang="en-US" sz="2800" dirty="0"/>
              <a:t>Encrypted File Systems</a:t>
            </a:r>
          </a:p>
          <a:p>
            <a:r>
              <a:rPr lang="en-US" sz="2800" dirty="0"/>
              <a:t>Full Disk Encryption</a:t>
            </a:r>
          </a:p>
          <a:p>
            <a:r>
              <a:rPr lang="en-US" sz="2800" dirty="0"/>
              <a:t>Vulnerability of Volume, </a:t>
            </a:r>
            <a:br>
              <a:rPr lang="en-US" sz="2800" dirty="0"/>
            </a:br>
            <a:r>
              <a:rPr lang="en-US" sz="2800" dirty="0"/>
              <a:t>File System &amp; Full Disk </a:t>
            </a:r>
            <a:br>
              <a:rPr lang="en-US" sz="2800" dirty="0"/>
            </a:br>
            <a:r>
              <a:rPr lang="en-US" sz="2800" dirty="0"/>
              <a:t>Encryption</a:t>
            </a:r>
          </a:p>
          <a:p>
            <a:r>
              <a:rPr lang="en-US" sz="2800" dirty="0"/>
              <a:t>Database Encryption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17" y="1411514"/>
            <a:ext cx="435864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  <a:r>
              <a:rPr lang="en-US" baseline="0" dirty="0"/>
              <a:t> to Data Storage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Encrypting data-in-motion common</a:t>
            </a:r>
          </a:p>
          <a:p>
            <a:r>
              <a:rPr lang="en-US" dirty="0"/>
              <a:t>Encrypting data-at-rest equally important</a:t>
            </a:r>
          </a:p>
          <a:p>
            <a:pPr lvl="1"/>
            <a:r>
              <a:rPr lang="en-US" dirty="0"/>
              <a:t>Breaches of stored data more common than interception of data in transit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Choose appropriate algorithm &amp; key length</a:t>
            </a:r>
          </a:p>
          <a:p>
            <a:pPr lvl="1"/>
            <a:r>
              <a:rPr lang="en-US" dirty="0"/>
              <a:t>Aim at delaying brute-force decryption long enough to make data useless</a:t>
            </a:r>
          </a:p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Chapters for more information: </a:t>
            </a:r>
          </a:p>
          <a:p>
            <a:pPr lvl="1"/>
            <a:r>
              <a:rPr lang="en-US" dirty="0"/>
              <a:t>7 “Encryption”</a:t>
            </a:r>
          </a:p>
          <a:p>
            <a:pPr lvl="1"/>
            <a:r>
              <a:rPr lang="en-US" dirty="0"/>
              <a:t>37 “PKI &amp; Certificate Authorities”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Introduction to Securing Stored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181600" cy="5181600"/>
          </a:xfrm>
        </p:spPr>
        <p:txBody>
          <a:bodyPr/>
          <a:lstStyle/>
          <a:p>
            <a:r>
              <a:rPr lang="en-US" sz="2800" dirty="0"/>
              <a:t>Security Basics for Storage Administrators</a:t>
            </a:r>
          </a:p>
          <a:p>
            <a:r>
              <a:rPr lang="en-US" sz="2800" dirty="0"/>
              <a:t>Best Practices</a:t>
            </a:r>
          </a:p>
          <a:p>
            <a:r>
              <a:rPr lang="en-US" sz="2800" dirty="0"/>
              <a:t>DAS, NAS &amp; SAN</a:t>
            </a:r>
          </a:p>
          <a:p>
            <a:r>
              <a:rPr lang="en-US" sz="2800" dirty="0"/>
              <a:t>Out-of-Band &amp; In-Band Storage Management</a:t>
            </a:r>
          </a:p>
          <a:p>
            <a:r>
              <a:rPr lang="en-US" sz="2800" dirty="0"/>
              <a:t>File System Access Controls</a:t>
            </a:r>
          </a:p>
          <a:p>
            <a:r>
              <a:rPr lang="en-US" sz="2800" dirty="0"/>
              <a:t>Backup &amp; Restore Controls</a:t>
            </a:r>
          </a:p>
          <a:p>
            <a:r>
              <a:rPr lang="en-US" sz="2800" dirty="0"/>
              <a:t>Protecting Management Interfaces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7688" y="1676400"/>
            <a:ext cx="5457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Recoverability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543800" cy="5486400"/>
          </a:xfrm>
        </p:spPr>
        <p:txBody>
          <a:bodyPr/>
          <a:lstStyle/>
          <a:p>
            <a:r>
              <a:rPr lang="en-US" dirty="0" err="1"/>
              <a:t>Ciphertext</a:t>
            </a:r>
            <a:r>
              <a:rPr lang="en-US" dirty="0"/>
              <a:t> without key is lost</a:t>
            </a:r>
          </a:p>
          <a:p>
            <a:r>
              <a:rPr lang="en-US" dirty="0"/>
              <a:t>Must plan for loss of encryption key </a:t>
            </a:r>
            <a:br>
              <a:rPr lang="en-US" dirty="0"/>
            </a:br>
            <a:r>
              <a:rPr lang="en-US" dirty="0"/>
              <a:t>by primary user</a:t>
            </a:r>
          </a:p>
          <a:p>
            <a:r>
              <a:rPr lang="en-US" i="1" dirty="0"/>
              <a:t>Key escrow </a:t>
            </a:r>
            <a:r>
              <a:rPr lang="en-US" dirty="0"/>
              <a:t>essential</a:t>
            </a:r>
          </a:p>
          <a:p>
            <a:pPr lvl="1"/>
            <a:r>
              <a:rPr lang="en-US" dirty="0"/>
              <a:t>Store key with trusted party</a:t>
            </a:r>
          </a:p>
          <a:p>
            <a:pPr lvl="1"/>
            <a:r>
              <a:rPr lang="en-US" dirty="0"/>
              <a:t>Remove key from escrow under </a:t>
            </a:r>
            <a:br>
              <a:rPr lang="en-US" dirty="0"/>
            </a:br>
            <a:r>
              <a:rPr lang="en-US" dirty="0"/>
              <a:t>controlled conditions when </a:t>
            </a:r>
            <a:br>
              <a:rPr lang="en-US" dirty="0"/>
            </a:br>
            <a:r>
              <a:rPr lang="en-US" dirty="0"/>
              <a:t>required</a:t>
            </a:r>
          </a:p>
          <a:p>
            <a:r>
              <a:rPr lang="en-US" dirty="0"/>
              <a:t>Public Key Cryptosystem (PKC)</a:t>
            </a:r>
          </a:p>
          <a:p>
            <a:pPr lvl="1"/>
            <a:r>
              <a:rPr lang="en-US" dirty="0"/>
              <a:t>Allows additional decryption keys (ADKs)</a:t>
            </a:r>
          </a:p>
          <a:p>
            <a:pPr lvl="1"/>
            <a:r>
              <a:rPr lang="en-US" dirty="0"/>
              <a:t>Either key can decrypt data</a:t>
            </a:r>
          </a:p>
          <a:p>
            <a:pPr lvl="1"/>
            <a:r>
              <a:rPr lang="en-US" dirty="0"/>
              <a:t>E.g., Prof Kabay encrypts PGP disk volumes using own public key and that of Prof Peter G. Stephenson (by arrangement)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685800"/>
            <a:ext cx="2409372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1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File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files may be encrypted</a:t>
            </a:r>
          </a:p>
          <a:p>
            <a:r>
              <a:rPr lang="en-US" dirty="0"/>
              <a:t>But puts onus on user to decide in every case</a:t>
            </a:r>
          </a:p>
          <a:p>
            <a:r>
              <a:rPr lang="en-US" dirty="0"/>
              <a:t>Operating system files cannot be encrypted by users</a:t>
            </a:r>
          </a:p>
          <a:p>
            <a:pPr lvl="1"/>
            <a:r>
              <a:rPr lang="en-US" dirty="0"/>
              <a:t>Thus may expose sensitive data</a:t>
            </a:r>
          </a:p>
          <a:p>
            <a:r>
              <a:rPr lang="en-US" dirty="0"/>
              <a:t>Application code files not executable without decryption</a:t>
            </a:r>
          </a:p>
          <a:p>
            <a:pPr lvl="1"/>
            <a:r>
              <a:rPr lang="en-US" dirty="0"/>
              <a:t>Not practical to decrypt file-by-file</a:t>
            </a:r>
          </a:p>
          <a:p>
            <a:pPr lvl="1"/>
            <a:r>
              <a:rPr lang="en-US" dirty="0"/>
              <a:t>So proprietary code may be exposed</a:t>
            </a:r>
          </a:p>
          <a:p>
            <a:r>
              <a:rPr lang="en-US" dirty="0"/>
              <a:t>Much better to use </a:t>
            </a:r>
            <a:r>
              <a:rPr lang="en-US" i="1" dirty="0"/>
              <a:t>whole-disk encryption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Volume Encryption &amp; Encrypted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sz="2300" dirty="0"/>
              <a:t>Volume encryption &amp; encrypting file systems better for encrypting / decrypting data than file encryption</a:t>
            </a:r>
          </a:p>
          <a:p>
            <a:r>
              <a:rPr lang="en-US" sz="2300" dirty="0"/>
              <a:t>Automatic encryption of all files in volume, partition or directory (folder)</a:t>
            </a:r>
          </a:p>
          <a:p>
            <a:r>
              <a:rPr lang="en-US" sz="2300" dirty="0"/>
              <a:t>Both systems decrypt dynamically</a:t>
            </a:r>
          </a:p>
          <a:p>
            <a:pPr lvl="1"/>
            <a:r>
              <a:rPr lang="en-US" sz="2300" dirty="0"/>
              <a:t>Driver-level code decrypts blocks on way to RAM and back</a:t>
            </a:r>
          </a:p>
          <a:p>
            <a:pPr lvl="1"/>
            <a:r>
              <a:rPr lang="en-US" sz="2300" dirty="0"/>
              <a:t>Never decrypt entire file</a:t>
            </a:r>
          </a:p>
          <a:p>
            <a:pPr lvl="1"/>
            <a:r>
              <a:rPr lang="en-US" sz="2300" dirty="0"/>
              <a:t>So no copy of </a:t>
            </a:r>
            <a:r>
              <a:rPr lang="en-US" sz="2300" dirty="0" err="1"/>
              <a:t>cleartext</a:t>
            </a:r>
            <a:r>
              <a:rPr lang="en-US" sz="2300" dirty="0"/>
              <a:t> for whole file anywhere on disk or in memory </a:t>
            </a:r>
          </a:p>
          <a:p>
            <a:r>
              <a:rPr lang="en-US" sz="2300" dirty="0"/>
              <a:t>But system files usually not encrypted</a:t>
            </a:r>
          </a:p>
          <a:p>
            <a:r>
              <a:rPr lang="en-US" sz="2300" dirty="0"/>
              <a:t>If user stores copy of sensitive file in unencrypted area, may compromise security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1489" y="-1140602"/>
            <a:ext cx="6847114" cy="91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pPr lvl="0"/>
            <a:r>
              <a:rPr lang="en-US" dirty="0"/>
              <a:t>Full Disk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848600" cy="5486400"/>
          </a:xfrm>
        </p:spPr>
        <p:txBody>
          <a:bodyPr/>
          <a:lstStyle/>
          <a:p>
            <a:r>
              <a:rPr lang="en-US" sz="2200" dirty="0"/>
              <a:t>Encrypt entire hard drive</a:t>
            </a:r>
          </a:p>
          <a:p>
            <a:pPr lvl="1"/>
            <a:r>
              <a:rPr lang="en-US" sz="2200" dirty="0"/>
              <a:t>By far preferred mode of encryption for normal use</a:t>
            </a:r>
          </a:p>
          <a:p>
            <a:pPr lvl="1"/>
            <a:r>
              <a:rPr lang="en-US" sz="2200" dirty="0"/>
              <a:t>Especially important for laptop computers</a:t>
            </a:r>
          </a:p>
          <a:p>
            <a:pPr lvl="1"/>
            <a:r>
              <a:rPr lang="en-US" sz="2200" dirty="0"/>
              <a:t>Leaves only small boot portion of disk in clear</a:t>
            </a:r>
          </a:p>
          <a:p>
            <a:pPr lvl="1"/>
            <a:r>
              <a:rPr lang="en-US" sz="2200" dirty="0"/>
              <a:t>Simply enter special PW at </a:t>
            </a:r>
            <a:r>
              <a:rPr lang="en-US" sz="2200" dirty="0" err="1"/>
              <a:t>bootup</a:t>
            </a:r>
            <a:endParaRPr lang="en-US" sz="2200" dirty="0"/>
          </a:p>
          <a:p>
            <a:r>
              <a:rPr lang="en-US" sz="2200" dirty="0"/>
              <a:t>Benefits</a:t>
            </a:r>
          </a:p>
          <a:p>
            <a:pPr lvl="1"/>
            <a:r>
              <a:rPr lang="en-US" sz="2200" dirty="0"/>
              <a:t>Complete protection in case of loss or unauthorized access if system is locked or off</a:t>
            </a:r>
          </a:p>
          <a:p>
            <a:pPr lvl="2"/>
            <a:r>
              <a:rPr lang="en-US" sz="2200" dirty="0"/>
              <a:t>Including protection of swap files</a:t>
            </a:r>
          </a:p>
          <a:p>
            <a:pPr lvl="1"/>
            <a:r>
              <a:rPr lang="en-US" sz="2200" dirty="0"/>
              <a:t>Completely transparent to (naïve) users</a:t>
            </a:r>
          </a:p>
          <a:p>
            <a:pPr lvl="1"/>
            <a:r>
              <a:rPr lang="en-US" sz="2200" dirty="0"/>
              <a:t>Only modest performance penalties</a:t>
            </a:r>
          </a:p>
          <a:p>
            <a:pPr lvl="2"/>
            <a:r>
              <a:rPr lang="en-US" sz="2200" dirty="0"/>
              <a:t>Slightly longer startup &amp; shutdown</a:t>
            </a:r>
          </a:p>
          <a:p>
            <a:pPr lvl="1"/>
            <a:r>
              <a:rPr lang="en-US" sz="2200" dirty="0"/>
              <a:t>Full compliance with legal &amp; regulatory requirements for protection of sensitive data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Vulnerability of Volume, File System &amp; Full Disk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equally vulnerable to attacker once authorized user has started system</a:t>
            </a:r>
          </a:p>
          <a:p>
            <a:r>
              <a:rPr lang="en-US" dirty="0"/>
              <a:t>Must stress to users that encryption does NOT protect against penetration of live system</a:t>
            </a:r>
          </a:p>
          <a:p>
            <a:r>
              <a:rPr lang="en-US" dirty="0"/>
              <a:t>Must configure usual access controls</a:t>
            </a:r>
          </a:p>
          <a:p>
            <a:r>
              <a:rPr lang="en-US" dirty="0"/>
              <a:t>May also configure timeout on encryption</a:t>
            </a:r>
          </a:p>
          <a:p>
            <a:pPr lvl="1"/>
            <a:r>
              <a:rPr lang="en-US" dirty="0"/>
              <a:t>Disables access after defined period of inactivity</a:t>
            </a:r>
          </a:p>
          <a:p>
            <a:pPr lvl="1"/>
            <a:r>
              <a:rPr lang="en-US" dirty="0"/>
              <a:t>User need merely reenter passphrase or provide token</a:t>
            </a:r>
          </a:p>
          <a:p>
            <a:pPr lvl="1"/>
            <a:r>
              <a:rPr lang="en-US" dirty="0"/>
              <a:t>E.g., 60 minute inactivity for automatic dismount of PGP volumes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9988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Database Encryption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DBs often contain critical, sensitive data</a:t>
            </a:r>
          </a:p>
          <a:p>
            <a:r>
              <a:rPr lang="en-US" dirty="0"/>
              <a:t>Can protect by placing on encrypted volumes</a:t>
            </a:r>
          </a:p>
          <a:p>
            <a:r>
              <a:rPr lang="en-US" dirty="0"/>
              <a:t>May also encrypt fields &amp; tables</a:t>
            </a:r>
          </a:p>
          <a:p>
            <a:r>
              <a:rPr lang="en-US" dirty="0"/>
              <a:t>Offers flexibility in protecting specific classes of data against unauthorized access by users authorized for DB usage; e.g., </a:t>
            </a:r>
          </a:p>
          <a:p>
            <a:pPr lvl="1"/>
            <a:r>
              <a:rPr lang="en-US" dirty="0"/>
              <a:t>Managers/supervisors might </a:t>
            </a:r>
            <a:br>
              <a:rPr lang="en-US" dirty="0"/>
            </a:br>
            <a:r>
              <a:rPr lang="en-US" dirty="0"/>
              <a:t>access more of customer </a:t>
            </a:r>
            <a:br>
              <a:rPr lang="en-US" dirty="0"/>
            </a:br>
            <a:r>
              <a:rPr lang="en-US" dirty="0"/>
              <a:t>record than clerks</a:t>
            </a:r>
          </a:p>
          <a:p>
            <a:pPr lvl="1"/>
            <a:r>
              <a:rPr lang="en-US" dirty="0"/>
              <a:t>Current care-givers might </a:t>
            </a:r>
            <a:br>
              <a:rPr lang="en-US" dirty="0"/>
            </a:br>
            <a:r>
              <a:rPr lang="en-US" dirty="0"/>
              <a:t>access more of patient </a:t>
            </a:r>
            <a:br>
              <a:rPr lang="en-US" dirty="0"/>
            </a:br>
            <a:r>
              <a:rPr lang="en-US" dirty="0"/>
              <a:t>record than accounting staff</a:t>
            </a:r>
          </a:p>
          <a:p>
            <a:r>
              <a:rPr lang="en-US" dirty="0"/>
              <a:t>But application / DB designs </a:t>
            </a:r>
            <a:br>
              <a:rPr lang="en-US" dirty="0"/>
            </a:br>
            <a:r>
              <a:rPr lang="en-US" dirty="0"/>
              <a:t>constrain use of encryption </a:t>
            </a:r>
            <a:br>
              <a:rPr lang="en-US" dirty="0"/>
            </a:br>
            <a:r>
              <a:rPr lang="en-US" i="1" dirty="0"/>
              <a:t>(see next slide)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27432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DB Encryption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867400"/>
          </a:xfrm>
        </p:spPr>
        <p:txBody>
          <a:bodyPr/>
          <a:lstStyle/>
          <a:p>
            <a:r>
              <a:rPr lang="en-US" sz="2000" dirty="0"/>
              <a:t>Recommendations on DB encryption (James C. Foster writing in </a:t>
            </a:r>
            <a:r>
              <a:rPr lang="en-US" sz="2000" i="1" dirty="0"/>
              <a:t>SearchSecurity.com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 not encrypt foreign keys </a:t>
            </a:r>
            <a:br>
              <a:rPr lang="en-US" sz="2000" dirty="0"/>
            </a:br>
            <a:r>
              <a:rPr lang="en-US" sz="2000" dirty="0"/>
              <a:t>or super keys</a:t>
            </a:r>
          </a:p>
          <a:p>
            <a:pPr marL="857250" lvl="1" indent="-457200"/>
            <a:r>
              <a:rPr lang="en-US" sz="2000" dirty="0"/>
              <a:t>Used</a:t>
            </a:r>
            <a:r>
              <a:rPr lang="en-US" sz="2000" baseline="0" dirty="0"/>
              <a:t> for structural linkages </a:t>
            </a:r>
            <a:br>
              <a:rPr lang="en-US" sz="2000" baseline="0" dirty="0"/>
            </a:br>
            <a:r>
              <a:rPr lang="en-US" sz="2000" baseline="0" dirty="0"/>
              <a:t>among tables</a:t>
            </a:r>
          </a:p>
          <a:p>
            <a:pPr marL="857250" lvl="1" indent="-457200"/>
            <a:r>
              <a:rPr lang="en-US" sz="2000" baseline="0" dirty="0"/>
              <a:t>Therefore should not </a:t>
            </a:r>
            <a:br>
              <a:rPr lang="en-US" sz="2000" baseline="0" dirty="0"/>
            </a:br>
            <a:r>
              <a:rPr lang="en-US" sz="2000" baseline="0" dirty="0"/>
              <a:t>contain PII or sensitive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aseline="0" dirty="0"/>
              <a:t>Encryption keys must be </a:t>
            </a:r>
            <a:br>
              <a:rPr lang="en-US" sz="2000" baseline="0" dirty="0"/>
            </a:br>
            <a:r>
              <a:rPr lang="en-US" sz="2000" baseline="0" dirty="0"/>
              <a:t>tightly protected</a:t>
            </a:r>
          </a:p>
          <a:p>
            <a:pPr marL="857250" lvl="1" indent="-457200"/>
            <a:r>
              <a:rPr lang="en-US" sz="2000" baseline="0" dirty="0"/>
              <a:t>Provide complete access to </a:t>
            </a:r>
            <a:br>
              <a:rPr lang="en-US" sz="2000" baseline="0" dirty="0"/>
            </a:br>
            <a:r>
              <a:rPr lang="en-US" sz="2000" baseline="0" dirty="0"/>
              <a:t>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aseline="0" dirty="0"/>
              <a:t>Full DB encryption may affect </a:t>
            </a:r>
            <a:br>
              <a:rPr lang="en-US" sz="2000" baseline="0" dirty="0"/>
            </a:br>
            <a:r>
              <a:rPr lang="en-US" sz="2000" baseline="0" dirty="0"/>
              <a:t>performance</a:t>
            </a:r>
          </a:p>
          <a:p>
            <a:pPr marL="857250" lvl="1" indent="-457200"/>
            <a:r>
              <a:rPr lang="en-US" sz="2000" baseline="0" dirty="0"/>
              <a:t>High-volume R/W activity </a:t>
            </a:r>
            <a:br>
              <a:rPr lang="en-US" sz="2000" baseline="0" dirty="0"/>
            </a:br>
            <a:r>
              <a:rPr lang="en-US" sz="2000" baseline="0" dirty="0"/>
              <a:t>may require wire-speed data </a:t>
            </a:r>
            <a:br>
              <a:rPr lang="en-US" sz="2000" baseline="0" dirty="0"/>
            </a:br>
            <a:r>
              <a:rPr lang="en-US" sz="2000" baseline="0" dirty="0"/>
              <a:t>access for effective processing</a:t>
            </a:r>
          </a:p>
          <a:p>
            <a:pPr marL="857250" lvl="1" indent="-457200"/>
            <a:r>
              <a:rPr lang="en-US" sz="2000" baseline="0" dirty="0"/>
              <a:t>Consider encryption only sensitive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0296" y="1066800"/>
            <a:ext cx="4407121" cy="4648200"/>
            <a:chOff x="4640296" y="1066800"/>
            <a:chExt cx="4407121" cy="46482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296" y="1066800"/>
              <a:ext cx="4407121" cy="4648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58376" y="5339157"/>
              <a:ext cx="397095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Can you get me that decryption key?!?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DB</a:t>
            </a:r>
            <a:r>
              <a:rPr lang="en-US" baseline="0" dirty="0"/>
              <a:t>  Encryption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791200"/>
          </a:xfrm>
        </p:spPr>
        <p:txBody>
          <a:bodyPr/>
          <a:lstStyle/>
          <a:p>
            <a:r>
              <a:rPr lang="en-US" dirty="0"/>
              <a:t>Improving vendor-provided options</a:t>
            </a:r>
          </a:p>
          <a:p>
            <a:pPr lvl="1"/>
            <a:r>
              <a:rPr lang="en-US" dirty="0"/>
              <a:t>Microsoft SQL Server 2005 offers </a:t>
            </a:r>
            <a:br>
              <a:rPr lang="en-US" dirty="0"/>
            </a:br>
            <a:r>
              <a:rPr lang="en-US" dirty="0"/>
              <a:t>improved encryption management</a:t>
            </a:r>
          </a:p>
          <a:p>
            <a:pPr lvl="1"/>
            <a:r>
              <a:rPr lang="en-US" dirty="0"/>
              <a:t>Oracle 10g Release 2</a:t>
            </a:r>
          </a:p>
          <a:p>
            <a:pPr lvl="2"/>
            <a:r>
              <a:rPr lang="en-US" dirty="0"/>
              <a:t>Transparent Data Encryption </a:t>
            </a:r>
            <a:br>
              <a:rPr lang="en-US" dirty="0"/>
            </a:br>
            <a:r>
              <a:rPr lang="en-US" dirty="0"/>
              <a:t>(TDE)</a:t>
            </a:r>
          </a:p>
          <a:p>
            <a:pPr lvl="2"/>
            <a:r>
              <a:rPr lang="en-US" dirty="0"/>
              <a:t>DB Admin can specific </a:t>
            </a:r>
            <a:br>
              <a:rPr lang="en-US" dirty="0"/>
            </a:br>
            <a:r>
              <a:rPr lang="en-US" dirty="0"/>
              <a:t>encryption for specific columns </a:t>
            </a:r>
            <a:br>
              <a:rPr lang="en-US" dirty="0"/>
            </a:br>
            <a:r>
              <a:rPr lang="en-US" dirty="0"/>
              <a:t>(fields)</a:t>
            </a:r>
          </a:p>
          <a:p>
            <a:pPr lvl="2"/>
            <a:r>
              <a:rPr lang="en-US" dirty="0"/>
              <a:t>No programming required</a:t>
            </a:r>
          </a:p>
          <a:p>
            <a:r>
              <a:rPr lang="en-US" dirty="0"/>
              <a:t>Implementation considerations</a:t>
            </a:r>
          </a:p>
          <a:p>
            <a:pPr lvl="1"/>
            <a:r>
              <a:rPr lang="en-US" dirty="0"/>
              <a:t>Avoid encrypting key fields</a:t>
            </a:r>
          </a:p>
          <a:p>
            <a:pPr lvl="1"/>
            <a:r>
              <a:rPr lang="en-US" dirty="0"/>
              <a:t>May have to redesign DB association if key is sensitive</a:t>
            </a:r>
          </a:p>
          <a:p>
            <a:pPr lvl="1"/>
            <a:r>
              <a:rPr lang="en-US" dirty="0"/>
              <a:t>Monitor performance issues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838200"/>
            <a:ext cx="286702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Data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 dirty="0"/>
              <a:t>Never discard any magnetic, optical, </a:t>
            </a:r>
            <a:br>
              <a:rPr lang="en-US" dirty="0"/>
            </a:br>
            <a:r>
              <a:rPr lang="en-US" dirty="0"/>
              <a:t>electronic or paper media containing </a:t>
            </a:r>
            <a:br>
              <a:rPr lang="en-US" dirty="0"/>
            </a:br>
            <a:r>
              <a:rPr lang="en-US" dirty="0"/>
              <a:t>sensitive data without sanitizing</a:t>
            </a:r>
          </a:p>
          <a:p>
            <a:r>
              <a:rPr lang="en-US" dirty="0"/>
              <a:t>Methods that do NOT delete data</a:t>
            </a:r>
          </a:p>
          <a:p>
            <a:pPr lvl="1"/>
            <a:r>
              <a:rPr lang="en-US" dirty="0"/>
              <a:t>File system Delete or Erase </a:t>
            </a:r>
            <a:br>
              <a:rPr lang="en-US" dirty="0"/>
            </a:br>
            <a:r>
              <a:rPr lang="en-US" dirty="0"/>
              <a:t>commands</a:t>
            </a:r>
          </a:p>
          <a:p>
            <a:pPr lvl="1"/>
            <a:r>
              <a:rPr lang="en-US" dirty="0"/>
              <a:t>Formatting</a:t>
            </a:r>
          </a:p>
          <a:p>
            <a:r>
              <a:rPr lang="en-US" dirty="0" err="1"/>
              <a:t>DoD</a:t>
            </a:r>
            <a:r>
              <a:rPr lang="en-US" dirty="0"/>
              <a:t> standards define </a:t>
            </a:r>
            <a:r>
              <a:rPr lang="en-US" i="1" dirty="0"/>
              <a:t>secure wipe</a:t>
            </a:r>
          </a:p>
          <a:p>
            <a:pPr lvl="1"/>
            <a:r>
              <a:rPr lang="en-US" dirty="0"/>
              <a:t>Repeated erase/random-write cycles</a:t>
            </a:r>
          </a:p>
          <a:p>
            <a:pPr lvl="1"/>
            <a:r>
              <a:rPr lang="en-US" dirty="0"/>
              <a:t>Degree adjustable by setting number </a:t>
            </a:r>
            <a:br>
              <a:rPr lang="en-US" dirty="0"/>
            </a:br>
            <a:r>
              <a:rPr lang="en-US" dirty="0"/>
              <a:t>of cycles</a:t>
            </a:r>
          </a:p>
          <a:p>
            <a:r>
              <a:rPr lang="en-US" dirty="0"/>
              <a:t>Magnetic, optical, paper media should be physically destroyed</a:t>
            </a:r>
          </a:p>
          <a:p>
            <a:r>
              <a:rPr lang="en-US" i="1" dirty="0"/>
              <a:t>For more details, see CSH6 Chapter 57 “Data Backups &amp; Archives”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3115056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Security Basics for Storage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953000"/>
          </a:xfrm>
        </p:spPr>
        <p:txBody>
          <a:bodyPr/>
          <a:lstStyle/>
          <a:p>
            <a:r>
              <a:rPr lang="en-US" sz="2300" dirty="0"/>
              <a:t>Data storage security often ignored by </a:t>
            </a:r>
            <a:br>
              <a:rPr lang="en-US" sz="2300" dirty="0"/>
            </a:br>
            <a:r>
              <a:rPr lang="en-US" sz="2300" dirty="0"/>
              <a:t>security planners</a:t>
            </a:r>
          </a:p>
          <a:p>
            <a:pPr lvl="1"/>
            <a:r>
              <a:rPr lang="en-US" sz="2300" dirty="0"/>
              <a:t>Relegated to infrastructure design</a:t>
            </a:r>
          </a:p>
          <a:p>
            <a:pPr lvl="1"/>
            <a:r>
              <a:rPr lang="en-US" sz="2300" dirty="0"/>
              <a:t>Particularly strong conflicts between </a:t>
            </a:r>
            <a:br>
              <a:rPr lang="en-US" sz="2300" dirty="0"/>
            </a:br>
            <a:r>
              <a:rPr lang="en-US" sz="2300" dirty="0"/>
              <a:t>availability and other aspects of Parkerian Hexad</a:t>
            </a:r>
          </a:p>
          <a:p>
            <a:r>
              <a:rPr lang="en-US" sz="2300" dirty="0"/>
              <a:t>Should be considered with other central elements of overall security planning</a:t>
            </a:r>
          </a:p>
          <a:p>
            <a:r>
              <a:rPr lang="en-US" sz="2300" dirty="0"/>
              <a:t>Differentiated security appropriate</a:t>
            </a:r>
          </a:p>
          <a:p>
            <a:pPr lvl="1"/>
            <a:r>
              <a:rPr lang="en-US" sz="2300" dirty="0"/>
              <a:t>Data classification helpful (see </a:t>
            </a:r>
            <a:r>
              <a:rPr lang="en-US" sz="2300" i="1" dirty="0"/>
              <a:t>CSH6</a:t>
            </a:r>
            <a:r>
              <a:rPr lang="en-US" sz="2300" dirty="0"/>
              <a:t> Chapter 67, “Developing Classification Policies for Data”)</a:t>
            </a:r>
          </a:p>
          <a:p>
            <a:r>
              <a:rPr lang="en-US" sz="2300" dirty="0"/>
              <a:t>Backup copies particularly important to protect (see </a:t>
            </a:r>
            <a:r>
              <a:rPr lang="en-US" sz="2300" i="1" dirty="0"/>
              <a:t>CSH6</a:t>
            </a:r>
            <a:r>
              <a:rPr lang="en-US" sz="2300" dirty="0"/>
              <a:t> Chapter 57, “Data Backups &amp; Archives”)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838200"/>
            <a:ext cx="2752725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Best Practices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5029200" cy="5715000"/>
          </a:xfrm>
        </p:spPr>
        <p:txBody>
          <a:bodyPr/>
          <a:lstStyle/>
          <a:p>
            <a:r>
              <a:rPr lang="en-US" sz="2200" dirty="0"/>
              <a:t>Audit &amp; risk assessment on storage infrastructure</a:t>
            </a:r>
          </a:p>
          <a:p>
            <a:r>
              <a:rPr lang="en-US" sz="2200" dirty="0"/>
              <a:t>Authentication across storage network</a:t>
            </a:r>
          </a:p>
          <a:p>
            <a:r>
              <a:rPr lang="en-US" sz="2200" dirty="0"/>
              <a:t>RBAC (role-based access controls) &amp; need-to-know assignment of rights</a:t>
            </a:r>
          </a:p>
          <a:p>
            <a:r>
              <a:rPr lang="en-US" sz="2200" dirty="0"/>
              <a:t>Data encryption &amp; data classification</a:t>
            </a:r>
          </a:p>
          <a:p>
            <a:r>
              <a:rPr lang="en-US" sz="2200" dirty="0"/>
              <a:t>Strong security features &amp; practices from storage vendors</a:t>
            </a:r>
          </a:p>
          <a:p>
            <a:r>
              <a:rPr lang="en-US" sz="2200" dirty="0"/>
              <a:t>Securing SAN (storage area network) at switch (or fabric) level</a:t>
            </a:r>
          </a:p>
          <a:p>
            <a:r>
              <a:rPr lang="en-US" sz="2200" dirty="0"/>
              <a:t>Policies for safely discarding media, devices</a:t>
            </a:r>
          </a:p>
          <a:p>
            <a:r>
              <a:rPr lang="en-US" sz="2200" dirty="0"/>
              <a:t>Evaluating retention policies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1512" y="1738313"/>
            <a:ext cx="5457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Best Practices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5105400" cy="5410200"/>
          </a:xfrm>
        </p:spPr>
        <p:txBody>
          <a:bodyPr/>
          <a:lstStyle/>
          <a:p>
            <a:r>
              <a:rPr lang="en-US" sz="2200" dirty="0"/>
              <a:t>Making retention policies comply with functional, legal &amp; regulatory requirements</a:t>
            </a:r>
          </a:p>
          <a:p>
            <a:r>
              <a:rPr lang="en-US" sz="2200" dirty="0"/>
              <a:t>Isolating storage management NW from organization-wide functional NW</a:t>
            </a:r>
          </a:p>
          <a:p>
            <a:r>
              <a:rPr lang="en-US" sz="2200" dirty="0"/>
              <a:t>Access-log monitoring</a:t>
            </a:r>
          </a:p>
          <a:p>
            <a:r>
              <a:rPr lang="en-US" sz="2200" dirty="0"/>
              <a:t>Employee &amp; contractor background checks</a:t>
            </a:r>
          </a:p>
          <a:p>
            <a:r>
              <a:rPr lang="en-US" sz="2200" dirty="0"/>
              <a:t>Physical controls to restrict access to data centers, lock cabinets &amp; racks, lock servers, protect building/site perimeter (see </a:t>
            </a:r>
            <a:r>
              <a:rPr lang="en-US" sz="2200" i="1" dirty="0"/>
              <a:t>CSH6</a:t>
            </a:r>
            <a:r>
              <a:rPr lang="en-US" sz="2200" dirty="0"/>
              <a:t> Chapters 22 &amp; 23 on information infrastructure)</a:t>
            </a:r>
          </a:p>
          <a:p>
            <a:r>
              <a:rPr lang="en-US" sz="2200" dirty="0"/>
              <a:t>Secure backup-medium handling, tracking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1512" y="1738313"/>
            <a:ext cx="5457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DAS, NAS &amp; SANs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562600"/>
          </a:xfrm>
        </p:spPr>
        <p:txBody>
          <a:bodyPr/>
          <a:lstStyle/>
          <a:p>
            <a:pPr>
              <a:buNone/>
            </a:pPr>
            <a:r>
              <a:rPr lang="en-US" sz="2100" i="1" dirty="0"/>
              <a:t>3 main methods for storing data</a:t>
            </a:r>
          </a:p>
          <a:p>
            <a:r>
              <a:rPr lang="en-US" sz="2100" dirty="0"/>
              <a:t>Direct attached storage (DAS)</a:t>
            </a:r>
          </a:p>
          <a:p>
            <a:pPr lvl="1"/>
            <a:r>
              <a:rPr lang="en-US" sz="2100" dirty="0"/>
              <a:t>Part of or directly connected to </a:t>
            </a:r>
            <a:br>
              <a:rPr lang="en-US" sz="2100" dirty="0"/>
            </a:br>
            <a:r>
              <a:rPr lang="en-US" sz="2100" dirty="0"/>
              <a:t>computer</a:t>
            </a:r>
          </a:p>
          <a:p>
            <a:pPr lvl="1"/>
            <a:r>
              <a:rPr lang="en-US" sz="2100" dirty="0"/>
              <a:t>Peripheral Component Interconnect </a:t>
            </a:r>
            <a:br>
              <a:rPr lang="en-US" sz="2100" dirty="0"/>
            </a:br>
            <a:r>
              <a:rPr lang="en-US" sz="2100" dirty="0"/>
              <a:t>(PCI), Small Computer System </a:t>
            </a:r>
            <a:br>
              <a:rPr lang="en-US" sz="2100" dirty="0"/>
            </a:br>
            <a:r>
              <a:rPr lang="en-US" sz="2100" dirty="0"/>
              <a:t>Interface (SCSI) or other standard</a:t>
            </a:r>
          </a:p>
          <a:p>
            <a:r>
              <a:rPr lang="en-US" sz="2100" dirty="0"/>
              <a:t>Network attached storage (NAS)</a:t>
            </a:r>
          </a:p>
          <a:p>
            <a:pPr lvl="1"/>
            <a:r>
              <a:rPr lang="en-US" sz="2100" dirty="0"/>
              <a:t>Specialized systems with DAS, dedicated </a:t>
            </a:r>
            <a:br>
              <a:rPr lang="en-US" sz="2100" dirty="0"/>
            </a:br>
            <a:r>
              <a:rPr lang="en-US" sz="2100" dirty="0"/>
              <a:t>processors &amp; pared-down operating systems</a:t>
            </a:r>
          </a:p>
          <a:p>
            <a:pPr lvl="1"/>
            <a:r>
              <a:rPr lang="en-US" sz="2100" dirty="0"/>
              <a:t>Generally connected to TCP/IP NWs</a:t>
            </a:r>
          </a:p>
          <a:p>
            <a:pPr lvl="2"/>
            <a:r>
              <a:rPr lang="en-US" sz="2100" dirty="0"/>
              <a:t>Network File System (NFS) for Unix</a:t>
            </a:r>
          </a:p>
          <a:p>
            <a:pPr lvl="2"/>
            <a:r>
              <a:rPr lang="en-US" sz="2100" dirty="0"/>
              <a:t>Server Message Block (SMB) or Common Internet File System (CIFS) for Windows</a:t>
            </a:r>
          </a:p>
          <a:p>
            <a:r>
              <a:rPr lang="en-US" sz="2100" dirty="0"/>
              <a:t>Storage area networks (SANs) – </a:t>
            </a:r>
            <a:r>
              <a:rPr lang="en-US" sz="2100" i="1" dirty="0"/>
              <a:t>see next slide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533400"/>
            <a:ext cx="32385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5181600"/>
          </a:xfrm>
        </p:spPr>
        <p:txBody>
          <a:bodyPr/>
          <a:lstStyle/>
          <a:p>
            <a:r>
              <a:rPr lang="en-US" dirty="0"/>
              <a:t>Storage Area Networks: centralized disks accessible to many servers</a:t>
            </a:r>
          </a:p>
          <a:p>
            <a:r>
              <a:rPr lang="en-US" dirty="0"/>
              <a:t>Can add disks easily</a:t>
            </a:r>
          </a:p>
          <a:p>
            <a:r>
              <a:rPr lang="en-US" dirty="0"/>
              <a:t>Facilitate centralized backups</a:t>
            </a:r>
          </a:p>
          <a:p>
            <a:r>
              <a:rPr lang="en-US" dirty="0"/>
              <a:t>Often integrate RAID</a:t>
            </a:r>
          </a:p>
          <a:p>
            <a:pPr lvl="1"/>
            <a:r>
              <a:rPr lang="en-US" dirty="0"/>
              <a:t>Redundant Arrays of Independent Disks</a:t>
            </a:r>
          </a:p>
          <a:p>
            <a:pPr lvl="1"/>
            <a:r>
              <a:rPr lang="en-US" dirty="0"/>
              <a:t>Different levels from RAID 0 to RAID 6</a:t>
            </a:r>
          </a:p>
          <a:p>
            <a:pPr lvl="1"/>
            <a:r>
              <a:rPr lang="en-US" dirty="0"/>
              <a:t>Allows for data duplication, performance improvements</a:t>
            </a:r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TCP/IP</a:t>
            </a:r>
          </a:p>
          <a:p>
            <a:pPr lvl="1"/>
            <a:r>
              <a:rPr lang="en-US" dirty="0"/>
              <a:t>Fiber Channels (see later in these notes)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16753"/>
            <a:ext cx="3195105" cy="830997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i="1" dirty="0"/>
              <a:t>RAID: Some people define</a:t>
            </a:r>
          </a:p>
          <a:p>
            <a:r>
              <a:rPr lang="en-US" sz="1600" i="1" dirty="0"/>
              <a:t> acronym using “Inexpensive” </a:t>
            </a:r>
          </a:p>
          <a:p>
            <a:r>
              <a:rPr lang="en-US" sz="1600" i="1" dirty="0"/>
              <a:t>or “Drives”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047749"/>
            <a:ext cx="1295400" cy="564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Out-of-Band &amp; In-Band Storage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r>
              <a:rPr lang="en-US" sz="2300" dirty="0"/>
              <a:t>In-band management</a:t>
            </a:r>
          </a:p>
          <a:p>
            <a:pPr lvl="1"/>
            <a:r>
              <a:rPr lang="en-US" sz="2300" dirty="0"/>
              <a:t>Same NW as data </a:t>
            </a:r>
            <a:br>
              <a:rPr lang="en-US" sz="2300" dirty="0"/>
            </a:br>
            <a:r>
              <a:rPr lang="en-US" sz="2300" dirty="0"/>
              <a:t>transfers</a:t>
            </a:r>
          </a:p>
          <a:p>
            <a:pPr lvl="1"/>
            <a:r>
              <a:rPr lang="en-US" sz="2300" dirty="0" err="1"/>
              <a:t>Cleartext</a:t>
            </a:r>
            <a:r>
              <a:rPr lang="en-US" sz="2300" dirty="0"/>
              <a:t> signaling</a:t>
            </a:r>
          </a:p>
          <a:p>
            <a:pPr lvl="1"/>
            <a:r>
              <a:rPr lang="en-US" sz="2300" dirty="0"/>
              <a:t>DoS attacks on </a:t>
            </a:r>
            <a:br>
              <a:rPr lang="en-US" sz="2300" dirty="0"/>
            </a:br>
            <a:r>
              <a:rPr lang="en-US" sz="2300" dirty="0"/>
              <a:t>management interfaces</a:t>
            </a:r>
          </a:p>
          <a:p>
            <a:pPr lvl="1"/>
            <a:r>
              <a:rPr lang="en-US" sz="2300" dirty="0"/>
              <a:t>Access to excessive </a:t>
            </a:r>
            <a:br>
              <a:rPr lang="en-US" sz="2300" dirty="0"/>
            </a:br>
            <a:r>
              <a:rPr lang="en-US" sz="2300" dirty="0"/>
              <a:t>information about devices </a:t>
            </a:r>
            <a:br>
              <a:rPr lang="en-US" sz="2300" dirty="0"/>
            </a:br>
            <a:r>
              <a:rPr lang="en-US" sz="2300" dirty="0"/>
              <a:t>&amp; controllers</a:t>
            </a:r>
          </a:p>
          <a:p>
            <a:pPr lvl="1"/>
            <a:r>
              <a:rPr lang="en-US" sz="2300" dirty="0"/>
              <a:t>Set/Reset commands available for abuse</a:t>
            </a:r>
          </a:p>
          <a:p>
            <a:r>
              <a:rPr lang="en-US" sz="2300" dirty="0"/>
              <a:t>Out-of-band management</a:t>
            </a:r>
          </a:p>
          <a:p>
            <a:pPr lvl="1"/>
            <a:r>
              <a:rPr lang="en-US" sz="2300" dirty="0"/>
              <a:t>Separate NW for control functions</a:t>
            </a:r>
          </a:p>
          <a:p>
            <a:pPr lvl="1"/>
            <a:r>
              <a:rPr lang="en-US" sz="2300" dirty="0"/>
              <a:t>Must ensure restricted access – only administrators</a:t>
            </a:r>
          </a:p>
          <a:p>
            <a:pPr lvl="1"/>
            <a:r>
              <a:rPr lang="en-US" sz="2300" dirty="0"/>
              <a:t>Ideally, use secure channels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914400"/>
            <a:ext cx="4324350" cy="36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478</TotalTime>
  <Words>2890</Words>
  <Application>Microsoft Office PowerPoint</Application>
  <PresentationFormat>On-screen Show (4:3)</PresentationFormat>
  <Paragraphs>435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Bookman Old Style</vt:lpstr>
      <vt:lpstr>Garamond</vt:lpstr>
      <vt:lpstr>Times New Roman</vt:lpstr>
      <vt:lpstr>Wingdings</vt:lpstr>
      <vt:lpstr>csh5_chapter_slides</vt:lpstr>
      <vt:lpstr>Securing Data at Rest</vt:lpstr>
      <vt:lpstr>Topics</vt:lpstr>
      <vt:lpstr>Introduction to Securing Stored Data</vt:lpstr>
      <vt:lpstr>Security Basics for Storage Administrators</vt:lpstr>
      <vt:lpstr>Best Practices (1)</vt:lpstr>
      <vt:lpstr>Best Practices (2)</vt:lpstr>
      <vt:lpstr>DAS, NAS &amp; SANs</vt:lpstr>
      <vt:lpstr>SANs</vt:lpstr>
      <vt:lpstr>Out-of-Band &amp; In-Band Storage Management</vt:lpstr>
      <vt:lpstr>File System Access Controls</vt:lpstr>
      <vt:lpstr>Backup &amp; Restore Controls (1)</vt:lpstr>
      <vt:lpstr>Backup &amp; Restore Controls (2)</vt:lpstr>
      <vt:lpstr>Protecting Management Interfaces</vt:lpstr>
      <vt:lpstr>Fiber Channel Weakness &amp; Exploits</vt:lpstr>
      <vt:lpstr>Introduction to Fiber (Fibre) Channel</vt:lpstr>
      <vt:lpstr>Man-in-the-Middle Attacks</vt:lpstr>
      <vt:lpstr>Session Hijacking</vt:lpstr>
      <vt:lpstr>Name Server Corruption</vt:lpstr>
      <vt:lpstr>NFS Weakness &amp; Exploits</vt:lpstr>
      <vt:lpstr>Introduction to NFS</vt:lpstr>
      <vt:lpstr>User &amp; File Permissions</vt:lpstr>
      <vt:lpstr>Trusted Hosts</vt:lpstr>
      <vt:lpstr>Buffer Overflows</vt:lpstr>
      <vt:lpstr>NFS Security</vt:lpstr>
      <vt:lpstr>CIFS Exploits</vt:lpstr>
      <vt:lpstr>CIFS Authentication</vt:lpstr>
      <vt:lpstr>CIFS Rogue/Counterfeit Hosts</vt:lpstr>
      <vt:lpstr>Encryption &amp; Data Storage</vt:lpstr>
      <vt:lpstr>Intro to Data Storage Encryption</vt:lpstr>
      <vt:lpstr>Recoverability</vt:lpstr>
      <vt:lpstr>File Encryption</vt:lpstr>
      <vt:lpstr>Volume Encryption &amp; Encrypted File Systems</vt:lpstr>
      <vt:lpstr>Full Disk Encryption</vt:lpstr>
      <vt:lpstr>Vulnerability of Volume, File System &amp; Full Disk Encryption</vt:lpstr>
      <vt:lpstr>Database Encryption (1)</vt:lpstr>
      <vt:lpstr>DB Encryption (2)</vt:lpstr>
      <vt:lpstr>DB  Encryption (3)</vt:lpstr>
      <vt:lpstr>Data Disposal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Data at Rest</dc:title>
  <dc:subject>CSH6 Chapter 36</dc:subject>
  <dc:creator>Michel E. Kabay, PhD, CISSP-ISSMP</dc:creator>
  <cp:keywords/>
  <dc:description>2014-10-30 Updated with minor corrections + new images_x000d_
_x000d_
CSH5 Chapter 36_x000d_
“Securing Stored Data”_x000d_
David J. Johnson, Nicholas Takacs, &amp; Jennifer Hadley</dc:description>
  <cp:lastModifiedBy>Mich Kabay</cp:lastModifiedBy>
  <cp:revision>83</cp:revision>
  <cp:lastPrinted>2014-10-30T14:58:57Z</cp:lastPrinted>
  <dcterms:created xsi:type="dcterms:W3CDTF">2009-11-06T23:27:53Z</dcterms:created>
  <dcterms:modified xsi:type="dcterms:W3CDTF">2021-02-05T19:54:08Z</dcterms:modified>
  <cp:category/>
</cp:coreProperties>
</file>