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908" r:id="rId2"/>
    <p:sldId id="910" r:id="rId3"/>
    <p:sldId id="922" r:id="rId4"/>
    <p:sldId id="937" r:id="rId5"/>
    <p:sldId id="926" r:id="rId6"/>
    <p:sldId id="925" r:id="rId7"/>
    <p:sldId id="924" r:id="rId8"/>
    <p:sldId id="923" r:id="rId9"/>
    <p:sldId id="921" r:id="rId10"/>
    <p:sldId id="920" r:id="rId11"/>
    <p:sldId id="938" r:id="rId12"/>
    <p:sldId id="939" r:id="rId13"/>
    <p:sldId id="919" r:id="rId14"/>
    <p:sldId id="918" r:id="rId15"/>
    <p:sldId id="940" r:id="rId16"/>
    <p:sldId id="917" r:id="rId17"/>
    <p:sldId id="932" r:id="rId18"/>
    <p:sldId id="931" r:id="rId19"/>
    <p:sldId id="930" r:id="rId20"/>
    <p:sldId id="929" r:id="rId21"/>
    <p:sldId id="946" r:id="rId22"/>
    <p:sldId id="945" r:id="rId23"/>
    <p:sldId id="944" r:id="rId24"/>
    <p:sldId id="943" r:id="rId25"/>
    <p:sldId id="942" r:id="rId26"/>
    <p:sldId id="941" r:id="rId27"/>
    <p:sldId id="928" r:id="rId28"/>
    <p:sldId id="947" r:id="rId29"/>
    <p:sldId id="948" r:id="rId30"/>
    <p:sldId id="927" r:id="rId31"/>
    <p:sldId id="916" r:id="rId32"/>
    <p:sldId id="936" r:id="rId33"/>
    <p:sldId id="935" r:id="rId34"/>
    <p:sldId id="934" r:id="rId35"/>
    <p:sldId id="950" r:id="rId36"/>
    <p:sldId id="951" r:id="rId37"/>
    <p:sldId id="915" r:id="rId38"/>
    <p:sldId id="952" r:id="rId39"/>
    <p:sldId id="914" r:id="rId40"/>
    <p:sldId id="949" r:id="rId41"/>
    <p:sldId id="913" r:id="rId42"/>
    <p:sldId id="912" r:id="rId43"/>
    <p:sldId id="911" r:id="rId44"/>
    <p:sldId id="953" r:id="rId45"/>
    <p:sldId id="578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71" autoAdjust="0"/>
  </p:normalViewPr>
  <p:slideViewPr>
    <p:cSldViewPr showGuides="1">
      <p:cViewPr varScale="1">
        <p:scale>
          <a:sx n="96" d="100"/>
          <a:sy n="96" d="100"/>
        </p:scale>
        <p:origin x="16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2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146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© 2020 M. E. 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147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619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0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5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55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7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4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8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2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1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3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2006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59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27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65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22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02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54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43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50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98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19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9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61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16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00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8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25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18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56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73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8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8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93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52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05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06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64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669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0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7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1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1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© 2020 M. E. 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11500" dirty="0"/>
              <a:t>PKI &amp; CA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37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“PKI &amp; Certificate Authorities”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Santosh Chokhani, Padgett Peterson, &amp; Steven Lovaas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Public Key Certificate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017000" cy="5410200"/>
          </a:xfrm>
        </p:spPr>
        <p:txBody>
          <a:bodyPr/>
          <a:lstStyle/>
          <a:p>
            <a:r>
              <a:rPr lang="en-US" dirty="0"/>
              <a:t>Certification authority (CA) issues signatures for public keys</a:t>
            </a:r>
          </a:p>
          <a:p>
            <a:r>
              <a:rPr lang="en-US" dirty="0"/>
              <a:t>Standard is ANSI X.509 (IETF </a:t>
            </a:r>
            <a:br>
              <a:rPr lang="en-US" dirty="0"/>
            </a:br>
            <a:r>
              <a:rPr lang="en-US" dirty="0"/>
              <a:t>RFC 5280)</a:t>
            </a:r>
          </a:p>
          <a:p>
            <a:pPr lvl="1"/>
            <a:r>
              <a:rPr lang="en-US" dirty="0"/>
              <a:t>Described in Abstract Syntax </a:t>
            </a:r>
            <a:br>
              <a:rPr lang="en-US" dirty="0"/>
            </a:br>
            <a:r>
              <a:rPr lang="en-US" dirty="0"/>
              <a:t>Notation (ANS.1)</a:t>
            </a:r>
          </a:p>
          <a:p>
            <a:pPr lvl="1"/>
            <a:r>
              <a:rPr lang="en-US" dirty="0"/>
              <a:t>Often encoded in MIME </a:t>
            </a:r>
            <a:br>
              <a:rPr lang="en-US" dirty="0"/>
            </a:br>
            <a:r>
              <a:rPr lang="en-US" dirty="0"/>
              <a:t>(Multipurpose Internet Mail </a:t>
            </a:r>
            <a:br>
              <a:rPr lang="en-US" dirty="0"/>
            </a:br>
            <a:r>
              <a:rPr lang="en-US" dirty="0"/>
              <a:t>Extensions) to use only </a:t>
            </a:r>
            <a:br>
              <a:rPr lang="en-US" dirty="0"/>
            </a:br>
            <a:r>
              <a:rPr lang="en-US" dirty="0"/>
              <a:t>ASCII characters</a:t>
            </a:r>
          </a:p>
          <a:p>
            <a:r>
              <a:rPr lang="en-US" dirty="0"/>
              <a:t>Trust the root &amp; you can trust the </a:t>
            </a:r>
            <a:br>
              <a:rPr lang="en-US" dirty="0"/>
            </a:br>
            <a:r>
              <a:rPr lang="en-US" dirty="0"/>
              <a:t>issued keys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1000" b="24000"/>
          <a:stretch/>
        </p:blipFill>
        <p:spPr bwMode="auto">
          <a:xfrm>
            <a:off x="5113755" y="1371600"/>
            <a:ext cx="3903245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Public Key</a:t>
            </a:r>
            <a:r>
              <a:rPr lang="en-US" baseline="0" dirty="0"/>
              <a:t> Certificate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1816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Every CA’s certificate has list of key info:</a:t>
            </a:r>
          </a:p>
          <a:p>
            <a:r>
              <a:rPr lang="en-US" dirty="0"/>
              <a:t>Version #</a:t>
            </a:r>
          </a:p>
          <a:p>
            <a:r>
              <a:rPr lang="en-US" dirty="0"/>
              <a:t>Certificate</a:t>
            </a:r>
            <a:r>
              <a:rPr lang="en-US" baseline="0" dirty="0"/>
              <a:t> serial #</a:t>
            </a:r>
          </a:p>
          <a:p>
            <a:r>
              <a:rPr lang="en-US" baseline="0" dirty="0"/>
              <a:t>Algorithm</a:t>
            </a:r>
          </a:p>
          <a:p>
            <a:r>
              <a:rPr lang="en-US" baseline="0" dirty="0"/>
              <a:t>CA name</a:t>
            </a:r>
          </a:p>
          <a:p>
            <a:r>
              <a:rPr lang="en-US" baseline="0" dirty="0"/>
              <a:t>Validity period for certificate</a:t>
            </a:r>
          </a:p>
          <a:p>
            <a:r>
              <a:rPr lang="en-US" baseline="0" dirty="0"/>
              <a:t>Subscriber name</a:t>
            </a:r>
          </a:p>
          <a:p>
            <a:r>
              <a:rPr lang="en-US" baseline="0" dirty="0"/>
              <a:t>Subscriber public key, PK </a:t>
            </a:r>
            <a:br>
              <a:rPr lang="en-US" baseline="0" dirty="0"/>
            </a:br>
            <a:r>
              <a:rPr lang="en-US" baseline="0" dirty="0"/>
              <a:t>algorithm, parameters</a:t>
            </a:r>
          </a:p>
          <a:p>
            <a:r>
              <a:rPr lang="en-US" baseline="0" dirty="0"/>
              <a:t>CA unique ID (optional)</a:t>
            </a:r>
          </a:p>
          <a:p>
            <a:r>
              <a:rPr lang="en-US" baseline="0" dirty="0"/>
              <a:t>Extensions (optional)</a:t>
            </a:r>
          </a:p>
          <a:p>
            <a:r>
              <a:rPr lang="en-US" dirty="0"/>
              <a:t>CA’s digital signature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1000" b="24000"/>
          <a:stretch/>
        </p:blipFill>
        <p:spPr bwMode="auto">
          <a:xfrm>
            <a:off x="5113755" y="1676400"/>
            <a:ext cx="3903245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Certificate Revocation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638800"/>
          </a:xfrm>
        </p:spPr>
        <p:txBody>
          <a:bodyPr/>
          <a:lstStyle/>
          <a:p>
            <a:r>
              <a:rPr lang="en-US" sz="2000" dirty="0"/>
              <a:t>CRL is list of revoked certificates</a:t>
            </a:r>
          </a:p>
          <a:p>
            <a:r>
              <a:rPr lang="en-US" sz="2000" dirty="0"/>
              <a:t>Must check CRL before trusting public key</a:t>
            </a:r>
          </a:p>
          <a:p>
            <a:r>
              <a:rPr lang="en-US" sz="2000" dirty="0"/>
              <a:t>X.509v2 CRL contains</a:t>
            </a:r>
          </a:p>
          <a:p>
            <a:pPr lvl="1"/>
            <a:r>
              <a:rPr lang="en-US" sz="2000" dirty="0"/>
              <a:t>Version # of CRL standards</a:t>
            </a:r>
          </a:p>
          <a:p>
            <a:pPr lvl="1"/>
            <a:r>
              <a:rPr lang="en-US" sz="2000" dirty="0"/>
              <a:t>Algorithm &amp; parameters for CA signature</a:t>
            </a:r>
          </a:p>
          <a:p>
            <a:pPr lvl="1"/>
            <a:r>
              <a:rPr lang="en-US" sz="2000" dirty="0"/>
              <a:t>CA name</a:t>
            </a:r>
          </a:p>
          <a:p>
            <a:pPr lvl="1"/>
            <a:r>
              <a:rPr lang="en-US" sz="2000" dirty="0"/>
              <a:t>CRL issuance time</a:t>
            </a:r>
          </a:p>
          <a:p>
            <a:pPr lvl="1"/>
            <a:r>
              <a:rPr lang="en-US" sz="2000" dirty="0"/>
              <a:t>Next CRL issuance time (optional)</a:t>
            </a:r>
          </a:p>
          <a:p>
            <a:pPr lvl="1"/>
            <a:r>
              <a:rPr lang="en-US" sz="2000" dirty="0"/>
              <a:t>List of revoked certificates with </a:t>
            </a:r>
            <a:br>
              <a:rPr lang="en-US" sz="2000" dirty="0"/>
            </a:br>
            <a:r>
              <a:rPr lang="en-US" sz="2000" dirty="0"/>
              <a:t>each</a:t>
            </a:r>
          </a:p>
          <a:p>
            <a:pPr lvl="2"/>
            <a:r>
              <a:rPr lang="en-US" sz="2000" dirty="0"/>
              <a:t>Certificate serial #</a:t>
            </a:r>
          </a:p>
          <a:p>
            <a:pPr lvl="2"/>
            <a:r>
              <a:rPr lang="en-US" sz="2000" dirty="0"/>
              <a:t>Time CA notified of revocation</a:t>
            </a:r>
          </a:p>
          <a:p>
            <a:pPr lvl="2"/>
            <a:r>
              <a:rPr lang="en-US" sz="2000" dirty="0"/>
              <a:t>Extensions (optional)</a:t>
            </a:r>
          </a:p>
          <a:p>
            <a:pPr lvl="1"/>
            <a:r>
              <a:rPr lang="en-US" sz="2000" dirty="0"/>
              <a:t>Extensions related to CRL (optional)</a:t>
            </a:r>
          </a:p>
          <a:p>
            <a:pPr lvl="1"/>
            <a:r>
              <a:rPr lang="en-US" sz="2000" dirty="0"/>
              <a:t>CA’s digital signature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Enterprise Public Key Infrastructure</a:t>
            </a:r>
          </a:p>
        </p:txBody>
      </p:sp>
      <p:pic>
        <p:nvPicPr>
          <p:cNvPr id="6" name="Picture 5" descr="csh5 ch 37 Exhibit 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480" y="1143000"/>
            <a:ext cx="7065039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Certificate Policy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8763000" cy="5562600"/>
          </a:xfrm>
        </p:spPr>
        <p:txBody>
          <a:bodyPr/>
          <a:lstStyle/>
          <a:p>
            <a:r>
              <a:rPr lang="en-US" dirty="0"/>
              <a:t>Private keys must be</a:t>
            </a:r>
          </a:p>
          <a:p>
            <a:pPr lvl="1"/>
            <a:r>
              <a:rPr lang="en-US" dirty="0"/>
              <a:t>Kept confidential</a:t>
            </a:r>
          </a:p>
          <a:p>
            <a:pPr lvl="1"/>
            <a:r>
              <a:rPr lang="en-US" dirty="0"/>
              <a:t>Used only by owners of keys</a:t>
            </a:r>
          </a:p>
          <a:p>
            <a:r>
              <a:rPr lang="en-US" i="1" dirty="0"/>
              <a:t>Trust anchors</a:t>
            </a:r>
            <a:r>
              <a:rPr lang="en-US" dirty="0"/>
              <a:t>’ public key integrity </a:t>
            </a:r>
            <a:br>
              <a:rPr lang="en-US" dirty="0"/>
            </a:br>
            <a:r>
              <a:rPr lang="en-US" dirty="0"/>
              <a:t>must be assured</a:t>
            </a:r>
          </a:p>
          <a:p>
            <a:r>
              <a:rPr lang="en-US" dirty="0"/>
              <a:t>Initial authentication of subscriber</a:t>
            </a:r>
          </a:p>
          <a:p>
            <a:pPr lvl="1"/>
            <a:r>
              <a:rPr lang="en-US" dirty="0"/>
              <a:t>Must be strong</a:t>
            </a:r>
          </a:p>
          <a:p>
            <a:pPr lvl="1"/>
            <a:r>
              <a:rPr lang="en-US" dirty="0"/>
              <a:t>Must prevent identity theft at time of </a:t>
            </a:r>
            <a:br>
              <a:rPr lang="en-US" dirty="0"/>
            </a:br>
            <a:r>
              <a:rPr lang="en-US" dirty="0"/>
              <a:t>certificate creation</a:t>
            </a:r>
          </a:p>
          <a:p>
            <a:r>
              <a:rPr lang="en-US" dirty="0"/>
              <a:t>CA &amp; RA (Registration Authority) computer systems must be protected against tampering</a:t>
            </a:r>
          </a:p>
          <a:p>
            <a:r>
              <a:rPr lang="en-US" dirty="0"/>
              <a:t>Requirements for level of trust must be defined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5052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Policy</a:t>
            </a:r>
            <a:r>
              <a:rPr lang="en-US" baseline="0" dirty="0"/>
              <a:t> (2)</a:t>
            </a:r>
            <a:endParaRPr lang="en-US" dirty="0"/>
          </a:p>
        </p:txBody>
      </p:sp>
      <p:pic>
        <p:nvPicPr>
          <p:cNvPr id="4" name="Picture 3" descr="csh5 ch 37 Exhibit 0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135" y="1143000"/>
            <a:ext cx="8503729" cy="516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Global PKI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8153400" cy="4953000"/>
          </a:xfrm>
        </p:spPr>
        <p:txBody>
          <a:bodyPr/>
          <a:lstStyle/>
          <a:p>
            <a:r>
              <a:rPr lang="en-US" sz="2800" dirty="0"/>
              <a:t>Levels of Trust</a:t>
            </a:r>
          </a:p>
          <a:p>
            <a:r>
              <a:rPr lang="en-US" sz="2800" dirty="0"/>
              <a:t>Proofing</a:t>
            </a:r>
          </a:p>
          <a:p>
            <a:r>
              <a:rPr lang="en-US" sz="2800" dirty="0"/>
              <a:t>Trusted Paths</a:t>
            </a:r>
          </a:p>
          <a:p>
            <a:r>
              <a:rPr lang="en-US" sz="2800" dirty="0"/>
              <a:t>Choosing a PKI </a:t>
            </a:r>
            <a:br>
              <a:rPr lang="en-US" sz="2800" dirty="0"/>
            </a:br>
            <a:r>
              <a:rPr lang="en-US" sz="2800" dirty="0"/>
              <a:t>Architecture</a:t>
            </a:r>
          </a:p>
          <a:p>
            <a:r>
              <a:rPr lang="en-US" sz="2800" dirty="0"/>
              <a:t>Cross-Certification</a:t>
            </a:r>
          </a:p>
          <a:p>
            <a:r>
              <a:rPr lang="en-US" sz="2800" dirty="0"/>
              <a:t>PKI</a:t>
            </a:r>
            <a:r>
              <a:rPr lang="en-US" sz="2800" baseline="0" dirty="0"/>
              <a:t> Interoperability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525780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pPr lvl="0"/>
            <a:r>
              <a:rPr lang="en-US" dirty="0"/>
              <a:t>Levels of Trust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762000"/>
            <a:ext cx="7162800" cy="2550367"/>
          </a:xfrm>
        </p:spPr>
        <p:txBody>
          <a:bodyPr/>
          <a:lstStyle/>
          <a:p>
            <a:r>
              <a:rPr lang="en-US" dirty="0"/>
              <a:t>OMB M04-04 §2.1 basic levels of trust:</a:t>
            </a:r>
          </a:p>
          <a:p>
            <a:pPr lvl="1"/>
            <a:r>
              <a:rPr lang="en-US" dirty="0"/>
              <a:t>Level 1: Little or no confidence in asserted identity’s validity</a:t>
            </a:r>
          </a:p>
          <a:p>
            <a:pPr lvl="1"/>
            <a:r>
              <a:rPr lang="en-US" dirty="0"/>
              <a:t>Level 2: Some confidence</a:t>
            </a:r>
          </a:p>
          <a:p>
            <a:pPr lvl="1"/>
            <a:r>
              <a:rPr lang="en-US" dirty="0"/>
              <a:t>Level 3: High confidence</a:t>
            </a:r>
          </a:p>
          <a:p>
            <a:pPr lvl="1"/>
            <a:r>
              <a:rPr lang="en-US" dirty="0"/>
              <a:t>Level 4: Very high confidence</a:t>
            </a:r>
          </a:p>
        </p:txBody>
      </p:sp>
      <p:pic>
        <p:nvPicPr>
          <p:cNvPr id="6" name="Picture 5" descr="te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776227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914400"/>
          </a:xfrm>
        </p:spPr>
        <p:txBody>
          <a:bodyPr/>
          <a:lstStyle/>
          <a:p>
            <a:pPr lvl="0"/>
            <a:r>
              <a:rPr lang="en-US" dirty="0"/>
              <a:t>Proofing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838200"/>
          </a:xfrm>
        </p:spPr>
        <p:txBody>
          <a:bodyPr/>
          <a:lstStyle/>
          <a:p>
            <a:r>
              <a:rPr lang="en-US" dirty="0"/>
              <a:t>Vetting (proofing) requires increasingly thorough background checking of identity</a:t>
            </a:r>
          </a:p>
        </p:txBody>
      </p:sp>
      <p:pic>
        <p:nvPicPr>
          <p:cNvPr id="6" name="Picture 5" descr="te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48889"/>
            <a:ext cx="9143999" cy="51091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Trusted Paths</a:t>
            </a:r>
          </a:p>
        </p:txBody>
      </p:sp>
      <p:pic>
        <p:nvPicPr>
          <p:cNvPr id="6" name="Picture 5" descr="csh5 ch 37 Exhibit 08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2592" y="1143000"/>
            <a:ext cx="6798815" cy="538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2578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Need for PKI</a:t>
            </a:r>
          </a:p>
          <a:p>
            <a:r>
              <a:rPr lang="en-US" dirty="0"/>
              <a:t>Public Key Certificate</a:t>
            </a:r>
          </a:p>
          <a:p>
            <a:r>
              <a:rPr lang="en-US" dirty="0"/>
              <a:t>Enterprise Public</a:t>
            </a:r>
            <a:r>
              <a:rPr lang="en-US" baseline="0" dirty="0"/>
              <a:t> </a:t>
            </a:r>
            <a:r>
              <a:rPr lang="en-US" dirty="0"/>
              <a:t>Key </a:t>
            </a:r>
            <a:br>
              <a:rPr lang="en-US" dirty="0"/>
            </a:br>
            <a:r>
              <a:rPr lang="en-US" dirty="0"/>
              <a:t>Infrastructure</a:t>
            </a:r>
          </a:p>
          <a:p>
            <a:r>
              <a:rPr lang="en-US" dirty="0"/>
              <a:t>Certificate Policy</a:t>
            </a:r>
          </a:p>
          <a:p>
            <a:r>
              <a:rPr lang="en-US" dirty="0"/>
              <a:t>Global PKI</a:t>
            </a:r>
          </a:p>
          <a:p>
            <a:r>
              <a:rPr lang="en-US" dirty="0"/>
              <a:t>Forms of Revocation</a:t>
            </a:r>
          </a:p>
          <a:p>
            <a:r>
              <a:rPr lang="en-US" dirty="0"/>
              <a:t>Rekey</a:t>
            </a:r>
          </a:p>
          <a:p>
            <a:r>
              <a:rPr lang="en-US" dirty="0"/>
              <a:t>Key Recovery</a:t>
            </a:r>
          </a:p>
          <a:p>
            <a:r>
              <a:rPr lang="en-US" dirty="0"/>
              <a:t>Privilege Management</a:t>
            </a:r>
          </a:p>
          <a:p>
            <a:r>
              <a:rPr lang="en-US" dirty="0"/>
              <a:t>Trusted Archival Services &amp; Trusted Time Stamps</a:t>
            </a:r>
          </a:p>
          <a:p>
            <a:r>
              <a:rPr lang="en-US" dirty="0"/>
              <a:t>Cost of PKI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5362575" cy="4673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Choosing a PKI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8153400" cy="4953000"/>
          </a:xfrm>
        </p:spPr>
        <p:txBody>
          <a:bodyPr/>
          <a:lstStyle/>
          <a:p>
            <a:r>
              <a:rPr lang="en-US" sz="2800" dirty="0"/>
              <a:t>Strict Hierarchy</a:t>
            </a:r>
          </a:p>
          <a:p>
            <a:r>
              <a:rPr lang="en-US" sz="2800" dirty="0"/>
              <a:t>Hierarchy</a:t>
            </a:r>
          </a:p>
          <a:p>
            <a:r>
              <a:rPr lang="en-US" sz="2800" dirty="0"/>
              <a:t>Bridge</a:t>
            </a:r>
          </a:p>
          <a:p>
            <a:r>
              <a:rPr lang="en-US" sz="2800" dirty="0"/>
              <a:t>Multiple Trust Anchors</a:t>
            </a:r>
          </a:p>
          <a:p>
            <a:r>
              <a:rPr lang="en-US" sz="2800" dirty="0"/>
              <a:t>Mesh (Anarchy, Web)</a:t>
            </a:r>
          </a:p>
          <a:p>
            <a:r>
              <a:rPr lang="en-US" sz="2800" dirty="0"/>
              <a:t>Making a Choice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4196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Strict Hierarchy</a:t>
            </a:r>
          </a:p>
        </p:txBody>
      </p:sp>
      <p:pic>
        <p:nvPicPr>
          <p:cNvPr id="4" name="Picture 3" descr="csh5 ch 37 Exhibit 09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565" y="1143000"/>
            <a:ext cx="7668870" cy="51929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Hierarchy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Strict hierarchy requires public key of common ancestor as trust anchor</a:t>
            </a:r>
          </a:p>
          <a:p>
            <a:pPr lvl="1"/>
            <a:r>
              <a:rPr lang="en-US" dirty="0"/>
              <a:t>Thus single root is trust anchor</a:t>
            </a:r>
          </a:p>
          <a:p>
            <a:r>
              <a:rPr lang="en-US" dirty="0" err="1"/>
              <a:t>Nonstrict</a:t>
            </a:r>
            <a:r>
              <a:rPr lang="en-US" dirty="0"/>
              <a:t> hierarchy allows any CA to be trust anchor</a:t>
            </a:r>
          </a:p>
          <a:p>
            <a:pPr lvl="1"/>
            <a:r>
              <a:rPr lang="en-US" dirty="0"/>
              <a:t>Usually local CA becomes trust anchor</a:t>
            </a:r>
          </a:p>
          <a:p>
            <a:pPr lvl="1"/>
            <a:r>
              <a:rPr lang="en-US" dirty="0"/>
              <a:t>Local CA is CA that issued certificate to a relying party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Bridge</a:t>
            </a:r>
          </a:p>
        </p:txBody>
      </p:sp>
      <p:pic>
        <p:nvPicPr>
          <p:cNvPr id="4" name="Picture 3" descr="csh5 ch 37 Exhibit 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97280"/>
            <a:ext cx="7950200" cy="477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Multiple Trust Anchors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Relying party obtains public keys of many CAs</a:t>
            </a:r>
          </a:p>
          <a:p>
            <a:pPr lvl="1"/>
            <a:r>
              <a:rPr lang="en-US" dirty="0"/>
              <a:t>Must use secure method</a:t>
            </a:r>
          </a:p>
          <a:p>
            <a:pPr lvl="1"/>
            <a:r>
              <a:rPr lang="en-US" dirty="0"/>
              <a:t>Each key becomes a trust anchor</a:t>
            </a:r>
          </a:p>
          <a:p>
            <a:r>
              <a:rPr lang="en-US" dirty="0"/>
              <a:t>Helpful for situations where CAs cannot cross-certify each other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0" y="4038600"/>
            <a:ext cx="6934199" cy="2438400"/>
            <a:chOff x="1295400" y="4191000"/>
            <a:chExt cx="5657851" cy="1905000"/>
          </a:xfrm>
        </p:grpSpPr>
        <p:grpSp>
          <p:nvGrpSpPr>
            <p:cNvPr id="4" name="Group 3"/>
            <p:cNvGrpSpPr/>
            <p:nvPr/>
          </p:nvGrpSpPr>
          <p:grpSpPr>
            <a:xfrm>
              <a:off x="1295400" y="4191000"/>
              <a:ext cx="2828925" cy="1905000"/>
              <a:chOff x="3157538" y="1524000"/>
              <a:chExt cx="5657850" cy="3810000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538" y="1524000"/>
                <a:ext cx="2828925" cy="381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6463" y="1524000"/>
                <a:ext cx="2828925" cy="381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4124326" y="4191000"/>
              <a:ext cx="2828925" cy="1905000"/>
              <a:chOff x="3157538" y="1524000"/>
              <a:chExt cx="5657850" cy="38100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538" y="1524000"/>
                <a:ext cx="2828925" cy="381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6463" y="1524000"/>
                <a:ext cx="2828925" cy="381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2181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66800"/>
            <a:ext cx="5562600" cy="1143000"/>
          </a:xfrm>
        </p:spPr>
        <p:txBody>
          <a:bodyPr/>
          <a:lstStyle/>
          <a:p>
            <a:pPr lvl="0"/>
            <a:r>
              <a:rPr lang="en-US" dirty="0"/>
              <a:t>Mesh (Anarchy, Web)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6000"/>
            <a:ext cx="6019800" cy="3886200"/>
          </a:xfrm>
        </p:spPr>
        <p:txBody>
          <a:bodyPr/>
          <a:lstStyle/>
          <a:p>
            <a:r>
              <a:rPr lang="en-US" sz="2800" dirty="0"/>
              <a:t>Web of trust</a:t>
            </a:r>
          </a:p>
          <a:p>
            <a:r>
              <a:rPr lang="en-US" sz="2800" dirty="0"/>
              <a:t>Any CA can trust any other</a:t>
            </a:r>
          </a:p>
          <a:p>
            <a:r>
              <a:rPr lang="en-US" sz="2800" dirty="0"/>
              <a:t>Original concept underlying PGP</a:t>
            </a:r>
          </a:p>
          <a:p>
            <a:r>
              <a:rPr lang="en-US" sz="2800" dirty="0"/>
              <a:t>Not scalable (WHY NOT?)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Making a Choice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315200" cy="4953000"/>
          </a:xfrm>
        </p:spPr>
        <p:txBody>
          <a:bodyPr/>
          <a:lstStyle/>
          <a:p>
            <a:r>
              <a:rPr lang="en-US" dirty="0"/>
              <a:t>Factors</a:t>
            </a:r>
          </a:p>
          <a:p>
            <a:pPr lvl="1"/>
            <a:r>
              <a:rPr lang="en-US" dirty="0"/>
              <a:t>Management culture</a:t>
            </a:r>
          </a:p>
          <a:p>
            <a:pPr lvl="1"/>
            <a:r>
              <a:rPr lang="en-US" dirty="0"/>
              <a:t>Organizational politics</a:t>
            </a:r>
          </a:p>
          <a:p>
            <a:pPr lvl="1"/>
            <a:r>
              <a:rPr lang="en-US" dirty="0"/>
              <a:t>Certification path size</a:t>
            </a:r>
          </a:p>
          <a:p>
            <a:pPr lvl="1"/>
            <a:r>
              <a:rPr lang="en-US" dirty="0"/>
              <a:t>Subscriber population </a:t>
            </a:r>
            <a:br>
              <a:rPr lang="en-US" dirty="0"/>
            </a:br>
            <a:r>
              <a:rPr lang="en-US" dirty="0"/>
              <a:t>size</a:t>
            </a:r>
          </a:p>
          <a:p>
            <a:pPr lvl="1"/>
            <a:r>
              <a:rPr lang="en-US" dirty="0"/>
              <a:t>Subscriber population </a:t>
            </a:r>
            <a:br>
              <a:rPr lang="en-US" dirty="0"/>
            </a:br>
            <a:r>
              <a:rPr lang="en-US" dirty="0"/>
              <a:t>distribution</a:t>
            </a:r>
          </a:p>
          <a:p>
            <a:pPr lvl="1"/>
            <a:r>
              <a:rPr lang="en-US" dirty="0"/>
              <a:t>Revocation information </a:t>
            </a:r>
          </a:p>
          <a:p>
            <a:r>
              <a:rPr lang="en-US" dirty="0"/>
              <a:t>Often end up with multiple </a:t>
            </a:r>
            <a:br>
              <a:rPr lang="en-US" dirty="0"/>
            </a:br>
            <a:r>
              <a:rPr lang="en-US" dirty="0"/>
              <a:t>CAs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89" y="1295400"/>
            <a:ext cx="448856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762000"/>
          </a:xfrm>
        </p:spPr>
        <p:txBody>
          <a:bodyPr/>
          <a:lstStyle/>
          <a:p>
            <a:pPr lvl="0"/>
            <a:r>
              <a:rPr lang="en-US" dirty="0"/>
              <a:t>Cross-Certification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153400" cy="5257800"/>
          </a:xfrm>
        </p:spPr>
        <p:txBody>
          <a:bodyPr/>
          <a:lstStyle/>
          <a:p>
            <a:r>
              <a:rPr lang="en-US" dirty="0"/>
              <a:t>Simplest case:</a:t>
            </a:r>
          </a:p>
          <a:p>
            <a:pPr lvl="1"/>
            <a:r>
              <a:rPr lang="en-US" dirty="0"/>
              <a:t>Two CAs grant the other a </a:t>
            </a:r>
            <a:br>
              <a:rPr lang="en-US" dirty="0"/>
            </a:br>
            <a:r>
              <a:rPr lang="en-US" dirty="0"/>
              <a:t>certificate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Incompatible PKI products</a:t>
            </a:r>
          </a:p>
          <a:p>
            <a:pPr lvl="1"/>
            <a:r>
              <a:rPr lang="en-US" dirty="0"/>
              <a:t>Incompatible certification </a:t>
            </a:r>
            <a:br>
              <a:rPr lang="en-US" dirty="0"/>
            </a:br>
            <a:r>
              <a:rPr lang="en-US" dirty="0"/>
              <a:t>policies</a:t>
            </a:r>
          </a:p>
          <a:p>
            <a:pPr lvl="2"/>
            <a:r>
              <a:rPr lang="en-US" dirty="0"/>
              <a:t>Must review policies</a:t>
            </a:r>
          </a:p>
          <a:p>
            <a:pPr lvl="2"/>
            <a:r>
              <a:rPr lang="en-US" dirty="0"/>
              <a:t>Need equivalent, not identical </a:t>
            </a:r>
            <a:br>
              <a:rPr lang="en-US" dirty="0"/>
            </a:br>
            <a:r>
              <a:rPr lang="en-US" dirty="0"/>
              <a:t>policies</a:t>
            </a:r>
          </a:p>
          <a:p>
            <a:pPr lvl="1"/>
            <a:r>
              <a:rPr lang="en-US" dirty="0"/>
              <a:t>Use name constraints extension in X.509v3 certificates</a:t>
            </a:r>
          </a:p>
          <a:p>
            <a:pPr lvl="2"/>
            <a:r>
              <a:rPr lang="en-US" dirty="0"/>
              <a:t>Trust each others’ domain names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10200" y="1066800"/>
            <a:ext cx="3581400" cy="4038600"/>
            <a:chOff x="6477000" y="1066800"/>
            <a:chExt cx="1841500" cy="1905000"/>
          </a:xfrm>
        </p:grpSpPr>
        <p:sp>
          <p:nvSpPr>
            <p:cNvPr id="3" name="Curved Right Arrow 2"/>
            <p:cNvSpPr/>
            <p:nvPr/>
          </p:nvSpPr>
          <p:spPr bwMode="auto">
            <a:xfrm>
              <a:off x="6477000" y="1143000"/>
              <a:ext cx="914400" cy="1828800"/>
            </a:xfrm>
            <a:prstGeom prst="curved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Curved Right Arrow 5"/>
            <p:cNvSpPr/>
            <p:nvPr/>
          </p:nvSpPr>
          <p:spPr bwMode="auto">
            <a:xfrm rot="10800000">
              <a:off x="7404100" y="1066800"/>
              <a:ext cx="914400" cy="1828800"/>
            </a:xfrm>
            <a:prstGeom prst="curved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Cross-Certification</a:t>
            </a:r>
            <a:r>
              <a:rPr lang="en-US" baseline="0" dirty="0"/>
              <a:t> (2)</a:t>
            </a:r>
            <a:endParaRPr lang="en-US" dirty="0"/>
          </a:p>
        </p:txBody>
      </p:sp>
      <p:pic>
        <p:nvPicPr>
          <p:cNvPr id="4" name="Picture 3" descr="csh5 ch 37 Exhibit 1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56" y="1132114"/>
            <a:ext cx="7781544" cy="540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Cross-Certification</a:t>
            </a:r>
            <a:r>
              <a:rPr lang="en-US" baseline="0" dirty="0"/>
              <a:t> (3)</a:t>
            </a:r>
            <a:endParaRPr lang="en-US" dirty="0"/>
          </a:p>
        </p:txBody>
      </p:sp>
      <p:pic>
        <p:nvPicPr>
          <p:cNvPr id="4" name="Picture 3" descr="csh5 ch 37 Exhibit 1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94" y="1052512"/>
            <a:ext cx="7752806" cy="5653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8153400" cy="4953000"/>
          </a:xfrm>
        </p:spPr>
        <p:txBody>
          <a:bodyPr/>
          <a:lstStyle/>
          <a:p>
            <a:r>
              <a:rPr lang="en-US" sz="2800" dirty="0"/>
              <a:t>Overview</a:t>
            </a:r>
          </a:p>
          <a:p>
            <a:r>
              <a:rPr lang="en-US" sz="2800" dirty="0"/>
              <a:t>Symmetric Key </a:t>
            </a:r>
            <a:br>
              <a:rPr lang="en-US" sz="2800" dirty="0"/>
            </a:br>
            <a:r>
              <a:rPr lang="en-US" sz="2800" dirty="0"/>
              <a:t>Cryptography</a:t>
            </a:r>
          </a:p>
          <a:p>
            <a:r>
              <a:rPr lang="en-US" sz="2800" dirty="0"/>
              <a:t>Public Key Cryptosystem</a:t>
            </a:r>
          </a:p>
          <a:p>
            <a:r>
              <a:rPr lang="en-US" sz="2800" dirty="0"/>
              <a:t>Advantages of PKC </a:t>
            </a:r>
            <a:br>
              <a:rPr lang="en-US" sz="2800" dirty="0"/>
            </a:br>
            <a:r>
              <a:rPr lang="en-US" sz="2800" dirty="0"/>
              <a:t>over SKC</a:t>
            </a:r>
          </a:p>
          <a:p>
            <a:r>
              <a:rPr lang="en-US" sz="2800" dirty="0"/>
              <a:t>Combination of the Two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59" y="53340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PKI Interoperability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3657600" cy="56388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Factors</a:t>
            </a:r>
          </a:p>
          <a:p>
            <a:r>
              <a:rPr lang="en-US" dirty="0"/>
              <a:t>Trust Path</a:t>
            </a:r>
          </a:p>
          <a:p>
            <a:r>
              <a:rPr lang="en-US" dirty="0"/>
              <a:t>Cryptographic Algorithms</a:t>
            </a:r>
          </a:p>
          <a:p>
            <a:r>
              <a:rPr lang="en-US" dirty="0"/>
              <a:t>Certificate &amp; CRL Formats</a:t>
            </a:r>
          </a:p>
          <a:p>
            <a:r>
              <a:rPr lang="en-US" dirty="0"/>
              <a:t>Certificate &amp; CRL Dissemination</a:t>
            </a:r>
          </a:p>
          <a:p>
            <a:r>
              <a:rPr lang="en-US" dirty="0"/>
              <a:t>Certificate Policies</a:t>
            </a:r>
          </a:p>
          <a:p>
            <a:r>
              <a:rPr lang="en-US" dirty="0"/>
              <a:t>Names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5" y="960053"/>
            <a:ext cx="5725286" cy="521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685800"/>
          </a:xfrm>
        </p:spPr>
        <p:txBody>
          <a:bodyPr/>
          <a:lstStyle/>
          <a:p>
            <a:pPr lvl="0"/>
            <a:r>
              <a:rPr lang="en-US" dirty="0"/>
              <a:t>Forms of Revocation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dirty="0"/>
              <a:t>Types of Revocation-Notification Mechanisms</a:t>
            </a:r>
          </a:p>
          <a:p>
            <a:r>
              <a:rPr lang="en-US" dirty="0"/>
              <a:t>Certificate Revocation Lists &amp; Variants</a:t>
            </a:r>
          </a:p>
          <a:p>
            <a:r>
              <a:rPr lang="en-US" dirty="0"/>
              <a:t>Server-Based Revocation Protocols</a:t>
            </a:r>
          </a:p>
          <a:p>
            <a:r>
              <a:rPr lang="en-US" dirty="0"/>
              <a:t>Summary of Recommendations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2692400"/>
            <a:ext cx="4714875" cy="3810000"/>
            <a:chOff x="2740025" y="2489200"/>
            <a:chExt cx="4714875" cy="38100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025" y="2489200"/>
              <a:ext cx="2124075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100" y="3238500"/>
              <a:ext cx="2590800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864100" y="2489200"/>
              <a:ext cx="2590800" cy="7493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Types of Revocation-Notification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00"/>
            <a:ext cx="5181600" cy="5168900"/>
          </a:xfrm>
        </p:spPr>
        <p:txBody>
          <a:bodyPr/>
          <a:lstStyle/>
          <a:p>
            <a:r>
              <a:rPr lang="en-US" dirty="0"/>
              <a:t>Concerns about CRLs have led to variations for checking validity of certificates</a:t>
            </a:r>
          </a:p>
          <a:p>
            <a:r>
              <a:rPr lang="en-US" dirty="0"/>
              <a:t>Online Certificate Status Protocol (OCSP)</a:t>
            </a:r>
          </a:p>
          <a:p>
            <a:pPr lvl="1"/>
            <a:r>
              <a:rPr lang="en-US" dirty="0"/>
              <a:t>RFC 2560</a:t>
            </a:r>
          </a:p>
          <a:p>
            <a:r>
              <a:rPr lang="en-US" dirty="0"/>
              <a:t>Directory-based verification &amp; revocation</a:t>
            </a:r>
          </a:p>
          <a:p>
            <a:r>
              <a:rPr lang="en-US" dirty="0"/>
              <a:t>B-tree revocation lists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55700"/>
            <a:ext cx="3774948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Certificate Revocation Lists &amp;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4953000"/>
          </a:xfrm>
        </p:spPr>
        <p:txBody>
          <a:bodyPr/>
          <a:lstStyle/>
          <a:p>
            <a:r>
              <a:rPr lang="en-US" dirty="0"/>
              <a:t>Most versatile, effective &amp; recommended</a:t>
            </a:r>
          </a:p>
          <a:p>
            <a:r>
              <a:rPr lang="en-US" dirty="0"/>
              <a:t>Variations</a:t>
            </a:r>
          </a:p>
          <a:p>
            <a:pPr lvl="1"/>
            <a:r>
              <a:rPr lang="en-US" dirty="0"/>
              <a:t>Full &amp; complete CRL (rare)</a:t>
            </a:r>
          </a:p>
          <a:p>
            <a:pPr lvl="2"/>
            <a:r>
              <a:rPr lang="en-US" dirty="0"/>
              <a:t>All certificates, revoked and valid</a:t>
            </a:r>
          </a:p>
          <a:p>
            <a:pPr lvl="2"/>
            <a:r>
              <a:rPr lang="en-US" dirty="0"/>
              <a:t>Most CRLs have only recent revocations</a:t>
            </a:r>
          </a:p>
          <a:p>
            <a:pPr lvl="1"/>
            <a:r>
              <a:rPr lang="en-US" dirty="0"/>
              <a:t>Authority revocation list (ARL) – usually short</a:t>
            </a:r>
          </a:p>
          <a:p>
            <a:pPr lvl="2"/>
            <a:r>
              <a:rPr lang="en-US" dirty="0"/>
              <a:t>Revocations only for CAs</a:t>
            </a:r>
          </a:p>
          <a:p>
            <a:pPr lvl="2"/>
            <a:r>
              <a:rPr lang="en-US" dirty="0"/>
              <a:t>Don’t use X.509v1 ARL – only X.509v2, </a:t>
            </a:r>
            <a:br>
              <a:rPr lang="en-US" dirty="0"/>
            </a:br>
            <a:r>
              <a:rPr lang="en-US" dirty="0"/>
              <a:t>which distinguishes between CRL &amp; ARL</a:t>
            </a:r>
          </a:p>
          <a:p>
            <a:pPr lvl="1"/>
            <a:r>
              <a:rPr lang="en-US" dirty="0"/>
              <a:t>Distribution-point CRL: allows partitions </a:t>
            </a:r>
            <a:br>
              <a:rPr lang="en-US" dirty="0"/>
            </a:br>
            <a:r>
              <a:rPr lang="en-US" dirty="0"/>
              <a:t>for shorter lists</a:t>
            </a:r>
          </a:p>
          <a:p>
            <a:pPr lvl="1"/>
            <a:r>
              <a:rPr lang="en-US" dirty="0"/>
              <a:t>Delta CRL: changes only since last CRL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4400" y="4114800"/>
            <a:ext cx="1651000" cy="264687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ym typeface="Symbol"/>
              </a:rPr>
              <a:t>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sz="3400" dirty="0"/>
              <a:t>Server-Based Revocation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313714" cy="5486400"/>
          </a:xfrm>
        </p:spPr>
        <p:txBody>
          <a:bodyPr/>
          <a:lstStyle/>
          <a:p>
            <a:r>
              <a:rPr lang="en-US" sz="2100" dirty="0"/>
              <a:t>Servers provide revocation info; e.g.,</a:t>
            </a:r>
          </a:p>
          <a:p>
            <a:pPr lvl="1"/>
            <a:r>
              <a:rPr lang="en-US" sz="2100" dirty="0"/>
              <a:t>On-Line Certificate Status Protocol (OCSP)</a:t>
            </a:r>
          </a:p>
          <a:p>
            <a:pPr lvl="1"/>
            <a:r>
              <a:rPr lang="en-US" sz="2100" dirty="0"/>
              <a:t>Simple Certificate Validation Protocol (SCVP)</a:t>
            </a:r>
          </a:p>
          <a:p>
            <a:r>
              <a:rPr lang="en-US" sz="2100" dirty="0"/>
              <a:t>Flaws</a:t>
            </a:r>
          </a:p>
          <a:p>
            <a:pPr lvl="1"/>
            <a:r>
              <a:rPr lang="en-US" sz="2100" dirty="0"/>
              <a:t>Need to secure channel to server</a:t>
            </a:r>
          </a:p>
          <a:p>
            <a:pPr lvl="1"/>
            <a:r>
              <a:rPr lang="en-US" sz="2100" dirty="0"/>
              <a:t>Computationally intensive digital signature generation makes system difficult to scale</a:t>
            </a:r>
          </a:p>
          <a:p>
            <a:pPr lvl="1"/>
            <a:r>
              <a:rPr lang="en-US" sz="2100" dirty="0"/>
              <a:t>Need trusted servers</a:t>
            </a:r>
          </a:p>
          <a:p>
            <a:r>
              <a:rPr lang="en-US" sz="2100" dirty="0"/>
              <a:t>Useful when need to</a:t>
            </a:r>
          </a:p>
          <a:p>
            <a:pPr lvl="1"/>
            <a:r>
              <a:rPr lang="en-US" sz="2100" dirty="0"/>
              <a:t>Have thinnest possible PKI clients</a:t>
            </a:r>
          </a:p>
          <a:p>
            <a:pPr lvl="1"/>
            <a:r>
              <a:rPr lang="en-US" sz="2100" dirty="0"/>
              <a:t>Generate revenue for CA services</a:t>
            </a:r>
          </a:p>
          <a:p>
            <a:pPr lvl="1"/>
            <a:r>
              <a:rPr lang="en-US" sz="2100" dirty="0"/>
              <a:t>Check changing credentials</a:t>
            </a:r>
          </a:p>
          <a:p>
            <a:pPr lvl="1"/>
            <a:r>
              <a:rPr lang="en-US" sz="2100" dirty="0"/>
              <a:t>Update changing credentials</a:t>
            </a:r>
          </a:p>
          <a:p>
            <a:pPr lvl="1"/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1219200"/>
            <a:ext cx="2533650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Recommendations for CRLs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Use combination of</a:t>
            </a:r>
          </a:p>
          <a:p>
            <a:r>
              <a:rPr lang="en-US" sz="2200" dirty="0"/>
              <a:t>CRLs</a:t>
            </a:r>
          </a:p>
          <a:p>
            <a:r>
              <a:rPr lang="en-US" sz="2200" dirty="0"/>
              <a:t>Replication of CA directory entry for fast access</a:t>
            </a:r>
          </a:p>
          <a:p>
            <a:r>
              <a:rPr lang="en-US" sz="2200" dirty="0"/>
              <a:t>ARLs &amp; their consolidation</a:t>
            </a:r>
          </a:p>
          <a:p>
            <a:r>
              <a:rPr lang="en-US" sz="2200" dirty="0"/>
              <a:t>Consolidation of reason-codes of key compromise in a domain</a:t>
            </a:r>
          </a:p>
          <a:p>
            <a:pPr lvl="1"/>
            <a:r>
              <a:rPr lang="en-US" sz="2200" dirty="0"/>
              <a:t>Use Distribution Point extension</a:t>
            </a:r>
          </a:p>
          <a:p>
            <a:pPr lvl="1"/>
            <a:r>
              <a:rPr lang="en-US" sz="2200" dirty="0"/>
              <a:t>Issue CRL frequently</a:t>
            </a:r>
          </a:p>
          <a:p>
            <a:r>
              <a:rPr lang="en-US" sz="2200" dirty="0"/>
              <a:t>Partition routine revocation info using Distribution Point CRLs if CRLs become too large</a:t>
            </a:r>
          </a:p>
          <a:p>
            <a:r>
              <a:rPr lang="en-US" sz="2200" dirty="0"/>
              <a:t>Store plaintext CRLs for fast searching</a:t>
            </a:r>
          </a:p>
          <a:p>
            <a:r>
              <a:rPr lang="en-US" sz="2200" dirty="0"/>
              <a:t>Eliminate private information to eliminate need for authentication when searching CRLs</a:t>
            </a:r>
          </a:p>
        </p:txBody>
      </p:sp>
    </p:spTree>
    <p:extLst>
      <p:ext uri="{BB962C8B-B14F-4D97-AF65-F5344CB8AC3E}">
        <p14:creationId xmlns:p14="http://schemas.microsoft.com/office/powerpoint/2010/main" val="3841810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-1"/>
            <a:ext cx="9136744" cy="685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87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7"/>
            <a:ext cx="8153400" cy="678543"/>
          </a:xfrm>
        </p:spPr>
        <p:txBody>
          <a:bodyPr/>
          <a:lstStyle/>
          <a:p>
            <a:pPr lvl="0"/>
            <a:r>
              <a:rPr lang="en-US" dirty="0"/>
              <a:t>Rekey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dirty="0"/>
              <a:t>Public key certificates eventually </a:t>
            </a:r>
            <a:br>
              <a:rPr lang="en-US" dirty="0"/>
            </a:br>
            <a:r>
              <a:rPr lang="en-US" dirty="0"/>
              <a:t>expire</a:t>
            </a:r>
          </a:p>
          <a:p>
            <a:pPr lvl="1"/>
            <a:r>
              <a:rPr lang="en-US" dirty="0"/>
              <a:t>Thus need new PK </a:t>
            </a:r>
            <a:br>
              <a:rPr lang="en-US" dirty="0"/>
            </a:br>
            <a:r>
              <a:rPr lang="en-US" dirty="0"/>
              <a:t>certificates</a:t>
            </a:r>
          </a:p>
          <a:p>
            <a:r>
              <a:rPr lang="en-US" dirty="0"/>
              <a:t>Don’t use PKs longer than </a:t>
            </a:r>
            <a:br>
              <a:rPr lang="en-US" dirty="0"/>
            </a:br>
            <a:r>
              <a:rPr lang="en-US" dirty="0"/>
              <a:t>estimated time for brute-force </a:t>
            </a:r>
            <a:br>
              <a:rPr lang="en-US" dirty="0"/>
            </a:br>
            <a:r>
              <a:rPr lang="en-US" dirty="0"/>
              <a:t>cryptanalysis</a:t>
            </a:r>
          </a:p>
          <a:p>
            <a:pPr lvl="1"/>
            <a:r>
              <a:rPr lang="en-US" i="1" dirty="0"/>
              <a:t>Cryptanalysis threat period</a:t>
            </a:r>
          </a:p>
          <a:p>
            <a:pPr lvl="1"/>
            <a:r>
              <a:rPr lang="en-US" dirty="0"/>
              <a:t>Shortens all the time as </a:t>
            </a:r>
            <a:br>
              <a:rPr lang="en-US" dirty="0"/>
            </a:br>
            <a:r>
              <a:rPr lang="en-US" dirty="0"/>
              <a:t>computational power increases</a:t>
            </a:r>
          </a:p>
          <a:p>
            <a:r>
              <a:rPr lang="en-US" dirty="0"/>
              <a:t>Current estimates</a:t>
            </a:r>
          </a:p>
          <a:p>
            <a:pPr lvl="1"/>
            <a:r>
              <a:rPr lang="en-US" dirty="0"/>
              <a:t>1024 bit RSA key → 25 years in 2009 &amp; 1.5 now</a:t>
            </a:r>
          </a:p>
          <a:p>
            <a:pPr lvl="1"/>
            <a:r>
              <a:rPr lang="en-US" dirty="0"/>
              <a:t>Therefore worthwhile recertifying keys</a:t>
            </a:r>
          </a:p>
          <a:p>
            <a:pPr lvl="2"/>
            <a:r>
              <a:rPr lang="en-US" dirty="0"/>
              <a:t>Reduce number of keys necessary to access or validate older files/messages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1148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4905829"/>
            <a:ext cx="88357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Why?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Brute-Force Cracking 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0410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2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Key Recovery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257800"/>
          </a:xfrm>
        </p:spPr>
        <p:txBody>
          <a:bodyPr/>
          <a:lstStyle/>
          <a:p>
            <a:r>
              <a:rPr lang="en-US" dirty="0"/>
              <a:t>Distinguish between </a:t>
            </a:r>
            <a:r>
              <a:rPr lang="en-US" i="1" dirty="0"/>
              <a:t>signing keys </a:t>
            </a:r>
            <a:r>
              <a:rPr lang="en-US" dirty="0"/>
              <a:t>&amp; </a:t>
            </a:r>
            <a:r>
              <a:rPr lang="en-US" i="1" dirty="0"/>
              <a:t>data encryption keys</a:t>
            </a:r>
          </a:p>
          <a:p>
            <a:pPr lvl="1"/>
            <a:r>
              <a:rPr lang="en-US" dirty="0"/>
              <a:t>Signing keys must </a:t>
            </a:r>
            <a:r>
              <a:rPr lang="en-US" i="1" dirty="0"/>
              <a:t>never</a:t>
            </a:r>
            <a:r>
              <a:rPr lang="en-US" dirty="0"/>
              <a:t> be subject to key recovery!</a:t>
            </a:r>
          </a:p>
          <a:p>
            <a:pPr lvl="1"/>
            <a:r>
              <a:rPr lang="en-US" dirty="0"/>
              <a:t>Data encryption keys </a:t>
            </a:r>
            <a:r>
              <a:rPr lang="en-US" i="1" dirty="0"/>
              <a:t>may</a:t>
            </a:r>
            <a:r>
              <a:rPr lang="en-US" dirty="0"/>
              <a:t> be protected by key recovery</a:t>
            </a:r>
          </a:p>
          <a:p>
            <a:r>
              <a:rPr lang="en-US" i="1" dirty="0"/>
              <a:t>Key escrow</a:t>
            </a:r>
          </a:p>
          <a:p>
            <a:pPr lvl="1"/>
            <a:r>
              <a:rPr lang="en-US" dirty="0"/>
              <a:t>Provide private </a:t>
            </a:r>
            <a:br>
              <a:rPr lang="en-US" dirty="0"/>
            </a:br>
            <a:r>
              <a:rPr lang="en-US" dirty="0"/>
              <a:t>decryption key to </a:t>
            </a:r>
            <a:r>
              <a:rPr lang="en-US" i="1" dirty="0"/>
              <a:t>key </a:t>
            </a:r>
            <a:br>
              <a:rPr lang="en-US" i="1" dirty="0"/>
            </a:br>
            <a:r>
              <a:rPr lang="en-US" i="1" dirty="0"/>
              <a:t>recovery agent </a:t>
            </a:r>
            <a:r>
              <a:rPr lang="en-US" dirty="0"/>
              <a:t>(KRA)</a:t>
            </a:r>
          </a:p>
          <a:p>
            <a:r>
              <a:rPr lang="en-US" i="1" dirty="0"/>
              <a:t>Key encapsulation</a:t>
            </a:r>
          </a:p>
          <a:p>
            <a:pPr lvl="1"/>
            <a:r>
              <a:rPr lang="en-US" i="1" dirty="0"/>
              <a:t>Encrypt </a:t>
            </a:r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decryption key using </a:t>
            </a:r>
            <a:br>
              <a:rPr lang="en-US" dirty="0"/>
            </a:br>
            <a:r>
              <a:rPr lang="en-US" dirty="0"/>
              <a:t>KRA’s public key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2291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dirty="0"/>
              <a:t>Early days of encryption across Internet</a:t>
            </a:r>
          </a:p>
          <a:p>
            <a:pPr lvl="1"/>
            <a:r>
              <a:rPr lang="en-US" dirty="0"/>
              <a:t>Individuals</a:t>
            </a:r>
          </a:p>
          <a:p>
            <a:pPr lvl="1"/>
            <a:r>
              <a:rPr lang="en-US" dirty="0"/>
              <a:t>Pretty Good </a:t>
            </a:r>
            <a:br>
              <a:rPr lang="en-US" dirty="0"/>
            </a:br>
            <a:r>
              <a:rPr lang="en-US" dirty="0"/>
              <a:t>Privacy (PGP)</a:t>
            </a:r>
          </a:p>
          <a:p>
            <a:pPr lvl="1"/>
            <a:r>
              <a:rPr lang="en-US" dirty="0"/>
              <a:t>Web of trust</a:t>
            </a:r>
          </a:p>
          <a:p>
            <a:r>
              <a:rPr lang="en-US" dirty="0"/>
              <a:t>Today’s encryption </a:t>
            </a:r>
            <a:br>
              <a:rPr lang="en-US" dirty="0"/>
            </a:br>
            <a:r>
              <a:rPr lang="en-US" dirty="0"/>
              <a:t>much more complex</a:t>
            </a:r>
          </a:p>
          <a:p>
            <a:pPr lvl="1"/>
            <a:r>
              <a:rPr lang="en-US" dirty="0"/>
              <a:t>Formalized</a:t>
            </a:r>
          </a:p>
          <a:p>
            <a:pPr lvl="1"/>
            <a:r>
              <a:rPr lang="en-US" dirty="0"/>
              <a:t>Organizational</a:t>
            </a:r>
          </a:p>
          <a:p>
            <a:pPr lvl="1"/>
            <a:r>
              <a:rPr lang="en-US" dirty="0"/>
              <a:t>Fundamentally concerned with trust relationships</a:t>
            </a:r>
          </a:p>
          <a:p>
            <a:r>
              <a:rPr lang="en-US" dirty="0"/>
              <a:t>Key applications include</a:t>
            </a:r>
          </a:p>
          <a:p>
            <a:pPr lvl="1"/>
            <a:r>
              <a:rPr lang="en-US" dirty="0"/>
              <a:t>Data in flight (networking)</a:t>
            </a:r>
          </a:p>
          <a:p>
            <a:pPr lvl="1"/>
            <a:r>
              <a:rPr lang="en-US" dirty="0"/>
              <a:t>Data at rest (storage)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5867400"/>
            <a:ext cx="3165995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i="1" dirty="0"/>
              <a:t>CSH6</a:t>
            </a:r>
            <a:r>
              <a:rPr lang="en-US" sz="1400" dirty="0"/>
              <a:t>  Chapters</a:t>
            </a:r>
          </a:p>
          <a:p>
            <a:r>
              <a:rPr lang="en-US" sz="1400" dirty="0"/>
              <a:t>7: Encryption</a:t>
            </a:r>
          </a:p>
          <a:p>
            <a:r>
              <a:rPr lang="en-US" sz="1400" dirty="0"/>
              <a:t>32: VPNs &amp; Secure Remote Access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546211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r>
              <a:rPr lang="en-US" dirty="0"/>
              <a:t>Key Recovery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63000" cy="5562600"/>
          </a:xfrm>
        </p:spPr>
        <p:txBody>
          <a:bodyPr/>
          <a:lstStyle/>
          <a:p>
            <a:r>
              <a:rPr lang="en-US" dirty="0"/>
              <a:t>Avoiding giving KRA control</a:t>
            </a:r>
          </a:p>
          <a:p>
            <a:r>
              <a:rPr lang="en-US" dirty="0"/>
              <a:t>May not want KRA to have unfettered </a:t>
            </a:r>
            <a:br>
              <a:rPr lang="en-US" dirty="0"/>
            </a:br>
            <a:r>
              <a:rPr lang="en-US" dirty="0"/>
              <a:t>access to decryption key</a:t>
            </a:r>
          </a:p>
          <a:p>
            <a:r>
              <a:rPr lang="en-US" dirty="0"/>
              <a:t>So can</a:t>
            </a:r>
            <a:r>
              <a:rPr lang="en-US" baseline="0" dirty="0"/>
              <a:t> </a:t>
            </a:r>
          </a:p>
          <a:p>
            <a:pPr lvl="1"/>
            <a:r>
              <a:rPr lang="en-US" dirty="0" err="1"/>
              <a:t>Superencrypt</a:t>
            </a:r>
            <a:endParaRPr lang="en-US" dirty="0"/>
          </a:p>
          <a:p>
            <a:pPr lvl="2"/>
            <a:r>
              <a:rPr lang="en-US" dirty="0"/>
              <a:t>Encrypt using 2 keys</a:t>
            </a:r>
          </a:p>
          <a:p>
            <a:pPr lvl="2"/>
            <a:r>
              <a:rPr lang="en-US" dirty="0"/>
              <a:t>Requires collaboration to </a:t>
            </a:r>
            <a:br>
              <a:rPr lang="en-US" dirty="0"/>
            </a:br>
            <a:r>
              <a:rPr lang="en-US" dirty="0"/>
              <a:t>get key</a:t>
            </a:r>
          </a:p>
          <a:p>
            <a:pPr lvl="1"/>
            <a:r>
              <a:rPr lang="en-US" dirty="0"/>
              <a:t>Split the key: </a:t>
            </a:r>
            <a:r>
              <a:rPr lang="en-US" i="1" dirty="0"/>
              <a:t>Shamir’s n out </a:t>
            </a:r>
            <a:br>
              <a:rPr lang="en-US" i="1" dirty="0"/>
            </a:br>
            <a:r>
              <a:rPr lang="en-US" i="1" dirty="0"/>
              <a:t>of m rule</a:t>
            </a:r>
          </a:p>
          <a:p>
            <a:pPr lvl="2"/>
            <a:r>
              <a:rPr lang="en-US" dirty="0"/>
              <a:t>Send parts</a:t>
            </a:r>
            <a:r>
              <a:rPr lang="en-US" baseline="0" dirty="0"/>
              <a:t> of key to </a:t>
            </a:r>
            <a:r>
              <a:rPr lang="en-US" i="1" baseline="0" dirty="0"/>
              <a:t>m</a:t>
            </a:r>
            <a:r>
              <a:rPr lang="en-US" baseline="0" dirty="0"/>
              <a:t> recipients</a:t>
            </a:r>
          </a:p>
          <a:p>
            <a:pPr lvl="2"/>
            <a:r>
              <a:rPr lang="en-US" baseline="0" dirty="0"/>
              <a:t>Require at least </a:t>
            </a:r>
            <a:r>
              <a:rPr lang="en-US" i="1" baseline="0" dirty="0"/>
              <a:t>n</a:t>
            </a:r>
            <a:r>
              <a:rPr lang="en-US" baseline="0" dirty="0"/>
              <a:t> recipients to </a:t>
            </a:r>
            <a:br>
              <a:rPr lang="en-US" baseline="0" dirty="0"/>
            </a:br>
            <a:r>
              <a:rPr lang="en-US" baseline="0" dirty="0"/>
              <a:t>collaborate in restoring key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3229"/>
            <a:ext cx="3505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09600"/>
          </a:xfrm>
        </p:spPr>
        <p:txBody>
          <a:bodyPr/>
          <a:lstStyle/>
          <a:p>
            <a:pPr lvl="0"/>
            <a:r>
              <a:rPr lang="en-US" dirty="0"/>
              <a:t>Privilege Management</a:t>
            </a:r>
          </a:p>
        </p:txBody>
      </p:sp>
      <p:pic>
        <p:nvPicPr>
          <p:cNvPr id="6" name="Picture 5" descr="te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47823"/>
            <a:ext cx="6858000" cy="603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Trusted Archival Services &amp; Trusted Time Stamps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257800"/>
          </a:xfrm>
        </p:spPr>
        <p:txBody>
          <a:bodyPr/>
          <a:lstStyle/>
          <a:p>
            <a:r>
              <a:rPr lang="en-US" dirty="0"/>
              <a:t>PKI does not prevent alteration or spoofing</a:t>
            </a:r>
          </a:p>
          <a:p>
            <a:pPr lvl="1"/>
            <a:r>
              <a:rPr lang="en-US" dirty="0"/>
              <a:t>Merely detects them</a:t>
            </a:r>
          </a:p>
          <a:p>
            <a:r>
              <a:rPr lang="en-US" dirty="0"/>
              <a:t>Could also challenge digital signature after expiry of cryptanalysis threat period</a:t>
            </a:r>
          </a:p>
          <a:p>
            <a:r>
              <a:rPr lang="en-US" dirty="0"/>
              <a:t>But can use trusted archival </a:t>
            </a:r>
            <a:br>
              <a:rPr lang="en-US" dirty="0"/>
            </a:br>
            <a:r>
              <a:rPr lang="en-US" dirty="0"/>
              <a:t>services</a:t>
            </a:r>
          </a:p>
          <a:p>
            <a:pPr lvl="1"/>
            <a:r>
              <a:rPr lang="en-US" dirty="0"/>
              <a:t>Need to provide storage of </a:t>
            </a:r>
            <a:br>
              <a:rPr lang="en-US" dirty="0"/>
            </a:br>
            <a:r>
              <a:rPr lang="en-US" dirty="0"/>
              <a:t>signed materials</a:t>
            </a:r>
          </a:p>
          <a:p>
            <a:pPr lvl="1"/>
            <a:r>
              <a:rPr lang="en-US" dirty="0"/>
              <a:t>Trustworthy assurance of </a:t>
            </a:r>
            <a:br>
              <a:rPr lang="en-US" dirty="0"/>
            </a:br>
            <a:r>
              <a:rPr lang="en-US" dirty="0"/>
              <a:t>error-free transcription from </a:t>
            </a:r>
            <a:br>
              <a:rPr lang="en-US" dirty="0"/>
            </a:br>
            <a:r>
              <a:rPr lang="en-US" dirty="0"/>
              <a:t>medium to medium over time </a:t>
            </a:r>
            <a:br>
              <a:rPr lang="en-US" dirty="0"/>
            </a:br>
            <a:r>
              <a:rPr lang="en-US" dirty="0"/>
              <a:t>as media degrade &amp; </a:t>
            </a:r>
            <a:br>
              <a:rPr lang="en-US" dirty="0"/>
            </a:br>
            <a:r>
              <a:rPr lang="en-US" dirty="0"/>
              <a:t>technologies change</a:t>
            </a:r>
          </a:p>
          <a:p>
            <a:pPr lvl="1"/>
            <a:r>
              <a:rPr lang="en-US" dirty="0"/>
              <a:t>Can add functions of trusted time stamps</a:t>
            </a:r>
          </a:p>
          <a:p>
            <a:pPr lvl="1"/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4" y="2438400"/>
            <a:ext cx="3592286" cy="352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Cost of PKI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r>
              <a:rPr lang="en-US" dirty="0"/>
              <a:t>Compare costs of PKI with costs of not </a:t>
            </a:r>
            <a:br>
              <a:rPr lang="en-US" dirty="0"/>
            </a:br>
            <a:r>
              <a:rPr lang="en-US" dirty="0"/>
              <a:t>having PKI!</a:t>
            </a:r>
          </a:p>
          <a:p>
            <a:pPr lvl="1"/>
            <a:r>
              <a:rPr lang="en-US" dirty="0"/>
              <a:t>Scalability is key factor: 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 vs 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keys</a:t>
            </a:r>
          </a:p>
          <a:p>
            <a:r>
              <a:rPr lang="en-US" dirty="0"/>
              <a:t>Consider consequences of untrusted </a:t>
            </a:r>
            <a:br>
              <a:rPr lang="en-US" dirty="0"/>
            </a:br>
            <a:r>
              <a:rPr lang="en-US" dirty="0"/>
              <a:t>digital communications</a:t>
            </a:r>
          </a:p>
          <a:p>
            <a:pPr lvl="1"/>
            <a:r>
              <a:rPr lang="en-US" dirty="0"/>
              <a:t>Continued dependence on trust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8610600" cy="224676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M. E. Kabay’s question sent in 2001 to Norwich University authorities </a:t>
            </a:r>
            <a:br>
              <a:rPr lang="en-US" dirty="0"/>
            </a:br>
            <a:r>
              <a:rPr lang="en-US" dirty="0"/>
              <a:t>who resisted digital signatures on documents sent by e-mail:</a:t>
            </a:r>
          </a:p>
          <a:p>
            <a:endParaRPr lang="en-US" dirty="0"/>
          </a:p>
          <a:p>
            <a:r>
              <a:rPr lang="en-US" i="1" dirty="0"/>
              <a:t>How is depending on pigment smeared through a hole </a:t>
            </a:r>
          </a:p>
          <a:p>
            <a:r>
              <a:rPr lang="en-US" i="1" dirty="0"/>
              <a:t>in the end of a stick onto compressed fibers from dead plants</a:t>
            </a:r>
          </a:p>
          <a:p>
            <a:r>
              <a:rPr lang="en-US" i="1" dirty="0"/>
              <a:t>supposed to engender more trust in the authenticity and integrity</a:t>
            </a:r>
            <a:br>
              <a:rPr lang="en-US" i="1" dirty="0"/>
            </a:br>
            <a:r>
              <a:rPr lang="en-US" i="1" dirty="0"/>
              <a:t>of a document than cryptographically sound digital signatures?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10000" r="18196" b="6190"/>
          <a:stretch/>
        </p:blipFill>
        <p:spPr bwMode="auto">
          <a:xfrm>
            <a:off x="6244771" y="914400"/>
            <a:ext cx="2670629" cy="3193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E830-3E1D-419B-8FA0-D52713B0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 Kabay’s Notes on </a:t>
            </a:r>
            <a:br>
              <a:rPr lang="en-US" dirty="0"/>
            </a:br>
            <a:r>
              <a:rPr lang="en-US" dirty="0"/>
              <a:t>HR v IT for 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DD06-4F7D-48B4-B9E9-2A35849C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</a:t>
            </a:r>
          </a:p>
          <a:p>
            <a:pPr lvl="1"/>
            <a:r>
              <a:rPr lang="en-US" dirty="0"/>
              <a:t>Can support software for issuing and revoking certificates</a:t>
            </a:r>
          </a:p>
          <a:p>
            <a:pPr lvl="1"/>
            <a:r>
              <a:rPr lang="en-US" dirty="0"/>
              <a:t>But have no information about new hires, changes of position, authorization as CAs, deauthorization or firing</a:t>
            </a:r>
          </a:p>
          <a:p>
            <a:r>
              <a:rPr lang="en-US" dirty="0"/>
              <a:t>HR</a:t>
            </a:r>
          </a:p>
          <a:p>
            <a:pPr lvl="1"/>
            <a:r>
              <a:rPr lang="en-US" dirty="0"/>
              <a:t>Equipped to handle all employee-related issues</a:t>
            </a:r>
          </a:p>
          <a:p>
            <a:pPr lvl="1"/>
            <a:r>
              <a:rPr lang="en-US" dirty="0"/>
              <a:t>Issuing/revoking certificates run by software</a:t>
            </a:r>
          </a:p>
          <a:p>
            <a:pPr lvl="1"/>
            <a:r>
              <a:rPr lang="en-US" dirty="0"/>
              <a:t>Therefore appropriate CAs</a:t>
            </a:r>
          </a:p>
        </p:txBody>
      </p:sp>
    </p:spTree>
    <p:extLst>
      <p:ext uri="{BB962C8B-B14F-4D97-AF65-F5344CB8AC3E}">
        <p14:creationId xmlns:p14="http://schemas.microsoft.com/office/powerpoint/2010/main" val="2857184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/>
              <a:t>Now go and study</a:t>
            </a:r>
            <a:endParaRPr lang="en-US" sz="8000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Symmetric Key Cryptography</a:t>
            </a:r>
          </a:p>
        </p:txBody>
      </p:sp>
      <p:pic>
        <p:nvPicPr>
          <p:cNvPr id="4" name="Picture 3" descr="csh5 ch 37 Exhibit 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11" y="1676400"/>
            <a:ext cx="890277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Public Key Cryptosystem</a:t>
            </a:r>
          </a:p>
        </p:txBody>
      </p:sp>
      <p:pic>
        <p:nvPicPr>
          <p:cNvPr id="4" name="Picture 3" descr="csh5 ch 37 Exhibit 0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753" y="1676400"/>
            <a:ext cx="884849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066800"/>
          </a:xfrm>
        </p:spPr>
        <p:txBody>
          <a:bodyPr/>
          <a:lstStyle/>
          <a:p>
            <a:pPr lvl="0"/>
            <a:r>
              <a:rPr lang="en-US" dirty="0"/>
              <a:t>Advantages of PKC over SKC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334000"/>
          </a:xfrm>
        </p:spPr>
        <p:txBody>
          <a:bodyPr/>
          <a:lstStyle/>
          <a:p>
            <a:r>
              <a:rPr lang="en-US" dirty="0"/>
              <a:t>PKC requires fewer keys to manage</a:t>
            </a:r>
          </a:p>
          <a:p>
            <a:pPr lvl="1"/>
            <a:r>
              <a:rPr lang="en-US" dirty="0"/>
              <a:t>Total keys 2n (</a:t>
            </a:r>
            <a:r>
              <a:rPr lang="en-US" dirty="0" err="1"/>
              <a:t>Cf</a:t>
            </a:r>
            <a:r>
              <a:rPr lang="en-US" dirty="0"/>
              <a:t> SKC with ½n(n-1) ≈ ½n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Can focus on authenticating only </a:t>
            </a:r>
            <a:br>
              <a:rPr lang="en-US" dirty="0"/>
            </a:br>
            <a:r>
              <a:rPr lang="en-US" dirty="0"/>
              <a:t>public keys</a:t>
            </a:r>
          </a:p>
          <a:p>
            <a:r>
              <a:rPr lang="en-US" dirty="0"/>
              <a:t>No secret keys transmitted over </a:t>
            </a:r>
            <a:br>
              <a:rPr lang="en-US" dirty="0"/>
            </a:br>
            <a:r>
              <a:rPr lang="en-US" dirty="0"/>
              <a:t>networks</a:t>
            </a:r>
          </a:p>
          <a:p>
            <a:pPr lvl="1"/>
            <a:r>
              <a:rPr lang="en-US" dirty="0"/>
              <a:t>Not susceptible to </a:t>
            </a:r>
            <a:br>
              <a:rPr lang="en-US" dirty="0"/>
            </a:br>
            <a:r>
              <a:rPr lang="en-US" dirty="0"/>
              <a:t>compromise even if public </a:t>
            </a:r>
            <a:br>
              <a:rPr lang="en-US" dirty="0"/>
            </a:br>
            <a:r>
              <a:rPr lang="en-US" dirty="0"/>
              <a:t>keys must be changed</a:t>
            </a:r>
          </a:p>
          <a:p>
            <a:r>
              <a:rPr lang="en-US" dirty="0"/>
              <a:t>Public keys can be used to </a:t>
            </a:r>
            <a:br>
              <a:rPr lang="en-US" dirty="0"/>
            </a:br>
            <a:r>
              <a:rPr lang="en-US" dirty="0"/>
              <a:t>encrypt temporary session keys </a:t>
            </a:r>
            <a:br>
              <a:rPr lang="en-US" dirty="0"/>
            </a:br>
            <a:r>
              <a:rPr lang="en-US" dirty="0"/>
              <a:t>for one-time use</a:t>
            </a:r>
          </a:p>
          <a:p>
            <a:r>
              <a:rPr lang="en-US" dirty="0"/>
              <a:t>Session keys allow PKC to </a:t>
            </a:r>
            <a:br>
              <a:rPr lang="en-US" dirty="0"/>
            </a:br>
            <a:r>
              <a:rPr lang="en-US" dirty="0"/>
              <a:t>encrypt message for multiple </a:t>
            </a:r>
            <a:br>
              <a:rPr lang="en-US" dirty="0"/>
            </a:br>
            <a:r>
              <a:rPr lang="en-US" dirty="0"/>
              <a:t>recipients easily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968318"/>
            <a:ext cx="3933825" cy="4508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Combination of the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153400" cy="5257800"/>
          </a:xfrm>
        </p:spPr>
        <p:txBody>
          <a:bodyPr/>
          <a:lstStyle/>
          <a:p>
            <a:r>
              <a:rPr lang="en-US" dirty="0"/>
              <a:t>Usual implementation of PKC uses symmetric algorithm for session key</a:t>
            </a:r>
          </a:p>
          <a:p>
            <a:pPr lvl="1"/>
            <a:r>
              <a:rPr lang="en-US" dirty="0"/>
              <a:t>Computationally less onerous</a:t>
            </a:r>
          </a:p>
          <a:p>
            <a:pPr lvl="1"/>
            <a:r>
              <a:rPr lang="en-US" dirty="0"/>
              <a:t>Encrypt session key with asymmetric key</a:t>
            </a:r>
          </a:p>
          <a:p>
            <a:r>
              <a:rPr lang="en-US" dirty="0"/>
              <a:t>Digital signing uses similar </a:t>
            </a:r>
            <a:br>
              <a:rPr lang="en-US" dirty="0"/>
            </a:br>
            <a:r>
              <a:rPr lang="en-US" dirty="0"/>
              <a:t>method</a:t>
            </a:r>
          </a:p>
          <a:p>
            <a:pPr lvl="1"/>
            <a:r>
              <a:rPr lang="en-US" dirty="0"/>
              <a:t>Encrypt secure hash of </a:t>
            </a:r>
            <a:br>
              <a:rPr lang="en-US" dirty="0"/>
            </a:br>
            <a:r>
              <a:rPr lang="en-US" dirty="0"/>
              <a:t>document</a:t>
            </a:r>
          </a:p>
          <a:p>
            <a:pPr lvl="1"/>
            <a:r>
              <a:rPr lang="en-US" dirty="0"/>
              <a:t>Decrypt encrypted hash to </a:t>
            </a:r>
            <a:br>
              <a:rPr lang="en-US" dirty="0"/>
            </a:br>
            <a:r>
              <a:rPr lang="en-US" dirty="0"/>
              <a:t>verify data integrity and </a:t>
            </a:r>
            <a:br>
              <a:rPr lang="en-US" dirty="0"/>
            </a:br>
            <a:r>
              <a:rPr lang="en-US" dirty="0"/>
              <a:t>authenticity of text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36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Need for PKI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r>
              <a:rPr lang="en-US" dirty="0"/>
              <a:t>Everything in PKC depends on trustworthiness (authenticity) of the public key (certificate)</a:t>
            </a:r>
          </a:p>
          <a:p>
            <a:pPr lvl="1"/>
            <a:r>
              <a:rPr lang="en-US" dirty="0"/>
              <a:t>If someone posts a public key in </a:t>
            </a:r>
            <a:br>
              <a:rPr lang="en-US" dirty="0"/>
            </a:br>
            <a:r>
              <a:rPr lang="en-US" dirty="0"/>
              <a:t>victim’s name, can </a:t>
            </a:r>
          </a:p>
          <a:p>
            <a:pPr lvl="2"/>
            <a:r>
              <a:rPr lang="en-US" dirty="0"/>
              <a:t>Intercept encrypted </a:t>
            </a:r>
            <a:br>
              <a:rPr lang="en-US" dirty="0"/>
            </a:br>
            <a:r>
              <a:rPr lang="en-US" dirty="0"/>
              <a:t>content intended for </a:t>
            </a:r>
            <a:br>
              <a:rPr lang="en-US" dirty="0"/>
            </a:br>
            <a:r>
              <a:rPr lang="en-US" dirty="0"/>
              <a:t>spoofed victim</a:t>
            </a:r>
          </a:p>
          <a:p>
            <a:pPr lvl="2"/>
            <a:r>
              <a:rPr lang="en-US" dirty="0"/>
              <a:t>Issue fraudulent </a:t>
            </a:r>
            <a:br>
              <a:rPr lang="en-US" dirty="0"/>
            </a:br>
            <a:r>
              <a:rPr lang="en-US" dirty="0"/>
              <a:t>content in victim’s </a:t>
            </a:r>
            <a:br>
              <a:rPr lang="en-US" dirty="0"/>
            </a:br>
            <a:r>
              <a:rPr lang="en-US" dirty="0"/>
              <a:t>name</a:t>
            </a:r>
          </a:p>
          <a:p>
            <a:r>
              <a:rPr lang="en-US" dirty="0"/>
              <a:t>Similar problems with </a:t>
            </a:r>
            <a:br>
              <a:rPr lang="en-US" dirty="0"/>
            </a:br>
            <a:r>
              <a:rPr lang="en-US" dirty="0"/>
              <a:t>Secure Sockets Layer (SSL) </a:t>
            </a:r>
            <a:br>
              <a:rPr lang="en-US" dirty="0"/>
            </a:br>
            <a:r>
              <a:rPr lang="en-US" dirty="0"/>
              <a:t>v2</a:t>
            </a:r>
          </a:p>
          <a:p>
            <a:r>
              <a:rPr lang="en-US" dirty="0"/>
              <a:t>Develop </a:t>
            </a:r>
            <a:r>
              <a:rPr lang="en-US" i="1" dirty="0"/>
              <a:t>chain of trust </a:t>
            </a:r>
            <a:r>
              <a:rPr lang="en-US" dirty="0"/>
              <a:t>for </a:t>
            </a:r>
            <a:br>
              <a:rPr lang="en-US" dirty="0"/>
            </a:br>
            <a:r>
              <a:rPr lang="en-US" i="1" dirty="0"/>
              <a:t>certificates </a:t>
            </a:r>
            <a:r>
              <a:rPr lang="en-US" dirty="0"/>
              <a:t>(value signed by </a:t>
            </a:r>
            <a:br>
              <a:rPr lang="en-US" dirty="0"/>
            </a:br>
            <a:r>
              <a:rPr lang="en-US" dirty="0"/>
              <a:t>public keys)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99" y="1600200"/>
            <a:ext cx="455676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307</TotalTime>
  <Words>2230</Words>
  <Application>Microsoft Office PowerPoint</Application>
  <PresentationFormat>On-screen Show (4:3)</PresentationFormat>
  <Paragraphs>373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Bookman Old Style</vt:lpstr>
      <vt:lpstr>Garamond</vt:lpstr>
      <vt:lpstr>Times New Roman</vt:lpstr>
      <vt:lpstr>Wingdings</vt:lpstr>
      <vt:lpstr>csh5_chapter_slides</vt:lpstr>
      <vt:lpstr>PKI &amp; CA</vt:lpstr>
      <vt:lpstr>Topics</vt:lpstr>
      <vt:lpstr>Introduction</vt:lpstr>
      <vt:lpstr>Overview</vt:lpstr>
      <vt:lpstr>Symmetric Key Cryptography</vt:lpstr>
      <vt:lpstr>Public Key Cryptosystem</vt:lpstr>
      <vt:lpstr>Advantages of PKC over SKC</vt:lpstr>
      <vt:lpstr>Combination of the Two</vt:lpstr>
      <vt:lpstr>Need for PKI</vt:lpstr>
      <vt:lpstr>Public Key Certificate (1)</vt:lpstr>
      <vt:lpstr>Public Key Certificate (2)</vt:lpstr>
      <vt:lpstr>Certificate Revocation List</vt:lpstr>
      <vt:lpstr>Enterprise Public Key Infrastructure</vt:lpstr>
      <vt:lpstr>Certificate Policy (1)</vt:lpstr>
      <vt:lpstr>Certificate Policy (2)</vt:lpstr>
      <vt:lpstr>Global PKI</vt:lpstr>
      <vt:lpstr>Levels of Trust</vt:lpstr>
      <vt:lpstr>Proofing</vt:lpstr>
      <vt:lpstr>Trusted Paths</vt:lpstr>
      <vt:lpstr>Choosing a PKI Architecture</vt:lpstr>
      <vt:lpstr>Strict Hierarchy</vt:lpstr>
      <vt:lpstr>Hierarchy</vt:lpstr>
      <vt:lpstr>Bridge</vt:lpstr>
      <vt:lpstr>Multiple Trust Anchors</vt:lpstr>
      <vt:lpstr>Mesh (Anarchy, Web)</vt:lpstr>
      <vt:lpstr>Making a Choice </vt:lpstr>
      <vt:lpstr>Cross-Certification (1)</vt:lpstr>
      <vt:lpstr>Cross-Certification (2)</vt:lpstr>
      <vt:lpstr>Cross-Certification (3)</vt:lpstr>
      <vt:lpstr>PKI Interoperability</vt:lpstr>
      <vt:lpstr>Forms of Revocation</vt:lpstr>
      <vt:lpstr>Types of Revocation-Notification Mechanisms</vt:lpstr>
      <vt:lpstr>Certificate Revocation Lists &amp; Variants</vt:lpstr>
      <vt:lpstr>Server-Based Revocation Protocols</vt:lpstr>
      <vt:lpstr>Summary of Recommendations for CRLs</vt:lpstr>
      <vt:lpstr>Recommendations</vt:lpstr>
      <vt:lpstr>Rekey</vt:lpstr>
      <vt:lpstr>Estimating Brute-Force Cracking time</vt:lpstr>
      <vt:lpstr>Key Recovery (1)</vt:lpstr>
      <vt:lpstr>Key Recovery (2)</vt:lpstr>
      <vt:lpstr>Privilege Management</vt:lpstr>
      <vt:lpstr>Trusted Archival Services &amp; Trusted Time Stamps</vt:lpstr>
      <vt:lpstr>Cost of PKI</vt:lpstr>
      <vt:lpstr>Prof Kabay’s Notes on  HR v IT for CA</vt:lpstr>
      <vt:lpstr>Now go and study</vt:lpstr>
    </vt:vector>
  </TitlesOfParts>
  <Manager>Mike Battig,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PKI &amp; CA</dc:title>
  <dc:subject>CSH5 Chapter 37</dc:subject>
  <dc:creator>Michel E. Kabay, PhD, CISSP-ISSMP</dc:creator>
  <cp:keywords>2020-11-17 Updated by MK -- added slide 44</cp:keywords>
  <dc:description>CSH5 Chapter 37_x000d_
“PKI &amp; Certificate Authorities”_x000d_
Santosh Chokhani, Padgett Peterson, &amp; Steven Lovaas_x000d_
</dc:description>
  <cp:lastModifiedBy>Mich Kabay</cp:lastModifiedBy>
  <cp:revision>89</cp:revision>
  <cp:lastPrinted>2000-03-28T00:08:39Z</cp:lastPrinted>
  <dcterms:created xsi:type="dcterms:W3CDTF">2009-11-16T15:04:01Z</dcterms:created>
  <dcterms:modified xsi:type="dcterms:W3CDTF">2021-02-05T19:54:09Z</dcterms:modified>
  <cp:category/>
</cp:coreProperties>
</file>