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257" r:id="rId2"/>
    <p:sldId id="579" r:id="rId3"/>
    <p:sldId id="584" r:id="rId4"/>
    <p:sldId id="583" r:id="rId5"/>
    <p:sldId id="585" r:id="rId6"/>
    <p:sldId id="586" r:id="rId7"/>
    <p:sldId id="587" r:id="rId8"/>
    <p:sldId id="588" r:id="rId9"/>
    <p:sldId id="589" r:id="rId10"/>
    <p:sldId id="590" r:id="rId11"/>
    <p:sldId id="582" r:id="rId12"/>
    <p:sldId id="600" r:id="rId13"/>
    <p:sldId id="604" r:id="rId14"/>
    <p:sldId id="603" r:id="rId15"/>
    <p:sldId id="605" r:id="rId16"/>
    <p:sldId id="602" r:id="rId17"/>
    <p:sldId id="599" r:id="rId18"/>
    <p:sldId id="607" r:id="rId19"/>
    <p:sldId id="608" r:id="rId20"/>
    <p:sldId id="609" r:id="rId21"/>
    <p:sldId id="606" r:id="rId22"/>
    <p:sldId id="598" r:id="rId23"/>
    <p:sldId id="610" r:id="rId24"/>
    <p:sldId id="611" r:id="rId25"/>
    <p:sldId id="612" r:id="rId26"/>
    <p:sldId id="613" r:id="rId27"/>
    <p:sldId id="597" r:id="rId28"/>
    <p:sldId id="596" r:id="rId29"/>
    <p:sldId id="595" r:id="rId30"/>
    <p:sldId id="594" r:id="rId31"/>
    <p:sldId id="614" r:id="rId32"/>
    <p:sldId id="593" r:id="rId33"/>
    <p:sldId id="592" r:id="rId34"/>
    <p:sldId id="591" r:id="rId35"/>
    <p:sldId id="581" r:id="rId36"/>
    <p:sldId id="580" r:id="rId37"/>
    <p:sldId id="601" r:id="rId38"/>
    <p:sldId id="578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8" autoAdjust="0"/>
    <p:restoredTop sz="86370" autoAdjust="0"/>
  </p:normalViewPr>
  <p:slideViewPr>
    <p:cSldViewPr>
      <p:cViewPr varScale="1">
        <p:scale>
          <a:sx n="115" d="100"/>
          <a:sy n="115" d="100"/>
        </p:scale>
        <p:origin x="10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65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96"/>
    </p:cViewPr>
  </p:sorterViewPr>
  <p:notesViewPr>
    <p:cSldViewPr>
      <p:cViewPr varScale="1">
        <p:scale>
          <a:sx n="65" d="100"/>
          <a:sy n="65" d="100"/>
        </p:scale>
        <p:origin x="-3062" y="-8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200"/>
            <a:ext cx="7315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IS 342 Class Notes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 dirty="0"/>
              <a:t>Copyright </a:t>
            </a:r>
            <a:r>
              <a:rPr lang="fr-CA"/>
              <a:t>© 2020 M. E. </a:t>
            </a:r>
            <a:r>
              <a:rPr lang="fr-CA" dirty="0"/>
              <a:t>Kabay                             </a:t>
            </a:r>
            <a:fld id="{56FE725C-E0C2-4D1D-B105-12DF7B0A71E6}" type="slidenum">
              <a:rPr lang="en-US"/>
              <a:pPr/>
              <a:t>‹#›</a:t>
            </a:fld>
            <a:r>
              <a:rPr lang="fr-CA" dirty="0"/>
              <a:t>                                              All </a:t>
            </a:r>
            <a:r>
              <a:rPr lang="fr-CA" dirty="0" err="1"/>
              <a:t>rights</a:t>
            </a:r>
            <a:r>
              <a:rPr lang="fr-CA" dirty="0"/>
              <a:t>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30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713"/>
            <a:ext cx="4876800" cy="239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ctr" defTabSz="966788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IS 340  Class Notes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238" y="4560888"/>
            <a:ext cx="5038725" cy="43195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238" y="9121775"/>
            <a:ext cx="503872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200" y="9121775"/>
            <a:ext cx="1057275" cy="239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ctr" defTabSz="966788">
              <a:defRPr sz="1100" b="0">
                <a:latin typeface="Garamond" pitchFamily="18" charset="0"/>
              </a:defRPr>
            </a:lvl1pPr>
          </a:lstStyle>
          <a:p>
            <a:r>
              <a:rPr lang="en-US" dirty="0"/>
              <a:t>1-</a:t>
            </a:r>
            <a:fld id="{D976C8F9-028E-484A-8241-77FC3C56C6EF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680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1-</a:t>
            </a:r>
            <a:fld id="{A9C5BF17-0ACF-4E8F-8A04-AB0BB80870A2}" type="slidenum">
              <a:rPr lang="en-US"/>
              <a:pPr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8238" y="4953000"/>
            <a:ext cx="5038725" cy="3927475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en-US" sz="2000" b="1"/>
              <a:t>M. E. Kabay, PhD, CISSP </a:t>
            </a:r>
          </a:p>
        </p:txBody>
      </p:sp>
    </p:spTree>
    <p:extLst>
      <p:ext uri="{BB962C8B-B14F-4D97-AF65-F5344CB8AC3E}">
        <p14:creationId xmlns:p14="http://schemas.microsoft.com/office/powerpoint/2010/main" val="285832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2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9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96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5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974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023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57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84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25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19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1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29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18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60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347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29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20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32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225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41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88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0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562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30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70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80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32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339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33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58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844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05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2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37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362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2002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19177D26-2DB4-430C-92F2-DB42CFA34E12}" type="slidenum">
              <a:rPr lang="en-US"/>
              <a:pPr/>
              <a:t>38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ln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42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4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2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5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5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6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7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7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86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8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90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© 2002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6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661D8A99-02C3-4E07-8723-96C95229B775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577950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8" name="Picture 7" descr="NWU_2c_stacked_logo_1-inch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235696" y="0"/>
            <a:ext cx="908304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429000"/>
          </a:xfrm>
        </p:spPr>
        <p:txBody>
          <a:bodyPr/>
          <a:lstStyle/>
          <a:p>
            <a:pPr algn="ctr"/>
            <a:r>
              <a:rPr lang="en-US" sz="13800" dirty="0"/>
              <a:t>Patches</a:t>
            </a:r>
            <a:endParaRPr lang="en-US" sz="7200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9144000" cy="3048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CSH5 Chapter 40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“Managing Patches &amp; Vulnerabilities”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Peter </a:t>
            </a:r>
            <a:r>
              <a:rPr lang="en-US" sz="3600" dirty="0" err="1"/>
              <a:t>Mell</a:t>
            </a:r>
            <a:r>
              <a:rPr lang="en-US" sz="3600" dirty="0"/>
              <a:t> &amp; Karen Kent </a:t>
            </a:r>
            <a:r>
              <a:rPr lang="en-US" sz="3600" dirty="0" err="1"/>
              <a:t>Scarfone</a:t>
            </a:r>
            <a:endParaRPr lang="en-US" sz="320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Shavlik</a:t>
            </a:r>
            <a:r>
              <a:rPr lang="en-US" dirty="0"/>
              <a:t> </a:t>
            </a:r>
            <a:r>
              <a:rPr lang="en-US" dirty="0" err="1"/>
              <a:t>NetChk</a:t>
            </a:r>
            <a:r>
              <a:rPr lang="en-US" dirty="0"/>
              <a:t> Protect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8525" t="11250" r="2294" b="31646"/>
          <a:stretch>
            <a:fillRect/>
          </a:stretch>
        </p:blipFill>
        <p:spPr bwMode="auto">
          <a:xfrm>
            <a:off x="575776" y="0"/>
            <a:ext cx="85682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Patch &amp; Vulnerability Management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5029200"/>
          </a:xfrm>
        </p:spPr>
        <p:txBody>
          <a:bodyPr/>
          <a:lstStyle/>
          <a:p>
            <a:r>
              <a:rPr lang="en-US" dirty="0"/>
              <a:t>Recommended Process</a:t>
            </a:r>
          </a:p>
          <a:p>
            <a:r>
              <a:rPr lang="en-US" dirty="0"/>
              <a:t>Creating a System Inventory</a:t>
            </a:r>
          </a:p>
          <a:p>
            <a:r>
              <a:rPr lang="en-US" dirty="0"/>
              <a:t>Monitoring for Vulnerabilities, Remediations &amp; Threats</a:t>
            </a:r>
          </a:p>
          <a:p>
            <a:r>
              <a:rPr lang="en-US" dirty="0"/>
              <a:t>Prioritizing Vulnerability Remediation</a:t>
            </a:r>
          </a:p>
          <a:p>
            <a:r>
              <a:rPr lang="en-US" dirty="0"/>
              <a:t>Creating Organization-Specific Remediation DB</a:t>
            </a:r>
          </a:p>
          <a:p>
            <a:r>
              <a:rPr lang="en-US" dirty="0"/>
              <a:t>Testing Remediations</a:t>
            </a:r>
          </a:p>
          <a:p>
            <a:r>
              <a:rPr lang="en-US" dirty="0"/>
              <a:t>Deploying Vulnerability Remediations</a:t>
            </a:r>
          </a:p>
          <a:p>
            <a:r>
              <a:rPr lang="en-US" dirty="0"/>
              <a:t>Distributing Vulnerability &amp; Remediation Info to Admins</a:t>
            </a:r>
          </a:p>
          <a:p>
            <a:r>
              <a:rPr lang="en-US" dirty="0"/>
              <a:t>Verifying Remediation</a:t>
            </a:r>
          </a:p>
          <a:p>
            <a:r>
              <a:rPr lang="en-US" dirty="0"/>
              <a:t>Vulnerability Remediation Training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Recommended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sz="2800" dirty="0"/>
              <a:t>Overview</a:t>
            </a:r>
          </a:p>
          <a:p>
            <a:r>
              <a:rPr lang="en-US" sz="2800" dirty="0"/>
              <a:t>Patch &amp; Vulnerability Group (PVG)</a:t>
            </a:r>
          </a:p>
          <a:p>
            <a:r>
              <a:rPr lang="en-US" sz="2800" dirty="0"/>
              <a:t>System Administrators (</a:t>
            </a:r>
            <a:r>
              <a:rPr lang="en-US" sz="2800" dirty="0" err="1"/>
              <a:t>Sysadmins</a:t>
            </a:r>
            <a:r>
              <a:rPr lang="en-US" sz="2800" dirty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73178"/>
            <a:ext cx="4314825" cy="3680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Overview of Process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Create central, autonomous group for managing patches and vulnerabilities</a:t>
            </a:r>
          </a:p>
          <a:p>
            <a:r>
              <a:rPr lang="en-US" dirty="0"/>
              <a:t>May have single PVG or several in hierarchy</a:t>
            </a:r>
          </a:p>
          <a:p>
            <a:r>
              <a:rPr lang="en-US" dirty="0"/>
              <a:t>Shift patch administrators from </a:t>
            </a:r>
            <a:r>
              <a:rPr lang="en-US" dirty="0" err="1"/>
              <a:t>sysadmins</a:t>
            </a:r>
            <a:r>
              <a:rPr lang="en-US" dirty="0"/>
              <a:t> to PVG</a:t>
            </a:r>
          </a:p>
          <a:p>
            <a:pPr lvl="1"/>
            <a:r>
              <a:rPr lang="en-US" dirty="0"/>
              <a:t>Reduce duplication of effort</a:t>
            </a:r>
          </a:p>
          <a:p>
            <a:pPr lvl="1"/>
            <a:r>
              <a:rPr lang="en-US" dirty="0"/>
              <a:t>Save money</a:t>
            </a:r>
          </a:p>
          <a:p>
            <a:pPr lvl="1"/>
            <a:r>
              <a:rPr lang="en-US" dirty="0"/>
              <a:t>Reduce errors</a:t>
            </a:r>
          </a:p>
          <a:p>
            <a:r>
              <a:rPr lang="en-US" dirty="0"/>
              <a:t>Use standardized configurations for workstations and servers to degree possible</a:t>
            </a:r>
          </a:p>
          <a:p>
            <a:r>
              <a:rPr lang="en-US" dirty="0"/>
              <a:t>Keep careful track of inventory and topology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Patch &amp; Vulnerability Group (PVG)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447800"/>
            <a:ext cx="7162800" cy="4876800"/>
          </a:xfrm>
        </p:spPr>
        <p:txBody>
          <a:bodyPr/>
          <a:lstStyle/>
          <a:p>
            <a:r>
              <a:rPr lang="en-US" dirty="0"/>
              <a:t>Define PVG to include INFOSEC + OPS</a:t>
            </a:r>
          </a:p>
          <a:p>
            <a:pPr lvl="1"/>
            <a:r>
              <a:rPr lang="en-US" dirty="0" err="1"/>
              <a:t>Sysadmin</a:t>
            </a:r>
            <a:endParaRPr lang="en-US" dirty="0"/>
          </a:p>
          <a:p>
            <a:pPr lvl="1"/>
            <a:r>
              <a:rPr lang="en-US" dirty="0"/>
              <a:t>Intrusion detection</a:t>
            </a:r>
          </a:p>
          <a:p>
            <a:pPr lvl="1"/>
            <a:r>
              <a:rPr lang="en-US" dirty="0"/>
              <a:t>Firewall management</a:t>
            </a:r>
          </a:p>
          <a:p>
            <a:pPr lvl="1"/>
            <a:r>
              <a:rPr lang="en-US" dirty="0"/>
              <a:t>Operating systems experts</a:t>
            </a:r>
          </a:p>
          <a:p>
            <a:pPr lvl="1"/>
            <a:r>
              <a:rPr lang="en-US" dirty="0"/>
              <a:t>Vulnerability scanners</a:t>
            </a:r>
          </a:p>
          <a:p>
            <a:r>
              <a:rPr lang="en-US" dirty="0"/>
              <a:t>May be full- or part-time depending on size, complexity of organization &amp; systems</a:t>
            </a:r>
          </a:p>
          <a:p>
            <a:r>
              <a:rPr lang="en-US" dirty="0"/>
              <a:t>May rotate staff into group to spread knowledge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PVG</a:t>
            </a:r>
            <a:r>
              <a:rPr lang="en-US" baseline="0" dirty="0"/>
              <a:t>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924800" cy="5715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300" dirty="0"/>
              <a:t>Create system inventory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Monitor for vulnerabilities, remediations &amp; threats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Prioritize vulnerability remediation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Create organization-specific remediation database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Conduct generic testing of remediations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Deploy vulnerabilities remediations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Distribute vulnerability &amp; remediation information to local system administrators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Perform automated deployment of patches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Configure automatic update of applications wherever possible &amp; appropriate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Verify vulnerability remediation through NW &amp; host vulnerability scanning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dirty="0"/>
              <a:t>Vulnerability remediation training</a:t>
            </a:r>
          </a:p>
          <a:p>
            <a:pPr marL="457200" indent="-457200">
              <a:buFont typeface="+mj-lt"/>
              <a:buAutoNum type="arabicPeriod"/>
            </a:pP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System Administrators (</a:t>
            </a:r>
            <a:r>
              <a:rPr lang="en-US" dirty="0" err="1"/>
              <a:t>Sysadmins</a:t>
            </a:r>
            <a:r>
              <a:rPr lang="en-US" dirty="0"/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676400"/>
            <a:ext cx="7696200" cy="4648200"/>
          </a:xfrm>
        </p:spPr>
        <p:txBody>
          <a:bodyPr/>
          <a:lstStyle/>
          <a:p>
            <a:r>
              <a:rPr lang="en-US" dirty="0"/>
              <a:t>Responsible for ensuring that IT resources follow standard configuration defined for organization</a:t>
            </a:r>
          </a:p>
          <a:p>
            <a:r>
              <a:rPr lang="en-US" dirty="0"/>
              <a:t>Ensure that resources participate in automated patching system</a:t>
            </a:r>
          </a:p>
          <a:p>
            <a:r>
              <a:rPr lang="en-US" dirty="0"/>
              <a:t>Or if using manual patching, coordinate with PVG</a:t>
            </a:r>
          </a:p>
          <a:p>
            <a:r>
              <a:rPr lang="en-US" dirty="0"/>
              <a:t>Handle exceptions</a:t>
            </a:r>
          </a:p>
          <a:p>
            <a:pPr lvl="1"/>
            <a:r>
              <a:rPr lang="en-US" dirty="0"/>
              <a:t>Trial systems</a:t>
            </a:r>
          </a:p>
          <a:p>
            <a:pPr lvl="1"/>
            <a:r>
              <a:rPr lang="en-US" dirty="0"/>
              <a:t>Experimental configurations</a:t>
            </a:r>
          </a:p>
          <a:p>
            <a:pPr lvl="1"/>
            <a:r>
              <a:rPr lang="en-US" dirty="0"/>
              <a:t>Prototypes under development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657600"/>
            <a:ext cx="2362200" cy="2962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Creating a System Inventory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to know exactly what needs protection</a:t>
            </a:r>
          </a:p>
          <a:p>
            <a:r>
              <a:rPr lang="en-US" dirty="0"/>
              <a:t>IT Inventory</a:t>
            </a:r>
          </a:p>
          <a:p>
            <a:pPr lvl="1"/>
            <a:r>
              <a:rPr lang="en-US" dirty="0"/>
              <a:t>Update constantly / real-time</a:t>
            </a:r>
          </a:p>
          <a:p>
            <a:pPr lvl="1"/>
            <a:r>
              <a:rPr lang="en-US" dirty="0"/>
              <a:t>Usually prefer organization-wide DB</a:t>
            </a:r>
          </a:p>
          <a:p>
            <a:pPr lvl="1"/>
            <a:r>
              <a:rPr lang="en-US" dirty="0"/>
              <a:t>Suggested fields on p. 40-7</a:t>
            </a:r>
          </a:p>
          <a:p>
            <a:pPr lvl="1"/>
            <a:r>
              <a:rPr lang="en-US" dirty="0"/>
              <a:t>Preferably use automated inventory agents</a:t>
            </a:r>
          </a:p>
          <a:p>
            <a:pPr lvl="1"/>
            <a:r>
              <a:rPr lang="en-US" dirty="0"/>
              <a:t>Also use bar codes on all components</a:t>
            </a:r>
          </a:p>
          <a:p>
            <a:pPr lvl="2"/>
            <a:r>
              <a:rPr lang="en-US" dirty="0"/>
              <a:t>Systems, peripherals….</a:t>
            </a:r>
          </a:p>
          <a:p>
            <a:pPr lvl="2"/>
            <a:r>
              <a:rPr lang="en-US" dirty="0"/>
              <a:t>Cabling</a:t>
            </a:r>
          </a:p>
          <a:p>
            <a:pPr lvl="2"/>
            <a:r>
              <a:rPr lang="en-US" dirty="0"/>
              <a:t>Network elements (routers, switches…)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Grouping &amp; Prioritizing IT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in inventory need </a:t>
            </a:r>
            <a:r>
              <a:rPr lang="en-US" i="1" dirty="0"/>
              <a:t>priority levels</a:t>
            </a:r>
            <a:endParaRPr lang="en-US" dirty="0"/>
          </a:p>
          <a:p>
            <a:r>
              <a:rPr lang="en-US" dirty="0"/>
              <a:t>Reflect degree of criticality</a:t>
            </a:r>
          </a:p>
          <a:p>
            <a:pPr lvl="1"/>
            <a:r>
              <a:rPr lang="en-US" dirty="0"/>
              <a:t>Impact of compromise</a:t>
            </a:r>
          </a:p>
          <a:p>
            <a:pPr lvl="1"/>
            <a:r>
              <a:rPr lang="en-US" dirty="0"/>
              <a:t>Dependencies – critical patch for recovery</a:t>
            </a:r>
          </a:p>
          <a:p>
            <a:r>
              <a:rPr lang="en-US" dirty="0"/>
              <a:t>Can use FIPS PUB 199</a:t>
            </a:r>
          </a:p>
          <a:p>
            <a:pPr lvl="1"/>
            <a:r>
              <a:rPr lang="en-US" i="1" dirty="0"/>
              <a:t>Standards for Security Categorization of Federal Information and Information Systems</a:t>
            </a:r>
          </a:p>
          <a:p>
            <a:pPr lvl="1"/>
            <a:r>
              <a:rPr lang="en-US" dirty="0"/>
              <a:t>See next slide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to Know the NIST CSRC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8984" t="11250" r="1953" b="37188"/>
          <a:stretch>
            <a:fillRect/>
          </a:stretch>
        </p:blipFill>
        <p:spPr bwMode="auto">
          <a:xfrm>
            <a:off x="457200" y="990600"/>
            <a:ext cx="8107680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6248400" cy="5181600"/>
          </a:xfrm>
        </p:spPr>
        <p:txBody>
          <a:bodyPr/>
          <a:lstStyle/>
          <a:p>
            <a:r>
              <a:rPr lang="en-US" sz="2800" baseline="0" dirty="0"/>
              <a:t>Introduction to Patch &amp; Vulnerability Management</a:t>
            </a:r>
          </a:p>
          <a:p>
            <a:r>
              <a:rPr lang="en-US" sz="2800" dirty="0"/>
              <a:t>Why Use Automated Patching Solutions?</a:t>
            </a:r>
          </a:p>
          <a:p>
            <a:r>
              <a:rPr lang="en-US" sz="2800" baseline="0" dirty="0"/>
              <a:t>Patch</a:t>
            </a:r>
            <a:r>
              <a:rPr lang="en-US" sz="2800" dirty="0"/>
              <a:t> &amp; Vulnerability Management Process</a:t>
            </a:r>
          </a:p>
          <a:p>
            <a:r>
              <a:rPr lang="en-US" sz="2800" baseline="0" dirty="0"/>
              <a:t>Patch</a:t>
            </a:r>
            <a:r>
              <a:rPr lang="en-US" sz="2800" dirty="0"/>
              <a:t> &amp; Vulnerability Management Issues</a:t>
            </a:r>
          </a:p>
          <a:p>
            <a:r>
              <a:rPr lang="en-US" sz="2800" dirty="0"/>
              <a:t>Summary of Major Recommendations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066800"/>
            <a:ext cx="2371725" cy="535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CSRC: FIPS 199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990600"/>
            <a:ext cx="9144000" cy="5867400"/>
            <a:chOff x="0" y="990600"/>
            <a:chExt cx="9144000" cy="58674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9453" t="50625" r="5469" b="21102"/>
            <a:stretch>
              <a:fillRect/>
            </a:stretch>
          </p:blipFill>
          <p:spPr bwMode="auto">
            <a:xfrm>
              <a:off x="0" y="990600"/>
              <a:ext cx="91440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 bwMode="auto">
            <a:xfrm>
              <a:off x="66040" y="4419600"/>
              <a:ext cx="1457960" cy="685800"/>
            </a:xfrm>
            <a:prstGeom prst="ellips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 of IT Inventory &amp; Scope of Related Duties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Inventory is foundation of PVG operations</a:t>
            </a:r>
          </a:p>
          <a:p>
            <a:pPr lvl="1"/>
            <a:r>
              <a:rPr lang="en-US" dirty="0"/>
              <a:t>Ensure PVG knows which vulnerabilities to look for &amp; to respond to</a:t>
            </a:r>
          </a:p>
          <a:p>
            <a:pPr lvl="1"/>
            <a:r>
              <a:rPr lang="en-US" dirty="0"/>
              <a:t>Checklist for ensuring that all vulnerable systems remediated</a:t>
            </a:r>
          </a:p>
          <a:p>
            <a:r>
              <a:rPr lang="en-US"/>
              <a:t>Publication </a:t>
            </a:r>
            <a:r>
              <a:rPr lang="en-US" dirty="0"/>
              <a:t>allows </a:t>
            </a:r>
            <a:r>
              <a:rPr lang="en-US" dirty="0" err="1"/>
              <a:t>sysadmins</a:t>
            </a:r>
            <a:r>
              <a:rPr lang="en-US" dirty="0"/>
              <a:t> to spot missing or incorrect components &amp; fix DB</a:t>
            </a:r>
          </a:p>
          <a:p>
            <a:r>
              <a:rPr lang="en-US" dirty="0"/>
              <a:t>Managers, security personnel can also use information productively</a:t>
            </a:r>
          </a:p>
          <a:p>
            <a:pPr lvl="1"/>
            <a:r>
              <a:rPr lang="en-US" dirty="0"/>
              <a:t>But restrict access according to permissions as appropriate</a:t>
            </a:r>
          </a:p>
          <a:p>
            <a:pPr lvl="1"/>
            <a:r>
              <a:rPr lang="en-US" dirty="0"/>
              <a:t>E.g., division / department / workgroup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400" dirty="0"/>
              <a:t>Monitoring for Vulnerabilities, Remediations &amp; Threats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Security Concerns</a:t>
            </a:r>
          </a:p>
          <a:p>
            <a:pPr lvl="1"/>
            <a:r>
              <a:rPr lang="en-US" dirty="0"/>
              <a:t>Vulnerabilities</a:t>
            </a:r>
          </a:p>
          <a:p>
            <a:pPr lvl="1"/>
            <a:r>
              <a:rPr lang="en-US" dirty="0"/>
              <a:t>Remediations</a:t>
            </a:r>
          </a:p>
          <a:p>
            <a:pPr lvl="1"/>
            <a:r>
              <a:rPr lang="en-US" dirty="0"/>
              <a:t>Threats (exploits, </a:t>
            </a:r>
            <a:br>
              <a:rPr lang="en-US" dirty="0"/>
            </a:br>
            <a:r>
              <a:rPr lang="en-US" dirty="0"/>
              <a:t>malware)</a:t>
            </a:r>
          </a:p>
          <a:p>
            <a:r>
              <a:rPr lang="en-US" dirty="0"/>
              <a:t>Be on lookout for </a:t>
            </a:r>
            <a:br>
              <a:rPr lang="en-US" dirty="0"/>
            </a:br>
            <a:r>
              <a:rPr lang="en-US" dirty="0"/>
              <a:t>unauthorized…</a:t>
            </a:r>
          </a:p>
          <a:p>
            <a:pPr lvl="1"/>
            <a:r>
              <a:rPr lang="en-US" dirty="0"/>
              <a:t>Hardware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Configurations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590800"/>
            <a:ext cx="35242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1295400"/>
          </a:xfrm>
        </p:spPr>
        <p:txBody>
          <a:bodyPr/>
          <a:lstStyle/>
          <a:p>
            <a:pPr lvl="0"/>
            <a:r>
              <a:rPr lang="en-US" sz="3200" dirty="0"/>
              <a:t>Tools</a:t>
            </a:r>
            <a:r>
              <a:rPr lang="en-US" sz="3200" baseline="0" dirty="0"/>
              <a:t> for </a:t>
            </a:r>
            <a:r>
              <a:rPr lang="en-US" sz="3200" dirty="0"/>
              <a:t>Monitoring Vulnerabilities, Remediations &amp;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467600" cy="4648200"/>
          </a:xfrm>
        </p:spPr>
        <p:txBody>
          <a:bodyPr/>
          <a:lstStyle/>
          <a:p>
            <a:r>
              <a:rPr lang="en-US" dirty="0"/>
              <a:t>Vendor Websites &amp; mailing lists (product-specific newsletters)</a:t>
            </a:r>
          </a:p>
          <a:p>
            <a:r>
              <a:rPr lang="en-US" dirty="0"/>
              <a:t>Third-party Web sites (e.g., SANS, CERT-CC®, various alert newsletters)</a:t>
            </a:r>
          </a:p>
          <a:p>
            <a:r>
              <a:rPr lang="en-US" dirty="0"/>
              <a:t>Vulnerability scanners</a:t>
            </a:r>
          </a:p>
          <a:p>
            <a:r>
              <a:rPr lang="en-US" dirty="0"/>
              <a:t>Vulnerability databases</a:t>
            </a:r>
          </a:p>
          <a:p>
            <a:pPr lvl="1"/>
            <a:r>
              <a:rPr lang="en-US" dirty="0"/>
              <a:t>National Vulnerability Database</a:t>
            </a:r>
          </a:p>
          <a:p>
            <a:r>
              <a:rPr lang="en-US" dirty="0"/>
              <a:t>Enterprise patch management tools</a:t>
            </a:r>
          </a:p>
          <a:p>
            <a:r>
              <a:rPr lang="en-US" dirty="0"/>
              <a:t>Other notification tools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CERT-CC®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1719" t="10313" r="2734" b="3531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SANS Internet Storm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7813" t="11250" r="3125" b="3531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Register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 l="11328" t="10625" r="4297" b="3874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Prioritizing Vulnerability Remediation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76400"/>
            <a:ext cx="7772400" cy="4648200"/>
          </a:xfrm>
        </p:spPr>
        <p:txBody>
          <a:bodyPr/>
          <a:lstStyle/>
          <a:p>
            <a:r>
              <a:rPr lang="en-US" dirty="0"/>
              <a:t>Determine significance </a:t>
            </a:r>
            <a:br>
              <a:rPr lang="en-US" dirty="0"/>
            </a:br>
            <a:r>
              <a:rPr lang="en-US" dirty="0"/>
              <a:t>of threat or vulnerability</a:t>
            </a:r>
          </a:p>
          <a:p>
            <a:r>
              <a:rPr lang="en-US" dirty="0"/>
              <a:t>Determine existence, </a:t>
            </a:r>
            <a:br>
              <a:rPr lang="en-US" dirty="0"/>
            </a:br>
            <a:r>
              <a:rPr lang="en-US" dirty="0"/>
              <a:t>extent &amp; spread of </a:t>
            </a:r>
            <a:br>
              <a:rPr lang="en-US" dirty="0"/>
            </a:br>
            <a:r>
              <a:rPr lang="en-US" dirty="0"/>
              <a:t>related malware &amp; </a:t>
            </a:r>
            <a:br>
              <a:rPr lang="en-US" dirty="0"/>
            </a:br>
            <a:r>
              <a:rPr lang="en-US" dirty="0"/>
              <a:t>exploits</a:t>
            </a:r>
          </a:p>
          <a:p>
            <a:r>
              <a:rPr lang="en-US" dirty="0"/>
              <a:t>Determine risks involved in applying patch or </a:t>
            </a:r>
            <a:r>
              <a:rPr lang="en-US" dirty="0" err="1"/>
              <a:t>nonpatch</a:t>
            </a:r>
            <a:r>
              <a:rPr lang="en-US" dirty="0"/>
              <a:t> remediation</a:t>
            </a:r>
          </a:p>
          <a:p>
            <a:pPr lvl="1"/>
            <a:r>
              <a:rPr lang="en-US" dirty="0"/>
              <a:t>Use external sources of information</a:t>
            </a:r>
          </a:p>
          <a:p>
            <a:pPr lvl="1"/>
            <a:r>
              <a:rPr lang="en-US" dirty="0"/>
              <a:t>PVG is not a research group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4629150" cy="249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Creating Organization-Specific Remediation DB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 patch-management tools establish DB for known inventory in organization</a:t>
            </a:r>
          </a:p>
          <a:p>
            <a:r>
              <a:rPr lang="en-US" dirty="0"/>
              <a:t>May have to maintain own small DB or manual list of exceptions</a:t>
            </a:r>
          </a:p>
          <a:p>
            <a:r>
              <a:rPr lang="en-US" dirty="0"/>
              <a:t>Include threat assessment information</a:t>
            </a:r>
          </a:p>
          <a:p>
            <a:pPr lvl="1"/>
            <a:r>
              <a:rPr lang="en-US" dirty="0"/>
              <a:t>Useful in business-continuity (BC) &amp; disaster recovery planning (DRP)</a:t>
            </a:r>
          </a:p>
          <a:p>
            <a:r>
              <a:rPr lang="en-US" dirty="0"/>
              <a:t>Include copy of every patch used or planned</a:t>
            </a:r>
          </a:p>
          <a:p>
            <a:pPr lvl="1"/>
            <a:r>
              <a:rPr lang="en-US" dirty="0"/>
              <a:t>Can avoid problems of rush on Website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Testing Remediations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Standardized configurations allow easy testing of patches on isolated systems</a:t>
            </a:r>
          </a:p>
          <a:p>
            <a:pPr lvl="1"/>
            <a:r>
              <a:rPr lang="en-US" dirty="0"/>
              <a:t>Keep standard for test &amp; development only</a:t>
            </a:r>
          </a:p>
          <a:p>
            <a:pPr lvl="1"/>
            <a:r>
              <a:rPr lang="en-US" dirty="0"/>
              <a:t>Avoid danger of installing bad patch on production systems</a:t>
            </a:r>
          </a:p>
          <a:p>
            <a:r>
              <a:rPr lang="en-US" dirty="0"/>
              <a:t>Eliminate need for redundant, costly testing on all local systems</a:t>
            </a:r>
          </a:p>
          <a:p>
            <a:r>
              <a:rPr lang="en-US" dirty="0"/>
              <a:t>But critically important to maintain validity of system </a:t>
            </a:r>
            <a:r>
              <a:rPr lang="en-US" i="1" dirty="0"/>
              <a:t>image</a:t>
            </a:r>
            <a:r>
              <a:rPr lang="en-US" dirty="0"/>
              <a:t> so that patches really going to standard </a:t>
            </a:r>
            <a:r>
              <a:rPr lang="en-US" dirty="0" err="1"/>
              <a:t>configs</a:t>
            </a:r>
            <a:r>
              <a:rPr lang="en-US" dirty="0"/>
              <a:t>!</a:t>
            </a:r>
          </a:p>
          <a:p>
            <a:r>
              <a:rPr lang="en-US" i="1" dirty="0"/>
              <a:t>See extensive list of precautions for testing on pp 40.12 – 40.13 of text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Patch &amp; Vulnerability</a:t>
            </a:r>
            <a:r>
              <a:rPr lang="en-US" baseline="0" dirty="0"/>
              <a:t> </a:t>
            </a:r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Vulnerabilities</a:t>
            </a:r>
          </a:p>
          <a:p>
            <a:pPr lvl="1"/>
            <a:r>
              <a:rPr lang="en-US" dirty="0"/>
              <a:t>Flaws</a:t>
            </a:r>
          </a:p>
          <a:p>
            <a:pPr lvl="1"/>
            <a:r>
              <a:rPr lang="en-US" dirty="0"/>
              <a:t>Can be exploited by malicious entities</a:t>
            </a:r>
          </a:p>
          <a:p>
            <a:pPr lvl="1"/>
            <a:r>
              <a:rPr lang="en-US" dirty="0"/>
              <a:t>Obtain unauthorized access / privileges</a:t>
            </a:r>
          </a:p>
          <a:p>
            <a:r>
              <a:rPr lang="en-US" dirty="0"/>
              <a:t>Patches</a:t>
            </a:r>
          </a:p>
          <a:p>
            <a:pPr lvl="1"/>
            <a:r>
              <a:rPr lang="en-US" dirty="0"/>
              <a:t>Code to fix flaws / bugs</a:t>
            </a:r>
          </a:p>
          <a:p>
            <a:pPr lvl="1"/>
            <a:r>
              <a:rPr lang="en-US" dirty="0"/>
              <a:t>Can add functionality</a:t>
            </a:r>
          </a:p>
          <a:p>
            <a:pPr lvl="1"/>
            <a:r>
              <a:rPr lang="en-US" dirty="0"/>
              <a:t>Or repair flaws</a:t>
            </a:r>
          </a:p>
          <a:p>
            <a:pPr lvl="1"/>
            <a:r>
              <a:rPr lang="en-US" dirty="0"/>
              <a:t>May lag behind vulnerability disclosures</a:t>
            </a:r>
          </a:p>
          <a:p>
            <a:r>
              <a:rPr lang="en-US" dirty="0"/>
              <a:t>Patch &amp; vulnerability management</a:t>
            </a:r>
          </a:p>
          <a:p>
            <a:pPr lvl="1"/>
            <a:r>
              <a:rPr lang="en-US" dirty="0"/>
              <a:t>Systematic processes to prevent </a:t>
            </a:r>
            <a:r>
              <a:rPr lang="en-US" i="1" dirty="0"/>
              <a:t>exploits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24200"/>
            <a:ext cx="1973961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Deploying Vulnerability Remediations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181600"/>
          </a:xfrm>
        </p:spPr>
        <p:txBody>
          <a:bodyPr/>
          <a:lstStyle/>
          <a:p>
            <a:pPr>
              <a:buNone/>
            </a:pPr>
            <a:r>
              <a:rPr lang="en-US" i="1" dirty="0"/>
              <a:t>3 primary methods of remediation</a:t>
            </a:r>
          </a:p>
          <a:p>
            <a:r>
              <a:rPr lang="en-US" sz="2100" dirty="0"/>
              <a:t>Applying security patch (“fix” or “</a:t>
            </a:r>
            <a:r>
              <a:rPr lang="en-US" sz="2100" dirty="0" err="1"/>
              <a:t>hotfix</a:t>
            </a:r>
            <a:r>
              <a:rPr lang="en-US" sz="2100" dirty="0"/>
              <a:t>”)</a:t>
            </a:r>
          </a:p>
          <a:p>
            <a:pPr lvl="1"/>
            <a:r>
              <a:rPr lang="en-US" sz="2100" dirty="0"/>
              <a:t>Modifies defective code</a:t>
            </a:r>
          </a:p>
          <a:p>
            <a:pPr lvl="1"/>
            <a:r>
              <a:rPr lang="en-US" sz="2100" dirty="0"/>
              <a:t>Be sure to download only from safe sites – vendor site usually safe</a:t>
            </a:r>
          </a:p>
          <a:p>
            <a:r>
              <a:rPr lang="en-US" sz="2100" dirty="0"/>
              <a:t>Configuration adjustment</a:t>
            </a:r>
          </a:p>
          <a:p>
            <a:pPr lvl="1"/>
            <a:r>
              <a:rPr lang="en-US" sz="2100" dirty="0"/>
              <a:t>Change parameter(s); e.g.,</a:t>
            </a:r>
          </a:p>
          <a:p>
            <a:pPr lvl="2"/>
            <a:r>
              <a:rPr lang="en-US" sz="2100" dirty="0"/>
              <a:t>Disabling services</a:t>
            </a:r>
          </a:p>
          <a:p>
            <a:pPr lvl="2"/>
            <a:r>
              <a:rPr lang="en-US" sz="2100" dirty="0"/>
              <a:t>Changing firewall settings</a:t>
            </a:r>
          </a:p>
          <a:p>
            <a:pPr lvl="2"/>
            <a:r>
              <a:rPr lang="en-US" sz="2100" dirty="0"/>
              <a:t>Altering router settings</a:t>
            </a:r>
          </a:p>
          <a:p>
            <a:pPr lvl="2"/>
            <a:r>
              <a:rPr lang="en-US" sz="2100" dirty="0"/>
              <a:t>Modifying registry settings</a:t>
            </a:r>
          </a:p>
          <a:p>
            <a:r>
              <a:rPr lang="en-US" sz="2100" dirty="0"/>
              <a:t>Software removal</a:t>
            </a:r>
          </a:p>
          <a:p>
            <a:pPr lvl="1"/>
            <a:r>
              <a:rPr lang="en-US" sz="2100" dirty="0"/>
              <a:t>Generally advised to run only essential processes / services on production systems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0"/>
            <a:ext cx="2533650" cy="2508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Delaying Patch</a:t>
            </a:r>
            <a:r>
              <a:rPr lang="en-US" baseline="0" dirty="0"/>
              <a:t> Installations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Some patches have been discovered to be defective</a:t>
            </a:r>
          </a:p>
          <a:p>
            <a:pPr lvl="1"/>
            <a:r>
              <a:rPr lang="en-US" dirty="0"/>
              <a:t>Caused more problems than they solved</a:t>
            </a:r>
          </a:p>
          <a:p>
            <a:pPr lvl="1"/>
            <a:r>
              <a:rPr lang="en-US" dirty="0"/>
              <a:t>Therefore some admins are gun-shy: delay installation of patches by reflex</a:t>
            </a:r>
          </a:p>
          <a:p>
            <a:pPr lvl="0"/>
            <a:r>
              <a:rPr lang="en-US" dirty="0"/>
              <a:t>PVG should document, analyze &amp; discuss deviations from recommended installations</a:t>
            </a:r>
          </a:p>
          <a:p>
            <a:pPr lvl="1"/>
            <a:r>
              <a:rPr lang="en-US" dirty="0"/>
              <a:t>Threat level</a:t>
            </a:r>
          </a:p>
          <a:p>
            <a:pPr lvl="1"/>
            <a:r>
              <a:rPr lang="en-US" dirty="0"/>
              <a:t>Risk of compromise</a:t>
            </a:r>
          </a:p>
          <a:p>
            <a:pPr lvl="1"/>
            <a:r>
              <a:rPr lang="en-US" dirty="0"/>
              <a:t>Consequences of </a:t>
            </a:r>
            <a:br>
              <a:rPr lang="en-US" dirty="0"/>
            </a:br>
            <a:r>
              <a:rPr lang="en-US" dirty="0"/>
              <a:t>compromise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l="2174" t="3060" r="2174" b="5147"/>
          <a:stretch>
            <a:fillRect/>
          </a:stretch>
        </p:blipFill>
        <p:spPr bwMode="auto">
          <a:xfrm>
            <a:off x="4953000" y="3886200"/>
            <a:ext cx="39116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Distributing Vulnerability &amp; Remediation Info to Admins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5257800" cy="4953000"/>
          </a:xfrm>
        </p:spPr>
        <p:txBody>
          <a:bodyPr/>
          <a:lstStyle/>
          <a:p>
            <a:r>
              <a:rPr lang="en-US" dirty="0"/>
              <a:t>Primary mechanism: automated patch management software (PMS)</a:t>
            </a:r>
          </a:p>
          <a:p>
            <a:r>
              <a:rPr lang="en-US" dirty="0"/>
              <a:t>Emergencies (e.g., failure of PMS) may require alternative channels</a:t>
            </a:r>
          </a:p>
          <a:p>
            <a:pPr lvl="1"/>
            <a:r>
              <a:rPr lang="en-US" dirty="0"/>
              <a:t>Plan for these backup channels in advance</a:t>
            </a:r>
          </a:p>
          <a:p>
            <a:pPr lvl="1"/>
            <a:r>
              <a:rPr lang="en-US" dirty="0"/>
              <a:t>Maintain security</a:t>
            </a:r>
          </a:p>
          <a:p>
            <a:pPr lvl="1"/>
            <a:r>
              <a:rPr lang="en-US" dirty="0"/>
              <a:t>Establish authenticity of patch instruction</a:t>
            </a:r>
          </a:p>
          <a:p>
            <a:pPr lvl="1"/>
            <a:r>
              <a:rPr lang="en-US" dirty="0"/>
              <a:t>Establish authenticity &amp; integrity of patch itself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28799"/>
            <a:ext cx="3276600" cy="453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Verifying Remediation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791200"/>
          </a:xfrm>
        </p:spPr>
        <p:txBody>
          <a:bodyPr/>
          <a:lstStyle/>
          <a:p>
            <a:r>
              <a:rPr lang="en-US" sz="2200" dirty="0"/>
              <a:t>Must be sure patches have in fact been installed</a:t>
            </a:r>
          </a:p>
          <a:p>
            <a:pPr lvl="1"/>
            <a:r>
              <a:rPr lang="en-US" sz="2200" dirty="0"/>
              <a:t>Correctly &amp;</a:t>
            </a:r>
          </a:p>
          <a:p>
            <a:pPr lvl="1"/>
            <a:r>
              <a:rPr lang="en-US" sz="2200" dirty="0"/>
              <a:t>On all appropriate targets</a:t>
            </a:r>
          </a:p>
          <a:p>
            <a:r>
              <a:rPr lang="en-US" sz="2200" dirty="0"/>
              <a:t>Performing Vulnerability Scanning</a:t>
            </a:r>
          </a:p>
          <a:p>
            <a:pPr lvl="1"/>
            <a:r>
              <a:rPr lang="en-US" sz="2200" dirty="0"/>
              <a:t>Automated systems can locate </a:t>
            </a:r>
            <a:br>
              <a:rPr lang="en-US" sz="2200" dirty="0"/>
            </a:br>
            <a:r>
              <a:rPr lang="en-US" sz="2200" dirty="0" err="1"/>
              <a:t>unpatched</a:t>
            </a:r>
            <a:r>
              <a:rPr lang="en-US" sz="2200" dirty="0"/>
              <a:t> vulnerabilities </a:t>
            </a:r>
            <a:br>
              <a:rPr lang="en-US" sz="2200" dirty="0"/>
            </a:br>
            <a:r>
              <a:rPr lang="en-US" sz="2200" dirty="0"/>
              <a:t>independently</a:t>
            </a:r>
          </a:p>
          <a:p>
            <a:pPr lvl="1"/>
            <a:r>
              <a:rPr lang="en-US" sz="2200" dirty="0"/>
              <a:t>Also map network topology to </a:t>
            </a:r>
            <a:br>
              <a:rPr lang="en-US" sz="2200" dirty="0"/>
            </a:br>
            <a:r>
              <a:rPr lang="en-US" sz="2200" dirty="0"/>
              <a:t>identify undocumented systems</a:t>
            </a:r>
          </a:p>
          <a:p>
            <a:r>
              <a:rPr lang="en-US" sz="2200" dirty="0"/>
              <a:t>Reviewing Patch Logs</a:t>
            </a:r>
          </a:p>
          <a:p>
            <a:pPr lvl="1"/>
            <a:r>
              <a:rPr lang="en-US" sz="2200" dirty="0"/>
              <a:t>Useful in detailed forensic-level analysis</a:t>
            </a:r>
          </a:p>
          <a:p>
            <a:pPr lvl="1"/>
            <a:r>
              <a:rPr lang="en-US" sz="2200" dirty="0"/>
              <a:t>Help identify installation problems, aborts</a:t>
            </a:r>
          </a:p>
          <a:p>
            <a:r>
              <a:rPr lang="en-US" sz="2200" dirty="0"/>
              <a:t>Checking Patch Levels</a:t>
            </a:r>
          </a:p>
          <a:p>
            <a:pPr lvl="1"/>
            <a:r>
              <a:rPr lang="en-US" sz="2200" dirty="0"/>
              <a:t>NAC* can check for patch levels (e.g., CISCO Clean Access Agent)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676400"/>
            <a:ext cx="321564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976257" y="6353629"/>
            <a:ext cx="3044680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*Network Access Agent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Vulnerability Remediation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Corporate policy may allow software other than what the PVG controls to be used</a:t>
            </a:r>
          </a:p>
          <a:p>
            <a:pPr lvl="1"/>
            <a:r>
              <a:rPr lang="en-US" dirty="0"/>
              <a:t>Thus PVG will have to train local </a:t>
            </a:r>
            <a:r>
              <a:rPr lang="en-US" dirty="0" err="1"/>
              <a:t>sysadmins</a:t>
            </a:r>
            <a:r>
              <a:rPr lang="en-US" dirty="0"/>
              <a:t> in patching process</a:t>
            </a:r>
          </a:p>
          <a:p>
            <a:pPr lvl="1"/>
            <a:r>
              <a:rPr lang="en-US" dirty="0"/>
              <a:t>Must identify which software requires manual monitoring for patches</a:t>
            </a:r>
          </a:p>
          <a:p>
            <a:r>
              <a:rPr lang="en-US" dirty="0"/>
              <a:t>Centralized patch distribution may not apply to all systems</a:t>
            </a:r>
          </a:p>
          <a:p>
            <a:pPr lvl="1"/>
            <a:r>
              <a:rPr lang="en-US" dirty="0"/>
              <a:t>Then users may be involved in collaboration to update systems</a:t>
            </a:r>
          </a:p>
          <a:p>
            <a:pPr lvl="1"/>
            <a:r>
              <a:rPr lang="en-US" dirty="0"/>
              <a:t>Critically important to convince users &amp; </a:t>
            </a:r>
            <a:r>
              <a:rPr lang="en-US" dirty="0" err="1"/>
              <a:t>sysadmins</a:t>
            </a:r>
            <a:r>
              <a:rPr lang="en-US" dirty="0"/>
              <a:t> of value of cooperation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Patch &amp; Vulnerability Management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543800" cy="4876800"/>
          </a:xfrm>
        </p:spPr>
        <p:txBody>
          <a:bodyPr/>
          <a:lstStyle/>
          <a:p>
            <a:r>
              <a:rPr lang="en-US" dirty="0"/>
              <a:t>Enterprise Patching Solutions</a:t>
            </a:r>
          </a:p>
          <a:p>
            <a:pPr lvl="1"/>
            <a:r>
              <a:rPr lang="en-US" dirty="0"/>
              <a:t>Types of Patching Solutions</a:t>
            </a:r>
          </a:p>
          <a:p>
            <a:pPr lvl="2"/>
            <a:r>
              <a:rPr lang="en-US" dirty="0" err="1"/>
              <a:t>Nonagent</a:t>
            </a:r>
            <a:r>
              <a:rPr lang="en-US" dirty="0"/>
              <a:t> Patching Solutions</a:t>
            </a:r>
          </a:p>
          <a:p>
            <a:pPr lvl="2"/>
            <a:r>
              <a:rPr lang="en-US" dirty="0"/>
              <a:t>Agent-Based Patching Solutions</a:t>
            </a:r>
          </a:p>
          <a:p>
            <a:pPr lvl="2"/>
            <a:r>
              <a:rPr lang="en-US" dirty="0"/>
              <a:t>Advantages &amp; Disadvantages</a:t>
            </a:r>
          </a:p>
          <a:p>
            <a:pPr lvl="1"/>
            <a:r>
              <a:rPr lang="en-US" dirty="0"/>
              <a:t>Integrated SW Inventory Capabilities</a:t>
            </a:r>
          </a:p>
          <a:p>
            <a:pPr lvl="1"/>
            <a:r>
              <a:rPr lang="en-US" dirty="0"/>
              <a:t>Integrated Vulnerability Scanning Capabilities</a:t>
            </a:r>
          </a:p>
          <a:p>
            <a:pPr lvl="1"/>
            <a:r>
              <a:rPr lang="en-US" dirty="0"/>
              <a:t>Deployment Strategies</a:t>
            </a:r>
          </a:p>
          <a:p>
            <a:r>
              <a:rPr lang="en-US" dirty="0"/>
              <a:t>Reducing Need to Patch by Smart Purchasing</a:t>
            </a:r>
          </a:p>
          <a:p>
            <a:r>
              <a:rPr lang="en-US" dirty="0"/>
              <a:t>Using Standardized Configurations</a:t>
            </a:r>
          </a:p>
          <a:p>
            <a:r>
              <a:rPr lang="en-US" dirty="0"/>
              <a:t>Patching After Security Compromise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990600"/>
            <a:ext cx="2549096" cy="132343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§40.4 is beyond the</a:t>
            </a:r>
            <a:br>
              <a:rPr lang="en-US" dirty="0"/>
            </a:br>
            <a:r>
              <a:rPr lang="en-US" dirty="0"/>
              <a:t>level expected for</a:t>
            </a:r>
            <a:br>
              <a:rPr lang="en-US" dirty="0"/>
            </a:br>
            <a:r>
              <a:rPr lang="en-US" dirty="0"/>
              <a:t>an undergraduate</a:t>
            </a:r>
            <a:br>
              <a:rPr lang="en-US" dirty="0"/>
            </a:br>
            <a:r>
              <a:rPr lang="en-US" dirty="0"/>
              <a:t>IA mgmt course.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Summary of Major Recommendations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924800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Create patch &amp; vulnerability group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Continuously monitor for vulnerabilities, remediations &amp; threats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Prioritize patch application &amp; use phased deployments as appropriate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Test patches prior to deployment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Deploy enterprise-wide automated patching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 automatically updating applications as appropriate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inventory of all </a:t>
            </a:r>
            <a:r>
              <a:rPr lang="en-US"/>
              <a:t>IT assets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Major Recommendations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4648200"/>
          </a:xfrm>
        </p:spPr>
        <p:txBody>
          <a:bodyPr/>
          <a:lstStyle/>
          <a:p>
            <a:pPr marL="457200" lvl="1" indent="-457200">
              <a:buNone/>
            </a:pPr>
            <a:r>
              <a:rPr lang="en-US" dirty="0">
                <a:ea typeface="+mn-ea"/>
                <a:cs typeface="+mn-cs"/>
              </a:rPr>
              <a:t>8.	Use standardized configurations for IT resources as much as possible</a:t>
            </a:r>
          </a:p>
          <a:p>
            <a:pPr marL="457200" indent="-457200">
              <a:buNone/>
            </a:pPr>
            <a:r>
              <a:rPr lang="en-US" dirty="0"/>
              <a:t>9.	Verify</a:t>
            </a:r>
            <a:r>
              <a:rPr lang="en-US" baseline="0" dirty="0"/>
              <a:t> that vulnerabilities have been remediated.</a:t>
            </a:r>
          </a:p>
          <a:p>
            <a:pPr marL="457200" indent="-457200">
              <a:buNone/>
            </a:pPr>
            <a:r>
              <a:rPr lang="en-US" baseline="0" dirty="0"/>
              <a:t>10.	Consistently measure effectiveness of organization’s patch &amp; vulnerability management program and apply corrective actions as necessary</a:t>
            </a:r>
          </a:p>
          <a:p>
            <a:pPr marL="457200" indent="-457200">
              <a:buNone/>
            </a:pPr>
            <a:r>
              <a:rPr lang="en-US" baseline="0" dirty="0"/>
              <a:t>11.	Train applicable staff on vulnerability monitoring and remediation techniques</a:t>
            </a:r>
          </a:p>
          <a:p>
            <a:pPr marL="457200" indent="-457200">
              <a:buNone/>
            </a:pPr>
            <a:r>
              <a:rPr lang="en-US" baseline="0" dirty="0"/>
              <a:t>12.	Periodically test effectiveness of organization’s patch and vulnerability management program.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Why Use Automated Patching Solutions?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924800" cy="5029200"/>
          </a:xfrm>
        </p:spPr>
        <p:txBody>
          <a:bodyPr/>
          <a:lstStyle/>
          <a:p>
            <a:r>
              <a:rPr lang="en-US" sz="2300" dirty="0"/>
              <a:t>Vulnerabilities increasing rapidly</a:t>
            </a:r>
          </a:p>
          <a:p>
            <a:pPr lvl="1"/>
            <a:r>
              <a:rPr lang="en-US" sz="2300" dirty="0"/>
              <a:t>Jan – Dec 2007: US National Vulnerability Database* – 6691 new vulnerabilities (557/mo, 18/day)</a:t>
            </a:r>
          </a:p>
          <a:p>
            <a:pPr lvl="1"/>
            <a:r>
              <a:rPr lang="en-US" sz="2300" dirty="0"/>
              <a:t>Jan – Dec 2008: 5632</a:t>
            </a:r>
          </a:p>
          <a:p>
            <a:pPr lvl="1"/>
            <a:r>
              <a:rPr lang="en-US" sz="2300" dirty="0"/>
              <a:t>Jan – Dec 2009: 5773</a:t>
            </a:r>
          </a:p>
          <a:p>
            <a:r>
              <a:rPr lang="en-US" sz="2300" dirty="0"/>
              <a:t>Damage can be severe: denial of service, data loss, loss of reputation, loss of business….</a:t>
            </a:r>
          </a:p>
          <a:p>
            <a:r>
              <a:rPr lang="en-US" sz="2300" dirty="0"/>
              <a:t>Cost of not mitigating damage = WTR</a:t>
            </a:r>
          </a:p>
          <a:p>
            <a:pPr lvl="1"/>
            <a:r>
              <a:rPr lang="en-US" sz="2300" dirty="0"/>
              <a:t>W = workstations</a:t>
            </a:r>
          </a:p>
          <a:p>
            <a:pPr lvl="1"/>
            <a:r>
              <a:rPr lang="en-US" sz="2300" dirty="0"/>
              <a:t>T = time spent fixing problems or lost productivity</a:t>
            </a:r>
          </a:p>
          <a:p>
            <a:pPr lvl="1"/>
            <a:r>
              <a:rPr lang="en-US" sz="2300" dirty="0"/>
              <a:t>R = cost/hour of 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4600" y="1219200"/>
            <a:ext cx="2645276" cy="40011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u="sng" dirty="0"/>
              <a:t>http://nvd.nist.gov/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Automated Patching Solutions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4648200"/>
          </a:xfrm>
        </p:spPr>
        <p:txBody>
          <a:bodyPr/>
          <a:lstStyle/>
          <a:p>
            <a:r>
              <a:rPr lang="en-US" dirty="0"/>
              <a:t>Manual monitoring for new patches and applying may be labor intensive</a:t>
            </a:r>
          </a:p>
          <a:p>
            <a:pPr lvl="1"/>
            <a:r>
              <a:rPr lang="en-US" dirty="0"/>
              <a:t>E.g., 10 min/day</a:t>
            </a:r>
          </a:p>
          <a:p>
            <a:pPr lvl="1"/>
            <a:r>
              <a:rPr lang="en-US" dirty="0"/>
              <a:t>10 min/patch per workstation</a:t>
            </a:r>
          </a:p>
          <a:p>
            <a:pPr lvl="1"/>
            <a:r>
              <a:rPr lang="en-US" dirty="0"/>
              <a:t>… and these costs may add up…</a:t>
            </a:r>
          </a:p>
          <a:p>
            <a:pPr lvl="1"/>
            <a:r>
              <a:rPr lang="en-US" dirty="0"/>
              <a:t>Yet still remain cheaper than disaster</a:t>
            </a:r>
          </a:p>
          <a:p>
            <a:r>
              <a:rPr lang="en-US" dirty="0"/>
              <a:t>However, automated patching can be more cost effective</a:t>
            </a:r>
          </a:p>
          <a:p>
            <a:pPr lvl="1"/>
            <a:r>
              <a:rPr lang="en-US" dirty="0"/>
              <a:t>Automatically attend to new patches</a:t>
            </a:r>
          </a:p>
          <a:p>
            <a:pPr lvl="1"/>
            <a:r>
              <a:rPr lang="en-US" dirty="0"/>
              <a:t>Deploy them across entire network</a:t>
            </a:r>
          </a:p>
          <a:p>
            <a:pPr lvl="1"/>
            <a:r>
              <a:rPr lang="en-US" dirty="0"/>
              <a:t>Also more reliable and quicker than manual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Automated Patch</a:t>
            </a:r>
            <a:r>
              <a:rPr lang="en-US" baseline="0" dirty="0"/>
              <a:t> Management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PatchEasy</a:t>
            </a:r>
            <a:endParaRPr lang="en-US" dirty="0"/>
          </a:p>
          <a:p>
            <a:r>
              <a:rPr lang="en-US" dirty="0"/>
              <a:t>Symantec </a:t>
            </a:r>
            <a:r>
              <a:rPr lang="en-US" dirty="0" err="1"/>
              <a:t>Altiris</a:t>
            </a:r>
            <a:r>
              <a:rPr lang="en-US" dirty="0"/>
              <a:t> Suite</a:t>
            </a:r>
          </a:p>
          <a:p>
            <a:r>
              <a:rPr lang="en-US" dirty="0"/>
              <a:t>Desktop Central 7</a:t>
            </a:r>
          </a:p>
          <a:p>
            <a:r>
              <a:rPr lang="en-US" dirty="0" err="1"/>
              <a:t>Shavlik</a:t>
            </a:r>
            <a:r>
              <a:rPr lang="en-US" dirty="0"/>
              <a:t> </a:t>
            </a:r>
            <a:r>
              <a:rPr lang="en-US" dirty="0" err="1"/>
              <a:t>NetChk</a:t>
            </a:r>
            <a:r>
              <a:rPr lang="en-US" dirty="0"/>
              <a:t> Protect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4826962" cy="1200329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These are examples, </a:t>
            </a:r>
            <a:br>
              <a:rPr lang="en-US" sz="3600" dirty="0"/>
            </a:br>
            <a:r>
              <a:rPr lang="en-US" sz="3600" dirty="0"/>
              <a:t>not endorsements.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14600"/>
            <a:ext cx="3381375" cy="329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Easy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526" t="14706" r="2632" b="12185"/>
          <a:stretch>
            <a:fillRect/>
          </a:stretch>
        </p:blipFill>
        <p:spPr bwMode="auto">
          <a:xfrm>
            <a:off x="381000" y="0"/>
            <a:ext cx="78039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Symantec </a:t>
            </a:r>
            <a:r>
              <a:rPr lang="en-US" dirty="0" err="1"/>
              <a:t>Altiris</a:t>
            </a:r>
            <a:r>
              <a:rPr lang="en-US" dirty="0"/>
              <a:t>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500" t="10313" r="22786" b="37917"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0313" t="61344" r="23881" b="23125"/>
          <a:stretch>
            <a:fillRect/>
          </a:stretch>
        </p:blipFill>
        <p:spPr bwMode="auto">
          <a:xfrm>
            <a:off x="4267200" y="4191000"/>
            <a:ext cx="4876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Central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156" t="11250" r="25391" b="50313"/>
          <a:stretch>
            <a:fillRect/>
          </a:stretch>
        </p:blipFill>
        <p:spPr bwMode="auto">
          <a:xfrm>
            <a:off x="0" y="0"/>
            <a:ext cx="91997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_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csh5_ch_notes</Template>
  <TotalTime>326</TotalTime>
  <Words>2042</Words>
  <Application>Microsoft Office PowerPoint</Application>
  <PresentationFormat>On-screen Show (4:3)</PresentationFormat>
  <Paragraphs>329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Bookman Old Style</vt:lpstr>
      <vt:lpstr>Garamond</vt:lpstr>
      <vt:lpstr>Times New Roman</vt:lpstr>
      <vt:lpstr>Wingdings</vt:lpstr>
      <vt:lpstr>csh5_ch_notes</vt:lpstr>
      <vt:lpstr>Patches</vt:lpstr>
      <vt:lpstr>Topics</vt:lpstr>
      <vt:lpstr>Introduction to Patch &amp; Vulnerability Management</vt:lpstr>
      <vt:lpstr>Why Use Automated Patching Solutions? (1)</vt:lpstr>
      <vt:lpstr>Why Use Automated Patching Solutions (2)</vt:lpstr>
      <vt:lpstr>Examples of Automated Patch Management Tools</vt:lpstr>
      <vt:lpstr>Patch Easy</vt:lpstr>
      <vt:lpstr>Symantec Altiris Suite</vt:lpstr>
      <vt:lpstr>Desktop Central 7</vt:lpstr>
      <vt:lpstr>Shavlik NetChk Protect</vt:lpstr>
      <vt:lpstr>Patch &amp; Vulnerability Management Process</vt:lpstr>
      <vt:lpstr>Recommended Process</vt:lpstr>
      <vt:lpstr>Overview of Process</vt:lpstr>
      <vt:lpstr>Patch &amp; Vulnerability Group (PVG)</vt:lpstr>
      <vt:lpstr>PVG Duties</vt:lpstr>
      <vt:lpstr>System Administrators (Sysadmins)</vt:lpstr>
      <vt:lpstr>Creating a System Inventory</vt:lpstr>
      <vt:lpstr>Grouping &amp; Prioritizing IT Resources</vt:lpstr>
      <vt:lpstr>Get to Know the NIST CSRC</vt:lpstr>
      <vt:lpstr>NIST CSRC: FIPS 199</vt:lpstr>
      <vt:lpstr>Use of IT Inventory &amp; Scope of Related Duties</vt:lpstr>
      <vt:lpstr>Monitoring for Vulnerabilities, Remediations &amp; Threats</vt:lpstr>
      <vt:lpstr>Tools for Monitoring Vulnerabilities, Remediations &amp; Threats</vt:lpstr>
      <vt:lpstr>CERT-CC®</vt:lpstr>
      <vt:lpstr>SANS Internet Storm Center</vt:lpstr>
      <vt:lpstr>The Register</vt:lpstr>
      <vt:lpstr>Prioritizing Vulnerability Remediation</vt:lpstr>
      <vt:lpstr>Creating Organization-Specific Remediation DB</vt:lpstr>
      <vt:lpstr>Testing Remediations</vt:lpstr>
      <vt:lpstr>Deploying Vulnerability Remediations</vt:lpstr>
      <vt:lpstr>Delaying Patch Installations</vt:lpstr>
      <vt:lpstr>Distributing Vulnerability &amp; Remediation Info to Admins</vt:lpstr>
      <vt:lpstr>Verifying Remediation</vt:lpstr>
      <vt:lpstr>Vulnerability Remediation Training</vt:lpstr>
      <vt:lpstr>Patch &amp; Vulnerability Management Issues</vt:lpstr>
      <vt:lpstr>Summary of Major Recommendations (1)</vt:lpstr>
      <vt:lpstr>Summary of Major Recommendations (2)</vt:lpstr>
      <vt:lpstr>Now go and study</vt:lpstr>
    </vt:vector>
  </TitlesOfParts>
  <Manager>Najiba Benabess, PhD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Patches</dc:title>
  <dc:subject>CSH6 Chapter 40</dc:subject>
  <dc:creator>M. E. Kabay, PhD, CISSP-ISSMP</dc:creator>
  <cp:keywords/>
  <dc:description>2015-11-18 updated by MK_x000d_
“Managing Patches &amp; Vulnerabilities”_x000d_
Peter Mell &amp; Karen Kent</dc:description>
  <cp:lastModifiedBy>Mich Kabay</cp:lastModifiedBy>
  <cp:revision>45</cp:revision>
  <cp:lastPrinted>2000-03-28T00:08:39Z</cp:lastPrinted>
  <dcterms:created xsi:type="dcterms:W3CDTF">2010-01-28T01:10:13Z</dcterms:created>
  <dcterms:modified xsi:type="dcterms:W3CDTF">2021-02-05T19:54:15Z</dcterms:modified>
  <cp:category/>
</cp:coreProperties>
</file>