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908" r:id="rId2"/>
    <p:sldId id="911" r:id="rId3"/>
    <p:sldId id="912" r:id="rId4"/>
    <p:sldId id="913" r:id="rId5"/>
    <p:sldId id="915" r:id="rId6"/>
    <p:sldId id="943" r:id="rId7"/>
    <p:sldId id="914" r:id="rId8"/>
    <p:sldId id="939" r:id="rId9"/>
    <p:sldId id="940" r:id="rId10"/>
    <p:sldId id="917" r:id="rId11"/>
    <p:sldId id="918" r:id="rId12"/>
    <p:sldId id="919" r:id="rId13"/>
    <p:sldId id="920" r:id="rId14"/>
    <p:sldId id="945" r:id="rId15"/>
    <p:sldId id="921" r:id="rId16"/>
    <p:sldId id="941" r:id="rId17"/>
    <p:sldId id="923" r:id="rId18"/>
    <p:sldId id="946" r:id="rId19"/>
    <p:sldId id="924" r:id="rId20"/>
    <p:sldId id="925" r:id="rId21"/>
    <p:sldId id="926" r:id="rId22"/>
    <p:sldId id="927" r:id="rId23"/>
    <p:sldId id="928" r:id="rId24"/>
    <p:sldId id="929" r:id="rId25"/>
    <p:sldId id="930" r:id="rId26"/>
    <p:sldId id="931" r:id="rId27"/>
    <p:sldId id="942" r:id="rId28"/>
    <p:sldId id="932" r:id="rId29"/>
    <p:sldId id="933" r:id="rId30"/>
    <p:sldId id="944" r:id="rId31"/>
    <p:sldId id="934" r:id="rId32"/>
    <p:sldId id="935" r:id="rId33"/>
    <p:sldId id="578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9" autoAdjust="0"/>
    <p:restoredTop sz="86371" autoAdjust="0"/>
  </p:normalViewPr>
  <p:slideViewPr>
    <p:cSldViewPr showGuides="1">
      <p:cViewPr>
        <p:scale>
          <a:sx n="50" d="100"/>
          <a:sy n="50" d="100"/>
        </p:scale>
        <p:origin x="64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>
        <p:scale>
          <a:sx n="33" d="100"/>
          <a:sy n="33" d="100"/>
        </p:scale>
        <p:origin x="-3792" y="-1042"/>
      </p:cViewPr>
      <p:guideLst>
        <p:guide orient="horz" pos="3024"/>
        <p:guide pos="2304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2914"/>
            <a:ext cx="70104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ctr" defTabSz="880934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32826"/>
            <a:ext cx="701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ctr" defTabSz="880934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0160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68400" y="231776"/>
            <a:ext cx="4673600" cy="23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ctr" defTabSz="931726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0614" y="4416426"/>
            <a:ext cx="4829175" cy="41814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0614" y="8832850"/>
            <a:ext cx="4829175" cy="23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ctr" defTabSz="931726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16264" y="8832850"/>
            <a:ext cx="1012825" cy="231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ctr" defTabSz="931726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721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99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E7F02-B5A5-4E0E-9A08-441B07EDCE33}" type="slidenum">
              <a:rPr lang="en-US"/>
              <a:pPr/>
              <a:t>10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95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8DD6AE-2899-4A88-BA00-21A2768F3507}" type="slidenum">
              <a:rPr lang="en-US"/>
              <a:pPr/>
              <a:t>11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5CE81-A907-4313-8B5E-1083EA64CC44}" type="slidenum">
              <a:rPr lang="en-US"/>
              <a:pPr/>
              <a:t>12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E29A8-0F0A-479B-935A-5DF23D6E49D4}" type="slidenum">
              <a:rPr lang="en-US"/>
              <a:pPr/>
              <a:t>13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59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38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D4DC5-6B88-4679-9C57-7E1E3EC5C20A}" type="slidenum">
              <a:rPr lang="en-US"/>
              <a:pPr/>
              <a:t>15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7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53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2C822-F1C2-4BA0-9EEF-0A6808783513}" type="slidenum">
              <a:rPr lang="en-US"/>
              <a:pPr/>
              <a:t>17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7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2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01BBF1-D857-4290-8C05-2650FB867FCB}" type="slidenum">
              <a:rPr lang="en-US"/>
              <a:pPr/>
              <a:t>19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8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4549B-BB20-4820-A0AF-A8B2B09852CB}" type="slidenum">
              <a:rPr lang="en-US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3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648A3A-063A-4A14-99BD-DC3D3CE2D986}" type="slidenum">
              <a:rPr lang="en-US"/>
              <a:pPr/>
              <a:t>20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5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6CD9D-1333-4A79-A016-F6D9E316A897}" type="slidenum">
              <a:rPr lang="en-US"/>
              <a:pPr/>
              <a:t>21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26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9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353BD-84AB-4D2F-ACF1-9FBC57BED38A}" type="slidenum">
              <a:rPr lang="en-US"/>
              <a:pPr/>
              <a:t>22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74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89594-A96E-4806-ABF3-4758A9120CFA}" type="slidenum">
              <a:rPr lang="en-US"/>
              <a:pPr/>
              <a:t>23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5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980EA-5CDC-4E56-BD4D-3969ECC26DA2}" type="slidenum">
              <a:rPr lang="en-US"/>
              <a:pPr/>
              <a:t>24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91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5F21F-09B1-42F0-B777-8D3E685AF0CD}" type="slidenum">
              <a:rPr lang="en-US"/>
              <a:pPr/>
              <a:t>25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49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883BA-28CA-4653-AED3-F4A762E31FD5}" type="slidenum">
              <a:rPr lang="en-US"/>
              <a:pPr/>
              <a:t>26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6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77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A1B22-002D-4742-91A0-AB4FDF800039}" type="slidenum">
              <a:rPr lang="en-US"/>
              <a:pPr/>
              <a:t>28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54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779E4-7C21-4870-893F-F671DEA7E162}" type="slidenum">
              <a:rPr lang="en-US"/>
              <a:pPr/>
              <a:t>29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01781-90A6-4D33-8E55-44E05A4570EB}" type="slidenum">
              <a:rPr lang="en-US"/>
              <a:pPr/>
              <a:t>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05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02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E3CD7-FB18-4909-AEC7-AADE2EEE741F}" type="slidenum">
              <a:rPr lang="en-US"/>
              <a:pPr/>
              <a:t>31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3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83393-40F9-4638-AF02-9771477B3497}" type="slidenum">
              <a:rPr lang="en-US"/>
              <a:pPr/>
              <a:t>32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828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33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8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FE086-A47D-4234-A760-C815179F27DC}" type="slidenum">
              <a:rPr lang="en-US"/>
              <a:pPr/>
              <a:t>4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75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F597A-7B06-4152-A2DE-090872AE481F}" type="slidenum">
              <a:rPr lang="en-US"/>
              <a:pPr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57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Copyright © 2004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5D22-D940-4169-A15C-8129EE8D70D0}" type="slidenum">
              <a:rPr lang="en-US"/>
              <a:pPr/>
              <a:t>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7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7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alabs.com/technology-program/anti-viru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3yhfcsn" TargetMode="External"/><Relationship Id="rId4" Type="http://schemas.openxmlformats.org/officeDocument/2006/relationships/hyperlink" Target="http://www.wildlist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8800" dirty="0"/>
              <a:t>Antivirus Technology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41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“Antivirus Technology”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Chey Cobb &amp; Allysa Myers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Scanner Internals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7924800" cy="5562600"/>
          </a:xfrm>
        </p:spPr>
        <p:txBody>
          <a:bodyPr/>
          <a:lstStyle/>
          <a:p>
            <a:r>
              <a:rPr lang="en-US" sz="2300" dirty="0"/>
              <a:t>Fundamental </a:t>
            </a:r>
            <a:r>
              <a:rPr lang="en-US" sz="2300"/>
              <a:t>problem was that </a:t>
            </a:r>
            <a:r>
              <a:rPr lang="en-US" sz="2300" dirty="0"/>
              <a:t>Windows and Mac </a:t>
            </a:r>
            <a:r>
              <a:rPr lang="en-US" sz="2300"/>
              <a:t>OS lacked </a:t>
            </a:r>
            <a:r>
              <a:rPr lang="en-US" sz="2300" dirty="0"/>
              <a:t>security kernel</a:t>
            </a:r>
          </a:p>
          <a:p>
            <a:pPr lvl="1"/>
            <a:r>
              <a:rPr lang="en-US" sz="2300" dirty="0"/>
              <a:t>Every process runs as if it has </a:t>
            </a:r>
            <a:r>
              <a:rPr lang="en-US" sz="2300" i="1" dirty="0"/>
              <a:t>root </a:t>
            </a:r>
            <a:r>
              <a:rPr lang="en-US" sz="2300" dirty="0"/>
              <a:t>privilege</a:t>
            </a:r>
            <a:endParaRPr lang="en-US" sz="2300" i="1" dirty="0"/>
          </a:p>
          <a:p>
            <a:pPr lvl="1"/>
            <a:r>
              <a:rPr lang="en-US" sz="2300" dirty="0"/>
              <a:t>AVPs compensate for this design decision</a:t>
            </a:r>
          </a:p>
          <a:p>
            <a:r>
              <a:rPr lang="en-US" sz="2300" dirty="0"/>
              <a:t>Functions include</a:t>
            </a:r>
          </a:p>
          <a:p>
            <a:pPr lvl="1"/>
            <a:r>
              <a:rPr lang="en-US" sz="2300" dirty="0"/>
              <a:t>Specific detection – looking for infections by known viruses</a:t>
            </a:r>
          </a:p>
          <a:p>
            <a:pPr lvl="1"/>
            <a:r>
              <a:rPr lang="en-US" sz="2300" dirty="0"/>
              <a:t>Generic detection – looking for variants of known viruses</a:t>
            </a:r>
          </a:p>
          <a:p>
            <a:pPr lvl="1"/>
            <a:r>
              <a:rPr lang="en-US" sz="2300" dirty="0"/>
              <a:t>Heuristics – finding unknown viruses by spotting suspicious behavior or code/file structures</a:t>
            </a:r>
          </a:p>
          <a:p>
            <a:pPr lvl="1"/>
            <a:r>
              <a:rPr lang="en-US" sz="2300" dirty="0"/>
              <a:t>Intrusion prevention – monitoring known-suspicious systems changes and behaviors to prevent unknown infections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7162800" cy="825500"/>
          </a:xfrm>
        </p:spPr>
        <p:txBody>
          <a:bodyPr/>
          <a:lstStyle/>
          <a:p>
            <a:r>
              <a:rPr lang="en-US" dirty="0"/>
              <a:t>AV</a:t>
            </a:r>
            <a:r>
              <a:rPr lang="en-US" baseline="0" dirty="0"/>
              <a:t> </a:t>
            </a:r>
            <a:r>
              <a:rPr lang="en-US" dirty="0"/>
              <a:t>Engines &amp; DBs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r>
              <a:rPr lang="en-US" sz="2300" dirty="0"/>
              <a:t>Engine is the expert system that looks for malicious software</a:t>
            </a:r>
          </a:p>
          <a:p>
            <a:r>
              <a:rPr lang="en-US" sz="2300" dirty="0"/>
              <a:t>Signature database (DB) includes </a:t>
            </a:r>
          </a:p>
          <a:p>
            <a:pPr lvl="1"/>
            <a:r>
              <a:rPr lang="en-US" sz="2300" i="1" dirty="0"/>
              <a:t>Fingerprints</a:t>
            </a:r>
            <a:r>
              <a:rPr lang="en-US" sz="2300" dirty="0"/>
              <a:t> of known viruses </a:t>
            </a:r>
          </a:p>
          <a:p>
            <a:pPr lvl="1"/>
            <a:r>
              <a:rPr lang="en-US" sz="2300" i="1" dirty="0"/>
              <a:t>Rules</a:t>
            </a:r>
            <a:r>
              <a:rPr lang="en-US" sz="2300" dirty="0"/>
              <a:t> for heuristic scanners</a:t>
            </a:r>
          </a:p>
          <a:p>
            <a:pPr lvl="1"/>
            <a:r>
              <a:rPr lang="en-US" sz="2300" dirty="0"/>
              <a:t>Code sequences characteristic </a:t>
            </a:r>
            <a:br>
              <a:rPr lang="en-US" sz="2300" dirty="0"/>
            </a:br>
            <a:r>
              <a:rPr lang="en-US" sz="2300" dirty="0"/>
              <a:t>of  specific viruses</a:t>
            </a:r>
          </a:p>
          <a:p>
            <a:r>
              <a:rPr lang="en-US" sz="2300" dirty="0">
                <a:solidFill>
                  <a:srgbClr val="CC0000"/>
                </a:solidFill>
              </a:rPr>
              <a:t>Must update both signatures </a:t>
            </a:r>
            <a:br>
              <a:rPr lang="en-US" sz="2300" dirty="0">
                <a:solidFill>
                  <a:srgbClr val="CC0000"/>
                </a:solidFill>
              </a:rPr>
            </a:br>
            <a:r>
              <a:rPr lang="en-US" sz="2300" i="1" dirty="0">
                <a:solidFill>
                  <a:srgbClr val="CC0000"/>
                </a:solidFill>
              </a:rPr>
              <a:t>and</a:t>
            </a:r>
            <a:r>
              <a:rPr lang="en-US" sz="2300" dirty="0">
                <a:solidFill>
                  <a:srgbClr val="CC0000"/>
                </a:solidFill>
              </a:rPr>
              <a:t> engines</a:t>
            </a:r>
          </a:p>
          <a:p>
            <a:pPr lvl="1"/>
            <a:r>
              <a:rPr lang="en-US" sz="2300" dirty="0"/>
              <a:t>Used to recommend monthly, </a:t>
            </a:r>
            <a:br>
              <a:rPr lang="en-US" sz="2300" dirty="0"/>
            </a:br>
            <a:r>
              <a:rPr lang="en-US" sz="2300" dirty="0"/>
              <a:t>then weekly updates</a:t>
            </a:r>
          </a:p>
          <a:p>
            <a:pPr lvl="1"/>
            <a:r>
              <a:rPr lang="en-US" sz="2300" dirty="0"/>
              <a:t>Now (2009) essential to allow </a:t>
            </a:r>
            <a:r>
              <a:rPr lang="en-US" sz="2300" i="1" dirty="0"/>
              <a:t>at </a:t>
            </a:r>
            <a:br>
              <a:rPr lang="en-US" sz="2300" i="1" dirty="0"/>
            </a:br>
            <a:r>
              <a:rPr lang="en-US" sz="2300" i="1" dirty="0"/>
              <a:t>least daily </a:t>
            </a:r>
            <a:r>
              <a:rPr lang="en-US" sz="2300" dirty="0"/>
              <a:t>updates – or hourly or minute-by-minute</a:t>
            </a:r>
          </a:p>
          <a:p>
            <a:pPr lvl="1"/>
            <a:r>
              <a:rPr lang="en-US" sz="2300" dirty="0"/>
              <a:t>Enable automatic updates – update whenever necessary by communicating with servers</a:t>
            </a:r>
          </a:p>
          <a:p>
            <a:pPr lvl="1"/>
            <a:r>
              <a:rPr lang="en-US" sz="2300" dirty="0"/>
              <a:t>Software looks for change in checksum – indicates change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143000"/>
            <a:ext cx="3228975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685800"/>
          </a:xfrm>
        </p:spPr>
        <p:txBody>
          <a:bodyPr/>
          <a:lstStyle/>
          <a:p>
            <a:r>
              <a:rPr lang="en-US" dirty="0"/>
              <a:t>Updating:  “</a:t>
            </a:r>
            <a:r>
              <a:rPr lang="en-US" dirty="0" err="1"/>
              <a:t>LiveUpdate</a:t>
            </a:r>
            <a:r>
              <a:rPr lang="en-US" dirty="0"/>
              <a:t>”</a:t>
            </a:r>
          </a:p>
        </p:txBody>
      </p:sp>
      <p:pic>
        <p:nvPicPr>
          <p:cNvPr id="1041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82675"/>
            <a:ext cx="7010400" cy="5775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066800"/>
            <a:ext cx="7010400" cy="579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066800"/>
            <a:ext cx="7010400" cy="579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1066800"/>
            <a:ext cx="7010400" cy="579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066800"/>
            <a:ext cx="7010400" cy="579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066800"/>
            <a:ext cx="7010400" cy="579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1066800"/>
            <a:ext cx="7010400" cy="579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2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6800" y="1066800"/>
            <a:ext cx="7010400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Methodologies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When to scan?</a:t>
            </a:r>
          </a:p>
          <a:p>
            <a:pPr lvl="1"/>
            <a:r>
              <a:rPr lang="en-US" dirty="0"/>
              <a:t>Ideally, on every file open (“on access scan”)</a:t>
            </a:r>
          </a:p>
          <a:p>
            <a:pPr lvl="1"/>
            <a:r>
              <a:rPr lang="en-US" dirty="0"/>
              <a:t>Continuous monitoring of new files</a:t>
            </a:r>
          </a:p>
          <a:p>
            <a:pPr lvl="1"/>
            <a:r>
              <a:rPr lang="en-US" dirty="0"/>
              <a:t>May be performance issues on old systems but not today</a:t>
            </a:r>
          </a:p>
          <a:p>
            <a:r>
              <a:rPr lang="en-US" dirty="0"/>
              <a:t>Functions of scanning (see next slides)</a:t>
            </a:r>
          </a:p>
          <a:p>
            <a:pPr lvl="1"/>
            <a:r>
              <a:rPr lang="en-US" dirty="0"/>
              <a:t>Detection</a:t>
            </a:r>
          </a:p>
          <a:p>
            <a:pPr lvl="1"/>
            <a:r>
              <a:rPr lang="en-US" dirty="0"/>
              <a:t>Generic Detection</a:t>
            </a:r>
          </a:p>
          <a:p>
            <a:pPr lvl="1"/>
            <a:r>
              <a:rPr lang="en-US" dirty="0"/>
              <a:t>Heuristics</a:t>
            </a:r>
          </a:p>
          <a:p>
            <a:pPr lvl="1"/>
            <a:r>
              <a:rPr lang="en-US" dirty="0"/>
              <a:t>Intrusion Detection &amp; Prevention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40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762000"/>
          </a:xfrm>
        </p:spPr>
        <p:txBody>
          <a:bodyPr/>
          <a:lstStyle/>
          <a:p>
            <a:r>
              <a:rPr lang="en-US" dirty="0"/>
              <a:t>Specific</a:t>
            </a:r>
            <a:r>
              <a:rPr lang="en-US" baseline="0" dirty="0"/>
              <a:t> </a:t>
            </a:r>
            <a:r>
              <a:rPr lang="en-US" dirty="0"/>
              <a:t>Detection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Look for characteristic signature strings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Most scanners use selective screening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Look for virus code in general areas of programs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Saves time but risks false negatives</a:t>
            </a:r>
          </a:p>
          <a:p>
            <a:pPr>
              <a:lnSpc>
                <a:spcPct val="80000"/>
              </a:lnSpc>
            </a:pPr>
            <a:r>
              <a:rPr lang="en-US" dirty="0"/>
              <a:t>Power of the test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higher the success rate in </a:t>
            </a:r>
            <a:br>
              <a:rPr lang="en-US" dirty="0"/>
            </a:br>
            <a:r>
              <a:rPr lang="en-US" dirty="0"/>
              <a:t>spotting viruses (the lower the </a:t>
            </a:r>
            <a:br>
              <a:rPr lang="en-US" dirty="0"/>
            </a:br>
            <a:r>
              <a:rPr lang="en-US" dirty="0"/>
              <a:t>false-negative rate),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higher the frequency of false </a:t>
            </a:r>
            <a:br>
              <a:rPr lang="en-US" dirty="0"/>
            </a:br>
            <a:r>
              <a:rPr lang="en-US" dirty="0"/>
              <a:t>positives (falsely claiming that </a:t>
            </a:r>
            <a:br>
              <a:rPr lang="en-US" dirty="0"/>
            </a:br>
            <a:r>
              <a:rPr lang="en-US" dirty="0"/>
              <a:t>uninfected files are viruses)</a:t>
            </a:r>
          </a:p>
          <a:p>
            <a:pPr>
              <a:lnSpc>
                <a:spcPct val="80000"/>
              </a:lnSpc>
            </a:pPr>
            <a:r>
              <a:rPr lang="en-US" dirty="0"/>
              <a:t>Generally offer disinfection routines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Fix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Quarantine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Delete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0" y="2362200"/>
            <a:ext cx="314706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838200"/>
          </a:xfrm>
        </p:spPr>
        <p:txBody>
          <a:bodyPr/>
          <a:lstStyle/>
          <a:p>
            <a:r>
              <a:rPr lang="en-US" dirty="0"/>
              <a:t>Generic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r>
              <a:rPr lang="en-US" dirty="0"/>
              <a:t>Many malware authors &amp; distributors are trying to make money</a:t>
            </a:r>
          </a:p>
          <a:p>
            <a:pPr lvl="1"/>
            <a:r>
              <a:rPr lang="en-US" dirty="0"/>
              <a:t>Therefore use open-source code</a:t>
            </a:r>
          </a:p>
          <a:p>
            <a:pPr lvl="1"/>
            <a:r>
              <a:rPr lang="en-US" dirty="0"/>
              <a:t>Malware widely distributed </a:t>
            </a:r>
            <a:br>
              <a:rPr lang="en-US" dirty="0"/>
            </a:br>
            <a:r>
              <a:rPr lang="en-US" dirty="0"/>
              <a:t>and updated by criminals</a:t>
            </a:r>
          </a:p>
          <a:p>
            <a:r>
              <a:rPr lang="en-US" dirty="0"/>
              <a:t>Therefore modern AVPs scan </a:t>
            </a:r>
            <a:br>
              <a:rPr lang="en-US" dirty="0"/>
            </a:br>
            <a:r>
              <a:rPr lang="en-US" dirty="0"/>
              <a:t>for common properties</a:t>
            </a:r>
          </a:p>
          <a:p>
            <a:pPr lvl="1"/>
            <a:r>
              <a:rPr lang="en-US" dirty="0"/>
              <a:t>Widely-known viruses, </a:t>
            </a:r>
            <a:br>
              <a:rPr lang="en-US" dirty="0"/>
            </a:br>
            <a:r>
              <a:rPr lang="en-US" dirty="0"/>
              <a:t>Trojans…</a:t>
            </a:r>
          </a:p>
          <a:p>
            <a:pPr lvl="1"/>
            <a:r>
              <a:rPr lang="en-US" dirty="0"/>
              <a:t>In early days of file-infectors, </a:t>
            </a:r>
            <a:br>
              <a:rPr lang="en-US" dirty="0"/>
            </a:br>
            <a:r>
              <a:rPr lang="en-US" dirty="0"/>
              <a:t>concern about potential damage </a:t>
            </a:r>
            <a:br>
              <a:rPr lang="en-US" dirty="0"/>
            </a:br>
            <a:r>
              <a:rPr lang="en-US" dirty="0"/>
              <a:t>of cleaning infected programs</a:t>
            </a:r>
          </a:p>
          <a:p>
            <a:pPr lvl="1"/>
            <a:r>
              <a:rPr lang="en-US" dirty="0"/>
              <a:t>But today’s malware typically </a:t>
            </a:r>
            <a:br>
              <a:rPr lang="en-US" dirty="0"/>
            </a:br>
            <a:r>
              <a:rPr lang="en-US" dirty="0"/>
              <a:t>installs discrete files and registry entries</a:t>
            </a:r>
          </a:p>
          <a:p>
            <a:pPr lvl="2"/>
            <a:r>
              <a:rPr lang="en-US" dirty="0"/>
              <a:t>Easier to fix without danger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40" y="1066800"/>
            <a:ext cx="375666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Heuristics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/>
              <a:t>Rule-based expert systems</a:t>
            </a:r>
          </a:p>
          <a:p>
            <a:pPr>
              <a:lnSpc>
                <a:spcPct val="80000"/>
              </a:lnSpc>
            </a:pPr>
            <a:r>
              <a:rPr lang="en-US" sz="2200" i="1" dirty="0"/>
              <a:t>Static</a:t>
            </a:r>
            <a:r>
              <a:rPr lang="en-US" sz="2200" dirty="0"/>
              <a:t> heuristic scanners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Identify most likely places where viruses reside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Look for known styles of viral code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Examines programmatic logic of suspect regions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Assign probabilistic score based on many clues from structure</a:t>
            </a:r>
          </a:p>
          <a:p>
            <a:pPr>
              <a:lnSpc>
                <a:spcPct val="80000"/>
              </a:lnSpc>
            </a:pPr>
            <a:r>
              <a:rPr lang="en-US" sz="2200" i="1" dirty="0"/>
              <a:t>Dynamic</a:t>
            </a:r>
            <a:r>
              <a:rPr lang="en-US" sz="2200" dirty="0"/>
              <a:t> heuristic scanners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Similar methods to spot potential problem-code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Emulate execution of the code</a:t>
            </a:r>
          </a:p>
          <a:p>
            <a:pPr lvl="2">
              <a:lnSpc>
                <a:spcPct val="80000"/>
              </a:lnSpc>
            </a:pPr>
            <a:r>
              <a:rPr lang="en-US" sz="2200" dirty="0"/>
              <a:t>Virtual environment = </a:t>
            </a:r>
            <a:r>
              <a:rPr lang="en-US" sz="2200" i="1" dirty="0"/>
              <a:t>sandbox</a:t>
            </a:r>
          </a:p>
          <a:p>
            <a:pPr lvl="2">
              <a:lnSpc>
                <a:spcPct val="80000"/>
              </a:lnSpc>
            </a:pPr>
            <a:r>
              <a:rPr lang="en-US" sz="2200" dirty="0"/>
              <a:t>Identify harmful actions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Remove virus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Widespread distribution &amp; use of</a:t>
            </a:r>
            <a:br>
              <a:rPr lang="en-US" sz="2200" dirty="0"/>
            </a:br>
            <a:r>
              <a:rPr lang="en-US" sz="2200" dirty="0"/>
              <a:t>heuristic scanners have led to rapid</a:t>
            </a:r>
            <a:br>
              <a:rPr lang="en-US" sz="2200" dirty="0"/>
            </a:br>
            <a:r>
              <a:rPr lang="en-US" sz="2200" dirty="0"/>
              <a:t>discovery of new viruses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8400" y="5486400"/>
            <a:ext cx="2777066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i="1" dirty="0"/>
              <a:t>Heuristic </a:t>
            </a:r>
            <a:r>
              <a:rPr lang="en-US" sz="2400" dirty="0"/>
              <a:t>from </a:t>
            </a:r>
          </a:p>
          <a:p>
            <a:r>
              <a:rPr lang="en-US" sz="2400" dirty="0"/>
              <a:t>Greek </a:t>
            </a:r>
            <a:r>
              <a:rPr lang="en-US" sz="2400" dirty="0" err="1">
                <a:latin typeface="Symbol" pitchFamily="18" charset="2"/>
              </a:rPr>
              <a:t>heuriskein</a:t>
            </a:r>
            <a:r>
              <a:rPr lang="en-US" sz="2400" i="1" dirty="0"/>
              <a:t> </a:t>
            </a:r>
          </a:p>
          <a:p>
            <a:r>
              <a:rPr lang="en-US" sz="2400" dirty="0"/>
              <a:t>– to find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42900" y="876300"/>
            <a:ext cx="1828800" cy="685800"/>
          </a:xfrm>
        </p:spPr>
        <p:txBody>
          <a:bodyPr/>
          <a:lstStyle/>
          <a:p>
            <a:r>
              <a:rPr lang="en-US" dirty="0"/>
              <a:t>Static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43" y="227638"/>
            <a:ext cx="6845046" cy="6477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609600"/>
          </a:xfrm>
        </p:spPr>
        <p:txBody>
          <a:bodyPr/>
          <a:lstStyle/>
          <a:p>
            <a:r>
              <a:rPr lang="en-US" dirty="0"/>
              <a:t>Example:  NAV</a:t>
            </a:r>
          </a:p>
        </p:txBody>
      </p:sp>
      <p:pic>
        <p:nvPicPr>
          <p:cNvPr id="1043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4527"/>
            <a:ext cx="8724900" cy="6183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33000" contrast="-48000"/>
          </a:blip>
          <a:srcRect/>
          <a:stretch>
            <a:fillRect/>
          </a:stretch>
        </p:blipFill>
        <p:spPr bwMode="auto">
          <a:xfrm>
            <a:off x="0" y="0"/>
            <a:ext cx="7010400" cy="68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76400"/>
            <a:ext cx="7315200" cy="4648200"/>
          </a:xfrm>
        </p:spPr>
        <p:txBody>
          <a:bodyPr/>
          <a:lstStyle/>
          <a:p>
            <a:r>
              <a:rPr lang="en-US" dirty="0"/>
              <a:t>AV Terminology</a:t>
            </a:r>
          </a:p>
          <a:p>
            <a:r>
              <a:rPr lang="en-US" dirty="0"/>
              <a:t>AV Issues</a:t>
            </a:r>
          </a:p>
          <a:p>
            <a:r>
              <a:rPr lang="en-US" dirty="0"/>
              <a:t>History of Viral Changes</a:t>
            </a:r>
          </a:p>
          <a:p>
            <a:r>
              <a:rPr lang="en-US" dirty="0"/>
              <a:t>Antivirus Basics</a:t>
            </a:r>
          </a:p>
          <a:p>
            <a:r>
              <a:rPr lang="en-US" dirty="0"/>
              <a:t>Scanning Methodologies</a:t>
            </a:r>
          </a:p>
          <a:p>
            <a:r>
              <a:rPr lang="en-US" dirty="0"/>
              <a:t>Content Filtering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Policies &amp; Strategies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771"/>
            <a:ext cx="7162800" cy="587829"/>
          </a:xfrm>
        </p:spPr>
        <p:txBody>
          <a:bodyPr/>
          <a:lstStyle/>
          <a:p>
            <a:r>
              <a:rPr lang="en-US" dirty="0"/>
              <a:t>NAV Auto-Protect</a:t>
            </a:r>
          </a:p>
        </p:txBody>
      </p:sp>
      <p:pic>
        <p:nvPicPr>
          <p:cNvPr id="1044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88076"/>
            <a:ext cx="8153400" cy="626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8143" y="7257"/>
            <a:ext cx="7162800" cy="678543"/>
          </a:xfrm>
        </p:spPr>
        <p:txBody>
          <a:bodyPr/>
          <a:lstStyle/>
          <a:p>
            <a:r>
              <a:rPr lang="en-US" dirty="0"/>
              <a:t>NAV Heuristics</a:t>
            </a:r>
          </a:p>
        </p:txBody>
      </p:sp>
      <p:pic>
        <p:nvPicPr>
          <p:cNvPr id="1045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24662"/>
            <a:ext cx="8153400" cy="626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771"/>
            <a:ext cx="7162800" cy="631371"/>
          </a:xfrm>
        </p:spPr>
        <p:txBody>
          <a:bodyPr/>
          <a:lstStyle/>
          <a:p>
            <a:r>
              <a:rPr lang="en-US" dirty="0"/>
              <a:t>NAV E-mail Options</a:t>
            </a:r>
          </a:p>
        </p:txBody>
      </p:sp>
      <p:pic>
        <p:nvPicPr>
          <p:cNvPr id="1046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125799" cy="624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762000"/>
          </a:xfrm>
        </p:spPr>
        <p:txBody>
          <a:bodyPr/>
          <a:lstStyle/>
          <a:p>
            <a:r>
              <a:rPr lang="en-US" dirty="0"/>
              <a:t>NAV Anti-Worm Measures</a:t>
            </a:r>
          </a:p>
        </p:txBody>
      </p:sp>
      <p:pic>
        <p:nvPicPr>
          <p:cNvPr id="1047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1"/>
            <a:ext cx="8128000" cy="624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514" y="0"/>
            <a:ext cx="7162800" cy="685800"/>
          </a:xfrm>
        </p:spPr>
        <p:txBody>
          <a:bodyPr/>
          <a:lstStyle/>
          <a:p>
            <a:r>
              <a:rPr lang="en-US" dirty="0"/>
              <a:t>NAV </a:t>
            </a:r>
            <a:r>
              <a:rPr lang="en-US" dirty="0" err="1"/>
              <a:t>LiveUpdate</a:t>
            </a:r>
            <a:r>
              <a:rPr lang="en-US" dirty="0"/>
              <a:t> Settings</a:t>
            </a:r>
          </a:p>
        </p:txBody>
      </p:sp>
      <p:pic>
        <p:nvPicPr>
          <p:cNvPr id="1048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153400" cy="62696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2800" cy="685800"/>
          </a:xfrm>
        </p:spPr>
        <p:txBody>
          <a:bodyPr/>
          <a:lstStyle/>
          <a:p>
            <a:r>
              <a:rPr lang="en-US" dirty="0"/>
              <a:t>NAV Alert Settings</a:t>
            </a:r>
          </a:p>
        </p:txBody>
      </p:sp>
      <p:pic>
        <p:nvPicPr>
          <p:cNvPr id="1049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88376"/>
            <a:ext cx="8153400" cy="62696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37000" contrast="-15000"/>
          </a:blip>
          <a:srcRect/>
          <a:stretch>
            <a:fillRect/>
          </a:stretch>
        </p:blipFill>
        <p:spPr bwMode="auto">
          <a:xfrm>
            <a:off x="0" y="0"/>
            <a:ext cx="9144000" cy="684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Systems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Ideal:  spot infection, fix infection, heal system</a:t>
            </a:r>
          </a:p>
          <a:p>
            <a:r>
              <a:rPr lang="en-US" dirty="0"/>
              <a:t>Use network access to additional resources as required</a:t>
            </a:r>
          </a:p>
          <a:p>
            <a:r>
              <a:rPr lang="en-US" dirty="0"/>
              <a:t>Monitor behavior of connected workstations</a:t>
            </a:r>
          </a:p>
          <a:p>
            <a:r>
              <a:rPr lang="en-US" dirty="0"/>
              <a:t>Send suspect files to central server</a:t>
            </a:r>
          </a:p>
          <a:p>
            <a:r>
              <a:rPr lang="en-US" dirty="0"/>
              <a:t>Install suspect code on </a:t>
            </a:r>
            <a:r>
              <a:rPr lang="en-US" dirty="0" err="1"/>
              <a:t>testbenches</a:t>
            </a:r>
            <a:endParaRPr lang="en-US" dirty="0"/>
          </a:p>
          <a:p>
            <a:r>
              <a:rPr lang="en-US" dirty="0"/>
              <a:t>Analyze virus, generate signature</a:t>
            </a:r>
          </a:p>
          <a:p>
            <a:r>
              <a:rPr lang="en-US" dirty="0"/>
              <a:t>Send out to all connected computers (push vs pull)</a:t>
            </a:r>
          </a:p>
          <a:p>
            <a:r>
              <a:rPr lang="en-US" dirty="0"/>
              <a:t>Don’t bother people unless necessary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</p:spPr>
        <p:txBody>
          <a:bodyPr/>
          <a:lstStyle/>
          <a:p>
            <a:r>
              <a:rPr lang="en-US" dirty="0"/>
              <a:t>Intrusion Detection &amp;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of defense:  spot </a:t>
            </a:r>
            <a:br>
              <a:rPr lang="en-US" dirty="0"/>
            </a:br>
            <a:r>
              <a:rPr lang="en-US" dirty="0"/>
              <a:t>incoming virus</a:t>
            </a:r>
          </a:p>
          <a:p>
            <a:pPr lvl="1"/>
            <a:r>
              <a:rPr lang="en-US" dirty="0"/>
              <a:t>Particularly effective </a:t>
            </a:r>
            <a:br>
              <a:rPr lang="en-US" dirty="0"/>
            </a:br>
            <a:r>
              <a:rPr lang="en-US" dirty="0"/>
              <a:t>by scanning </a:t>
            </a:r>
            <a:br>
              <a:rPr lang="en-US" dirty="0"/>
            </a:br>
            <a:r>
              <a:rPr lang="en-US" dirty="0"/>
              <a:t>incoming e-mail</a:t>
            </a:r>
          </a:p>
          <a:p>
            <a:pPr lvl="1"/>
            <a:r>
              <a:rPr lang="en-US" dirty="0"/>
              <a:t>Also helpful to scan </a:t>
            </a:r>
            <a:br>
              <a:rPr lang="en-US" dirty="0"/>
            </a:br>
            <a:r>
              <a:rPr lang="en-US" dirty="0"/>
              <a:t>outgoing e-mail</a:t>
            </a:r>
          </a:p>
          <a:p>
            <a:r>
              <a:rPr lang="en-US" dirty="0"/>
              <a:t>But some </a:t>
            </a:r>
            <a:r>
              <a:rPr lang="en-US" i="1" dirty="0"/>
              <a:t>polymorphic </a:t>
            </a:r>
            <a:br>
              <a:rPr lang="en-US" i="1" dirty="0"/>
            </a:br>
            <a:r>
              <a:rPr lang="en-US" i="1" dirty="0"/>
              <a:t>viruses </a:t>
            </a:r>
            <a:r>
              <a:rPr lang="en-US" dirty="0"/>
              <a:t>encrypt their code – </a:t>
            </a:r>
            <a:br>
              <a:rPr lang="en-US" dirty="0"/>
            </a:br>
            <a:r>
              <a:rPr lang="en-US" dirty="0"/>
              <a:t>defeat scanners</a:t>
            </a:r>
          </a:p>
          <a:p>
            <a:r>
              <a:rPr lang="en-US" dirty="0"/>
              <a:t>Some AVPs use CRCs to spot changes in programs</a:t>
            </a:r>
          </a:p>
          <a:p>
            <a:pPr lvl="1"/>
            <a:r>
              <a:rPr lang="en-US" dirty="0"/>
              <a:t>All changed programs will have a CRC different from that recorded originally</a:t>
            </a:r>
          </a:p>
          <a:p>
            <a:pPr lvl="1"/>
            <a:r>
              <a:rPr lang="en-US" dirty="0"/>
              <a:t>Investigate changed programs further</a:t>
            </a:r>
          </a:p>
          <a:p>
            <a:r>
              <a:rPr lang="en-US" dirty="0"/>
              <a:t>Special emphasis on spotting abnormal behavior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3"/>
          <a:stretch/>
        </p:blipFill>
        <p:spPr bwMode="auto">
          <a:xfrm>
            <a:off x="3886200" y="609600"/>
            <a:ext cx="5097689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7162800" cy="711200"/>
          </a:xfrm>
        </p:spPr>
        <p:txBody>
          <a:bodyPr/>
          <a:lstStyle/>
          <a:p>
            <a:r>
              <a:rPr lang="en-US" dirty="0"/>
              <a:t>Content Filtering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/>
              <a:t>Early years – “no viruses from documents”</a:t>
            </a:r>
          </a:p>
          <a:p>
            <a:pPr lvl="1"/>
            <a:r>
              <a:rPr lang="en-US" dirty="0"/>
              <a:t>Then macro viruses became prevalent</a:t>
            </a:r>
          </a:p>
          <a:p>
            <a:r>
              <a:rPr lang="en-US" dirty="0"/>
              <a:t>“No viruses from e-mail”</a:t>
            </a:r>
          </a:p>
          <a:p>
            <a:pPr lvl="1"/>
            <a:r>
              <a:rPr lang="en-US" dirty="0"/>
              <a:t>Then e-mail enabled worms appeared</a:t>
            </a:r>
          </a:p>
          <a:p>
            <a:r>
              <a:rPr lang="en-US" dirty="0"/>
              <a:t>“No viruses from unopened e-mail”</a:t>
            </a:r>
          </a:p>
          <a:p>
            <a:pPr lvl="1"/>
            <a:r>
              <a:rPr lang="en-US" dirty="0"/>
              <a:t>So viruses written that activate when preview pane shows content</a:t>
            </a:r>
          </a:p>
          <a:p>
            <a:r>
              <a:rPr lang="en-US" dirty="0"/>
              <a:t>HTML code being used for </a:t>
            </a:r>
            <a:br>
              <a:rPr lang="en-US" dirty="0"/>
            </a:br>
            <a:r>
              <a:rPr lang="en-US" dirty="0"/>
              <a:t>harmful purposes</a:t>
            </a:r>
          </a:p>
          <a:p>
            <a:r>
              <a:rPr lang="en-US" dirty="0"/>
              <a:t>Content filtering scans </a:t>
            </a:r>
            <a:br>
              <a:rPr lang="en-US" dirty="0"/>
            </a:br>
            <a:r>
              <a:rPr lang="en-US" dirty="0"/>
              <a:t>for suspect code and </a:t>
            </a:r>
            <a:br>
              <a:rPr lang="en-US" dirty="0"/>
            </a:br>
            <a:r>
              <a:rPr lang="en-US" dirty="0"/>
              <a:t>attachments – prevents </a:t>
            </a:r>
            <a:br>
              <a:rPr lang="en-US" dirty="0"/>
            </a:br>
            <a:r>
              <a:rPr lang="en-US" dirty="0"/>
              <a:t>receipt by users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450" y="3352800"/>
            <a:ext cx="504795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57"/>
            <a:ext cx="7162800" cy="754743"/>
          </a:xfrm>
        </p:spPr>
        <p:txBody>
          <a:bodyPr/>
          <a:lstStyle/>
          <a:p>
            <a:r>
              <a:rPr lang="en-US" dirty="0"/>
              <a:t>How Content Filters</a:t>
            </a:r>
            <a:r>
              <a:rPr lang="en-US" baseline="0" dirty="0"/>
              <a:t> Work</a:t>
            </a:r>
            <a:endParaRPr lang="en-US" dirty="0"/>
          </a:p>
        </p:txBody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r>
              <a:rPr lang="en-US" dirty="0"/>
              <a:t>Scan all incoming data on specific ports</a:t>
            </a:r>
          </a:p>
          <a:p>
            <a:pPr lvl="1"/>
            <a:r>
              <a:rPr lang="en-US" dirty="0"/>
              <a:t>Compare traffic </a:t>
            </a:r>
            <a:br>
              <a:rPr lang="en-US" dirty="0"/>
            </a:br>
            <a:r>
              <a:rPr lang="en-US" dirty="0"/>
              <a:t>using rules and </a:t>
            </a:r>
            <a:br>
              <a:rPr lang="en-US" dirty="0"/>
            </a:br>
            <a:r>
              <a:rPr lang="en-US" dirty="0"/>
              <a:t>strings</a:t>
            </a:r>
          </a:p>
          <a:p>
            <a:pPr lvl="1"/>
            <a:r>
              <a:rPr lang="en-US" dirty="0"/>
              <a:t>Can forbid all or </a:t>
            </a:r>
            <a:br>
              <a:rPr lang="en-US" dirty="0"/>
            </a:br>
            <a:r>
              <a:rPr lang="en-US" dirty="0"/>
              <a:t>types of attachments</a:t>
            </a:r>
          </a:p>
          <a:p>
            <a:r>
              <a:rPr lang="en-US" dirty="0"/>
              <a:t>Interact with AVPs</a:t>
            </a:r>
          </a:p>
          <a:p>
            <a:pPr lvl="1"/>
            <a:r>
              <a:rPr lang="en-US" dirty="0"/>
              <a:t>Send suspect files to </a:t>
            </a:r>
            <a:br>
              <a:rPr lang="en-US" dirty="0"/>
            </a:br>
            <a:r>
              <a:rPr lang="en-US" dirty="0"/>
              <a:t>AVP</a:t>
            </a:r>
          </a:p>
          <a:p>
            <a:r>
              <a:rPr lang="en-US" dirty="0"/>
              <a:t>But all of this requires </a:t>
            </a:r>
            <a:br>
              <a:rPr lang="en-US" dirty="0"/>
            </a:br>
            <a:r>
              <a:rPr lang="en-US" dirty="0"/>
              <a:t>stated </a:t>
            </a:r>
            <a:r>
              <a:rPr lang="en-US" i="1" dirty="0"/>
              <a:t>policies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48229"/>
            <a:ext cx="51054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Terminology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8001000" cy="5181600"/>
          </a:xfrm>
        </p:spPr>
        <p:txBody>
          <a:bodyPr/>
          <a:lstStyle/>
          <a:p>
            <a:r>
              <a:rPr lang="en-US" dirty="0"/>
              <a:t>1 virus, 2 viruses – don’t use “</a:t>
            </a:r>
            <a:r>
              <a:rPr lang="en-US" dirty="0" err="1"/>
              <a:t>viri</a:t>
            </a:r>
            <a:r>
              <a:rPr lang="en-US" dirty="0"/>
              <a:t>” or “</a:t>
            </a:r>
            <a:r>
              <a:rPr lang="en-US" dirty="0" err="1"/>
              <a:t>virii</a:t>
            </a:r>
            <a:r>
              <a:rPr lang="en-US" dirty="0"/>
              <a:t>” </a:t>
            </a:r>
            <a:r>
              <a:rPr lang="en-US" dirty="0">
                <a:sym typeface="Wingdings" pitchFamily="2" charset="2"/>
              </a:rPr>
              <a:t></a:t>
            </a:r>
            <a:endParaRPr lang="en-US" dirty="0"/>
          </a:p>
          <a:p>
            <a:r>
              <a:rPr lang="en-US" dirty="0"/>
              <a:t>AV = antivirus; AVP = antivirus product</a:t>
            </a:r>
          </a:p>
          <a:p>
            <a:r>
              <a:rPr lang="en-US" dirty="0"/>
              <a:t>AVPD = AVP developer</a:t>
            </a:r>
          </a:p>
          <a:p>
            <a:r>
              <a:rPr lang="en-US" dirty="0"/>
              <a:t>Prevalence statistics</a:t>
            </a:r>
          </a:p>
          <a:p>
            <a:pPr lvl="1"/>
            <a:r>
              <a:rPr lang="en-US" i="1" dirty="0"/>
              <a:t>In the wild</a:t>
            </a:r>
            <a:r>
              <a:rPr lang="en-US" dirty="0"/>
              <a:t> – THOUSANDS (3405 in </a:t>
            </a:r>
            <a:r>
              <a:rPr lang="en-US" dirty="0">
                <a:solidFill>
                  <a:srgbClr val="FF0000"/>
                </a:solidFill>
              </a:rPr>
              <a:t>Nov 2014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Joe Wells’ WildList</a:t>
            </a:r>
          </a:p>
          <a:p>
            <a:pPr lvl="1"/>
            <a:r>
              <a:rPr lang="en-US" i="1" dirty="0"/>
              <a:t>In the zoo</a:t>
            </a:r>
            <a:r>
              <a:rPr lang="en-US" dirty="0"/>
              <a:t> – &gt; 1M for Windows</a:t>
            </a:r>
          </a:p>
          <a:p>
            <a:r>
              <a:rPr lang="en-US" dirty="0"/>
              <a:t>ICSA Labs Anti-Virus Product Developers </a:t>
            </a:r>
            <a:br>
              <a:rPr lang="en-US" dirty="0"/>
            </a:br>
            <a:r>
              <a:rPr lang="en-US" dirty="0"/>
              <a:t>(AVPD) Consortium *</a:t>
            </a:r>
          </a:p>
          <a:p>
            <a:pPr lvl="1"/>
            <a:r>
              <a:rPr lang="en-US" dirty="0"/>
              <a:t>Coordinates scientific work of AVPDs</a:t>
            </a:r>
          </a:p>
        </p:txBody>
      </p:sp>
      <p:sp>
        <p:nvSpPr>
          <p:cNvPr id="969734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5930213" cy="40011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 Narrow" pitchFamily="34" charset="0"/>
              </a:rPr>
              <a:t>* </a:t>
            </a:r>
            <a:r>
              <a:rPr lang="en-US" dirty="0">
                <a:latin typeface="Arial Narrow" pitchFamily="34" charset="0"/>
                <a:hlinkClick r:id="rId3"/>
              </a:rPr>
              <a:t>http://www.icsalabs.com/technology-program/anti-virus</a:t>
            </a:r>
            <a:r>
              <a:rPr lang="en-US" dirty="0">
                <a:latin typeface="Arial Narrow" pitchFamily="34" charset="0"/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352800"/>
            <a:ext cx="3429000" cy="400050"/>
            <a:chOff x="3216" y="1902"/>
            <a:chExt cx="2160" cy="252"/>
          </a:xfrm>
        </p:grpSpPr>
        <p:sp>
          <p:nvSpPr>
            <p:cNvPr id="969736" name="Text Box 8"/>
            <p:cNvSpPr txBox="1">
              <a:spLocks noChangeArrowheads="1"/>
            </p:cNvSpPr>
            <p:nvPr/>
          </p:nvSpPr>
          <p:spPr bwMode="auto">
            <a:xfrm>
              <a:off x="3840" y="1902"/>
              <a:ext cx="1536" cy="25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 Narrow" pitchFamily="34" charset="0"/>
                  <a:hlinkClick r:id="rId4"/>
                </a:rPr>
                <a:t>http://www.wildlist.org</a:t>
              </a:r>
              <a:r>
                <a:rPr lang="en-US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969737" name="Line 9"/>
            <p:cNvSpPr>
              <a:spLocks noChangeShapeType="1"/>
            </p:cNvSpPr>
            <p:nvPr/>
          </p:nvSpPr>
          <p:spPr bwMode="auto">
            <a:xfrm>
              <a:off x="3216" y="201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>
                <a:latin typeface="Arial Narrow" pitchFamily="34" charset="0"/>
              </a:endParaRPr>
            </a:p>
          </p:txBody>
        </p:sp>
      </p:grpSp>
      <p:sp>
        <p:nvSpPr>
          <p:cNvPr id="969747" name="Rectangle 19"/>
          <p:cNvSpPr>
            <a:spLocks noChangeArrowheads="1"/>
          </p:cNvSpPr>
          <p:nvPr/>
        </p:nvSpPr>
        <p:spPr bwMode="auto">
          <a:xfrm>
            <a:off x="6477000" y="5486400"/>
            <a:ext cx="2514600" cy="369332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Arial Narrow" pitchFamily="34" charset="0"/>
                <a:hlinkClick r:id="rId5"/>
              </a:rPr>
              <a:t>http://tinyurl.com/3yhfcsn</a:t>
            </a:r>
            <a:r>
              <a:rPr lang="en-US" sz="1800" dirty="0">
                <a:latin typeface="Arial Narrow" pitchFamily="34" charset="0"/>
              </a:rPr>
              <a:t> </a:t>
            </a:r>
          </a:p>
        </p:txBody>
      </p:sp>
      <p:cxnSp>
        <p:nvCxnSpPr>
          <p:cNvPr id="15" name="Elbow Connector 14"/>
          <p:cNvCxnSpPr/>
          <p:nvPr/>
        </p:nvCxnSpPr>
        <p:spPr bwMode="auto">
          <a:xfrm>
            <a:off x="6248400" y="4038600"/>
            <a:ext cx="1485900" cy="1447800"/>
          </a:xfrm>
          <a:prstGeom prst="bentConnector2">
            <a:avLst/>
          </a:prstGeom>
          <a:solidFill>
            <a:schemeClr val="accent2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657" y="0"/>
            <a:ext cx="7162800" cy="685800"/>
          </a:xfrm>
        </p:spPr>
        <p:txBody>
          <a:bodyPr/>
          <a:lstStyle/>
          <a:p>
            <a:r>
              <a:rPr lang="en-US" dirty="0"/>
              <a:t>Efficiency and 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791200"/>
          </a:xfrm>
        </p:spPr>
        <p:txBody>
          <a:bodyPr/>
          <a:lstStyle/>
          <a:p>
            <a:pPr lvl="0"/>
            <a:r>
              <a:rPr lang="en-US" dirty="0"/>
              <a:t>Operations run on mail server – can see performance issues</a:t>
            </a:r>
          </a:p>
          <a:p>
            <a:pPr lvl="0"/>
            <a:r>
              <a:rPr lang="en-US" dirty="0"/>
              <a:t>Scanning all incoming &amp; outgoing </a:t>
            </a:r>
            <a:br>
              <a:rPr lang="en-US" dirty="0"/>
            </a:br>
            <a:r>
              <a:rPr lang="en-US" dirty="0"/>
              <a:t>e-mail raises privacy issues if </a:t>
            </a:r>
            <a:br>
              <a:rPr lang="en-US" dirty="0"/>
            </a:br>
            <a:r>
              <a:rPr lang="en-US" dirty="0"/>
              <a:t>policies not established to </a:t>
            </a:r>
            <a:br>
              <a:rPr lang="en-US" dirty="0"/>
            </a:br>
            <a:r>
              <a:rPr lang="en-US" dirty="0"/>
              <a:t>remove expectation of privacy</a:t>
            </a:r>
          </a:p>
          <a:p>
            <a:pPr lvl="0"/>
            <a:r>
              <a:rPr lang="en-US" dirty="0"/>
              <a:t>May have to limit size of e-mail </a:t>
            </a:r>
            <a:br>
              <a:rPr lang="en-US" dirty="0"/>
            </a:br>
            <a:r>
              <a:rPr lang="en-US" dirty="0"/>
              <a:t>attachments</a:t>
            </a:r>
          </a:p>
          <a:p>
            <a:pPr lvl="0"/>
            <a:r>
              <a:rPr lang="en-US" dirty="0"/>
              <a:t>Problems with quarantine – may </a:t>
            </a:r>
            <a:br>
              <a:rPr lang="en-US" dirty="0"/>
            </a:br>
            <a:r>
              <a:rPr lang="en-US" dirty="0"/>
              <a:t>pile up false positive e-mail, </a:t>
            </a:r>
            <a:br>
              <a:rPr lang="en-US" dirty="0"/>
            </a:br>
            <a:r>
              <a:rPr lang="en-US" dirty="0"/>
              <a:t>frustrate users &amp; administrators</a:t>
            </a:r>
          </a:p>
          <a:p>
            <a:pPr lvl="0"/>
            <a:r>
              <a:rPr lang="en-US" dirty="0"/>
              <a:t>Need to establish response procedures </a:t>
            </a:r>
            <a:br>
              <a:rPr lang="en-US" dirty="0"/>
            </a:br>
            <a:r>
              <a:rPr lang="en-US" dirty="0"/>
              <a:t>for e-mail abuse</a:t>
            </a:r>
          </a:p>
          <a:p>
            <a:pPr lvl="1"/>
            <a:r>
              <a:rPr lang="en-US" dirty="0"/>
              <a:t>Consider not only technical issues</a:t>
            </a:r>
          </a:p>
          <a:p>
            <a:pPr lvl="1"/>
            <a:r>
              <a:rPr lang="en-US" dirty="0"/>
              <a:t>Also include legal &amp; HR departments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4" y="1066800"/>
            <a:ext cx="3810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AV Deployment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sz="2300" dirty="0"/>
              <a:t>Desktop systems</a:t>
            </a:r>
          </a:p>
          <a:p>
            <a:pPr lvl="1"/>
            <a:r>
              <a:rPr lang="en-US" sz="2300" dirty="0"/>
              <a:t>Must prevent users from </a:t>
            </a:r>
            <a:br>
              <a:rPr lang="en-US" sz="2300" dirty="0"/>
            </a:br>
            <a:r>
              <a:rPr lang="en-US" sz="2300" dirty="0"/>
              <a:t>disabling scanners</a:t>
            </a:r>
          </a:p>
          <a:p>
            <a:pPr lvl="2"/>
            <a:r>
              <a:rPr lang="en-US" sz="2300" dirty="0"/>
              <a:t>Use reasonable full-</a:t>
            </a:r>
            <a:br>
              <a:rPr lang="en-US" sz="2300" dirty="0"/>
            </a:br>
            <a:r>
              <a:rPr lang="en-US" sz="2300" dirty="0"/>
              <a:t>system scan </a:t>
            </a:r>
            <a:r>
              <a:rPr lang="en-US" sz="2300" dirty="0" err="1"/>
              <a:t>freq</a:t>
            </a:r>
            <a:endParaRPr lang="en-US" sz="2300" dirty="0"/>
          </a:p>
          <a:p>
            <a:pPr lvl="2"/>
            <a:r>
              <a:rPr lang="en-US" sz="2300" dirty="0"/>
              <a:t>Schedule off-hours </a:t>
            </a:r>
            <a:br>
              <a:rPr lang="en-US" sz="2300" dirty="0"/>
            </a:br>
            <a:r>
              <a:rPr lang="en-US" sz="2300" dirty="0"/>
              <a:t>only</a:t>
            </a:r>
          </a:p>
          <a:p>
            <a:pPr lvl="2"/>
            <a:r>
              <a:rPr lang="en-US" sz="2300" dirty="0"/>
              <a:t>Definitely require </a:t>
            </a:r>
            <a:br>
              <a:rPr lang="en-US" sz="2300" dirty="0"/>
            </a:br>
            <a:r>
              <a:rPr lang="en-US" sz="2300" dirty="0"/>
              <a:t>scan-on-open</a:t>
            </a:r>
          </a:p>
          <a:p>
            <a:pPr lvl="2"/>
            <a:r>
              <a:rPr lang="en-US" sz="2300" dirty="0"/>
              <a:t>Include removable devices (flash drives, DVDs, CDs)</a:t>
            </a:r>
          </a:p>
          <a:p>
            <a:pPr lvl="1"/>
            <a:r>
              <a:rPr lang="en-US" sz="2300" dirty="0"/>
              <a:t>Can set passwords on configuration of AVP</a:t>
            </a:r>
          </a:p>
          <a:p>
            <a:pPr lvl="1"/>
            <a:r>
              <a:rPr lang="en-US" sz="2300" dirty="0"/>
              <a:t>Must maintain up-to-date coverage of ALL connected systems in network</a:t>
            </a:r>
          </a:p>
          <a:p>
            <a:pPr lvl="1"/>
            <a:r>
              <a:rPr lang="en-US" sz="2300" dirty="0"/>
              <a:t>Push updates from server to desktops</a:t>
            </a:r>
          </a:p>
          <a:p>
            <a:r>
              <a:rPr lang="en-US" sz="2300" dirty="0"/>
              <a:t>Servers – focus on downloads, high traffic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695825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/>
          <a:lstStyle/>
          <a:p>
            <a:r>
              <a:rPr lang="en-US" dirty="0"/>
              <a:t>Policies &amp; Strategies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715000"/>
          </a:xfrm>
        </p:spPr>
        <p:txBody>
          <a:bodyPr/>
          <a:lstStyle/>
          <a:p>
            <a:r>
              <a:rPr lang="en-US" dirty="0"/>
              <a:t>Detail user responsibilities</a:t>
            </a:r>
          </a:p>
          <a:p>
            <a:r>
              <a:rPr lang="en-US" dirty="0"/>
              <a:t>End-user AV awareness important</a:t>
            </a:r>
          </a:p>
          <a:p>
            <a:r>
              <a:rPr lang="en-US" dirty="0"/>
              <a:t>Specify specific tasks for different </a:t>
            </a:r>
            <a:br>
              <a:rPr lang="en-US" dirty="0"/>
            </a:br>
            <a:r>
              <a:rPr lang="en-US" dirty="0"/>
              <a:t>roles</a:t>
            </a:r>
          </a:p>
          <a:p>
            <a:r>
              <a:rPr lang="en-US" dirty="0"/>
              <a:t>Monitor compliance</a:t>
            </a:r>
          </a:p>
          <a:p>
            <a:pPr lvl="1"/>
            <a:r>
              <a:rPr lang="en-US" dirty="0"/>
              <a:t>Ensure upper management </a:t>
            </a:r>
            <a:br>
              <a:rPr lang="en-US" dirty="0"/>
            </a:br>
            <a:r>
              <a:rPr lang="en-US" dirty="0"/>
              <a:t>compliance / support</a:t>
            </a:r>
          </a:p>
          <a:p>
            <a:r>
              <a:rPr lang="en-US" dirty="0"/>
              <a:t>Incident Response Team and </a:t>
            </a:r>
            <a:br>
              <a:rPr lang="en-US" dirty="0"/>
            </a:br>
            <a:r>
              <a:rPr lang="en-US" dirty="0"/>
              <a:t>emergency plan</a:t>
            </a:r>
          </a:p>
          <a:p>
            <a:r>
              <a:rPr lang="en-US" dirty="0"/>
              <a:t>Analyze every virus infection</a:t>
            </a:r>
          </a:p>
          <a:p>
            <a:pPr lvl="1"/>
            <a:r>
              <a:rPr lang="en-US" dirty="0"/>
              <a:t>Requires report from every </a:t>
            </a:r>
            <a:br>
              <a:rPr lang="en-US" dirty="0"/>
            </a:br>
            <a:r>
              <a:rPr lang="en-US" dirty="0"/>
              <a:t>infected workstation</a:t>
            </a:r>
          </a:p>
          <a:p>
            <a:pPr lvl="1"/>
            <a:r>
              <a:rPr lang="en-US" dirty="0"/>
              <a:t>Identify holes in current </a:t>
            </a:r>
            <a:br>
              <a:rPr lang="en-US" dirty="0"/>
            </a:br>
            <a:r>
              <a:rPr lang="en-US" dirty="0"/>
              <a:t>procedures &amp; policies</a:t>
            </a:r>
          </a:p>
          <a:p>
            <a:pPr lvl="1"/>
            <a:r>
              <a:rPr lang="en-US" dirty="0"/>
              <a:t>Keep records – spot trends, trouble spots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97" y="838200"/>
            <a:ext cx="288036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AV Issues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5562600"/>
          </a:xfrm>
        </p:spPr>
        <p:txBody>
          <a:bodyPr/>
          <a:lstStyle/>
          <a:p>
            <a:r>
              <a:rPr lang="en-US" dirty="0"/>
              <a:t>New viruses appear frequently</a:t>
            </a:r>
          </a:p>
          <a:p>
            <a:pPr lvl="1"/>
            <a:r>
              <a:rPr lang="en-US" dirty="0"/>
              <a:t>Out-of-date scanners </a:t>
            </a:r>
            <a:br>
              <a:rPr lang="en-US" dirty="0"/>
            </a:br>
            <a:r>
              <a:rPr lang="en-US" dirty="0"/>
              <a:t>cannot stop new viruses </a:t>
            </a:r>
            <a:br>
              <a:rPr lang="en-US" dirty="0"/>
            </a:br>
            <a:r>
              <a:rPr lang="en-US" dirty="0"/>
              <a:t>or variants</a:t>
            </a:r>
          </a:p>
          <a:p>
            <a:pPr lvl="1"/>
            <a:r>
              <a:rPr lang="en-US" dirty="0"/>
              <a:t>Although </a:t>
            </a:r>
            <a:r>
              <a:rPr lang="en-US" i="1" dirty="0"/>
              <a:t>heuristic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scanners help a lot</a:t>
            </a:r>
          </a:p>
          <a:p>
            <a:r>
              <a:rPr lang="en-US" dirty="0"/>
              <a:t>AV products often </a:t>
            </a:r>
            <a:br>
              <a:rPr lang="en-US" dirty="0"/>
            </a:br>
            <a:r>
              <a:rPr lang="en-US" dirty="0"/>
              <a:t>misconfigured</a:t>
            </a:r>
          </a:p>
          <a:p>
            <a:pPr lvl="1"/>
            <a:r>
              <a:rPr lang="en-US" dirty="0"/>
              <a:t>Don’t scan right file types</a:t>
            </a:r>
          </a:p>
          <a:p>
            <a:pPr lvl="1"/>
            <a:r>
              <a:rPr lang="en-US" dirty="0"/>
              <a:t>Some are not enabled for </a:t>
            </a:r>
            <a:r>
              <a:rPr lang="en-US" i="1" dirty="0"/>
              <a:t>auto-update – critically important!</a:t>
            </a:r>
          </a:p>
          <a:p>
            <a:r>
              <a:rPr lang="en-US" dirty="0"/>
              <a:t>Resistance to AV</a:t>
            </a:r>
          </a:p>
          <a:p>
            <a:pPr lvl="1"/>
            <a:r>
              <a:rPr lang="en-US" dirty="0"/>
              <a:t>Upper management don’t like them</a:t>
            </a:r>
          </a:p>
          <a:p>
            <a:pPr lvl="1"/>
            <a:r>
              <a:rPr lang="en-US" dirty="0"/>
              <a:t>Constant demands for upgrades, costs of subscriptions</a:t>
            </a:r>
          </a:p>
          <a:p>
            <a:pPr lvl="1"/>
            <a:r>
              <a:rPr lang="en-US" dirty="0"/>
              <a:t>Paradox of success: </a:t>
            </a:r>
            <a:r>
              <a:rPr lang="en-US" i="1" dirty="0"/>
              <a:t>if it works, no evidence of need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7197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Viral Changes (1)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viruses were not much of a problem</a:t>
            </a:r>
          </a:p>
          <a:p>
            <a:pPr lvl="1"/>
            <a:r>
              <a:rPr lang="en-US" dirty="0"/>
              <a:t>Simple code, functions</a:t>
            </a:r>
          </a:p>
          <a:p>
            <a:pPr lvl="1"/>
            <a:r>
              <a:rPr lang="en-US" dirty="0"/>
              <a:t>Spread via floppy disks – slow</a:t>
            </a:r>
          </a:p>
          <a:p>
            <a:pPr lvl="1"/>
            <a:r>
              <a:rPr lang="en-US" dirty="0"/>
              <a:t>Very few in existence</a:t>
            </a:r>
          </a:p>
          <a:p>
            <a:pPr lvl="1"/>
            <a:r>
              <a:rPr lang="en-US" dirty="0"/>
              <a:t>Fewer in the wild</a:t>
            </a:r>
          </a:p>
          <a:p>
            <a:r>
              <a:rPr lang="en-US" dirty="0"/>
              <a:t>Early AV products often focused </a:t>
            </a:r>
            <a:br>
              <a:rPr lang="en-US" dirty="0"/>
            </a:br>
            <a:r>
              <a:rPr lang="en-US" dirty="0"/>
              <a:t>on specific viruses</a:t>
            </a:r>
          </a:p>
          <a:p>
            <a:pPr lvl="1"/>
            <a:r>
              <a:rPr lang="en-US" dirty="0"/>
              <a:t>Became impossible to maintain </a:t>
            </a:r>
            <a:br>
              <a:rPr lang="en-US" dirty="0"/>
            </a:br>
            <a:r>
              <a:rPr lang="en-US" dirty="0"/>
              <a:t>systems</a:t>
            </a:r>
          </a:p>
          <a:p>
            <a:r>
              <a:rPr lang="en-US" dirty="0"/>
              <a:t>Moved to signature-based and heuristic scanning (see later)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828800"/>
            <a:ext cx="257175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762000"/>
          </a:xfrm>
        </p:spPr>
        <p:txBody>
          <a:bodyPr/>
          <a:lstStyle/>
          <a:p>
            <a:r>
              <a:rPr lang="en-US" dirty="0"/>
              <a:t>History of Viral Changes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/>
              <a:t>~1995 MS-Office introduced Visual Basic Script (VBS)</a:t>
            </a:r>
            <a:r>
              <a:rPr lang="en-US" baseline="0" dirty="0"/>
              <a:t> </a:t>
            </a:r>
          </a:p>
          <a:p>
            <a:pPr lvl="1"/>
            <a:r>
              <a:rPr lang="en-US" dirty="0"/>
              <a:t>Allowed sophisticated macro </a:t>
            </a:r>
            <a:br>
              <a:rPr lang="en-US" dirty="0"/>
            </a:br>
            <a:r>
              <a:rPr lang="en-US" dirty="0"/>
              <a:t>programming</a:t>
            </a:r>
          </a:p>
          <a:p>
            <a:pPr lvl="1"/>
            <a:r>
              <a:rPr lang="en-US" dirty="0"/>
              <a:t>Auto-execution was </a:t>
            </a:r>
            <a:br>
              <a:rPr lang="en-US" dirty="0"/>
            </a:br>
            <a:r>
              <a:rPr lang="en-US" dirty="0"/>
              <a:t>vigorously opposed by </a:t>
            </a:r>
            <a:br>
              <a:rPr lang="en-US" dirty="0"/>
            </a:br>
            <a:r>
              <a:rPr lang="en-US" dirty="0"/>
              <a:t>security experts (including </a:t>
            </a:r>
            <a:br>
              <a:rPr lang="en-US" dirty="0"/>
            </a:br>
            <a:r>
              <a:rPr lang="en-US" dirty="0"/>
              <a:t>MK)</a:t>
            </a:r>
          </a:p>
          <a:p>
            <a:pPr lvl="2"/>
            <a:r>
              <a:rPr lang="en-US" dirty="0"/>
              <a:t>Potentially converted </a:t>
            </a:r>
            <a:br>
              <a:rPr lang="en-US" dirty="0"/>
            </a:br>
            <a:r>
              <a:rPr lang="en-US" dirty="0"/>
              <a:t>office documents into </a:t>
            </a:r>
            <a:br>
              <a:rPr lang="en-US" dirty="0"/>
            </a:br>
            <a:r>
              <a:rPr lang="en-US" dirty="0"/>
              <a:t>programs…</a:t>
            </a:r>
          </a:p>
          <a:p>
            <a:pPr lvl="2"/>
            <a:r>
              <a:rPr lang="en-US" dirty="0"/>
              <a:t>…and that’s what happened</a:t>
            </a:r>
          </a:p>
          <a:p>
            <a:r>
              <a:rPr lang="en-US" dirty="0"/>
              <a:t>Majority of today’s viruses are VB macros</a:t>
            </a:r>
          </a:p>
          <a:p>
            <a:pPr lvl="1"/>
            <a:r>
              <a:rPr lang="en-US" dirty="0"/>
              <a:t>Easy to spread through infected documents and Web sites</a:t>
            </a:r>
          </a:p>
          <a:p>
            <a:r>
              <a:rPr lang="en-US" dirty="0"/>
              <a:t>Instant messaging (IM) &amp; peer-to-peer (P2P) networks also exploited to spread malware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05275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53400" cy="838200"/>
          </a:xfrm>
        </p:spPr>
        <p:txBody>
          <a:bodyPr/>
          <a:lstStyle/>
          <a:p>
            <a:r>
              <a:rPr lang="en-US" dirty="0"/>
              <a:t>Antivirus Basics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572000" cy="58674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Virus detection inexact</a:t>
            </a:r>
          </a:p>
          <a:p>
            <a:pPr lvl="1"/>
            <a:r>
              <a:rPr lang="en-US" dirty="0"/>
              <a:t>Still see false positives (Virus!!! – but not)</a:t>
            </a:r>
          </a:p>
          <a:p>
            <a:pPr lvl="1"/>
            <a:r>
              <a:rPr lang="en-US" dirty="0"/>
              <a:t>&amp; false negatives (A-OK – but not)</a:t>
            </a:r>
          </a:p>
          <a:p>
            <a:pPr lvl="1"/>
            <a:r>
              <a:rPr lang="en-US" dirty="0"/>
              <a:t>CPU &amp; I/O load can become noticeable</a:t>
            </a:r>
          </a:p>
          <a:p>
            <a:r>
              <a:rPr lang="en-US" dirty="0"/>
              <a:t>Topics</a:t>
            </a:r>
          </a:p>
          <a:p>
            <a:pPr lvl="1"/>
            <a:r>
              <a:rPr lang="en-US" dirty="0"/>
              <a:t>Early Days of AV Scanners</a:t>
            </a:r>
          </a:p>
          <a:p>
            <a:pPr lvl="1"/>
            <a:r>
              <a:rPr lang="en-US" dirty="0"/>
              <a:t>Validity of Scanners</a:t>
            </a:r>
          </a:p>
          <a:p>
            <a:pPr lvl="1"/>
            <a:r>
              <a:rPr lang="en-US" dirty="0"/>
              <a:t>Scanner Internals</a:t>
            </a:r>
          </a:p>
          <a:p>
            <a:pPr lvl="1"/>
            <a:r>
              <a:rPr lang="en-US" dirty="0"/>
              <a:t>AV Engines &amp; DBs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4076700" cy="588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Days of AV Scanners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772400" cy="5562600"/>
          </a:xfrm>
        </p:spPr>
        <p:txBody>
          <a:bodyPr/>
          <a:lstStyle/>
          <a:p>
            <a:r>
              <a:rPr lang="en-US" dirty="0"/>
              <a:t>AV makers disagreed on how to name viruses</a:t>
            </a:r>
          </a:p>
          <a:p>
            <a:r>
              <a:rPr lang="en-US" dirty="0"/>
              <a:t>No central facility for counting unique viruses</a:t>
            </a:r>
          </a:p>
          <a:p>
            <a:r>
              <a:rPr lang="en-US" dirty="0"/>
              <a:t>AV vendors used wildly different virus-counts in their advertising</a:t>
            </a:r>
          </a:p>
          <a:p>
            <a:r>
              <a:rPr lang="en-US" dirty="0"/>
              <a:t>Users </a:t>
            </a:r>
            <a:r>
              <a:rPr lang="en-US" baseline="0" dirty="0"/>
              <a:t>confused / frustrated by conflicting information</a:t>
            </a:r>
          </a:p>
          <a:p>
            <a:r>
              <a:rPr lang="en-US" baseline="0" dirty="0"/>
              <a:t>Charlatans marketed </a:t>
            </a:r>
            <a:br>
              <a:rPr lang="en-US" baseline="0" dirty="0"/>
            </a:br>
            <a:r>
              <a:rPr lang="en-US" baseline="0" dirty="0"/>
              <a:t>ineffective products</a:t>
            </a:r>
          </a:p>
          <a:p>
            <a:r>
              <a:rPr lang="en-US" baseline="0" dirty="0"/>
              <a:t>None of early scanners </a:t>
            </a:r>
            <a:br>
              <a:rPr lang="en-US" baseline="0" dirty="0"/>
            </a:br>
            <a:r>
              <a:rPr lang="en-US" baseline="0" dirty="0"/>
              <a:t>could catch all known </a:t>
            </a:r>
            <a:br>
              <a:rPr lang="en-US" baseline="0" dirty="0"/>
            </a:br>
            <a:r>
              <a:rPr lang="en-US" baseline="0" dirty="0"/>
              <a:t>viruses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9859" t="16343" r="16901" b="6028"/>
          <a:stretch>
            <a:fillRect/>
          </a:stretch>
        </p:blipFill>
        <p:spPr bwMode="auto">
          <a:xfrm>
            <a:off x="4876800" y="3657600"/>
            <a:ext cx="3962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3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r>
              <a:rPr lang="en-US" dirty="0"/>
              <a:t>Validity of Scanners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7772400" cy="5791200"/>
          </a:xfrm>
        </p:spPr>
        <p:txBody>
          <a:bodyPr/>
          <a:lstStyle/>
          <a:p>
            <a:r>
              <a:rPr lang="en-US" sz="2000" dirty="0"/>
              <a:t>NCSA* started </a:t>
            </a:r>
            <a:r>
              <a:rPr lang="en-US" sz="2000" i="1" dirty="0"/>
              <a:t>AVPD Consortium </a:t>
            </a:r>
            <a:r>
              <a:rPr lang="en-US" sz="2000" dirty="0"/>
              <a:t>1991</a:t>
            </a:r>
          </a:p>
          <a:p>
            <a:pPr lvl="1"/>
            <a:r>
              <a:rPr lang="en-US" sz="2000" dirty="0"/>
              <a:t>Established testing criteria</a:t>
            </a:r>
          </a:p>
          <a:p>
            <a:pPr lvl="1"/>
            <a:r>
              <a:rPr lang="en-US" sz="2000" dirty="0"/>
              <a:t>Created the </a:t>
            </a:r>
            <a:r>
              <a:rPr lang="en-US" sz="2000" i="1" dirty="0"/>
              <a:t>zoo</a:t>
            </a:r>
            <a:r>
              <a:rPr lang="en-US" sz="2000" dirty="0"/>
              <a:t> – AVPs shared viruses</a:t>
            </a:r>
          </a:p>
          <a:p>
            <a:pPr lvl="1"/>
            <a:r>
              <a:rPr lang="en-US" sz="2000" dirty="0"/>
              <a:t>Raised standards for required detection levels every quarter</a:t>
            </a:r>
          </a:p>
          <a:p>
            <a:pPr lvl="1"/>
            <a:r>
              <a:rPr lang="en-US" sz="2000" dirty="0"/>
              <a:t>Dr Richard Ford established testing standards</a:t>
            </a:r>
          </a:p>
          <a:p>
            <a:r>
              <a:rPr lang="en-US" sz="2000" dirty="0"/>
              <a:t>AVPs disagreed on strategies</a:t>
            </a:r>
          </a:p>
          <a:p>
            <a:pPr lvl="1"/>
            <a:r>
              <a:rPr lang="en-US" sz="2000" dirty="0"/>
              <a:t>Look only for new viruses?</a:t>
            </a:r>
          </a:p>
          <a:p>
            <a:pPr lvl="1"/>
            <a:r>
              <a:rPr lang="en-US" sz="2000" dirty="0"/>
              <a:t>Look for all known viruses?</a:t>
            </a:r>
          </a:p>
          <a:p>
            <a:r>
              <a:rPr lang="en-US" sz="2000" dirty="0"/>
              <a:t>Joe Wells founded </a:t>
            </a:r>
            <a:r>
              <a:rPr lang="en-US" sz="2000" i="1" dirty="0"/>
              <a:t>WildList</a:t>
            </a:r>
            <a:r>
              <a:rPr lang="en-US" sz="2000" dirty="0"/>
              <a:t> in 1993</a:t>
            </a:r>
          </a:p>
          <a:p>
            <a:pPr lvl="1"/>
            <a:r>
              <a:rPr lang="en-US" sz="2000" dirty="0"/>
              <a:t>Cooperative effort to list &amp; name all known viruses</a:t>
            </a:r>
          </a:p>
          <a:p>
            <a:pPr lvl="1"/>
            <a:r>
              <a:rPr lang="en-US" sz="2000" dirty="0"/>
              <a:t>Distinguish between those found on user systems &amp; those found only in laboratories</a:t>
            </a:r>
          </a:p>
          <a:p>
            <a:pPr>
              <a:buNone/>
            </a:pPr>
            <a:r>
              <a:rPr lang="en-US" sz="1600" dirty="0"/>
              <a:t>	______________________</a:t>
            </a:r>
            <a:br>
              <a:rPr lang="en-US" sz="1600" dirty="0"/>
            </a:br>
            <a:r>
              <a:rPr lang="en-US" dirty="0"/>
              <a:t>*</a:t>
            </a:r>
            <a:r>
              <a:rPr lang="en-US" sz="1600" dirty="0"/>
              <a:t>NCSA = National Computer Security Association</a:t>
            </a:r>
            <a:br>
              <a:rPr lang="en-US" sz="1600" dirty="0"/>
            </a:br>
            <a:r>
              <a:rPr lang="en-US" sz="1600" dirty="0"/>
              <a:t>  M. E. Kabay was Director of Education from 1991 to 1999</a:t>
            </a:r>
            <a:endParaRPr lang="en-US" dirty="0"/>
          </a:p>
          <a:p>
            <a:pPr>
              <a:buNone/>
            </a:pPr>
            <a:r>
              <a:rPr lang="en-US" sz="1600" dirty="0">
                <a:sym typeface="Symbol" pitchFamily="18" charset="2"/>
              </a:rPr>
              <a:t>	  NCSA  </a:t>
            </a:r>
            <a:r>
              <a:rPr lang="en-US" sz="1600" dirty="0"/>
              <a:t>ICSA </a:t>
            </a:r>
            <a:r>
              <a:rPr lang="en-US" sz="1600" dirty="0">
                <a:sym typeface="Symbol" pitchFamily="18" charset="2"/>
              </a:rPr>
              <a:t></a:t>
            </a:r>
            <a:r>
              <a:rPr lang="en-US" sz="1600" dirty="0"/>
              <a:t> TruSecure</a:t>
            </a:r>
            <a:r>
              <a:rPr lang="en-US" sz="1600" dirty="0">
                <a:sym typeface="Symbol" pitchFamily="18" charset="2"/>
              </a:rPr>
              <a:t> </a:t>
            </a:r>
            <a:r>
              <a:rPr lang="en-US" sz="1600" dirty="0"/>
              <a:t> CyberTrust </a:t>
            </a:r>
            <a:r>
              <a:rPr lang="en-US" sz="1600" dirty="0">
                <a:sym typeface="Symbol" pitchFamily="18" charset="2"/>
              </a:rPr>
              <a:t></a:t>
            </a:r>
            <a:r>
              <a:rPr lang="en-US" sz="1600" dirty="0"/>
              <a:t> Verizon Business Security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2021</TotalTime>
  <Words>1935</Words>
  <Application>Microsoft Office PowerPoint</Application>
  <PresentationFormat>On-screen Show (4:3)</PresentationFormat>
  <Paragraphs>296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Bookman Old Style</vt:lpstr>
      <vt:lpstr>Garamond</vt:lpstr>
      <vt:lpstr>Symbol</vt:lpstr>
      <vt:lpstr>Times New Roman</vt:lpstr>
      <vt:lpstr>Wingdings</vt:lpstr>
      <vt:lpstr>csh5_chapter_slides</vt:lpstr>
      <vt:lpstr>Antivirus Technology</vt:lpstr>
      <vt:lpstr>Topics</vt:lpstr>
      <vt:lpstr>AV Terminology</vt:lpstr>
      <vt:lpstr>AV Issues</vt:lpstr>
      <vt:lpstr>History of Viral Changes (1)</vt:lpstr>
      <vt:lpstr>History of Viral Changes (2)</vt:lpstr>
      <vt:lpstr>Antivirus Basics</vt:lpstr>
      <vt:lpstr>Early Days of AV Scanners</vt:lpstr>
      <vt:lpstr>Validity of Scanners</vt:lpstr>
      <vt:lpstr>Scanner Internals</vt:lpstr>
      <vt:lpstr>AV Engines &amp; DBs</vt:lpstr>
      <vt:lpstr>Updating:  “LiveUpdate”</vt:lpstr>
      <vt:lpstr>Scanning Methodologies</vt:lpstr>
      <vt:lpstr>Scanning</vt:lpstr>
      <vt:lpstr>Specific Detection</vt:lpstr>
      <vt:lpstr>Generic Detection</vt:lpstr>
      <vt:lpstr>Heuristics</vt:lpstr>
      <vt:lpstr>Static</vt:lpstr>
      <vt:lpstr>Example:  NAV</vt:lpstr>
      <vt:lpstr>NAV Auto-Protect</vt:lpstr>
      <vt:lpstr>NAV Heuristics</vt:lpstr>
      <vt:lpstr>NAV E-mail Options</vt:lpstr>
      <vt:lpstr>NAV Anti-Worm Measures</vt:lpstr>
      <vt:lpstr>NAV LiveUpdate Settings</vt:lpstr>
      <vt:lpstr>NAV Alert Settings</vt:lpstr>
      <vt:lpstr>Immune Systems</vt:lpstr>
      <vt:lpstr>Intrusion Detection &amp; Prevention</vt:lpstr>
      <vt:lpstr>Content Filtering</vt:lpstr>
      <vt:lpstr>How Content Filters Work</vt:lpstr>
      <vt:lpstr>Efficiency and Efficacy</vt:lpstr>
      <vt:lpstr>AV Deployment</vt:lpstr>
      <vt:lpstr>Policies &amp; Strategies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Antivirus Technology</dc:title>
  <dc:subject>CSH6 Chapter 41</dc:subject>
  <dc:creator>Michel E. Kabay, PhD, CISSP-ISSMP</dc:creator>
  <cp:keywords>Updated 2015-11-18</cp:keywords>
  <dc:description>Chey Cobb &amp; Allysa Myers_x000d_
</dc:description>
  <cp:lastModifiedBy>Mich Kabay</cp:lastModifiedBy>
  <cp:revision>84</cp:revision>
  <cp:lastPrinted>2000-03-28T00:08:39Z</cp:lastPrinted>
  <dcterms:created xsi:type="dcterms:W3CDTF">2009-11-30T13:31:57Z</dcterms:created>
  <dcterms:modified xsi:type="dcterms:W3CDTF">2021-02-05T19:54:16Z</dcterms:modified>
  <cp:category/>
</cp:coreProperties>
</file>