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</p:sldMasterIdLst>
  <p:notesMasterIdLst>
    <p:notesMasterId r:id="rId25"/>
  </p:notesMasterIdLst>
  <p:handoutMasterIdLst>
    <p:handoutMasterId r:id="rId26"/>
  </p:handoutMasterIdLst>
  <p:sldIdLst>
    <p:sldId id="908" r:id="rId2"/>
    <p:sldId id="909" r:id="rId3"/>
    <p:sldId id="920" r:id="rId4"/>
    <p:sldId id="925" r:id="rId5"/>
    <p:sldId id="934" r:id="rId6"/>
    <p:sldId id="924" r:id="rId7"/>
    <p:sldId id="923" r:id="rId8"/>
    <p:sldId id="922" r:id="rId9"/>
    <p:sldId id="921" r:id="rId10"/>
    <p:sldId id="919" r:id="rId11"/>
    <p:sldId id="927" r:id="rId12"/>
    <p:sldId id="918" r:id="rId13"/>
    <p:sldId id="931" r:id="rId14"/>
    <p:sldId id="932" r:id="rId15"/>
    <p:sldId id="930" r:id="rId16"/>
    <p:sldId id="929" r:id="rId17"/>
    <p:sldId id="928" r:id="rId18"/>
    <p:sldId id="933" r:id="rId19"/>
    <p:sldId id="917" r:id="rId20"/>
    <p:sldId id="916" r:id="rId21"/>
    <p:sldId id="915" r:id="rId22"/>
    <p:sldId id="914" r:id="rId23"/>
    <p:sldId id="912" r:id="rId24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7" autoAdjust="0"/>
    <p:restoredTop sz="86374" autoAdjust="0"/>
  </p:normalViewPr>
  <p:slideViewPr>
    <p:cSldViewPr showGuides="1">
      <p:cViewPr>
        <p:scale>
          <a:sx n="75" d="100"/>
          <a:sy n="75" d="100"/>
        </p:scale>
        <p:origin x="2232" y="6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86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 showGuides="1">
      <p:cViewPr varScale="1">
        <p:scale>
          <a:sx n="74" d="100"/>
          <a:sy n="74" d="100"/>
        </p:scale>
        <p:origin x="-3336" y="-10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8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457435"/>
            <a:ext cx="7315200" cy="227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4" rIns="91427" bIns="45714" numCol="1" anchor="t" anchorCtr="0" compatLnSpc="1">
            <a:prstTxWarp prst="textNoShape">
              <a:avLst/>
            </a:prstTxWarp>
          </a:bodyPr>
          <a:lstStyle>
            <a:lvl1pPr algn="ctr" defTabSz="913927" eaLnBrk="0" hangingPunct="0">
              <a:defRPr sz="1200" b="0" i="1" dirty="0" smtClean="0">
                <a:latin typeface="Times New Roman" charset="0"/>
              </a:defRPr>
            </a:lvl1pPr>
          </a:lstStyle>
          <a:p>
            <a:pPr>
              <a:defRPr/>
            </a:pPr>
            <a:r>
              <a:rPr lang="en-US"/>
              <a:t>Introduction to IA – Class Notes</a:t>
            </a:r>
          </a:p>
        </p:txBody>
      </p:sp>
      <p:sp>
        <p:nvSpPr>
          <p:cNvPr id="5038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15869"/>
            <a:ext cx="7315200" cy="457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4" rIns="91427" bIns="45714" numCol="1" anchor="b" anchorCtr="0" compatLnSpc="1">
            <a:prstTxWarp prst="textNoShape">
              <a:avLst/>
            </a:prstTxWarp>
          </a:bodyPr>
          <a:lstStyle>
            <a:lvl1pPr algn="ctr" defTabSz="913927" eaLnBrk="0" hangingPunct="0">
              <a:defRPr sz="1200" b="0" i="1" dirty="0" smtClean="0">
                <a:latin typeface="Times New Roman" charset="0"/>
              </a:defRPr>
            </a:lvl1pPr>
          </a:lstStyle>
          <a:p>
            <a:pPr>
              <a:defRPr/>
            </a:pPr>
            <a:r>
              <a:rPr lang="en-US" dirty="0"/>
              <a:t>Copyright </a:t>
            </a:r>
            <a:r>
              <a:rPr lang="en-US"/>
              <a:t>© 2020 M. E. </a:t>
            </a:r>
            <a:r>
              <a:rPr lang="en-US" dirty="0"/>
              <a:t>Kabay                             </a:t>
            </a:r>
            <a:fld id="{737F65E9-A772-4A14-AEBC-B0D97BFED8B8}" type="slidenum">
              <a:rPr lang="en-US"/>
              <a:pPr>
                <a:defRPr/>
              </a:pPr>
              <a:t>‹#›</a:t>
            </a:fld>
            <a:r>
              <a:rPr lang="en-US" dirty="0"/>
              <a:t>                                             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1701604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219200" y="239375"/>
            <a:ext cx="4876800" cy="23937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647" tIns="48324" rIns="96647" bIns="48324" numCol="1" anchor="t" anchorCtr="0" compatLnSpc="1">
            <a:prstTxWarp prst="textNoShape">
              <a:avLst/>
            </a:prstTxWarp>
          </a:bodyPr>
          <a:lstStyle>
            <a:lvl1pPr algn="ctr" defTabSz="966621" eaLnBrk="0" hangingPunct="0">
              <a:defRPr sz="1300" b="0" i="1" dirty="0">
                <a:latin typeface="Garamond" pitchFamily="18" charset="0"/>
              </a:defRPr>
            </a:lvl1pPr>
          </a:lstStyle>
          <a:p>
            <a:pPr>
              <a:defRPr/>
            </a:pPr>
            <a:r>
              <a:rPr lang="en-US"/>
              <a:t>IS340 Class Notes</a:t>
            </a:r>
          </a:p>
        </p:txBody>
      </p:sp>
      <p:sp>
        <p:nvSpPr>
          <p:cNvPr id="5123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138032" y="4561226"/>
            <a:ext cx="5039139" cy="4318573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</p:spPr>
        <p:txBody>
          <a:bodyPr vert="horz" wrap="square" lIns="96647" tIns="48324" rIns="96647" bIns="483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138032" y="9122452"/>
            <a:ext cx="5039139" cy="23937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647" tIns="48324" rIns="96647" bIns="48324" numCol="1" anchor="b" anchorCtr="0" compatLnSpc="1">
            <a:prstTxWarp prst="textNoShape">
              <a:avLst/>
            </a:prstTxWarp>
          </a:bodyPr>
          <a:lstStyle>
            <a:lvl1pPr algn="ctr" defTabSz="966621" eaLnBrk="0" hangingPunct="0">
              <a:defRPr sz="1100" b="0" i="1" dirty="0">
                <a:latin typeface="Garamond" pitchFamily="18" charset="0"/>
              </a:defRPr>
            </a:lvl1pPr>
          </a:lstStyle>
          <a:p>
            <a:pPr>
              <a:defRPr/>
            </a:pPr>
            <a:r>
              <a:rPr lang="en-US"/>
              <a:t>Copyright © 2003 M. E. Kabay.                                                            All rights reserved.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251753" y="9122452"/>
            <a:ext cx="1056861" cy="23937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647" tIns="48324" rIns="96647" bIns="48324" numCol="1" anchor="b" anchorCtr="0" compatLnSpc="1">
            <a:prstTxWarp prst="textNoShape">
              <a:avLst/>
            </a:prstTxWarp>
          </a:bodyPr>
          <a:lstStyle>
            <a:lvl1pPr algn="ctr" defTabSz="966621" eaLnBrk="0" hangingPunct="0">
              <a:defRPr sz="1100" b="0" dirty="0">
                <a:latin typeface="Garamond" pitchFamily="18" charset="0"/>
              </a:defRPr>
            </a:lvl1pPr>
          </a:lstStyle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/>
              <a:pPr>
                <a:defRPr/>
              </a:pPr>
              <a:t>‹#›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5072153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000"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1143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000"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228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000"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3429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000"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000"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  <p:sp>
        <p:nvSpPr>
          <p:cNvPr id="6148" name="Footer Placeholder 3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Copyright © 2003 M. E. Kabay.                                                            All rights reserved.</a:t>
            </a:r>
          </a:p>
        </p:txBody>
      </p:sp>
      <p:sp>
        <p:nvSpPr>
          <p:cNvPr id="6149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 dirty="0"/>
              <a:t>1-</a:t>
            </a:r>
            <a:fld id="{B801C775-E9A2-4685-A6A4-9F4F15C88AEE}" type="slidenum">
              <a:rPr lang="en-US" smtClean="0"/>
              <a:pPr/>
              <a:t>1</a:t>
            </a:fld>
            <a:endParaRPr lang="en-US" sz="13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03709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ED725276-BEAB-4EA9-A13C-79F565D41D7F}" type="slidenum">
              <a:rPr lang="en-US" smtClean="0"/>
              <a:pPr>
                <a:defRPr/>
              </a:pPr>
              <a:t>10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22824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ED725276-BEAB-4EA9-A13C-79F565D41D7F}" type="slidenum">
              <a:rPr lang="en-US" smtClean="0"/>
              <a:pPr>
                <a:defRPr/>
              </a:pPr>
              <a:t>11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839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ED725276-BEAB-4EA9-A13C-79F565D41D7F}" type="slidenum">
              <a:rPr lang="en-US" smtClean="0"/>
              <a:pPr>
                <a:defRPr/>
              </a:pPr>
              <a:t>12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1735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ED725276-BEAB-4EA9-A13C-79F565D41D7F}" type="slidenum">
              <a:rPr lang="en-US" smtClean="0"/>
              <a:pPr>
                <a:defRPr/>
              </a:pPr>
              <a:t>13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78789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ED725276-BEAB-4EA9-A13C-79F565D41D7F}" type="slidenum">
              <a:rPr lang="en-US" smtClean="0"/>
              <a:pPr>
                <a:defRPr/>
              </a:pPr>
              <a:t>14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38206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ED725276-BEAB-4EA9-A13C-79F565D41D7F}" type="slidenum">
              <a:rPr lang="en-US" smtClean="0"/>
              <a:pPr>
                <a:defRPr/>
              </a:pPr>
              <a:t>15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68964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ED725276-BEAB-4EA9-A13C-79F565D41D7F}" type="slidenum">
              <a:rPr lang="en-US" smtClean="0"/>
              <a:pPr>
                <a:defRPr/>
              </a:pPr>
              <a:t>16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46368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ED725276-BEAB-4EA9-A13C-79F565D41D7F}" type="slidenum">
              <a:rPr lang="en-US" smtClean="0"/>
              <a:pPr>
                <a:defRPr/>
              </a:pPr>
              <a:t>17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07043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ED725276-BEAB-4EA9-A13C-79F565D41D7F}" type="slidenum">
              <a:rPr lang="en-US" smtClean="0"/>
              <a:pPr>
                <a:defRPr/>
              </a:pPr>
              <a:t>18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8624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ED725276-BEAB-4EA9-A13C-79F565D41D7F}" type="slidenum">
              <a:rPr lang="en-US" smtClean="0"/>
              <a:pPr>
                <a:defRPr/>
              </a:pPr>
              <a:t>19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42207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ED725276-BEAB-4EA9-A13C-79F565D41D7F}" type="slidenum">
              <a:rPr lang="en-US" smtClean="0"/>
              <a:pPr>
                <a:defRPr/>
              </a:pPr>
              <a:t>2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5621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ED725276-BEAB-4EA9-A13C-79F565D41D7F}" type="slidenum">
              <a:rPr lang="en-US" smtClean="0"/>
              <a:pPr>
                <a:defRPr/>
              </a:pPr>
              <a:t>20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01607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ED725276-BEAB-4EA9-A13C-79F565D41D7F}" type="slidenum">
              <a:rPr lang="en-US" smtClean="0"/>
              <a:pPr>
                <a:defRPr/>
              </a:pPr>
              <a:t>21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52687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ED725276-BEAB-4EA9-A13C-79F565D41D7F}" type="slidenum">
              <a:rPr lang="en-US" smtClean="0"/>
              <a:pPr>
                <a:defRPr/>
              </a:pPr>
              <a:t>22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710576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ED725276-BEAB-4EA9-A13C-79F565D41D7F}" type="slidenum">
              <a:rPr lang="en-US" smtClean="0"/>
              <a:pPr>
                <a:defRPr/>
              </a:pPr>
              <a:t>23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71899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ED725276-BEAB-4EA9-A13C-79F565D41D7F}" type="slidenum">
              <a:rPr lang="en-US" smtClean="0"/>
              <a:pPr>
                <a:defRPr/>
              </a:pPr>
              <a:t>3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56643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ED725276-BEAB-4EA9-A13C-79F565D41D7F}" type="slidenum">
              <a:rPr lang="en-US" smtClean="0"/>
              <a:pPr>
                <a:defRPr/>
              </a:pPr>
              <a:t>4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5997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ED725276-BEAB-4EA9-A13C-79F565D41D7F}" type="slidenum">
              <a:rPr lang="en-US" smtClean="0"/>
              <a:pPr>
                <a:defRPr/>
              </a:pPr>
              <a:t>5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44142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ED725276-BEAB-4EA9-A13C-79F565D41D7F}" type="slidenum">
              <a:rPr lang="en-US" smtClean="0"/>
              <a:pPr>
                <a:defRPr/>
              </a:pPr>
              <a:t>6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37495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ED725276-BEAB-4EA9-A13C-79F565D41D7F}" type="slidenum">
              <a:rPr lang="en-US" smtClean="0"/>
              <a:pPr>
                <a:defRPr/>
              </a:pPr>
              <a:t>7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91485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ED725276-BEAB-4EA9-A13C-79F565D41D7F}" type="slidenum">
              <a:rPr lang="en-US" smtClean="0"/>
              <a:pPr>
                <a:defRPr/>
              </a:pPr>
              <a:t>8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8272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ED725276-BEAB-4EA9-A13C-79F565D41D7F}" type="slidenum">
              <a:rPr lang="en-US" smtClean="0"/>
              <a:pPr>
                <a:defRPr/>
              </a:pPr>
              <a:t>9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02657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152400"/>
            <a:ext cx="1790700" cy="6172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152400"/>
            <a:ext cx="5219700" cy="6172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371600"/>
            <a:ext cx="71628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676400"/>
            <a:ext cx="35052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5052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152400"/>
            <a:ext cx="71628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SLIDE 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676400"/>
            <a:ext cx="7162800" cy="464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Body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89860" name="Rectangle 4"/>
          <p:cNvSpPr>
            <a:spLocks noChangeArrowheads="1"/>
          </p:cNvSpPr>
          <p:nvPr/>
        </p:nvSpPr>
        <p:spPr bwMode="auto">
          <a:xfrm>
            <a:off x="0" y="6494463"/>
            <a:ext cx="46037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fld id="{1876368F-CCB9-4D53-B26B-53ADE0C8FEAD}" type="slidenum">
              <a:rPr lang="en-US" sz="1800"/>
              <a:pPr eaLnBrk="0" hangingPunct="0">
                <a:defRPr/>
              </a:pPr>
              <a:t>‹#›</a:t>
            </a:fld>
            <a:endParaRPr lang="en-US" sz="1800" dirty="0"/>
          </a:p>
        </p:txBody>
      </p:sp>
      <p:sp>
        <p:nvSpPr>
          <p:cNvPr id="889861" name="Text Box 5"/>
          <p:cNvSpPr txBox="1">
            <a:spLocks noChangeArrowheads="1"/>
          </p:cNvSpPr>
          <p:nvPr/>
        </p:nvSpPr>
        <p:spPr bwMode="auto">
          <a:xfrm>
            <a:off x="8839200" y="152400"/>
            <a:ext cx="1841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 sz="2400" b="0" dirty="0">
              <a:latin typeface="Times New Roman" charset="0"/>
            </a:endParaRPr>
          </a:p>
        </p:txBody>
      </p:sp>
      <p:sp>
        <p:nvSpPr>
          <p:cNvPr id="889863" name="Text Box 7"/>
          <p:cNvSpPr txBox="1">
            <a:spLocks noChangeArrowheads="1"/>
          </p:cNvSpPr>
          <p:nvPr/>
        </p:nvSpPr>
        <p:spPr bwMode="auto">
          <a:xfrm>
            <a:off x="3322638" y="6643688"/>
            <a:ext cx="2497137" cy="2143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800" b="0" i="1" dirty="0"/>
              <a:t>Copyright </a:t>
            </a:r>
            <a:r>
              <a:rPr lang="en-US" sz="800" b="0" i="1"/>
              <a:t>© 2020 M. E. </a:t>
            </a:r>
            <a:r>
              <a:rPr lang="en-US" sz="800" b="0" i="1" dirty="0"/>
              <a:t>Kabay.  All rights reserved.</a:t>
            </a:r>
          </a:p>
        </p:txBody>
      </p:sp>
      <p:pic>
        <p:nvPicPr>
          <p:cNvPr id="1031" name="Picture 7" descr="NWU_2c_stacked_logo_1-inch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235950" y="0"/>
            <a:ext cx="90805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l" defTabSz="91757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+mj-lt"/>
          <a:ea typeface="+mj-ea"/>
          <a:cs typeface="+mj-cs"/>
        </a:defRPr>
      </a:lvl1pPr>
      <a:lvl2pPr algn="l" defTabSz="91757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2pPr>
      <a:lvl3pPr algn="l" defTabSz="91757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3pPr>
      <a:lvl4pPr algn="l" defTabSz="91757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4pPr>
      <a:lvl5pPr algn="l" defTabSz="91757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5pPr>
      <a:lvl6pPr marL="457200" algn="l" defTabSz="91757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6pPr>
      <a:lvl7pPr marL="914400" algn="l" defTabSz="91757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7pPr>
      <a:lvl8pPr marL="1371600" algn="l" defTabSz="91757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8pPr>
      <a:lvl9pPr marL="1828800" algn="l" defTabSz="91757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9pPr>
    </p:titleStyle>
    <p:bodyStyle>
      <a:lvl1pPr marL="285750" indent="-2857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Font typeface="Wingdings" pitchFamily="2" charset="2"/>
        <a:buChar char="Ø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q"/>
        <a:defRPr sz="24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Font typeface="Wingdings" pitchFamily="2" charset="2"/>
        <a:buChar char="ü"/>
        <a:defRPr sz="2400" b="1">
          <a:solidFill>
            <a:schemeClr val="tx1"/>
          </a:solidFill>
          <a:latin typeface="+mn-lt"/>
        </a:defRPr>
      </a:lvl3pPr>
      <a:lvl4pPr marL="1543050" indent="-1714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Font typeface="Wingdings" pitchFamily="2" charset="2"/>
        <a:buChar char="§"/>
        <a:defRPr sz="2400" b="1">
          <a:solidFill>
            <a:schemeClr val="tx1"/>
          </a:solidFill>
          <a:latin typeface="+mn-lt"/>
        </a:defRPr>
      </a:lvl4pPr>
      <a:lvl5pPr marL="2000250" indent="-1714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•"/>
        <a:defRPr sz="2400" b="1">
          <a:solidFill>
            <a:schemeClr val="tx1"/>
          </a:solidFill>
          <a:latin typeface="+mn-lt"/>
        </a:defRPr>
      </a:lvl5pPr>
      <a:lvl6pPr marL="2457450" indent="-1714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•"/>
        <a:defRPr sz="2400" b="1">
          <a:solidFill>
            <a:schemeClr val="tx1"/>
          </a:solidFill>
          <a:latin typeface="+mn-lt"/>
        </a:defRPr>
      </a:lvl6pPr>
      <a:lvl7pPr marL="2914650" indent="-1714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•"/>
        <a:defRPr sz="2400" b="1">
          <a:solidFill>
            <a:schemeClr val="tx1"/>
          </a:solidFill>
          <a:latin typeface="+mn-lt"/>
        </a:defRPr>
      </a:lvl7pPr>
      <a:lvl8pPr marL="3371850" indent="-1714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•"/>
        <a:defRPr sz="2400" b="1">
          <a:solidFill>
            <a:schemeClr val="tx1"/>
          </a:solidFill>
          <a:latin typeface="+mn-lt"/>
        </a:defRPr>
      </a:lvl8pPr>
      <a:lvl9pPr marL="3829050" indent="-1714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•"/>
        <a:defRPr sz="24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i0.wp.com/www.ewdn.com/wp-content/uploads/sites/6/2011/07/Websheriff-vs-Websheriff1.jp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wc.com/gx/en/economic-crime-survey/pdf/GlobalEconomicCrimeSurvey2016.pdf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issitgsg12.wikispaces.com/file/view/bd_-_piracy.jpg/256360326/307x294/bd_-_piracy.jp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162800" cy="3962400"/>
          </a:xfrm>
        </p:spPr>
        <p:txBody>
          <a:bodyPr/>
          <a:lstStyle/>
          <a:p>
            <a:pPr algn="ctr"/>
            <a:r>
              <a:rPr lang="en-US" sz="7200" dirty="0"/>
              <a:t>Protecting </a:t>
            </a:r>
            <a:br>
              <a:rPr lang="en-US" sz="7200" dirty="0"/>
            </a:br>
            <a:r>
              <a:rPr lang="en-US" sz="7200" dirty="0"/>
              <a:t>Digital Rights: </a:t>
            </a:r>
            <a:br>
              <a:rPr lang="en-US" sz="7200" dirty="0"/>
            </a:br>
            <a:r>
              <a:rPr lang="en-US" sz="7200" dirty="0"/>
              <a:t>Technical Approaches</a:t>
            </a:r>
          </a:p>
        </p:txBody>
      </p:sp>
      <p:sp>
        <p:nvSpPr>
          <p:cNvPr id="2051" name="Content Placeholder 2"/>
          <p:cNvSpPr>
            <a:spLocks noGrp="1"/>
          </p:cNvSpPr>
          <p:nvPr>
            <p:ph idx="1"/>
          </p:nvPr>
        </p:nvSpPr>
        <p:spPr>
          <a:xfrm>
            <a:off x="990600" y="4343400"/>
            <a:ext cx="7162800" cy="22098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sz="3600" dirty="0"/>
              <a:t>CSH6 Chapter 42</a:t>
            </a:r>
          </a:p>
          <a:p>
            <a:pPr algn="ctr">
              <a:buFont typeface="Wingdings" pitchFamily="2" charset="2"/>
              <a:buNone/>
            </a:pPr>
            <a:r>
              <a:rPr lang="en-US" sz="3600" dirty="0"/>
              <a:t>Robert Guess, Jennifer Hadley, Steven </a:t>
            </a:r>
            <a:r>
              <a:rPr lang="en-US" sz="3600" dirty="0" err="1"/>
              <a:t>Lovaas</a:t>
            </a:r>
            <a:r>
              <a:rPr lang="en-US" sz="3600" dirty="0"/>
              <a:t>, and </a:t>
            </a:r>
            <a:br>
              <a:rPr lang="en-US" sz="3600" dirty="0"/>
            </a:br>
            <a:r>
              <a:rPr lang="en-US" sz="3600" dirty="0"/>
              <a:t>Diane E. Levine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7924800" cy="1143000"/>
          </a:xfrm>
        </p:spPr>
        <p:txBody>
          <a:bodyPr/>
          <a:lstStyle/>
          <a:p>
            <a:pPr lvl="0"/>
            <a:r>
              <a:rPr lang="en-US" dirty="0"/>
              <a:t>Software-Based Antipiracy Techniques (1)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1371600"/>
            <a:ext cx="8839200" cy="4953000"/>
          </a:xfrm>
        </p:spPr>
        <p:txBody>
          <a:bodyPr/>
          <a:lstStyle/>
          <a:p>
            <a:r>
              <a:rPr lang="en-US" dirty="0"/>
              <a:t>Organizational policy may</a:t>
            </a:r>
            <a:r>
              <a:rPr lang="en-US" baseline="0" dirty="0"/>
              <a:t> already </a:t>
            </a:r>
            <a:br>
              <a:rPr lang="en-US" baseline="0" dirty="0"/>
            </a:br>
            <a:r>
              <a:rPr lang="en-US" baseline="0" dirty="0"/>
              <a:t>limit ways to make illegal copies</a:t>
            </a:r>
          </a:p>
          <a:p>
            <a:pPr lvl="0"/>
            <a:r>
              <a:rPr lang="en-US" dirty="0"/>
              <a:t>Operating</a:t>
            </a:r>
            <a:r>
              <a:rPr lang="en-US" baseline="0" dirty="0"/>
              <a:t>-system controls</a:t>
            </a:r>
          </a:p>
          <a:p>
            <a:pPr lvl="0"/>
            <a:r>
              <a:rPr lang="en-US" baseline="0" dirty="0"/>
              <a:t>Encryption</a:t>
            </a:r>
          </a:p>
          <a:p>
            <a:pPr lvl="0"/>
            <a:r>
              <a:rPr lang="en-US" baseline="0" dirty="0"/>
              <a:t>Policies may include</a:t>
            </a:r>
          </a:p>
          <a:p>
            <a:pPr lvl="1"/>
            <a:r>
              <a:rPr lang="en-US" dirty="0"/>
              <a:t>Restrictions on allowable software installations</a:t>
            </a:r>
          </a:p>
          <a:p>
            <a:pPr lvl="1"/>
            <a:r>
              <a:rPr lang="en-US" dirty="0"/>
              <a:t>Encryption of confidential data</a:t>
            </a:r>
            <a:r>
              <a:rPr lang="en-US" baseline="0" dirty="0"/>
              <a:t> including media files</a:t>
            </a:r>
          </a:p>
          <a:p>
            <a:pPr lvl="1"/>
            <a:r>
              <a:rPr lang="en-US" baseline="0" dirty="0"/>
              <a:t>Software installations with lowest available privileges</a:t>
            </a:r>
          </a:p>
          <a:p>
            <a:pPr lvl="1"/>
            <a:r>
              <a:rPr lang="en-US" dirty="0"/>
              <a:t>Disabling active content (Java, ActiveX) where possible</a:t>
            </a:r>
          </a:p>
          <a:p>
            <a:pPr lvl="1"/>
            <a:r>
              <a:rPr lang="en-US" dirty="0"/>
              <a:t>Network security restrictions to block disallowed sharing of content or licenses</a:t>
            </a:r>
          </a:p>
        </p:txBody>
      </p:sp>
      <p:pic>
        <p:nvPicPr>
          <p:cNvPr id="7170" name="Picture 2" descr="https://www.fbi.gov/image-repository/fbias-anti-piracy-warning-sea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81000"/>
            <a:ext cx="3082925" cy="31081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42785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8153400" cy="1143000"/>
          </a:xfrm>
        </p:spPr>
        <p:txBody>
          <a:bodyPr/>
          <a:lstStyle/>
          <a:p>
            <a:pPr lvl="0"/>
            <a:r>
              <a:rPr lang="en-US" dirty="0"/>
              <a:t>Software-Based Antipiracy Techniques (2)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1295400"/>
            <a:ext cx="8991600" cy="5353050"/>
          </a:xfrm>
        </p:spPr>
        <p:txBody>
          <a:bodyPr/>
          <a:lstStyle/>
          <a:p>
            <a:r>
              <a:rPr lang="en-US" dirty="0"/>
              <a:t>Software-Usage Counters</a:t>
            </a:r>
          </a:p>
          <a:p>
            <a:pPr lvl="1"/>
            <a:r>
              <a:rPr lang="en-US" dirty="0"/>
              <a:t>Software usage </a:t>
            </a:r>
            <a:br>
              <a:rPr lang="en-US" dirty="0"/>
            </a:br>
            <a:r>
              <a:rPr lang="en-US" dirty="0"/>
              <a:t>counters</a:t>
            </a:r>
          </a:p>
          <a:p>
            <a:pPr lvl="1"/>
            <a:r>
              <a:rPr lang="en-US" dirty="0"/>
              <a:t>Controlling </a:t>
            </a:r>
            <a:br>
              <a:rPr lang="en-US" dirty="0"/>
            </a:br>
            <a:r>
              <a:rPr lang="en-US" dirty="0"/>
              <a:t>concurrent </a:t>
            </a:r>
            <a:br>
              <a:rPr lang="en-US" dirty="0"/>
            </a:br>
            <a:r>
              <a:rPr lang="en-US" dirty="0"/>
              <a:t>installations</a:t>
            </a:r>
          </a:p>
          <a:p>
            <a:pPr lvl="1"/>
            <a:r>
              <a:rPr lang="en-US" dirty="0"/>
              <a:t>Controlling </a:t>
            </a:r>
            <a:br>
              <a:rPr lang="en-US" dirty="0"/>
            </a:br>
            <a:r>
              <a:rPr lang="en-US" dirty="0"/>
              <a:t>concurrent usage</a:t>
            </a:r>
          </a:p>
          <a:p>
            <a:r>
              <a:rPr lang="en-US" dirty="0"/>
              <a:t>Examples</a:t>
            </a:r>
          </a:p>
          <a:p>
            <a:pPr lvl="1"/>
            <a:r>
              <a:rPr lang="en-US" dirty="0"/>
              <a:t>2000: Office 2000 shut down after 50</a:t>
            </a:r>
            <a:r>
              <a:rPr lang="en-US" baseline="30000" dirty="0"/>
              <a:t>th</a:t>
            </a:r>
            <a:r>
              <a:rPr lang="en-US" dirty="0"/>
              <a:t> use without registering license</a:t>
            </a:r>
          </a:p>
          <a:p>
            <a:pPr lvl="1"/>
            <a:r>
              <a:rPr lang="en-US" dirty="0"/>
              <a:t>CD-ROM keys</a:t>
            </a:r>
          </a:p>
          <a:p>
            <a:pPr lvl="1"/>
            <a:r>
              <a:rPr lang="en-US" dirty="0"/>
              <a:t>Mandatory registration (“activating”)</a:t>
            </a:r>
          </a:p>
        </p:txBody>
      </p:sp>
      <p:pic>
        <p:nvPicPr>
          <p:cNvPr id="8194" name="Picture 2" descr="http://jooh.no/wp-content/uploads/2011/01/piracy-warnin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914400"/>
            <a:ext cx="4876800" cy="37869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65236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Hardware-Based Antipiracy Techniques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Dongles</a:t>
            </a:r>
          </a:p>
          <a:p>
            <a:r>
              <a:rPr lang="en-US" sz="2800" dirty="0"/>
              <a:t>Specialized Readers</a:t>
            </a:r>
          </a:p>
          <a:p>
            <a:r>
              <a:rPr lang="en-US" sz="2800" dirty="0"/>
              <a:t>Evanescent Media</a:t>
            </a:r>
          </a:p>
          <a:p>
            <a:r>
              <a:rPr lang="en-US" sz="2800" dirty="0"/>
              <a:t>Software Keys</a:t>
            </a:r>
          </a:p>
        </p:txBody>
      </p:sp>
      <p:pic>
        <p:nvPicPr>
          <p:cNvPr id="9218" name="Picture 2" descr="http://i0.wp.com/www.ewdn.com/wp-content/uploads/sites/6/2011/07/Websheriff-vs-Websheriff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81"/>
          <a:stretch/>
        </p:blipFill>
        <p:spPr bwMode="auto">
          <a:xfrm>
            <a:off x="4572000" y="2438400"/>
            <a:ext cx="4295775" cy="3324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743200" y="6019800"/>
            <a:ext cx="6096000" cy="276999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 Narrow" panose="020B0606020202030204" pitchFamily="34" charset="0"/>
                <a:hlinkClick r:id="rId4"/>
              </a:rPr>
              <a:t>http://i0.wp.com/www.ewdn.com/wp-content/uploads/sites/6/2011/07/Websheriff-vs-Websheriff1.jpg</a:t>
            </a:r>
            <a:r>
              <a:rPr lang="en-US" sz="1200" dirty="0">
                <a:latin typeface="Arial Narrow" panose="020B0606020202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23059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7924800" cy="1143000"/>
          </a:xfrm>
        </p:spPr>
        <p:txBody>
          <a:bodyPr/>
          <a:lstStyle/>
          <a:p>
            <a:pPr lvl="0"/>
            <a:r>
              <a:rPr lang="en-US" dirty="0"/>
              <a:t>Dongles (1)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28600" y="1371600"/>
            <a:ext cx="7924800" cy="4953000"/>
          </a:xfrm>
        </p:spPr>
        <p:txBody>
          <a:bodyPr/>
          <a:lstStyle/>
          <a:p>
            <a:r>
              <a:rPr lang="en-US" dirty="0"/>
              <a:t>Hardware like USB flash drive</a:t>
            </a:r>
          </a:p>
          <a:p>
            <a:pPr lvl="1"/>
            <a:r>
              <a:rPr lang="en-US" dirty="0"/>
              <a:t>Communicates with operating system</a:t>
            </a:r>
          </a:p>
          <a:p>
            <a:pPr lvl="1"/>
            <a:r>
              <a:rPr lang="en-US" dirty="0"/>
              <a:t>Can provide authentic hashed identification</a:t>
            </a:r>
          </a:p>
          <a:p>
            <a:r>
              <a:rPr lang="en-US" dirty="0"/>
              <a:t>History</a:t>
            </a:r>
          </a:p>
          <a:p>
            <a:pPr lvl="1"/>
            <a:r>
              <a:rPr lang="en-US" dirty="0"/>
              <a:t>Originally used for printing – </a:t>
            </a:r>
            <a:br>
              <a:rPr lang="en-US" dirty="0"/>
            </a:br>
            <a:r>
              <a:rPr lang="en-US" dirty="0"/>
              <a:t>needed dongle to allow output</a:t>
            </a:r>
          </a:p>
          <a:p>
            <a:pPr lvl="1"/>
            <a:r>
              <a:rPr lang="en-US" dirty="0"/>
              <a:t>Now can product all kinds of </a:t>
            </a:r>
            <a:br>
              <a:rPr lang="en-US" dirty="0"/>
            </a:br>
            <a:r>
              <a:rPr lang="en-US" dirty="0"/>
              <a:t>devices including recording </a:t>
            </a:r>
            <a:br>
              <a:rPr lang="en-US" dirty="0"/>
            </a:br>
            <a:r>
              <a:rPr lang="en-US" dirty="0"/>
              <a:t>(CD, DVD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</p:txBody>
      </p:sp>
      <p:pic>
        <p:nvPicPr>
          <p:cNvPr id="10242" name="Picture 2" descr="https://www.pi-supply.com/wp-content/uploads/2013/07/raspberry-pi-nano-wifi-dongle-800x8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743200"/>
            <a:ext cx="3124200" cy="3124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11052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7924800" cy="1143000"/>
          </a:xfrm>
        </p:spPr>
        <p:txBody>
          <a:bodyPr/>
          <a:lstStyle/>
          <a:p>
            <a:pPr lvl="0"/>
            <a:r>
              <a:rPr lang="en-US" dirty="0"/>
              <a:t>Dongles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534400" cy="5562600"/>
          </a:xfrm>
        </p:spPr>
        <p:txBody>
          <a:bodyPr/>
          <a:lstStyle/>
          <a:p>
            <a:r>
              <a:rPr lang="en-US" sz="2300" dirty="0"/>
              <a:t>Pro</a:t>
            </a:r>
          </a:p>
          <a:p>
            <a:pPr lvl="1"/>
            <a:r>
              <a:rPr lang="en-US" sz="2300" dirty="0"/>
              <a:t>Easy to use</a:t>
            </a:r>
          </a:p>
          <a:p>
            <a:pPr lvl="1"/>
            <a:r>
              <a:rPr lang="en-US" sz="2300" dirty="0"/>
              <a:t>Can require registration</a:t>
            </a:r>
          </a:p>
          <a:p>
            <a:pPr lvl="1"/>
            <a:r>
              <a:rPr lang="en-US" sz="2300" dirty="0"/>
              <a:t>Can support encryption – </a:t>
            </a:r>
            <a:br>
              <a:rPr lang="en-US" sz="2300" dirty="0"/>
            </a:br>
            <a:r>
              <a:rPr lang="en-US" sz="2300" dirty="0"/>
              <a:t>need key</a:t>
            </a:r>
          </a:p>
          <a:p>
            <a:r>
              <a:rPr lang="en-US" sz="2300" dirty="0"/>
              <a:t>Con</a:t>
            </a:r>
          </a:p>
          <a:p>
            <a:pPr lvl="1"/>
            <a:r>
              <a:rPr lang="en-US" sz="2300" dirty="0"/>
              <a:t>Consumers hate having to use them</a:t>
            </a:r>
          </a:p>
          <a:p>
            <a:pPr lvl="1"/>
            <a:r>
              <a:rPr lang="en-US" sz="2300" dirty="0"/>
              <a:t>Can be lost / stolen / fail</a:t>
            </a:r>
          </a:p>
          <a:p>
            <a:pPr lvl="1"/>
            <a:r>
              <a:rPr lang="en-US" sz="2300" dirty="0"/>
              <a:t>May not be compatible with system</a:t>
            </a:r>
          </a:p>
          <a:p>
            <a:pPr lvl="1"/>
            <a:r>
              <a:rPr lang="en-US" sz="2300" dirty="0"/>
              <a:t>Delays in replacement not good for high-availability uses</a:t>
            </a:r>
          </a:p>
          <a:p>
            <a:pPr lvl="1"/>
            <a:r>
              <a:rPr lang="en-US" sz="2300" dirty="0"/>
              <a:t>Ending support for dongle can ruin software usability</a:t>
            </a:r>
          </a:p>
          <a:p>
            <a:pPr lvl="1"/>
            <a:r>
              <a:rPr lang="en-US" sz="2300" dirty="0"/>
              <a:t>Encryption restricted in some countries</a:t>
            </a:r>
          </a:p>
        </p:txBody>
      </p:sp>
      <p:pic>
        <p:nvPicPr>
          <p:cNvPr id="11266" name="Picture 2" descr="http://www.flexihub.com/images/upload/flexihub/articles/share_USB_dongles/dong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066800"/>
            <a:ext cx="4114800" cy="23788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30207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Specialized Readers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990600" y="1371600"/>
            <a:ext cx="7848600" cy="5105400"/>
          </a:xfrm>
        </p:spPr>
        <p:txBody>
          <a:bodyPr/>
          <a:lstStyle/>
          <a:p>
            <a:r>
              <a:rPr lang="en-US" dirty="0"/>
              <a:t>Manufacturers tried to restrict copying by limiting distribution of hardware</a:t>
            </a:r>
          </a:p>
          <a:p>
            <a:r>
              <a:rPr lang="en-US" dirty="0"/>
              <a:t>But current technology for copying data near-universal</a:t>
            </a:r>
          </a:p>
          <a:p>
            <a:r>
              <a:rPr lang="en-US" dirty="0"/>
              <a:t>Audio theft widespread problem</a:t>
            </a:r>
          </a:p>
          <a:p>
            <a:r>
              <a:rPr lang="en-US" dirty="0"/>
              <a:t>Video easily copied, uploaded &amp; downloaded</a:t>
            </a:r>
          </a:p>
          <a:p>
            <a:r>
              <a:rPr lang="en-US" dirty="0"/>
              <a:t>TV shows being stored and shared</a:t>
            </a:r>
          </a:p>
          <a:p>
            <a:pPr lvl="1"/>
            <a:r>
              <a:rPr lang="en-US" dirty="0"/>
              <a:t>HDTV uses encryption</a:t>
            </a:r>
          </a:p>
          <a:p>
            <a:pPr lvl="1"/>
            <a:r>
              <a:rPr lang="en-US" dirty="0"/>
              <a:t>Descramblers readily available</a:t>
            </a:r>
          </a:p>
          <a:p>
            <a:r>
              <a:rPr lang="en-US" dirty="0"/>
              <a:t>Consumers resisting specialized readers</a:t>
            </a:r>
          </a:p>
          <a:p>
            <a:pPr lvl="1"/>
            <a:r>
              <a:rPr lang="en-US" dirty="0"/>
              <a:t>But accessible &amp; inexpensive legal sources will help (e.g., iTunes, Spotify, Amazon Music)</a:t>
            </a:r>
          </a:p>
        </p:txBody>
      </p:sp>
    </p:spTree>
    <p:extLst>
      <p:ext uri="{BB962C8B-B14F-4D97-AF65-F5344CB8AC3E}">
        <p14:creationId xmlns:p14="http://schemas.microsoft.com/office/powerpoint/2010/main" val="35784867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Evanescent Media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Attempts to make data </a:t>
            </a:r>
            <a:r>
              <a:rPr lang="en-US" i="1" dirty="0"/>
              <a:t>evanescent</a:t>
            </a:r>
          </a:p>
          <a:p>
            <a:pPr lvl="1"/>
            <a:r>
              <a:rPr lang="en-US" dirty="0"/>
              <a:t>Not lasting long</a:t>
            </a:r>
          </a:p>
          <a:p>
            <a:pPr lvl="1"/>
            <a:r>
              <a:rPr lang="en-US" dirty="0"/>
              <a:t>Disappearing soon</a:t>
            </a:r>
          </a:p>
          <a:p>
            <a:r>
              <a:rPr lang="en-US" dirty="0"/>
              <a:t>E.g., Snapchat®</a:t>
            </a:r>
          </a:p>
          <a:p>
            <a:pPr lvl="1"/>
            <a:r>
              <a:rPr lang="en-US" dirty="0"/>
              <a:t>“Snaps” can be viewed for </a:t>
            </a:r>
            <a:br>
              <a:rPr lang="en-US" dirty="0"/>
            </a:br>
            <a:r>
              <a:rPr lang="en-US" dirty="0"/>
              <a:t>10 seconds or less</a:t>
            </a:r>
          </a:p>
          <a:p>
            <a:pPr lvl="1"/>
            <a:r>
              <a:rPr lang="en-US" dirty="0"/>
              <a:t>But can be kept</a:t>
            </a:r>
          </a:p>
          <a:p>
            <a:pPr lvl="2"/>
            <a:r>
              <a:rPr lang="en-US" dirty="0"/>
              <a:t>Screenshot</a:t>
            </a:r>
          </a:p>
          <a:p>
            <a:pPr lvl="2"/>
            <a:r>
              <a:rPr lang="en-US" dirty="0"/>
              <a:t>External camera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828800"/>
            <a:ext cx="2885935" cy="330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13522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Software Keys (1)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990600" y="1371600"/>
            <a:ext cx="4876800" cy="4953000"/>
          </a:xfrm>
        </p:spPr>
        <p:txBody>
          <a:bodyPr/>
          <a:lstStyle/>
          <a:p>
            <a:r>
              <a:rPr lang="en-US" dirty="0"/>
              <a:t>String to unlock / activate software or equipment</a:t>
            </a:r>
          </a:p>
          <a:p>
            <a:r>
              <a:rPr lang="en-US" dirty="0"/>
              <a:t>Malfunctions can cause trouble</a:t>
            </a:r>
          </a:p>
          <a:p>
            <a:r>
              <a:rPr lang="en-US" dirty="0"/>
              <a:t>Some Websites provide cracked keys</a:t>
            </a:r>
          </a:p>
          <a:p>
            <a:pPr lvl="1"/>
            <a:r>
              <a:rPr lang="en-US" dirty="0"/>
              <a:t>IP owners send DMCA Takedown notices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575"/>
          <a:stretch/>
        </p:blipFill>
        <p:spPr bwMode="auto">
          <a:xfrm>
            <a:off x="5257800" y="914400"/>
            <a:ext cx="3620953" cy="55589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39880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</a:t>
            </a:r>
            <a:r>
              <a:rPr lang="en-US" baseline="0" dirty="0"/>
              <a:t> Keys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Videocassettes vs copy machines</a:t>
            </a:r>
          </a:p>
          <a:p>
            <a:pPr lvl="1"/>
            <a:r>
              <a:rPr lang="en-US" dirty="0"/>
              <a:t>Embedded codes interpreted by copying equipment to block copying</a:t>
            </a:r>
          </a:p>
          <a:p>
            <a:r>
              <a:rPr lang="en-US" dirty="0"/>
              <a:t>DVD area encoding</a:t>
            </a:r>
          </a:p>
          <a:p>
            <a:pPr lvl="1"/>
            <a:r>
              <a:rPr lang="en-US" dirty="0"/>
              <a:t>Region codes read by players</a:t>
            </a:r>
          </a:p>
          <a:p>
            <a:pPr lvl="1"/>
            <a:r>
              <a:rPr lang="en-US" dirty="0"/>
              <a:t>Can switch to different region only once</a:t>
            </a:r>
          </a:p>
          <a:p>
            <a:r>
              <a:rPr lang="en-US" dirty="0"/>
              <a:t>Watermarks</a:t>
            </a:r>
          </a:p>
          <a:p>
            <a:pPr lvl="1"/>
            <a:r>
              <a:rPr lang="en-US" dirty="0" err="1"/>
              <a:t>Steganographic</a:t>
            </a:r>
            <a:r>
              <a:rPr lang="en-US" dirty="0"/>
              <a:t> insertion of codes into data</a:t>
            </a:r>
          </a:p>
          <a:p>
            <a:pPr lvl="1"/>
            <a:r>
              <a:rPr lang="en-US" dirty="0"/>
              <a:t>Identify origins / ownership</a:t>
            </a:r>
          </a:p>
          <a:p>
            <a:pPr lvl="1"/>
            <a:r>
              <a:rPr lang="en-US" dirty="0"/>
              <a:t>Allow identifying illegal copies</a:t>
            </a:r>
          </a:p>
          <a:p>
            <a:pPr lvl="1"/>
            <a:r>
              <a:rPr lang="en-US" dirty="0"/>
              <a:t>Issues of false positives / false negatives</a:t>
            </a:r>
          </a:p>
        </p:txBody>
      </p:sp>
    </p:spTree>
    <p:extLst>
      <p:ext uri="{BB962C8B-B14F-4D97-AF65-F5344CB8AC3E}">
        <p14:creationId xmlns:p14="http://schemas.microsoft.com/office/powerpoint/2010/main" val="40646038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001000" cy="1143000"/>
          </a:xfrm>
        </p:spPr>
        <p:txBody>
          <a:bodyPr/>
          <a:lstStyle/>
          <a:p>
            <a:pPr lvl="0"/>
            <a:r>
              <a:rPr lang="en-US" dirty="0"/>
              <a:t>Digital Rights Management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52400" y="1371600"/>
            <a:ext cx="8763000" cy="5181600"/>
          </a:xfrm>
        </p:spPr>
        <p:txBody>
          <a:bodyPr/>
          <a:lstStyle/>
          <a:p>
            <a:r>
              <a:rPr lang="en-US" dirty="0"/>
              <a:t>Purpose</a:t>
            </a:r>
          </a:p>
          <a:p>
            <a:pPr lvl="1"/>
            <a:r>
              <a:rPr lang="en-US" dirty="0"/>
              <a:t>Protect any/all digital content at will</a:t>
            </a:r>
          </a:p>
          <a:p>
            <a:pPr lvl="1"/>
            <a:r>
              <a:rPr lang="en-US" dirty="0"/>
              <a:t>Customized encryption</a:t>
            </a:r>
          </a:p>
          <a:p>
            <a:pPr lvl="1"/>
            <a:r>
              <a:rPr lang="en-US" dirty="0"/>
              <a:t>Individual key allows viewing / use</a:t>
            </a:r>
          </a:p>
          <a:p>
            <a:pPr lvl="1"/>
            <a:r>
              <a:rPr lang="en-US" dirty="0"/>
              <a:t>No agreement on standards</a:t>
            </a:r>
          </a:p>
          <a:p>
            <a:r>
              <a:rPr lang="en-US" dirty="0"/>
              <a:t>Application</a:t>
            </a:r>
          </a:p>
          <a:p>
            <a:pPr lvl="1"/>
            <a:r>
              <a:rPr lang="en-US" dirty="0"/>
              <a:t>Payment provides key</a:t>
            </a:r>
          </a:p>
          <a:p>
            <a:pPr lvl="1"/>
            <a:r>
              <a:rPr lang="en-US" dirty="0"/>
              <a:t>May limit type of use (e.g., # views)</a:t>
            </a:r>
          </a:p>
          <a:p>
            <a:r>
              <a:rPr lang="en-US" dirty="0"/>
              <a:t>Examples</a:t>
            </a:r>
          </a:p>
          <a:p>
            <a:pPr lvl="1"/>
            <a:r>
              <a:rPr lang="en-US" dirty="0"/>
              <a:t>IBM </a:t>
            </a:r>
            <a:r>
              <a:rPr lang="en-US" i="1" dirty="0"/>
              <a:t>Electronic Media Management System</a:t>
            </a:r>
          </a:p>
          <a:p>
            <a:pPr lvl="1"/>
            <a:r>
              <a:rPr lang="en-US" dirty="0"/>
              <a:t>Microsoft software to embed metatags in audio files</a:t>
            </a:r>
          </a:p>
        </p:txBody>
      </p:sp>
      <p:pic>
        <p:nvPicPr>
          <p:cNvPr id="12290" name="Picture 2" descr="http://petapixel.com/assets/uploads/2015/10/drmmusi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666999"/>
            <a:ext cx="3124200" cy="238585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23899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alk.payloadz.com/wp-content/uploads/2013/06/Digital-Rights-Management-660x320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122000"/>
                    </a14:imgEffect>
                    <a14:imgEffect>
                      <a14:brightnessContrast bright="42000" contrast="-4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154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371600"/>
            <a:ext cx="7772400" cy="4953000"/>
          </a:xfrm>
        </p:spPr>
        <p:txBody>
          <a:bodyPr/>
          <a:lstStyle/>
          <a:p>
            <a:r>
              <a:rPr lang="en-US" sz="2800" dirty="0"/>
              <a:t>Introduction</a:t>
            </a:r>
          </a:p>
          <a:p>
            <a:r>
              <a:rPr lang="en-US" sz="2800" dirty="0"/>
              <a:t>Software-Based Antipiracy Techniques</a:t>
            </a:r>
          </a:p>
          <a:p>
            <a:r>
              <a:rPr lang="en-US" sz="2800" dirty="0"/>
              <a:t>Hardware-Based Antipiracy Techniques</a:t>
            </a:r>
          </a:p>
          <a:p>
            <a:r>
              <a:rPr lang="en-US" sz="2800" dirty="0"/>
              <a:t>Digital Rights Management</a:t>
            </a:r>
          </a:p>
          <a:p>
            <a:r>
              <a:rPr lang="en-US" sz="2800" dirty="0"/>
              <a:t>Privacy-Enhancing Technologies</a:t>
            </a:r>
          </a:p>
          <a:p>
            <a:r>
              <a:rPr lang="en-US" sz="2800" dirty="0"/>
              <a:t>Political and Technical Opposition to DRM</a:t>
            </a:r>
          </a:p>
          <a:p>
            <a:r>
              <a:rPr lang="en-US" sz="2800" dirty="0"/>
              <a:t>Fundamental Problems</a:t>
            </a:r>
          </a:p>
        </p:txBody>
      </p:sp>
    </p:spTree>
    <p:extLst>
      <p:ext uri="{BB962C8B-B14F-4D97-AF65-F5344CB8AC3E}">
        <p14:creationId xmlns:p14="http://schemas.microsoft.com/office/powerpoint/2010/main" val="29816843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001000" cy="1143000"/>
          </a:xfrm>
        </p:spPr>
        <p:txBody>
          <a:bodyPr/>
          <a:lstStyle/>
          <a:p>
            <a:pPr lvl="0"/>
            <a:r>
              <a:rPr lang="en-US" dirty="0"/>
              <a:t>Privacy-Enhancing Technologies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52400" y="1066800"/>
            <a:ext cx="8001000" cy="5562600"/>
          </a:xfrm>
        </p:spPr>
        <p:txBody>
          <a:bodyPr/>
          <a:lstStyle/>
          <a:p>
            <a:r>
              <a:rPr lang="en-US" dirty="0"/>
              <a:t>Network</a:t>
            </a:r>
            <a:r>
              <a:rPr lang="en-US" baseline="0" dirty="0"/>
              <a:t> Proxy</a:t>
            </a:r>
          </a:p>
          <a:p>
            <a:pPr lvl="1"/>
            <a:r>
              <a:rPr lang="en-US" dirty="0"/>
              <a:t>Redirect request through other server(s)</a:t>
            </a:r>
          </a:p>
          <a:p>
            <a:pPr lvl="1"/>
            <a:r>
              <a:rPr lang="en-US" baseline="0" dirty="0"/>
              <a:t>E.g.,</a:t>
            </a:r>
            <a:r>
              <a:rPr lang="en-US" dirty="0"/>
              <a:t> TOR </a:t>
            </a:r>
          </a:p>
          <a:p>
            <a:pPr lvl="2"/>
            <a:r>
              <a:rPr lang="en-US" dirty="0"/>
              <a:t>The Onion Router</a:t>
            </a:r>
          </a:p>
          <a:p>
            <a:pPr lvl="2"/>
            <a:r>
              <a:rPr lang="en-US" i="1" dirty="0"/>
              <a:t>Anonymizing proxies</a:t>
            </a:r>
          </a:p>
          <a:p>
            <a:pPr lvl="2"/>
            <a:r>
              <a:rPr lang="en-US" baseline="0" dirty="0"/>
              <a:t>Strip originating</a:t>
            </a:r>
            <a:r>
              <a:rPr lang="en-US" dirty="0"/>
              <a:t> IP </a:t>
            </a:r>
            <a:br>
              <a:rPr lang="en-US" dirty="0"/>
            </a:br>
            <a:r>
              <a:rPr lang="en-US" dirty="0"/>
              <a:t>addresses</a:t>
            </a:r>
          </a:p>
          <a:p>
            <a:pPr lvl="2"/>
            <a:r>
              <a:rPr lang="en-US" baseline="0" dirty="0"/>
              <a:t>Discard</a:t>
            </a:r>
            <a:r>
              <a:rPr lang="en-US" dirty="0"/>
              <a:t> </a:t>
            </a:r>
            <a:r>
              <a:rPr lang="en-US" baseline="0" dirty="0"/>
              <a:t>records quickly to </a:t>
            </a:r>
            <a:br>
              <a:rPr lang="en-US" baseline="0" dirty="0"/>
            </a:br>
            <a:r>
              <a:rPr lang="en-US" baseline="0" dirty="0"/>
              <a:t>prevent</a:t>
            </a:r>
            <a:r>
              <a:rPr lang="en-US" dirty="0"/>
              <a:t> tracking</a:t>
            </a:r>
            <a:endParaRPr lang="en-US" baseline="0" dirty="0"/>
          </a:p>
          <a:p>
            <a:r>
              <a:rPr lang="en-US" baseline="0" dirty="0"/>
              <a:t>Hidden Operating Systems: segregate data from main OS</a:t>
            </a:r>
          </a:p>
          <a:p>
            <a:pPr lvl="1"/>
            <a:r>
              <a:rPr lang="en-US" dirty="0"/>
              <a:t>Virtual machines</a:t>
            </a:r>
          </a:p>
          <a:p>
            <a:pPr lvl="1"/>
            <a:r>
              <a:rPr lang="en-US" dirty="0"/>
              <a:t>Bootable systems</a:t>
            </a:r>
          </a:p>
        </p:txBody>
      </p:sp>
      <p:pic>
        <p:nvPicPr>
          <p:cNvPr id="13314" name="Picture 2" descr="https://cdn.comparitech.com/wp-content/uploads/2016/10/Torprojec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905000"/>
            <a:ext cx="3759200" cy="2819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80629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001000" cy="1143000"/>
          </a:xfrm>
        </p:spPr>
        <p:txBody>
          <a:bodyPr/>
          <a:lstStyle/>
          <a:p>
            <a:pPr lvl="0"/>
            <a:r>
              <a:rPr lang="en-US" dirty="0"/>
              <a:t>Political and Technical Opposition to DRM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52400" y="1371600"/>
            <a:ext cx="8001000" cy="5334000"/>
          </a:xfrm>
        </p:spPr>
        <p:txBody>
          <a:bodyPr/>
          <a:lstStyle/>
          <a:p>
            <a:r>
              <a:rPr lang="en-US" sz="2200" dirty="0"/>
              <a:t>Political Opposition</a:t>
            </a:r>
          </a:p>
          <a:p>
            <a:pPr lvl="1"/>
            <a:r>
              <a:rPr lang="en-US" sz="2200" dirty="0"/>
              <a:t>EFF – Electronic Frontier </a:t>
            </a:r>
            <a:br>
              <a:rPr lang="en-US" sz="2200" dirty="0"/>
            </a:br>
            <a:r>
              <a:rPr lang="en-US" sz="2200" dirty="0"/>
              <a:t>Foundation</a:t>
            </a:r>
          </a:p>
          <a:p>
            <a:pPr lvl="2"/>
            <a:r>
              <a:rPr lang="en-US" sz="2200" dirty="0"/>
              <a:t>Arguments against </a:t>
            </a:r>
            <a:br>
              <a:rPr lang="en-US" sz="2200" dirty="0"/>
            </a:br>
            <a:r>
              <a:rPr lang="en-US" sz="2200" dirty="0"/>
              <a:t>unreasonable limitations on </a:t>
            </a:r>
            <a:br>
              <a:rPr lang="en-US" sz="2200" dirty="0"/>
            </a:br>
            <a:r>
              <a:rPr lang="en-US" sz="2200" dirty="0"/>
              <a:t>use of IP</a:t>
            </a:r>
          </a:p>
          <a:p>
            <a:pPr lvl="1"/>
            <a:r>
              <a:rPr lang="en-US" sz="2200" dirty="0"/>
              <a:t>FSF – Free Software Foundation</a:t>
            </a:r>
          </a:p>
          <a:p>
            <a:pPr lvl="2"/>
            <a:r>
              <a:rPr lang="en-US" sz="2200" i="1" dirty="0"/>
              <a:t>Defective by Design </a:t>
            </a:r>
            <a:r>
              <a:rPr lang="en-US" sz="2200" dirty="0"/>
              <a:t>campaign</a:t>
            </a:r>
          </a:p>
          <a:p>
            <a:pPr lvl="2"/>
            <a:r>
              <a:rPr lang="en-US" sz="2200" i="1" dirty="0"/>
              <a:t>Stop DRM in HTML5</a:t>
            </a:r>
          </a:p>
          <a:p>
            <a:pPr lvl="2"/>
            <a:r>
              <a:rPr lang="en-US" sz="2200" i="1" dirty="0"/>
              <a:t>Stop DRM Now!</a:t>
            </a:r>
          </a:p>
          <a:p>
            <a:r>
              <a:rPr lang="en-US" sz="2200" dirty="0"/>
              <a:t>Technical Countermeasures</a:t>
            </a:r>
          </a:p>
          <a:p>
            <a:pPr lvl="1"/>
            <a:r>
              <a:rPr lang="en-US" sz="2200" dirty="0"/>
              <a:t>Reverse engineering</a:t>
            </a:r>
          </a:p>
          <a:p>
            <a:pPr lvl="1"/>
            <a:r>
              <a:rPr lang="en-US" sz="2200" dirty="0"/>
              <a:t>Published attacks</a:t>
            </a:r>
          </a:p>
          <a:p>
            <a:pPr lvl="1"/>
            <a:r>
              <a:rPr lang="en-US" sz="2200" dirty="0"/>
              <a:t>Tools for cracking DRM</a:t>
            </a:r>
          </a:p>
        </p:txBody>
      </p:sp>
      <p:pic>
        <p:nvPicPr>
          <p:cNvPr id="14338" name="Picture 2" descr="https://www.eff.org/files/eff-logo-name-stack-2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524000"/>
            <a:ext cx="3045936" cy="4800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54929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153400" cy="609600"/>
          </a:xfrm>
        </p:spPr>
        <p:txBody>
          <a:bodyPr/>
          <a:lstStyle/>
          <a:p>
            <a:pPr lvl="0"/>
            <a:r>
              <a:rPr lang="en-US" dirty="0"/>
              <a:t>Fundamental Problems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762000"/>
            <a:ext cx="8153400" cy="5715000"/>
          </a:xfrm>
        </p:spPr>
        <p:txBody>
          <a:bodyPr/>
          <a:lstStyle/>
          <a:p>
            <a:r>
              <a:rPr lang="en-US" dirty="0"/>
              <a:t>Schneier: </a:t>
            </a:r>
          </a:p>
          <a:p>
            <a:pPr lvl="1"/>
            <a:r>
              <a:rPr lang="en-US" dirty="0"/>
              <a:t>Encryption systems for DRM </a:t>
            </a:r>
            <a:br>
              <a:rPr lang="en-US" dirty="0"/>
            </a:br>
            <a:r>
              <a:rPr lang="en-US" dirty="0"/>
              <a:t>must decrypt to plaintext </a:t>
            </a:r>
            <a:br>
              <a:rPr lang="en-US" dirty="0"/>
            </a:br>
            <a:r>
              <a:rPr lang="en-US" dirty="0"/>
              <a:t>at some point</a:t>
            </a:r>
          </a:p>
          <a:p>
            <a:pPr lvl="1"/>
            <a:r>
              <a:rPr lang="en-US" dirty="0"/>
              <a:t>Accessible in RAM or disk</a:t>
            </a:r>
          </a:p>
          <a:p>
            <a:r>
              <a:rPr lang="en-US" dirty="0"/>
              <a:t>Side channels</a:t>
            </a:r>
          </a:p>
          <a:p>
            <a:pPr lvl="1"/>
            <a:r>
              <a:rPr lang="en-US" dirty="0"/>
              <a:t>Even if system prevents </a:t>
            </a:r>
            <a:br>
              <a:rPr lang="en-US" dirty="0"/>
            </a:br>
            <a:r>
              <a:rPr lang="en-US" dirty="0"/>
              <a:t>copying or printing, can use </a:t>
            </a:r>
            <a:br>
              <a:rPr lang="en-US" dirty="0"/>
            </a:br>
            <a:r>
              <a:rPr lang="en-US" dirty="0"/>
              <a:t>external devices to capture </a:t>
            </a:r>
            <a:br>
              <a:rPr lang="en-US" dirty="0"/>
            </a:br>
            <a:r>
              <a:rPr lang="en-US" dirty="0"/>
              <a:t>images or sound</a:t>
            </a:r>
          </a:p>
          <a:p>
            <a:pPr lvl="1"/>
            <a:r>
              <a:rPr lang="en-US" dirty="0"/>
              <a:t>E.g., camera, recorder</a:t>
            </a:r>
          </a:p>
          <a:p>
            <a:pPr lvl="1"/>
            <a:r>
              <a:rPr lang="en-US" dirty="0"/>
              <a:t>Today’s cell phones almost all </a:t>
            </a:r>
            <a:br>
              <a:rPr lang="en-US" dirty="0"/>
            </a:br>
            <a:r>
              <a:rPr lang="en-US" dirty="0"/>
              <a:t>have photography &amp; sound </a:t>
            </a:r>
            <a:br>
              <a:rPr lang="en-US" dirty="0"/>
            </a:br>
            <a:r>
              <a:rPr lang="en-US" dirty="0"/>
              <a:t>recording integrated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0702" y="1066800"/>
            <a:ext cx="3893298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3847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762000"/>
            <a:ext cx="7162800" cy="4800600"/>
          </a:xfrm>
        </p:spPr>
        <p:txBody>
          <a:bodyPr/>
          <a:lstStyle/>
          <a:p>
            <a:pPr algn="ctr"/>
            <a:r>
              <a:rPr lang="en-US" sz="6000" dirty="0"/>
              <a:t>Now go and study</a:t>
            </a:r>
          </a:p>
        </p:txBody>
      </p:sp>
    </p:spTree>
    <p:extLst>
      <p:ext uri="{BB962C8B-B14F-4D97-AF65-F5344CB8AC3E}">
        <p14:creationId xmlns:p14="http://schemas.microsoft.com/office/powerpoint/2010/main" val="25038513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Introduction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The Issues</a:t>
            </a:r>
          </a:p>
          <a:p>
            <a:r>
              <a:rPr lang="en-US" sz="2800" dirty="0"/>
              <a:t>Digital Rights</a:t>
            </a:r>
          </a:p>
          <a:p>
            <a:r>
              <a:rPr lang="en-US" sz="2800" dirty="0"/>
              <a:t>Patent, Copyright, and Trademark Laws</a:t>
            </a:r>
          </a:p>
          <a:p>
            <a:r>
              <a:rPr lang="en-US" sz="2800" dirty="0"/>
              <a:t>Piracy</a:t>
            </a:r>
          </a:p>
          <a:p>
            <a:r>
              <a:rPr lang="en-US" sz="2800" dirty="0"/>
              <a:t>Privacy</a:t>
            </a:r>
          </a:p>
        </p:txBody>
      </p:sp>
      <p:pic>
        <p:nvPicPr>
          <p:cNvPr id="2050" name="Picture 2" descr="https://static.fsf.org/nosvn/dbd/2012/day-against-drm/image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557" y="2708709"/>
            <a:ext cx="5445443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55161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7924800" cy="1143000"/>
          </a:xfrm>
        </p:spPr>
        <p:txBody>
          <a:bodyPr/>
          <a:lstStyle/>
          <a:p>
            <a:r>
              <a:rPr lang="en-US" dirty="0"/>
              <a:t>The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5676900"/>
          </a:xfrm>
        </p:spPr>
        <p:txBody>
          <a:bodyPr/>
          <a:lstStyle/>
          <a:p>
            <a:r>
              <a:rPr lang="en-US" dirty="0"/>
              <a:t>Continued exploitation of intellectual property</a:t>
            </a:r>
          </a:p>
          <a:p>
            <a:pPr lvl="1"/>
            <a:r>
              <a:rPr lang="en-US" dirty="0"/>
              <a:t>July 2015: FBI reported 53% annual rise in theft of US trade secrets – 95% by China</a:t>
            </a:r>
          </a:p>
          <a:p>
            <a:pPr lvl="1"/>
            <a:r>
              <a:rPr lang="en-US" dirty="0"/>
              <a:t>2014: US </a:t>
            </a:r>
            <a:r>
              <a:rPr lang="en-US" dirty="0" err="1"/>
              <a:t>Dept</a:t>
            </a:r>
            <a:r>
              <a:rPr lang="en-US" dirty="0"/>
              <a:t> Commerce est. total losses ~225B/</a:t>
            </a:r>
            <a:r>
              <a:rPr lang="en-US" dirty="0" err="1"/>
              <a:t>yr</a:t>
            </a:r>
            <a:r>
              <a:rPr lang="en-US" dirty="0"/>
              <a:t> in US alone; OECD est. ~$638B/</a:t>
            </a:r>
            <a:r>
              <a:rPr lang="en-US" dirty="0" err="1"/>
              <a:t>yr</a:t>
            </a:r>
            <a:r>
              <a:rPr lang="en-US" dirty="0"/>
              <a:t> globally</a:t>
            </a:r>
          </a:p>
          <a:p>
            <a:r>
              <a:rPr lang="en-US" dirty="0"/>
              <a:t>Effects of piracy</a:t>
            </a:r>
          </a:p>
          <a:p>
            <a:pPr lvl="1"/>
            <a:r>
              <a:rPr lang="en-US" dirty="0"/>
              <a:t>Lost jobs, wages, tax revenue</a:t>
            </a:r>
          </a:p>
          <a:p>
            <a:pPr lvl="1"/>
            <a:r>
              <a:rPr lang="en-US" dirty="0"/>
              <a:t>Potential barrier to success </a:t>
            </a:r>
            <a:br>
              <a:rPr lang="en-US" dirty="0"/>
            </a:br>
            <a:r>
              <a:rPr lang="en-US" dirty="0"/>
              <a:t>for startups</a:t>
            </a:r>
          </a:p>
          <a:p>
            <a:r>
              <a:rPr lang="en-US" dirty="0"/>
              <a:t>Privacy increasingly difficult </a:t>
            </a:r>
            <a:br>
              <a:rPr lang="en-US" dirty="0"/>
            </a:br>
            <a:r>
              <a:rPr lang="en-US" dirty="0"/>
              <a:t>to protect</a:t>
            </a:r>
          </a:p>
          <a:p>
            <a:pPr lvl="1"/>
            <a:r>
              <a:rPr lang="en-US" dirty="0"/>
              <a:t>Rising identity theft</a:t>
            </a:r>
          </a:p>
          <a:p>
            <a:pPr lvl="1"/>
            <a:r>
              <a:rPr lang="en-US" dirty="0"/>
              <a:t>Anti-piracy efforts can </a:t>
            </a:r>
            <a:br>
              <a:rPr lang="en-US" dirty="0"/>
            </a:br>
            <a:r>
              <a:rPr lang="en-US" dirty="0"/>
              <a:t>reduce privacy</a:t>
            </a:r>
          </a:p>
        </p:txBody>
      </p:sp>
      <p:pic>
        <p:nvPicPr>
          <p:cNvPr id="3074" name="Picture 2" descr="http://drm.web.unc.edu/files/2012/03/6a00d8341c59be53ef012877499e2e970c-320w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581400"/>
            <a:ext cx="3048000" cy="3086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67068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162800" cy="533400"/>
          </a:xfrm>
        </p:spPr>
        <p:txBody>
          <a:bodyPr/>
          <a:lstStyle/>
          <a:p>
            <a:r>
              <a:rPr lang="en-US" dirty="0"/>
              <a:t>Theft of Trade Secrets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62099" y="6400800"/>
            <a:ext cx="6019800" cy="276999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 Narrow" panose="020B0606020202030204" pitchFamily="34" charset="0"/>
                <a:hlinkClick r:id="rId3"/>
              </a:rPr>
              <a:t>https://www.pwc.com/gx/en/economic-crime-survey/pdf/GlobalEconomicCrimeSurvey2016.pdf</a:t>
            </a:r>
            <a:r>
              <a:rPr lang="en-US" sz="1200" dirty="0">
                <a:latin typeface="Arial Narrow" panose="020B0606020202030204" pitchFamily="34" charset="0"/>
              </a:rPr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2400" y="1014661"/>
            <a:ext cx="5029200" cy="50435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990311"/>
            <a:ext cx="3835504" cy="5105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2189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Digital Rights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Ambiguous term</a:t>
            </a:r>
          </a:p>
          <a:p>
            <a:r>
              <a:rPr lang="en-US" dirty="0"/>
              <a:t>Producers mean intellectual-property rights</a:t>
            </a:r>
          </a:p>
          <a:p>
            <a:r>
              <a:rPr lang="en-US" dirty="0"/>
              <a:t>Privacy advocates mean personal privacy rights when using online services</a:t>
            </a:r>
          </a:p>
        </p:txBody>
      </p:sp>
      <p:pic>
        <p:nvPicPr>
          <p:cNvPr id="4098" name="Picture 2" descr="https://edtp504sum11-2.wikispaces.com/file/view/Digital_Rights_word_cloud.jpg/241374659/Digital_Rights_word_clou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94" y="3200400"/>
            <a:ext cx="4356178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ccbc.com/wp-content/uploads/2015/03/Intellectual-property-colorfu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44" y="3200400"/>
            <a:ext cx="4239555" cy="27431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72302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lite3d.com/img/portfolio/Intellectual-Property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69000" contrast="-5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82565"/>
            <a:ext cx="9144000" cy="5583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Patent, Copyright, and Trademark Laws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90600" y="1676400"/>
            <a:ext cx="7162800" cy="4953000"/>
          </a:xfrm>
        </p:spPr>
        <p:txBody>
          <a:bodyPr/>
          <a:lstStyle/>
          <a:p>
            <a:r>
              <a:rPr lang="en-US" dirty="0"/>
              <a:t>Patent: exclusive 20 year license to license &amp; use ideas / materials</a:t>
            </a:r>
          </a:p>
          <a:p>
            <a:r>
              <a:rPr lang="en-US" dirty="0"/>
              <a:t>Copyrights: exclusive rights to</a:t>
            </a:r>
          </a:p>
          <a:p>
            <a:pPr lvl="1"/>
            <a:r>
              <a:rPr lang="en-US" dirty="0"/>
              <a:t>Create derivative works</a:t>
            </a:r>
          </a:p>
          <a:p>
            <a:pPr lvl="1"/>
            <a:r>
              <a:rPr lang="en-US" dirty="0"/>
              <a:t>Make copies</a:t>
            </a:r>
          </a:p>
          <a:p>
            <a:pPr lvl="1"/>
            <a:r>
              <a:rPr lang="en-US" dirty="0"/>
              <a:t>Display, distribute</a:t>
            </a:r>
          </a:p>
          <a:p>
            <a:pPr lvl="1"/>
            <a:r>
              <a:rPr lang="en-US" dirty="0"/>
              <a:t>Paintings, photographs, drawings, writing, music, videos, software….</a:t>
            </a:r>
          </a:p>
          <a:p>
            <a:r>
              <a:rPr lang="en-US" dirty="0"/>
              <a:t>Trademarks: distinctive marks</a:t>
            </a:r>
          </a:p>
          <a:p>
            <a:pPr lvl="1"/>
            <a:r>
              <a:rPr lang="en-US" dirty="0"/>
              <a:t>Restrict use</a:t>
            </a:r>
          </a:p>
          <a:p>
            <a:pPr lvl="1"/>
            <a:r>
              <a:rPr lang="en-US" dirty="0"/>
              <a:t>Avoid confusion in marketplace</a:t>
            </a:r>
          </a:p>
        </p:txBody>
      </p:sp>
    </p:spTree>
    <p:extLst>
      <p:ext uri="{BB962C8B-B14F-4D97-AF65-F5344CB8AC3E}">
        <p14:creationId xmlns:p14="http://schemas.microsoft.com/office/powerpoint/2010/main" val="1412756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7924800" cy="1143000"/>
          </a:xfrm>
        </p:spPr>
        <p:txBody>
          <a:bodyPr/>
          <a:lstStyle/>
          <a:p>
            <a:pPr lvl="0"/>
            <a:r>
              <a:rPr lang="en-US" dirty="0"/>
              <a:t>Piracy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1371600"/>
            <a:ext cx="7924800" cy="4953000"/>
          </a:xfrm>
        </p:spPr>
        <p:txBody>
          <a:bodyPr/>
          <a:lstStyle/>
          <a:p>
            <a:r>
              <a:rPr lang="en-US" dirty="0"/>
              <a:t>Originally thought of as copyright infringement</a:t>
            </a:r>
          </a:p>
          <a:p>
            <a:pPr lvl="1"/>
            <a:r>
              <a:rPr lang="en-US" dirty="0"/>
              <a:t>Expanded w/ changes in technology</a:t>
            </a:r>
          </a:p>
          <a:p>
            <a:pPr lvl="1"/>
            <a:r>
              <a:rPr lang="en-US" dirty="0"/>
              <a:t>Medium irrelevant</a:t>
            </a:r>
          </a:p>
          <a:p>
            <a:pPr lvl="1"/>
            <a:r>
              <a:rPr lang="en-US" dirty="0"/>
              <a:t>Now any unauthorized copy</a:t>
            </a:r>
          </a:p>
          <a:p>
            <a:r>
              <a:rPr lang="en-US" dirty="0"/>
              <a:t>Types of piracy</a:t>
            </a:r>
          </a:p>
          <a:p>
            <a:pPr lvl="1"/>
            <a:r>
              <a:rPr lang="en-US" dirty="0"/>
              <a:t>End-user</a:t>
            </a:r>
          </a:p>
          <a:p>
            <a:pPr lvl="1"/>
            <a:r>
              <a:rPr lang="en-US" dirty="0"/>
              <a:t>Reseller</a:t>
            </a:r>
          </a:p>
          <a:p>
            <a:pPr lvl="1"/>
            <a:r>
              <a:rPr lang="en-US" dirty="0"/>
              <a:t>Internet / BBS piracy</a:t>
            </a:r>
          </a:p>
        </p:txBody>
      </p:sp>
      <p:pic>
        <p:nvPicPr>
          <p:cNvPr id="6146" name="Picture 2" descr="https://issitgsg12.wikispaces.com/file/view/bd_-_piracy.jpg/256360326/307x294/bd_-_pirac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514600"/>
            <a:ext cx="3660192" cy="3505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74392" y="6186100"/>
            <a:ext cx="5867400" cy="276999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 Narrow" panose="020B0606020202030204" pitchFamily="34" charset="0"/>
                <a:hlinkClick r:id="rId4"/>
              </a:rPr>
              <a:t>https://issitgsg12.wikispaces.com/file/view/bd_-_piracy.jpg/256360326/307x294/bd_-_piracy.jpg</a:t>
            </a:r>
            <a:r>
              <a:rPr lang="en-US" sz="1200" dirty="0">
                <a:latin typeface="Arial Narrow" panose="020B0606020202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639111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239000" cy="609600"/>
          </a:xfrm>
        </p:spPr>
        <p:txBody>
          <a:bodyPr/>
          <a:lstStyle/>
          <a:p>
            <a:pPr lvl="0"/>
            <a:r>
              <a:rPr lang="en-US" dirty="0"/>
              <a:t>Privacy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685800"/>
            <a:ext cx="8229600" cy="5638800"/>
          </a:xfrm>
        </p:spPr>
        <p:txBody>
          <a:bodyPr/>
          <a:lstStyle/>
          <a:p>
            <a:pPr lvl="0"/>
            <a:r>
              <a:rPr lang="en-US" dirty="0"/>
              <a:t>Widespread</a:t>
            </a:r>
            <a:r>
              <a:rPr lang="en-US" baseline="0" dirty="0"/>
              <a:t> ability to share personal data without even being conscious of problem</a:t>
            </a:r>
          </a:p>
          <a:p>
            <a:pPr lvl="0"/>
            <a:r>
              <a:rPr lang="en-US" baseline="0" dirty="0"/>
              <a:t>Digital Rights Management (DRM) can collect information in effort to reduce piracy</a:t>
            </a:r>
          </a:p>
          <a:p>
            <a:pPr lvl="1"/>
            <a:r>
              <a:rPr lang="en-US" dirty="0"/>
              <a:t>Web-browsing habits</a:t>
            </a:r>
          </a:p>
          <a:p>
            <a:pPr lvl="1"/>
            <a:r>
              <a:rPr lang="en-US" dirty="0"/>
              <a:t>Types of files created and accessed</a:t>
            </a:r>
          </a:p>
          <a:p>
            <a:pPr lvl="1"/>
            <a:r>
              <a:rPr lang="en-US" dirty="0"/>
              <a:t>Number of uses of specific programs</a:t>
            </a:r>
          </a:p>
          <a:p>
            <a:pPr lvl="1"/>
            <a:r>
              <a:rPr lang="en-US" dirty="0"/>
              <a:t>IP address of user’s computer</a:t>
            </a:r>
          </a:p>
          <a:p>
            <a:pPr lvl="1"/>
            <a:r>
              <a:rPr lang="en-US" dirty="0"/>
              <a:t>Presence/absence of license for specific program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4495800"/>
            <a:ext cx="4305300" cy="2219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96875303"/>
      </p:ext>
    </p:extLst>
  </p:cSld>
  <p:clrMapOvr>
    <a:masterClrMapping/>
  </p:clrMapOvr>
</p:sld>
</file>

<file path=ppt/theme/theme1.xml><?xml version="1.0" encoding="utf-8"?>
<a:theme xmlns:a="http://schemas.openxmlformats.org/drawingml/2006/main" name="csh5_chapter_slides">
  <a:themeElements>
    <a:clrScheme name="CJ 341 Class Notes 9">
      <a:dk1>
        <a:srgbClr val="000000"/>
      </a:dk1>
      <a:lt1>
        <a:srgbClr val="FFFFFF"/>
      </a:lt1>
      <a:dk2>
        <a:srgbClr val="800000"/>
      </a:dk2>
      <a:lt2>
        <a:srgbClr val="A0A0A0"/>
      </a:lt2>
      <a:accent1>
        <a:srgbClr val="FFFFFF"/>
      </a:accent1>
      <a:accent2>
        <a:srgbClr val="0000FF"/>
      </a:accent2>
      <a:accent3>
        <a:srgbClr val="FFFFFF"/>
      </a:accent3>
      <a:accent4>
        <a:srgbClr val="000000"/>
      </a:accent4>
      <a:accent5>
        <a:srgbClr val="FFFFFF"/>
      </a:accent5>
      <a:accent6>
        <a:srgbClr val="0000E7"/>
      </a:accent6>
      <a:hlink>
        <a:srgbClr val="000000"/>
      </a:hlink>
      <a:folHlink>
        <a:srgbClr val="000000"/>
      </a:folHlink>
    </a:clrScheme>
    <a:fontScheme name="CJ 341 Class Notes">
      <a:majorFont>
        <a:latin typeface="Bookman Old Style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C000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0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solidFill>
          <a:srgbClr val="FFC000"/>
        </a:solidFill>
        <a:scene3d>
          <a:camera prst="orthographicFront"/>
          <a:lightRig rig="threePt" dir="t"/>
        </a:scene3d>
        <a:sp3d>
          <a:bevelT/>
        </a:sp3d>
      </a:spPr>
      <a:bodyPr wrap="square" rtlCol="0">
        <a:spAutoFit/>
      </a:bodyPr>
      <a:lstStyle>
        <a:defPPr>
          <a:defRPr sz="1200" dirty="0">
            <a:latin typeface="Arial Narrow" panose="020B0606020202030204" pitchFamily="34" charset="0"/>
          </a:defRPr>
        </a:defPPr>
      </a:lstStyle>
    </a:txDef>
  </a:objectDefaults>
  <a:extraClrSchemeLst>
    <a:extraClrScheme>
      <a:clrScheme name="CJ 341 Class Not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J 341 Class Note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J 341 Class Note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J 341 Class Note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J 341 Class Note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J 341 Class Note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J 341 Class Note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J 341 Class Notes 8">
        <a:dk1>
          <a:srgbClr val="000000"/>
        </a:dk1>
        <a:lt1>
          <a:srgbClr val="FFFFFF"/>
        </a:lt1>
        <a:dk2>
          <a:srgbClr val="FF0000"/>
        </a:dk2>
        <a:lt2>
          <a:srgbClr val="A0A0A0"/>
        </a:lt2>
        <a:accent1>
          <a:srgbClr val="FFFFFF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0000E7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J 341 Class Notes 9">
        <a:dk1>
          <a:srgbClr val="000000"/>
        </a:dk1>
        <a:lt1>
          <a:srgbClr val="FFFFFF"/>
        </a:lt1>
        <a:dk2>
          <a:srgbClr val="800000"/>
        </a:dk2>
        <a:lt2>
          <a:srgbClr val="A0A0A0"/>
        </a:lt2>
        <a:accent1>
          <a:srgbClr val="FFFFFF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0000E7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csh5_chapter_slides</Template>
  <TotalTime>491</TotalTime>
  <Words>1323</Words>
  <Application>Microsoft Office PowerPoint</Application>
  <PresentationFormat>On-screen Show (4:3)</PresentationFormat>
  <Paragraphs>230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Arial Narrow</vt:lpstr>
      <vt:lpstr>Bookman Old Style</vt:lpstr>
      <vt:lpstr>Garamond</vt:lpstr>
      <vt:lpstr>Times New Roman</vt:lpstr>
      <vt:lpstr>Wingdings</vt:lpstr>
      <vt:lpstr>csh5_chapter_slides</vt:lpstr>
      <vt:lpstr>Protecting  Digital Rights:  Technical Approaches</vt:lpstr>
      <vt:lpstr>Topics</vt:lpstr>
      <vt:lpstr>Introduction</vt:lpstr>
      <vt:lpstr>The Issues</vt:lpstr>
      <vt:lpstr>Theft of Trade Secrets</vt:lpstr>
      <vt:lpstr>Digital Rights</vt:lpstr>
      <vt:lpstr>Patent, Copyright, and Trademark Laws</vt:lpstr>
      <vt:lpstr>Piracy</vt:lpstr>
      <vt:lpstr>Privacy</vt:lpstr>
      <vt:lpstr>Software-Based Antipiracy Techniques (1)</vt:lpstr>
      <vt:lpstr>Software-Based Antipiracy Techniques (2)</vt:lpstr>
      <vt:lpstr>Hardware-Based Antipiracy Techniques</vt:lpstr>
      <vt:lpstr>Dongles (1)</vt:lpstr>
      <vt:lpstr>Dongles (2)</vt:lpstr>
      <vt:lpstr>Specialized Readers</vt:lpstr>
      <vt:lpstr>Evanescent Media</vt:lpstr>
      <vt:lpstr>Software Keys (1)</vt:lpstr>
      <vt:lpstr>Software Keys (2)</vt:lpstr>
      <vt:lpstr>Digital Rights Management</vt:lpstr>
      <vt:lpstr>Privacy-Enhancing Technologies</vt:lpstr>
      <vt:lpstr>Political and Technical Opposition to DRM</vt:lpstr>
      <vt:lpstr>Fundamental Problems</vt:lpstr>
      <vt:lpstr>Now go and study</vt:lpstr>
    </vt:vector>
  </TitlesOfParts>
  <Manager>Najiba Benabess, PhD</Manager>
  <Company>Norwich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Protecting Digital Rights: Technical Approaches</dc:title>
  <dc:subject>CSH6 Chapter 42</dc:subject>
  <dc:creator>Michel E. Kabay, PhD, CISSP-ISSMP</dc:creator>
  <cp:keywords/>
  <dc:description>Robert Guess, Jennifer Hadley, Steven Lovaas, and _x000d_
Diane E. Levine</dc:description>
  <cp:lastModifiedBy>Mich Kabay</cp:lastModifiedBy>
  <cp:revision>135</cp:revision>
  <cp:lastPrinted>2000-03-28T00:08:39Z</cp:lastPrinted>
  <dcterms:created xsi:type="dcterms:W3CDTF">2009-11-30T13:31:57Z</dcterms:created>
  <dcterms:modified xsi:type="dcterms:W3CDTF">2021-02-05T19:54:17Z</dcterms:modified>
  <cp:category/>
</cp:coreProperties>
</file>