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27"/>
  </p:notesMasterIdLst>
  <p:handoutMasterIdLst>
    <p:handoutMasterId r:id="rId28"/>
  </p:handoutMasterIdLst>
  <p:sldIdLst>
    <p:sldId id="257" r:id="rId2"/>
    <p:sldId id="634" r:id="rId3"/>
    <p:sldId id="654" r:id="rId4"/>
    <p:sldId id="635" r:id="rId5"/>
    <p:sldId id="660" r:id="rId6"/>
    <p:sldId id="650" r:id="rId7"/>
    <p:sldId id="661" r:id="rId8"/>
    <p:sldId id="636" r:id="rId9"/>
    <p:sldId id="637" r:id="rId10"/>
    <p:sldId id="638" r:id="rId11"/>
    <p:sldId id="639" r:id="rId12"/>
    <p:sldId id="640" r:id="rId13"/>
    <p:sldId id="655" r:id="rId14"/>
    <p:sldId id="641" r:id="rId15"/>
    <p:sldId id="643" r:id="rId16"/>
    <p:sldId id="644" r:id="rId17"/>
    <p:sldId id="645" r:id="rId18"/>
    <p:sldId id="642" r:id="rId19"/>
    <p:sldId id="646" r:id="rId20"/>
    <p:sldId id="648" r:id="rId21"/>
    <p:sldId id="651" r:id="rId22"/>
    <p:sldId id="649" r:id="rId23"/>
    <p:sldId id="653" r:id="rId24"/>
    <p:sldId id="656" r:id="rId25"/>
    <p:sldId id="578" r:id="rId26"/>
  </p:sldIdLst>
  <p:sldSz cx="9144000" cy="6858000" type="screen4x3"/>
  <p:notesSz cx="7315200" cy="9601200"/>
  <p:defaultTextStyle>
    <a:defPPr>
      <a:defRPr lang="en-US"/>
    </a:defPPr>
    <a:lvl1pPr algn="l" rtl="0" eaLnBrk="0" fontAlgn="base" hangingPunct="0">
      <a:spcBef>
        <a:spcPct val="0"/>
      </a:spcBef>
      <a:spcAft>
        <a:spcPct val="0"/>
      </a:spcAft>
      <a:defRPr sz="2000" b="1" kern="1200">
        <a:solidFill>
          <a:schemeClr val="tx1"/>
        </a:solidFill>
        <a:latin typeface="Arial" charset="0"/>
        <a:ea typeface="+mn-ea"/>
        <a:cs typeface="+mn-cs"/>
      </a:defRPr>
    </a:lvl1pPr>
    <a:lvl2pPr marL="457200" algn="l" rtl="0" eaLnBrk="0" fontAlgn="base" hangingPunct="0">
      <a:spcBef>
        <a:spcPct val="0"/>
      </a:spcBef>
      <a:spcAft>
        <a:spcPct val="0"/>
      </a:spcAft>
      <a:defRPr sz="2000" b="1" kern="1200">
        <a:solidFill>
          <a:schemeClr val="tx1"/>
        </a:solidFill>
        <a:latin typeface="Arial" charset="0"/>
        <a:ea typeface="+mn-ea"/>
        <a:cs typeface="+mn-cs"/>
      </a:defRPr>
    </a:lvl2pPr>
    <a:lvl3pPr marL="914400" algn="l" rtl="0" eaLnBrk="0" fontAlgn="base" hangingPunct="0">
      <a:spcBef>
        <a:spcPct val="0"/>
      </a:spcBef>
      <a:spcAft>
        <a:spcPct val="0"/>
      </a:spcAft>
      <a:defRPr sz="2000" b="1" kern="1200">
        <a:solidFill>
          <a:schemeClr val="tx1"/>
        </a:solidFill>
        <a:latin typeface="Arial" charset="0"/>
        <a:ea typeface="+mn-ea"/>
        <a:cs typeface="+mn-cs"/>
      </a:defRPr>
    </a:lvl3pPr>
    <a:lvl4pPr marL="1371600" algn="l" rtl="0" eaLnBrk="0" fontAlgn="base" hangingPunct="0">
      <a:spcBef>
        <a:spcPct val="0"/>
      </a:spcBef>
      <a:spcAft>
        <a:spcPct val="0"/>
      </a:spcAft>
      <a:defRPr sz="2000" b="1" kern="1200">
        <a:solidFill>
          <a:schemeClr val="tx1"/>
        </a:solidFill>
        <a:latin typeface="Arial" charset="0"/>
        <a:ea typeface="+mn-ea"/>
        <a:cs typeface="+mn-cs"/>
      </a:defRPr>
    </a:lvl4pPr>
    <a:lvl5pPr marL="1828800" algn="l" rtl="0" eaLnBrk="0" fontAlgn="base" hangingPunct="0">
      <a:spcBef>
        <a:spcPct val="0"/>
      </a:spcBef>
      <a:spcAft>
        <a:spcPct val="0"/>
      </a:spcAft>
      <a:defRPr sz="2000" b="1" kern="1200">
        <a:solidFill>
          <a:schemeClr val="tx1"/>
        </a:solidFill>
        <a:latin typeface="Arial" charset="0"/>
        <a:ea typeface="+mn-ea"/>
        <a:cs typeface="+mn-cs"/>
      </a:defRPr>
    </a:lvl5pPr>
    <a:lvl6pPr marL="2286000" algn="l" defTabSz="914400" rtl="0" eaLnBrk="1" latinLnBrk="0" hangingPunct="1">
      <a:defRPr sz="2000" b="1" kern="1200">
        <a:solidFill>
          <a:schemeClr val="tx1"/>
        </a:solidFill>
        <a:latin typeface="Arial" charset="0"/>
        <a:ea typeface="+mn-ea"/>
        <a:cs typeface="+mn-cs"/>
      </a:defRPr>
    </a:lvl6pPr>
    <a:lvl7pPr marL="2743200" algn="l" defTabSz="914400" rtl="0" eaLnBrk="1" latinLnBrk="0" hangingPunct="1">
      <a:defRPr sz="2000" b="1" kern="1200">
        <a:solidFill>
          <a:schemeClr val="tx1"/>
        </a:solidFill>
        <a:latin typeface="Arial" charset="0"/>
        <a:ea typeface="+mn-ea"/>
        <a:cs typeface="+mn-cs"/>
      </a:defRPr>
    </a:lvl7pPr>
    <a:lvl8pPr marL="3200400" algn="l" defTabSz="914400" rtl="0" eaLnBrk="1" latinLnBrk="0" hangingPunct="1">
      <a:defRPr sz="2000" b="1" kern="1200">
        <a:solidFill>
          <a:schemeClr val="tx1"/>
        </a:solidFill>
        <a:latin typeface="Arial" charset="0"/>
        <a:ea typeface="+mn-ea"/>
        <a:cs typeface="+mn-cs"/>
      </a:defRPr>
    </a:lvl8pPr>
    <a:lvl9pPr marL="3657600" algn="l" defTabSz="914400" rtl="0" eaLnBrk="1" latinLnBrk="0" hangingPunct="1">
      <a:defRPr sz="20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483" autoAdjust="0"/>
    <p:restoredTop sz="70668" autoAdjust="0"/>
  </p:normalViewPr>
  <p:slideViewPr>
    <p:cSldViewPr>
      <p:cViewPr>
        <p:scale>
          <a:sx n="66" d="100"/>
          <a:sy n="66" d="100"/>
        </p:scale>
        <p:origin x="-2934" y="-29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3810" name="Rectangle 2"/>
          <p:cNvSpPr>
            <a:spLocks noGrp="1" noChangeArrowheads="1"/>
          </p:cNvSpPr>
          <p:nvPr>
            <p:ph type="hdr" sz="quarter"/>
          </p:nvPr>
        </p:nvSpPr>
        <p:spPr bwMode="auto">
          <a:xfrm>
            <a:off x="0" y="456724"/>
            <a:ext cx="7315200" cy="228362"/>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ctr" defTabSz="914590">
              <a:defRPr sz="1200" b="0" i="1">
                <a:latin typeface="Times New Roman" pitchFamily="18" charset="0"/>
              </a:defRPr>
            </a:lvl1pPr>
          </a:lstStyle>
          <a:p>
            <a:r>
              <a:rPr lang="fr-CA"/>
              <a:t>IS 342 Class Notes</a:t>
            </a:r>
            <a:endParaRPr lang="en-US"/>
          </a:p>
        </p:txBody>
      </p:sp>
      <p:sp>
        <p:nvSpPr>
          <p:cNvPr id="503812" name="Rectangle 4"/>
          <p:cNvSpPr>
            <a:spLocks noGrp="1" noChangeArrowheads="1"/>
          </p:cNvSpPr>
          <p:nvPr>
            <p:ph type="ftr" sz="quarter" idx="2"/>
          </p:nvPr>
        </p:nvSpPr>
        <p:spPr bwMode="auto">
          <a:xfrm>
            <a:off x="0" y="8916115"/>
            <a:ext cx="7315200" cy="456724"/>
          </a:xfrm>
          <a:prstGeom prst="rect">
            <a:avLst/>
          </a:prstGeom>
          <a:noFill/>
          <a:ln w="9525">
            <a:noFill/>
            <a:miter lim="800000"/>
            <a:headEnd/>
            <a:tailEnd/>
          </a:ln>
          <a:effectLst/>
        </p:spPr>
        <p:txBody>
          <a:bodyPr vert="horz" wrap="square" lIns="91432" tIns="45716" rIns="91432" bIns="45716" numCol="1" anchor="b" anchorCtr="0" compatLnSpc="1">
            <a:prstTxWarp prst="textNoShape">
              <a:avLst/>
            </a:prstTxWarp>
          </a:bodyPr>
          <a:lstStyle>
            <a:lvl1pPr algn="ctr" defTabSz="914590">
              <a:defRPr sz="1200" b="0" i="1">
                <a:latin typeface="Times New Roman" pitchFamily="18" charset="0"/>
              </a:defRPr>
            </a:lvl1pPr>
          </a:lstStyle>
          <a:p>
            <a:r>
              <a:rPr lang="en-US"/>
              <a:t>Copyright © 2005  M. E. Kabay                             </a:t>
            </a:r>
            <a:fld id="{BCB8B52D-6C59-4604-94C8-600CF69A5CBB}" type="slidenum">
              <a:rPr lang="en-US"/>
              <a:pPr/>
              <a:t>‹#›</a:t>
            </a:fld>
            <a:r>
              <a:rPr lang="en-US"/>
              <a:t>                                              All rights reserved.</a:t>
            </a:r>
          </a:p>
        </p:txBody>
      </p:sp>
    </p:spTree>
    <p:extLst>
      <p:ext uri="{BB962C8B-B14F-4D97-AF65-F5344CB8AC3E}">
        <p14:creationId xmlns:p14="http://schemas.microsoft.com/office/powerpoint/2010/main" val="24728523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219200" y="240030"/>
            <a:ext cx="4876800" cy="240030"/>
          </a:xfrm>
          <a:prstGeom prst="rect">
            <a:avLst/>
          </a:prstGeom>
          <a:noFill/>
          <a:ln w="12700">
            <a:noFill/>
            <a:miter lim="800000"/>
            <a:headEnd type="none" w="sm" len="sm"/>
            <a:tailEnd type="none" w="sm" len="sm"/>
          </a:ln>
          <a:effectLst/>
        </p:spPr>
        <p:txBody>
          <a:bodyPr vert="horz" wrap="square" lIns="96653" tIns="48326" rIns="96653" bIns="48326" numCol="1" anchor="t" anchorCtr="0" compatLnSpc="1">
            <a:prstTxWarp prst="textNoShape">
              <a:avLst/>
            </a:prstTxWarp>
          </a:bodyPr>
          <a:lstStyle>
            <a:lvl1pPr algn="ctr">
              <a:defRPr sz="1300" b="0" i="1">
                <a:latin typeface="Garamond" pitchFamily="18" charset="0"/>
              </a:defRPr>
            </a:lvl1pPr>
          </a:lstStyle>
          <a:p>
            <a:r>
              <a:rPr lang="en-US"/>
              <a:t>IS 342  Class Notes</a:t>
            </a:r>
          </a:p>
        </p:txBody>
      </p:sp>
      <p:sp>
        <p:nvSpPr>
          <p:cNvPr id="5124" name="Rectangle 4"/>
          <p:cNvSpPr>
            <a:spLocks noGrp="1" noRot="1" noChangeAspect="1" noChangeArrowheads="1" noTextEdit="1"/>
          </p:cNvSpPr>
          <p:nvPr>
            <p:ph type="sldImg" idx="2"/>
          </p:nvPr>
        </p:nvSpPr>
        <p:spPr bwMode="auto">
          <a:xfrm>
            <a:off x="1258888" y="720725"/>
            <a:ext cx="4800600" cy="360045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1137920" y="4560570"/>
            <a:ext cx="5039360" cy="4320540"/>
          </a:xfrm>
          <a:prstGeom prst="rect">
            <a:avLst/>
          </a:prstGeom>
          <a:noFill/>
          <a:ln w="12700">
            <a:solidFill>
              <a:schemeClr val="bg1"/>
            </a:solidFill>
            <a:miter lim="800000"/>
            <a:headEnd type="none" w="sm" len="sm"/>
            <a:tailEnd type="none" w="sm" len="sm"/>
          </a:ln>
          <a:effectLst/>
        </p:spPr>
        <p:txBody>
          <a:bodyPr vert="horz" wrap="square" lIns="96653" tIns="48326" rIns="96653" bIns="4832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6" name="Rectangle 6"/>
          <p:cNvSpPr>
            <a:spLocks noGrp="1" noChangeArrowheads="1"/>
          </p:cNvSpPr>
          <p:nvPr>
            <p:ph type="ftr" sz="quarter" idx="4"/>
          </p:nvPr>
        </p:nvSpPr>
        <p:spPr bwMode="auto">
          <a:xfrm>
            <a:off x="1137920" y="9121140"/>
            <a:ext cx="5039360" cy="240030"/>
          </a:xfrm>
          <a:prstGeom prst="rect">
            <a:avLst/>
          </a:prstGeom>
          <a:noFill/>
          <a:ln w="12700">
            <a:noFill/>
            <a:miter lim="800000"/>
            <a:headEnd type="none" w="sm" len="sm"/>
            <a:tailEnd type="none" w="sm" len="sm"/>
          </a:ln>
          <a:effectLst/>
        </p:spPr>
        <p:txBody>
          <a:bodyPr vert="horz" wrap="square" lIns="96653" tIns="48326" rIns="96653" bIns="48326" numCol="1" anchor="b" anchorCtr="0" compatLnSpc="1">
            <a:prstTxWarp prst="textNoShape">
              <a:avLst/>
            </a:prstTxWarp>
          </a:bodyPr>
          <a:lstStyle>
            <a:lvl1pPr algn="ctr">
              <a:defRPr sz="1100" b="0" i="1">
                <a:latin typeface="Garamond" pitchFamily="18" charset="0"/>
              </a:defRPr>
            </a:lvl1pPr>
          </a:lstStyle>
          <a:p>
            <a:r>
              <a:rPr lang="en-US"/>
              <a:t>Copyright © 2005 M. E. Kabay.                                                            All rights reserved.</a:t>
            </a:r>
          </a:p>
        </p:txBody>
      </p:sp>
      <p:sp>
        <p:nvSpPr>
          <p:cNvPr id="5127" name="Rectangle 7"/>
          <p:cNvSpPr>
            <a:spLocks noGrp="1" noChangeArrowheads="1"/>
          </p:cNvSpPr>
          <p:nvPr>
            <p:ph type="sldNum" sz="quarter" idx="5"/>
          </p:nvPr>
        </p:nvSpPr>
        <p:spPr bwMode="auto">
          <a:xfrm>
            <a:off x="3251200" y="9121140"/>
            <a:ext cx="1056640" cy="240030"/>
          </a:xfrm>
          <a:prstGeom prst="rect">
            <a:avLst/>
          </a:prstGeom>
          <a:noFill/>
          <a:ln w="12700">
            <a:noFill/>
            <a:miter lim="800000"/>
            <a:headEnd type="none" w="sm" len="sm"/>
            <a:tailEnd type="none" w="sm" len="sm"/>
          </a:ln>
          <a:effectLst/>
        </p:spPr>
        <p:txBody>
          <a:bodyPr vert="horz" wrap="square" lIns="96653" tIns="48326" rIns="96653" bIns="48326" numCol="1" anchor="b" anchorCtr="0" compatLnSpc="1">
            <a:prstTxWarp prst="textNoShape">
              <a:avLst/>
            </a:prstTxWarp>
          </a:bodyPr>
          <a:lstStyle>
            <a:lvl1pPr algn="ctr">
              <a:defRPr sz="1100" b="0">
                <a:latin typeface="Garamond" pitchFamily="18" charset="0"/>
              </a:defRPr>
            </a:lvl1pPr>
          </a:lstStyle>
          <a:p>
            <a:fld id="{3050E913-CD81-41FA-A32D-B7619B641504}" type="slidenum">
              <a:rPr lang="en-US"/>
              <a:pPr/>
              <a:t>‹#›</a:t>
            </a:fld>
            <a:endParaRPr lang="en-US" sz="1300" dirty="0">
              <a:latin typeface="Times New Roman" pitchFamily="18" charset="0"/>
            </a:endParaRPr>
          </a:p>
        </p:txBody>
      </p:sp>
    </p:spTree>
    <p:extLst>
      <p:ext uri="{BB962C8B-B14F-4D97-AF65-F5344CB8AC3E}">
        <p14:creationId xmlns:p14="http://schemas.microsoft.com/office/powerpoint/2010/main" val="1738364930"/>
      </p:ext>
    </p:extLst>
  </p:cSld>
  <p:clrMap bg1="lt1" tx1="dk1" bg2="lt2" tx2="dk2" accent1="accent1" accent2="accent2" accent3="accent3" accent4="accent4" accent5="accent5" accent6="accent6" hlink="hlink" folHlink="folHlink"/>
  <p:hf hdr="0" dt="0"/>
  <p:notesStyle>
    <a:lvl1pPr algn="l" rtl="0" eaLnBrk="0" fontAlgn="base" hangingPunct="0">
      <a:lnSpc>
        <a:spcPct val="90000"/>
      </a:lnSpc>
      <a:spcBef>
        <a:spcPct val="40000"/>
      </a:spcBef>
      <a:spcAft>
        <a:spcPct val="0"/>
      </a:spcAft>
      <a:defRPr sz="1000" kern="1200">
        <a:solidFill>
          <a:schemeClr val="tx1"/>
        </a:solidFill>
        <a:latin typeface="Garamond" pitchFamily="18" charset="0"/>
        <a:ea typeface="+mn-ea"/>
        <a:cs typeface="+mn-cs"/>
      </a:defRPr>
    </a:lvl1pPr>
    <a:lvl2pPr marL="114300" algn="l" rtl="0" eaLnBrk="0" fontAlgn="base" hangingPunct="0">
      <a:lnSpc>
        <a:spcPct val="90000"/>
      </a:lnSpc>
      <a:spcBef>
        <a:spcPct val="40000"/>
      </a:spcBef>
      <a:spcAft>
        <a:spcPct val="0"/>
      </a:spcAft>
      <a:defRPr sz="1000" kern="1200">
        <a:solidFill>
          <a:schemeClr val="tx1"/>
        </a:solidFill>
        <a:latin typeface="Garamond" pitchFamily="18" charset="0"/>
        <a:ea typeface="+mn-ea"/>
        <a:cs typeface="+mn-cs"/>
      </a:defRPr>
    </a:lvl2pPr>
    <a:lvl3pPr marL="228600" algn="l" rtl="0" eaLnBrk="0" fontAlgn="base" hangingPunct="0">
      <a:lnSpc>
        <a:spcPct val="90000"/>
      </a:lnSpc>
      <a:spcBef>
        <a:spcPct val="40000"/>
      </a:spcBef>
      <a:spcAft>
        <a:spcPct val="0"/>
      </a:spcAft>
      <a:defRPr sz="1000" kern="1200">
        <a:solidFill>
          <a:schemeClr val="tx1"/>
        </a:solidFill>
        <a:latin typeface="Garamond" pitchFamily="18" charset="0"/>
        <a:ea typeface="+mn-ea"/>
        <a:cs typeface="+mn-cs"/>
      </a:defRPr>
    </a:lvl3pPr>
    <a:lvl4pPr marL="342900" algn="l" rtl="0" eaLnBrk="0" fontAlgn="base" hangingPunct="0">
      <a:lnSpc>
        <a:spcPct val="90000"/>
      </a:lnSpc>
      <a:spcBef>
        <a:spcPct val="40000"/>
      </a:spcBef>
      <a:spcAft>
        <a:spcPct val="0"/>
      </a:spcAft>
      <a:defRPr sz="1000" kern="1200">
        <a:solidFill>
          <a:schemeClr val="tx1"/>
        </a:solidFill>
        <a:latin typeface="Garamond" pitchFamily="18" charset="0"/>
        <a:ea typeface="+mn-ea"/>
        <a:cs typeface="+mn-cs"/>
      </a:defRPr>
    </a:lvl4pPr>
    <a:lvl5pPr marL="457200" algn="l" rtl="0" eaLnBrk="0" fontAlgn="base" hangingPunct="0">
      <a:lnSpc>
        <a:spcPct val="90000"/>
      </a:lnSpc>
      <a:spcBef>
        <a:spcPct val="40000"/>
      </a:spcBef>
      <a:spcAft>
        <a:spcPct val="0"/>
      </a:spcAft>
      <a:defRPr sz="1000" kern="1200">
        <a:solidFill>
          <a:schemeClr val="tx1"/>
        </a:solidFill>
        <a:latin typeface="Garamond"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2005 M. E. Kabay.                                                            All rights reserved.</a:t>
            </a:r>
          </a:p>
        </p:txBody>
      </p:sp>
      <p:sp>
        <p:nvSpPr>
          <p:cNvPr id="5" name="Rectangle 7"/>
          <p:cNvSpPr>
            <a:spLocks noGrp="1" noChangeArrowheads="1"/>
          </p:cNvSpPr>
          <p:nvPr>
            <p:ph type="sldNum" sz="quarter" idx="5"/>
          </p:nvPr>
        </p:nvSpPr>
        <p:spPr>
          <a:ln/>
        </p:spPr>
        <p:txBody>
          <a:bodyPr/>
          <a:lstStyle/>
          <a:p>
            <a:fld id="{7FAD1B20-F909-4E0E-A0C8-A84F3A91182E}" type="slidenum">
              <a:rPr lang="en-US"/>
              <a:pPr/>
              <a:t>1</a:t>
            </a:fld>
            <a:endParaRPr lang="en-US" sz="1300" dirty="0">
              <a:latin typeface="Times New Roman" pitchFamily="18" charset="0"/>
            </a:endParaRPr>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xfrm>
            <a:off x="1137920" y="4952287"/>
            <a:ext cx="5039360" cy="3928824"/>
          </a:xfrm>
          <a:ln>
            <a:headEnd/>
            <a:tailEnd/>
          </a:ln>
        </p:spPr>
        <p:txBody>
          <a:bodyPr/>
          <a:lstStyle/>
          <a:p>
            <a:pPr algn="ctr"/>
            <a:endParaRPr lang="en-US" sz="2100" b="1" dirty="0"/>
          </a:p>
        </p:txBody>
      </p:sp>
    </p:spTree>
    <p:extLst>
      <p:ext uri="{BB962C8B-B14F-4D97-AF65-F5344CB8AC3E}">
        <p14:creationId xmlns:p14="http://schemas.microsoft.com/office/powerpoint/2010/main" val="19499831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2005 M. E. Kabay.                                                            All rights reserved.</a:t>
            </a:r>
          </a:p>
        </p:txBody>
      </p:sp>
      <p:sp>
        <p:nvSpPr>
          <p:cNvPr id="5" name="Rectangle 7"/>
          <p:cNvSpPr>
            <a:spLocks noGrp="1" noChangeArrowheads="1"/>
          </p:cNvSpPr>
          <p:nvPr>
            <p:ph type="sldNum" sz="quarter" idx="5"/>
          </p:nvPr>
        </p:nvSpPr>
        <p:spPr>
          <a:ln/>
        </p:spPr>
        <p:txBody>
          <a:bodyPr/>
          <a:lstStyle/>
          <a:p>
            <a:fld id="{298C288D-07CC-4424-9D14-A9AFD9492482}" type="slidenum">
              <a:rPr lang="en-US"/>
              <a:pPr/>
              <a:t>10</a:t>
            </a:fld>
            <a:endParaRPr lang="en-US" sz="1300" dirty="0">
              <a:latin typeface="Times New Roman" pitchFamily="18" charset="0"/>
            </a:endParaRPr>
          </a:p>
        </p:txBody>
      </p:sp>
      <p:sp>
        <p:nvSpPr>
          <p:cNvPr id="1019906" name="Rectangle 2"/>
          <p:cNvSpPr>
            <a:spLocks noGrp="1" noRot="1" noChangeAspect="1" noChangeArrowheads="1" noTextEdit="1"/>
          </p:cNvSpPr>
          <p:nvPr>
            <p:ph type="sldImg"/>
          </p:nvPr>
        </p:nvSpPr>
        <p:spPr>
          <a:ln/>
        </p:spPr>
      </p:sp>
      <p:sp>
        <p:nvSpPr>
          <p:cNvPr id="1019907" name="Rectangle 3"/>
          <p:cNvSpPr>
            <a:spLocks noGrp="1" noChangeArrowheads="1"/>
          </p:cNvSpPr>
          <p:nvPr>
            <p:ph type="body" idx="1"/>
          </p:nvPr>
        </p:nvSpPr>
        <p:spPr>
          <a:ln>
            <a:headEnd/>
            <a:tailEnd/>
          </a:ln>
        </p:spPr>
        <p:txBody>
          <a:bodyPr/>
          <a:lstStyle/>
          <a:p>
            <a:endParaRPr lang="en-US"/>
          </a:p>
        </p:txBody>
      </p:sp>
    </p:spTree>
    <p:extLst>
      <p:ext uri="{BB962C8B-B14F-4D97-AF65-F5344CB8AC3E}">
        <p14:creationId xmlns:p14="http://schemas.microsoft.com/office/powerpoint/2010/main" val="11601496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2005 M. E. Kabay.                                                            All rights reserved.</a:t>
            </a:r>
          </a:p>
        </p:txBody>
      </p:sp>
      <p:sp>
        <p:nvSpPr>
          <p:cNvPr id="5" name="Rectangle 7"/>
          <p:cNvSpPr>
            <a:spLocks noGrp="1" noChangeArrowheads="1"/>
          </p:cNvSpPr>
          <p:nvPr>
            <p:ph type="sldNum" sz="quarter" idx="5"/>
          </p:nvPr>
        </p:nvSpPr>
        <p:spPr>
          <a:ln/>
        </p:spPr>
        <p:txBody>
          <a:bodyPr/>
          <a:lstStyle/>
          <a:p>
            <a:fld id="{0EEB17D8-D1E2-4F71-9CF6-052FE9E3AF79}" type="slidenum">
              <a:rPr lang="en-US"/>
              <a:pPr/>
              <a:t>11</a:t>
            </a:fld>
            <a:endParaRPr lang="en-US" sz="1300" dirty="0">
              <a:latin typeface="Times New Roman" pitchFamily="18" charset="0"/>
            </a:endParaRPr>
          </a:p>
        </p:txBody>
      </p:sp>
      <p:sp>
        <p:nvSpPr>
          <p:cNvPr id="1020930" name="Rectangle 2"/>
          <p:cNvSpPr>
            <a:spLocks noGrp="1" noRot="1" noChangeAspect="1" noChangeArrowheads="1" noTextEdit="1"/>
          </p:cNvSpPr>
          <p:nvPr>
            <p:ph type="sldImg"/>
          </p:nvPr>
        </p:nvSpPr>
        <p:spPr>
          <a:ln/>
        </p:spPr>
      </p:sp>
      <p:sp>
        <p:nvSpPr>
          <p:cNvPr id="1020931" name="Rectangle 3"/>
          <p:cNvSpPr>
            <a:spLocks noGrp="1" noChangeArrowheads="1"/>
          </p:cNvSpPr>
          <p:nvPr>
            <p:ph type="body" idx="1"/>
          </p:nvPr>
        </p:nvSpPr>
        <p:spPr>
          <a:ln>
            <a:headEnd/>
            <a:tailEnd/>
          </a:ln>
        </p:spPr>
        <p:txBody>
          <a:bodyPr/>
          <a:lstStyle/>
          <a:p>
            <a:endParaRPr lang="en-US"/>
          </a:p>
        </p:txBody>
      </p:sp>
    </p:spTree>
    <p:extLst>
      <p:ext uri="{BB962C8B-B14F-4D97-AF65-F5344CB8AC3E}">
        <p14:creationId xmlns:p14="http://schemas.microsoft.com/office/powerpoint/2010/main" val="24064839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2005 M. E. Kabay.                                                            All rights reserved.</a:t>
            </a:r>
          </a:p>
        </p:txBody>
      </p:sp>
      <p:sp>
        <p:nvSpPr>
          <p:cNvPr id="5" name="Rectangle 7"/>
          <p:cNvSpPr>
            <a:spLocks noGrp="1" noChangeArrowheads="1"/>
          </p:cNvSpPr>
          <p:nvPr>
            <p:ph type="sldNum" sz="quarter" idx="5"/>
          </p:nvPr>
        </p:nvSpPr>
        <p:spPr>
          <a:ln/>
        </p:spPr>
        <p:txBody>
          <a:bodyPr/>
          <a:lstStyle/>
          <a:p>
            <a:fld id="{BE633B81-0230-4976-9587-B63F07167157}" type="slidenum">
              <a:rPr lang="en-US"/>
              <a:pPr/>
              <a:t>12</a:t>
            </a:fld>
            <a:endParaRPr lang="en-US" sz="1300" dirty="0">
              <a:latin typeface="Times New Roman" pitchFamily="18" charset="0"/>
            </a:endParaRPr>
          </a:p>
        </p:txBody>
      </p:sp>
      <p:sp>
        <p:nvSpPr>
          <p:cNvPr id="1021954" name="Rectangle 2"/>
          <p:cNvSpPr>
            <a:spLocks noGrp="1" noRot="1" noChangeAspect="1" noChangeArrowheads="1" noTextEdit="1"/>
          </p:cNvSpPr>
          <p:nvPr>
            <p:ph type="sldImg"/>
          </p:nvPr>
        </p:nvSpPr>
        <p:spPr>
          <a:ln/>
        </p:spPr>
      </p:sp>
      <p:sp>
        <p:nvSpPr>
          <p:cNvPr id="1021955" name="Rectangle 3"/>
          <p:cNvSpPr>
            <a:spLocks noGrp="1" noChangeArrowheads="1"/>
          </p:cNvSpPr>
          <p:nvPr>
            <p:ph type="body" idx="1"/>
          </p:nvPr>
        </p:nvSpPr>
        <p:spPr>
          <a:ln>
            <a:headEnd/>
            <a:tailEnd/>
          </a:ln>
        </p:spPr>
        <p:txBody>
          <a:bodyPr/>
          <a:lstStyle/>
          <a:p>
            <a:endParaRPr lang="en-US"/>
          </a:p>
        </p:txBody>
      </p:sp>
    </p:spTree>
    <p:extLst>
      <p:ext uri="{BB962C8B-B14F-4D97-AF65-F5344CB8AC3E}">
        <p14:creationId xmlns:p14="http://schemas.microsoft.com/office/powerpoint/2010/main" val="1324196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2005 M. E. Kabay.                                                            All rights reserved.</a:t>
            </a:r>
          </a:p>
        </p:txBody>
      </p:sp>
      <p:sp>
        <p:nvSpPr>
          <p:cNvPr id="5" name="Rectangle 7"/>
          <p:cNvSpPr>
            <a:spLocks noGrp="1" noChangeArrowheads="1"/>
          </p:cNvSpPr>
          <p:nvPr>
            <p:ph type="sldNum" sz="quarter" idx="5"/>
          </p:nvPr>
        </p:nvSpPr>
        <p:spPr>
          <a:ln/>
        </p:spPr>
        <p:txBody>
          <a:bodyPr/>
          <a:lstStyle/>
          <a:p>
            <a:fld id="{36489FF9-6F3C-4338-AB01-F3102BC9E0BD}" type="slidenum">
              <a:rPr lang="en-US"/>
              <a:pPr/>
              <a:t>13</a:t>
            </a:fld>
            <a:endParaRPr lang="en-US" sz="1300" dirty="0">
              <a:latin typeface="Times New Roman" pitchFamily="18" charset="0"/>
            </a:endParaRPr>
          </a:p>
        </p:txBody>
      </p:sp>
      <p:sp>
        <p:nvSpPr>
          <p:cNvPr id="1022978" name="Rectangle 2"/>
          <p:cNvSpPr>
            <a:spLocks noGrp="1" noRot="1" noChangeAspect="1" noChangeArrowheads="1" noTextEdit="1"/>
          </p:cNvSpPr>
          <p:nvPr>
            <p:ph type="sldImg"/>
          </p:nvPr>
        </p:nvSpPr>
        <p:spPr>
          <a:ln/>
        </p:spPr>
      </p:sp>
      <p:sp>
        <p:nvSpPr>
          <p:cNvPr id="1022979" name="Rectangle 3"/>
          <p:cNvSpPr>
            <a:spLocks noGrp="1" noChangeArrowheads="1"/>
          </p:cNvSpPr>
          <p:nvPr>
            <p:ph type="body" idx="1"/>
          </p:nvPr>
        </p:nvSpPr>
        <p:spPr>
          <a:ln>
            <a:headEnd/>
            <a:tailEnd/>
          </a:ln>
        </p:spPr>
        <p:txBody>
          <a:bodyPr/>
          <a:lstStyle/>
          <a:p>
            <a:endParaRPr lang="en-US"/>
          </a:p>
        </p:txBody>
      </p:sp>
    </p:spTree>
    <p:extLst>
      <p:ext uri="{BB962C8B-B14F-4D97-AF65-F5344CB8AC3E}">
        <p14:creationId xmlns:p14="http://schemas.microsoft.com/office/powerpoint/2010/main" val="42426176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2005 M. E. Kabay.                                                            All rights reserved.</a:t>
            </a:r>
          </a:p>
        </p:txBody>
      </p:sp>
      <p:sp>
        <p:nvSpPr>
          <p:cNvPr id="5" name="Rectangle 7"/>
          <p:cNvSpPr>
            <a:spLocks noGrp="1" noChangeArrowheads="1"/>
          </p:cNvSpPr>
          <p:nvPr>
            <p:ph type="sldNum" sz="quarter" idx="5"/>
          </p:nvPr>
        </p:nvSpPr>
        <p:spPr>
          <a:ln/>
        </p:spPr>
        <p:txBody>
          <a:bodyPr/>
          <a:lstStyle/>
          <a:p>
            <a:fld id="{F0E45AE9-3FF3-4FDB-A4BE-82901AD18324}" type="slidenum">
              <a:rPr lang="en-US"/>
              <a:pPr/>
              <a:t>14</a:t>
            </a:fld>
            <a:endParaRPr lang="en-US" sz="1300" dirty="0">
              <a:latin typeface="Times New Roman" pitchFamily="18" charset="0"/>
            </a:endParaRPr>
          </a:p>
        </p:txBody>
      </p:sp>
      <p:sp>
        <p:nvSpPr>
          <p:cNvPr id="1024002" name="Rectangle 2"/>
          <p:cNvSpPr>
            <a:spLocks noGrp="1" noRot="1" noChangeAspect="1" noChangeArrowheads="1" noTextEdit="1"/>
          </p:cNvSpPr>
          <p:nvPr>
            <p:ph type="sldImg"/>
          </p:nvPr>
        </p:nvSpPr>
        <p:spPr>
          <a:ln/>
        </p:spPr>
      </p:sp>
      <p:sp>
        <p:nvSpPr>
          <p:cNvPr id="1024003" name="Rectangle 3"/>
          <p:cNvSpPr>
            <a:spLocks noGrp="1" noChangeArrowheads="1"/>
          </p:cNvSpPr>
          <p:nvPr>
            <p:ph type="body" idx="1"/>
          </p:nvPr>
        </p:nvSpPr>
        <p:spPr>
          <a:ln>
            <a:headEnd/>
            <a:tailEnd/>
          </a:ln>
        </p:spPr>
        <p:txBody>
          <a:bodyPr/>
          <a:lstStyle/>
          <a:p>
            <a:endParaRPr lang="en-US"/>
          </a:p>
        </p:txBody>
      </p:sp>
    </p:spTree>
    <p:extLst>
      <p:ext uri="{BB962C8B-B14F-4D97-AF65-F5344CB8AC3E}">
        <p14:creationId xmlns:p14="http://schemas.microsoft.com/office/powerpoint/2010/main" val="34757627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2005 M. E. Kabay.                                                            All rights reserved.</a:t>
            </a:r>
          </a:p>
        </p:txBody>
      </p:sp>
      <p:sp>
        <p:nvSpPr>
          <p:cNvPr id="5" name="Rectangle 7"/>
          <p:cNvSpPr>
            <a:spLocks noGrp="1" noChangeArrowheads="1"/>
          </p:cNvSpPr>
          <p:nvPr>
            <p:ph type="sldNum" sz="quarter" idx="5"/>
          </p:nvPr>
        </p:nvSpPr>
        <p:spPr>
          <a:ln/>
        </p:spPr>
        <p:txBody>
          <a:bodyPr/>
          <a:lstStyle/>
          <a:p>
            <a:fld id="{61AEDD5D-8A9B-4AC0-91F9-A64CFC6CA5F7}" type="slidenum">
              <a:rPr lang="en-US"/>
              <a:pPr/>
              <a:t>15</a:t>
            </a:fld>
            <a:endParaRPr lang="en-US" sz="1300" dirty="0">
              <a:latin typeface="Times New Roman" pitchFamily="18" charset="0"/>
            </a:endParaRPr>
          </a:p>
        </p:txBody>
      </p:sp>
      <p:sp>
        <p:nvSpPr>
          <p:cNvPr id="1025026" name="Rectangle 2"/>
          <p:cNvSpPr>
            <a:spLocks noGrp="1" noRot="1" noChangeAspect="1" noChangeArrowheads="1" noTextEdit="1"/>
          </p:cNvSpPr>
          <p:nvPr>
            <p:ph type="sldImg"/>
          </p:nvPr>
        </p:nvSpPr>
        <p:spPr>
          <a:ln/>
        </p:spPr>
      </p:sp>
      <p:sp>
        <p:nvSpPr>
          <p:cNvPr id="1025027" name="Rectangle 3"/>
          <p:cNvSpPr>
            <a:spLocks noGrp="1" noChangeArrowheads="1"/>
          </p:cNvSpPr>
          <p:nvPr>
            <p:ph type="body" idx="1"/>
          </p:nvPr>
        </p:nvSpPr>
        <p:spPr>
          <a:ln>
            <a:headEnd/>
            <a:tailEnd/>
          </a:ln>
        </p:spPr>
        <p:txBody>
          <a:bodyPr/>
          <a:lstStyle/>
          <a:p>
            <a:endParaRPr lang="en-US"/>
          </a:p>
        </p:txBody>
      </p:sp>
    </p:spTree>
    <p:extLst>
      <p:ext uri="{BB962C8B-B14F-4D97-AF65-F5344CB8AC3E}">
        <p14:creationId xmlns:p14="http://schemas.microsoft.com/office/powerpoint/2010/main" val="25592060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2005 M. E. Kabay.                                                            All rights reserved.</a:t>
            </a:r>
          </a:p>
        </p:txBody>
      </p:sp>
      <p:sp>
        <p:nvSpPr>
          <p:cNvPr id="5" name="Rectangle 7"/>
          <p:cNvSpPr>
            <a:spLocks noGrp="1" noChangeArrowheads="1"/>
          </p:cNvSpPr>
          <p:nvPr>
            <p:ph type="sldNum" sz="quarter" idx="5"/>
          </p:nvPr>
        </p:nvSpPr>
        <p:spPr>
          <a:ln/>
        </p:spPr>
        <p:txBody>
          <a:bodyPr/>
          <a:lstStyle/>
          <a:p>
            <a:fld id="{DD50C7C4-2D3C-4F8A-B6B3-5A96EC59D636}" type="slidenum">
              <a:rPr lang="en-US"/>
              <a:pPr/>
              <a:t>16</a:t>
            </a:fld>
            <a:endParaRPr lang="en-US" sz="1300" dirty="0">
              <a:latin typeface="Times New Roman" pitchFamily="18" charset="0"/>
            </a:endParaRPr>
          </a:p>
        </p:txBody>
      </p:sp>
      <p:sp>
        <p:nvSpPr>
          <p:cNvPr id="1026050" name="Rectangle 2"/>
          <p:cNvSpPr>
            <a:spLocks noGrp="1" noRot="1" noChangeAspect="1" noChangeArrowheads="1" noTextEdit="1"/>
          </p:cNvSpPr>
          <p:nvPr>
            <p:ph type="sldImg"/>
          </p:nvPr>
        </p:nvSpPr>
        <p:spPr>
          <a:ln/>
        </p:spPr>
      </p:sp>
      <p:sp>
        <p:nvSpPr>
          <p:cNvPr id="1026051" name="Rectangle 3"/>
          <p:cNvSpPr>
            <a:spLocks noGrp="1" noChangeArrowheads="1"/>
          </p:cNvSpPr>
          <p:nvPr>
            <p:ph type="body" idx="1"/>
          </p:nvPr>
        </p:nvSpPr>
        <p:spPr>
          <a:ln>
            <a:headEnd/>
            <a:tailEnd/>
          </a:ln>
        </p:spPr>
        <p:txBody>
          <a:bodyPr/>
          <a:lstStyle/>
          <a:p>
            <a:endParaRPr lang="en-US"/>
          </a:p>
        </p:txBody>
      </p:sp>
    </p:spTree>
    <p:extLst>
      <p:ext uri="{BB962C8B-B14F-4D97-AF65-F5344CB8AC3E}">
        <p14:creationId xmlns:p14="http://schemas.microsoft.com/office/powerpoint/2010/main" val="36503813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2005 M. E. Kabay.                                                            All rights reserved.</a:t>
            </a:r>
          </a:p>
        </p:txBody>
      </p:sp>
      <p:sp>
        <p:nvSpPr>
          <p:cNvPr id="5" name="Rectangle 7"/>
          <p:cNvSpPr>
            <a:spLocks noGrp="1" noChangeArrowheads="1"/>
          </p:cNvSpPr>
          <p:nvPr>
            <p:ph type="sldNum" sz="quarter" idx="5"/>
          </p:nvPr>
        </p:nvSpPr>
        <p:spPr>
          <a:ln/>
        </p:spPr>
        <p:txBody>
          <a:bodyPr/>
          <a:lstStyle/>
          <a:p>
            <a:fld id="{6D80A05E-D209-4BDA-9DF0-D6EA03F44641}" type="slidenum">
              <a:rPr lang="en-US"/>
              <a:pPr/>
              <a:t>17</a:t>
            </a:fld>
            <a:endParaRPr lang="en-US" sz="1300" dirty="0">
              <a:latin typeface="Times New Roman" pitchFamily="18" charset="0"/>
            </a:endParaRPr>
          </a:p>
        </p:txBody>
      </p:sp>
      <p:sp>
        <p:nvSpPr>
          <p:cNvPr id="1027074" name="Rectangle 2"/>
          <p:cNvSpPr>
            <a:spLocks noGrp="1" noRot="1" noChangeAspect="1" noChangeArrowheads="1" noTextEdit="1"/>
          </p:cNvSpPr>
          <p:nvPr>
            <p:ph type="sldImg"/>
          </p:nvPr>
        </p:nvSpPr>
        <p:spPr>
          <a:ln/>
        </p:spPr>
      </p:sp>
      <p:sp>
        <p:nvSpPr>
          <p:cNvPr id="1027075" name="Rectangle 3"/>
          <p:cNvSpPr>
            <a:spLocks noGrp="1" noChangeArrowheads="1"/>
          </p:cNvSpPr>
          <p:nvPr>
            <p:ph type="body" idx="1"/>
          </p:nvPr>
        </p:nvSpPr>
        <p:spPr>
          <a:ln>
            <a:headEnd/>
            <a:tailEnd/>
          </a:ln>
        </p:spPr>
        <p:txBody>
          <a:bodyPr/>
          <a:lstStyle/>
          <a:p>
            <a:endParaRPr lang="en-US"/>
          </a:p>
        </p:txBody>
      </p:sp>
    </p:spTree>
    <p:extLst>
      <p:ext uri="{BB962C8B-B14F-4D97-AF65-F5344CB8AC3E}">
        <p14:creationId xmlns:p14="http://schemas.microsoft.com/office/powerpoint/2010/main" val="27394204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2005 M. E. Kabay.                                                            All rights reserved.</a:t>
            </a:r>
          </a:p>
        </p:txBody>
      </p:sp>
      <p:sp>
        <p:nvSpPr>
          <p:cNvPr id="5" name="Rectangle 7"/>
          <p:cNvSpPr>
            <a:spLocks noGrp="1" noChangeArrowheads="1"/>
          </p:cNvSpPr>
          <p:nvPr>
            <p:ph type="sldNum" sz="quarter" idx="5"/>
          </p:nvPr>
        </p:nvSpPr>
        <p:spPr>
          <a:ln/>
        </p:spPr>
        <p:txBody>
          <a:bodyPr/>
          <a:lstStyle/>
          <a:p>
            <a:fld id="{F0DAC552-BCE7-4441-8EBE-D5CE6C3DB1A9}" type="slidenum">
              <a:rPr lang="en-US"/>
              <a:pPr/>
              <a:t>18</a:t>
            </a:fld>
            <a:endParaRPr lang="en-US" sz="1300" dirty="0">
              <a:latin typeface="Times New Roman" pitchFamily="18" charset="0"/>
            </a:endParaRPr>
          </a:p>
        </p:txBody>
      </p:sp>
      <p:sp>
        <p:nvSpPr>
          <p:cNvPr id="1028098" name="Rectangle 2"/>
          <p:cNvSpPr>
            <a:spLocks noGrp="1" noRot="1" noChangeAspect="1" noChangeArrowheads="1" noTextEdit="1"/>
          </p:cNvSpPr>
          <p:nvPr>
            <p:ph type="sldImg"/>
          </p:nvPr>
        </p:nvSpPr>
        <p:spPr>
          <a:ln/>
        </p:spPr>
      </p:sp>
      <p:sp>
        <p:nvSpPr>
          <p:cNvPr id="1028099" name="Rectangle 3"/>
          <p:cNvSpPr>
            <a:spLocks noGrp="1" noChangeArrowheads="1"/>
          </p:cNvSpPr>
          <p:nvPr>
            <p:ph type="body" idx="1"/>
          </p:nvPr>
        </p:nvSpPr>
        <p:spPr>
          <a:ln>
            <a:headEnd/>
            <a:tailEnd/>
          </a:ln>
        </p:spPr>
        <p:txBody>
          <a:bodyPr/>
          <a:lstStyle/>
          <a:p>
            <a:endParaRPr lang="en-US"/>
          </a:p>
        </p:txBody>
      </p:sp>
    </p:spTree>
    <p:extLst>
      <p:ext uri="{BB962C8B-B14F-4D97-AF65-F5344CB8AC3E}">
        <p14:creationId xmlns:p14="http://schemas.microsoft.com/office/powerpoint/2010/main" val="13382217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2005 M. E. Kabay.                                                            All rights reserved.</a:t>
            </a:r>
          </a:p>
        </p:txBody>
      </p:sp>
      <p:sp>
        <p:nvSpPr>
          <p:cNvPr id="5" name="Rectangle 7"/>
          <p:cNvSpPr>
            <a:spLocks noGrp="1" noChangeArrowheads="1"/>
          </p:cNvSpPr>
          <p:nvPr>
            <p:ph type="sldNum" sz="quarter" idx="5"/>
          </p:nvPr>
        </p:nvSpPr>
        <p:spPr>
          <a:ln/>
        </p:spPr>
        <p:txBody>
          <a:bodyPr/>
          <a:lstStyle/>
          <a:p>
            <a:fld id="{DA525E97-C5E9-4D4E-8F6B-C86B50FCD6F4}" type="slidenum">
              <a:rPr lang="en-US"/>
              <a:pPr/>
              <a:t>19</a:t>
            </a:fld>
            <a:endParaRPr lang="en-US" sz="1300" dirty="0">
              <a:latin typeface="Times New Roman" pitchFamily="18" charset="0"/>
            </a:endParaRPr>
          </a:p>
        </p:txBody>
      </p:sp>
      <p:sp>
        <p:nvSpPr>
          <p:cNvPr id="1029122" name="Rectangle 2"/>
          <p:cNvSpPr>
            <a:spLocks noGrp="1" noRot="1" noChangeAspect="1" noChangeArrowheads="1" noTextEdit="1"/>
          </p:cNvSpPr>
          <p:nvPr>
            <p:ph type="sldImg"/>
          </p:nvPr>
        </p:nvSpPr>
        <p:spPr>
          <a:ln/>
        </p:spPr>
      </p:sp>
      <p:sp>
        <p:nvSpPr>
          <p:cNvPr id="1029123" name="Rectangle 3"/>
          <p:cNvSpPr>
            <a:spLocks noGrp="1" noChangeArrowheads="1"/>
          </p:cNvSpPr>
          <p:nvPr>
            <p:ph type="body" idx="1"/>
          </p:nvPr>
        </p:nvSpPr>
        <p:spPr>
          <a:ln>
            <a:headEnd/>
            <a:tailEnd/>
          </a:ln>
        </p:spPr>
        <p:txBody>
          <a:bodyPr/>
          <a:lstStyle/>
          <a:p>
            <a:endParaRPr lang="en-US"/>
          </a:p>
        </p:txBody>
      </p:sp>
    </p:spTree>
    <p:extLst>
      <p:ext uri="{BB962C8B-B14F-4D97-AF65-F5344CB8AC3E}">
        <p14:creationId xmlns:p14="http://schemas.microsoft.com/office/powerpoint/2010/main" val="52008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2005 M. E. Kabay.                                                            All rights reserved.</a:t>
            </a:r>
          </a:p>
        </p:txBody>
      </p:sp>
      <p:sp>
        <p:nvSpPr>
          <p:cNvPr id="5" name="Rectangle 7"/>
          <p:cNvSpPr>
            <a:spLocks noGrp="1" noChangeArrowheads="1"/>
          </p:cNvSpPr>
          <p:nvPr>
            <p:ph type="sldNum" sz="quarter" idx="5"/>
          </p:nvPr>
        </p:nvSpPr>
        <p:spPr>
          <a:ln/>
        </p:spPr>
        <p:txBody>
          <a:bodyPr/>
          <a:lstStyle/>
          <a:p>
            <a:fld id="{4C4F0A26-7E54-4154-90E1-EEC614B84D86}" type="slidenum">
              <a:rPr lang="en-US"/>
              <a:pPr/>
              <a:t>2</a:t>
            </a:fld>
            <a:endParaRPr lang="en-US" sz="1300" dirty="0">
              <a:latin typeface="Times New Roman" pitchFamily="18" charset="0"/>
            </a:endParaRPr>
          </a:p>
        </p:txBody>
      </p:sp>
      <p:sp>
        <p:nvSpPr>
          <p:cNvPr id="968706" name="Rectangle 2"/>
          <p:cNvSpPr>
            <a:spLocks noGrp="1" noRot="1" noChangeAspect="1" noChangeArrowheads="1" noTextEdit="1"/>
          </p:cNvSpPr>
          <p:nvPr>
            <p:ph type="sldImg"/>
          </p:nvPr>
        </p:nvSpPr>
        <p:spPr>
          <a:ln/>
        </p:spPr>
      </p:sp>
      <p:sp>
        <p:nvSpPr>
          <p:cNvPr id="968707" name="Rectangle 3"/>
          <p:cNvSpPr>
            <a:spLocks noGrp="1" noChangeArrowheads="1"/>
          </p:cNvSpPr>
          <p:nvPr>
            <p:ph type="body" idx="1"/>
          </p:nvPr>
        </p:nvSpPr>
        <p:spPr>
          <a:ln>
            <a:headEnd/>
            <a:tailEnd/>
          </a:ln>
        </p:spPr>
        <p:txBody>
          <a:bodyPr/>
          <a:lstStyle/>
          <a:p>
            <a:endParaRPr lang="en-US"/>
          </a:p>
        </p:txBody>
      </p:sp>
    </p:spTree>
    <p:extLst>
      <p:ext uri="{BB962C8B-B14F-4D97-AF65-F5344CB8AC3E}">
        <p14:creationId xmlns:p14="http://schemas.microsoft.com/office/powerpoint/2010/main" val="39407028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2005 M. E. Kabay.                                                            All rights reserved.</a:t>
            </a:r>
          </a:p>
        </p:txBody>
      </p:sp>
      <p:sp>
        <p:nvSpPr>
          <p:cNvPr id="5" name="Rectangle 7"/>
          <p:cNvSpPr>
            <a:spLocks noGrp="1" noChangeArrowheads="1"/>
          </p:cNvSpPr>
          <p:nvPr>
            <p:ph type="sldNum" sz="quarter" idx="5"/>
          </p:nvPr>
        </p:nvSpPr>
        <p:spPr>
          <a:ln/>
        </p:spPr>
        <p:txBody>
          <a:bodyPr/>
          <a:lstStyle/>
          <a:p>
            <a:fld id="{E898A771-F754-4BE1-8FF5-EC3420FC89BC}" type="slidenum">
              <a:rPr lang="en-US"/>
              <a:pPr/>
              <a:t>20</a:t>
            </a:fld>
            <a:endParaRPr lang="en-US" sz="1300" dirty="0">
              <a:latin typeface="Times New Roman" pitchFamily="18" charset="0"/>
            </a:endParaRPr>
          </a:p>
        </p:txBody>
      </p:sp>
      <p:sp>
        <p:nvSpPr>
          <p:cNvPr id="1030146" name="Rectangle 2"/>
          <p:cNvSpPr>
            <a:spLocks noGrp="1" noRot="1" noChangeAspect="1" noChangeArrowheads="1" noTextEdit="1"/>
          </p:cNvSpPr>
          <p:nvPr>
            <p:ph type="sldImg"/>
          </p:nvPr>
        </p:nvSpPr>
        <p:spPr>
          <a:ln/>
        </p:spPr>
      </p:sp>
      <p:sp>
        <p:nvSpPr>
          <p:cNvPr id="1030147" name="Rectangle 3"/>
          <p:cNvSpPr>
            <a:spLocks noGrp="1" noChangeArrowheads="1"/>
          </p:cNvSpPr>
          <p:nvPr>
            <p:ph type="body" idx="1"/>
          </p:nvPr>
        </p:nvSpPr>
        <p:spPr>
          <a:ln>
            <a:headEnd/>
            <a:tailEnd/>
          </a:ln>
        </p:spPr>
        <p:txBody>
          <a:bodyPr/>
          <a:lstStyle/>
          <a:p>
            <a:endParaRPr lang="en-US"/>
          </a:p>
        </p:txBody>
      </p:sp>
    </p:spTree>
    <p:extLst>
      <p:ext uri="{BB962C8B-B14F-4D97-AF65-F5344CB8AC3E}">
        <p14:creationId xmlns:p14="http://schemas.microsoft.com/office/powerpoint/2010/main" val="34033817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2005 M. E. Kabay.                                                            All rights reserved.</a:t>
            </a:r>
          </a:p>
        </p:txBody>
      </p:sp>
      <p:sp>
        <p:nvSpPr>
          <p:cNvPr id="5" name="Rectangle 7"/>
          <p:cNvSpPr>
            <a:spLocks noGrp="1" noChangeArrowheads="1"/>
          </p:cNvSpPr>
          <p:nvPr>
            <p:ph type="sldNum" sz="quarter" idx="5"/>
          </p:nvPr>
        </p:nvSpPr>
        <p:spPr>
          <a:ln/>
        </p:spPr>
        <p:txBody>
          <a:bodyPr/>
          <a:lstStyle/>
          <a:p>
            <a:fld id="{C53AD1E5-1A63-4F7C-A76B-75BD8E4C6B40}" type="slidenum">
              <a:rPr lang="en-US"/>
              <a:pPr/>
              <a:t>21</a:t>
            </a:fld>
            <a:endParaRPr lang="en-US" sz="1300" dirty="0">
              <a:latin typeface="Times New Roman" pitchFamily="18" charset="0"/>
            </a:endParaRPr>
          </a:p>
        </p:txBody>
      </p:sp>
      <p:sp>
        <p:nvSpPr>
          <p:cNvPr id="1031170" name="Rectangle 2"/>
          <p:cNvSpPr>
            <a:spLocks noGrp="1" noRot="1" noChangeAspect="1" noChangeArrowheads="1" noTextEdit="1"/>
          </p:cNvSpPr>
          <p:nvPr>
            <p:ph type="sldImg"/>
          </p:nvPr>
        </p:nvSpPr>
        <p:spPr>
          <a:ln/>
        </p:spPr>
      </p:sp>
      <p:sp>
        <p:nvSpPr>
          <p:cNvPr id="1031171" name="Rectangle 3"/>
          <p:cNvSpPr>
            <a:spLocks noGrp="1" noChangeArrowheads="1"/>
          </p:cNvSpPr>
          <p:nvPr>
            <p:ph type="body" idx="1"/>
          </p:nvPr>
        </p:nvSpPr>
        <p:spPr>
          <a:ln>
            <a:headEnd/>
            <a:tailEnd/>
          </a:ln>
        </p:spPr>
        <p:txBody>
          <a:bodyPr/>
          <a:lstStyle/>
          <a:p>
            <a:endParaRPr lang="en-US"/>
          </a:p>
        </p:txBody>
      </p:sp>
    </p:spTree>
    <p:extLst>
      <p:ext uri="{BB962C8B-B14F-4D97-AF65-F5344CB8AC3E}">
        <p14:creationId xmlns:p14="http://schemas.microsoft.com/office/powerpoint/2010/main" val="17666314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2005 M. E. Kabay.                                                            All rights reserved.</a:t>
            </a:r>
          </a:p>
        </p:txBody>
      </p:sp>
      <p:sp>
        <p:nvSpPr>
          <p:cNvPr id="5" name="Rectangle 7"/>
          <p:cNvSpPr>
            <a:spLocks noGrp="1" noChangeArrowheads="1"/>
          </p:cNvSpPr>
          <p:nvPr>
            <p:ph type="sldNum" sz="quarter" idx="5"/>
          </p:nvPr>
        </p:nvSpPr>
        <p:spPr>
          <a:ln/>
        </p:spPr>
        <p:txBody>
          <a:bodyPr/>
          <a:lstStyle/>
          <a:p>
            <a:fld id="{64FAD2FE-B1A5-4905-B53D-AF1A903E4E87}" type="slidenum">
              <a:rPr lang="en-US"/>
              <a:pPr/>
              <a:t>22</a:t>
            </a:fld>
            <a:endParaRPr lang="en-US" sz="1300" dirty="0">
              <a:latin typeface="Times New Roman" pitchFamily="18" charset="0"/>
            </a:endParaRPr>
          </a:p>
        </p:txBody>
      </p:sp>
      <p:sp>
        <p:nvSpPr>
          <p:cNvPr id="1032194" name="Rectangle 2"/>
          <p:cNvSpPr>
            <a:spLocks noGrp="1" noRot="1" noChangeAspect="1" noChangeArrowheads="1" noTextEdit="1"/>
          </p:cNvSpPr>
          <p:nvPr>
            <p:ph type="sldImg"/>
          </p:nvPr>
        </p:nvSpPr>
        <p:spPr>
          <a:ln/>
        </p:spPr>
      </p:sp>
      <p:sp>
        <p:nvSpPr>
          <p:cNvPr id="1032195" name="Rectangle 3"/>
          <p:cNvSpPr>
            <a:spLocks noGrp="1" noChangeArrowheads="1"/>
          </p:cNvSpPr>
          <p:nvPr>
            <p:ph type="body" idx="1"/>
          </p:nvPr>
        </p:nvSpPr>
        <p:spPr>
          <a:ln>
            <a:headEnd/>
            <a:tailEnd/>
          </a:ln>
        </p:spPr>
        <p:txBody>
          <a:bodyPr/>
          <a:lstStyle/>
          <a:p>
            <a:endParaRPr lang="en-US"/>
          </a:p>
        </p:txBody>
      </p:sp>
    </p:spTree>
    <p:extLst>
      <p:ext uri="{BB962C8B-B14F-4D97-AF65-F5344CB8AC3E}">
        <p14:creationId xmlns:p14="http://schemas.microsoft.com/office/powerpoint/2010/main" val="30272833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2005 M. E. Kabay.                                                            All rights reserved.</a:t>
            </a:r>
          </a:p>
        </p:txBody>
      </p:sp>
      <p:sp>
        <p:nvSpPr>
          <p:cNvPr id="5" name="Rectangle 7"/>
          <p:cNvSpPr>
            <a:spLocks noGrp="1" noChangeArrowheads="1"/>
          </p:cNvSpPr>
          <p:nvPr>
            <p:ph type="sldNum" sz="quarter" idx="5"/>
          </p:nvPr>
        </p:nvSpPr>
        <p:spPr>
          <a:ln/>
        </p:spPr>
        <p:txBody>
          <a:bodyPr/>
          <a:lstStyle/>
          <a:p>
            <a:fld id="{CD1C957C-967B-4913-BC29-7307BC1D5816}" type="slidenum">
              <a:rPr lang="en-US"/>
              <a:pPr/>
              <a:t>23</a:t>
            </a:fld>
            <a:endParaRPr lang="en-US" sz="1300" dirty="0">
              <a:latin typeface="Times New Roman" pitchFamily="18" charset="0"/>
            </a:endParaRPr>
          </a:p>
        </p:txBody>
      </p:sp>
      <p:sp>
        <p:nvSpPr>
          <p:cNvPr id="1033218" name="Rectangle 2"/>
          <p:cNvSpPr>
            <a:spLocks noGrp="1" noRot="1" noChangeAspect="1" noChangeArrowheads="1" noTextEdit="1"/>
          </p:cNvSpPr>
          <p:nvPr>
            <p:ph type="sldImg"/>
          </p:nvPr>
        </p:nvSpPr>
        <p:spPr>
          <a:ln/>
        </p:spPr>
      </p:sp>
      <p:sp>
        <p:nvSpPr>
          <p:cNvPr id="1033219" name="Rectangle 3"/>
          <p:cNvSpPr>
            <a:spLocks noGrp="1" noChangeArrowheads="1"/>
          </p:cNvSpPr>
          <p:nvPr>
            <p:ph type="body" idx="1"/>
          </p:nvPr>
        </p:nvSpPr>
        <p:spPr>
          <a:ln>
            <a:headEnd/>
            <a:tailEnd/>
          </a:ln>
        </p:spPr>
        <p:txBody>
          <a:bodyPr/>
          <a:lstStyle/>
          <a:p>
            <a:endParaRPr lang="en-US"/>
          </a:p>
        </p:txBody>
      </p:sp>
    </p:spTree>
    <p:extLst>
      <p:ext uri="{BB962C8B-B14F-4D97-AF65-F5344CB8AC3E}">
        <p14:creationId xmlns:p14="http://schemas.microsoft.com/office/powerpoint/2010/main" val="2984202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2005 M. E. Kabay.                                                            All rights reserved.</a:t>
            </a:r>
          </a:p>
        </p:txBody>
      </p:sp>
      <p:sp>
        <p:nvSpPr>
          <p:cNvPr id="5" name="Rectangle 7"/>
          <p:cNvSpPr>
            <a:spLocks noGrp="1" noChangeArrowheads="1"/>
          </p:cNvSpPr>
          <p:nvPr>
            <p:ph type="sldNum" sz="quarter" idx="5"/>
          </p:nvPr>
        </p:nvSpPr>
        <p:spPr>
          <a:ln/>
        </p:spPr>
        <p:txBody>
          <a:bodyPr/>
          <a:lstStyle/>
          <a:p>
            <a:fld id="{A56ADB59-94B0-4FCB-9BB1-DA3EFF66AF27}" type="slidenum">
              <a:rPr lang="en-US"/>
              <a:pPr/>
              <a:t>24</a:t>
            </a:fld>
            <a:endParaRPr lang="en-US" sz="1300" dirty="0">
              <a:latin typeface="Times New Roman" pitchFamily="18" charset="0"/>
            </a:endParaRPr>
          </a:p>
        </p:txBody>
      </p:sp>
      <p:sp>
        <p:nvSpPr>
          <p:cNvPr id="1034242" name="Rectangle 2"/>
          <p:cNvSpPr>
            <a:spLocks noGrp="1" noRot="1" noChangeAspect="1" noChangeArrowheads="1" noTextEdit="1"/>
          </p:cNvSpPr>
          <p:nvPr>
            <p:ph type="sldImg"/>
          </p:nvPr>
        </p:nvSpPr>
        <p:spPr>
          <a:ln/>
        </p:spPr>
      </p:sp>
      <p:sp>
        <p:nvSpPr>
          <p:cNvPr id="1034243" name="Rectangle 3"/>
          <p:cNvSpPr>
            <a:spLocks noGrp="1" noChangeArrowheads="1"/>
          </p:cNvSpPr>
          <p:nvPr>
            <p:ph type="body" idx="1"/>
          </p:nvPr>
        </p:nvSpPr>
        <p:spPr>
          <a:ln>
            <a:headEnd/>
            <a:tailEnd/>
          </a:ln>
        </p:spPr>
        <p:txBody>
          <a:bodyPr/>
          <a:lstStyle/>
          <a:p>
            <a:endParaRPr lang="en-US"/>
          </a:p>
        </p:txBody>
      </p:sp>
    </p:spTree>
    <p:extLst>
      <p:ext uri="{BB962C8B-B14F-4D97-AF65-F5344CB8AC3E}">
        <p14:creationId xmlns:p14="http://schemas.microsoft.com/office/powerpoint/2010/main" val="30598215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2005 M. E. Kabay.                                                            All rights reserved.</a:t>
            </a:r>
          </a:p>
        </p:txBody>
      </p:sp>
      <p:sp>
        <p:nvSpPr>
          <p:cNvPr id="5" name="Rectangle 7"/>
          <p:cNvSpPr>
            <a:spLocks noGrp="1" noChangeArrowheads="1"/>
          </p:cNvSpPr>
          <p:nvPr>
            <p:ph type="sldNum" sz="quarter" idx="5"/>
          </p:nvPr>
        </p:nvSpPr>
        <p:spPr>
          <a:ln/>
        </p:spPr>
        <p:txBody>
          <a:bodyPr/>
          <a:lstStyle/>
          <a:p>
            <a:fld id="{B8B61292-029D-4549-A31D-B20FF3D38EBA}" type="slidenum">
              <a:rPr lang="en-US"/>
              <a:pPr/>
              <a:t>25</a:t>
            </a:fld>
            <a:endParaRPr lang="en-US" sz="1300" dirty="0">
              <a:latin typeface="Times New Roman" pitchFamily="18" charset="0"/>
            </a:endParaRPr>
          </a:p>
        </p:txBody>
      </p:sp>
      <p:sp>
        <p:nvSpPr>
          <p:cNvPr id="743426" name="Rectangle 2"/>
          <p:cNvSpPr>
            <a:spLocks noGrp="1" noRot="1" noChangeAspect="1" noChangeArrowheads="1" noTextEdit="1"/>
          </p:cNvSpPr>
          <p:nvPr>
            <p:ph type="sldImg"/>
          </p:nvPr>
        </p:nvSpPr>
        <p:spPr>
          <a:ln/>
        </p:spPr>
      </p:sp>
      <p:sp>
        <p:nvSpPr>
          <p:cNvPr id="743427" name="Rectangle 3"/>
          <p:cNvSpPr>
            <a:spLocks noGrp="1" noChangeArrowheads="1"/>
          </p:cNvSpPr>
          <p:nvPr>
            <p:ph type="body" idx="1"/>
          </p:nvPr>
        </p:nvSpPr>
        <p:spPr>
          <a:ln>
            <a:headEnd/>
            <a:tailEnd/>
          </a:ln>
        </p:spPr>
        <p:txBody>
          <a:bodyPr/>
          <a:lstStyle/>
          <a:p>
            <a:endParaRPr lang="en-US"/>
          </a:p>
        </p:txBody>
      </p:sp>
    </p:spTree>
    <p:extLst>
      <p:ext uri="{BB962C8B-B14F-4D97-AF65-F5344CB8AC3E}">
        <p14:creationId xmlns:p14="http://schemas.microsoft.com/office/powerpoint/2010/main" val="42731881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2005 M. E. Kabay.                                                            All rights reserved.</a:t>
            </a:r>
          </a:p>
        </p:txBody>
      </p:sp>
      <p:sp>
        <p:nvSpPr>
          <p:cNvPr id="5" name="Rectangle 7"/>
          <p:cNvSpPr>
            <a:spLocks noGrp="1" noChangeArrowheads="1"/>
          </p:cNvSpPr>
          <p:nvPr>
            <p:ph type="sldNum" sz="quarter" idx="5"/>
          </p:nvPr>
        </p:nvSpPr>
        <p:spPr>
          <a:ln/>
        </p:spPr>
        <p:txBody>
          <a:bodyPr/>
          <a:lstStyle/>
          <a:p>
            <a:fld id="{6C7A1F5E-F339-4908-A704-1530877B8F25}" type="slidenum">
              <a:rPr lang="en-US"/>
              <a:pPr/>
              <a:t>3</a:t>
            </a:fld>
            <a:endParaRPr lang="en-US" sz="1300" dirty="0">
              <a:latin typeface="Times New Roman" pitchFamily="18" charset="0"/>
            </a:endParaRPr>
          </a:p>
        </p:txBody>
      </p:sp>
      <p:sp>
        <p:nvSpPr>
          <p:cNvPr id="1014786" name="Rectangle 2"/>
          <p:cNvSpPr>
            <a:spLocks noGrp="1" noRot="1" noChangeAspect="1" noChangeArrowheads="1" noTextEdit="1"/>
          </p:cNvSpPr>
          <p:nvPr>
            <p:ph type="sldImg"/>
          </p:nvPr>
        </p:nvSpPr>
        <p:spPr>
          <a:ln/>
        </p:spPr>
      </p:sp>
      <p:sp>
        <p:nvSpPr>
          <p:cNvPr id="1014787" name="Rectangle 3"/>
          <p:cNvSpPr>
            <a:spLocks noGrp="1" noChangeArrowheads="1"/>
          </p:cNvSpPr>
          <p:nvPr>
            <p:ph type="body" idx="1"/>
          </p:nvPr>
        </p:nvSpPr>
        <p:spPr>
          <a:ln>
            <a:headEnd/>
            <a:tailEnd/>
          </a:ln>
        </p:spPr>
        <p:txBody>
          <a:bodyPr/>
          <a:lstStyle/>
          <a:p>
            <a:endParaRPr lang="en-US"/>
          </a:p>
        </p:txBody>
      </p:sp>
    </p:spTree>
    <p:extLst>
      <p:ext uri="{BB962C8B-B14F-4D97-AF65-F5344CB8AC3E}">
        <p14:creationId xmlns:p14="http://schemas.microsoft.com/office/powerpoint/2010/main" val="425160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2005 M. E. Kabay.                                                            All rights reserved.</a:t>
            </a:r>
          </a:p>
        </p:txBody>
      </p:sp>
      <p:sp>
        <p:nvSpPr>
          <p:cNvPr id="5" name="Rectangle 7"/>
          <p:cNvSpPr>
            <a:spLocks noGrp="1" noChangeArrowheads="1"/>
          </p:cNvSpPr>
          <p:nvPr>
            <p:ph type="sldNum" sz="quarter" idx="5"/>
          </p:nvPr>
        </p:nvSpPr>
        <p:spPr>
          <a:ln/>
        </p:spPr>
        <p:txBody>
          <a:bodyPr/>
          <a:lstStyle/>
          <a:p>
            <a:fld id="{D9C9BCA4-8133-4084-AD41-D1E867B32C53}" type="slidenum">
              <a:rPr lang="en-US"/>
              <a:pPr/>
              <a:t>4</a:t>
            </a:fld>
            <a:endParaRPr lang="en-US" sz="1300" dirty="0">
              <a:latin typeface="Times New Roman" pitchFamily="18" charset="0"/>
            </a:endParaRPr>
          </a:p>
        </p:txBody>
      </p:sp>
      <p:sp>
        <p:nvSpPr>
          <p:cNvPr id="1015810" name="Rectangle 2"/>
          <p:cNvSpPr>
            <a:spLocks noGrp="1" noRot="1" noChangeAspect="1" noChangeArrowheads="1" noTextEdit="1"/>
          </p:cNvSpPr>
          <p:nvPr>
            <p:ph type="sldImg"/>
          </p:nvPr>
        </p:nvSpPr>
        <p:spPr>
          <a:ln/>
        </p:spPr>
      </p:sp>
      <p:sp>
        <p:nvSpPr>
          <p:cNvPr id="1015811" name="Rectangle 3"/>
          <p:cNvSpPr>
            <a:spLocks noGrp="1" noChangeArrowheads="1"/>
          </p:cNvSpPr>
          <p:nvPr>
            <p:ph type="body" idx="1"/>
          </p:nvPr>
        </p:nvSpPr>
        <p:spPr>
          <a:ln>
            <a:headEnd/>
            <a:tailEnd/>
          </a:ln>
        </p:spPr>
        <p:txBody>
          <a:bodyPr/>
          <a:lstStyle/>
          <a:p>
            <a:endParaRPr lang="en-US"/>
          </a:p>
        </p:txBody>
      </p:sp>
    </p:spTree>
    <p:extLst>
      <p:ext uri="{BB962C8B-B14F-4D97-AF65-F5344CB8AC3E}">
        <p14:creationId xmlns:p14="http://schemas.microsoft.com/office/powerpoint/2010/main" val="376885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6"/>
          <p:cNvSpPr>
            <a:spLocks noGrp="1" noChangeArrowheads="1"/>
          </p:cNvSpPr>
          <p:nvPr>
            <p:ph type="ftr" sz="quarter" idx="4"/>
          </p:nvPr>
        </p:nvSpPr>
        <p:spPr>
          <a:noFill/>
        </p:spPr>
        <p:txBody>
          <a:bodyPr/>
          <a:lstStyle/>
          <a:p>
            <a:r>
              <a:rPr lang="en-US"/>
              <a:t>Copyright © 2008 M. E. Kabay.                                                            All rights reserved.</a:t>
            </a:r>
          </a:p>
        </p:txBody>
      </p:sp>
      <p:sp>
        <p:nvSpPr>
          <p:cNvPr id="23555" name="Rectangle 7"/>
          <p:cNvSpPr>
            <a:spLocks noGrp="1" noChangeArrowheads="1"/>
          </p:cNvSpPr>
          <p:nvPr>
            <p:ph type="sldNum" sz="quarter" idx="5"/>
          </p:nvPr>
        </p:nvSpPr>
        <p:spPr>
          <a:noFill/>
        </p:spPr>
        <p:txBody>
          <a:bodyPr/>
          <a:lstStyle/>
          <a:p>
            <a:fld id="{23C226D8-B842-478E-B9F6-DC1E92E44A61}" type="slidenum">
              <a:rPr lang="en-US"/>
              <a:pPr/>
              <a:t>5</a:t>
            </a:fld>
            <a:endParaRPr lang="en-US" sz="1300" dirty="0">
              <a:latin typeface="Times New Roman" pitchFamily="18" charset="0"/>
            </a:endParaRPr>
          </a:p>
        </p:txBody>
      </p:sp>
      <p:sp>
        <p:nvSpPr>
          <p:cNvPr id="23556" name="Rectangle 2"/>
          <p:cNvSpPr>
            <a:spLocks noGrp="1" noRot="1" noChangeAspect="1" noChangeArrowheads="1" noTextEdit="1"/>
          </p:cNvSpPr>
          <p:nvPr>
            <p:ph type="sldImg"/>
          </p:nvPr>
        </p:nvSpPr>
        <p:spPr>
          <a:ln/>
        </p:spPr>
      </p:sp>
      <p:sp>
        <p:nvSpPr>
          <p:cNvPr id="23557" name="Rectangle 3"/>
          <p:cNvSpPr>
            <a:spLocks noGrp="1" noChangeArrowheads="1"/>
          </p:cNvSpPr>
          <p:nvPr>
            <p:ph type="body" idx="1"/>
          </p:nvPr>
        </p:nvSpPr>
        <p:spPr>
          <a:noFill/>
        </p:spPr>
        <p:txBody>
          <a:bodyPr/>
          <a:lstStyle/>
          <a:p>
            <a:r>
              <a:rPr lang="en-US"/>
              <a:t>There’s a number of developmental stages in normal human development.  We tend to have a very limited sense of ethics in our infant years – very small children are not particularly good at enunciating ethical rules or even following them. At the very earliest stages, we can use the Freudian model to describe basic, old-style brain functions we call “id.”  And then, as the person develops, there’s a sense of identity and self-awareness (we call this “ego”).  Eventually, most people develop a sense of “superego”, or pressures that move people toward conformity with customs, laws and the expectations of other people.  In a formal sense, we become sensitive to </a:t>
            </a:r>
            <a:r>
              <a:rPr lang="en-US" i="1"/>
              <a:t>peer pressure</a:t>
            </a:r>
            <a:r>
              <a:rPr lang="en-US"/>
              <a:t>.  People in the teenaged years are especially sensitive in this way and we recognize the shift.  But we also recognize that there are codified standards that we can call rules or laws or codes of ethics.  At the highest level, we become aware that our actions have consequences, and these consequences impinge on the highest brain centers – the frontal lobes of the brain.  It is the full myelination of the frontal lobes that gives us that most human of abilities, the ability to foresee the consequences of our actions and to restrict or inhibit impulses and apply ethical standards to what we intend to do.</a:t>
            </a:r>
          </a:p>
          <a:p>
            <a:endParaRPr lang="en-US"/>
          </a:p>
        </p:txBody>
      </p:sp>
    </p:spTree>
    <p:extLst>
      <p:ext uri="{BB962C8B-B14F-4D97-AF65-F5344CB8AC3E}">
        <p14:creationId xmlns:p14="http://schemas.microsoft.com/office/powerpoint/2010/main" val="25127690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2005 M. E. Kabay.                                                            All rights reserved.</a:t>
            </a:r>
          </a:p>
        </p:txBody>
      </p:sp>
      <p:sp>
        <p:nvSpPr>
          <p:cNvPr id="5" name="Rectangle 7"/>
          <p:cNvSpPr>
            <a:spLocks noGrp="1" noChangeArrowheads="1"/>
          </p:cNvSpPr>
          <p:nvPr>
            <p:ph type="sldNum" sz="quarter" idx="5"/>
          </p:nvPr>
        </p:nvSpPr>
        <p:spPr>
          <a:ln/>
        </p:spPr>
        <p:txBody>
          <a:bodyPr/>
          <a:lstStyle/>
          <a:p>
            <a:fld id="{B6AC74BA-C980-4DD1-BD81-B6BEB7C4561F}" type="slidenum">
              <a:rPr lang="en-US"/>
              <a:pPr/>
              <a:t>6</a:t>
            </a:fld>
            <a:endParaRPr lang="en-US" sz="1300" dirty="0">
              <a:latin typeface="Times New Roman" pitchFamily="18" charset="0"/>
            </a:endParaRPr>
          </a:p>
        </p:txBody>
      </p:sp>
      <p:sp>
        <p:nvSpPr>
          <p:cNvPr id="1016834" name="Rectangle 2"/>
          <p:cNvSpPr>
            <a:spLocks noGrp="1" noRot="1" noChangeAspect="1" noChangeArrowheads="1" noTextEdit="1"/>
          </p:cNvSpPr>
          <p:nvPr>
            <p:ph type="sldImg"/>
          </p:nvPr>
        </p:nvSpPr>
        <p:spPr>
          <a:ln/>
        </p:spPr>
      </p:sp>
      <p:sp>
        <p:nvSpPr>
          <p:cNvPr id="1016835" name="Rectangle 3"/>
          <p:cNvSpPr>
            <a:spLocks noGrp="1" noChangeArrowheads="1"/>
          </p:cNvSpPr>
          <p:nvPr>
            <p:ph type="body" idx="1"/>
          </p:nvPr>
        </p:nvSpPr>
        <p:spPr>
          <a:ln>
            <a:headEnd/>
            <a:tailEnd/>
          </a:ln>
        </p:spPr>
        <p:txBody>
          <a:bodyPr/>
          <a:lstStyle/>
          <a:p>
            <a:endParaRPr lang="en-US"/>
          </a:p>
        </p:txBody>
      </p:sp>
    </p:spTree>
    <p:extLst>
      <p:ext uri="{BB962C8B-B14F-4D97-AF65-F5344CB8AC3E}">
        <p14:creationId xmlns:p14="http://schemas.microsoft.com/office/powerpoint/2010/main" val="34455999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6"/>
          <p:cNvSpPr>
            <a:spLocks noGrp="1" noChangeArrowheads="1"/>
          </p:cNvSpPr>
          <p:nvPr>
            <p:ph type="ftr" sz="quarter" idx="4"/>
          </p:nvPr>
        </p:nvSpPr>
        <p:spPr>
          <a:noFill/>
        </p:spPr>
        <p:txBody>
          <a:bodyPr/>
          <a:lstStyle/>
          <a:p>
            <a:r>
              <a:rPr lang="en-US"/>
              <a:t>Copyright © 2008 M. E. Kabay.                                                            All rights reserved.</a:t>
            </a:r>
          </a:p>
        </p:txBody>
      </p:sp>
      <p:sp>
        <p:nvSpPr>
          <p:cNvPr id="24579" name="Rectangle 7"/>
          <p:cNvSpPr>
            <a:spLocks noGrp="1" noChangeArrowheads="1"/>
          </p:cNvSpPr>
          <p:nvPr>
            <p:ph type="sldNum" sz="quarter" idx="5"/>
          </p:nvPr>
        </p:nvSpPr>
        <p:spPr>
          <a:noFill/>
        </p:spPr>
        <p:txBody>
          <a:bodyPr/>
          <a:lstStyle/>
          <a:p>
            <a:fld id="{3ADEC384-F650-49BC-B6B3-A0A0707634E8}" type="slidenum">
              <a:rPr lang="en-US"/>
              <a:pPr/>
              <a:t>7</a:t>
            </a:fld>
            <a:endParaRPr lang="en-US" sz="1300" dirty="0">
              <a:latin typeface="Times New Roman" pitchFamily="18" charset="0"/>
            </a:endParaRPr>
          </a:p>
        </p:txBody>
      </p:sp>
      <p:sp>
        <p:nvSpPr>
          <p:cNvPr id="24580" name="Rectangle 2"/>
          <p:cNvSpPr>
            <a:spLocks noGrp="1" noRot="1" noChangeAspect="1" noChangeArrowheads="1" noTextEdit="1"/>
          </p:cNvSpPr>
          <p:nvPr>
            <p:ph type="sldImg"/>
          </p:nvPr>
        </p:nvSpPr>
        <p:spPr>
          <a:ln/>
        </p:spPr>
      </p:sp>
      <p:sp>
        <p:nvSpPr>
          <p:cNvPr id="24581" name="Rectangle 3"/>
          <p:cNvSpPr>
            <a:spLocks noGrp="1" noChangeArrowheads="1"/>
          </p:cNvSpPr>
          <p:nvPr>
            <p:ph type="body" idx="1"/>
          </p:nvPr>
        </p:nvSpPr>
        <p:spPr>
          <a:noFill/>
        </p:spPr>
        <p:txBody>
          <a:bodyPr/>
          <a:lstStyle/>
          <a:p>
            <a:r>
              <a:rPr lang="en-US" dirty="0"/>
              <a:t>Well – are computers particularly different from an ethical standpoint?  Not if we look at them from the standpoint of fundamentals.  The difficulty is that we’re still not particularly used to computers.  They’re so new on the human scene – being only a few generations old at most – that we are blown away by such elements as the speed of processing, the ability to correlate large amounts of information, and even the sheer impersonality of the medium – things we didn’t use to do and therefore have not grown up thinking about and integrating at a gut-level into our normal modes of interaction with each other.  We haven’t made the rules explicit, and even where we have, we haven’t internalized those rules.  So in some cases, people behave in the use of computers in ways that they wouldn’t dream of behaving in the normal world.  I’m sure you can think of examples – I bet you can even think of family members who think nothing of making illegal copies of software yet would be horrified if you suggested that they walk into a store and steal the very same software from a shelf – it would just strike them as absolute appalling.  Yet Aunt Gladys is perfectly willing to have you make a copy – or ask you to make a copy – of – I don’t know – Microsoft Word – and install it on her computer without a license.  It doesn’t penetrate.  The rules either aren’t there or they don’t make sense to most people yet.  They haven’t integrated this whole area into their moral universe yet.</a:t>
            </a:r>
          </a:p>
          <a:p>
            <a:r>
              <a:rPr lang="en-US" dirty="0"/>
              <a:t>So let’s go back for a minute to the ideas I just mentioned.</a:t>
            </a:r>
          </a:p>
          <a:p>
            <a:r>
              <a:rPr lang="en-US" dirty="0"/>
              <a:t>For example, computers can gather information quickly about many people, or send communications or affect many other people and systems. So now ethical decisions which used to affect only a few people now have potentially enormous consequences.  Compare the damage that someone with only a quill pen could do in sending unwanted advertising vs. the current explosion of spam due to near-universal, essentially free and unauthenticated e-mail.</a:t>
            </a:r>
          </a:p>
          <a:p>
            <a:r>
              <a:rPr lang="en-US" dirty="0"/>
              <a:t>From the standpoint of privacy, the ability to search and compare enormous amounts of information at hitherto unimagined speed has changed the nature of what we think of as private and public data.  I remember (this is where I have to adopt my “old crock” voice) when getting information about the tax roles in a neighborhood meant going down to the town hall and manually leafing through a big book.  And we weren’t allowed to make photocopies or photograph the pages, either – it was pen and paper or pure memory.  So finding out who had the most expensive houses in the neighborhood might take a while – and there’d be a record in the visitor’s book about who used the records.  So now compare Web-based access to the same records from the point of view of a thief:  don’t you think that downloading all the tax records and sorting them downward by total costs might be a useful tool in figuring out which houses to rob?</a:t>
            </a:r>
          </a:p>
          <a:p>
            <a:r>
              <a:rPr lang="en-US" dirty="0"/>
              <a:t>Another problem is the difficulty some people have in realizing that there are </a:t>
            </a:r>
            <a:r>
              <a:rPr lang="en-US" i="1" dirty="0"/>
              <a:t>people</a:t>
            </a:r>
            <a:r>
              <a:rPr lang="en-US" dirty="0"/>
              <a:t> on the other end of an Internet connection.  In some circles, depersonalizing victims of computer abuse or crimes is known as the Video Game Fallacy:  the belief that because video games and the Internet use much the same user interface (monitors, keyboards, mouse/joystick) therefore what you do on the Internet is no more important than what you do in a video game.</a:t>
            </a:r>
          </a:p>
          <a:p>
            <a:r>
              <a:rPr lang="en-US" dirty="0"/>
              <a:t>So with all of this change in the medium of communication and access to information, you will understand that it’s quite possible for many people not even to realize that what they’re doing with the help of computer-based communication may have ethical dimensions.</a:t>
            </a:r>
          </a:p>
        </p:txBody>
      </p:sp>
    </p:spTree>
    <p:extLst>
      <p:ext uri="{BB962C8B-B14F-4D97-AF65-F5344CB8AC3E}">
        <p14:creationId xmlns:p14="http://schemas.microsoft.com/office/powerpoint/2010/main" val="36713008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2005 M. E. Kabay.                                                            All rights reserved.</a:t>
            </a:r>
          </a:p>
        </p:txBody>
      </p:sp>
      <p:sp>
        <p:nvSpPr>
          <p:cNvPr id="5" name="Rectangle 7"/>
          <p:cNvSpPr>
            <a:spLocks noGrp="1" noChangeArrowheads="1"/>
          </p:cNvSpPr>
          <p:nvPr>
            <p:ph type="sldNum" sz="quarter" idx="5"/>
          </p:nvPr>
        </p:nvSpPr>
        <p:spPr>
          <a:ln/>
        </p:spPr>
        <p:txBody>
          <a:bodyPr/>
          <a:lstStyle/>
          <a:p>
            <a:fld id="{BEF10895-9A65-4F6F-AA0A-2749EA4E99ED}" type="slidenum">
              <a:rPr lang="en-US"/>
              <a:pPr/>
              <a:t>8</a:t>
            </a:fld>
            <a:endParaRPr lang="en-US" sz="1300" dirty="0">
              <a:latin typeface="Times New Roman" pitchFamily="18" charset="0"/>
            </a:endParaRPr>
          </a:p>
        </p:txBody>
      </p:sp>
      <p:sp>
        <p:nvSpPr>
          <p:cNvPr id="1017858" name="Rectangle 2"/>
          <p:cNvSpPr>
            <a:spLocks noGrp="1" noRot="1" noChangeAspect="1" noChangeArrowheads="1" noTextEdit="1"/>
          </p:cNvSpPr>
          <p:nvPr>
            <p:ph type="sldImg"/>
          </p:nvPr>
        </p:nvSpPr>
        <p:spPr>
          <a:ln/>
        </p:spPr>
      </p:sp>
      <p:sp>
        <p:nvSpPr>
          <p:cNvPr id="1017859" name="Rectangle 3"/>
          <p:cNvSpPr>
            <a:spLocks noGrp="1" noChangeArrowheads="1"/>
          </p:cNvSpPr>
          <p:nvPr>
            <p:ph type="body" idx="1"/>
          </p:nvPr>
        </p:nvSpPr>
        <p:spPr>
          <a:ln>
            <a:headEnd/>
            <a:tailEnd/>
          </a:ln>
        </p:spPr>
        <p:txBody>
          <a:bodyPr/>
          <a:lstStyle/>
          <a:p>
            <a:endParaRPr lang="en-US"/>
          </a:p>
        </p:txBody>
      </p:sp>
    </p:spTree>
    <p:extLst>
      <p:ext uri="{BB962C8B-B14F-4D97-AF65-F5344CB8AC3E}">
        <p14:creationId xmlns:p14="http://schemas.microsoft.com/office/powerpoint/2010/main" val="29707029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2005 M. E. Kabay.                                                            All rights reserved.</a:t>
            </a:r>
          </a:p>
        </p:txBody>
      </p:sp>
      <p:sp>
        <p:nvSpPr>
          <p:cNvPr id="5" name="Rectangle 7"/>
          <p:cNvSpPr>
            <a:spLocks noGrp="1" noChangeArrowheads="1"/>
          </p:cNvSpPr>
          <p:nvPr>
            <p:ph type="sldNum" sz="quarter" idx="5"/>
          </p:nvPr>
        </p:nvSpPr>
        <p:spPr>
          <a:ln/>
        </p:spPr>
        <p:txBody>
          <a:bodyPr/>
          <a:lstStyle/>
          <a:p>
            <a:fld id="{E7AD6FA2-1A1C-423E-964B-D6D9A2AD15C7}" type="slidenum">
              <a:rPr lang="en-US"/>
              <a:pPr/>
              <a:t>9</a:t>
            </a:fld>
            <a:endParaRPr lang="en-US" sz="1300" dirty="0">
              <a:latin typeface="Times New Roman" pitchFamily="18" charset="0"/>
            </a:endParaRPr>
          </a:p>
        </p:txBody>
      </p:sp>
      <p:sp>
        <p:nvSpPr>
          <p:cNvPr id="1018882" name="Rectangle 2"/>
          <p:cNvSpPr>
            <a:spLocks noGrp="1" noRot="1" noChangeAspect="1" noChangeArrowheads="1" noTextEdit="1"/>
          </p:cNvSpPr>
          <p:nvPr>
            <p:ph type="sldImg"/>
          </p:nvPr>
        </p:nvSpPr>
        <p:spPr>
          <a:ln/>
        </p:spPr>
      </p:sp>
      <p:sp>
        <p:nvSpPr>
          <p:cNvPr id="1018883" name="Rectangle 3"/>
          <p:cNvSpPr>
            <a:spLocks noGrp="1" noChangeArrowheads="1"/>
          </p:cNvSpPr>
          <p:nvPr>
            <p:ph type="body" idx="1"/>
          </p:nvPr>
        </p:nvSpPr>
        <p:spPr>
          <a:ln>
            <a:headEnd/>
            <a:tailEnd/>
          </a:ln>
        </p:spPr>
        <p:txBody>
          <a:bodyPr/>
          <a:lstStyle/>
          <a:p>
            <a:endParaRPr lang="en-US"/>
          </a:p>
        </p:txBody>
      </p:sp>
    </p:spTree>
    <p:extLst>
      <p:ext uri="{BB962C8B-B14F-4D97-AF65-F5344CB8AC3E}">
        <p14:creationId xmlns:p14="http://schemas.microsoft.com/office/powerpoint/2010/main" val="2364967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62700" y="152400"/>
            <a:ext cx="1790700" cy="6172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90600" y="152400"/>
            <a:ext cx="5219700" cy="6172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162800" cy="1143000"/>
          </a:xfrm>
        </p:spPr>
        <p:txBody>
          <a:bodyPr/>
          <a:lstStyle/>
          <a:p>
            <a:r>
              <a:rPr lang="en-US"/>
              <a:t>Click to edit Master title style</a:t>
            </a:r>
          </a:p>
        </p:txBody>
      </p:sp>
      <p:sp>
        <p:nvSpPr>
          <p:cNvPr id="3" name="Text Placeholder 2"/>
          <p:cNvSpPr>
            <a:spLocks noGrp="1"/>
          </p:cNvSpPr>
          <p:nvPr>
            <p:ph type="body" sz="half" idx="1"/>
          </p:nvPr>
        </p:nvSpPr>
        <p:spPr>
          <a:xfrm>
            <a:off x="990600" y="1676400"/>
            <a:ext cx="3505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6400"/>
            <a:ext cx="3505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90600" y="1676400"/>
            <a:ext cx="3505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6400"/>
            <a:ext cx="3505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AFD00"/>
        </a:solidFill>
        <a:effectLst/>
      </p:bgPr>
    </p:bg>
    <p:spTree>
      <p:nvGrpSpPr>
        <p:cNvPr id="1" name=""/>
        <p:cNvGrpSpPr/>
        <p:nvPr/>
      </p:nvGrpSpPr>
      <p:grpSpPr>
        <a:xfrm>
          <a:off x="0" y="0"/>
          <a:ext cx="0" cy="0"/>
          <a:chOff x="0" y="0"/>
          <a:chExt cx="0" cy="0"/>
        </a:xfrm>
      </p:grpSpPr>
      <p:sp>
        <p:nvSpPr>
          <p:cNvPr id="889858" name="Rectangle 2"/>
          <p:cNvSpPr>
            <a:spLocks noGrp="1" noChangeArrowheads="1"/>
          </p:cNvSpPr>
          <p:nvPr>
            <p:ph type="title"/>
          </p:nvPr>
        </p:nvSpPr>
        <p:spPr bwMode="auto">
          <a:xfrm>
            <a:off x="990600" y="152400"/>
            <a:ext cx="7162800" cy="1143000"/>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n-US"/>
              <a:t>SLIDE TITLE</a:t>
            </a:r>
          </a:p>
        </p:txBody>
      </p:sp>
      <p:sp>
        <p:nvSpPr>
          <p:cNvPr id="889859" name="Rectangle 3"/>
          <p:cNvSpPr>
            <a:spLocks noGrp="1" noChangeArrowheads="1"/>
          </p:cNvSpPr>
          <p:nvPr>
            <p:ph type="body" idx="1"/>
          </p:nvPr>
        </p:nvSpPr>
        <p:spPr bwMode="auto">
          <a:xfrm>
            <a:off x="990600" y="1676400"/>
            <a:ext cx="7162800" cy="46482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a:t>Body Text</a:t>
            </a:r>
          </a:p>
          <a:p>
            <a:pPr lvl="1"/>
            <a:r>
              <a:rPr lang="en-US"/>
              <a:t>Second Level</a:t>
            </a:r>
          </a:p>
          <a:p>
            <a:pPr lvl="2"/>
            <a:r>
              <a:rPr lang="en-US"/>
              <a:t>Third Level</a:t>
            </a:r>
          </a:p>
          <a:p>
            <a:pPr lvl="3"/>
            <a:r>
              <a:rPr lang="en-US"/>
              <a:t>Fourth Level</a:t>
            </a:r>
          </a:p>
          <a:p>
            <a:pPr lvl="4"/>
            <a:r>
              <a:rPr lang="en-US"/>
              <a:t>Fifth Level</a:t>
            </a:r>
          </a:p>
        </p:txBody>
      </p:sp>
      <p:sp>
        <p:nvSpPr>
          <p:cNvPr id="889860" name="Rectangle 4"/>
          <p:cNvSpPr>
            <a:spLocks noChangeArrowheads="1"/>
          </p:cNvSpPr>
          <p:nvPr/>
        </p:nvSpPr>
        <p:spPr bwMode="auto">
          <a:xfrm>
            <a:off x="0" y="6494463"/>
            <a:ext cx="460375" cy="363537"/>
          </a:xfrm>
          <a:prstGeom prst="rect">
            <a:avLst/>
          </a:prstGeom>
          <a:noFill/>
          <a:ln w="12700">
            <a:noFill/>
            <a:miter lim="800000"/>
            <a:headEnd/>
            <a:tailEnd/>
          </a:ln>
          <a:effectLst/>
        </p:spPr>
        <p:txBody>
          <a:bodyPr wrap="none" lIns="90488" tIns="44450" rIns="90488" bIns="44450">
            <a:spAutoFit/>
          </a:bodyPr>
          <a:lstStyle/>
          <a:p>
            <a:fld id="{CF3E0114-DAAB-4027-85E5-9BBAC964559E}" type="slidenum">
              <a:rPr lang="en-US" sz="1800"/>
              <a:pPr/>
              <a:t>‹#›</a:t>
            </a:fld>
            <a:endParaRPr lang="en-US" sz="1800"/>
          </a:p>
        </p:txBody>
      </p:sp>
      <p:sp>
        <p:nvSpPr>
          <p:cNvPr id="889861" name="Text Box 5"/>
          <p:cNvSpPr txBox="1">
            <a:spLocks noChangeArrowheads="1"/>
          </p:cNvSpPr>
          <p:nvPr/>
        </p:nvSpPr>
        <p:spPr bwMode="auto">
          <a:xfrm>
            <a:off x="8839200" y="152400"/>
            <a:ext cx="184150" cy="457200"/>
          </a:xfrm>
          <a:prstGeom prst="rect">
            <a:avLst/>
          </a:prstGeom>
          <a:noFill/>
          <a:ln w="12700">
            <a:noFill/>
            <a:miter lim="800000"/>
            <a:headEnd type="none" w="sm" len="sm"/>
            <a:tailEnd type="none" w="sm" len="sm"/>
          </a:ln>
          <a:effectLst/>
        </p:spPr>
        <p:txBody>
          <a:bodyPr wrap="none">
            <a:spAutoFit/>
          </a:bodyPr>
          <a:lstStyle/>
          <a:p>
            <a:endParaRPr lang="en-US" sz="2400" b="0">
              <a:latin typeface="Times New Roman" pitchFamily="18" charset="0"/>
            </a:endParaRPr>
          </a:p>
        </p:txBody>
      </p:sp>
      <p:sp>
        <p:nvSpPr>
          <p:cNvPr id="889863" name="Text Box 7"/>
          <p:cNvSpPr txBox="1">
            <a:spLocks noChangeArrowheads="1"/>
          </p:cNvSpPr>
          <p:nvPr/>
        </p:nvSpPr>
        <p:spPr bwMode="auto">
          <a:xfrm>
            <a:off x="3322638" y="6643688"/>
            <a:ext cx="2577950" cy="215444"/>
          </a:xfrm>
          <a:prstGeom prst="rect">
            <a:avLst/>
          </a:prstGeom>
          <a:noFill/>
          <a:ln w="12700">
            <a:noFill/>
            <a:miter lim="800000"/>
            <a:headEnd type="none" w="sm" len="sm"/>
            <a:tailEnd type="none" w="sm" len="sm"/>
          </a:ln>
          <a:effectLst/>
        </p:spPr>
        <p:txBody>
          <a:bodyPr wrap="none">
            <a:spAutoFit/>
          </a:bodyPr>
          <a:lstStyle/>
          <a:p>
            <a:r>
              <a:rPr lang="en-US" sz="800" b="0" i="1" dirty="0"/>
              <a:t>Copyright </a:t>
            </a:r>
            <a:r>
              <a:rPr lang="en-US" sz="800" b="0" i="1"/>
              <a:t>© 2020 M. E. </a:t>
            </a:r>
            <a:r>
              <a:rPr lang="en-US" sz="800" b="0" i="1" dirty="0"/>
              <a:t>Kabay.  All rights reserved.</a:t>
            </a:r>
          </a:p>
        </p:txBody>
      </p:sp>
      <p:pic>
        <p:nvPicPr>
          <p:cNvPr id="889864" name="Picture 8" descr="NWU_2c_stacked_logo"/>
          <p:cNvPicPr>
            <a:picLocks noChangeAspect="1" noChangeArrowheads="1"/>
          </p:cNvPicPr>
          <p:nvPr userDrawn="1"/>
        </p:nvPicPr>
        <p:blipFill>
          <a:blip r:embed="rId14" cstate="print"/>
          <a:srcRect/>
          <a:stretch>
            <a:fillRect/>
          </a:stretch>
        </p:blipFill>
        <p:spPr bwMode="auto">
          <a:xfrm>
            <a:off x="8077200" y="0"/>
            <a:ext cx="1066800" cy="931863"/>
          </a:xfrm>
          <a:prstGeom prst="rect">
            <a:avLst/>
          </a:prstGeom>
          <a:noFill/>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l" defTabSz="917575" rtl="0" eaLnBrk="0" fontAlgn="base" hangingPunct="0">
        <a:lnSpc>
          <a:spcPct val="90000"/>
        </a:lnSpc>
        <a:spcBef>
          <a:spcPct val="0"/>
        </a:spcBef>
        <a:spcAft>
          <a:spcPct val="0"/>
        </a:spcAft>
        <a:defRPr sz="3600" b="1">
          <a:solidFill>
            <a:srgbClr val="800000"/>
          </a:solidFill>
          <a:latin typeface="+mj-lt"/>
          <a:ea typeface="+mj-ea"/>
          <a:cs typeface="+mj-cs"/>
        </a:defRPr>
      </a:lvl1pPr>
      <a:lvl2pPr algn="l" defTabSz="917575" rtl="0" eaLnBrk="0" fontAlgn="base" hangingPunct="0">
        <a:lnSpc>
          <a:spcPct val="90000"/>
        </a:lnSpc>
        <a:spcBef>
          <a:spcPct val="0"/>
        </a:spcBef>
        <a:spcAft>
          <a:spcPct val="0"/>
        </a:spcAft>
        <a:defRPr sz="3600" b="1">
          <a:solidFill>
            <a:srgbClr val="800000"/>
          </a:solidFill>
          <a:latin typeface="Bookman Old Style" pitchFamily="18" charset="0"/>
        </a:defRPr>
      </a:lvl2pPr>
      <a:lvl3pPr algn="l" defTabSz="917575" rtl="0" eaLnBrk="0" fontAlgn="base" hangingPunct="0">
        <a:lnSpc>
          <a:spcPct val="90000"/>
        </a:lnSpc>
        <a:spcBef>
          <a:spcPct val="0"/>
        </a:spcBef>
        <a:spcAft>
          <a:spcPct val="0"/>
        </a:spcAft>
        <a:defRPr sz="3600" b="1">
          <a:solidFill>
            <a:srgbClr val="800000"/>
          </a:solidFill>
          <a:latin typeface="Bookman Old Style" pitchFamily="18" charset="0"/>
        </a:defRPr>
      </a:lvl3pPr>
      <a:lvl4pPr algn="l" defTabSz="917575" rtl="0" eaLnBrk="0" fontAlgn="base" hangingPunct="0">
        <a:lnSpc>
          <a:spcPct val="90000"/>
        </a:lnSpc>
        <a:spcBef>
          <a:spcPct val="0"/>
        </a:spcBef>
        <a:spcAft>
          <a:spcPct val="0"/>
        </a:spcAft>
        <a:defRPr sz="3600" b="1">
          <a:solidFill>
            <a:srgbClr val="800000"/>
          </a:solidFill>
          <a:latin typeface="Bookman Old Style" pitchFamily="18" charset="0"/>
        </a:defRPr>
      </a:lvl4pPr>
      <a:lvl5pPr algn="l" defTabSz="917575" rtl="0" eaLnBrk="0" fontAlgn="base" hangingPunct="0">
        <a:lnSpc>
          <a:spcPct val="90000"/>
        </a:lnSpc>
        <a:spcBef>
          <a:spcPct val="0"/>
        </a:spcBef>
        <a:spcAft>
          <a:spcPct val="0"/>
        </a:spcAft>
        <a:defRPr sz="3600" b="1">
          <a:solidFill>
            <a:srgbClr val="800000"/>
          </a:solidFill>
          <a:latin typeface="Bookman Old Style" pitchFamily="18" charset="0"/>
        </a:defRPr>
      </a:lvl5pPr>
      <a:lvl6pPr marL="457200" algn="l" defTabSz="917575" rtl="0" eaLnBrk="0" fontAlgn="base" hangingPunct="0">
        <a:lnSpc>
          <a:spcPct val="90000"/>
        </a:lnSpc>
        <a:spcBef>
          <a:spcPct val="0"/>
        </a:spcBef>
        <a:spcAft>
          <a:spcPct val="0"/>
        </a:spcAft>
        <a:defRPr sz="3600" b="1">
          <a:solidFill>
            <a:srgbClr val="800000"/>
          </a:solidFill>
          <a:latin typeface="Bookman Old Style" pitchFamily="18" charset="0"/>
        </a:defRPr>
      </a:lvl6pPr>
      <a:lvl7pPr marL="914400" algn="l" defTabSz="917575" rtl="0" eaLnBrk="0" fontAlgn="base" hangingPunct="0">
        <a:lnSpc>
          <a:spcPct val="90000"/>
        </a:lnSpc>
        <a:spcBef>
          <a:spcPct val="0"/>
        </a:spcBef>
        <a:spcAft>
          <a:spcPct val="0"/>
        </a:spcAft>
        <a:defRPr sz="3600" b="1">
          <a:solidFill>
            <a:srgbClr val="800000"/>
          </a:solidFill>
          <a:latin typeface="Bookman Old Style" pitchFamily="18" charset="0"/>
        </a:defRPr>
      </a:lvl7pPr>
      <a:lvl8pPr marL="1371600" algn="l" defTabSz="917575" rtl="0" eaLnBrk="0" fontAlgn="base" hangingPunct="0">
        <a:lnSpc>
          <a:spcPct val="90000"/>
        </a:lnSpc>
        <a:spcBef>
          <a:spcPct val="0"/>
        </a:spcBef>
        <a:spcAft>
          <a:spcPct val="0"/>
        </a:spcAft>
        <a:defRPr sz="3600" b="1">
          <a:solidFill>
            <a:srgbClr val="800000"/>
          </a:solidFill>
          <a:latin typeface="Bookman Old Style" pitchFamily="18" charset="0"/>
        </a:defRPr>
      </a:lvl8pPr>
      <a:lvl9pPr marL="1828800" algn="l" defTabSz="917575" rtl="0" eaLnBrk="0" fontAlgn="base" hangingPunct="0">
        <a:lnSpc>
          <a:spcPct val="90000"/>
        </a:lnSpc>
        <a:spcBef>
          <a:spcPct val="0"/>
        </a:spcBef>
        <a:spcAft>
          <a:spcPct val="0"/>
        </a:spcAft>
        <a:defRPr sz="3600" b="1">
          <a:solidFill>
            <a:srgbClr val="800000"/>
          </a:solidFill>
          <a:latin typeface="Bookman Old Style" pitchFamily="18" charset="0"/>
        </a:defRPr>
      </a:lvl9pPr>
    </p:titleStyle>
    <p:bodyStyle>
      <a:lvl1pPr marL="285750" indent="-285750" algn="l" rtl="0" eaLnBrk="0" fontAlgn="base" hangingPunct="0">
        <a:lnSpc>
          <a:spcPct val="90000"/>
        </a:lnSpc>
        <a:spcBef>
          <a:spcPct val="30000"/>
        </a:spcBef>
        <a:spcAft>
          <a:spcPct val="0"/>
        </a:spcAft>
        <a:buClr>
          <a:schemeClr val="tx1"/>
        </a:buClr>
        <a:buFont typeface="Wingdings" pitchFamily="2" charset="2"/>
        <a:buChar char="Ø"/>
        <a:defRPr sz="2400" b="1">
          <a:solidFill>
            <a:schemeClr val="tx1"/>
          </a:solidFill>
          <a:latin typeface="+mn-lt"/>
          <a:ea typeface="+mn-ea"/>
          <a:cs typeface="+mn-cs"/>
        </a:defRPr>
      </a:lvl1pPr>
      <a:lvl2pPr marL="685800" indent="-228600" algn="l" rtl="0" eaLnBrk="0" fontAlgn="base" hangingPunct="0">
        <a:lnSpc>
          <a:spcPct val="90000"/>
        </a:lnSpc>
        <a:spcBef>
          <a:spcPct val="30000"/>
        </a:spcBef>
        <a:spcAft>
          <a:spcPct val="0"/>
        </a:spcAft>
        <a:buClr>
          <a:schemeClr val="tx1"/>
        </a:buClr>
        <a:buSzPct val="85000"/>
        <a:buFont typeface="Wingdings" pitchFamily="2" charset="2"/>
        <a:buChar char="q"/>
        <a:defRPr sz="2400" b="1">
          <a:solidFill>
            <a:schemeClr val="tx1"/>
          </a:solidFill>
          <a:latin typeface="+mn-lt"/>
        </a:defRPr>
      </a:lvl2pPr>
      <a:lvl3pPr marL="1143000" indent="-228600" algn="l" rtl="0" eaLnBrk="0" fontAlgn="base" hangingPunct="0">
        <a:lnSpc>
          <a:spcPct val="90000"/>
        </a:lnSpc>
        <a:spcBef>
          <a:spcPct val="30000"/>
        </a:spcBef>
        <a:spcAft>
          <a:spcPct val="0"/>
        </a:spcAft>
        <a:buClr>
          <a:schemeClr val="tx1"/>
        </a:buClr>
        <a:buSzPct val="100000"/>
        <a:buFont typeface="Wingdings" pitchFamily="2" charset="2"/>
        <a:buChar char="ü"/>
        <a:defRPr sz="2400" b="1">
          <a:solidFill>
            <a:schemeClr val="tx1"/>
          </a:solidFill>
          <a:latin typeface="+mn-lt"/>
        </a:defRPr>
      </a:lvl3pPr>
      <a:lvl4pPr marL="1543050" indent="-171450" algn="l" rtl="0" eaLnBrk="0" fontAlgn="base" hangingPunct="0">
        <a:lnSpc>
          <a:spcPct val="90000"/>
        </a:lnSpc>
        <a:spcBef>
          <a:spcPct val="30000"/>
        </a:spcBef>
        <a:spcAft>
          <a:spcPct val="0"/>
        </a:spcAft>
        <a:buClr>
          <a:schemeClr val="tx1"/>
        </a:buClr>
        <a:buSzPct val="100000"/>
        <a:buFont typeface="Wingdings" pitchFamily="2" charset="2"/>
        <a:buChar char="§"/>
        <a:defRPr sz="2400" b="1">
          <a:solidFill>
            <a:schemeClr val="tx1"/>
          </a:solidFill>
          <a:latin typeface="+mn-lt"/>
        </a:defRPr>
      </a:lvl4pPr>
      <a:lvl5pPr marL="2000250" indent="-171450" algn="l" rtl="0" eaLnBrk="0" fontAlgn="base" hangingPunct="0">
        <a:lnSpc>
          <a:spcPct val="90000"/>
        </a:lnSpc>
        <a:spcBef>
          <a:spcPct val="30000"/>
        </a:spcBef>
        <a:spcAft>
          <a:spcPct val="0"/>
        </a:spcAft>
        <a:buClr>
          <a:schemeClr val="tx1"/>
        </a:buClr>
        <a:buSzPct val="100000"/>
        <a:buChar char="•"/>
        <a:defRPr sz="2400" b="1">
          <a:solidFill>
            <a:schemeClr val="tx1"/>
          </a:solidFill>
          <a:latin typeface="+mn-lt"/>
        </a:defRPr>
      </a:lvl5pPr>
      <a:lvl6pPr marL="2457450" indent="-171450" algn="l" rtl="0" eaLnBrk="0" fontAlgn="base" hangingPunct="0">
        <a:lnSpc>
          <a:spcPct val="90000"/>
        </a:lnSpc>
        <a:spcBef>
          <a:spcPct val="30000"/>
        </a:spcBef>
        <a:spcAft>
          <a:spcPct val="0"/>
        </a:spcAft>
        <a:buClr>
          <a:schemeClr val="tx1"/>
        </a:buClr>
        <a:buSzPct val="100000"/>
        <a:buChar char="•"/>
        <a:defRPr sz="2400" b="1">
          <a:solidFill>
            <a:schemeClr val="tx1"/>
          </a:solidFill>
          <a:latin typeface="+mn-lt"/>
        </a:defRPr>
      </a:lvl6pPr>
      <a:lvl7pPr marL="2914650" indent="-171450" algn="l" rtl="0" eaLnBrk="0" fontAlgn="base" hangingPunct="0">
        <a:lnSpc>
          <a:spcPct val="90000"/>
        </a:lnSpc>
        <a:spcBef>
          <a:spcPct val="30000"/>
        </a:spcBef>
        <a:spcAft>
          <a:spcPct val="0"/>
        </a:spcAft>
        <a:buClr>
          <a:schemeClr val="tx1"/>
        </a:buClr>
        <a:buSzPct val="100000"/>
        <a:buChar char="•"/>
        <a:defRPr sz="2400" b="1">
          <a:solidFill>
            <a:schemeClr val="tx1"/>
          </a:solidFill>
          <a:latin typeface="+mn-lt"/>
        </a:defRPr>
      </a:lvl7pPr>
      <a:lvl8pPr marL="3371850" indent="-171450" algn="l" rtl="0" eaLnBrk="0" fontAlgn="base" hangingPunct="0">
        <a:lnSpc>
          <a:spcPct val="90000"/>
        </a:lnSpc>
        <a:spcBef>
          <a:spcPct val="30000"/>
        </a:spcBef>
        <a:spcAft>
          <a:spcPct val="0"/>
        </a:spcAft>
        <a:buClr>
          <a:schemeClr val="tx1"/>
        </a:buClr>
        <a:buSzPct val="100000"/>
        <a:buChar char="•"/>
        <a:defRPr sz="2400" b="1">
          <a:solidFill>
            <a:schemeClr val="tx1"/>
          </a:solidFill>
          <a:latin typeface="+mn-lt"/>
        </a:defRPr>
      </a:lvl8pPr>
      <a:lvl9pPr marL="3829050" indent="-171450" algn="l" rtl="0" eaLnBrk="0" fontAlgn="base" hangingPunct="0">
        <a:lnSpc>
          <a:spcPct val="90000"/>
        </a:lnSpc>
        <a:spcBef>
          <a:spcPct val="30000"/>
        </a:spcBef>
        <a:spcAft>
          <a:spcPct val="0"/>
        </a:spcAft>
        <a:buClr>
          <a:schemeClr val="tx1"/>
        </a:buClr>
        <a:buSzPct val="100000"/>
        <a:buChar char="•"/>
        <a:defRPr sz="24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6.wmf"/></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0" y="0"/>
            <a:ext cx="9144000" cy="3429000"/>
          </a:xfrm>
        </p:spPr>
        <p:txBody>
          <a:bodyPr/>
          <a:lstStyle/>
          <a:p>
            <a:pPr algn="ctr"/>
            <a:r>
              <a:rPr lang="en-US" sz="6000"/>
              <a:t>Making Ethical Decisions in High Technology</a:t>
            </a:r>
          </a:p>
        </p:txBody>
      </p:sp>
      <p:sp>
        <p:nvSpPr>
          <p:cNvPr id="5" name="Rectangle 5"/>
          <p:cNvSpPr txBox="1">
            <a:spLocks noChangeArrowheads="1"/>
          </p:cNvSpPr>
          <p:nvPr/>
        </p:nvSpPr>
        <p:spPr bwMode="auto">
          <a:xfrm>
            <a:off x="0" y="3429000"/>
            <a:ext cx="9144000" cy="30480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marL="285750" marR="0" lvl="0" indent="-285750" algn="ctr" defTabSz="914400" rtl="0" eaLnBrk="0" fontAlgn="base" latinLnBrk="0" hangingPunct="0">
              <a:lnSpc>
                <a:spcPct val="90000"/>
              </a:lnSpc>
              <a:spcBef>
                <a:spcPct val="30000"/>
              </a:spcBef>
              <a:spcAft>
                <a:spcPct val="0"/>
              </a:spcAft>
              <a:buClr>
                <a:schemeClr val="tx1"/>
              </a:buClr>
              <a:buSzTx/>
              <a:buFont typeface="Wingdings" pitchFamily="2" charset="2"/>
              <a:buNone/>
              <a:tabLst/>
              <a:defRPr/>
            </a:pPr>
            <a:r>
              <a:rPr kumimoji="0" lang="en-US" sz="3600" b="1" i="0" u="none" strike="noStrike" kern="0" cap="none" spc="0" normalizeH="0" baseline="0" noProof="0" dirty="0">
                <a:ln>
                  <a:noFill/>
                </a:ln>
                <a:solidFill>
                  <a:schemeClr val="tx1"/>
                </a:solidFill>
                <a:effectLst/>
                <a:uLnTx/>
                <a:uFillTx/>
                <a:latin typeface="+mn-lt"/>
                <a:ea typeface="+mn-ea"/>
                <a:cs typeface="+mn-cs"/>
              </a:rPr>
              <a:t>CSH6 Chapter 43</a:t>
            </a:r>
          </a:p>
          <a:p>
            <a:pPr marL="285750" marR="0" lvl="0" indent="-285750" algn="ctr" defTabSz="914400" rtl="0" eaLnBrk="0" fontAlgn="base" latinLnBrk="0" hangingPunct="0">
              <a:lnSpc>
                <a:spcPct val="90000"/>
              </a:lnSpc>
              <a:spcBef>
                <a:spcPct val="30000"/>
              </a:spcBef>
              <a:spcAft>
                <a:spcPct val="0"/>
              </a:spcAft>
              <a:buClr>
                <a:schemeClr val="tx1"/>
              </a:buClr>
              <a:buSzTx/>
              <a:buFont typeface="Wingdings" pitchFamily="2" charset="2"/>
              <a:buNone/>
              <a:tabLst/>
              <a:defRPr/>
            </a:pPr>
            <a:r>
              <a:rPr kumimoji="0" lang="en-US" sz="3600" b="1" i="0" u="none" strike="noStrike" kern="0" cap="none" spc="0" normalizeH="0" baseline="0" noProof="0" dirty="0">
                <a:ln>
                  <a:noFill/>
                </a:ln>
                <a:solidFill>
                  <a:schemeClr val="tx1"/>
                </a:solidFill>
                <a:effectLst/>
                <a:uLnTx/>
                <a:uFillTx/>
                <a:latin typeface="+mn-lt"/>
                <a:ea typeface="+mn-ea"/>
                <a:cs typeface="+mn-cs"/>
              </a:rPr>
              <a:t>“Ethical Decision Making and High Technology”</a:t>
            </a:r>
          </a:p>
          <a:p>
            <a:pPr marL="285750" marR="0" lvl="0" indent="-285750" algn="ctr" defTabSz="914400" rtl="0" eaLnBrk="0" fontAlgn="base" latinLnBrk="0" hangingPunct="0">
              <a:lnSpc>
                <a:spcPct val="90000"/>
              </a:lnSpc>
              <a:spcBef>
                <a:spcPct val="30000"/>
              </a:spcBef>
              <a:spcAft>
                <a:spcPct val="0"/>
              </a:spcAft>
              <a:buClr>
                <a:schemeClr val="tx1"/>
              </a:buClr>
              <a:buSzTx/>
              <a:buFont typeface="Wingdings" pitchFamily="2" charset="2"/>
              <a:buNone/>
              <a:tabLst/>
              <a:defRPr/>
            </a:pPr>
            <a:r>
              <a:rPr kumimoji="0" lang="en-US" sz="3600" b="1" i="0" u="none" strike="noStrike" kern="0" cap="none" spc="0" normalizeH="0" baseline="0" noProof="0" dirty="0">
                <a:ln>
                  <a:noFill/>
                </a:ln>
                <a:solidFill>
                  <a:schemeClr val="tx1"/>
                </a:solidFill>
                <a:effectLst/>
                <a:uLnTx/>
                <a:uFillTx/>
                <a:latin typeface="+mn-lt"/>
                <a:ea typeface="+mn-ea"/>
                <a:cs typeface="+mn-cs"/>
              </a:rPr>
              <a:t>James Landon </a:t>
            </a:r>
            <a:r>
              <a:rPr kumimoji="0" lang="en-US" sz="3600" b="1" i="0" u="none" strike="noStrike" kern="0" cap="none" spc="0" normalizeH="0" baseline="0" noProof="0" dirty="0" err="1">
                <a:ln>
                  <a:noFill/>
                </a:ln>
                <a:solidFill>
                  <a:schemeClr val="tx1"/>
                </a:solidFill>
                <a:effectLst/>
                <a:uLnTx/>
                <a:uFillTx/>
                <a:latin typeface="+mn-lt"/>
                <a:ea typeface="+mn-ea"/>
                <a:cs typeface="+mn-cs"/>
              </a:rPr>
              <a:t>Linderman</a:t>
            </a:r>
            <a:endParaRPr kumimoji="0" lang="en-US" sz="32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6898" name="Rectangle 2"/>
          <p:cNvSpPr>
            <a:spLocks noGrp="1" noChangeArrowheads="1"/>
          </p:cNvSpPr>
          <p:nvPr>
            <p:ph type="title"/>
          </p:nvPr>
        </p:nvSpPr>
        <p:spPr/>
        <p:txBody>
          <a:bodyPr/>
          <a:lstStyle/>
          <a:p>
            <a:r>
              <a:rPr lang="en-US"/>
              <a:t>Explicit or Implicit Guidelines for the Issue?</a:t>
            </a:r>
          </a:p>
        </p:txBody>
      </p:sp>
      <p:sp>
        <p:nvSpPr>
          <p:cNvPr id="976899" name="Rectangle 3"/>
          <p:cNvSpPr>
            <a:spLocks noGrp="1" noChangeArrowheads="1"/>
          </p:cNvSpPr>
          <p:nvPr>
            <p:ph type="body" sz="half" idx="1"/>
          </p:nvPr>
        </p:nvSpPr>
        <p:spPr/>
        <p:txBody>
          <a:bodyPr/>
          <a:lstStyle/>
          <a:p>
            <a:r>
              <a:rPr lang="en-US" sz="3200"/>
              <a:t>Laws?</a:t>
            </a:r>
          </a:p>
          <a:p>
            <a:r>
              <a:rPr lang="en-US" sz="3200"/>
              <a:t>Rules?</a:t>
            </a:r>
          </a:p>
          <a:p>
            <a:r>
              <a:rPr lang="en-US" sz="3200"/>
              <a:t>Expectations?</a:t>
            </a:r>
          </a:p>
          <a:p>
            <a:r>
              <a:rPr lang="en-US" sz="3200"/>
              <a:t>Customs?</a:t>
            </a:r>
          </a:p>
          <a:p>
            <a:r>
              <a:rPr lang="en-US" sz="3200"/>
              <a:t>Habits?</a:t>
            </a:r>
          </a:p>
          <a:p>
            <a:r>
              <a:rPr lang="en-US" sz="3200"/>
              <a:t>Religious obligations?</a:t>
            </a:r>
          </a:p>
          <a:p>
            <a:pPr>
              <a:buFont typeface="Wingdings" pitchFamily="2" charset="2"/>
              <a:buNone/>
            </a:pPr>
            <a:endParaRPr lang="en-US" sz="3200"/>
          </a:p>
        </p:txBody>
      </p:sp>
      <p:sp>
        <p:nvSpPr>
          <p:cNvPr id="976900" name="Rectangle 4"/>
          <p:cNvSpPr>
            <a:spLocks noGrp="1" noChangeArrowheads="1"/>
          </p:cNvSpPr>
          <p:nvPr>
            <p:ph type="body" sz="half" idx="2"/>
          </p:nvPr>
        </p:nvSpPr>
        <p:spPr/>
        <p:txBody>
          <a:bodyPr/>
          <a:lstStyle/>
          <a:p>
            <a:r>
              <a:rPr lang="en-US" sz="3200"/>
              <a:t>Contracts</a:t>
            </a:r>
          </a:p>
          <a:p>
            <a:r>
              <a:rPr lang="en-US" sz="3200"/>
              <a:t>Policy?</a:t>
            </a:r>
          </a:p>
          <a:p>
            <a:r>
              <a:rPr lang="en-US" sz="3200"/>
              <a:t>Agreements?</a:t>
            </a:r>
          </a:p>
          <a:p>
            <a:r>
              <a:rPr lang="en-US" sz="3200"/>
              <a:t>Professional standards?</a:t>
            </a:r>
          </a:p>
          <a:p>
            <a:r>
              <a:rPr lang="en-US" sz="3200"/>
              <a:t>Codes of ethics?</a:t>
            </a:r>
          </a:p>
        </p:txBody>
      </p:sp>
    </p:spTree>
  </p:cSld>
  <p:clrMapOvr>
    <a:masterClrMapping/>
  </p:clrMapOvr>
  <p:transition advClick="0">
    <p:zoom/>
    <p:sndAc>
      <p:stSnd>
        <p:snd r:embed="rId3" name="camera.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7922" name="Rectangle 2"/>
          <p:cNvSpPr>
            <a:spLocks noGrp="1" noChangeArrowheads="1"/>
          </p:cNvSpPr>
          <p:nvPr>
            <p:ph type="title"/>
          </p:nvPr>
        </p:nvSpPr>
        <p:spPr/>
        <p:txBody>
          <a:bodyPr/>
          <a:lstStyle/>
          <a:p>
            <a:r>
              <a:rPr lang="en-US"/>
              <a:t>Underlying Principles</a:t>
            </a:r>
          </a:p>
        </p:txBody>
      </p:sp>
      <p:sp>
        <p:nvSpPr>
          <p:cNvPr id="977923" name="Rectangle 3"/>
          <p:cNvSpPr>
            <a:spLocks noGrp="1" noChangeArrowheads="1"/>
          </p:cNvSpPr>
          <p:nvPr>
            <p:ph type="body" idx="1"/>
          </p:nvPr>
        </p:nvSpPr>
        <p:spPr>
          <a:xfrm>
            <a:off x="990600" y="1219200"/>
            <a:ext cx="7772400" cy="5105400"/>
          </a:xfrm>
        </p:spPr>
        <p:txBody>
          <a:bodyPr/>
          <a:lstStyle/>
          <a:p>
            <a:pPr>
              <a:lnSpc>
                <a:spcPct val="80000"/>
              </a:lnSpc>
            </a:pPr>
            <a:r>
              <a:rPr lang="en-US"/>
              <a:t>Does it break a promise?</a:t>
            </a:r>
          </a:p>
          <a:p>
            <a:pPr>
              <a:lnSpc>
                <a:spcPct val="80000"/>
              </a:lnSpc>
            </a:pPr>
            <a:r>
              <a:rPr lang="en-US"/>
              <a:t>Damage the trust others have in you?</a:t>
            </a:r>
          </a:p>
          <a:p>
            <a:pPr>
              <a:lnSpc>
                <a:spcPct val="80000"/>
              </a:lnSpc>
            </a:pPr>
            <a:r>
              <a:rPr lang="en-US"/>
              <a:t>Damage friendships?</a:t>
            </a:r>
          </a:p>
          <a:p>
            <a:pPr>
              <a:lnSpc>
                <a:spcPct val="80000"/>
              </a:lnSpc>
            </a:pPr>
            <a:r>
              <a:rPr lang="en-US"/>
              <a:t>Hurt feelings?</a:t>
            </a:r>
          </a:p>
          <a:p>
            <a:pPr>
              <a:lnSpc>
                <a:spcPct val="80000"/>
              </a:lnSpc>
            </a:pPr>
            <a:r>
              <a:rPr lang="en-US"/>
              <a:t>Tarnish your or someone else’s reputation?</a:t>
            </a:r>
          </a:p>
          <a:p>
            <a:pPr>
              <a:lnSpc>
                <a:spcPct val="80000"/>
              </a:lnSpc>
            </a:pPr>
            <a:r>
              <a:rPr lang="en-US"/>
              <a:t>Be unjust or unfair?</a:t>
            </a:r>
          </a:p>
          <a:p>
            <a:pPr>
              <a:lnSpc>
                <a:spcPct val="80000"/>
              </a:lnSpc>
            </a:pPr>
            <a:r>
              <a:rPr lang="en-US"/>
              <a:t>Help you and world be better, kinder?</a:t>
            </a:r>
          </a:p>
          <a:p>
            <a:pPr>
              <a:lnSpc>
                <a:spcPct val="80000"/>
              </a:lnSpc>
            </a:pPr>
            <a:r>
              <a:rPr lang="en-US"/>
              <a:t>Maintain your integrity and pride?</a:t>
            </a:r>
          </a:p>
          <a:p>
            <a:pPr>
              <a:lnSpc>
                <a:spcPct val="80000"/>
              </a:lnSpc>
            </a:pPr>
            <a:r>
              <a:rPr lang="en-US"/>
              <a:t>Treat others as individuals, not as tools?</a:t>
            </a:r>
          </a:p>
          <a:p>
            <a:pPr>
              <a:lnSpc>
                <a:spcPct val="80000"/>
              </a:lnSpc>
            </a:pPr>
            <a:r>
              <a:rPr lang="en-US"/>
              <a:t>Be a Good Thing if everyone acted so?</a:t>
            </a:r>
          </a:p>
          <a:p>
            <a:pPr>
              <a:lnSpc>
                <a:spcPct val="80000"/>
              </a:lnSpc>
            </a:pPr>
            <a:r>
              <a:rPr lang="en-US"/>
              <a:t>Would you be happy to be the recipient of your proposed actions?</a:t>
            </a:r>
          </a:p>
        </p:txBody>
      </p:sp>
      <p:sp>
        <p:nvSpPr>
          <p:cNvPr id="977924" name="WordArt 4"/>
          <p:cNvSpPr>
            <a:spLocks noChangeArrowheads="1" noChangeShapeType="1" noTextEdit="1"/>
          </p:cNvSpPr>
          <p:nvPr/>
        </p:nvSpPr>
        <p:spPr bwMode="auto">
          <a:xfrm>
            <a:off x="7239000" y="1066800"/>
            <a:ext cx="1566863" cy="1504950"/>
          </a:xfrm>
          <a:prstGeom prst="rect">
            <a:avLst/>
          </a:prstGeom>
        </p:spPr>
        <p:txBody>
          <a:bodyPr wrap="none" fromWordArt="1">
            <a:prstTxWarp prst="textCascadeUp">
              <a:avLst>
                <a:gd name="adj" fmla="val 44444"/>
              </a:avLst>
            </a:prstTxWarp>
            <a:scene3d>
              <a:camera prst="legacyPerspectiveFront">
                <a:rot lat="20519999" lon="1080000" rev="0"/>
              </a:camera>
              <a:lightRig rig="legacyHarsh2" dir="b"/>
            </a:scene3d>
            <a:sp3d extrusionH="430200" prstMaterial="legacyMatte">
              <a:extrusionClr>
                <a:srgbClr val="FF6600"/>
              </a:extrusionClr>
            </a:sp3d>
          </a:bodyPr>
          <a:lstStyle/>
          <a:p>
            <a:pPr algn="ctr"/>
            <a:r>
              <a:rPr lang="en-US" sz="3600" kern="10">
                <a:ln w="9525">
                  <a:round/>
                  <a:headEnd type="none" w="sm" len="sm"/>
                  <a:tailEnd type="none" w="sm" len="sm"/>
                </a:ln>
                <a:gradFill rotWithShape="0">
                  <a:gsLst>
                    <a:gs pos="0">
                      <a:srgbClr val="FFE701"/>
                    </a:gs>
                    <a:gs pos="100000">
                      <a:srgbClr val="FE3E02"/>
                    </a:gs>
                  </a:gsLst>
                  <a:lin ang="5400000" scaled="1"/>
                </a:gradFill>
                <a:latin typeface="Impact"/>
              </a:rPr>
              <a:t>?</a:t>
            </a:r>
          </a:p>
        </p:txBody>
      </p:sp>
    </p:spTree>
  </p:cSld>
  <p:clrMapOvr>
    <a:masterClrMapping/>
  </p:clrMapOvr>
  <p:transition advClick="0">
    <p:zoom/>
    <p:sndAc>
      <p:stSnd>
        <p:snd r:embed="rId3" name="camera.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8946" name="Rectangle 2"/>
          <p:cNvSpPr>
            <a:spLocks noGrp="1" noChangeArrowheads="1"/>
          </p:cNvSpPr>
          <p:nvPr>
            <p:ph type="title"/>
          </p:nvPr>
        </p:nvSpPr>
        <p:spPr/>
        <p:txBody>
          <a:bodyPr/>
          <a:lstStyle/>
          <a:p>
            <a:r>
              <a:rPr lang="en-US"/>
              <a:t>Intuitive Responses</a:t>
            </a:r>
          </a:p>
        </p:txBody>
      </p:sp>
      <p:sp>
        <p:nvSpPr>
          <p:cNvPr id="978947" name="Rectangle 3"/>
          <p:cNvSpPr>
            <a:spLocks noGrp="1" noChangeArrowheads="1"/>
          </p:cNvSpPr>
          <p:nvPr>
            <p:ph type="body" idx="1"/>
          </p:nvPr>
        </p:nvSpPr>
        <p:spPr/>
        <p:txBody>
          <a:bodyPr/>
          <a:lstStyle/>
          <a:p>
            <a:r>
              <a:rPr lang="en-US"/>
              <a:t>Does it feel wrong?</a:t>
            </a:r>
          </a:p>
          <a:p>
            <a:r>
              <a:rPr lang="en-US"/>
              <a:t>Would you be proud to tell your parents, your spouse?</a:t>
            </a:r>
          </a:p>
          <a:p>
            <a:r>
              <a:rPr lang="en-US"/>
              <a:t>Would you be happy having a full report on the proposed action detailed on prime-time TV news?</a:t>
            </a:r>
          </a:p>
          <a:p>
            <a:r>
              <a:rPr lang="en-US"/>
              <a:t>Would you be proud to tell strangers what you’re proposing to do?</a:t>
            </a:r>
          </a:p>
          <a:p>
            <a:r>
              <a:rPr lang="en-US"/>
              <a:t>Would you be happy to have your children acting as you are thinking of doing?</a:t>
            </a:r>
          </a:p>
        </p:txBody>
      </p:sp>
      <p:sp>
        <p:nvSpPr>
          <p:cNvPr id="978948" name="WordArt 4"/>
          <p:cNvSpPr>
            <a:spLocks noChangeArrowheads="1" noChangeShapeType="1" noTextEdit="1"/>
          </p:cNvSpPr>
          <p:nvPr/>
        </p:nvSpPr>
        <p:spPr bwMode="auto">
          <a:xfrm>
            <a:off x="6248400" y="228600"/>
            <a:ext cx="1566863" cy="1504950"/>
          </a:xfrm>
          <a:prstGeom prst="rect">
            <a:avLst/>
          </a:prstGeom>
        </p:spPr>
        <p:txBody>
          <a:bodyPr wrap="none" fromWordArt="1">
            <a:prstTxWarp prst="textCascadeUp">
              <a:avLst>
                <a:gd name="adj" fmla="val 44444"/>
              </a:avLst>
            </a:prstTxWarp>
            <a:scene3d>
              <a:camera prst="legacyPerspectiveFront">
                <a:rot lat="20519999" lon="1080000" rev="0"/>
              </a:camera>
              <a:lightRig rig="legacyHarsh2" dir="b"/>
            </a:scene3d>
            <a:sp3d extrusionH="430200" prstMaterial="legacyMatte">
              <a:extrusionClr>
                <a:srgbClr val="FF6600"/>
              </a:extrusionClr>
            </a:sp3d>
          </a:bodyPr>
          <a:lstStyle/>
          <a:p>
            <a:pPr algn="ctr"/>
            <a:r>
              <a:rPr lang="en-US" sz="3600" kern="10">
                <a:ln w="9525">
                  <a:round/>
                  <a:headEnd type="none" w="sm" len="sm"/>
                  <a:tailEnd type="none" w="sm" len="sm"/>
                </a:ln>
                <a:gradFill rotWithShape="0">
                  <a:gsLst>
                    <a:gs pos="0">
                      <a:schemeClr val="accent2"/>
                    </a:gs>
                    <a:gs pos="100000">
                      <a:srgbClr val="FE3E02"/>
                    </a:gs>
                  </a:gsLst>
                  <a:lin ang="5400000" scaled="1"/>
                </a:gradFill>
                <a:latin typeface="Impact"/>
              </a:rPr>
              <a:t>?</a:t>
            </a:r>
          </a:p>
        </p:txBody>
      </p:sp>
    </p:spTree>
  </p:cSld>
  <p:clrMapOvr>
    <a:masterClrMapping/>
  </p:clrMapOvr>
  <p:transition advClick="0">
    <p:zoom/>
    <p:sndAc>
      <p:stSnd>
        <p:snd r:embed="rId3" name="camera.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6598" name="Rectangle 6"/>
          <p:cNvSpPr>
            <a:spLocks noGrp="1" noChangeArrowheads="1"/>
          </p:cNvSpPr>
          <p:nvPr>
            <p:ph type="title"/>
          </p:nvPr>
        </p:nvSpPr>
        <p:spPr/>
        <p:txBody>
          <a:bodyPr/>
          <a:lstStyle/>
          <a:p>
            <a:r>
              <a:rPr lang="en-US"/>
              <a:t>Case Studies</a:t>
            </a:r>
          </a:p>
        </p:txBody>
      </p:sp>
      <p:sp>
        <p:nvSpPr>
          <p:cNvPr id="1006599" name="Rectangle 7"/>
          <p:cNvSpPr>
            <a:spLocks noGrp="1" noChangeArrowheads="1"/>
          </p:cNvSpPr>
          <p:nvPr>
            <p:ph type="body" sz="half" idx="1"/>
          </p:nvPr>
        </p:nvSpPr>
        <p:spPr>
          <a:xfrm>
            <a:off x="990600" y="1676400"/>
            <a:ext cx="7467600" cy="4648200"/>
          </a:xfrm>
        </p:spPr>
        <p:txBody>
          <a:bodyPr/>
          <a:lstStyle/>
          <a:p>
            <a:r>
              <a:rPr lang="en-US" sz="2000"/>
              <a:t>Instructions</a:t>
            </a:r>
          </a:p>
          <a:p>
            <a:r>
              <a:rPr lang="en-US" sz="2000"/>
              <a:t>Distributing Viruses</a:t>
            </a:r>
          </a:p>
          <a:p>
            <a:r>
              <a:rPr lang="en-US" sz="2000"/>
              <a:t>Denial-of-Service Attacks for Extortion</a:t>
            </a:r>
          </a:p>
          <a:p>
            <a:r>
              <a:rPr lang="en-US" sz="2000"/>
              <a:t>Sending Spam</a:t>
            </a:r>
          </a:p>
          <a:p>
            <a:r>
              <a:rPr lang="en-US" sz="2000"/>
              <a:t>Creating and Distributing Popups </a:t>
            </a:r>
            <a:br>
              <a:rPr lang="en-US" sz="2000"/>
            </a:br>
            <a:r>
              <a:rPr lang="en-US" sz="2000"/>
              <a:t>and Popup Defenses</a:t>
            </a:r>
          </a:p>
          <a:p>
            <a:r>
              <a:rPr lang="en-US" sz="2000"/>
              <a:t>Hacking for Fun</a:t>
            </a:r>
          </a:p>
          <a:p>
            <a:r>
              <a:rPr lang="en-US" sz="2000"/>
              <a:t>Hacking for Politics</a:t>
            </a:r>
          </a:p>
          <a:p>
            <a:r>
              <a:rPr lang="en-US" sz="2000"/>
              <a:t>Sharing Software and Music</a:t>
            </a:r>
          </a:p>
        </p:txBody>
      </p:sp>
      <p:pic>
        <p:nvPicPr>
          <p:cNvPr id="1006600" name="Picture 8" descr="PEOK0032"/>
          <p:cNvPicPr>
            <a:picLocks noGrp="1" noChangeAspect="1" noChangeArrowheads="1"/>
          </p:cNvPicPr>
          <p:nvPr>
            <p:ph sz="half" idx="2"/>
          </p:nvPr>
        </p:nvPicPr>
        <p:blipFill>
          <a:blip r:embed="rId3" cstate="print"/>
          <a:srcRect/>
          <a:stretch>
            <a:fillRect/>
          </a:stretch>
        </p:blipFill>
        <p:spPr>
          <a:xfrm>
            <a:off x="4953000" y="76200"/>
            <a:ext cx="4191000" cy="4033838"/>
          </a:xfrm>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9970" name="Rectangle 2"/>
          <p:cNvSpPr>
            <a:spLocks noGrp="1" noChangeArrowheads="1"/>
          </p:cNvSpPr>
          <p:nvPr>
            <p:ph type="title"/>
          </p:nvPr>
        </p:nvSpPr>
        <p:spPr/>
        <p:txBody>
          <a:bodyPr/>
          <a:lstStyle/>
          <a:p>
            <a:r>
              <a:rPr lang="en-US"/>
              <a:t>Case Studies:  Instructions</a:t>
            </a:r>
          </a:p>
        </p:txBody>
      </p:sp>
      <p:sp>
        <p:nvSpPr>
          <p:cNvPr id="979971" name="Rectangle 3"/>
          <p:cNvSpPr>
            <a:spLocks noGrp="1" noChangeArrowheads="1"/>
          </p:cNvSpPr>
          <p:nvPr>
            <p:ph type="body" sz="half" idx="1"/>
          </p:nvPr>
        </p:nvSpPr>
        <p:spPr>
          <a:xfrm>
            <a:off x="990600" y="1676400"/>
            <a:ext cx="7010400" cy="4648200"/>
          </a:xfrm>
        </p:spPr>
        <p:txBody>
          <a:bodyPr/>
          <a:lstStyle/>
          <a:p>
            <a:r>
              <a:rPr lang="en-US"/>
              <a:t>In each of the following case studies, apply the full process of making ethical decisions to the issue at hand.</a:t>
            </a:r>
          </a:p>
          <a:p>
            <a:r>
              <a:rPr lang="en-US"/>
              <a:t>This is a class discussion and you will contribute comments one </a:t>
            </a:r>
            <a:br>
              <a:rPr lang="en-US"/>
            </a:br>
            <a:r>
              <a:rPr lang="en-US"/>
              <a:t>after another to ensure </a:t>
            </a:r>
            <a:br>
              <a:rPr lang="en-US"/>
            </a:br>
            <a:r>
              <a:rPr lang="en-US"/>
              <a:t>that everyone gets a </a:t>
            </a:r>
            <a:br>
              <a:rPr lang="en-US"/>
            </a:br>
            <a:r>
              <a:rPr lang="en-US"/>
              <a:t>chance to think about </a:t>
            </a:r>
            <a:br>
              <a:rPr lang="en-US"/>
            </a:br>
            <a:r>
              <a:rPr lang="en-US"/>
              <a:t>the process.</a:t>
            </a:r>
          </a:p>
        </p:txBody>
      </p:sp>
      <p:pic>
        <p:nvPicPr>
          <p:cNvPr id="979975" name="Picture 7" descr="MCj02309870000[1]"/>
          <p:cNvPicPr>
            <a:picLocks noChangeAspect="1" noChangeArrowheads="1"/>
          </p:cNvPicPr>
          <p:nvPr/>
        </p:nvPicPr>
        <p:blipFill>
          <a:blip r:embed="rId3" cstate="print"/>
          <a:srcRect/>
          <a:stretch>
            <a:fillRect/>
          </a:stretch>
        </p:blipFill>
        <p:spPr bwMode="auto">
          <a:xfrm>
            <a:off x="4419600" y="3124200"/>
            <a:ext cx="4500563" cy="3316288"/>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42" name="Rectangle 2"/>
          <p:cNvSpPr>
            <a:spLocks noGrp="1" noChangeArrowheads="1"/>
          </p:cNvSpPr>
          <p:nvPr>
            <p:ph type="title"/>
          </p:nvPr>
        </p:nvSpPr>
        <p:spPr/>
        <p:txBody>
          <a:bodyPr/>
          <a:lstStyle/>
          <a:p>
            <a:r>
              <a:rPr lang="en-US"/>
              <a:t>Distributing Viruses</a:t>
            </a:r>
          </a:p>
        </p:txBody>
      </p:sp>
      <p:sp>
        <p:nvSpPr>
          <p:cNvPr id="983043" name="Rectangle 3"/>
          <p:cNvSpPr>
            <a:spLocks noGrp="1" noChangeArrowheads="1"/>
          </p:cNvSpPr>
          <p:nvPr>
            <p:ph type="body" idx="1"/>
          </p:nvPr>
        </p:nvSpPr>
        <p:spPr/>
        <p:txBody>
          <a:bodyPr/>
          <a:lstStyle/>
          <a:p>
            <a:r>
              <a:rPr lang="en-US"/>
              <a:t>Alice enjoys sending people computer viruses.  She finds it fun to send infected files to her friends or enemies and then hearing about their reaction when the viruses put up rude messages or crash their systems.</a:t>
            </a:r>
          </a:p>
          <a:p>
            <a:r>
              <a:rPr lang="en-US"/>
              <a:t>“It’s fun because it’s a challenge to get the virus into their systems.  Kinda like a puzzle, you know?”</a:t>
            </a:r>
          </a:p>
          <a:p>
            <a:r>
              <a:rPr lang="en-US"/>
              <a:t>She doesn’t think that there’s anything wrong with what she’s doing.  “It’s only a game,” she says.  “Nobody gets hurt and it just screws up computers, so who cares?”</a:t>
            </a:r>
          </a:p>
        </p:txBody>
      </p:sp>
      <p:pic>
        <p:nvPicPr>
          <p:cNvPr id="983044" name="Picture 4" descr="virus"/>
          <p:cNvPicPr>
            <a:picLocks noChangeAspect="1" noChangeArrowheads="1"/>
          </p:cNvPicPr>
          <p:nvPr/>
        </p:nvPicPr>
        <p:blipFill>
          <a:blip r:embed="rId3" cstate="print"/>
          <a:srcRect/>
          <a:stretch>
            <a:fillRect/>
          </a:stretch>
        </p:blipFill>
        <p:spPr bwMode="auto">
          <a:xfrm>
            <a:off x="7419975" y="152400"/>
            <a:ext cx="371475" cy="457200"/>
          </a:xfrm>
          <a:prstGeom prst="rect">
            <a:avLst/>
          </a:prstGeom>
          <a:noFill/>
        </p:spPr>
      </p:pic>
      <p:pic>
        <p:nvPicPr>
          <p:cNvPr id="983048" name="Picture 8" descr="virus"/>
          <p:cNvPicPr>
            <a:picLocks noChangeAspect="1" noChangeArrowheads="1"/>
          </p:cNvPicPr>
          <p:nvPr/>
        </p:nvPicPr>
        <p:blipFill>
          <a:blip r:embed="rId4" cstate="print"/>
          <a:srcRect/>
          <a:stretch>
            <a:fillRect/>
          </a:stretch>
        </p:blipFill>
        <p:spPr bwMode="auto">
          <a:xfrm>
            <a:off x="4419600" y="1066800"/>
            <a:ext cx="371475" cy="457200"/>
          </a:xfrm>
          <a:prstGeom prst="rect">
            <a:avLst/>
          </a:prstGeom>
          <a:noFill/>
        </p:spPr>
      </p:pic>
      <p:pic>
        <p:nvPicPr>
          <p:cNvPr id="983049" name="Picture 9" descr="virus"/>
          <p:cNvPicPr>
            <a:picLocks noChangeAspect="1" noChangeArrowheads="1"/>
          </p:cNvPicPr>
          <p:nvPr/>
        </p:nvPicPr>
        <p:blipFill>
          <a:blip r:embed="rId4" cstate="print"/>
          <a:srcRect/>
          <a:stretch>
            <a:fillRect/>
          </a:stretch>
        </p:blipFill>
        <p:spPr bwMode="auto">
          <a:xfrm>
            <a:off x="609600" y="2895600"/>
            <a:ext cx="371475" cy="457200"/>
          </a:xfrm>
          <a:prstGeom prst="rect">
            <a:avLst/>
          </a:prstGeom>
          <a:noFill/>
        </p:spPr>
      </p:pic>
      <p:pic>
        <p:nvPicPr>
          <p:cNvPr id="983050" name="Picture 10" descr="virus"/>
          <p:cNvPicPr>
            <a:picLocks noChangeAspect="1" noChangeArrowheads="1"/>
          </p:cNvPicPr>
          <p:nvPr/>
        </p:nvPicPr>
        <p:blipFill>
          <a:blip r:embed="rId4" cstate="print"/>
          <a:srcRect/>
          <a:stretch>
            <a:fillRect/>
          </a:stretch>
        </p:blipFill>
        <p:spPr bwMode="auto">
          <a:xfrm>
            <a:off x="5867400" y="6019800"/>
            <a:ext cx="371475" cy="457200"/>
          </a:xfrm>
          <a:prstGeom prst="rect">
            <a:avLst/>
          </a:prstGeom>
          <a:noFill/>
        </p:spPr>
      </p:pic>
      <p:pic>
        <p:nvPicPr>
          <p:cNvPr id="983051" name="Picture 11" descr="virus"/>
          <p:cNvPicPr>
            <a:picLocks noChangeAspect="1" noChangeArrowheads="1"/>
          </p:cNvPicPr>
          <p:nvPr/>
        </p:nvPicPr>
        <p:blipFill>
          <a:blip r:embed="rId4" cstate="print"/>
          <a:srcRect/>
          <a:stretch>
            <a:fillRect/>
          </a:stretch>
        </p:blipFill>
        <p:spPr bwMode="auto">
          <a:xfrm>
            <a:off x="8153400" y="3200400"/>
            <a:ext cx="371475" cy="457200"/>
          </a:xfrm>
          <a:prstGeom prst="rect">
            <a:avLst/>
          </a:prstGeom>
          <a:noFill/>
        </p:spPr>
      </p:pic>
      <p:pic>
        <p:nvPicPr>
          <p:cNvPr id="983052" name="Picture 12" descr="virus"/>
          <p:cNvPicPr>
            <a:picLocks noChangeAspect="1" noChangeArrowheads="1"/>
          </p:cNvPicPr>
          <p:nvPr/>
        </p:nvPicPr>
        <p:blipFill>
          <a:blip r:embed="rId4" cstate="print"/>
          <a:srcRect/>
          <a:stretch>
            <a:fillRect/>
          </a:stretch>
        </p:blipFill>
        <p:spPr bwMode="auto">
          <a:xfrm>
            <a:off x="8229600" y="1752600"/>
            <a:ext cx="371475" cy="457200"/>
          </a:xfrm>
          <a:prstGeom prst="rect">
            <a:avLst/>
          </a:prstGeom>
          <a:noFill/>
        </p:spPr>
      </p:pic>
      <p:pic>
        <p:nvPicPr>
          <p:cNvPr id="983053" name="Picture 13" descr="virus"/>
          <p:cNvPicPr>
            <a:picLocks noChangeAspect="1" noChangeArrowheads="1"/>
          </p:cNvPicPr>
          <p:nvPr/>
        </p:nvPicPr>
        <p:blipFill>
          <a:blip r:embed="rId5" cstate="print"/>
          <a:srcRect/>
          <a:stretch>
            <a:fillRect/>
          </a:stretch>
        </p:blipFill>
        <p:spPr bwMode="auto">
          <a:xfrm>
            <a:off x="1524000" y="228600"/>
            <a:ext cx="371475" cy="457200"/>
          </a:xfrm>
          <a:prstGeom prst="rect">
            <a:avLst/>
          </a:prstGeom>
          <a:noFill/>
        </p:spPr>
      </p:pic>
      <p:pic>
        <p:nvPicPr>
          <p:cNvPr id="983054" name="Picture 14" descr="virus"/>
          <p:cNvPicPr>
            <a:picLocks noChangeAspect="1" noChangeArrowheads="1"/>
          </p:cNvPicPr>
          <p:nvPr/>
        </p:nvPicPr>
        <p:blipFill>
          <a:blip r:embed="rId4" cstate="print"/>
          <a:srcRect/>
          <a:stretch>
            <a:fillRect/>
          </a:stretch>
        </p:blipFill>
        <p:spPr bwMode="auto">
          <a:xfrm>
            <a:off x="5715000" y="685800"/>
            <a:ext cx="371475" cy="457200"/>
          </a:xfrm>
          <a:prstGeom prst="rect">
            <a:avLst/>
          </a:prstGeom>
          <a:noFill/>
        </p:spPr>
      </p:pic>
      <p:pic>
        <p:nvPicPr>
          <p:cNvPr id="983055" name="Picture 15" descr="virus"/>
          <p:cNvPicPr>
            <a:picLocks noChangeAspect="1" noChangeArrowheads="1"/>
          </p:cNvPicPr>
          <p:nvPr/>
        </p:nvPicPr>
        <p:blipFill>
          <a:blip r:embed="rId4" cstate="print"/>
          <a:srcRect/>
          <a:stretch>
            <a:fillRect/>
          </a:stretch>
        </p:blipFill>
        <p:spPr bwMode="auto">
          <a:xfrm>
            <a:off x="533400" y="1600200"/>
            <a:ext cx="371475" cy="457200"/>
          </a:xfrm>
          <a:prstGeom prst="rect">
            <a:avLst/>
          </a:prstGeom>
          <a:noFill/>
        </p:spPr>
      </p:pic>
      <p:pic>
        <p:nvPicPr>
          <p:cNvPr id="983056" name="Picture 16" descr="virus"/>
          <p:cNvPicPr>
            <a:picLocks noChangeAspect="1" noChangeArrowheads="1"/>
          </p:cNvPicPr>
          <p:nvPr/>
        </p:nvPicPr>
        <p:blipFill>
          <a:blip r:embed="rId4" cstate="print"/>
          <a:srcRect/>
          <a:stretch>
            <a:fillRect/>
          </a:stretch>
        </p:blipFill>
        <p:spPr bwMode="auto">
          <a:xfrm>
            <a:off x="6172200" y="0"/>
            <a:ext cx="371475" cy="457200"/>
          </a:xfrm>
          <a:prstGeom prst="rect">
            <a:avLst/>
          </a:prstGeom>
          <a:noFill/>
        </p:spPr>
      </p:pic>
      <p:pic>
        <p:nvPicPr>
          <p:cNvPr id="983057" name="Picture 17" descr="virus"/>
          <p:cNvPicPr>
            <a:picLocks noChangeAspect="1" noChangeArrowheads="1"/>
          </p:cNvPicPr>
          <p:nvPr/>
        </p:nvPicPr>
        <p:blipFill>
          <a:blip r:embed="rId4" cstate="print"/>
          <a:srcRect/>
          <a:stretch>
            <a:fillRect/>
          </a:stretch>
        </p:blipFill>
        <p:spPr bwMode="auto">
          <a:xfrm>
            <a:off x="1143000" y="1219200"/>
            <a:ext cx="371475" cy="457200"/>
          </a:xfrm>
          <a:prstGeom prst="rect">
            <a:avLst/>
          </a:prstGeom>
          <a:noFill/>
        </p:spPr>
      </p:pic>
      <p:pic>
        <p:nvPicPr>
          <p:cNvPr id="983058" name="Picture 18" descr="virus"/>
          <p:cNvPicPr>
            <a:picLocks noChangeAspect="1" noChangeArrowheads="1"/>
          </p:cNvPicPr>
          <p:nvPr/>
        </p:nvPicPr>
        <p:blipFill>
          <a:blip r:embed="rId4" cstate="print"/>
          <a:srcRect/>
          <a:stretch>
            <a:fillRect/>
          </a:stretch>
        </p:blipFill>
        <p:spPr bwMode="auto">
          <a:xfrm>
            <a:off x="6781800" y="5257800"/>
            <a:ext cx="371475" cy="457200"/>
          </a:xfrm>
          <a:prstGeom prst="rect">
            <a:avLst/>
          </a:prstGeom>
          <a:noFill/>
        </p:spPr>
      </p:pic>
      <p:pic>
        <p:nvPicPr>
          <p:cNvPr id="983059" name="Picture 19" descr="virus"/>
          <p:cNvPicPr>
            <a:picLocks noChangeAspect="1" noChangeArrowheads="1"/>
          </p:cNvPicPr>
          <p:nvPr/>
        </p:nvPicPr>
        <p:blipFill>
          <a:blip r:embed="rId3" cstate="print"/>
          <a:srcRect/>
          <a:stretch>
            <a:fillRect/>
          </a:stretch>
        </p:blipFill>
        <p:spPr bwMode="auto">
          <a:xfrm>
            <a:off x="4876800" y="4191000"/>
            <a:ext cx="371475" cy="457200"/>
          </a:xfrm>
          <a:prstGeom prst="rect">
            <a:avLst/>
          </a:prstGeom>
          <a:noFill/>
        </p:spPr>
      </p:pic>
      <p:pic>
        <p:nvPicPr>
          <p:cNvPr id="983060" name="Picture 20" descr="virus"/>
          <p:cNvPicPr>
            <a:picLocks noChangeAspect="1" noChangeArrowheads="1"/>
          </p:cNvPicPr>
          <p:nvPr/>
        </p:nvPicPr>
        <p:blipFill>
          <a:blip r:embed="rId4" cstate="print"/>
          <a:srcRect/>
          <a:stretch>
            <a:fillRect/>
          </a:stretch>
        </p:blipFill>
        <p:spPr bwMode="auto">
          <a:xfrm>
            <a:off x="8001000" y="5638800"/>
            <a:ext cx="371475" cy="457200"/>
          </a:xfrm>
          <a:prstGeom prst="rect">
            <a:avLst/>
          </a:prstGeom>
          <a:noFill/>
        </p:spPr>
      </p:pic>
      <p:pic>
        <p:nvPicPr>
          <p:cNvPr id="983061" name="Picture 21" descr="virus"/>
          <p:cNvPicPr>
            <a:picLocks noChangeAspect="1" noChangeArrowheads="1"/>
          </p:cNvPicPr>
          <p:nvPr/>
        </p:nvPicPr>
        <p:blipFill>
          <a:blip r:embed="rId5" cstate="print"/>
          <a:srcRect/>
          <a:stretch>
            <a:fillRect/>
          </a:stretch>
        </p:blipFill>
        <p:spPr bwMode="auto">
          <a:xfrm>
            <a:off x="0" y="3962400"/>
            <a:ext cx="371475" cy="457200"/>
          </a:xfrm>
          <a:prstGeom prst="rect">
            <a:avLst/>
          </a:prstGeom>
          <a:noFill/>
        </p:spPr>
      </p:pic>
      <p:pic>
        <p:nvPicPr>
          <p:cNvPr id="983062" name="Picture 22" descr="virus"/>
          <p:cNvPicPr>
            <a:picLocks noChangeAspect="1" noChangeArrowheads="1"/>
          </p:cNvPicPr>
          <p:nvPr/>
        </p:nvPicPr>
        <p:blipFill>
          <a:blip r:embed="rId4" cstate="print"/>
          <a:srcRect/>
          <a:stretch>
            <a:fillRect/>
          </a:stretch>
        </p:blipFill>
        <p:spPr bwMode="auto">
          <a:xfrm>
            <a:off x="304800" y="5562600"/>
            <a:ext cx="371475" cy="457200"/>
          </a:xfrm>
          <a:prstGeom prst="rect">
            <a:avLst/>
          </a:prstGeom>
          <a:noFill/>
        </p:spPr>
      </p:pic>
      <p:pic>
        <p:nvPicPr>
          <p:cNvPr id="983063" name="Picture 23" descr="virus"/>
          <p:cNvPicPr>
            <a:picLocks noChangeAspect="1" noChangeArrowheads="1"/>
          </p:cNvPicPr>
          <p:nvPr/>
        </p:nvPicPr>
        <p:blipFill>
          <a:blip r:embed="rId4" cstate="print"/>
          <a:srcRect/>
          <a:stretch>
            <a:fillRect/>
          </a:stretch>
        </p:blipFill>
        <p:spPr bwMode="auto">
          <a:xfrm>
            <a:off x="1981200" y="6096000"/>
            <a:ext cx="371475" cy="457200"/>
          </a:xfrm>
          <a:prstGeom prst="rect">
            <a:avLst/>
          </a:prstGeom>
          <a:noFill/>
        </p:spPr>
      </p:pic>
      <p:pic>
        <p:nvPicPr>
          <p:cNvPr id="983064" name="Picture 24" descr="virus"/>
          <p:cNvPicPr>
            <a:picLocks noChangeAspect="1" noChangeArrowheads="1"/>
          </p:cNvPicPr>
          <p:nvPr/>
        </p:nvPicPr>
        <p:blipFill>
          <a:blip r:embed="rId6" cstate="print"/>
          <a:srcRect/>
          <a:stretch>
            <a:fillRect/>
          </a:stretch>
        </p:blipFill>
        <p:spPr bwMode="auto">
          <a:xfrm>
            <a:off x="3386138" y="957263"/>
            <a:ext cx="457200" cy="371475"/>
          </a:xfrm>
          <a:prstGeom prst="rect">
            <a:avLst/>
          </a:prstGeom>
          <a:noFill/>
        </p:spPr>
      </p:pic>
      <p:pic>
        <p:nvPicPr>
          <p:cNvPr id="983065" name="Picture 25" descr="virus"/>
          <p:cNvPicPr>
            <a:picLocks noChangeAspect="1" noChangeArrowheads="1"/>
          </p:cNvPicPr>
          <p:nvPr/>
        </p:nvPicPr>
        <p:blipFill>
          <a:blip r:embed="rId6" cstate="print"/>
          <a:srcRect/>
          <a:stretch>
            <a:fillRect/>
          </a:stretch>
        </p:blipFill>
        <p:spPr bwMode="auto">
          <a:xfrm>
            <a:off x="3690938" y="5986463"/>
            <a:ext cx="457200" cy="371475"/>
          </a:xfrm>
          <a:prstGeom prst="rect">
            <a:avLst/>
          </a:prstGeom>
          <a:noFill/>
        </p:spPr>
      </p:pic>
      <p:pic>
        <p:nvPicPr>
          <p:cNvPr id="983066" name="Picture 26" descr="virus"/>
          <p:cNvPicPr>
            <a:picLocks noChangeAspect="1" noChangeArrowheads="1"/>
          </p:cNvPicPr>
          <p:nvPr/>
        </p:nvPicPr>
        <p:blipFill>
          <a:blip r:embed="rId4" cstate="print"/>
          <a:srcRect/>
          <a:stretch>
            <a:fillRect/>
          </a:stretch>
        </p:blipFill>
        <p:spPr bwMode="auto">
          <a:xfrm>
            <a:off x="5105400" y="152400"/>
            <a:ext cx="371475" cy="457200"/>
          </a:xfrm>
          <a:prstGeom prst="rect">
            <a:avLst/>
          </a:prstGeom>
          <a:noFill/>
        </p:spPr>
      </p:pic>
      <p:pic>
        <p:nvPicPr>
          <p:cNvPr id="983067" name="Picture 27" descr="virus"/>
          <p:cNvPicPr>
            <a:picLocks noChangeAspect="1" noChangeArrowheads="1"/>
          </p:cNvPicPr>
          <p:nvPr/>
        </p:nvPicPr>
        <p:blipFill>
          <a:blip r:embed="rId4" cstate="print"/>
          <a:srcRect/>
          <a:stretch>
            <a:fillRect/>
          </a:stretch>
        </p:blipFill>
        <p:spPr bwMode="auto">
          <a:xfrm>
            <a:off x="3429000" y="0"/>
            <a:ext cx="371475" cy="457200"/>
          </a:xfrm>
          <a:prstGeom prst="rect">
            <a:avLst/>
          </a:prstGeom>
          <a:noFill/>
        </p:spPr>
      </p:pic>
      <p:pic>
        <p:nvPicPr>
          <p:cNvPr id="983068" name="Picture 28" descr="virus"/>
          <p:cNvPicPr>
            <a:picLocks noChangeAspect="1" noChangeArrowheads="1"/>
          </p:cNvPicPr>
          <p:nvPr/>
        </p:nvPicPr>
        <p:blipFill>
          <a:blip r:embed="rId4" cstate="print"/>
          <a:srcRect/>
          <a:stretch>
            <a:fillRect/>
          </a:stretch>
        </p:blipFill>
        <p:spPr bwMode="auto">
          <a:xfrm>
            <a:off x="4267200" y="4876800"/>
            <a:ext cx="371475" cy="457200"/>
          </a:xfrm>
          <a:prstGeom prst="rect">
            <a:avLst/>
          </a:prstGeom>
          <a:noFill/>
        </p:spPr>
      </p:pic>
      <p:pic>
        <p:nvPicPr>
          <p:cNvPr id="983069" name="Picture 29" descr="virus"/>
          <p:cNvPicPr>
            <a:picLocks noChangeAspect="1" noChangeArrowheads="1"/>
          </p:cNvPicPr>
          <p:nvPr/>
        </p:nvPicPr>
        <p:blipFill>
          <a:blip r:embed="rId7" cstate="print"/>
          <a:srcRect/>
          <a:stretch>
            <a:fillRect/>
          </a:stretch>
        </p:blipFill>
        <p:spPr bwMode="auto">
          <a:xfrm>
            <a:off x="6738938" y="1185863"/>
            <a:ext cx="457200" cy="371475"/>
          </a:xfrm>
          <a:prstGeom prst="rect">
            <a:avLst/>
          </a:prstGeom>
          <a:noFill/>
        </p:spPr>
      </p:pic>
      <p:pic>
        <p:nvPicPr>
          <p:cNvPr id="983070" name="Picture 30" descr="virus"/>
          <p:cNvPicPr>
            <a:picLocks noChangeAspect="1" noChangeArrowheads="1"/>
          </p:cNvPicPr>
          <p:nvPr/>
        </p:nvPicPr>
        <p:blipFill>
          <a:blip r:embed="rId4" cstate="print"/>
          <a:srcRect/>
          <a:stretch>
            <a:fillRect/>
          </a:stretch>
        </p:blipFill>
        <p:spPr bwMode="auto">
          <a:xfrm>
            <a:off x="0" y="0"/>
            <a:ext cx="371475" cy="457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983044"/>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983048"/>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nodeType="afterEffect">
                                  <p:stCondLst>
                                    <p:cond delay="3000"/>
                                  </p:stCondLst>
                                  <p:childTnLst>
                                    <p:set>
                                      <p:cBhvr>
                                        <p:cTn id="12" dur="1" fill="hold">
                                          <p:stCondLst>
                                            <p:cond delay="0"/>
                                          </p:stCondLst>
                                        </p:cTn>
                                        <p:tgtEl>
                                          <p:spTgt spid="983049"/>
                                        </p:tgtEl>
                                        <p:attrNameLst>
                                          <p:attrName>style.visibility</p:attrName>
                                        </p:attrNameLst>
                                      </p:cBhvr>
                                      <p:to>
                                        <p:strVal val="visible"/>
                                      </p:to>
                                    </p:set>
                                  </p:childTnLst>
                                </p:cTn>
                              </p:par>
                            </p:childTnLst>
                          </p:cTn>
                        </p:par>
                        <p:par>
                          <p:cTn id="13" fill="hold">
                            <p:stCondLst>
                              <p:cond delay="3000"/>
                            </p:stCondLst>
                            <p:childTnLst>
                              <p:par>
                                <p:cTn id="14" presetID="1" presetClass="entr" presetSubtype="0" fill="hold" nodeType="afterEffect">
                                  <p:stCondLst>
                                    <p:cond delay="3000"/>
                                  </p:stCondLst>
                                  <p:childTnLst>
                                    <p:set>
                                      <p:cBhvr>
                                        <p:cTn id="15" dur="1" fill="hold">
                                          <p:stCondLst>
                                            <p:cond delay="0"/>
                                          </p:stCondLst>
                                        </p:cTn>
                                        <p:tgtEl>
                                          <p:spTgt spid="983050"/>
                                        </p:tgtEl>
                                        <p:attrNameLst>
                                          <p:attrName>style.visibility</p:attrName>
                                        </p:attrNameLst>
                                      </p:cBhvr>
                                      <p:to>
                                        <p:strVal val="visible"/>
                                      </p:to>
                                    </p:set>
                                  </p:childTnLst>
                                </p:cTn>
                              </p:par>
                            </p:childTnLst>
                          </p:cTn>
                        </p:par>
                        <p:par>
                          <p:cTn id="16" fill="hold">
                            <p:stCondLst>
                              <p:cond delay="6000"/>
                            </p:stCondLst>
                            <p:childTnLst>
                              <p:par>
                                <p:cTn id="17" presetID="1" presetClass="entr" presetSubtype="0" fill="hold" nodeType="afterEffect">
                                  <p:stCondLst>
                                    <p:cond delay="3000"/>
                                  </p:stCondLst>
                                  <p:childTnLst>
                                    <p:set>
                                      <p:cBhvr>
                                        <p:cTn id="18" dur="1" fill="hold">
                                          <p:stCondLst>
                                            <p:cond delay="0"/>
                                          </p:stCondLst>
                                        </p:cTn>
                                        <p:tgtEl>
                                          <p:spTgt spid="983051"/>
                                        </p:tgtEl>
                                        <p:attrNameLst>
                                          <p:attrName>style.visibility</p:attrName>
                                        </p:attrNameLst>
                                      </p:cBhvr>
                                      <p:to>
                                        <p:strVal val="visible"/>
                                      </p:to>
                                    </p:set>
                                  </p:childTnLst>
                                </p:cTn>
                              </p:par>
                            </p:childTnLst>
                          </p:cTn>
                        </p:par>
                        <p:par>
                          <p:cTn id="19" fill="hold">
                            <p:stCondLst>
                              <p:cond delay="9000"/>
                            </p:stCondLst>
                            <p:childTnLst>
                              <p:par>
                                <p:cTn id="20" presetID="1" presetClass="entr" presetSubtype="0" fill="hold" nodeType="afterEffect">
                                  <p:stCondLst>
                                    <p:cond delay="3000"/>
                                  </p:stCondLst>
                                  <p:childTnLst>
                                    <p:set>
                                      <p:cBhvr>
                                        <p:cTn id="21" dur="1" fill="hold">
                                          <p:stCondLst>
                                            <p:cond delay="0"/>
                                          </p:stCondLst>
                                        </p:cTn>
                                        <p:tgtEl>
                                          <p:spTgt spid="983052"/>
                                        </p:tgtEl>
                                        <p:attrNameLst>
                                          <p:attrName>style.visibility</p:attrName>
                                        </p:attrNameLst>
                                      </p:cBhvr>
                                      <p:to>
                                        <p:strVal val="visible"/>
                                      </p:to>
                                    </p:set>
                                  </p:childTnLst>
                                </p:cTn>
                              </p:par>
                            </p:childTnLst>
                          </p:cTn>
                        </p:par>
                        <p:par>
                          <p:cTn id="22" fill="hold">
                            <p:stCondLst>
                              <p:cond delay="12000"/>
                            </p:stCondLst>
                            <p:childTnLst>
                              <p:par>
                                <p:cTn id="23" presetID="1" presetClass="entr" presetSubtype="0" fill="hold" nodeType="afterEffect">
                                  <p:stCondLst>
                                    <p:cond delay="3000"/>
                                  </p:stCondLst>
                                  <p:childTnLst>
                                    <p:set>
                                      <p:cBhvr>
                                        <p:cTn id="24" dur="1" fill="hold">
                                          <p:stCondLst>
                                            <p:cond delay="0"/>
                                          </p:stCondLst>
                                        </p:cTn>
                                        <p:tgtEl>
                                          <p:spTgt spid="983053"/>
                                        </p:tgtEl>
                                        <p:attrNameLst>
                                          <p:attrName>style.visibility</p:attrName>
                                        </p:attrNameLst>
                                      </p:cBhvr>
                                      <p:to>
                                        <p:strVal val="visible"/>
                                      </p:to>
                                    </p:set>
                                  </p:childTnLst>
                                </p:cTn>
                              </p:par>
                            </p:childTnLst>
                          </p:cTn>
                        </p:par>
                        <p:par>
                          <p:cTn id="25" fill="hold">
                            <p:stCondLst>
                              <p:cond delay="15000"/>
                            </p:stCondLst>
                            <p:childTnLst>
                              <p:par>
                                <p:cTn id="26" presetID="1" presetClass="entr" presetSubtype="0" fill="hold" nodeType="afterEffect">
                                  <p:stCondLst>
                                    <p:cond delay="3000"/>
                                  </p:stCondLst>
                                  <p:childTnLst>
                                    <p:set>
                                      <p:cBhvr>
                                        <p:cTn id="27" dur="1" fill="hold">
                                          <p:stCondLst>
                                            <p:cond delay="0"/>
                                          </p:stCondLst>
                                        </p:cTn>
                                        <p:tgtEl>
                                          <p:spTgt spid="983054"/>
                                        </p:tgtEl>
                                        <p:attrNameLst>
                                          <p:attrName>style.visibility</p:attrName>
                                        </p:attrNameLst>
                                      </p:cBhvr>
                                      <p:to>
                                        <p:strVal val="visible"/>
                                      </p:to>
                                    </p:set>
                                  </p:childTnLst>
                                </p:cTn>
                              </p:par>
                            </p:childTnLst>
                          </p:cTn>
                        </p:par>
                        <p:par>
                          <p:cTn id="28" fill="hold">
                            <p:stCondLst>
                              <p:cond delay="18000"/>
                            </p:stCondLst>
                            <p:childTnLst>
                              <p:par>
                                <p:cTn id="29" presetID="1" presetClass="entr" presetSubtype="0" fill="hold" nodeType="afterEffect">
                                  <p:stCondLst>
                                    <p:cond delay="3000"/>
                                  </p:stCondLst>
                                  <p:childTnLst>
                                    <p:set>
                                      <p:cBhvr>
                                        <p:cTn id="30" dur="1" fill="hold">
                                          <p:stCondLst>
                                            <p:cond delay="0"/>
                                          </p:stCondLst>
                                        </p:cTn>
                                        <p:tgtEl>
                                          <p:spTgt spid="983055"/>
                                        </p:tgtEl>
                                        <p:attrNameLst>
                                          <p:attrName>style.visibility</p:attrName>
                                        </p:attrNameLst>
                                      </p:cBhvr>
                                      <p:to>
                                        <p:strVal val="visible"/>
                                      </p:to>
                                    </p:set>
                                  </p:childTnLst>
                                </p:cTn>
                              </p:par>
                            </p:childTnLst>
                          </p:cTn>
                        </p:par>
                        <p:par>
                          <p:cTn id="31" fill="hold">
                            <p:stCondLst>
                              <p:cond delay="21000"/>
                            </p:stCondLst>
                            <p:childTnLst>
                              <p:par>
                                <p:cTn id="32" presetID="1" presetClass="entr" presetSubtype="0" fill="hold" nodeType="afterEffect">
                                  <p:stCondLst>
                                    <p:cond delay="3000"/>
                                  </p:stCondLst>
                                  <p:childTnLst>
                                    <p:set>
                                      <p:cBhvr>
                                        <p:cTn id="33" dur="1" fill="hold">
                                          <p:stCondLst>
                                            <p:cond delay="0"/>
                                          </p:stCondLst>
                                        </p:cTn>
                                        <p:tgtEl>
                                          <p:spTgt spid="983056"/>
                                        </p:tgtEl>
                                        <p:attrNameLst>
                                          <p:attrName>style.visibility</p:attrName>
                                        </p:attrNameLst>
                                      </p:cBhvr>
                                      <p:to>
                                        <p:strVal val="visible"/>
                                      </p:to>
                                    </p:set>
                                  </p:childTnLst>
                                </p:cTn>
                              </p:par>
                            </p:childTnLst>
                          </p:cTn>
                        </p:par>
                        <p:par>
                          <p:cTn id="34" fill="hold">
                            <p:stCondLst>
                              <p:cond delay="24000"/>
                            </p:stCondLst>
                            <p:childTnLst>
                              <p:par>
                                <p:cTn id="35" presetID="1" presetClass="entr" presetSubtype="0" fill="hold" nodeType="afterEffect">
                                  <p:stCondLst>
                                    <p:cond delay="3000"/>
                                  </p:stCondLst>
                                  <p:childTnLst>
                                    <p:set>
                                      <p:cBhvr>
                                        <p:cTn id="36" dur="1" fill="hold">
                                          <p:stCondLst>
                                            <p:cond delay="0"/>
                                          </p:stCondLst>
                                        </p:cTn>
                                        <p:tgtEl>
                                          <p:spTgt spid="983057"/>
                                        </p:tgtEl>
                                        <p:attrNameLst>
                                          <p:attrName>style.visibility</p:attrName>
                                        </p:attrNameLst>
                                      </p:cBhvr>
                                      <p:to>
                                        <p:strVal val="visible"/>
                                      </p:to>
                                    </p:set>
                                  </p:childTnLst>
                                </p:cTn>
                              </p:par>
                            </p:childTnLst>
                          </p:cTn>
                        </p:par>
                        <p:par>
                          <p:cTn id="37" fill="hold">
                            <p:stCondLst>
                              <p:cond delay="27000"/>
                            </p:stCondLst>
                            <p:childTnLst>
                              <p:par>
                                <p:cTn id="38" presetID="1" presetClass="entr" presetSubtype="0" fill="hold" nodeType="afterEffect">
                                  <p:stCondLst>
                                    <p:cond delay="3000"/>
                                  </p:stCondLst>
                                  <p:childTnLst>
                                    <p:set>
                                      <p:cBhvr>
                                        <p:cTn id="39" dur="1" fill="hold">
                                          <p:stCondLst>
                                            <p:cond delay="0"/>
                                          </p:stCondLst>
                                        </p:cTn>
                                        <p:tgtEl>
                                          <p:spTgt spid="983058"/>
                                        </p:tgtEl>
                                        <p:attrNameLst>
                                          <p:attrName>style.visibility</p:attrName>
                                        </p:attrNameLst>
                                      </p:cBhvr>
                                      <p:to>
                                        <p:strVal val="visible"/>
                                      </p:to>
                                    </p:set>
                                  </p:childTnLst>
                                </p:cTn>
                              </p:par>
                            </p:childTnLst>
                          </p:cTn>
                        </p:par>
                        <p:par>
                          <p:cTn id="40" fill="hold">
                            <p:stCondLst>
                              <p:cond delay="30000"/>
                            </p:stCondLst>
                            <p:childTnLst>
                              <p:par>
                                <p:cTn id="41" presetID="1" presetClass="entr" presetSubtype="0" fill="hold" nodeType="afterEffect">
                                  <p:stCondLst>
                                    <p:cond delay="3000"/>
                                  </p:stCondLst>
                                  <p:childTnLst>
                                    <p:set>
                                      <p:cBhvr>
                                        <p:cTn id="42" dur="1" fill="hold">
                                          <p:stCondLst>
                                            <p:cond delay="0"/>
                                          </p:stCondLst>
                                        </p:cTn>
                                        <p:tgtEl>
                                          <p:spTgt spid="983059"/>
                                        </p:tgtEl>
                                        <p:attrNameLst>
                                          <p:attrName>style.visibility</p:attrName>
                                        </p:attrNameLst>
                                      </p:cBhvr>
                                      <p:to>
                                        <p:strVal val="visible"/>
                                      </p:to>
                                    </p:set>
                                  </p:childTnLst>
                                </p:cTn>
                              </p:par>
                            </p:childTnLst>
                          </p:cTn>
                        </p:par>
                        <p:par>
                          <p:cTn id="43" fill="hold">
                            <p:stCondLst>
                              <p:cond delay="33000"/>
                            </p:stCondLst>
                            <p:childTnLst>
                              <p:par>
                                <p:cTn id="44" presetID="1" presetClass="entr" presetSubtype="0" fill="hold" nodeType="afterEffect">
                                  <p:stCondLst>
                                    <p:cond delay="3000"/>
                                  </p:stCondLst>
                                  <p:childTnLst>
                                    <p:set>
                                      <p:cBhvr>
                                        <p:cTn id="45" dur="1" fill="hold">
                                          <p:stCondLst>
                                            <p:cond delay="0"/>
                                          </p:stCondLst>
                                        </p:cTn>
                                        <p:tgtEl>
                                          <p:spTgt spid="983060"/>
                                        </p:tgtEl>
                                        <p:attrNameLst>
                                          <p:attrName>style.visibility</p:attrName>
                                        </p:attrNameLst>
                                      </p:cBhvr>
                                      <p:to>
                                        <p:strVal val="visible"/>
                                      </p:to>
                                    </p:set>
                                  </p:childTnLst>
                                </p:cTn>
                              </p:par>
                            </p:childTnLst>
                          </p:cTn>
                        </p:par>
                        <p:par>
                          <p:cTn id="46" fill="hold">
                            <p:stCondLst>
                              <p:cond delay="36000"/>
                            </p:stCondLst>
                            <p:childTnLst>
                              <p:par>
                                <p:cTn id="47" presetID="1" presetClass="entr" presetSubtype="0" fill="hold" nodeType="afterEffect">
                                  <p:stCondLst>
                                    <p:cond delay="3000"/>
                                  </p:stCondLst>
                                  <p:childTnLst>
                                    <p:set>
                                      <p:cBhvr>
                                        <p:cTn id="48" dur="1" fill="hold">
                                          <p:stCondLst>
                                            <p:cond delay="0"/>
                                          </p:stCondLst>
                                        </p:cTn>
                                        <p:tgtEl>
                                          <p:spTgt spid="983061"/>
                                        </p:tgtEl>
                                        <p:attrNameLst>
                                          <p:attrName>style.visibility</p:attrName>
                                        </p:attrNameLst>
                                      </p:cBhvr>
                                      <p:to>
                                        <p:strVal val="visible"/>
                                      </p:to>
                                    </p:set>
                                  </p:childTnLst>
                                </p:cTn>
                              </p:par>
                            </p:childTnLst>
                          </p:cTn>
                        </p:par>
                        <p:par>
                          <p:cTn id="49" fill="hold">
                            <p:stCondLst>
                              <p:cond delay="39000"/>
                            </p:stCondLst>
                            <p:childTnLst>
                              <p:par>
                                <p:cTn id="50" presetID="1" presetClass="entr" presetSubtype="0" fill="hold" nodeType="afterEffect">
                                  <p:stCondLst>
                                    <p:cond delay="3000"/>
                                  </p:stCondLst>
                                  <p:childTnLst>
                                    <p:set>
                                      <p:cBhvr>
                                        <p:cTn id="51" dur="1" fill="hold">
                                          <p:stCondLst>
                                            <p:cond delay="0"/>
                                          </p:stCondLst>
                                        </p:cTn>
                                        <p:tgtEl>
                                          <p:spTgt spid="983062"/>
                                        </p:tgtEl>
                                        <p:attrNameLst>
                                          <p:attrName>style.visibility</p:attrName>
                                        </p:attrNameLst>
                                      </p:cBhvr>
                                      <p:to>
                                        <p:strVal val="visible"/>
                                      </p:to>
                                    </p:set>
                                  </p:childTnLst>
                                </p:cTn>
                              </p:par>
                            </p:childTnLst>
                          </p:cTn>
                        </p:par>
                        <p:par>
                          <p:cTn id="52" fill="hold">
                            <p:stCondLst>
                              <p:cond delay="42000"/>
                            </p:stCondLst>
                            <p:childTnLst>
                              <p:par>
                                <p:cTn id="53" presetID="1" presetClass="entr" presetSubtype="0" fill="hold" nodeType="afterEffect">
                                  <p:stCondLst>
                                    <p:cond delay="3000"/>
                                  </p:stCondLst>
                                  <p:childTnLst>
                                    <p:set>
                                      <p:cBhvr>
                                        <p:cTn id="54" dur="1" fill="hold">
                                          <p:stCondLst>
                                            <p:cond delay="0"/>
                                          </p:stCondLst>
                                        </p:cTn>
                                        <p:tgtEl>
                                          <p:spTgt spid="983063"/>
                                        </p:tgtEl>
                                        <p:attrNameLst>
                                          <p:attrName>style.visibility</p:attrName>
                                        </p:attrNameLst>
                                      </p:cBhvr>
                                      <p:to>
                                        <p:strVal val="visible"/>
                                      </p:to>
                                    </p:set>
                                  </p:childTnLst>
                                </p:cTn>
                              </p:par>
                            </p:childTnLst>
                          </p:cTn>
                        </p:par>
                        <p:par>
                          <p:cTn id="55" fill="hold">
                            <p:stCondLst>
                              <p:cond delay="45000"/>
                            </p:stCondLst>
                            <p:childTnLst>
                              <p:par>
                                <p:cTn id="56" presetID="1" presetClass="entr" presetSubtype="0" fill="hold" nodeType="afterEffect">
                                  <p:stCondLst>
                                    <p:cond delay="3000"/>
                                  </p:stCondLst>
                                  <p:childTnLst>
                                    <p:set>
                                      <p:cBhvr>
                                        <p:cTn id="57" dur="1" fill="hold">
                                          <p:stCondLst>
                                            <p:cond delay="0"/>
                                          </p:stCondLst>
                                        </p:cTn>
                                        <p:tgtEl>
                                          <p:spTgt spid="983064"/>
                                        </p:tgtEl>
                                        <p:attrNameLst>
                                          <p:attrName>style.visibility</p:attrName>
                                        </p:attrNameLst>
                                      </p:cBhvr>
                                      <p:to>
                                        <p:strVal val="visible"/>
                                      </p:to>
                                    </p:set>
                                  </p:childTnLst>
                                </p:cTn>
                              </p:par>
                            </p:childTnLst>
                          </p:cTn>
                        </p:par>
                        <p:par>
                          <p:cTn id="58" fill="hold">
                            <p:stCondLst>
                              <p:cond delay="48000"/>
                            </p:stCondLst>
                            <p:childTnLst>
                              <p:par>
                                <p:cTn id="59" presetID="1" presetClass="entr" presetSubtype="0" fill="hold" nodeType="afterEffect">
                                  <p:stCondLst>
                                    <p:cond delay="3000"/>
                                  </p:stCondLst>
                                  <p:childTnLst>
                                    <p:set>
                                      <p:cBhvr>
                                        <p:cTn id="60" dur="1" fill="hold">
                                          <p:stCondLst>
                                            <p:cond delay="0"/>
                                          </p:stCondLst>
                                        </p:cTn>
                                        <p:tgtEl>
                                          <p:spTgt spid="983065"/>
                                        </p:tgtEl>
                                        <p:attrNameLst>
                                          <p:attrName>style.visibility</p:attrName>
                                        </p:attrNameLst>
                                      </p:cBhvr>
                                      <p:to>
                                        <p:strVal val="visible"/>
                                      </p:to>
                                    </p:set>
                                  </p:childTnLst>
                                </p:cTn>
                              </p:par>
                            </p:childTnLst>
                          </p:cTn>
                        </p:par>
                        <p:par>
                          <p:cTn id="61" fill="hold">
                            <p:stCondLst>
                              <p:cond delay="51000"/>
                            </p:stCondLst>
                            <p:childTnLst>
                              <p:par>
                                <p:cTn id="62" presetID="1" presetClass="entr" presetSubtype="0" fill="hold" nodeType="afterEffect">
                                  <p:stCondLst>
                                    <p:cond delay="3000"/>
                                  </p:stCondLst>
                                  <p:childTnLst>
                                    <p:set>
                                      <p:cBhvr>
                                        <p:cTn id="63" dur="1" fill="hold">
                                          <p:stCondLst>
                                            <p:cond delay="0"/>
                                          </p:stCondLst>
                                        </p:cTn>
                                        <p:tgtEl>
                                          <p:spTgt spid="983066"/>
                                        </p:tgtEl>
                                        <p:attrNameLst>
                                          <p:attrName>style.visibility</p:attrName>
                                        </p:attrNameLst>
                                      </p:cBhvr>
                                      <p:to>
                                        <p:strVal val="visible"/>
                                      </p:to>
                                    </p:set>
                                  </p:childTnLst>
                                </p:cTn>
                              </p:par>
                            </p:childTnLst>
                          </p:cTn>
                        </p:par>
                        <p:par>
                          <p:cTn id="64" fill="hold">
                            <p:stCondLst>
                              <p:cond delay="54000"/>
                            </p:stCondLst>
                            <p:childTnLst>
                              <p:par>
                                <p:cTn id="65" presetID="1" presetClass="entr" presetSubtype="0" fill="hold" nodeType="afterEffect">
                                  <p:stCondLst>
                                    <p:cond delay="3000"/>
                                  </p:stCondLst>
                                  <p:childTnLst>
                                    <p:set>
                                      <p:cBhvr>
                                        <p:cTn id="66" dur="1" fill="hold">
                                          <p:stCondLst>
                                            <p:cond delay="0"/>
                                          </p:stCondLst>
                                        </p:cTn>
                                        <p:tgtEl>
                                          <p:spTgt spid="983067"/>
                                        </p:tgtEl>
                                        <p:attrNameLst>
                                          <p:attrName>style.visibility</p:attrName>
                                        </p:attrNameLst>
                                      </p:cBhvr>
                                      <p:to>
                                        <p:strVal val="visible"/>
                                      </p:to>
                                    </p:set>
                                  </p:childTnLst>
                                </p:cTn>
                              </p:par>
                            </p:childTnLst>
                          </p:cTn>
                        </p:par>
                        <p:par>
                          <p:cTn id="67" fill="hold">
                            <p:stCondLst>
                              <p:cond delay="57000"/>
                            </p:stCondLst>
                            <p:childTnLst>
                              <p:par>
                                <p:cTn id="68" presetID="1" presetClass="entr" presetSubtype="0" fill="hold" nodeType="afterEffect">
                                  <p:stCondLst>
                                    <p:cond delay="3000"/>
                                  </p:stCondLst>
                                  <p:childTnLst>
                                    <p:set>
                                      <p:cBhvr>
                                        <p:cTn id="69" dur="1" fill="hold">
                                          <p:stCondLst>
                                            <p:cond delay="0"/>
                                          </p:stCondLst>
                                        </p:cTn>
                                        <p:tgtEl>
                                          <p:spTgt spid="983068"/>
                                        </p:tgtEl>
                                        <p:attrNameLst>
                                          <p:attrName>style.visibility</p:attrName>
                                        </p:attrNameLst>
                                      </p:cBhvr>
                                      <p:to>
                                        <p:strVal val="visible"/>
                                      </p:to>
                                    </p:set>
                                  </p:childTnLst>
                                </p:cTn>
                              </p:par>
                            </p:childTnLst>
                          </p:cTn>
                        </p:par>
                        <p:par>
                          <p:cTn id="70" fill="hold">
                            <p:stCondLst>
                              <p:cond delay="60000"/>
                            </p:stCondLst>
                            <p:childTnLst>
                              <p:par>
                                <p:cTn id="71" presetID="1" presetClass="entr" presetSubtype="0" fill="hold" nodeType="afterEffect">
                                  <p:stCondLst>
                                    <p:cond delay="3000"/>
                                  </p:stCondLst>
                                  <p:childTnLst>
                                    <p:set>
                                      <p:cBhvr>
                                        <p:cTn id="72" dur="1" fill="hold">
                                          <p:stCondLst>
                                            <p:cond delay="0"/>
                                          </p:stCondLst>
                                        </p:cTn>
                                        <p:tgtEl>
                                          <p:spTgt spid="983069"/>
                                        </p:tgtEl>
                                        <p:attrNameLst>
                                          <p:attrName>style.visibility</p:attrName>
                                        </p:attrNameLst>
                                      </p:cBhvr>
                                      <p:to>
                                        <p:strVal val="visible"/>
                                      </p:to>
                                    </p:set>
                                  </p:childTnLst>
                                </p:cTn>
                              </p:par>
                            </p:childTnLst>
                          </p:cTn>
                        </p:par>
                        <p:par>
                          <p:cTn id="73" fill="hold">
                            <p:stCondLst>
                              <p:cond delay="63000"/>
                            </p:stCondLst>
                            <p:childTnLst>
                              <p:par>
                                <p:cTn id="74" presetID="1" presetClass="entr" presetSubtype="0" fill="hold" nodeType="afterEffect">
                                  <p:stCondLst>
                                    <p:cond delay="3000"/>
                                  </p:stCondLst>
                                  <p:childTnLst>
                                    <p:set>
                                      <p:cBhvr>
                                        <p:cTn id="75" dur="1" fill="hold">
                                          <p:stCondLst>
                                            <p:cond delay="0"/>
                                          </p:stCondLst>
                                        </p:cTn>
                                        <p:tgtEl>
                                          <p:spTgt spid="9830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4066" name="Rectangle 2"/>
          <p:cNvSpPr>
            <a:spLocks noGrp="1" noChangeArrowheads="1"/>
          </p:cNvSpPr>
          <p:nvPr>
            <p:ph type="title"/>
          </p:nvPr>
        </p:nvSpPr>
        <p:spPr/>
        <p:txBody>
          <a:bodyPr/>
          <a:lstStyle/>
          <a:p>
            <a:r>
              <a:rPr lang="en-US"/>
              <a:t>Denial-of-Service Attacks </a:t>
            </a:r>
            <a:br>
              <a:rPr lang="en-US"/>
            </a:br>
            <a:r>
              <a:rPr lang="en-US"/>
              <a:t>for Extortion</a:t>
            </a:r>
          </a:p>
        </p:txBody>
      </p:sp>
      <p:sp>
        <p:nvSpPr>
          <p:cNvPr id="984067" name="Rectangle 3"/>
          <p:cNvSpPr>
            <a:spLocks noGrp="1" noChangeArrowheads="1"/>
          </p:cNvSpPr>
          <p:nvPr>
            <p:ph type="body" idx="1"/>
          </p:nvPr>
        </p:nvSpPr>
        <p:spPr>
          <a:xfrm>
            <a:off x="990600" y="1295400"/>
            <a:ext cx="7543800" cy="5181600"/>
          </a:xfrm>
        </p:spPr>
        <p:txBody>
          <a:bodyPr/>
          <a:lstStyle/>
          <a:p>
            <a:pPr>
              <a:lnSpc>
                <a:spcPct val="80000"/>
              </a:lnSpc>
            </a:pPr>
            <a:r>
              <a:rPr lang="en-US"/>
              <a:t>Bobby is 23 years old.  He uses DoS attacks to overwhelm commercial Web sites with floods of packets that make it impossible for them to transact business with their customers.</a:t>
            </a:r>
          </a:p>
          <a:p>
            <a:pPr>
              <a:lnSpc>
                <a:spcPct val="80000"/>
              </a:lnSpc>
            </a:pPr>
            <a:r>
              <a:rPr lang="en-US"/>
              <a:t>Then he calls up the Webmasters and </a:t>
            </a:r>
            <a:br>
              <a:rPr lang="en-US"/>
            </a:br>
            <a:r>
              <a:rPr lang="en-US"/>
              <a:t>says, “I understand you’ve been </a:t>
            </a:r>
            <a:br>
              <a:rPr lang="en-US"/>
            </a:br>
            <a:r>
              <a:rPr lang="en-US"/>
              <a:t>having trouble with DoS attacks.  I </a:t>
            </a:r>
            <a:br>
              <a:rPr lang="en-US"/>
            </a:br>
            <a:r>
              <a:rPr lang="en-US"/>
              <a:t>can arrange to protect you against </a:t>
            </a:r>
            <a:br>
              <a:rPr lang="en-US"/>
            </a:br>
            <a:r>
              <a:rPr lang="en-US"/>
              <a:t>those – for the right price.”</a:t>
            </a:r>
          </a:p>
          <a:p>
            <a:pPr>
              <a:lnSpc>
                <a:spcPct val="80000"/>
              </a:lnSpc>
            </a:pPr>
            <a:r>
              <a:rPr lang="en-US"/>
              <a:t>So far he has extorted over $40,000 </a:t>
            </a:r>
            <a:br>
              <a:rPr lang="en-US"/>
            </a:br>
            <a:r>
              <a:rPr lang="en-US"/>
              <a:t>from victims in the first 12 months of his operation.  He is very pleased.</a:t>
            </a:r>
          </a:p>
          <a:p>
            <a:pPr>
              <a:lnSpc>
                <a:spcPct val="80000"/>
              </a:lnSpc>
            </a:pPr>
            <a:r>
              <a:rPr lang="en-US"/>
              <a:t>“It’s their own fault for not having proper defenses,” he says. “It’s not my fault.  If I didn’t do it, someone else would.”</a:t>
            </a:r>
          </a:p>
        </p:txBody>
      </p:sp>
      <p:pic>
        <p:nvPicPr>
          <p:cNvPr id="984068" name="Picture 4" descr="MCj01049780000[1]"/>
          <p:cNvPicPr>
            <a:picLocks noChangeAspect="1" noChangeArrowheads="1"/>
          </p:cNvPicPr>
          <p:nvPr/>
        </p:nvPicPr>
        <p:blipFill>
          <a:blip r:embed="rId3" cstate="print"/>
          <a:srcRect/>
          <a:stretch>
            <a:fillRect/>
          </a:stretch>
        </p:blipFill>
        <p:spPr bwMode="auto">
          <a:xfrm>
            <a:off x="6477000" y="2209800"/>
            <a:ext cx="2667000" cy="26670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5090" name="Rectangle 2"/>
          <p:cNvSpPr>
            <a:spLocks noGrp="1" noChangeArrowheads="1"/>
          </p:cNvSpPr>
          <p:nvPr>
            <p:ph type="title"/>
          </p:nvPr>
        </p:nvSpPr>
        <p:spPr/>
        <p:txBody>
          <a:bodyPr/>
          <a:lstStyle/>
          <a:p>
            <a:r>
              <a:rPr lang="en-US"/>
              <a:t>Sending Spam</a:t>
            </a:r>
          </a:p>
        </p:txBody>
      </p:sp>
      <p:sp>
        <p:nvSpPr>
          <p:cNvPr id="985091" name="Rectangle 3"/>
          <p:cNvSpPr>
            <a:spLocks noGrp="1" noChangeArrowheads="1"/>
          </p:cNvSpPr>
          <p:nvPr>
            <p:ph type="body" idx="1"/>
          </p:nvPr>
        </p:nvSpPr>
        <p:spPr/>
        <p:txBody>
          <a:bodyPr/>
          <a:lstStyle/>
          <a:p>
            <a:pPr>
              <a:lnSpc>
                <a:spcPct val="80000"/>
              </a:lnSpc>
            </a:pPr>
            <a:r>
              <a:rPr lang="en-US"/>
              <a:t>Sanford “Spamford” Wallace made millions in the 1990s by sending out hundreds of millions of e-mail messages advertising products to unwilling recipients.</a:t>
            </a:r>
          </a:p>
          <a:p>
            <a:pPr>
              <a:lnSpc>
                <a:spcPct val="80000"/>
              </a:lnSpc>
            </a:pPr>
            <a:r>
              <a:rPr lang="en-US"/>
              <a:t>He hid the origin of the spam by forging e-mail headers so that the junk e-mail looked as if it came from someone else.</a:t>
            </a:r>
          </a:p>
          <a:p>
            <a:pPr>
              <a:lnSpc>
                <a:spcPct val="80000"/>
              </a:lnSpc>
            </a:pPr>
            <a:r>
              <a:rPr lang="en-US"/>
              <a:t>He was sued by many ISPs and </a:t>
            </a:r>
            <a:br>
              <a:rPr lang="en-US"/>
            </a:br>
            <a:r>
              <a:rPr lang="en-US"/>
              <a:t>lost millions in penalties.  He was </a:t>
            </a:r>
            <a:br>
              <a:rPr lang="en-US"/>
            </a:br>
            <a:r>
              <a:rPr lang="en-US"/>
              <a:t>hacked, mail-bombed, postal-mail-</a:t>
            </a:r>
            <a:br>
              <a:rPr lang="en-US"/>
            </a:br>
            <a:r>
              <a:rPr lang="en-US"/>
              <a:t>bombed and vilified world-wide.</a:t>
            </a:r>
          </a:p>
          <a:p>
            <a:pPr>
              <a:lnSpc>
                <a:spcPct val="80000"/>
              </a:lnSpc>
            </a:pPr>
            <a:r>
              <a:rPr lang="en-US"/>
              <a:t>He finally announced that he was </a:t>
            </a:r>
            <a:br>
              <a:rPr lang="en-US"/>
            </a:br>
            <a:r>
              <a:rPr lang="en-US"/>
              <a:t>out of the spam business in 1998.</a:t>
            </a:r>
          </a:p>
        </p:txBody>
      </p:sp>
      <p:pic>
        <p:nvPicPr>
          <p:cNvPr id="985092" name="Picture 4"/>
          <p:cNvPicPr>
            <a:picLocks noChangeAspect="1" noChangeArrowheads="1"/>
          </p:cNvPicPr>
          <p:nvPr/>
        </p:nvPicPr>
        <p:blipFill>
          <a:blip r:embed="rId3" cstate="print"/>
          <a:srcRect/>
          <a:stretch>
            <a:fillRect/>
          </a:stretch>
        </p:blipFill>
        <p:spPr bwMode="auto">
          <a:xfrm>
            <a:off x="6438900" y="4114800"/>
            <a:ext cx="2705100" cy="2743200"/>
          </a:xfrm>
          <a:prstGeom prst="rect">
            <a:avLst/>
          </a:prstGeom>
          <a:noFill/>
          <a:ln w="12700">
            <a:noFill/>
            <a:miter lim="800000"/>
            <a:headEnd type="none" w="sm" len="sm"/>
            <a:tailEnd type="none" w="sm" len="sm"/>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2018" name="Rectangle 2"/>
          <p:cNvSpPr>
            <a:spLocks noGrp="1" noChangeArrowheads="1"/>
          </p:cNvSpPr>
          <p:nvPr>
            <p:ph type="title"/>
          </p:nvPr>
        </p:nvSpPr>
        <p:spPr/>
        <p:txBody>
          <a:bodyPr/>
          <a:lstStyle/>
          <a:p>
            <a:r>
              <a:rPr lang="en-US"/>
              <a:t>Creating and Distributing Popups and Popup Defenses</a:t>
            </a:r>
          </a:p>
        </p:txBody>
      </p:sp>
      <p:sp>
        <p:nvSpPr>
          <p:cNvPr id="982019" name="Rectangle 3"/>
          <p:cNvSpPr>
            <a:spLocks noGrp="1" noChangeArrowheads="1"/>
          </p:cNvSpPr>
          <p:nvPr>
            <p:ph type="body" idx="1"/>
          </p:nvPr>
        </p:nvSpPr>
        <p:spPr/>
        <p:txBody>
          <a:bodyPr/>
          <a:lstStyle/>
          <a:p>
            <a:r>
              <a:rPr lang="en-US"/>
              <a:t>Sanford Wallace was accused by the US FTC in January 2004 of infesting millions of computers with unwanted popup ads.</a:t>
            </a:r>
          </a:p>
          <a:p>
            <a:r>
              <a:rPr lang="en-US"/>
              <a:t>He then allegedly advertised and sold anti-popup software to combat the very popups he was pushing onto victims’ computers.</a:t>
            </a:r>
          </a:p>
          <a:p>
            <a:r>
              <a:rPr lang="en-US"/>
              <a:t>The anti-popup software didn’t work.</a:t>
            </a:r>
          </a:p>
          <a:p>
            <a:r>
              <a:rPr lang="en-US"/>
              <a:t>A court issued an injunction forbidding Wallace from continuing these practices.</a:t>
            </a:r>
          </a:p>
        </p:txBody>
      </p:sp>
      <p:pic>
        <p:nvPicPr>
          <p:cNvPr id="982020" name="Picture 4" descr="MCj02337790000[1]"/>
          <p:cNvPicPr>
            <a:picLocks noChangeAspect="1" noChangeArrowheads="1"/>
          </p:cNvPicPr>
          <p:nvPr/>
        </p:nvPicPr>
        <p:blipFill>
          <a:blip r:embed="rId3" cstate="print"/>
          <a:srcRect/>
          <a:stretch>
            <a:fillRect/>
          </a:stretch>
        </p:blipFill>
        <p:spPr bwMode="auto">
          <a:xfrm>
            <a:off x="6708775" y="3962400"/>
            <a:ext cx="2435225" cy="28956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6114" name="Rectangle 2"/>
          <p:cNvSpPr>
            <a:spLocks noGrp="1" noChangeArrowheads="1"/>
          </p:cNvSpPr>
          <p:nvPr>
            <p:ph type="title"/>
          </p:nvPr>
        </p:nvSpPr>
        <p:spPr/>
        <p:txBody>
          <a:bodyPr/>
          <a:lstStyle/>
          <a:p>
            <a:r>
              <a:rPr lang="en-US"/>
              <a:t>Hacking for Fun</a:t>
            </a:r>
          </a:p>
        </p:txBody>
      </p:sp>
      <p:sp>
        <p:nvSpPr>
          <p:cNvPr id="986115" name="Rectangle 3"/>
          <p:cNvSpPr>
            <a:spLocks noGrp="1" noChangeArrowheads="1"/>
          </p:cNvSpPr>
          <p:nvPr>
            <p:ph type="body" idx="1"/>
          </p:nvPr>
        </p:nvSpPr>
        <p:spPr>
          <a:xfrm>
            <a:off x="838200" y="1219200"/>
            <a:ext cx="7620000" cy="5105400"/>
          </a:xfrm>
        </p:spPr>
        <p:txBody>
          <a:bodyPr/>
          <a:lstStyle/>
          <a:p>
            <a:pPr>
              <a:lnSpc>
                <a:spcPct val="80000"/>
              </a:lnSpc>
            </a:pPr>
            <a:r>
              <a:rPr lang="en-US"/>
              <a:t>The 4NG3L5 0F C0RRUPT10N h4x0r </a:t>
            </a:r>
            <a:br>
              <a:rPr lang="en-US"/>
            </a:br>
            <a:r>
              <a:rPr lang="en-US"/>
              <a:t>gang consists of 7 children aged between </a:t>
            </a:r>
            <a:br>
              <a:rPr lang="en-US"/>
            </a:br>
            <a:r>
              <a:rPr lang="en-US"/>
              <a:t>9 and 17 years of age.</a:t>
            </a:r>
          </a:p>
          <a:p>
            <a:pPr>
              <a:lnSpc>
                <a:spcPct val="80000"/>
              </a:lnSpc>
            </a:pPr>
            <a:r>
              <a:rPr lang="en-US"/>
              <a:t>The 4NG3L5 enjoy vandalizing Web sites with funny pictures, most of them involving naked women.  They also leave messages insulting the “L4M3R5” who run these sites and pointing out the security holes they used (well, some of them, anyway).</a:t>
            </a:r>
          </a:p>
          <a:p>
            <a:pPr>
              <a:lnSpc>
                <a:spcPct val="80000"/>
              </a:lnSpc>
            </a:pPr>
            <a:r>
              <a:rPr lang="en-US"/>
              <a:t>They “tagged” over 174 Web sites in 8 months and ran contests to see who could tag the most sites in a month.</a:t>
            </a:r>
          </a:p>
          <a:p>
            <a:pPr>
              <a:lnSpc>
                <a:spcPct val="80000"/>
              </a:lnSpc>
            </a:pPr>
            <a:r>
              <a:rPr lang="en-US"/>
              <a:t>“It’s just for fun,” they insisted.  “We never do any real damage, and anyway, these L4M3R5 deserve what they get because they are so stupid.”</a:t>
            </a:r>
          </a:p>
        </p:txBody>
      </p:sp>
      <p:pic>
        <p:nvPicPr>
          <p:cNvPr id="986116" name="Picture 4" descr="HACKSAW"/>
          <p:cNvPicPr>
            <a:picLocks noChangeAspect="1" noChangeArrowheads="1"/>
          </p:cNvPicPr>
          <p:nvPr/>
        </p:nvPicPr>
        <p:blipFill>
          <a:blip r:embed="rId3" cstate="print"/>
          <a:srcRect/>
          <a:stretch>
            <a:fillRect/>
          </a:stretch>
        </p:blipFill>
        <p:spPr bwMode="auto">
          <a:xfrm>
            <a:off x="6365875" y="533400"/>
            <a:ext cx="2778125" cy="157797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6242" name="Rectangle 2"/>
          <p:cNvSpPr>
            <a:spLocks noGrp="1" noChangeArrowheads="1"/>
          </p:cNvSpPr>
          <p:nvPr>
            <p:ph type="title"/>
          </p:nvPr>
        </p:nvSpPr>
        <p:spPr/>
        <p:txBody>
          <a:bodyPr/>
          <a:lstStyle/>
          <a:p>
            <a:r>
              <a:rPr lang="en-US"/>
              <a:t>Topics*</a:t>
            </a:r>
          </a:p>
        </p:txBody>
      </p:sp>
      <p:sp>
        <p:nvSpPr>
          <p:cNvPr id="906243" name="Rectangle 3"/>
          <p:cNvSpPr>
            <a:spLocks noGrp="1" noChangeArrowheads="1"/>
          </p:cNvSpPr>
          <p:nvPr>
            <p:ph type="body" sz="half" idx="1"/>
          </p:nvPr>
        </p:nvSpPr>
        <p:spPr>
          <a:xfrm>
            <a:off x="990600" y="1676400"/>
            <a:ext cx="4419600" cy="4648200"/>
          </a:xfrm>
        </p:spPr>
        <p:txBody>
          <a:bodyPr/>
          <a:lstStyle/>
          <a:p>
            <a:r>
              <a:rPr lang="en-US" sz="3200" dirty="0"/>
              <a:t>Fundamentals</a:t>
            </a:r>
          </a:p>
          <a:p>
            <a:r>
              <a:rPr lang="en-US" sz="3200" dirty="0"/>
              <a:t>Case Studies for Class Discussion</a:t>
            </a:r>
            <a:endParaRPr lang="en-US" sz="2000" dirty="0"/>
          </a:p>
          <a:p>
            <a:endParaRPr lang="en-US" sz="2000" dirty="0"/>
          </a:p>
          <a:p>
            <a:endParaRPr lang="en-US" sz="2000" dirty="0"/>
          </a:p>
          <a:p>
            <a:endParaRPr lang="en-US" sz="2000" dirty="0"/>
          </a:p>
          <a:p>
            <a:endParaRPr lang="en-US" sz="2000" dirty="0"/>
          </a:p>
          <a:p>
            <a:endParaRPr lang="en-US" sz="2000" dirty="0"/>
          </a:p>
          <a:p>
            <a:pPr>
              <a:buFont typeface="Wingdings" pitchFamily="2" charset="2"/>
              <a:buNone/>
            </a:pPr>
            <a:r>
              <a:rPr lang="en-US" sz="2000" dirty="0"/>
              <a:t>* 	</a:t>
            </a:r>
            <a:r>
              <a:rPr lang="en-US" sz="1600" dirty="0"/>
              <a:t>Based in part on CSH6 Ch 43 with added materials for classroom discussion</a:t>
            </a:r>
          </a:p>
        </p:txBody>
      </p:sp>
      <p:pic>
        <p:nvPicPr>
          <p:cNvPr id="906244" name="Picture 4" descr="CRTE0069"/>
          <p:cNvPicPr>
            <a:picLocks noGrp="1" noChangeAspect="1" noChangeArrowheads="1"/>
          </p:cNvPicPr>
          <p:nvPr>
            <p:ph sz="half" idx="2"/>
          </p:nvPr>
        </p:nvPicPr>
        <p:blipFill>
          <a:blip r:embed="rId3" cstate="print"/>
          <a:srcRect/>
          <a:stretch>
            <a:fillRect/>
          </a:stretch>
        </p:blipFill>
        <p:spPr>
          <a:xfrm flipH="1">
            <a:off x="5410200" y="1143000"/>
            <a:ext cx="2330450" cy="4648200"/>
          </a:xfrm>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8162" name="Rectangle 2"/>
          <p:cNvSpPr>
            <a:spLocks noGrp="1" noChangeArrowheads="1"/>
          </p:cNvSpPr>
          <p:nvPr>
            <p:ph type="title"/>
          </p:nvPr>
        </p:nvSpPr>
        <p:spPr/>
        <p:txBody>
          <a:bodyPr/>
          <a:lstStyle/>
          <a:p>
            <a:r>
              <a:rPr lang="en-US"/>
              <a:t>Hacking for Politics</a:t>
            </a:r>
          </a:p>
        </p:txBody>
      </p:sp>
      <p:sp>
        <p:nvSpPr>
          <p:cNvPr id="988163" name="Rectangle 3"/>
          <p:cNvSpPr>
            <a:spLocks noGrp="1" noChangeArrowheads="1"/>
          </p:cNvSpPr>
          <p:nvPr>
            <p:ph type="body" idx="1"/>
          </p:nvPr>
        </p:nvSpPr>
        <p:spPr/>
        <p:txBody>
          <a:bodyPr/>
          <a:lstStyle/>
          <a:p>
            <a:r>
              <a:rPr lang="en-US"/>
              <a:t>Klaus and Wilhelm are furious about the Burmese regime that has destroyed civil liberties in that country.  They decry the detentions without trial, torture, and other abuses of civil rights in that miserable land.</a:t>
            </a:r>
          </a:p>
          <a:p>
            <a:r>
              <a:rPr lang="en-US"/>
              <a:t>They have therefore created an army of volunteer hackers from all over the world to harass the dictators of the SLORC (State Law and Order Restoration Committee).  They deface Burmese government Web sites, steal confidential government files, and destroy government computers.</a:t>
            </a:r>
          </a:p>
          <a:p>
            <a:r>
              <a:rPr lang="en-US"/>
              <a:t>“It’s for a good cause,” they say.</a:t>
            </a:r>
          </a:p>
        </p:txBody>
      </p:sp>
      <p:pic>
        <p:nvPicPr>
          <p:cNvPr id="988164" name="Picture 4" descr="MCj03524650000[1]"/>
          <p:cNvPicPr>
            <a:picLocks noChangeAspect="1" noChangeArrowheads="1"/>
          </p:cNvPicPr>
          <p:nvPr/>
        </p:nvPicPr>
        <p:blipFill>
          <a:blip r:embed="rId3" cstate="print"/>
          <a:srcRect/>
          <a:stretch>
            <a:fillRect/>
          </a:stretch>
        </p:blipFill>
        <p:spPr bwMode="auto">
          <a:xfrm>
            <a:off x="5918200" y="114300"/>
            <a:ext cx="3124200" cy="240665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6354" name="Rectangle 2"/>
          <p:cNvSpPr>
            <a:spLocks noGrp="1" noChangeArrowheads="1"/>
          </p:cNvSpPr>
          <p:nvPr>
            <p:ph type="title"/>
          </p:nvPr>
        </p:nvSpPr>
        <p:spPr/>
        <p:txBody>
          <a:bodyPr/>
          <a:lstStyle/>
          <a:p>
            <a:r>
              <a:rPr lang="en-US"/>
              <a:t>Sharing Software and Music</a:t>
            </a:r>
          </a:p>
        </p:txBody>
      </p:sp>
      <p:sp>
        <p:nvSpPr>
          <p:cNvPr id="996355" name="Rectangle 3"/>
          <p:cNvSpPr>
            <a:spLocks noGrp="1" noChangeArrowheads="1"/>
          </p:cNvSpPr>
          <p:nvPr>
            <p:ph type="body" idx="1"/>
          </p:nvPr>
        </p:nvSpPr>
        <p:spPr>
          <a:xfrm>
            <a:off x="3352800" y="1371600"/>
            <a:ext cx="5410200" cy="5181600"/>
          </a:xfrm>
        </p:spPr>
        <p:txBody>
          <a:bodyPr/>
          <a:lstStyle/>
          <a:p>
            <a:r>
              <a:rPr lang="en-US" sz="2000"/>
              <a:t>Shareem loves music but doesn’t have much money, so she uses Napster, Grokster, BitTorrent and the Web in general to download songs that have been ripped to MP3 format.</a:t>
            </a:r>
          </a:p>
          <a:p>
            <a:r>
              <a:rPr lang="en-US" sz="2000"/>
              <a:t>“It doesn’t hurt anyone,” she explains.  “The companies make too much profit, the artists don’t get enough, it helps increase sales, and everyone is doing it anyway.”</a:t>
            </a:r>
          </a:p>
          <a:p>
            <a:r>
              <a:rPr lang="en-US" sz="2000"/>
              <a:t>She also needs software, so she borrows installation disks from her parents, uncles and aunts, and friends rather than buying her own licensed copy.  “Who’s to know?” she asks winningly.  “And who cares?” she adds.</a:t>
            </a:r>
          </a:p>
        </p:txBody>
      </p:sp>
      <p:pic>
        <p:nvPicPr>
          <p:cNvPr id="996356" name="Picture 4" descr="MEDM0375"/>
          <p:cNvPicPr>
            <a:picLocks noChangeAspect="1" noChangeArrowheads="1"/>
          </p:cNvPicPr>
          <p:nvPr/>
        </p:nvPicPr>
        <p:blipFill>
          <a:blip r:embed="rId3" cstate="print"/>
          <a:srcRect/>
          <a:stretch>
            <a:fillRect/>
          </a:stretch>
        </p:blipFill>
        <p:spPr bwMode="auto">
          <a:xfrm>
            <a:off x="0" y="1119188"/>
            <a:ext cx="3798888" cy="5738812"/>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9186" name="Rectangle 2"/>
          <p:cNvSpPr>
            <a:spLocks noGrp="1" noChangeArrowheads="1"/>
          </p:cNvSpPr>
          <p:nvPr>
            <p:ph type="title"/>
          </p:nvPr>
        </p:nvSpPr>
        <p:spPr>
          <a:xfrm>
            <a:off x="3048000" y="152400"/>
            <a:ext cx="5105400" cy="1143000"/>
          </a:xfrm>
        </p:spPr>
        <p:txBody>
          <a:bodyPr/>
          <a:lstStyle/>
          <a:p>
            <a:r>
              <a:rPr lang="en-US"/>
              <a:t>Conclusion</a:t>
            </a:r>
          </a:p>
        </p:txBody>
      </p:sp>
      <p:sp>
        <p:nvSpPr>
          <p:cNvPr id="989187" name="Rectangle 3"/>
          <p:cNvSpPr>
            <a:spLocks noGrp="1" noChangeArrowheads="1"/>
          </p:cNvSpPr>
          <p:nvPr>
            <p:ph type="body" idx="1"/>
          </p:nvPr>
        </p:nvSpPr>
        <p:spPr>
          <a:xfrm>
            <a:off x="2819400" y="1676400"/>
            <a:ext cx="5867400" cy="4648200"/>
          </a:xfrm>
        </p:spPr>
        <p:txBody>
          <a:bodyPr/>
          <a:lstStyle/>
          <a:p>
            <a:pPr algn="ctr">
              <a:buFont typeface="Wingdings" pitchFamily="2" charset="2"/>
              <a:buNone/>
            </a:pPr>
            <a:r>
              <a:rPr lang="en-US" sz="4400"/>
              <a:t>	Making ethical decisions involves more than the equivalent of selecting your favorite flavor of ice-cream.</a:t>
            </a:r>
          </a:p>
        </p:txBody>
      </p:sp>
      <p:pic>
        <p:nvPicPr>
          <p:cNvPr id="989188" name="Picture 4" descr="ICECREAM"/>
          <p:cNvPicPr>
            <a:picLocks noChangeAspect="1" noChangeArrowheads="1"/>
          </p:cNvPicPr>
          <p:nvPr/>
        </p:nvPicPr>
        <p:blipFill>
          <a:blip r:embed="rId3" cstate="print"/>
          <a:srcRect/>
          <a:stretch>
            <a:fillRect/>
          </a:stretch>
        </p:blipFill>
        <p:spPr bwMode="auto">
          <a:xfrm>
            <a:off x="0" y="0"/>
            <a:ext cx="2933700" cy="685800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1476" name="Rectangle 4"/>
          <p:cNvSpPr>
            <a:spLocks noGrp="1" noChangeArrowheads="1"/>
          </p:cNvSpPr>
          <p:nvPr>
            <p:ph type="title"/>
          </p:nvPr>
        </p:nvSpPr>
        <p:spPr/>
        <p:txBody>
          <a:bodyPr/>
          <a:lstStyle/>
          <a:p>
            <a:r>
              <a:rPr lang="en-US"/>
              <a:t>Review Questions (1)</a:t>
            </a:r>
          </a:p>
        </p:txBody>
      </p:sp>
      <p:sp>
        <p:nvSpPr>
          <p:cNvPr id="1001477" name="Rectangle 5"/>
          <p:cNvSpPr>
            <a:spLocks noGrp="1" noChangeArrowheads="1"/>
          </p:cNvSpPr>
          <p:nvPr>
            <p:ph type="body" idx="1"/>
          </p:nvPr>
        </p:nvSpPr>
        <p:spPr>
          <a:xfrm>
            <a:off x="152400" y="1066800"/>
            <a:ext cx="8991600" cy="5562600"/>
          </a:xfrm>
        </p:spPr>
        <p:txBody>
          <a:bodyPr/>
          <a:lstStyle/>
          <a:p>
            <a:pPr marL="457200" indent="-457200">
              <a:buFont typeface="Wingdings" pitchFamily="2" charset="2"/>
              <a:buAutoNum type="arabicPeriod"/>
            </a:pPr>
            <a:r>
              <a:rPr lang="en-US" sz="2800" dirty="0"/>
              <a:t>Analyze how good ethics can support good business and bad ethics can harm business. Give an example from the current news.</a:t>
            </a:r>
          </a:p>
          <a:p>
            <a:pPr marL="457200" indent="-457200">
              <a:buFont typeface="Wingdings" pitchFamily="2" charset="2"/>
              <a:buAutoNum type="arabicPeriod"/>
            </a:pPr>
            <a:r>
              <a:rPr lang="en-US" sz="2800" dirty="0"/>
              <a:t>Explain in simple language how to make an ethical decision using the full range of techniques discussed in this lecture and in the assigned chapter from CSH6.</a:t>
            </a:r>
          </a:p>
          <a:p>
            <a:pPr marL="457200" indent="-457200">
              <a:buFont typeface="Wingdings" pitchFamily="2" charset="2"/>
              <a:buAutoNum type="arabicPeriod"/>
            </a:pPr>
            <a:r>
              <a:rPr lang="en-US" sz="2800" dirty="0"/>
              <a:t>Analyze in depth the arguments used to defend software and music theft.</a:t>
            </a:r>
          </a:p>
          <a:p>
            <a:pPr marL="457200" indent="-457200">
              <a:buFont typeface="Wingdings" pitchFamily="2" charset="2"/>
              <a:buAutoNum type="arabicPeriod"/>
            </a:pPr>
            <a:r>
              <a:rPr lang="en-US" sz="2800" dirty="0"/>
              <a:t>Should companies strike back at the computer sites they detect as the source of attacks (e.g., </a:t>
            </a:r>
            <a:r>
              <a:rPr lang="en-US" sz="2800" dirty="0" err="1"/>
              <a:t>DoS</a:t>
            </a:r>
            <a:r>
              <a:rPr lang="en-US" sz="2800" dirty="0"/>
              <a:t>, hacking)?  Why or why not?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8642" name="Rectangle 2"/>
          <p:cNvSpPr>
            <a:spLocks noGrp="1" noChangeArrowheads="1"/>
          </p:cNvSpPr>
          <p:nvPr>
            <p:ph type="title"/>
          </p:nvPr>
        </p:nvSpPr>
        <p:spPr/>
        <p:txBody>
          <a:bodyPr/>
          <a:lstStyle/>
          <a:p>
            <a:r>
              <a:rPr lang="en-US"/>
              <a:t>Review Questions (2)</a:t>
            </a:r>
          </a:p>
        </p:txBody>
      </p:sp>
      <p:sp>
        <p:nvSpPr>
          <p:cNvPr id="1008643" name="Rectangle 3"/>
          <p:cNvSpPr>
            <a:spLocks noGrp="1" noChangeArrowheads="1"/>
          </p:cNvSpPr>
          <p:nvPr>
            <p:ph type="body" idx="1"/>
          </p:nvPr>
        </p:nvSpPr>
        <p:spPr>
          <a:xfrm>
            <a:off x="152400" y="990600"/>
            <a:ext cx="8763000" cy="5638800"/>
          </a:xfrm>
        </p:spPr>
        <p:txBody>
          <a:bodyPr/>
          <a:lstStyle/>
          <a:p>
            <a:pPr marL="457200" indent="-457200">
              <a:buFont typeface="Wingdings" pitchFamily="2" charset="2"/>
              <a:buAutoNum type="arabicPeriod" startAt="5"/>
            </a:pPr>
            <a:r>
              <a:rPr lang="en-US" sz="2800"/>
              <a:t>Analyze the ethical issues when a manager asks a system administrator to look at the medical records of a fellow employee without authorization.</a:t>
            </a:r>
          </a:p>
          <a:p>
            <a:pPr marL="457200" indent="-457200">
              <a:buFont typeface="Wingdings" pitchFamily="2" charset="2"/>
              <a:buAutoNum type="arabicPeriod" startAt="5"/>
            </a:pPr>
            <a:r>
              <a:rPr lang="en-US" sz="2800"/>
              <a:t>Analyze how to respond to your boss if (s)he tells you to make illegal copies of licensed software so the company can save money.</a:t>
            </a:r>
          </a:p>
          <a:p>
            <a:pPr marL="457200" indent="-457200">
              <a:buFont typeface="Wingdings" pitchFamily="2" charset="2"/>
              <a:buAutoNum type="arabicPeriod" startAt="5"/>
            </a:pPr>
            <a:r>
              <a:rPr lang="en-US" sz="2800"/>
              <a:t>Analyze what to do if you discover that one of your friends at work has been stealing computer-time on the mainframe to run a major real-estate operation without permission.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4036" name="Rectangle 4"/>
          <p:cNvSpPr>
            <a:spLocks noGrp="1" noChangeArrowheads="1"/>
          </p:cNvSpPr>
          <p:nvPr>
            <p:ph type="title"/>
          </p:nvPr>
        </p:nvSpPr>
        <p:spPr>
          <a:xfrm>
            <a:off x="990600" y="152400"/>
            <a:ext cx="7162800" cy="5334000"/>
          </a:xfrm>
        </p:spPr>
        <p:txBody>
          <a:bodyPr/>
          <a:lstStyle/>
          <a:p>
            <a:pPr algn="ctr"/>
            <a:r>
              <a:rPr lang="en-US" sz="8000" dirty="0"/>
              <a:t>Now go and study</a:t>
            </a:r>
          </a:p>
        </p:txBody>
      </p:sp>
    </p:spTree>
  </p:cSld>
  <p:clrMapOvr>
    <a:masterClrMapping/>
  </p:clrMapOvr>
  <p:transition>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5572" name="Rectangle 4"/>
          <p:cNvSpPr>
            <a:spLocks noGrp="1" noChangeArrowheads="1"/>
          </p:cNvSpPr>
          <p:nvPr>
            <p:ph type="title"/>
          </p:nvPr>
        </p:nvSpPr>
        <p:spPr/>
        <p:txBody>
          <a:bodyPr/>
          <a:lstStyle/>
          <a:p>
            <a:r>
              <a:rPr lang="en-US"/>
              <a:t>Fundamentals</a:t>
            </a:r>
          </a:p>
        </p:txBody>
      </p:sp>
      <p:sp>
        <p:nvSpPr>
          <p:cNvPr id="1005573" name="Rectangle 5"/>
          <p:cNvSpPr>
            <a:spLocks noGrp="1" noChangeArrowheads="1"/>
          </p:cNvSpPr>
          <p:nvPr>
            <p:ph type="body" sz="half" idx="1"/>
          </p:nvPr>
        </p:nvSpPr>
        <p:spPr/>
        <p:txBody>
          <a:bodyPr/>
          <a:lstStyle/>
          <a:p>
            <a:r>
              <a:rPr lang="en-US" sz="2000"/>
              <a:t>What is Ethics?</a:t>
            </a:r>
          </a:p>
          <a:p>
            <a:r>
              <a:rPr lang="en-US" sz="2000"/>
              <a:t>Common Fallacies about Ethical Decisions</a:t>
            </a:r>
          </a:p>
          <a:p>
            <a:r>
              <a:rPr lang="en-US" sz="2000"/>
              <a:t>Making Ethical Decisions</a:t>
            </a:r>
          </a:p>
          <a:p>
            <a:r>
              <a:rPr lang="en-US" sz="2000"/>
              <a:t>Identify the Ethical Question Clearly</a:t>
            </a:r>
          </a:p>
          <a:p>
            <a:r>
              <a:rPr lang="en-US" sz="2000"/>
              <a:t>Explicit or Implicit Guidelines for the Issue?</a:t>
            </a:r>
          </a:p>
          <a:p>
            <a:r>
              <a:rPr lang="en-US" sz="2000"/>
              <a:t>Underlying Principles</a:t>
            </a:r>
          </a:p>
          <a:p>
            <a:r>
              <a:rPr lang="en-US" sz="2000"/>
              <a:t>Intuitive Responses</a:t>
            </a:r>
          </a:p>
        </p:txBody>
      </p:sp>
      <p:pic>
        <p:nvPicPr>
          <p:cNvPr id="1005574" name="Picture 6" descr="CRTF0102"/>
          <p:cNvPicPr>
            <a:picLocks noGrp="1" noChangeAspect="1" noChangeArrowheads="1"/>
          </p:cNvPicPr>
          <p:nvPr>
            <p:ph sz="half" idx="2"/>
          </p:nvPr>
        </p:nvPicPr>
        <p:blipFill>
          <a:blip r:embed="rId3" cstate="print"/>
          <a:srcRect/>
          <a:stretch>
            <a:fillRect/>
          </a:stretch>
        </p:blipFill>
        <p:spPr>
          <a:xfrm>
            <a:off x="5638800" y="1600200"/>
            <a:ext cx="3505200" cy="4194175"/>
          </a:xfrm>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3826" name="Rectangle 2"/>
          <p:cNvSpPr>
            <a:spLocks noGrp="1" noChangeArrowheads="1"/>
          </p:cNvSpPr>
          <p:nvPr>
            <p:ph type="title"/>
          </p:nvPr>
        </p:nvSpPr>
        <p:spPr/>
        <p:txBody>
          <a:bodyPr/>
          <a:lstStyle/>
          <a:p>
            <a:r>
              <a:rPr lang="en-US"/>
              <a:t>What is </a:t>
            </a:r>
            <a:r>
              <a:rPr lang="en-US" i="1"/>
              <a:t>Ethics?</a:t>
            </a:r>
          </a:p>
        </p:txBody>
      </p:sp>
      <p:sp>
        <p:nvSpPr>
          <p:cNvPr id="973827" name="Rectangle 3"/>
          <p:cNvSpPr>
            <a:spLocks noGrp="1" noChangeArrowheads="1"/>
          </p:cNvSpPr>
          <p:nvPr>
            <p:ph type="body" sz="half" idx="1"/>
          </p:nvPr>
        </p:nvSpPr>
        <p:spPr>
          <a:xfrm>
            <a:off x="685800" y="1143000"/>
            <a:ext cx="5791200" cy="4648200"/>
          </a:xfrm>
        </p:spPr>
        <p:txBody>
          <a:bodyPr/>
          <a:lstStyle/>
          <a:p>
            <a:pPr>
              <a:lnSpc>
                <a:spcPct val="80000"/>
              </a:lnSpc>
            </a:pPr>
            <a:r>
              <a:rPr lang="en-US" sz="2000"/>
              <a:t>“Ethics in philosophy, the </a:t>
            </a:r>
          </a:p>
          <a:p>
            <a:pPr lvl="1">
              <a:lnSpc>
                <a:spcPct val="80000"/>
              </a:lnSpc>
            </a:pPr>
            <a:r>
              <a:rPr lang="en-US" sz="2000"/>
              <a:t>study and evaluation </a:t>
            </a:r>
          </a:p>
          <a:p>
            <a:pPr lvl="1">
              <a:lnSpc>
                <a:spcPct val="80000"/>
              </a:lnSpc>
            </a:pPr>
            <a:r>
              <a:rPr lang="en-US" sz="2000"/>
              <a:t>of human conduct </a:t>
            </a:r>
          </a:p>
          <a:p>
            <a:pPr lvl="1">
              <a:lnSpc>
                <a:spcPct val="80000"/>
              </a:lnSpc>
            </a:pPr>
            <a:r>
              <a:rPr lang="en-US" sz="2000"/>
              <a:t>in the light of moral principles. </a:t>
            </a:r>
          </a:p>
          <a:p>
            <a:pPr>
              <a:lnSpc>
                <a:spcPct val="80000"/>
              </a:lnSpc>
            </a:pPr>
            <a:r>
              <a:rPr lang="en-US" sz="2000"/>
              <a:t>Moral principles may be viewed either as </a:t>
            </a:r>
          </a:p>
          <a:p>
            <a:pPr lvl="1">
              <a:lnSpc>
                <a:spcPct val="80000"/>
              </a:lnSpc>
            </a:pPr>
            <a:r>
              <a:rPr lang="en-US" sz="2000"/>
              <a:t>the standard of conduct that individuals have constructed for themselves or </a:t>
            </a:r>
          </a:p>
          <a:p>
            <a:pPr lvl="1">
              <a:lnSpc>
                <a:spcPct val="80000"/>
              </a:lnSpc>
            </a:pPr>
            <a:r>
              <a:rPr lang="en-US" sz="2000"/>
              <a:t>as the body of obligations and duties that a particular society requires of its members.”</a:t>
            </a:r>
          </a:p>
          <a:p>
            <a:pPr>
              <a:lnSpc>
                <a:spcPct val="80000"/>
              </a:lnSpc>
            </a:pPr>
            <a:endParaRPr lang="en-US" sz="2000"/>
          </a:p>
          <a:p>
            <a:pPr>
              <a:lnSpc>
                <a:spcPct val="80000"/>
              </a:lnSpc>
              <a:buFont typeface="Wingdings" pitchFamily="2" charset="2"/>
              <a:buNone/>
            </a:pPr>
            <a:r>
              <a:rPr lang="en-US" sz="1600" i="1"/>
              <a:t>The Canadian Encyclopedia Plus</a:t>
            </a:r>
            <a:br>
              <a:rPr lang="en-US" sz="1600" i="1"/>
            </a:br>
            <a:r>
              <a:rPr lang="en-US" sz="1600"/>
              <a:t>Copyright © 1996 McClelland &amp; Stewart Inc.</a:t>
            </a:r>
          </a:p>
          <a:p>
            <a:pPr>
              <a:lnSpc>
                <a:spcPct val="80000"/>
              </a:lnSpc>
              <a:buFont typeface="Wingdings" pitchFamily="2" charset="2"/>
              <a:buNone/>
            </a:pPr>
            <a:r>
              <a:rPr lang="en-US" sz="1600"/>
              <a:t>On CD-ROM</a:t>
            </a:r>
          </a:p>
        </p:txBody>
      </p:sp>
      <p:pic>
        <p:nvPicPr>
          <p:cNvPr id="973828" name="Picture 4" descr="CRTF0034"/>
          <p:cNvPicPr>
            <a:picLocks noGrp="1" noChangeAspect="1" noChangeArrowheads="1"/>
          </p:cNvPicPr>
          <p:nvPr>
            <p:ph sz="half" idx="2"/>
          </p:nvPr>
        </p:nvPicPr>
        <p:blipFill>
          <a:blip r:embed="rId3" cstate="print"/>
          <a:srcRect/>
          <a:stretch>
            <a:fillRect/>
          </a:stretch>
        </p:blipFill>
        <p:spPr>
          <a:xfrm>
            <a:off x="5526088" y="1752600"/>
            <a:ext cx="3617912" cy="5105400"/>
          </a:xfrm>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p:spPr>
        <p:txBody>
          <a:bodyPr lIns="92075" tIns="46038" rIns="92075" bIns="46038"/>
          <a:lstStyle/>
          <a:p>
            <a:r>
              <a:rPr lang="en-US" dirty="0"/>
              <a:t>How does Ethical Reasoning Develop?</a:t>
            </a:r>
          </a:p>
        </p:txBody>
      </p:sp>
      <p:sp>
        <p:nvSpPr>
          <p:cNvPr id="5123" name="Rectangle 3"/>
          <p:cNvSpPr>
            <a:spLocks noGrp="1" noChangeArrowheads="1"/>
          </p:cNvSpPr>
          <p:nvPr>
            <p:ph type="body" idx="1"/>
          </p:nvPr>
        </p:nvSpPr>
        <p:spPr>
          <a:noFill/>
        </p:spPr>
        <p:txBody>
          <a:bodyPr lIns="92075" tIns="46038" rIns="92075" bIns="46038"/>
          <a:lstStyle/>
          <a:p>
            <a:pPr>
              <a:lnSpc>
                <a:spcPct val="80000"/>
              </a:lnSpc>
            </a:pPr>
            <a:r>
              <a:rPr lang="en-US" dirty="0"/>
              <a:t>Moral growth:  the Freudian model</a:t>
            </a:r>
          </a:p>
          <a:p>
            <a:pPr lvl="1">
              <a:lnSpc>
                <a:spcPct val="80000"/>
              </a:lnSpc>
            </a:pPr>
            <a:r>
              <a:rPr lang="en-US" dirty="0"/>
              <a:t>Id</a:t>
            </a:r>
          </a:p>
          <a:p>
            <a:pPr lvl="1">
              <a:lnSpc>
                <a:spcPct val="80000"/>
              </a:lnSpc>
            </a:pPr>
            <a:r>
              <a:rPr lang="en-US" dirty="0"/>
              <a:t>Ego</a:t>
            </a:r>
          </a:p>
          <a:p>
            <a:pPr lvl="1">
              <a:lnSpc>
                <a:spcPct val="80000"/>
              </a:lnSpc>
            </a:pPr>
            <a:r>
              <a:rPr lang="en-US" dirty="0"/>
              <a:t>Superego</a:t>
            </a:r>
          </a:p>
          <a:p>
            <a:pPr>
              <a:lnSpc>
                <a:spcPct val="80000"/>
              </a:lnSpc>
            </a:pPr>
            <a:r>
              <a:rPr lang="en-US" dirty="0"/>
              <a:t>Peer pressure</a:t>
            </a:r>
          </a:p>
          <a:p>
            <a:pPr>
              <a:lnSpc>
                <a:spcPct val="80000"/>
              </a:lnSpc>
            </a:pPr>
            <a:r>
              <a:rPr lang="en-US" dirty="0"/>
              <a:t>Law</a:t>
            </a:r>
          </a:p>
          <a:p>
            <a:pPr>
              <a:lnSpc>
                <a:spcPct val="80000"/>
              </a:lnSpc>
            </a:pPr>
            <a:r>
              <a:rPr lang="en-US" dirty="0"/>
              <a:t>Consequences</a:t>
            </a:r>
          </a:p>
          <a:p>
            <a:pPr lvl="1">
              <a:lnSpc>
                <a:spcPct val="80000"/>
              </a:lnSpc>
            </a:pPr>
            <a:r>
              <a:rPr lang="en-US" dirty="0"/>
              <a:t>For others</a:t>
            </a:r>
          </a:p>
          <a:p>
            <a:pPr lvl="1">
              <a:lnSpc>
                <a:spcPct val="80000"/>
              </a:lnSpc>
            </a:pPr>
            <a:r>
              <a:rPr lang="en-US" dirty="0"/>
              <a:t>For us</a:t>
            </a:r>
          </a:p>
          <a:p>
            <a:pPr lvl="1">
              <a:lnSpc>
                <a:spcPct val="80000"/>
              </a:lnSpc>
            </a:pPr>
            <a:r>
              <a:rPr lang="en-US" dirty="0"/>
              <a:t>For employer</a:t>
            </a:r>
          </a:p>
          <a:p>
            <a:pPr lvl="1">
              <a:lnSpc>
                <a:spcPct val="80000"/>
              </a:lnSpc>
            </a:pPr>
            <a:r>
              <a:rPr lang="en-US" dirty="0"/>
              <a:t>For society</a:t>
            </a:r>
          </a:p>
        </p:txBody>
      </p:sp>
      <p:pic>
        <p:nvPicPr>
          <p:cNvPr id="1026" name="Picture 2"/>
          <p:cNvPicPr>
            <a:picLocks noChangeAspect="1" noChangeArrowheads="1"/>
          </p:cNvPicPr>
          <p:nvPr/>
        </p:nvPicPr>
        <p:blipFill>
          <a:blip r:embed="rId3" cstate="print"/>
          <a:srcRect/>
          <a:stretch>
            <a:fillRect/>
          </a:stretch>
        </p:blipFill>
        <p:spPr bwMode="auto">
          <a:xfrm>
            <a:off x="4191000" y="2209800"/>
            <a:ext cx="4038600" cy="40386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advTm="88259"/>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1234" name="Rectangle 2"/>
          <p:cNvSpPr>
            <a:spLocks noGrp="1" noChangeArrowheads="1"/>
          </p:cNvSpPr>
          <p:nvPr>
            <p:ph type="title"/>
          </p:nvPr>
        </p:nvSpPr>
        <p:spPr/>
        <p:txBody>
          <a:bodyPr/>
          <a:lstStyle/>
          <a:p>
            <a:r>
              <a:rPr lang="en-US"/>
              <a:t>Common Fallacies about Ethical Decisions</a:t>
            </a:r>
          </a:p>
        </p:txBody>
      </p:sp>
      <p:sp>
        <p:nvSpPr>
          <p:cNvPr id="991235" name="Rectangle 3"/>
          <p:cNvSpPr>
            <a:spLocks noGrp="1" noChangeArrowheads="1"/>
          </p:cNvSpPr>
          <p:nvPr>
            <p:ph type="body" sz="half" idx="1"/>
          </p:nvPr>
        </p:nvSpPr>
        <p:spPr>
          <a:xfrm>
            <a:off x="990600" y="1676400"/>
            <a:ext cx="7696200" cy="4648200"/>
          </a:xfrm>
        </p:spPr>
        <p:txBody>
          <a:bodyPr/>
          <a:lstStyle/>
          <a:p>
            <a:r>
              <a:rPr lang="en-US" dirty="0"/>
              <a:t>It’s just a matter of how you feel.</a:t>
            </a:r>
          </a:p>
          <a:p>
            <a:r>
              <a:rPr lang="en-US" dirty="0"/>
              <a:t>We just have to agree to disagree.</a:t>
            </a:r>
          </a:p>
          <a:p>
            <a:r>
              <a:rPr lang="en-US" dirty="0"/>
              <a:t>You’re entitled to your opinion and I’m entitled to mine.</a:t>
            </a:r>
          </a:p>
          <a:p>
            <a:r>
              <a:rPr lang="en-US" dirty="0"/>
              <a:t>Who’s to say if it’s right or wrong?</a:t>
            </a:r>
          </a:p>
          <a:p>
            <a:r>
              <a:rPr lang="en-US" dirty="0"/>
              <a:t>There is </a:t>
            </a:r>
            <a:r>
              <a:rPr lang="en-US" i="1" dirty="0"/>
              <a:t>no way </a:t>
            </a:r>
            <a:r>
              <a:rPr lang="en-US" dirty="0"/>
              <a:t>to decide what is wrong and what is right.</a:t>
            </a:r>
          </a:p>
          <a:p>
            <a:r>
              <a:rPr lang="en-US" dirty="0"/>
              <a:t>If it’s not condemned in the Bible / Torah / Talmud / Quran / Book of Mormon / … then it’s not a sin</a:t>
            </a:r>
          </a:p>
          <a:p>
            <a:r>
              <a:rPr lang="en-US" dirty="0"/>
              <a:t>If it’s not illegal it must be OK.</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lIns="92075" tIns="46038" rIns="92075" bIns="46038"/>
          <a:lstStyle/>
          <a:p>
            <a:r>
              <a:rPr lang="en-US"/>
              <a:t>What’s Special about Computers?</a:t>
            </a:r>
          </a:p>
        </p:txBody>
      </p:sp>
      <p:sp>
        <p:nvSpPr>
          <p:cNvPr id="6147" name="Rectangle 3"/>
          <p:cNvSpPr>
            <a:spLocks noGrp="1" noChangeArrowheads="1"/>
          </p:cNvSpPr>
          <p:nvPr>
            <p:ph type="body" idx="1"/>
          </p:nvPr>
        </p:nvSpPr>
        <p:spPr>
          <a:noFill/>
        </p:spPr>
        <p:txBody>
          <a:bodyPr lIns="92075" tIns="46038" rIns="92075" bIns="46038"/>
          <a:lstStyle/>
          <a:p>
            <a:r>
              <a:rPr lang="en-US"/>
              <a:t>Same principles of ethics</a:t>
            </a:r>
          </a:p>
          <a:p>
            <a:r>
              <a:rPr lang="en-US"/>
              <a:t>Speed of processing</a:t>
            </a:r>
          </a:p>
          <a:p>
            <a:r>
              <a:rPr lang="en-US"/>
              <a:t>Extent of research or correlation</a:t>
            </a:r>
          </a:p>
          <a:p>
            <a:r>
              <a:rPr lang="en-US"/>
              <a:t>Impersonality of the medium</a:t>
            </a:r>
          </a:p>
          <a:p>
            <a:r>
              <a:rPr lang="en-US"/>
              <a:t>Subtlety of the dilemmas — people may not recognize there is an ethical dimension</a:t>
            </a:r>
          </a:p>
        </p:txBody>
      </p:sp>
    </p:spTree>
  </p:cSld>
  <p:clrMapOvr>
    <a:masterClrMapping/>
  </p:clrMapOvr>
  <p:transition advTm="225419"/>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4850" name="Rectangle 2"/>
          <p:cNvSpPr>
            <a:spLocks noGrp="1" noChangeArrowheads="1"/>
          </p:cNvSpPr>
          <p:nvPr>
            <p:ph type="title"/>
          </p:nvPr>
        </p:nvSpPr>
        <p:spPr/>
        <p:txBody>
          <a:bodyPr/>
          <a:lstStyle/>
          <a:p>
            <a:r>
              <a:rPr lang="en-US"/>
              <a:t>Making Ethical Decisions</a:t>
            </a:r>
          </a:p>
        </p:txBody>
      </p:sp>
      <p:sp>
        <p:nvSpPr>
          <p:cNvPr id="974851" name="Rectangle 3"/>
          <p:cNvSpPr>
            <a:spLocks noGrp="1" noChangeArrowheads="1"/>
          </p:cNvSpPr>
          <p:nvPr>
            <p:ph type="body" sz="half" idx="1"/>
          </p:nvPr>
        </p:nvSpPr>
        <p:spPr>
          <a:xfrm>
            <a:off x="990600" y="1676400"/>
            <a:ext cx="4876800" cy="4648200"/>
          </a:xfrm>
        </p:spPr>
        <p:txBody>
          <a:bodyPr/>
          <a:lstStyle/>
          <a:p>
            <a:r>
              <a:rPr lang="en-US" sz="3200" dirty="0"/>
              <a:t>Identify the ethical question clearly</a:t>
            </a:r>
          </a:p>
          <a:p>
            <a:r>
              <a:rPr lang="en-US" sz="3200" dirty="0"/>
              <a:t>Are there explicit or implicit guidelines? (e.g., laws!)</a:t>
            </a:r>
          </a:p>
          <a:p>
            <a:r>
              <a:rPr lang="en-US" sz="3200" dirty="0"/>
              <a:t>Underlying principles</a:t>
            </a:r>
          </a:p>
          <a:p>
            <a:r>
              <a:rPr lang="en-US" sz="3200" dirty="0"/>
              <a:t>Intuitive responses</a:t>
            </a:r>
          </a:p>
        </p:txBody>
      </p:sp>
      <p:pic>
        <p:nvPicPr>
          <p:cNvPr id="974852" name="Picture 4" descr="ANII0244"/>
          <p:cNvPicPr>
            <a:picLocks noGrp="1" noChangeAspect="1" noChangeArrowheads="1"/>
          </p:cNvPicPr>
          <p:nvPr>
            <p:ph sz="half" idx="2"/>
          </p:nvPr>
        </p:nvPicPr>
        <p:blipFill>
          <a:blip r:embed="rId4" cstate="print"/>
          <a:srcRect/>
          <a:stretch>
            <a:fillRect/>
          </a:stretch>
        </p:blipFill>
        <p:spPr>
          <a:xfrm flipH="1">
            <a:off x="5748338" y="1295400"/>
            <a:ext cx="3395662" cy="4648200"/>
          </a:xfrm>
          <a:noFill/>
          <a:ln/>
        </p:spPr>
      </p:pic>
    </p:spTree>
  </p:cSld>
  <p:clrMapOvr>
    <a:masterClrMapping/>
  </p:clrMapOvr>
  <p:transition advClick="0">
    <p:zoom/>
    <p:sndAc>
      <p:stSnd>
        <p:snd r:embed="rId3" name="camera.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5874" name="Rectangle 2"/>
          <p:cNvSpPr>
            <a:spLocks noGrp="1" noChangeArrowheads="1"/>
          </p:cNvSpPr>
          <p:nvPr>
            <p:ph type="title"/>
          </p:nvPr>
        </p:nvSpPr>
        <p:spPr/>
        <p:txBody>
          <a:bodyPr/>
          <a:lstStyle/>
          <a:p>
            <a:r>
              <a:rPr lang="en-US"/>
              <a:t>Identify the Ethical Question Clearly</a:t>
            </a:r>
          </a:p>
        </p:txBody>
      </p:sp>
      <p:sp>
        <p:nvSpPr>
          <p:cNvPr id="975875" name="Rectangle 3"/>
          <p:cNvSpPr>
            <a:spLocks noGrp="1" noChangeArrowheads="1"/>
          </p:cNvSpPr>
          <p:nvPr>
            <p:ph type="body" sz="half" idx="1"/>
          </p:nvPr>
        </p:nvSpPr>
        <p:spPr>
          <a:xfrm>
            <a:off x="990600" y="1676400"/>
            <a:ext cx="7391400" cy="4648200"/>
          </a:xfrm>
        </p:spPr>
        <p:txBody>
          <a:bodyPr/>
          <a:lstStyle/>
          <a:p>
            <a:r>
              <a:rPr lang="en-US"/>
              <a:t>What are the actions in question?</a:t>
            </a:r>
          </a:p>
          <a:p>
            <a:r>
              <a:rPr lang="en-US"/>
              <a:t>Who gains from the proposed actions?  </a:t>
            </a:r>
          </a:p>
          <a:p>
            <a:r>
              <a:rPr lang="en-US"/>
              <a:t>Who suffers?  </a:t>
            </a:r>
          </a:p>
          <a:p>
            <a:r>
              <a:rPr lang="en-US"/>
              <a:t>Are those who lose out willing participants?</a:t>
            </a:r>
          </a:p>
        </p:txBody>
      </p:sp>
      <p:pic>
        <p:nvPicPr>
          <p:cNvPr id="975876" name="Picture 4" descr="REGB0024"/>
          <p:cNvPicPr>
            <a:picLocks noGrp="1" noChangeAspect="1" noChangeArrowheads="1"/>
          </p:cNvPicPr>
          <p:nvPr>
            <p:ph sz="half" idx="2"/>
          </p:nvPr>
        </p:nvPicPr>
        <p:blipFill>
          <a:blip r:embed="rId4" cstate="print"/>
          <a:srcRect/>
          <a:stretch>
            <a:fillRect/>
          </a:stretch>
        </p:blipFill>
        <p:spPr>
          <a:xfrm>
            <a:off x="2971800" y="3429000"/>
            <a:ext cx="3276600" cy="3170238"/>
          </a:xfrm>
          <a:noFill/>
          <a:ln/>
        </p:spPr>
      </p:pic>
    </p:spTree>
  </p:cSld>
  <p:clrMapOvr>
    <a:masterClrMapping/>
  </p:clrMapOvr>
  <p:transition advClick="0">
    <p:zoom/>
    <p:sndAc>
      <p:stSnd>
        <p:snd r:embed="rId3" name="camera.wav"/>
      </p:stSnd>
    </p:sndAc>
  </p:transition>
</p:sld>
</file>

<file path=ppt/theme/theme1.xml><?xml version="1.0" encoding="utf-8"?>
<a:theme xmlns:a="http://schemas.openxmlformats.org/drawingml/2006/main" name="IS342 Class Notes">
  <a:themeElements>
    <a:clrScheme name="IS342 Class Notes 9">
      <a:dk1>
        <a:srgbClr val="000000"/>
      </a:dk1>
      <a:lt1>
        <a:srgbClr val="FFFFFF"/>
      </a:lt1>
      <a:dk2>
        <a:srgbClr val="800000"/>
      </a:dk2>
      <a:lt2>
        <a:srgbClr val="A0A0A0"/>
      </a:lt2>
      <a:accent1>
        <a:srgbClr val="FFFFFF"/>
      </a:accent1>
      <a:accent2>
        <a:srgbClr val="0000FF"/>
      </a:accent2>
      <a:accent3>
        <a:srgbClr val="FFFFFF"/>
      </a:accent3>
      <a:accent4>
        <a:srgbClr val="000000"/>
      </a:accent4>
      <a:accent5>
        <a:srgbClr val="FFFFFF"/>
      </a:accent5>
      <a:accent6>
        <a:srgbClr val="0000E7"/>
      </a:accent6>
      <a:hlink>
        <a:srgbClr val="000000"/>
      </a:hlink>
      <a:folHlink>
        <a:srgbClr val="000000"/>
      </a:folHlink>
    </a:clrScheme>
    <a:fontScheme name="IS342 Class Notes">
      <a:majorFont>
        <a:latin typeface="Bookman Old Style"/>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2"/>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defRPr>
        </a:defPPr>
      </a:lstStyle>
    </a:lnDef>
  </a:objectDefaults>
  <a:extraClrSchemeLst>
    <a:extraClrScheme>
      <a:clrScheme name="IS342 Class Note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S342 Class Note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IS342 Class Note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S342 Class Note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S342 Class Note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S342 Class Note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IS342 Class Note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IS342 Class Notes 8">
        <a:dk1>
          <a:srgbClr val="000000"/>
        </a:dk1>
        <a:lt1>
          <a:srgbClr val="FFFFFF"/>
        </a:lt1>
        <a:dk2>
          <a:srgbClr val="FF0000"/>
        </a:dk2>
        <a:lt2>
          <a:srgbClr val="A0A0A0"/>
        </a:lt2>
        <a:accent1>
          <a:srgbClr val="FFFFFF"/>
        </a:accent1>
        <a:accent2>
          <a:srgbClr val="0000FF"/>
        </a:accent2>
        <a:accent3>
          <a:srgbClr val="FFFFFF"/>
        </a:accent3>
        <a:accent4>
          <a:srgbClr val="000000"/>
        </a:accent4>
        <a:accent5>
          <a:srgbClr val="FFFFFF"/>
        </a:accent5>
        <a:accent6>
          <a:srgbClr val="0000E7"/>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IS342 Class Notes 9">
        <a:dk1>
          <a:srgbClr val="000000"/>
        </a:dk1>
        <a:lt1>
          <a:srgbClr val="FFFFFF"/>
        </a:lt1>
        <a:dk2>
          <a:srgbClr val="800000"/>
        </a:dk2>
        <a:lt2>
          <a:srgbClr val="A0A0A0"/>
        </a:lt2>
        <a:accent1>
          <a:srgbClr val="FFFFFF"/>
        </a:accent1>
        <a:accent2>
          <a:srgbClr val="0000FF"/>
        </a:accent2>
        <a:accent3>
          <a:srgbClr val="FFFFFF"/>
        </a:accent3>
        <a:accent4>
          <a:srgbClr val="000000"/>
        </a:accent4>
        <a:accent5>
          <a:srgbClr val="FFFFFF"/>
        </a:accent5>
        <a:accent6>
          <a:srgbClr val="0000E7"/>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225</TotalTime>
  <Words>2834</Words>
  <Application>Microsoft Office PowerPoint</Application>
  <PresentationFormat>On-screen Show (4:3)</PresentationFormat>
  <Paragraphs>213</Paragraphs>
  <Slides>25</Slides>
  <Notes>25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Bookman Old Style</vt:lpstr>
      <vt:lpstr>Garamond</vt:lpstr>
      <vt:lpstr>Impact</vt:lpstr>
      <vt:lpstr>Times New Roman</vt:lpstr>
      <vt:lpstr>Wingdings</vt:lpstr>
      <vt:lpstr>IS342 Class Notes</vt:lpstr>
      <vt:lpstr>Making Ethical Decisions in High Technology</vt:lpstr>
      <vt:lpstr>Topics*</vt:lpstr>
      <vt:lpstr>Fundamentals</vt:lpstr>
      <vt:lpstr>What is Ethics?</vt:lpstr>
      <vt:lpstr>How does Ethical Reasoning Develop?</vt:lpstr>
      <vt:lpstr>Common Fallacies about Ethical Decisions</vt:lpstr>
      <vt:lpstr>What’s Special about Computers?</vt:lpstr>
      <vt:lpstr>Making Ethical Decisions</vt:lpstr>
      <vt:lpstr>Identify the Ethical Question Clearly</vt:lpstr>
      <vt:lpstr>Explicit or Implicit Guidelines for the Issue?</vt:lpstr>
      <vt:lpstr>Underlying Principles</vt:lpstr>
      <vt:lpstr>Intuitive Responses</vt:lpstr>
      <vt:lpstr>Case Studies</vt:lpstr>
      <vt:lpstr>Case Studies:  Instructions</vt:lpstr>
      <vt:lpstr>Distributing Viruses</vt:lpstr>
      <vt:lpstr>Denial-of-Service Attacks  for Extortion</vt:lpstr>
      <vt:lpstr>Sending Spam</vt:lpstr>
      <vt:lpstr>Creating and Distributing Popups and Popup Defenses</vt:lpstr>
      <vt:lpstr>Hacking for Fun</vt:lpstr>
      <vt:lpstr>Hacking for Politics</vt:lpstr>
      <vt:lpstr>Sharing Software and Music</vt:lpstr>
      <vt:lpstr>Conclusion</vt:lpstr>
      <vt:lpstr>Review Questions (1)</vt:lpstr>
      <vt:lpstr>Review Questions (2)</vt:lpstr>
      <vt:lpstr>Now go and study</vt:lpstr>
    </vt:vector>
  </TitlesOfParts>
  <Manager>Frank Vanecek, DBA</Manager>
  <Company>Norwich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Ethical Decisions in High Technology</dc:title>
  <dc:subject>CSH6 Chapter 43</dc:subject>
  <dc:creator>M. E. Kabay, PhD, CISSP-ISSMP</dc:creator>
  <cp:keywords/>
  <dc:description/>
  <cp:lastModifiedBy>Mich Kabay</cp:lastModifiedBy>
  <cp:revision>26</cp:revision>
  <cp:lastPrinted>2000-03-28T00:08:39Z</cp:lastPrinted>
  <dcterms:created xsi:type="dcterms:W3CDTF">2005-02-01T01:08:32Z</dcterms:created>
  <dcterms:modified xsi:type="dcterms:W3CDTF">2021-02-05T19:54:18Z</dcterms:modified>
  <cp:category/>
</cp:coreProperties>
</file>