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6"/>
  </p:notesMasterIdLst>
  <p:handoutMasterIdLst>
    <p:handoutMasterId r:id="rId37"/>
  </p:handoutMasterIdLst>
  <p:sldIdLst>
    <p:sldId id="257" r:id="rId2"/>
    <p:sldId id="581" r:id="rId3"/>
    <p:sldId id="628" r:id="rId4"/>
    <p:sldId id="582" r:id="rId5"/>
    <p:sldId id="583" r:id="rId6"/>
    <p:sldId id="584" r:id="rId7"/>
    <p:sldId id="609" r:id="rId8"/>
    <p:sldId id="624" r:id="rId9"/>
    <p:sldId id="629" r:id="rId10"/>
    <p:sldId id="608" r:id="rId11"/>
    <p:sldId id="610" r:id="rId12"/>
    <p:sldId id="631" r:id="rId13"/>
    <p:sldId id="613" r:id="rId14"/>
    <p:sldId id="636" r:id="rId15"/>
    <p:sldId id="621" r:id="rId16"/>
    <p:sldId id="630" r:id="rId17"/>
    <p:sldId id="632" r:id="rId18"/>
    <p:sldId id="614" r:id="rId19"/>
    <p:sldId id="633" r:id="rId20"/>
    <p:sldId id="634" r:id="rId21"/>
    <p:sldId id="618" r:id="rId22"/>
    <p:sldId id="635" r:id="rId23"/>
    <p:sldId id="620" r:id="rId24"/>
    <p:sldId id="627" r:id="rId25"/>
    <p:sldId id="626" r:id="rId26"/>
    <p:sldId id="625" r:id="rId27"/>
    <p:sldId id="622" r:id="rId28"/>
    <p:sldId id="623" r:id="rId29"/>
    <p:sldId id="586" r:id="rId30"/>
    <p:sldId id="585" r:id="rId31"/>
    <p:sldId id="591" r:id="rId32"/>
    <p:sldId id="590" r:id="rId33"/>
    <p:sldId id="597" r:id="rId34"/>
    <p:sldId id="578" r:id="rId3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69" autoAdjust="0"/>
  </p:normalViewPr>
  <p:slideViewPr>
    <p:cSldViewPr>
      <p:cViewPr>
        <p:scale>
          <a:sx n="75" d="100"/>
          <a:sy n="75" d="100"/>
        </p:scale>
        <p:origin x="-2664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141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200"/>
            <a:ext cx="7315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itchFamily="18" charset="0"/>
              </a:defRPr>
            </a:lvl1pPr>
          </a:lstStyle>
          <a:p>
            <a:r>
              <a:rPr lang="fr-CA"/>
              <a:t>IS 342 Class Notes</a:t>
            </a:r>
            <a:endParaRPr lang="en-US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itchFamily="18" charset="0"/>
              </a:defRPr>
            </a:lvl1pPr>
          </a:lstStyle>
          <a:p>
            <a:r>
              <a:rPr lang="fr-CA"/>
              <a:t>Copyright © 2005 M. E. Kabay                             </a:t>
            </a:r>
            <a:fld id="{7BC47BEE-D00D-4072-B5BB-01ED465CDD2D}" type="slidenum">
              <a:rPr lang="en-US"/>
              <a:pPr/>
              <a:t>‹#›</a:t>
            </a:fld>
            <a:r>
              <a:rPr lang="fr-CA"/>
              <a:t>                                             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18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713"/>
            <a:ext cx="4876800" cy="239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ctr" defTabSz="966788">
              <a:defRPr sz="1300" b="0" i="1">
                <a:latin typeface="Garamond" pitchFamily="18" charset="0"/>
              </a:defRPr>
            </a:lvl1pPr>
          </a:lstStyle>
          <a:p>
            <a:r>
              <a:rPr lang="en-US"/>
              <a:t>IS342 Class Notes</a:t>
            </a:r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238" y="4560888"/>
            <a:ext cx="5038725" cy="43195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238" y="9121775"/>
            <a:ext cx="5038725" cy="239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ctr" defTabSz="966788">
              <a:defRPr sz="1100" b="0" i="1">
                <a:latin typeface="Garamond" pitchFamily="18" charset="0"/>
              </a:defRPr>
            </a:lvl1pPr>
          </a:lstStyle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200" y="9121775"/>
            <a:ext cx="1057275" cy="239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ctr" defTabSz="966788">
              <a:defRPr sz="1100" b="0">
                <a:latin typeface="Garamond" pitchFamily="18" charset="0"/>
              </a:defRPr>
            </a:lvl1pPr>
          </a:lstStyle>
          <a:p>
            <a:r>
              <a:rPr lang="en-US"/>
              <a:t>1-</a:t>
            </a:r>
            <a:fld id="{30F0726E-8AEE-49BC-A339-E8BBFCF607F8}" type="slidenum">
              <a:rPr lang="en-US"/>
              <a:pPr/>
              <a:t>‹#›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3321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0D52FA15-8DA8-4252-8D29-D4E1863BB92A}" type="slidenum">
              <a:rPr lang="en-US"/>
              <a:pPr/>
              <a:t>1</a:t>
            </a:fld>
            <a:endParaRPr lang="en-US" sz="1300">
              <a:latin typeface="Times New Roman" pitchFamily="18" charset="0"/>
            </a:endParaRPr>
          </a:p>
        </p:txBody>
      </p:sp>
      <p:grpSp>
        <p:nvGrpSpPr>
          <p:cNvPr id="9225" name="Group 9"/>
          <p:cNvGrpSpPr>
            <a:grpSpLocks noChangeAspect="1"/>
          </p:cNvGrpSpPr>
          <p:nvPr/>
        </p:nvGrpSpPr>
        <p:grpSpPr bwMode="auto">
          <a:xfrm>
            <a:off x="1295400" y="2209800"/>
            <a:ext cx="4719638" cy="6629400"/>
            <a:chOff x="816" y="1728"/>
            <a:chExt cx="2802" cy="3936"/>
          </a:xfrm>
        </p:grpSpPr>
        <p:pic>
          <p:nvPicPr>
            <p:cNvPr id="9221" name="Picture 5" descr="Tangerinetilefad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3696"/>
              <a:ext cx="1410" cy="1968"/>
            </a:xfrm>
            <a:prstGeom prst="rect">
              <a:avLst/>
            </a:prstGeom>
            <a:noFill/>
          </p:spPr>
        </p:pic>
        <p:pic>
          <p:nvPicPr>
            <p:cNvPr id="9222" name="Picture 6" descr="Tangerinetilefad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8" y="3696"/>
              <a:ext cx="1410" cy="1968"/>
            </a:xfrm>
            <a:prstGeom prst="rect">
              <a:avLst/>
            </a:prstGeom>
            <a:noFill/>
          </p:spPr>
        </p:pic>
        <p:pic>
          <p:nvPicPr>
            <p:cNvPr id="9223" name="Picture 7" descr="Tangerinetilefad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1728"/>
              <a:ext cx="1410" cy="1968"/>
            </a:xfrm>
            <a:prstGeom prst="rect">
              <a:avLst/>
            </a:prstGeom>
            <a:noFill/>
          </p:spPr>
        </p:pic>
        <p:pic>
          <p:nvPicPr>
            <p:cNvPr id="9224" name="Picture 8" descr="Tangerinetilefad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8" y="1728"/>
              <a:ext cx="1410" cy="1968"/>
            </a:xfrm>
            <a:prstGeom prst="rect">
              <a:avLst/>
            </a:prstGeom>
            <a:noFill/>
          </p:spPr>
        </p:pic>
      </p:grp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953000"/>
            <a:ext cx="5038725" cy="3927475"/>
          </a:xfrm>
          <a:ln>
            <a:headEnd/>
            <a:tailEnd/>
          </a:ln>
        </p:spPr>
        <p:txBody>
          <a:bodyPr/>
          <a:lstStyle/>
          <a:p>
            <a:pPr algn="ctr"/>
            <a:r>
              <a:rPr lang="en-US" sz="2000" b="1"/>
              <a:t>M. E. Kabay, PhD, CISSP </a:t>
            </a:r>
          </a:p>
        </p:txBody>
      </p:sp>
    </p:spTree>
    <p:extLst>
      <p:ext uri="{BB962C8B-B14F-4D97-AF65-F5344CB8AC3E}">
        <p14:creationId xmlns:p14="http://schemas.microsoft.com/office/powerpoint/2010/main" val="3636224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C3ABA3C8-7FBE-464E-9113-B434C1E721FD}" type="slidenum">
              <a:rPr lang="en-US"/>
              <a:pPr/>
              <a:t>10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4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36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8101CE79-9697-4639-97DE-D98B7C6D2A1F}" type="slidenum">
              <a:rPr lang="en-US"/>
              <a:pPr/>
              <a:t>11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72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30F0726E-8AEE-49BC-A339-E8BBFCF607F8}" type="slidenum">
              <a:rPr lang="en-US" smtClean="0"/>
              <a:pPr/>
              <a:t>12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867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AA863008-73EC-4C7A-B68A-E025CBA01730}" type="slidenum">
              <a:rPr lang="en-US"/>
              <a:pPr/>
              <a:t>13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94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30F0726E-8AEE-49BC-A339-E8BBFCF607F8}" type="slidenum">
              <a:rPr lang="en-US" smtClean="0"/>
              <a:pPr/>
              <a:t>14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426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73CCED2E-F4B2-4206-AD4A-9328B4E5AE2D}" type="slidenum">
              <a:rPr lang="en-US"/>
              <a:pPr/>
              <a:t>15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4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28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30F0726E-8AEE-49BC-A339-E8BBFCF607F8}" type="slidenum">
              <a:rPr lang="en-US" smtClean="0"/>
              <a:pPr/>
              <a:t>16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99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30F0726E-8AEE-49BC-A339-E8BBFCF607F8}" type="slidenum">
              <a:rPr lang="en-US" smtClean="0"/>
              <a:pPr/>
              <a:t>17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70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04E880A0-48BC-402C-9199-432FAB933B73}" type="slidenum">
              <a:rPr lang="en-US"/>
              <a:pPr/>
              <a:t>18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99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30F0726E-8AEE-49BC-A339-E8BBFCF607F8}" type="slidenum">
              <a:rPr lang="en-US" smtClean="0"/>
              <a:pPr/>
              <a:t>19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633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1FA606DB-213B-423B-AA4B-D3167187B008}" type="slidenum">
              <a:rPr lang="en-US"/>
              <a:pPr/>
              <a:t>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3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30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30F0726E-8AEE-49BC-A339-E8BBFCF607F8}" type="slidenum">
              <a:rPr lang="en-US" smtClean="0"/>
              <a:pPr/>
              <a:t>20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09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01B8F537-0C08-4C9F-8CCB-231B5D20FBEE}" type="slidenum">
              <a:rPr lang="en-US"/>
              <a:pPr/>
              <a:t>21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4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22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30F0726E-8AEE-49BC-A339-E8BBFCF607F8}" type="slidenum">
              <a:rPr lang="en-US" smtClean="0"/>
              <a:pPr/>
              <a:t>22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777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E79B6304-2479-432C-8423-12EAF3216759}" type="slidenum">
              <a:rPr lang="en-US"/>
              <a:pPr/>
              <a:t>23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5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392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CF4B24B8-B96A-429A-A56C-114559BEEF84}" type="slidenum">
              <a:rPr lang="en-US"/>
              <a:pPr/>
              <a:t>24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980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884B4C76-1538-4C06-ABB3-ACD4219A227F}" type="slidenum">
              <a:rPr lang="en-US"/>
              <a:pPr/>
              <a:t>25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506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D4E9ED9E-BB06-45AE-9AF9-99F9FAEB745D}" type="slidenum">
              <a:rPr lang="en-US"/>
              <a:pPr/>
              <a:t>26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5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04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6102DBA3-7B83-48BD-84C5-D4D4B53871E8}" type="slidenum">
              <a:rPr lang="en-US"/>
              <a:pPr/>
              <a:t>27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696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E774C03F-D9D1-41BB-8A4C-2B5D02B37547}" type="slidenum">
              <a:rPr lang="en-US"/>
              <a:pPr/>
              <a:t>28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400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6B0F28F6-5EA2-490C-8463-25EDBDC29764}" type="slidenum">
              <a:rPr lang="en-US"/>
              <a:pPr/>
              <a:t>29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90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30F0726E-8AEE-49BC-A339-E8BBFCF607F8}" type="slidenum">
              <a:rPr lang="en-US" smtClean="0"/>
              <a:pPr/>
              <a:t>3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2530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F9D8AE78-E815-487F-9684-8556E58401A4}" type="slidenum">
              <a:rPr lang="en-US"/>
              <a:pPr/>
              <a:t>30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642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443A0FFA-4632-44F1-922C-3E3792EC6FFC}" type="slidenum">
              <a:rPr lang="en-US"/>
              <a:pPr/>
              <a:t>31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5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673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49A19451-07C7-4E2F-A1C3-A0A6A27DA54B}" type="slidenum">
              <a:rPr lang="en-US"/>
              <a:pPr/>
              <a:t>32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47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CFD51A86-2172-419E-B112-3A9953C00096}" type="slidenum">
              <a:rPr lang="en-US"/>
              <a:pPr/>
              <a:t>33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6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36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354E8074-98CA-4CB0-A9B6-A5C0B32A8EA9}" type="slidenum">
              <a:rPr lang="en-US"/>
              <a:pPr/>
              <a:t>34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65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DEFCD01A-EB5D-4004-B40E-2D2BD6DC5FA1}" type="slidenum">
              <a:rPr lang="en-US"/>
              <a:pPr/>
              <a:t>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3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3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53D80259-98F6-43F9-81F9-D396895F25A0}" type="slidenum">
              <a:rPr lang="en-US"/>
              <a:pPr/>
              <a:t>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3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43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3C8BB40D-7530-4CB5-903C-D3490A5C4066}" type="slidenum">
              <a:rPr lang="en-US"/>
              <a:pPr/>
              <a:t>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28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53351FBE-0FDF-42E4-99BD-480954961D71}" type="slidenum">
              <a:rPr lang="en-US"/>
              <a:pPr/>
              <a:t>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4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96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4E3E4DC7-49E1-49E1-A4AD-962A38520C63}" type="slidenum">
              <a:rPr lang="en-US"/>
              <a:pPr/>
              <a:t>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2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30F0726E-8AEE-49BC-A339-E8BBFCF607F8}" type="slidenum">
              <a:rPr lang="en-US" smtClean="0"/>
              <a:pPr/>
              <a:t>9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21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fld id="{7C78542D-4EE8-45EF-B09A-43156747B005}" type="slidenum">
              <a:rPr lang="en-US" sz="1800"/>
              <a:pPr/>
              <a:t>‹#›</a:t>
            </a:fld>
            <a:endParaRPr lang="en-US" sz="180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sz="2400" b="0">
              <a:latin typeface="Times New Roman" pitchFamily="18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577950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889864" name="Picture 8" descr="NWU_2c_stacked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29588" y="0"/>
            <a:ext cx="1014412" cy="8874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tinyurl.com/agmwvl" TargetMode="External"/><Relationship Id="rId3" Type="http://schemas.openxmlformats.org/officeDocument/2006/relationships/hyperlink" Target="http://csrc.nist.gov/publications/PubsSPs.html" TargetMode="External"/><Relationship Id="rId7" Type="http://schemas.openxmlformats.org/officeDocument/2006/relationships/hyperlink" Target="http://www.itl.nist.gov/fipspubs/index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inyurl.com/6g3g2ch" TargetMode="External"/><Relationship Id="rId5" Type="http://schemas.openxmlformats.org/officeDocument/2006/relationships/hyperlink" Target="http://www.tscm.com/NSAsecmanual1.html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://tinyurl.com/23jst6" TargetMode="External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rfc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tracker.ietf.org/doc/rfc2196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qs.org/rfcs/rfc2196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nyurl.com/6kyorl5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ationshield.com/ispmemain.ht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s.org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://www.sans.org/resources/policies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ye3rwr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store.iec.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2971800"/>
          </a:xfrm>
        </p:spPr>
        <p:txBody>
          <a:bodyPr/>
          <a:lstStyle/>
          <a:p>
            <a:pPr algn="ctr"/>
            <a:r>
              <a:rPr lang="en-US" sz="8800" dirty="0"/>
              <a:t>Security Policy Guidelines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3429000"/>
            <a:ext cx="9144000" cy="3048000"/>
          </a:xfrm>
        </p:spPr>
        <p:txBody>
          <a:bodyPr/>
          <a:lstStyle/>
          <a:p>
            <a:pPr lvl="0" algn="ctr">
              <a:buNone/>
              <a:defRPr/>
            </a:pPr>
            <a:r>
              <a:rPr lang="en-US" sz="4000" dirty="0"/>
              <a:t>CSH6 Chapter 44</a:t>
            </a:r>
          </a:p>
          <a:p>
            <a:pPr lvl="0" algn="ctr">
              <a:buNone/>
              <a:defRPr/>
            </a:pPr>
            <a:r>
              <a:rPr lang="en-US" sz="4000" dirty="0"/>
              <a:t>“Security Policy Guidelines”</a:t>
            </a:r>
          </a:p>
          <a:p>
            <a:pPr lvl="0" algn="ctr">
              <a:buNone/>
              <a:defRPr/>
            </a:pPr>
            <a:r>
              <a:rPr lang="en-US" sz="4000" dirty="0"/>
              <a:t>M. E. Kabay &amp; Bridgett Robertson</a:t>
            </a:r>
            <a:endParaRPr lang="en-US" sz="3600" dirty="0"/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sz="2800" dirty="0"/>
              <a:t>OBI</a:t>
            </a:r>
            <a:r>
              <a:rPr lang="en-US" dirty="0"/>
              <a:t>T (1)</a:t>
            </a:r>
          </a:p>
        </p:txBody>
      </p:sp>
      <p:sp>
        <p:nvSpPr>
          <p:cNvPr id="100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162800" cy="4648200"/>
          </a:xfrm>
        </p:spPr>
        <p:txBody>
          <a:bodyPr/>
          <a:lstStyle/>
          <a:p>
            <a:r>
              <a:rPr lang="en-US" dirty="0"/>
              <a:t>Control Objectives for Information and Related Technology (ISACA)</a:t>
            </a:r>
          </a:p>
          <a:p>
            <a:r>
              <a:rPr lang="en-US" dirty="0"/>
              <a:t>Business-oriented set of standards for guiding management in sound use of IT</a:t>
            </a:r>
          </a:p>
          <a:p>
            <a:r>
              <a:rPr lang="en-US" dirty="0"/>
              <a:t>C</a:t>
            </a:r>
            <a:r>
              <a:rPr lang="en-US" sz="1800" dirty="0"/>
              <a:t>OBI</a:t>
            </a:r>
            <a:r>
              <a:rPr lang="en-US" dirty="0"/>
              <a:t>T Overview</a:t>
            </a:r>
          </a:p>
          <a:p>
            <a:pPr lvl="1"/>
            <a:r>
              <a:rPr lang="en-US" dirty="0"/>
              <a:t>Executive summary</a:t>
            </a:r>
          </a:p>
          <a:p>
            <a:pPr lvl="1"/>
            <a:r>
              <a:rPr lang="en-US" dirty="0"/>
              <a:t>Framework</a:t>
            </a:r>
          </a:p>
          <a:p>
            <a:pPr lvl="2"/>
            <a:r>
              <a:rPr lang="en-US" dirty="0"/>
              <a:t>IT objectives</a:t>
            </a:r>
          </a:p>
          <a:p>
            <a:pPr lvl="2"/>
            <a:r>
              <a:rPr lang="en-US" dirty="0"/>
              <a:t>Control functions in IT</a:t>
            </a:r>
          </a:p>
          <a:p>
            <a:pPr lvl="1"/>
            <a:r>
              <a:rPr lang="en-US" dirty="0"/>
              <a:t>Business requirements for information</a:t>
            </a:r>
          </a:p>
        </p:txBody>
      </p:sp>
      <p:pic>
        <p:nvPicPr>
          <p:cNvPr id="10035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363" y="990600"/>
            <a:ext cx="7153275" cy="819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sz="2800" dirty="0"/>
              <a:t>OBI</a:t>
            </a:r>
            <a:r>
              <a:rPr lang="en-US" dirty="0"/>
              <a:t>T (2)</a:t>
            </a:r>
          </a:p>
        </p:txBody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5257800"/>
          </a:xfrm>
        </p:spPr>
        <p:txBody>
          <a:bodyPr/>
          <a:lstStyle/>
          <a:p>
            <a:r>
              <a:rPr lang="en-US" sz="2000" dirty="0"/>
              <a:t>Control objectives</a:t>
            </a:r>
          </a:p>
          <a:p>
            <a:pPr lvl="1"/>
            <a:r>
              <a:rPr lang="en-US" sz="2000" dirty="0"/>
              <a:t>Planning and organization</a:t>
            </a:r>
          </a:p>
          <a:p>
            <a:pPr lvl="1"/>
            <a:r>
              <a:rPr lang="en-US" sz="2000" dirty="0"/>
              <a:t>Acquisition and implementation</a:t>
            </a:r>
          </a:p>
          <a:p>
            <a:pPr lvl="1"/>
            <a:r>
              <a:rPr lang="en-US" sz="2000" dirty="0"/>
              <a:t>Delivery and support</a:t>
            </a:r>
          </a:p>
          <a:p>
            <a:pPr lvl="1"/>
            <a:r>
              <a:rPr lang="en-US" sz="2000" dirty="0"/>
              <a:t>Monitoring</a:t>
            </a:r>
          </a:p>
          <a:p>
            <a:r>
              <a:rPr lang="en-US" sz="2000" dirty="0"/>
              <a:t>Audit guidelines</a:t>
            </a:r>
          </a:p>
          <a:p>
            <a:r>
              <a:rPr lang="en-US" sz="2000" dirty="0"/>
              <a:t>Implementation tool set</a:t>
            </a:r>
          </a:p>
          <a:p>
            <a:pPr lvl="1"/>
            <a:r>
              <a:rPr lang="en-US" sz="2000" dirty="0"/>
              <a:t>Executive overview</a:t>
            </a:r>
          </a:p>
          <a:p>
            <a:pPr lvl="1"/>
            <a:r>
              <a:rPr lang="en-US" sz="2000" dirty="0"/>
              <a:t>Guide to implementation</a:t>
            </a:r>
          </a:p>
          <a:p>
            <a:pPr lvl="1"/>
            <a:r>
              <a:rPr lang="en-US" sz="2000" dirty="0"/>
              <a:t>Case studies describing COBIT implementation</a:t>
            </a:r>
          </a:p>
          <a:p>
            <a:pPr lvl="1"/>
            <a:r>
              <a:rPr lang="en-US" sz="2000" dirty="0"/>
              <a:t>FAQs</a:t>
            </a:r>
          </a:p>
          <a:p>
            <a:pPr lvl="1"/>
            <a:r>
              <a:rPr lang="en-US" sz="2000" dirty="0"/>
              <a:t>Slide presentations for implementing/selling COBIT</a:t>
            </a:r>
          </a:p>
          <a:p>
            <a:r>
              <a:rPr lang="en-US" sz="2000" dirty="0"/>
              <a:t>Management guidelines</a:t>
            </a:r>
          </a:p>
        </p:txBody>
      </p:sp>
      <p:pic>
        <p:nvPicPr>
          <p:cNvPr id="1006596" name="Picture 4"/>
          <p:cNvPicPr>
            <a:picLocks noChangeAspect="1" noChangeArrowheads="1"/>
          </p:cNvPicPr>
          <p:nvPr/>
        </p:nvPicPr>
        <p:blipFill>
          <a:blip r:embed="rId3" cstate="print"/>
          <a:srcRect t="15369" r="65979"/>
          <a:stretch>
            <a:fillRect/>
          </a:stretch>
        </p:blipFill>
        <p:spPr bwMode="auto">
          <a:xfrm>
            <a:off x="3657600" y="0"/>
            <a:ext cx="4419600" cy="1258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5638800" cy="114300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sz="2800" dirty="0"/>
              <a:t>OBI</a:t>
            </a:r>
            <a:r>
              <a:rPr lang="en-US" dirty="0"/>
              <a:t>T (3)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6250" t="11250" b="3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29000" y="228600"/>
            <a:ext cx="3286477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http://tinyurl.com/6x96tca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CERT/CC® Documentation </a:t>
            </a:r>
          </a:p>
        </p:txBody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1628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i="1" dirty="0"/>
              <a:t>Computer Emergency Response Team Coordination Center® of the Software Engineering Institute at Carnegie Mellon University in Pittsburgh, PA</a:t>
            </a:r>
          </a:p>
          <a:p>
            <a:r>
              <a:rPr lang="en-US" dirty="0"/>
              <a:t>Security for IT</a:t>
            </a:r>
          </a:p>
          <a:p>
            <a:r>
              <a:rPr lang="en-US" dirty="0"/>
              <a:t>Service contracts</a:t>
            </a:r>
          </a:p>
          <a:p>
            <a:r>
              <a:rPr lang="en-US" dirty="0"/>
              <a:t>Securing desktop </a:t>
            </a:r>
            <a:br>
              <a:rPr lang="en-US" dirty="0"/>
            </a:br>
            <a:r>
              <a:rPr lang="en-US" dirty="0"/>
              <a:t>workstations</a:t>
            </a:r>
          </a:p>
          <a:p>
            <a:r>
              <a:rPr lang="en-US" dirty="0"/>
              <a:t>Responding to intrusions</a:t>
            </a:r>
          </a:p>
          <a:p>
            <a:r>
              <a:rPr lang="en-US" dirty="0"/>
              <a:t>Securing network servers</a:t>
            </a:r>
          </a:p>
          <a:p>
            <a:r>
              <a:rPr lang="en-US" dirty="0"/>
              <a:t>Deploying firewalls</a:t>
            </a:r>
          </a:p>
          <a:p>
            <a:r>
              <a:rPr lang="en-US" dirty="0"/>
              <a:t>Securing public Web servers</a:t>
            </a:r>
          </a:p>
          <a:p>
            <a:r>
              <a:rPr lang="en-US" dirty="0"/>
              <a:t>Detecting signs of intrusion</a:t>
            </a:r>
          </a:p>
        </p:txBody>
      </p:sp>
      <p:pic>
        <p:nvPicPr>
          <p:cNvPr id="10096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438400"/>
            <a:ext cx="4733363" cy="1676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CERT-CC (2)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6250" t="13125" b="30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38600" y="228600"/>
            <a:ext cx="2576475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http://www.cert.org/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Government Documents</a:t>
            </a:r>
          </a:p>
        </p:txBody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162800" cy="4724400"/>
          </a:xfrm>
        </p:spPr>
        <p:txBody>
          <a:bodyPr/>
          <a:lstStyle/>
          <a:p>
            <a:r>
              <a:rPr lang="en-US" sz="2000" dirty="0"/>
              <a:t>NIST Special Publications</a:t>
            </a:r>
          </a:p>
          <a:p>
            <a:pPr lvl="1"/>
            <a:r>
              <a:rPr lang="en-US" sz="2000" dirty="0">
                <a:latin typeface="Arial Narrow" pitchFamily="34" charset="0"/>
                <a:hlinkClick r:id="rId3"/>
              </a:rPr>
              <a:t>http://csrc.nist.gov/publications/PubsSPs.html</a:t>
            </a:r>
            <a:r>
              <a:rPr lang="en-US" sz="2000" dirty="0">
                <a:latin typeface="Arial Narrow" pitchFamily="34" charset="0"/>
              </a:rPr>
              <a:t> </a:t>
            </a:r>
          </a:p>
          <a:p>
            <a:pPr lvl="1"/>
            <a:r>
              <a:rPr lang="en-US" sz="2000" dirty="0">
                <a:latin typeface="Arial Narrow" pitchFamily="34" charset="0"/>
              </a:rPr>
              <a:t>Or  </a:t>
            </a:r>
            <a:r>
              <a:rPr lang="en-US" sz="2000" dirty="0">
                <a:latin typeface="Arial Narrow" pitchFamily="34" charset="0"/>
                <a:hlinkClick r:id="rId4"/>
              </a:rPr>
              <a:t>http://tinyurl.com/23jst6</a:t>
            </a:r>
            <a:r>
              <a:rPr lang="en-US" sz="2000" dirty="0">
                <a:latin typeface="Arial Narrow" pitchFamily="34" charset="0"/>
              </a:rPr>
              <a:t> </a:t>
            </a:r>
          </a:p>
          <a:p>
            <a:r>
              <a:rPr lang="en-US" sz="2000" dirty="0"/>
              <a:t>NSA </a:t>
            </a:r>
            <a:r>
              <a:rPr lang="en-US" sz="2000" i="1" dirty="0"/>
              <a:t>Security Guidelines Handbook</a:t>
            </a:r>
          </a:p>
          <a:p>
            <a:pPr lvl="1"/>
            <a:r>
              <a:rPr lang="en-US" sz="2000" dirty="0">
                <a:latin typeface="Arial Narrow" pitchFamily="34" charset="0"/>
                <a:hlinkClick r:id="rId5"/>
              </a:rPr>
              <a:t>http://www.tscm.com/NSAsecmanual1.html</a:t>
            </a:r>
            <a:r>
              <a:rPr lang="en-US" sz="2000" dirty="0">
                <a:latin typeface="Arial Narrow" pitchFamily="34" charset="0"/>
              </a:rPr>
              <a:t> </a:t>
            </a:r>
          </a:p>
          <a:p>
            <a:pPr lvl="1"/>
            <a:r>
              <a:rPr lang="en-US" sz="2000" dirty="0">
                <a:latin typeface="Arial Narrow" pitchFamily="34" charset="0"/>
              </a:rPr>
              <a:t>Or </a:t>
            </a:r>
            <a:r>
              <a:rPr lang="en-US" sz="2000" dirty="0">
                <a:latin typeface="Arial Narrow" pitchFamily="34" charset="0"/>
                <a:hlinkClick r:id="rId6"/>
              </a:rPr>
              <a:t>http://tinyurl.com/6g3g2ch</a:t>
            </a:r>
            <a:r>
              <a:rPr lang="en-US" sz="2000" dirty="0">
                <a:latin typeface="Arial Narrow" pitchFamily="34" charset="0"/>
              </a:rPr>
              <a:t> </a:t>
            </a:r>
          </a:p>
          <a:p>
            <a:pPr lvl="1"/>
            <a:r>
              <a:rPr lang="en-US" sz="2000" dirty="0"/>
              <a:t>Initial security responsibilities</a:t>
            </a:r>
          </a:p>
          <a:p>
            <a:pPr lvl="1"/>
            <a:r>
              <a:rPr lang="en-US" sz="2000" dirty="0"/>
              <a:t>General responsibilities</a:t>
            </a:r>
          </a:p>
          <a:p>
            <a:pPr lvl="1"/>
            <a:r>
              <a:rPr lang="en-US" sz="2000" dirty="0"/>
              <a:t>Helpful information</a:t>
            </a:r>
          </a:p>
          <a:p>
            <a:r>
              <a:rPr lang="en-US" sz="2000" dirty="0"/>
              <a:t>Federal Information Processing Standards (FIPS)</a:t>
            </a:r>
          </a:p>
          <a:p>
            <a:pPr lvl="1"/>
            <a:r>
              <a:rPr lang="en-US" sz="2000" dirty="0">
                <a:latin typeface="Arial Narrow" pitchFamily="34" charset="0"/>
                <a:hlinkClick r:id="rId7"/>
              </a:rPr>
              <a:t>http://www.itl.nist.gov/fipspubs/index.htm</a:t>
            </a:r>
            <a:r>
              <a:rPr lang="en-US" sz="2000" dirty="0">
                <a:latin typeface="Arial Narrow" pitchFamily="34" charset="0"/>
              </a:rPr>
              <a:t> </a:t>
            </a:r>
          </a:p>
          <a:p>
            <a:pPr lvl="1"/>
            <a:r>
              <a:rPr lang="en-US" sz="2000" dirty="0">
                <a:latin typeface="Arial Narrow" pitchFamily="34" charset="0"/>
              </a:rPr>
              <a:t>Or </a:t>
            </a:r>
            <a:r>
              <a:rPr lang="en-US" sz="2000" dirty="0">
                <a:latin typeface="Arial Narrow" pitchFamily="34" charset="0"/>
                <a:hlinkClick r:id="rId8"/>
              </a:rPr>
              <a:t>http://tinyurl.com/agmwvl</a:t>
            </a:r>
            <a:r>
              <a:rPr lang="en-US" sz="2000" dirty="0">
                <a:latin typeface="Arial Narrow" pitchFamily="34" charset="0"/>
              </a:rPr>
              <a:t> </a:t>
            </a:r>
          </a:p>
        </p:txBody>
      </p:sp>
      <p:pic>
        <p:nvPicPr>
          <p:cNvPr id="101786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33463" y="990600"/>
            <a:ext cx="7077075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17861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9800" y="3962400"/>
            <a:ext cx="2657475" cy="122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</a:t>
            </a:r>
            <a:r>
              <a:rPr lang="en-US" baseline="0" dirty="0"/>
              <a:t> Federal Best Security Practices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620000" cy="4648200"/>
          </a:xfrm>
        </p:spPr>
        <p:txBody>
          <a:bodyPr/>
          <a:lstStyle/>
          <a:p>
            <a:r>
              <a:rPr lang="en-US" dirty="0"/>
              <a:t>Federal Chief Information Security Officers (CISO) Council</a:t>
            </a:r>
          </a:p>
          <a:p>
            <a:pPr lvl="1"/>
            <a:r>
              <a:rPr lang="en-US" dirty="0"/>
              <a:t>Best Practices Committee (BPC)</a:t>
            </a:r>
          </a:p>
          <a:p>
            <a:pPr lvl="1"/>
            <a:r>
              <a:rPr lang="en-US" dirty="0"/>
              <a:t>Sharing best ideas/practical experiences</a:t>
            </a:r>
          </a:p>
          <a:p>
            <a:r>
              <a:rPr lang="en-US" dirty="0"/>
              <a:t>Many useful PDF documents available free; e.g.,</a:t>
            </a:r>
          </a:p>
          <a:p>
            <a:pPr lvl="1"/>
            <a:r>
              <a:rPr lang="en-US" dirty="0"/>
              <a:t>Best Practices</a:t>
            </a:r>
          </a:p>
          <a:p>
            <a:pPr lvl="1"/>
            <a:r>
              <a:rPr lang="en-US" dirty="0"/>
              <a:t>Enterprise Architecture</a:t>
            </a:r>
          </a:p>
          <a:p>
            <a:pPr lvl="1"/>
            <a:r>
              <a:rPr lang="en-US" dirty="0"/>
              <a:t>IT Security/Privacy</a:t>
            </a:r>
          </a:p>
          <a:p>
            <a:pPr lvl="1"/>
            <a:r>
              <a:rPr lang="en-US" dirty="0"/>
              <a:t>GAO (Government Accountability Office) Reports</a:t>
            </a:r>
          </a:p>
          <a:p>
            <a:pPr lvl="1"/>
            <a:r>
              <a:rPr lang="en-US" dirty="0"/>
              <a:t>IT Related Laws &amp; Regulations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US</a:t>
            </a:r>
            <a:r>
              <a:rPr lang="en-US" sz="3600" b="1" baseline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 Federal Best Security Practices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0886" t="16047" r="19982" b="28054"/>
          <a:stretch>
            <a:fillRect/>
          </a:stretch>
        </p:blipFill>
        <p:spPr bwMode="auto">
          <a:xfrm>
            <a:off x="0" y="1447800"/>
            <a:ext cx="9157015" cy="54102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064962" name="Picture 2"/>
          <p:cNvPicPr>
            <a:picLocks noChangeAspect="1" noChangeArrowheads="1"/>
          </p:cNvPicPr>
          <p:nvPr/>
        </p:nvPicPr>
        <p:blipFill>
          <a:blip r:embed="rId3" cstate="print"/>
          <a:srcRect l="13766" t="12909" r="76429" b="84285"/>
          <a:stretch>
            <a:fillRect/>
          </a:stretch>
        </p:blipFill>
        <p:spPr bwMode="auto">
          <a:xfrm>
            <a:off x="4114800" y="762000"/>
            <a:ext cx="3835400" cy="6858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RFC 2196 – from IETF (1)</a:t>
            </a:r>
          </a:p>
        </p:txBody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1628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Classic document (1997)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Replaced RFC 1244 (1991)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Still useful!</a:t>
            </a:r>
          </a:p>
          <a:p>
            <a:pPr lvl="1">
              <a:lnSpc>
                <a:spcPct val="80000"/>
              </a:lnSpc>
            </a:pPr>
            <a:r>
              <a:rPr lang="en-US" i="1" dirty="0"/>
              <a:t>IETF: Internet Engineering Task Force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Introduction</a:t>
            </a:r>
          </a:p>
          <a:p>
            <a:pPr>
              <a:lnSpc>
                <a:spcPct val="80000"/>
              </a:lnSpc>
            </a:pPr>
            <a:r>
              <a:rPr lang="en-US" dirty="0"/>
              <a:t>Security Policies</a:t>
            </a:r>
          </a:p>
          <a:p>
            <a:pPr>
              <a:lnSpc>
                <a:spcPct val="80000"/>
              </a:lnSpc>
            </a:pPr>
            <a:r>
              <a:rPr lang="en-US" dirty="0"/>
              <a:t>Architecture</a:t>
            </a:r>
          </a:p>
          <a:p>
            <a:pPr>
              <a:lnSpc>
                <a:spcPct val="80000"/>
              </a:lnSpc>
            </a:pPr>
            <a:r>
              <a:rPr lang="en-US" dirty="0"/>
              <a:t>Security services and procedures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Security incident handling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Ongoing activities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Tools and locations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Mailing lists and other resources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References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600" y="2971800"/>
            <a:ext cx="4724400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http://www.ietf.org/rfc.html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RFC 2196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5986" name="Picture 2"/>
          <p:cNvPicPr>
            <a:picLocks noChangeAspect="1" noChangeArrowheads="1"/>
          </p:cNvPicPr>
          <p:nvPr/>
        </p:nvPicPr>
        <p:blipFill>
          <a:blip r:embed="rId3" cstate="print"/>
          <a:srcRect l="5951" t="14063" r="3281" b="38125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" name="TextBox 4"/>
          <p:cNvSpPr txBox="1"/>
          <p:nvPr/>
        </p:nvSpPr>
        <p:spPr>
          <a:xfrm>
            <a:off x="2362200" y="4419600"/>
            <a:ext cx="4002699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itchFamily="34" charset="0"/>
                <a:hlinkClick r:id="rId4"/>
              </a:rPr>
              <a:t>http://datatracker.ietf.org/doc/rfc2196/</a:t>
            </a:r>
            <a:r>
              <a:rPr lang="en-US" dirty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Topics</a:t>
            </a:r>
            <a:br>
              <a:rPr lang="en-US" dirty="0"/>
            </a:br>
            <a:r>
              <a:rPr lang="en-US" dirty="0"/>
              <a:t>in CSH6 Ch 44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5334000" cy="4648200"/>
          </a:xfrm>
        </p:spPr>
        <p:txBody>
          <a:bodyPr/>
          <a:lstStyle/>
          <a:p>
            <a:r>
              <a:rPr lang="en-US" sz="2800" dirty="0"/>
              <a:t>Terminology</a:t>
            </a:r>
          </a:p>
          <a:p>
            <a:r>
              <a:rPr lang="en-US" sz="2800" dirty="0"/>
              <a:t>Resources for Policy Writers</a:t>
            </a:r>
          </a:p>
          <a:p>
            <a:r>
              <a:rPr lang="en-US" sz="2800" dirty="0"/>
              <a:t>Writing the Policies</a:t>
            </a:r>
          </a:p>
          <a:p>
            <a:r>
              <a:rPr lang="en-US" sz="2800" dirty="0"/>
              <a:t>Organizing the </a:t>
            </a:r>
            <a:br>
              <a:rPr lang="en-US" sz="2800" dirty="0"/>
            </a:br>
            <a:r>
              <a:rPr lang="en-US" sz="2800" dirty="0"/>
              <a:t>Policies</a:t>
            </a:r>
          </a:p>
          <a:p>
            <a:r>
              <a:rPr lang="en-US" sz="2800" dirty="0"/>
              <a:t>Presenting the </a:t>
            </a:r>
            <a:br>
              <a:rPr lang="en-US" sz="2800" dirty="0"/>
            </a:br>
            <a:r>
              <a:rPr lang="en-US" sz="2800" dirty="0"/>
              <a:t>Policies</a:t>
            </a:r>
          </a:p>
          <a:p>
            <a:r>
              <a:rPr lang="en-US" sz="2800" dirty="0"/>
              <a:t>Maintaining the </a:t>
            </a:r>
            <a:br>
              <a:rPr lang="en-US" sz="2800" dirty="0"/>
            </a:br>
            <a:r>
              <a:rPr lang="en-US" sz="2800" dirty="0"/>
              <a:t>Policies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743200"/>
            <a:ext cx="391477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RFC 2196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951" t="59219" r="3281" b="3063"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" name="TextBox 4"/>
          <p:cNvSpPr txBox="1"/>
          <p:nvPr/>
        </p:nvSpPr>
        <p:spPr>
          <a:xfrm>
            <a:off x="4572000" y="1905000"/>
            <a:ext cx="3936078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itchFamily="34" charset="0"/>
                <a:hlinkClick r:id="rId4"/>
              </a:rPr>
              <a:t>http://www.faqs.org/rfcs/rfc2196.html</a:t>
            </a:r>
            <a:r>
              <a:rPr lang="en-US" dirty="0">
                <a:latin typeface="Arial Narrow" pitchFamily="34" charset="0"/>
              </a:rPr>
              <a:t> </a:t>
            </a:r>
          </a:p>
          <a:p>
            <a:r>
              <a:rPr lang="en-US" dirty="0">
                <a:latin typeface="Arial Narrow" pitchFamily="34" charset="0"/>
              </a:rPr>
              <a:t>Also avail in PDF &amp; plain text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Baseline Protection Manual (1)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/>
              <a:t>German Information Security Agency</a:t>
            </a:r>
          </a:p>
          <a:p>
            <a:pPr>
              <a:buFont typeface="Wingdings" pitchFamily="2" charset="2"/>
              <a:buNone/>
            </a:pPr>
            <a:r>
              <a:rPr lang="en-US" i="1" dirty="0"/>
              <a:t>English version updated 2005</a:t>
            </a:r>
          </a:p>
          <a:p>
            <a:r>
              <a:rPr lang="en-US" dirty="0"/>
              <a:t>Stand-alone systems</a:t>
            </a:r>
          </a:p>
          <a:p>
            <a:r>
              <a:rPr lang="en-US" dirty="0"/>
              <a:t>Networked systems</a:t>
            </a:r>
          </a:p>
          <a:p>
            <a:r>
              <a:rPr lang="en-US" dirty="0"/>
              <a:t>Communications</a:t>
            </a:r>
          </a:p>
          <a:p>
            <a:r>
              <a:rPr lang="en-US" dirty="0"/>
              <a:t>Infrastructure</a:t>
            </a:r>
          </a:p>
          <a:p>
            <a:r>
              <a:rPr lang="en-US" dirty="0"/>
              <a:t>Methodologies</a:t>
            </a:r>
          </a:p>
        </p:txBody>
      </p:sp>
      <p:pic>
        <p:nvPicPr>
          <p:cNvPr id="10147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635250"/>
            <a:ext cx="3886200" cy="1585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147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5272088"/>
            <a:ext cx="3886200" cy="15859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Baseline</a:t>
            </a:r>
            <a:r>
              <a:rPr lang="en-US" baseline="0" dirty="0"/>
              <a:t> Protection Manual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7010" name="Picture 2"/>
          <p:cNvPicPr>
            <a:picLocks noChangeAspect="1" noChangeArrowheads="1"/>
          </p:cNvPicPr>
          <p:nvPr/>
        </p:nvPicPr>
        <p:blipFill>
          <a:blip r:embed="rId3" cstate="print"/>
          <a:srcRect l="2857" t="18000" r="25714" b="18000"/>
          <a:stretch>
            <a:fillRect/>
          </a:stretch>
        </p:blipFill>
        <p:spPr bwMode="auto">
          <a:xfrm>
            <a:off x="0" y="1371600"/>
            <a:ext cx="9116786" cy="51054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" name="TextBox 4"/>
          <p:cNvSpPr txBox="1"/>
          <p:nvPr/>
        </p:nvSpPr>
        <p:spPr>
          <a:xfrm>
            <a:off x="4038600" y="838200"/>
            <a:ext cx="2751074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itchFamily="34" charset="0"/>
                <a:hlinkClick r:id="rId4"/>
              </a:rPr>
              <a:t>http://tinyurl.com/6kyorl5</a:t>
            </a:r>
            <a:r>
              <a:rPr lang="en-US" dirty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Commercially Available Policy Guides</a:t>
            </a:r>
          </a:p>
        </p:txBody>
      </p:sp>
      <p:sp>
        <p:nvSpPr>
          <p:cNvPr id="101684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ISPME </a:t>
            </a:r>
          </a:p>
          <a:p>
            <a:r>
              <a:rPr lang="en-US" sz="3200" dirty="0"/>
              <a:t>Tom </a:t>
            </a:r>
            <a:r>
              <a:rPr lang="en-US" sz="3200" dirty="0" err="1"/>
              <a:t>Peltier’s</a:t>
            </a:r>
            <a:r>
              <a:rPr lang="en-US" sz="3200" dirty="0"/>
              <a:t> Text</a:t>
            </a:r>
          </a:p>
          <a:p>
            <a:r>
              <a:rPr lang="en-US" sz="3200" dirty="0"/>
              <a:t>SANS Resources</a:t>
            </a:r>
          </a:p>
        </p:txBody>
      </p:sp>
      <p:pic>
        <p:nvPicPr>
          <p:cNvPr id="10168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168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168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4000" r="14000"/>
          <a:stretch>
            <a:fillRect/>
          </a:stretch>
        </p:blipFill>
        <p:spPr bwMode="auto">
          <a:xfrm>
            <a:off x="5105400" y="990600"/>
            <a:ext cx="3785616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ISPME (Charles Cresson Wood)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 Narrow" pitchFamily="34" charset="0"/>
                <a:hlinkClick r:id="rId3"/>
              </a:rPr>
              <a:t>http://www.informationshield.com/ispmemain.htm</a:t>
            </a:r>
            <a:r>
              <a:rPr lang="en-US" dirty="0"/>
              <a:t> </a:t>
            </a:r>
          </a:p>
          <a:p>
            <a:r>
              <a:rPr lang="en-US" dirty="0"/>
              <a:t>Best in the field</a:t>
            </a:r>
          </a:p>
          <a:p>
            <a:r>
              <a:rPr lang="en-US" dirty="0"/>
              <a:t>$800 and worth every </a:t>
            </a:r>
            <a:br>
              <a:rPr lang="en-US" dirty="0"/>
            </a:br>
            <a:r>
              <a:rPr lang="en-US" dirty="0"/>
              <a:t>penny</a:t>
            </a:r>
          </a:p>
          <a:p>
            <a:r>
              <a:rPr lang="en-US" dirty="0"/>
              <a:t>Given to every graduating </a:t>
            </a:r>
            <a:br>
              <a:rPr lang="en-US" dirty="0"/>
            </a:br>
            <a:r>
              <a:rPr lang="en-US" dirty="0"/>
              <a:t>MSIA student in 2004* at</a:t>
            </a:r>
            <a:br>
              <a:rPr lang="en-US" dirty="0"/>
            </a:br>
            <a:r>
              <a:rPr lang="en-US" dirty="0"/>
              <a:t>Norwich University as</a:t>
            </a:r>
            <a:br>
              <a:rPr lang="en-US" dirty="0"/>
            </a:br>
            <a:r>
              <a:rPr lang="en-US" dirty="0"/>
              <a:t>graduation gift!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sz="1600" dirty="0"/>
              <a:t>_____</a:t>
            </a:r>
          </a:p>
          <a:p>
            <a:pPr>
              <a:buNone/>
            </a:pPr>
            <a:r>
              <a:rPr lang="en-US" sz="1400" dirty="0"/>
              <a:t>* 	First year that MSIA students graduated</a:t>
            </a:r>
          </a:p>
        </p:txBody>
      </p:sp>
      <p:pic>
        <p:nvPicPr>
          <p:cNvPr id="1035269" name="Picture 5"/>
          <p:cNvPicPr>
            <a:picLocks noChangeAspect="1" noChangeArrowheads="1"/>
          </p:cNvPicPr>
          <p:nvPr/>
        </p:nvPicPr>
        <p:blipFill>
          <a:blip r:embed="rId4" cstate="print"/>
          <a:srcRect r="56502" b="6478"/>
          <a:stretch>
            <a:fillRect/>
          </a:stretch>
        </p:blipFill>
        <p:spPr bwMode="auto">
          <a:xfrm>
            <a:off x="5562600" y="2133600"/>
            <a:ext cx="3352800" cy="4400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 </a:t>
            </a:r>
            <a:r>
              <a:rPr lang="en-US" dirty="0" err="1"/>
              <a:t>Peltier’s</a:t>
            </a:r>
            <a:r>
              <a:rPr lang="en-US" dirty="0"/>
              <a:t> Text</a:t>
            </a: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4038600" cy="2286000"/>
          </a:xfrm>
        </p:spPr>
        <p:txBody>
          <a:bodyPr/>
          <a:lstStyle/>
          <a:p>
            <a:r>
              <a:rPr lang="en-US" dirty="0"/>
              <a:t>Useful</a:t>
            </a:r>
          </a:p>
          <a:p>
            <a:r>
              <a:rPr lang="en-US" dirty="0"/>
              <a:t>Inexpensive</a:t>
            </a:r>
          </a:p>
          <a:p>
            <a:r>
              <a:rPr lang="en-US" dirty="0"/>
              <a:t>Well-respected industry</a:t>
            </a:r>
            <a:br>
              <a:rPr lang="en-US" dirty="0"/>
            </a:br>
            <a:r>
              <a:rPr lang="en-US" dirty="0"/>
              <a:t>expert</a:t>
            </a:r>
          </a:p>
          <a:p>
            <a:r>
              <a:rPr lang="en-US" dirty="0"/>
              <a:t>Professor in NU MSIA</a:t>
            </a:r>
          </a:p>
          <a:p>
            <a:endParaRPr lang="en-US" dirty="0"/>
          </a:p>
        </p:txBody>
      </p:sp>
      <p:pic>
        <p:nvPicPr>
          <p:cNvPr id="1034245" name="Picture 5"/>
          <p:cNvPicPr>
            <a:picLocks noChangeAspect="1" noChangeArrowheads="1"/>
          </p:cNvPicPr>
          <p:nvPr/>
        </p:nvPicPr>
        <p:blipFill>
          <a:blip r:embed="rId3" cstate="print"/>
          <a:srcRect l="18420" t="18750" r="14372" b="6876"/>
          <a:stretch>
            <a:fillRect/>
          </a:stretch>
        </p:blipFill>
        <p:spPr bwMode="auto">
          <a:xfrm>
            <a:off x="5105400" y="1066800"/>
            <a:ext cx="3879182" cy="556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16000" t="10256" r="28000" b="31624"/>
          <a:stretch>
            <a:fillRect/>
          </a:stretch>
        </p:blipFill>
        <p:spPr bwMode="auto">
          <a:xfrm>
            <a:off x="1905000" y="3810000"/>
            <a:ext cx="2209800" cy="2683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SANS Resources</a:t>
            </a:r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962400"/>
            <a:ext cx="7162800" cy="2590800"/>
          </a:xfrm>
        </p:spPr>
        <p:txBody>
          <a:bodyPr/>
          <a:lstStyle/>
          <a:p>
            <a:r>
              <a:rPr lang="en-US" dirty="0">
                <a:latin typeface="Arial Narrow" pitchFamily="34" charset="0"/>
                <a:hlinkClick r:id="rId3"/>
              </a:rPr>
              <a:t>http://www.sans.org</a:t>
            </a:r>
            <a:r>
              <a:rPr lang="en-US" dirty="0">
                <a:latin typeface="Arial Narrow" pitchFamily="34" charset="0"/>
              </a:rPr>
              <a:t> </a:t>
            </a:r>
          </a:p>
          <a:p>
            <a:r>
              <a:rPr lang="en-US" dirty="0"/>
              <a:t>Security Essentials courses</a:t>
            </a:r>
          </a:p>
          <a:p>
            <a:r>
              <a:rPr lang="en-US" dirty="0"/>
              <a:t>Step-by-step guides</a:t>
            </a:r>
          </a:p>
          <a:p>
            <a:r>
              <a:rPr lang="en-US" dirty="0"/>
              <a:t>SANS Security Policy Project (free)</a:t>
            </a:r>
          </a:p>
          <a:p>
            <a:pPr lvl="1"/>
            <a:r>
              <a:rPr lang="en-US" dirty="0">
                <a:latin typeface="Arial Narrow" pitchFamily="34" charset="0"/>
                <a:hlinkClick r:id="rId4"/>
              </a:rPr>
              <a:t>http://www.sans.org/resources/policies/</a:t>
            </a:r>
            <a:r>
              <a:rPr lang="en-US" dirty="0">
                <a:latin typeface="Arial Narrow" pitchFamily="34" charset="0"/>
              </a:rPr>
              <a:t> </a:t>
            </a:r>
          </a:p>
          <a:p>
            <a:pPr lvl="1"/>
            <a:r>
              <a:rPr lang="en-US" dirty="0"/>
              <a:t>Collaborative compilation of policies</a:t>
            </a:r>
          </a:p>
        </p:txBody>
      </p:sp>
      <p:pic>
        <p:nvPicPr>
          <p:cNvPr id="1033220" name="Picture 4"/>
          <p:cNvPicPr>
            <a:picLocks noChangeAspect="1" noChangeArrowheads="1"/>
          </p:cNvPicPr>
          <p:nvPr/>
        </p:nvPicPr>
        <p:blipFill>
          <a:blip r:embed="rId5" cstate="print"/>
          <a:srcRect l="7895" t="13126" r="4655" b="53125"/>
          <a:stretch>
            <a:fillRect/>
          </a:stretch>
        </p:blipFill>
        <p:spPr bwMode="auto">
          <a:xfrm>
            <a:off x="1600200" y="914400"/>
            <a:ext cx="5867400" cy="293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Style</a:t>
            </a:r>
          </a:p>
        </p:txBody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3962400" cy="2286000"/>
          </a:xfrm>
        </p:spPr>
        <p:txBody>
          <a:bodyPr/>
          <a:lstStyle/>
          <a:p>
            <a:r>
              <a:rPr lang="en-US" dirty="0"/>
              <a:t>Why Does Style Matter?</a:t>
            </a:r>
          </a:p>
          <a:p>
            <a:r>
              <a:rPr lang="en-US" dirty="0"/>
              <a:t>Writing the Policies</a:t>
            </a:r>
          </a:p>
          <a:p>
            <a:r>
              <a:rPr lang="en-US" dirty="0"/>
              <a:t>Organizing the Policies</a:t>
            </a:r>
          </a:p>
          <a:p>
            <a:r>
              <a:rPr lang="en-US" dirty="0"/>
              <a:t>Presenting the Policies</a:t>
            </a:r>
          </a:p>
          <a:p>
            <a:r>
              <a:rPr lang="en-US" dirty="0"/>
              <a:t>Maintaining the Policies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066800"/>
            <a:ext cx="3371850" cy="1949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81400"/>
            <a:ext cx="2266950" cy="1971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581400"/>
            <a:ext cx="2176463" cy="1974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5943600" y="3581400"/>
            <a:ext cx="2800350" cy="2007419"/>
            <a:chOff x="5943600" y="3581400"/>
            <a:chExt cx="2800350" cy="2007419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43600" y="3581400"/>
              <a:ext cx="2800350" cy="20074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53200" y="3810000"/>
              <a:ext cx="1676400" cy="1676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Style Matter?</a:t>
            </a:r>
          </a:p>
        </p:txBody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162800" cy="2209800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7200" dirty="0"/>
              <a:t>CLASS DISCUSSION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the Policies</a:t>
            </a:r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5257800"/>
          </a:xfrm>
        </p:spPr>
        <p:txBody>
          <a:bodyPr/>
          <a:lstStyle/>
          <a:p>
            <a:r>
              <a:rPr lang="en-US" dirty="0"/>
              <a:t>Orientation: </a:t>
            </a:r>
            <a:r>
              <a:rPr lang="en-US" i="1" dirty="0"/>
              <a:t>prescriptive</a:t>
            </a:r>
            <a:r>
              <a:rPr lang="en-US" dirty="0"/>
              <a:t> and </a:t>
            </a:r>
            <a:r>
              <a:rPr lang="en-US" i="1" dirty="0"/>
              <a:t>proscriptive</a:t>
            </a:r>
          </a:p>
          <a:p>
            <a:pPr lvl="1"/>
            <a:r>
              <a:rPr lang="en-US" dirty="0"/>
              <a:t>Clear, definite, </a:t>
            </a:r>
            <a:br>
              <a:rPr lang="en-US" dirty="0"/>
            </a:br>
            <a:r>
              <a:rPr lang="en-US" dirty="0"/>
              <a:t>unambiguous</a:t>
            </a:r>
          </a:p>
          <a:p>
            <a:r>
              <a:rPr lang="en-US" dirty="0"/>
              <a:t>Writing style</a:t>
            </a:r>
          </a:p>
          <a:p>
            <a:pPr lvl="1"/>
            <a:r>
              <a:rPr lang="en-US" dirty="0"/>
              <a:t>Short, simple </a:t>
            </a:r>
            <a:br>
              <a:rPr lang="en-US" dirty="0"/>
            </a:br>
            <a:r>
              <a:rPr lang="en-US" dirty="0"/>
              <a:t>declarative sentences</a:t>
            </a:r>
          </a:p>
          <a:p>
            <a:r>
              <a:rPr lang="en-US" dirty="0"/>
              <a:t>Reasons</a:t>
            </a:r>
          </a:p>
          <a:p>
            <a:pPr lvl="1"/>
            <a:r>
              <a:rPr lang="en-US" dirty="0"/>
              <a:t>Explain why policies </a:t>
            </a:r>
            <a:br>
              <a:rPr lang="en-US" dirty="0"/>
            </a:br>
            <a:r>
              <a:rPr lang="en-US" dirty="0"/>
              <a:t>make sense</a:t>
            </a:r>
          </a:p>
          <a:p>
            <a:pPr lvl="1"/>
            <a:r>
              <a:rPr lang="en-US" dirty="0"/>
              <a:t>Optional explanations</a:t>
            </a:r>
          </a:p>
          <a:p>
            <a:r>
              <a:rPr lang="en-US" dirty="0"/>
              <a:t>Indexing</a:t>
            </a:r>
          </a:p>
          <a:p>
            <a:pPr lvl="1"/>
            <a:r>
              <a:rPr lang="en-US" dirty="0"/>
              <a:t>Many different ways of locating specific policies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76400"/>
            <a:ext cx="406717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2438400" cy="4648200"/>
          </a:xfrm>
        </p:spPr>
        <p:txBody>
          <a:bodyPr/>
          <a:lstStyle/>
          <a:p>
            <a:r>
              <a:rPr lang="en-US" sz="2800" dirty="0"/>
              <a:t>Policy</a:t>
            </a:r>
          </a:p>
          <a:p>
            <a:r>
              <a:rPr lang="en-US" sz="2800" dirty="0"/>
              <a:t>Controls</a:t>
            </a:r>
          </a:p>
          <a:p>
            <a:r>
              <a:rPr lang="en-US" sz="2800" dirty="0"/>
              <a:t>Standards</a:t>
            </a:r>
          </a:p>
          <a:p>
            <a:r>
              <a:rPr lang="en-US" sz="2800" dirty="0"/>
              <a:t>Procedures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371600"/>
            <a:ext cx="5076825" cy="3757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Organizing the Policies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5029200" cy="5257800"/>
          </a:xfrm>
        </p:spPr>
        <p:txBody>
          <a:bodyPr/>
          <a:lstStyle/>
          <a:p>
            <a:r>
              <a:rPr lang="en-US" dirty="0"/>
              <a:t>Topical organization</a:t>
            </a:r>
          </a:p>
          <a:p>
            <a:pPr lvl="1"/>
            <a:r>
              <a:rPr lang="en-US" dirty="0"/>
              <a:t>Sequence corresponding to model of perception of security; e.g., outside-in</a:t>
            </a:r>
          </a:p>
          <a:p>
            <a:r>
              <a:rPr lang="en-US" dirty="0"/>
              <a:t>Organizational</a:t>
            </a:r>
          </a:p>
          <a:p>
            <a:pPr lvl="1"/>
            <a:r>
              <a:rPr lang="en-US" dirty="0"/>
              <a:t>Create special-purpose documents aimed at particular groups</a:t>
            </a:r>
          </a:p>
          <a:p>
            <a:r>
              <a:rPr lang="en-US" dirty="0"/>
              <a:t>Hierarchical</a:t>
            </a:r>
          </a:p>
          <a:p>
            <a:pPr lvl="1"/>
            <a:r>
              <a:rPr lang="en-US" dirty="0"/>
              <a:t>Learn from military standards</a:t>
            </a:r>
          </a:p>
          <a:p>
            <a:pPr lvl="1"/>
            <a:r>
              <a:rPr lang="en-US" dirty="0"/>
              <a:t>Increasing detail at lower levels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00200"/>
            <a:ext cx="277177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Presenting the Policies</a:t>
            </a:r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61722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Printed text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Huge loose-leaf binders; or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Short paper documents; or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Reference cards, summary </a:t>
            </a:r>
            <a:br>
              <a:rPr lang="en-US" dirty="0"/>
            </a:br>
            <a:r>
              <a:rPr lang="en-US" dirty="0"/>
              <a:t>sheets, stickers, posters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Updating a headache</a:t>
            </a:r>
          </a:p>
          <a:p>
            <a:pPr>
              <a:lnSpc>
                <a:spcPct val="80000"/>
              </a:lnSpc>
            </a:pPr>
            <a:r>
              <a:rPr lang="en-US" dirty="0"/>
              <a:t>Electronic one-dimensional text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E-mail updated versions </a:t>
            </a:r>
            <a:br>
              <a:rPr lang="en-US" dirty="0"/>
            </a:br>
            <a:r>
              <a:rPr lang="en-US" dirty="0"/>
              <a:t>periodically</a:t>
            </a:r>
          </a:p>
          <a:p>
            <a:pPr>
              <a:lnSpc>
                <a:spcPct val="80000"/>
              </a:lnSpc>
            </a:pPr>
            <a:r>
              <a:rPr lang="en-US" dirty="0"/>
              <a:t>Hypertext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HTML and XML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RTF and word processor files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PDF, help files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524000"/>
            <a:ext cx="33147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the Policies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4876800" cy="5486400"/>
          </a:xfrm>
        </p:spPr>
        <p:txBody>
          <a:bodyPr/>
          <a:lstStyle/>
          <a:p>
            <a:r>
              <a:rPr lang="en-US" dirty="0"/>
              <a:t>Review process</a:t>
            </a:r>
          </a:p>
          <a:p>
            <a:pPr lvl="1"/>
            <a:r>
              <a:rPr lang="en-US" dirty="0"/>
              <a:t>Employees suggest improvement</a:t>
            </a:r>
          </a:p>
          <a:p>
            <a:pPr lvl="1"/>
            <a:r>
              <a:rPr lang="en-US" dirty="0"/>
              <a:t>Committees update policy</a:t>
            </a:r>
          </a:p>
          <a:p>
            <a:r>
              <a:rPr lang="en-US" dirty="0"/>
              <a:t>Announcing changes</a:t>
            </a:r>
          </a:p>
          <a:p>
            <a:pPr lvl="1"/>
            <a:r>
              <a:rPr lang="en-US" dirty="0"/>
              <a:t>Circulate drafts for input – sense of policy ownership for employees</a:t>
            </a:r>
          </a:p>
          <a:p>
            <a:pPr lvl="1"/>
            <a:r>
              <a:rPr lang="en-US" dirty="0"/>
              <a:t>Major changes announced by high-level staff with explanations</a:t>
            </a:r>
          </a:p>
          <a:p>
            <a:pPr lvl="1"/>
            <a:r>
              <a:rPr lang="en-US" dirty="0"/>
              <a:t>Distribute changes automatically through electronic access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524000"/>
            <a:ext cx="29051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562600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Distinguish among </a:t>
            </a:r>
            <a:r>
              <a:rPr lang="en-US" i="1"/>
              <a:t>policies</a:t>
            </a:r>
            <a:r>
              <a:rPr lang="en-US"/>
              <a:t>, </a:t>
            </a:r>
            <a:r>
              <a:rPr lang="en-US" i="1"/>
              <a:t>controls</a:t>
            </a:r>
            <a:r>
              <a:rPr lang="en-US"/>
              <a:t>, </a:t>
            </a:r>
            <a:r>
              <a:rPr lang="en-US" i="1"/>
              <a:t>standards</a:t>
            </a:r>
            <a:r>
              <a:rPr lang="en-US"/>
              <a:t>, </a:t>
            </a:r>
            <a:r>
              <a:rPr lang="en-US" i="1"/>
              <a:t>procedures</a:t>
            </a:r>
            <a:r>
              <a:rPr lang="en-US"/>
              <a:t> and give an example of each.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What are the advantages and disadvantages of using </a:t>
            </a:r>
            <a:r>
              <a:rPr lang="en-US" i="1"/>
              <a:t>industry-standard guidelines</a:t>
            </a:r>
            <a:r>
              <a:rPr lang="en-US"/>
              <a:t> such as CobiT or RFCs in creating policies?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Why is the </a:t>
            </a:r>
            <a:r>
              <a:rPr lang="en-US" i="1"/>
              <a:t>writing-style</a:t>
            </a:r>
            <a:r>
              <a:rPr lang="en-US"/>
              <a:t> of policies important for effectiveness?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Why can it be useful to give </a:t>
            </a:r>
            <a:r>
              <a:rPr lang="en-US" i="1"/>
              <a:t>reasons</a:t>
            </a:r>
            <a:r>
              <a:rPr lang="en-US"/>
              <a:t> for policies?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What are the benefits and costs of providing </a:t>
            </a:r>
            <a:r>
              <a:rPr lang="en-US" i="1"/>
              <a:t>different views</a:t>
            </a:r>
            <a:r>
              <a:rPr lang="en-US"/>
              <a:t> of policy for different sectors of the organization?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What are the pros and cons of </a:t>
            </a:r>
            <a:r>
              <a:rPr lang="en-US" i="1"/>
              <a:t>electronic</a:t>
            </a:r>
            <a:r>
              <a:rPr lang="en-US"/>
              <a:t> vs </a:t>
            </a:r>
            <a:r>
              <a:rPr lang="en-US" i="1"/>
              <a:t>paper</a:t>
            </a:r>
            <a:r>
              <a:rPr lang="en-US"/>
              <a:t> distribution of policies? 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i="1"/>
              <a:t>Who</a:t>
            </a:r>
            <a:r>
              <a:rPr lang="en-US"/>
              <a:t> should be involved in </a:t>
            </a:r>
            <a:r>
              <a:rPr lang="en-US" i="1"/>
              <a:t>reviewing</a:t>
            </a:r>
            <a:r>
              <a:rPr lang="en-US"/>
              <a:t> and </a:t>
            </a:r>
            <a:r>
              <a:rPr lang="en-US" i="1"/>
              <a:t>modifying</a:t>
            </a:r>
            <a:r>
              <a:rPr lang="en-US"/>
              <a:t> policies and policy documents?  </a:t>
            </a:r>
            <a:r>
              <a:rPr lang="en-US" i="1"/>
              <a:t>Why</a:t>
            </a:r>
            <a:r>
              <a:rPr lang="en-US"/>
              <a:t>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(1)</a:t>
            </a:r>
          </a:p>
        </p:txBody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Policy</a:t>
            </a:r>
          </a:p>
          <a:p>
            <a:pPr lvl="1"/>
            <a:r>
              <a:rPr lang="en-US" dirty="0"/>
              <a:t>Rules and regulations set by the organization</a:t>
            </a:r>
          </a:p>
          <a:p>
            <a:pPr lvl="1"/>
            <a:r>
              <a:rPr lang="en-US" dirty="0"/>
              <a:t>Laid down by management</a:t>
            </a:r>
          </a:p>
          <a:p>
            <a:pPr lvl="1"/>
            <a:r>
              <a:rPr lang="en-US" dirty="0"/>
              <a:t>Mandatory, require compliance</a:t>
            </a:r>
          </a:p>
          <a:p>
            <a:pPr lvl="1"/>
            <a:r>
              <a:rPr lang="en-US" dirty="0"/>
              <a:t>Failure to follow policy results in disciplinary action</a:t>
            </a:r>
          </a:p>
          <a:p>
            <a:pPr lvl="1"/>
            <a:r>
              <a:rPr lang="en-US" dirty="0"/>
              <a:t>Policies focus on desired results, not on means for achieving them</a:t>
            </a:r>
          </a:p>
          <a:p>
            <a:r>
              <a:rPr lang="en-US" dirty="0"/>
              <a:t>Controls – measures used to protect systems against specific threats</a:t>
            </a:r>
          </a:p>
        </p:txBody>
      </p:sp>
      <p:pic>
        <p:nvPicPr>
          <p:cNvPr id="976900" name="Picture 4" descr="j02318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0" y="1066800"/>
            <a:ext cx="25400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(2)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162800" cy="5181600"/>
          </a:xfrm>
        </p:spPr>
        <p:txBody>
          <a:bodyPr/>
          <a:lstStyle/>
          <a:p>
            <a:r>
              <a:rPr lang="en-US" dirty="0"/>
              <a:t>Standards</a:t>
            </a:r>
          </a:p>
          <a:p>
            <a:pPr lvl="1"/>
            <a:r>
              <a:rPr lang="en-US" dirty="0"/>
              <a:t>Accepted specification for hardware, software, or human actions</a:t>
            </a:r>
          </a:p>
          <a:p>
            <a:pPr lvl="1"/>
            <a:r>
              <a:rPr lang="en-US" i="1" dirty="0"/>
              <a:t>De facto</a:t>
            </a:r>
            <a:r>
              <a:rPr lang="en-US" dirty="0"/>
              <a:t> or </a:t>
            </a:r>
            <a:r>
              <a:rPr lang="en-US" i="1" dirty="0"/>
              <a:t>de jure</a:t>
            </a:r>
          </a:p>
          <a:p>
            <a:pPr lvl="1"/>
            <a:r>
              <a:rPr lang="en-US" dirty="0"/>
              <a:t>Technical choices for </a:t>
            </a:r>
            <a:br>
              <a:rPr lang="en-US" dirty="0"/>
            </a:br>
            <a:r>
              <a:rPr lang="en-US" dirty="0"/>
              <a:t>implementing particular </a:t>
            </a:r>
            <a:br>
              <a:rPr lang="en-US" dirty="0"/>
            </a:br>
            <a:r>
              <a:rPr lang="en-US" dirty="0"/>
              <a:t>policies</a:t>
            </a:r>
          </a:p>
          <a:p>
            <a:pPr lvl="1"/>
            <a:r>
              <a:rPr lang="en-US" dirty="0"/>
              <a:t>Change more rapidly than </a:t>
            </a:r>
            <a:br>
              <a:rPr lang="en-US" dirty="0"/>
            </a:br>
            <a:r>
              <a:rPr lang="en-US" dirty="0"/>
              <a:t>policies</a:t>
            </a:r>
          </a:p>
          <a:p>
            <a:r>
              <a:rPr lang="en-US" dirty="0"/>
              <a:t>Procedures</a:t>
            </a:r>
          </a:p>
          <a:p>
            <a:pPr lvl="1"/>
            <a:r>
              <a:rPr lang="en-US" dirty="0"/>
              <a:t>Prescribe how people are to behave in implementation policies</a:t>
            </a:r>
          </a:p>
        </p:txBody>
      </p:sp>
      <p:pic>
        <p:nvPicPr>
          <p:cNvPr id="977925" name="Picture 5" descr="j01741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057399"/>
            <a:ext cx="3124200" cy="3008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Policy Writers</a:t>
            </a:r>
          </a:p>
        </p:txBody>
      </p:sp>
      <p:sp>
        <p:nvSpPr>
          <p:cNvPr id="9789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162800" cy="5257800"/>
          </a:xfrm>
        </p:spPr>
        <p:txBody>
          <a:bodyPr/>
          <a:lstStyle/>
          <a:p>
            <a:r>
              <a:rPr lang="en-US" dirty="0"/>
              <a:t>ISO/IEC 27000</a:t>
            </a:r>
          </a:p>
          <a:p>
            <a:r>
              <a:rPr lang="en-US" dirty="0"/>
              <a:t>COBIT</a:t>
            </a:r>
          </a:p>
          <a:p>
            <a:r>
              <a:rPr lang="en-US" dirty="0"/>
              <a:t>Informal Security Standards</a:t>
            </a:r>
          </a:p>
          <a:p>
            <a:pPr lvl="1"/>
            <a:r>
              <a:rPr lang="en-US" dirty="0"/>
              <a:t>CERT-CC® Documentation</a:t>
            </a:r>
          </a:p>
          <a:p>
            <a:pPr lvl="1"/>
            <a:r>
              <a:rPr lang="en-US" dirty="0"/>
              <a:t>NSA Security Guidelines</a:t>
            </a:r>
          </a:p>
          <a:p>
            <a:pPr lvl="1"/>
            <a:r>
              <a:rPr lang="en-US" dirty="0"/>
              <a:t>US Federal Best Security Practices</a:t>
            </a:r>
          </a:p>
          <a:p>
            <a:pPr lvl="1"/>
            <a:r>
              <a:rPr lang="en-US" dirty="0"/>
              <a:t>RFC 2196</a:t>
            </a:r>
          </a:p>
          <a:p>
            <a:pPr lvl="1"/>
            <a:r>
              <a:rPr lang="en-US" dirty="0"/>
              <a:t>German Federal</a:t>
            </a:r>
            <a:br>
              <a:rPr lang="en-US" dirty="0"/>
            </a:br>
            <a:r>
              <a:rPr lang="en-US" dirty="0"/>
              <a:t>IT Baseline Protection </a:t>
            </a:r>
            <a:br>
              <a:rPr lang="en-US" dirty="0"/>
            </a:br>
            <a:r>
              <a:rPr lang="en-US" dirty="0"/>
              <a:t>Manual</a:t>
            </a:r>
          </a:p>
          <a:p>
            <a:r>
              <a:rPr lang="en-US" dirty="0"/>
              <a:t>Commercially Available </a:t>
            </a:r>
            <a:br>
              <a:rPr lang="en-US" dirty="0"/>
            </a:br>
            <a:r>
              <a:rPr lang="en-US" dirty="0"/>
              <a:t>Policy Guides</a:t>
            </a:r>
          </a:p>
        </p:txBody>
      </p:sp>
      <p:pic>
        <p:nvPicPr>
          <p:cNvPr id="978950" name="Picture 6" descr="j02406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700145"/>
            <a:ext cx="3207181" cy="28530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27000 (1)</a:t>
            </a:r>
          </a:p>
        </p:txBody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91600" cy="5562600"/>
          </a:xfrm>
        </p:spPr>
        <p:txBody>
          <a:bodyPr/>
          <a:lstStyle/>
          <a:p>
            <a:r>
              <a:rPr lang="en-US" dirty="0"/>
              <a:t>History</a:t>
            </a:r>
          </a:p>
          <a:p>
            <a:pPr lvl="1"/>
            <a:r>
              <a:rPr lang="en-US" dirty="0"/>
              <a:t>BS7799: </a:t>
            </a:r>
          </a:p>
          <a:p>
            <a:pPr lvl="2"/>
            <a:r>
              <a:rPr lang="en-US" dirty="0"/>
              <a:t>UK Dept. of Trade and Industry Feb 1995</a:t>
            </a:r>
          </a:p>
          <a:p>
            <a:pPr lvl="2"/>
            <a:r>
              <a:rPr lang="en-US" dirty="0"/>
              <a:t>Proprietary and expensive</a:t>
            </a:r>
          </a:p>
          <a:p>
            <a:pPr lvl="1"/>
            <a:r>
              <a:rPr lang="en-US" dirty="0"/>
              <a:t>BS7799 v2: May 1999</a:t>
            </a:r>
          </a:p>
          <a:p>
            <a:r>
              <a:rPr lang="en-US" dirty="0"/>
              <a:t>ISO 17799 built on BS7799 – published 1999</a:t>
            </a:r>
          </a:p>
          <a:p>
            <a:r>
              <a:rPr lang="en-US" dirty="0"/>
              <a:t>ISO 17799:2005 revised &amp; published 2005 (</a:t>
            </a:r>
            <a:r>
              <a:rPr lang="en-US" dirty="0" err="1"/>
              <a:t>duhhh</a:t>
            </a:r>
            <a:r>
              <a:rPr lang="en-US" dirty="0"/>
              <a:t>)</a:t>
            </a:r>
          </a:p>
          <a:p>
            <a:r>
              <a:rPr lang="en-US" dirty="0"/>
              <a:t>ISO/IEC 27000 replaced 17799:2005 in 2009</a:t>
            </a:r>
          </a:p>
          <a:p>
            <a:pPr lvl="1"/>
            <a:r>
              <a:rPr lang="en-US" dirty="0"/>
              <a:t>Popular worldwide</a:t>
            </a:r>
          </a:p>
          <a:p>
            <a:pPr lvl="1"/>
            <a:r>
              <a:rPr lang="en-US" dirty="0"/>
              <a:t>Costs of individual components ~100CHF (~€82, U$109)</a:t>
            </a:r>
          </a:p>
          <a:p>
            <a:pPr lvl="1"/>
            <a:r>
              <a:rPr lang="en-US" dirty="0"/>
              <a:t>Overview 27000 available free &lt; </a:t>
            </a:r>
            <a:r>
              <a:rPr lang="en-US" dirty="0">
                <a:solidFill>
                  <a:srgbClr val="0070C0"/>
                </a:solidFill>
                <a:latin typeface="Arial Narrow" pitchFamily="34" charset="0"/>
                <a:hlinkClick r:id="rId3"/>
              </a:rPr>
              <a:t>http://tinyurl.com/ye3rwro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&gt;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27000 (2)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143000"/>
            <a:ext cx="8305800" cy="5486400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	Control objectives &amp; controls for information security management</a:t>
            </a:r>
          </a:p>
          <a:p>
            <a:pPr lvl="0"/>
            <a:r>
              <a:rPr lang="en-GB" sz="2300" dirty="0"/>
              <a:t>ISO/IEC 27000 — Overview and Vocabulary</a:t>
            </a:r>
            <a:endParaRPr lang="en-US" sz="2300" dirty="0"/>
          </a:p>
          <a:p>
            <a:pPr lvl="0"/>
            <a:r>
              <a:rPr lang="en-GB" sz="2300" dirty="0"/>
              <a:t>ISO/IEC 27001 — Requirements</a:t>
            </a:r>
            <a:endParaRPr lang="en-US" sz="2300" dirty="0"/>
          </a:p>
          <a:p>
            <a:pPr lvl="0"/>
            <a:r>
              <a:rPr lang="en-GB" sz="2300" dirty="0"/>
              <a:t>ISO/IEC 27002 — Code of Practice</a:t>
            </a:r>
            <a:endParaRPr lang="en-US" sz="2300" dirty="0"/>
          </a:p>
          <a:p>
            <a:pPr lvl="0"/>
            <a:r>
              <a:rPr lang="en-GB" sz="2300" dirty="0"/>
              <a:t>ISO/IEC 27003 — Implementation Guidance</a:t>
            </a:r>
            <a:endParaRPr lang="en-US" sz="2300" dirty="0"/>
          </a:p>
          <a:p>
            <a:pPr lvl="0"/>
            <a:r>
              <a:rPr lang="en-GB" sz="2300" dirty="0"/>
              <a:t>ISO/IEC 27004 — Measurement</a:t>
            </a:r>
            <a:endParaRPr lang="en-US" sz="2300" dirty="0"/>
          </a:p>
          <a:p>
            <a:pPr lvl="0"/>
            <a:r>
              <a:rPr lang="en-GB" sz="2300" dirty="0"/>
              <a:t>ISO/IEC 27005 — Risk Management</a:t>
            </a:r>
            <a:endParaRPr lang="en-US" sz="2300" dirty="0"/>
          </a:p>
          <a:p>
            <a:pPr lvl="0"/>
            <a:r>
              <a:rPr lang="en-GB" sz="2300" dirty="0"/>
              <a:t>ISO/IEC 27006 — Certification Body Requirements</a:t>
            </a:r>
            <a:endParaRPr lang="en-US" sz="2300" dirty="0"/>
          </a:p>
          <a:p>
            <a:pPr lvl="0"/>
            <a:r>
              <a:rPr lang="en-GB" sz="2300" dirty="0"/>
              <a:t>ISO/IEC 27007 — Audit Guidelines</a:t>
            </a:r>
            <a:endParaRPr lang="en-US" sz="2300" dirty="0"/>
          </a:p>
          <a:p>
            <a:pPr lvl="0"/>
            <a:r>
              <a:rPr lang="en-GB" sz="2300" dirty="0"/>
              <a:t>ISO/IEC 27011 — Telecommunications Organizations</a:t>
            </a:r>
            <a:endParaRPr lang="en-US" sz="2300" dirty="0"/>
          </a:p>
          <a:p>
            <a:pPr lvl="0"/>
            <a:r>
              <a:rPr lang="en-GB" sz="2300" dirty="0"/>
              <a:t>ISO 27799 — Health Organizations</a:t>
            </a:r>
            <a:endParaRPr lang="en-US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27000 (3)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" y="0"/>
            <a:ext cx="914223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4456" y="32657"/>
            <a:ext cx="2873829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http://webstore.iec.ch/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S 342 Class Notes">
  <a:themeElements>
    <a:clrScheme name="IS 342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IS 342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IS 342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342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 342 Class Notes</Template>
  <TotalTime>500</TotalTime>
  <Words>1708</Words>
  <Application>Microsoft Office PowerPoint</Application>
  <PresentationFormat>On-screen Show (4:3)</PresentationFormat>
  <Paragraphs>308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Arial Narrow</vt:lpstr>
      <vt:lpstr>Bookman Old Style</vt:lpstr>
      <vt:lpstr>Garamond</vt:lpstr>
      <vt:lpstr>Times New Roman</vt:lpstr>
      <vt:lpstr>Wingdings</vt:lpstr>
      <vt:lpstr>IS 342 Class Notes</vt:lpstr>
      <vt:lpstr>Security Policy Guidelines</vt:lpstr>
      <vt:lpstr>Selected Topics in CSH6 Ch 44</vt:lpstr>
      <vt:lpstr>Terminology</vt:lpstr>
      <vt:lpstr>Terminology (1)</vt:lpstr>
      <vt:lpstr>Terminology (2)</vt:lpstr>
      <vt:lpstr>Resources for Policy Writers</vt:lpstr>
      <vt:lpstr>ISO 27000 (1)</vt:lpstr>
      <vt:lpstr>ISO 27000 (2)</vt:lpstr>
      <vt:lpstr>ISO 27000 (3)</vt:lpstr>
      <vt:lpstr>COBIT (1)</vt:lpstr>
      <vt:lpstr>COBIT (2)</vt:lpstr>
      <vt:lpstr>COBIT (3)</vt:lpstr>
      <vt:lpstr>CERT/CC® Documentation </vt:lpstr>
      <vt:lpstr>CERT-CC (2)</vt:lpstr>
      <vt:lpstr>US Government Documents</vt:lpstr>
      <vt:lpstr>US Federal Best Security Practices (1)</vt:lpstr>
      <vt:lpstr>US Federal Best Security Practices (2)</vt:lpstr>
      <vt:lpstr>RFC 2196 – from IETF (1)</vt:lpstr>
      <vt:lpstr>RFC 2196 (2)</vt:lpstr>
      <vt:lpstr>RFC 2196 (3)</vt:lpstr>
      <vt:lpstr>IT Baseline Protection Manual (1)</vt:lpstr>
      <vt:lpstr>IT Baseline Protection Manual (2)</vt:lpstr>
      <vt:lpstr>Commercially Available Policy Guides</vt:lpstr>
      <vt:lpstr>ISPME (Charles Cresson Wood)</vt:lpstr>
      <vt:lpstr>Tom Peltier’s Text</vt:lpstr>
      <vt:lpstr>SANS Resources</vt:lpstr>
      <vt:lpstr>Policy Style</vt:lpstr>
      <vt:lpstr>Why Does Style Matter?</vt:lpstr>
      <vt:lpstr>Writing the Policies</vt:lpstr>
      <vt:lpstr>Organizing the Policies</vt:lpstr>
      <vt:lpstr>Presenting the Policies</vt:lpstr>
      <vt:lpstr>Maintaining the Policies</vt:lpstr>
      <vt:lpstr>Review Questions</vt:lpstr>
      <vt:lpstr>Now go and study</vt:lpstr>
    </vt:vector>
  </TitlesOfParts>
  <Manager>Najiba Benabess, PhD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Policy Guidelines</dc:title>
  <dc:subject>CSH6 CH 44</dc:subject>
  <dc:creator>M. E. Kabay, PhD, CISSP</dc:creator>
  <cp:keywords/>
  <dc:description/>
  <cp:lastModifiedBy>Mich Kabay</cp:lastModifiedBy>
  <cp:revision>66</cp:revision>
  <cp:lastPrinted>2012-02-23T11:26:59Z</cp:lastPrinted>
  <dcterms:created xsi:type="dcterms:W3CDTF">2005-01-25T01:18:29Z</dcterms:created>
  <dcterms:modified xsi:type="dcterms:W3CDTF">2021-02-05T19:54:19Z</dcterms:modified>
  <cp:category/>
</cp:coreProperties>
</file>