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3"/>
  </p:notesMasterIdLst>
  <p:handoutMasterIdLst>
    <p:handoutMasterId r:id="rId44"/>
  </p:handoutMasterIdLst>
  <p:sldIdLst>
    <p:sldId id="257" r:id="rId2"/>
    <p:sldId id="634" r:id="rId3"/>
    <p:sldId id="674" r:id="rId4"/>
    <p:sldId id="635" r:id="rId5"/>
    <p:sldId id="648" r:id="rId6"/>
    <p:sldId id="649" r:id="rId7"/>
    <p:sldId id="673" r:id="rId8"/>
    <p:sldId id="650" r:id="rId9"/>
    <p:sldId id="646" r:id="rId10"/>
    <p:sldId id="647" r:id="rId11"/>
    <p:sldId id="652" r:id="rId12"/>
    <p:sldId id="653" r:id="rId13"/>
    <p:sldId id="645" r:id="rId14"/>
    <p:sldId id="655" r:id="rId15"/>
    <p:sldId id="656" r:id="rId16"/>
    <p:sldId id="657" r:id="rId17"/>
    <p:sldId id="658" r:id="rId18"/>
    <p:sldId id="659" r:id="rId19"/>
    <p:sldId id="660" r:id="rId20"/>
    <p:sldId id="661" r:id="rId21"/>
    <p:sldId id="662" r:id="rId22"/>
    <p:sldId id="676" r:id="rId23"/>
    <p:sldId id="677" r:id="rId24"/>
    <p:sldId id="678" r:id="rId25"/>
    <p:sldId id="679" r:id="rId26"/>
    <p:sldId id="636" r:id="rId27"/>
    <p:sldId id="637" r:id="rId28"/>
    <p:sldId id="643" r:id="rId29"/>
    <p:sldId id="669" r:id="rId30"/>
    <p:sldId id="668" r:id="rId31"/>
    <p:sldId id="667" r:id="rId32"/>
    <p:sldId id="666" r:id="rId33"/>
    <p:sldId id="665" r:id="rId34"/>
    <p:sldId id="664" r:id="rId35"/>
    <p:sldId id="663" r:id="rId36"/>
    <p:sldId id="639" r:id="rId37"/>
    <p:sldId id="672" r:id="rId38"/>
    <p:sldId id="644" r:id="rId39"/>
    <p:sldId id="670" r:id="rId40"/>
    <p:sldId id="671" r:id="rId41"/>
    <p:sldId id="578" r:id="rId42"/>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2" autoAdjust="0"/>
    <p:restoredTop sz="86441" autoAdjust="0"/>
  </p:normalViewPr>
  <p:slideViewPr>
    <p:cSldViewPr>
      <p:cViewPr>
        <p:scale>
          <a:sx n="75" d="100"/>
          <a:sy n="75" d="100"/>
        </p:scale>
        <p:origin x="-2664" y="-804"/>
      </p:cViewPr>
      <p:guideLst>
        <p:guide orient="horz" pos="2160"/>
        <p:guide pos="2880"/>
      </p:guideLst>
    </p:cSldViewPr>
  </p:slideViewPr>
  <p:outlineViewPr>
    <p:cViewPr>
      <p:scale>
        <a:sx n="50" d="100"/>
        <a:sy n="50" d="100"/>
      </p:scale>
      <p:origin x="0" y="0"/>
    </p:cViewPr>
  </p:outlineViewPr>
  <p:notesTextViewPr>
    <p:cViewPr>
      <p:scale>
        <a:sx n="150" d="100"/>
        <a:sy n="150" d="100"/>
      </p:scale>
      <p:origin x="0" y="0"/>
    </p:cViewPr>
  </p:notesTextViewPr>
  <p:sorterViewPr>
    <p:cViewPr>
      <p:scale>
        <a:sx n="100" d="100"/>
        <a:sy n="100" d="100"/>
      </p:scale>
      <p:origin x="0" y="7812"/>
    </p:cViewPr>
  </p:sorterViewPr>
  <p:notesViewPr>
    <p:cSldViewPr>
      <p:cViewPr varScale="1">
        <p:scale>
          <a:sx n="77" d="100"/>
          <a:sy n="77" d="100"/>
        </p:scale>
        <p:origin x="-398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6028"/>
            <a:ext cx="7315200" cy="229655"/>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lvl1pPr algn="ctr" defTabSz="914455">
              <a:defRPr sz="1100" b="0" i="1">
                <a:latin typeface="Times New Roman" pitchFamily="18" charset="0"/>
              </a:defRPr>
            </a:lvl1pPr>
          </a:lstStyle>
          <a:p>
            <a:r>
              <a:rPr lang="fr-CA"/>
              <a:t>IS 342 Class Notes</a:t>
            </a:r>
            <a:endParaRPr lang="en-US"/>
          </a:p>
        </p:txBody>
      </p:sp>
      <p:sp>
        <p:nvSpPr>
          <p:cNvPr id="503812" name="Rectangle 4"/>
          <p:cNvSpPr>
            <a:spLocks noGrp="1" noChangeArrowheads="1"/>
          </p:cNvSpPr>
          <p:nvPr>
            <p:ph type="ftr" sz="quarter" idx="2"/>
          </p:nvPr>
        </p:nvSpPr>
        <p:spPr bwMode="auto">
          <a:xfrm>
            <a:off x="0" y="8915517"/>
            <a:ext cx="7315200" cy="457668"/>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lgn="ctr" defTabSz="914455">
              <a:defRPr sz="1100" b="0" i="1">
                <a:latin typeface="Times New Roman" pitchFamily="18" charset="0"/>
              </a:defRPr>
            </a:lvl1pPr>
          </a:lstStyle>
          <a:p>
            <a:r>
              <a:rPr lang="en-US"/>
              <a:t>Copyright © 2014  M. </a:t>
            </a:r>
            <a:r>
              <a:rPr lang="en-US" dirty="0"/>
              <a:t>E. Kabay                             </a:t>
            </a:r>
            <a:fld id="{B08901AD-4CEC-4296-A855-55DEB9A0E31D}" type="slidenum">
              <a:rPr lang="en-US"/>
              <a:pPr/>
              <a:t>‹#›</a:t>
            </a:fld>
            <a:r>
              <a:rPr lang="en-US" dirty="0"/>
              <a:t>                                              All rights reserved.</a:t>
            </a:r>
          </a:p>
        </p:txBody>
      </p:sp>
    </p:spTree>
    <p:extLst>
      <p:ext uri="{BB962C8B-B14F-4D97-AF65-F5344CB8AC3E}">
        <p14:creationId xmlns:p14="http://schemas.microsoft.com/office/powerpoint/2010/main" val="60038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20029" y="239497"/>
            <a:ext cx="4876800" cy="241138"/>
          </a:xfrm>
          <a:prstGeom prst="rect">
            <a:avLst/>
          </a:prstGeom>
          <a:noFill/>
          <a:ln w="12700">
            <a:noFill/>
            <a:miter lim="800000"/>
            <a:headEnd type="none" w="sm" len="sm"/>
            <a:tailEnd type="none" w="sm" len="sm"/>
          </a:ln>
          <a:effectLst/>
        </p:spPr>
        <p:txBody>
          <a:bodyPr vert="horz" wrap="square" lIns="96643" tIns="48322" rIns="96643" bIns="48322" numCol="1" anchor="t" anchorCtr="0" compatLnSpc="1">
            <a:prstTxWarp prst="textNoShape">
              <a:avLst/>
            </a:prstTxWarp>
          </a:bodyPr>
          <a:lstStyle>
            <a:lvl1pPr algn="ctr" defTabSz="967181">
              <a:defRPr sz="1200" b="0" i="1">
                <a:latin typeface="Garamond" pitchFamily="18" charset="0"/>
              </a:defRPr>
            </a:lvl1pPr>
          </a:lstStyle>
          <a:p>
            <a:r>
              <a:rPr lang="en-US"/>
              <a:t>IS 342  Class Notes</a:t>
            </a:r>
          </a:p>
        </p:txBody>
      </p:sp>
      <p:sp>
        <p:nvSpPr>
          <p:cNvPr id="5124" name="Rectangle 4"/>
          <p:cNvSpPr>
            <a:spLocks noGrp="1" noRot="1" noChangeAspect="1" noChangeArrowheads="1" noTextEdit="1"/>
          </p:cNvSpPr>
          <p:nvPr>
            <p:ph type="sldImg" idx="2"/>
          </p:nvPr>
        </p:nvSpPr>
        <p:spPr bwMode="auto">
          <a:xfrm>
            <a:off x="1258888" y="720725"/>
            <a:ext cx="4802187"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137147" y="4560283"/>
            <a:ext cx="5040907" cy="4320786"/>
          </a:xfrm>
          <a:prstGeom prst="rect">
            <a:avLst/>
          </a:prstGeom>
          <a:noFill/>
          <a:ln w="12700">
            <a:solidFill>
              <a:schemeClr val="bg1"/>
            </a:solidFill>
            <a:miter lim="800000"/>
            <a:headEnd type="none" w="sm" len="sm"/>
            <a:tailEnd type="none" w="sm" len="sm"/>
          </a:ln>
          <a:effectLst/>
        </p:spPr>
        <p:txBody>
          <a:bodyPr vert="horz" wrap="square" lIns="96643" tIns="48322" rIns="96643" bIns="483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137147" y="9120566"/>
            <a:ext cx="5040907" cy="241138"/>
          </a:xfrm>
          <a:prstGeom prst="rect">
            <a:avLst/>
          </a:prstGeom>
          <a:noFill/>
          <a:ln w="12700">
            <a:noFill/>
            <a:miter lim="800000"/>
            <a:headEnd type="none" w="sm" len="sm"/>
            <a:tailEnd type="none" w="sm" len="sm"/>
          </a:ln>
          <a:effectLst/>
        </p:spPr>
        <p:txBody>
          <a:bodyPr vert="horz" wrap="square" lIns="96643" tIns="48322" rIns="96643" bIns="48322" numCol="1" anchor="b" anchorCtr="0" compatLnSpc="1">
            <a:prstTxWarp prst="textNoShape">
              <a:avLst/>
            </a:prstTxWarp>
          </a:bodyPr>
          <a:lstStyle>
            <a:lvl1pPr algn="ctr" defTabSz="967181">
              <a:defRPr sz="1000" b="0" i="1">
                <a:latin typeface="Garamond" pitchFamily="18" charset="0"/>
              </a:defRPr>
            </a:lvl1pPr>
          </a:lstStyle>
          <a:p>
            <a:r>
              <a:rPr lang="en-US"/>
              <a:t>Copyright © 2005 M. E. Kabay.                                                            All rights reserved.</a:t>
            </a:r>
          </a:p>
        </p:txBody>
      </p:sp>
      <p:sp>
        <p:nvSpPr>
          <p:cNvPr id="5127" name="Rectangle 7"/>
          <p:cNvSpPr>
            <a:spLocks noGrp="1" noChangeArrowheads="1"/>
          </p:cNvSpPr>
          <p:nvPr>
            <p:ph type="sldNum" sz="quarter" idx="5"/>
          </p:nvPr>
        </p:nvSpPr>
        <p:spPr bwMode="auto">
          <a:xfrm>
            <a:off x="3250648" y="9120566"/>
            <a:ext cx="1057579" cy="241138"/>
          </a:xfrm>
          <a:prstGeom prst="rect">
            <a:avLst/>
          </a:prstGeom>
          <a:noFill/>
          <a:ln w="12700">
            <a:noFill/>
            <a:miter lim="800000"/>
            <a:headEnd type="none" w="sm" len="sm"/>
            <a:tailEnd type="none" w="sm" len="sm"/>
          </a:ln>
          <a:effectLst/>
        </p:spPr>
        <p:txBody>
          <a:bodyPr vert="horz" wrap="square" lIns="96643" tIns="48322" rIns="96643" bIns="48322" numCol="1" anchor="b" anchorCtr="0" compatLnSpc="1">
            <a:prstTxWarp prst="textNoShape">
              <a:avLst/>
            </a:prstTxWarp>
          </a:bodyPr>
          <a:lstStyle>
            <a:lvl1pPr algn="ctr" defTabSz="967181">
              <a:defRPr sz="1000" b="0">
                <a:latin typeface="Garamond" pitchFamily="18" charset="0"/>
              </a:defRPr>
            </a:lvl1pPr>
          </a:lstStyle>
          <a:p>
            <a:fld id="{F531551A-847F-472A-A49A-9F1D719DBACD}" type="slidenum">
              <a:rPr lang="en-US"/>
              <a:pPr/>
              <a:t>‹#›</a:t>
            </a:fld>
            <a:endParaRPr lang="en-US" sz="1200" dirty="0">
              <a:latin typeface="Times New Roman" pitchFamily="18" charset="0"/>
            </a:endParaRPr>
          </a:p>
        </p:txBody>
      </p:sp>
    </p:spTree>
    <p:extLst>
      <p:ext uri="{BB962C8B-B14F-4D97-AF65-F5344CB8AC3E}">
        <p14:creationId xmlns:p14="http://schemas.microsoft.com/office/powerpoint/2010/main" val="270840492"/>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2082D19D-9AC8-48E3-B271-6F2BA3668B76}" type="slidenum">
              <a:rPr lang="en-US"/>
              <a:pPr/>
              <a:t>1</a:t>
            </a:fld>
            <a:endParaRPr lang="en-US" sz="1200" dirty="0">
              <a:latin typeface="Times New Roman" pitchFamily="18" charset="0"/>
            </a:endParaRPr>
          </a:p>
        </p:txBody>
      </p:sp>
      <p:sp>
        <p:nvSpPr>
          <p:cNvPr id="9218" name="Rectangle 2"/>
          <p:cNvSpPr>
            <a:spLocks noGrp="1" noRot="1" noChangeAspect="1" noChangeArrowheads="1" noTextEdit="1"/>
          </p:cNvSpPr>
          <p:nvPr>
            <p:ph type="sldImg"/>
          </p:nvPr>
        </p:nvSpPr>
        <p:spPr>
          <a:xfrm>
            <a:off x="1258888" y="720725"/>
            <a:ext cx="4802187" cy="3600450"/>
          </a:xfrm>
          <a:ln/>
        </p:spPr>
      </p:sp>
      <p:sp>
        <p:nvSpPr>
          <p:cNvPr id="9219" name="Rectangle 3"/>
          <p:cNvSpPr>
            <a:spLocks noGrp="1" noChangeArrowheads="1"/>
          </p:cNvSpPr>
          <p:nvPr>
            <p:ph type="body" idx="1"/>
          </p:nvPr>
        </p:nvSpPr>
        <p:spPr>
          <a:xfrm>
            <a:off x="1137147" y="4952336"/>
            <a:ext cx="5040907" cy="3928732"/>
          </a:xfrm>
          <a:ln>
            <a:headEnd/>
            <a:tailEnd/>
          </a:ln>
        </p:spPr>
        <p:txBody>
          <a:bodyPr/>
          <a:lstStyle/>
          <a:p>
            <a:pPr algn="ctr"/>
            <a:endParaRPr lang="en-US" sz="2100" b="1" dirty="0"/>
          </a:p>
        </p:txBody>
      </p:sp>
    </p:spTree>
    <p:extLst>
      <p:ext uri="{BB962C8B-B14F-4D97-AF65-F5344CB8AC3E}">
        <p14:creationId xmlns:p14="http://schemas.microsoft.com/office/powerpoint/2010/main" val="260032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87E40221-CB58-47F9-90DF-536E840BD4B1}" type="slidenum">
              <a:rPr lang="en-US"/>
              <a:pPr/>
              <a:t>10</a:t>
            </a:fld>
            <a:endParaRPr lang="en-US" sz="1200" dirty="0">
              <a:latin typeface="Times New Roman" pitchFamily="18" charset="0"/>
            </a:endParaRPr>
          </a:p>
        </p:txBody>
      </p:sp>
      <p:sp>
        <p:nvSpPr>
          <p:cNvPr id="996354" name="Rectangle 2"/>
          <p:cNvSpPr>
            <a:spLocks noGrp="1" noRot="1" noChangeAspect="1" noChangeArrowheads="1" noTextEdit="1"/>
          </p:cNvSpPr>
          <p:nvPr>
            <p:ph type="sldImg"/>
          </p:nvPr>
        </p:nvSpPr>
        <p:spPr>
          <a:xfrm>
            <a:off x="1268413" y="730250"/>
            <a:ext cx="4781550" cy="3586163"/>
          </a:xfrm>
          <a:ln w="12699" cap="flat">
            <a:solidFill>
              <a:schemeClr val="tx1"/>
            </a:solidFill>
          </a:ln>
        </p:spPr>
      </p:sp>
      <p:sp>
        <p:nvSpPr>
          <p:cNvPr id="996355" name="Rectangle 3"/>
          <p:cNvSpPr>
            <a:spLocks noChangeArrowheads="1"/>
          </p:cNvSpPr>
          <p:nvPr/>
        </p:nvSpPr>
        <p:spPr bwMode="auto">
          <a:xfrm>
            <a:off x="1220029" y="4481545"/>
            <a:ext cx="5039249" cy="2537683"/>
          </a:xfrm>
          <a:prstGeom prst="rect">
            <a:avLst/>
          </a:prstGeom>
          <a:solidFill>
            <a:schemeClr val="bg1"/>
          </a:solidFill>
          <a:ln w="9525">
            <a:noFill/>
            <a:miter lim="800000"/>
            <a:headEnd/>
            <a:tailEnd/>
          </a:ln>
          <a:effectLst/>
        </p:spPr>
        <p:txBody>
          <a:bodyPr lIns="97314" tIns="48658" rIns="97314" bIns="48658"/>
          <a:lstStyle/>
          <a:p>
            <a:pPr defTabSz="967181">
              <a:lnSpc>
                <a:spcPct val="90000"/>
              </a:lnSpc>
              <a:spcBef>
                <a:spcPct val="40000"/>
              </a:spcBef>
            </a:pPr>
            <a:r>
              <a:rPr lang="en-US" sz="1000" b="0" i="1" dirty="0">
                <a:latin typeface="Garamond" pitchFamily="18" charset="0"/>
              </a:rPr>
              <a:t>[Cont’d from preceding page]</a:t>
            </a:r>
            <a:endParaRPr lang="en-US" sz="1000" b="0" dirty="0">
              <a:latin typeface="Garamond" pitchFamily="18" charset="0"/>
            </a:endParaRPr>
          </a:p>
          <a:p>
            <a:pPr defTabSz="967181">
              <a:lnSpc>
                <a:spcPct val="90000"/>
              </a:lnSpc>
              <a:spcBef>
                <a:spcPct val="40000"/>
              </a:spcBef>
            </a:pPr>
            <a:r>
              <a:rPr lang="en-US" sz="1000" b="0" dirty="0">
                <a:latin typeface="Garamond" pitchFamily="18" charset="0"/>
              </a:rPr>
              <a:t>Isn't it the job of management to know and manage the chain of control?  Even if a department employee were tasked with managing all the contractors, there is a big difference between knowing a contractor is working between 8 &amp; 5 and knowing exactly what that person is doing and creating.  Traditional management practice does not require or expect technical knowledge.  That means security, reliability, </a:t>
            </a:r>
            <a:r>
              <a:rPr lang="en-US" sz="1000" b="0" dirty="0" err="1">
                <a:latin typeface="Garamond" pitchFamily="18" charset="0"/>
              </a:rPr>
              <a:t>auditability</a:t>
            </a:r>
            <a:r>
              <a:rPr lang="en-US" sz="1000" b="0" dirty="0">
                <a:latin typeface="Garamond" pitchFamily="18" charset="0"/>
              </a:rPr>
              <a:t> are dependent on the integrity of the technical workforce, not on the management and quality control processes.</a:t>
            </a:r>
          </a:p>
          <a:p>
            <a:pPr defTabSz="967181">
              <a:lnSpc>
                <a:spcPct val="90000"/>
              </a:lnSpc>
              <a:spcBef>
                <a:spcPct val="40000"/>
              </a:spcBef>
            </a:pPr>
            <a:r>
              <a:rPr lang="en-US" sz="1000" b="0" dirty="0">
                <a:latin typeface="Garamond" pitchFamily="18" charset="0"/>
              </a:rPr>
              <a:t>The idea that it cannot happen again is naive; the statement itself is an attractive nuisance.  No system is static in this day and age.  The next DNS server or Internet firewall that is installed will create a situation wherein this may happen again, since it appears, from what has been stated in public, management has learned little from the event.</a:t>
            </a:r>
          </a:p>
          <a:p>
            <a:pPr defTabSz="967181">
              <a:lnSpc>
                <a:spcPct val="90000"/>
              </a:lnSpc>
              <a:spcBef>
                <a:spcPct val="40000"/>
              </a:spcBef>
            </a:pPr>
            <a:r>
              <a:rPr lang="en-US" sz="1000" b="0" dirty="0">
                <a:latin typeface="Garamond" pitchFamily="18" charset="0"/>
              </a:rPr>
              <a:t>Cathy </a:t>
            </a:r>
            <a:r>
              <a:rPr lang="en-US" sz="1000" b="0" dirty="0" err="1">
                <a:latin typeface="Garamond" pitchFamily="18" charset="0"/>
              </a:rPr>
              <a:t>Horiuchi</a:t>
            </a:r>
            <a:r>
              <a:rPr lang="en-US" sz="1000" b="0" dirty="0">
                <a:latin typeface="Garamond" pitchFamily="18" charset="0"/>
              </a:rPr>
              <a:t>, Principal IT Analyst, Sacramento Municipal Utility District choriuc@smud.org</a:t>
            </a:r>
          </a:p>
          <a:p>
            <a:pPr defTabSz="967181">
              <a:lnSpc>
                <a:spcPct val="90000"/>
              </a:lnSpc>
              <a:spcBef>
                <a:spcPct val="40000"/>
              </a:spcBef>
            </a:pPr>
            <a:endParaRPr lang="en-US" sz="1000" b="0" dirty="0">
              <a:latin typeface="Garamond" pitchFamily="18" charset="0"/>
            </a:endParaRPr>
          </a:p>
        </p:txBody>
      </p:sp>
    </p:spTree>
    <p:extLst>
      <p:ext uri="{BB962C8B-B14F-4D97-AF65-F5344CB8AC3E}">
        <p14:creationId xmlns:p14="http://schemas.microsoft.com/office/powerpoint/2010/main" val="17287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BB5C111A-B11E-43A6-9326-908C5E69F4DF}" type="slidenum">
              <a:rPr lang="en-US"/>
              <a:pPr/>
              <a:t>11</a:t>
            </a:fld>
            <a:endParaRPr lang="en-US" sz="1200" dirty="0">
              <a:latin typeface="Times New Roman" pitchFamily="18" charset="0"/>
            </a:endParaRPr>
          </a:p>
        </p:txBody>
      </p:sp>
      <p:sp>
        <p:nvSpPr>
          <p:cNvPr id="1006594" name="Rectangle 2"/>
          <p:cNvSpPr>
            <a:spLocks noGrp="1" noRot="1" noChangeAspect="1" noChangeArrowheads="1" noTextEdit="1"/>
          </p:cNvSpPr>
          <p:nvPr>
            <p:ph type="sldImg"/>
          </p:nvPr>
        </p:nvSpPr>
        <p:spPr>
          <a:xfrm>
            <a:off x="1266825" y="730250"/>
            <a:ext cx="4781550" cy="3586163"/>
          </a:xfrm>
          <a:ln/>
        </p:spPr>
      </p:sp>
      <p:sp>
        <p:nvSpPr>
          <p:cNvPr id="1006595" name="Rectangle 3"/>
          <p:cNvSpPr>
            <a:spLocks noGrp="1" noChangeArrowheads="1"/>
          </p:cNvSpPr>
          <p:nvPr>
            <p:ph type="body" idx="1"/>
          </p:nvPr>
        </p:nvSpPr>
        <p:spPr>
          <a:xfrm>
            <a:off x="1137147" y="4560283"/>
            <a:ext cx="5122132" cy="4391323"/>
          </a:xfrm>
          <a:ln>
            <a:headEnd/>
            <a:tailEnd/>
          </a:ln>
        </p:spPr>
        <p:txBody>
          <a:bodyPr/>
          <a:lstStyle/>
          <a:p>
            <a:endParaRPr lang="en-US"/>
          </a:p>
        </p:txBody>
      </p:sp>
    </p:spTree>
    <p:extLst>
      <p:ext uri="{BB962C8B-B14F-4D97-AF65-F5344CB8AC3E}">
        <p14:creationId xmlns:p14="http://schemas.microsoft.com/office/powerpoint/2010/main" val="14157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4FF2CA1-44BF-4C93-81D2-7D844A12904C}" type="slidenum">
              <a:rPr lang="en-US"/>
              <a:pPr/>
              <a:t>12</a:t>
            </a:fld>
            <a:endParaRPr lang="en-US" sz="1200" dirty="0">
              <a:latin typeface="Times New Roman" pitchFamily="18" charset="0"/>
            </a:endParaRPr>
          </a:p>
        </p:txBody>
      </p:sp>
      <p:sp>
        <p:nvSpPr>
          <p:cNvPr id="1008642" name="Rectangle 2"/>
          <p:cNvSpPr>
            <a:spLocks noGrp="1" noRot="1" noChangeAspect="1" noChangeArrowheads="1" noTextEdit="1"/>
          </p:cNvSpPr>
          <p:nvPr>
            <p:ph type="sldImg"/>
          </p:nvPr>
        </p:nvSpPr>
        <p:spPr>
          <a:xfrm>
            <a:off x="1266825" y="730250"/>
            <a:ext cx="4781550" cy="3586163"/>
          </a:xfrm>
          <a:ln/>
        </p:spPr>
      </p:sp>
      <p:sp>
        <p:nvSpPr>
          <p:cNvPr id="1008643" name="Rectangle 3"/>
          <p:cNvSpPr>
            <a:spLocks noGrp="1" noChangeArrowheads="1"/>
          </p:cNvSpPr>
          <p:nvPr>
            <p:ph type="body" idx="1"/>
          </p:nvPr>
        </p:nvSpPr>
        <p:spPr>
          <a:xfrm>
            <a:off x="1220029" y="4560283"/>
            <a:ext cx="4876800" cy="4391323"/>
          </a:xfrm>
          <a:solidFill>
            <a:schemeClr val="bg1"/>
          </a:solidFill>
          <a:ln>
            <a:noFill/>
          </a:ln>
        </p:spPr>
        <p:txBody>
          <a:bodyPr lIns="97314" tIns="48658" rIns="97314" bIns="48658"/>
          <a:lstStyle/>
          <a:p>
            <a:pPr>
              <a:lnSpc>
                <a:spcPct val="100000"/>
              </a:lnSpc>
            </a:pPr>
            <a:r>
              <a:rPr lang="en-US" b="1"/>
              <a:t>ACCOUNTS CLERK STOLE #44,000 BY COMPUTER</a:t>
            </a:r>
          </a:p>
          <a:p>
            <a:pPr>
              <a:lnSpc>
                <a:spcPct val="100000"/>
              </a:lnSpc>
            </a:pPr>
            <a:r>
              <a:rPr lang="en-US"/>
              <a:t>PA News January 17, 1997 14:17:00</a:t>
            </a:r>
            <a:br>
              <a:rPr lang="en-US"/>
            </a:br>
            <a:r>
              <a:rPr lang="en-US"/>
              <a:t>Copyright 1997 PA News.</a:t>
            </a:r>
            <a:br>
              <a:rPr lang="en-US"/>
            </a:br>
            <a:r>
              <a:rPr lang="en-US"/>
              <a:t>By Chris Court, PA News </a:t>
            </a:r>
          </a:p>
          <a:p>
            <a:pPr>
              <a:lnSpc>
                <a:spcPct val="100000"/>
              </a:lnSpc>
            </a:pPr>
            <a:r>
              <a:rPr lang="en-US"/>
              <a:t>Computer crook Jamie Griffin diverted more than £44,000 of his firm's cash into bank accounts — then blew the lot on fruit machines in gambling arcades, a court heard today.</a:t>
            </a:r>
          </a:p>
          <a:p>
            <a:pPr>
              <a:lnSpc>
                <a:spcPct val="100000"/>
              </a:lnSpc>
            </a:pPr>
            <a:r>
              <a:rPr lang="en-US"/>
              <a:t>The 21-year-old was earning 6,000 a year in the customer accounts department of London and Manchester Assurance when he embarked on his seven-month fiddle.  He covered his tracks by correcting computer records, but was discovered when irregularities in the section were he worked led to an investigation, said prosecutor Brian Letts at Exeter Crown Court.</a:t>
            </a:r>
          </a:p>
          <a:p>
            <a:pPr>
              <a:lnSpc>
                <a:spcPct val="100000"/>
              </a:lnSpc>
            </a:pPr>
            <a:r>
              <a:rPr lang="en-US"/>
              <a:t>Griffin had access to the company computer to raise cheques for payment to policy holders, but diverted money into his own and a friend's bank account.  Then he tinkered with the computer records again so that policy holders still got their cash, said Mr Letts.</a:t>
            </a:r>
          </a:p>
          <a:p>
            <a:pPr>
              <a:lnSpc>
                <a:spcPct val="100000"/>
              </a:lnSpc>
            </a:pPr>
            <a:r>
              <a:rPr lang="en-US"/>
              <a:t>Mr Letts dismissed as "totally incredible" Griffin's claim to police that he was acting under threats from "an IRA figure".  He said the prosecution believed he had stolen to support his gambling addiction.  After the thefts, Griffin fled his home in Greenhall Avenue, Exmouth, and went into hiding a few miles away on Woodbury Common, where he was eventually arrested.</a:t>
            </a:r>
          </a:p>
          <a:p>
            <a:pPr>
              <a:lnSpc>
                <a:spcPct val="100000"/>
              </a:lnSpc>
            </a:pPr>
            <a:r>
              <a:rPr lang="en-US"/>
              <a:t>Defence counsel Sarah Munro said all the money had gone, and there was no evidence of extravagant living except gambling.  Griffin admitted five charges of theft, and one of receiving a driving certificate and was jailed for seven months.  Judge Sean Overend said it was "barefaced theft" by an employee who had manipulated the company computer, then tried to cover up what he had done.</a:t>
            </a:r>
          </a:p>
        </p:txBody>
      </p:sp>
    </p:spTree>
    <p:extLst>
      <p:ext uri="{BB962C8B-B14F-4D97-AF65-F5344CB8AC3E}">
        <p14:creationId xmlns:p14="http://schemas.microsoft.com/office/powerpoint/2010/main" val="279925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57AE5E90-DBED-4094-BDF0-623D005CDF97}" type="slidenum">
              <a:rPr lang="en-US"/>
              <a:pPr/>
              <a:t>13</a:t>
            </a:fld>
            <a:endParaRPr lang="en-US" sz="1200" dirty="0">
              <a:latin typeface="Times New Roman" pitchFamily="18" charset="0"/>
            </a:endParaRPr>
          </a:p>
        </p:txBody>
      </p:sp>
      <p:sp>
        <p:nvSpPr>
          <p:cNvPr id="992258" name="Rectangle 2"/>
          <p:cNvSpPr>
            <a:spLocks noGrp="1" noRot="1" noChangeAspect="1" noChangeArrowheads="1" noTextEdit="1"/>
          </p:cNvSpPr>
          <p:nvPr>
            <p:ph type="sldImg"/>
          </p:nvPr>
        </p:nvSpPr>
        <p:spPr>
          <a:xfrm>
            <a:off x="1268413" y="730250"/>
            <a:ext cx="4781550" cy="3586163"/>
          </a:xfrm>
          <a:ln w="12699" cap="flat">
            <a:solidFill>
              <a:schemeClr val="tx1"/>
            </a:solidFill>
          </a:ln>
        </p:spPr>
      </p:sp>
      <p:sp>
        <p:nvSpPr>
          <p:cNvPr id="992259" name="Rectangle 3"/>
          <p:cNvSpPr>
            <a:spLocks noGrp="1" noChangeArrowheads="1"/>
          </p:cNvSpPr>
          <p:nvPr>
            <p:ph type="body" idx="1"/>
          </p:nvPr>
        </p:nvSpPr>
        <p:spPr>
          <a:xfrm>
            <a:off x="1220029" y="4560283"/>
            <a:ext cx="5526598" cy="4319146"/>
          </a:xfrm>
          <a:solidFill>
            <a:schemeClr val="bg1"/>
          </a:solidFill>
          <a:ln>
            <a:noFill/>
          </a:ln>
        </p:spPr>
        <p:txBody>
          <a:bodyPr lIns="97314" tIns="48658" rIns="97314" bIns="48658"/>
          <a:lstStyle/>
          <a:p>
            <a:r>
              <a:rPr lang="en-US" sz="900" dirty="0"/>
              <a:t>Trade Secrets</a:t>
            </a:r>
            <a:br>
              <a:rPr lang="en-US" sz="900" dirty="0"/>
            </a:br>
            <a:r>
              <a:rPr lang="en-US" sz="900" dirty="0"/>
              <a:t>AP US &amp; World June 17, 1997 06:26:00</a:t>
            </a:r>
            <a:br>
              <a:rPr lang="en-US" sz="900" dirty="0"/>
            </a:br>
            <a:r>
              <a:rPr lang="en-US" sz="900" dirty="0"/>
              <a:t>Copyright 1997 The Associated Press.  All rights reserved.</a:t>
            </a:r>
            <a:br>
              <a:rPr lang="en-US" sz="900" dirty="0"/>
            </a:br>
            <a:r>
              <a:rPr lang="en-US" sz="900" dirty="0"/>
              <a:t>By KAREN L. SHAW Associated Press Writer </a:t>
            </a:r>
          </a:p>
          <a:p>
            <a:r>
              <a:rPr lang="en-US" sz="900" dirty="0"/>
              <a:t>PHILADELPHIA (AP) – Two Taiwanese men were prepared to pay millions of dollars to a U.S.  drug company worker for the secret to a lucrative ovarian cancer drug, authorities said.</a:t>
            </a:r>
          </a:p>
          <a:p>
            <a:r>
              <a:rPr lang="en-US" sz="900" dirty="0"/>
              <a:t>"This is a billion-dollar product around the world," said John </a:t>
            </a:r>
            <a:r>
              <a:rPr lang="en-US" sz="900" dirty="0" err="1"/>
              <a:t>Skule</a:t>
            </a:r>
            <a:r>
              <a:rPr lang="en-US" sz="900" dirty="0"/>
              <a:t>, a spokesman for New York-based Bristol-Myers.  "The cost to us would have been significant."</a:t>
            </a:r>
          </a:p>
          <a:p>
            <a:r>
              <a:rPr lang="en-US" sz="900" dirty="0"/>
              <a:t>Kai-Lo Hsu, an employee of Taipei-based Yuen </a:t>
            </a:r>
            <a:r>
              <a:rPr lang="en-US" sz="900" dirty="0" err="1"/>
              <a:t>Foong</a:t>
            </a:r>
            <a:r>
              <a:rPr lang="en-US" sz="900" dirty="0"/>
              <a:t> Paper Co., and Chester Ho, a university professor, were arrested by FBI agents Saturday on charges they tried to cut a deal for Bristol-Myers Squibb Co.'s technological secrets.  Investigators said the men wanted to know how to produce </a:t>
            </a:r>
            <a:r>
              <a:rPr lang="en-US" sz="900" dirty="0" err="1"/>
              <a:t>Taxol</a:t>
            </a:r>
            <a:r>
              <a:rPr lang="en-US" sz="900" dirty="0"/>
              <a:t>, a drug made from the Pacific Yew tree, an endangered plant that can no longer be harvested.  The men were arrested after meeting with an undercover FBI agent and a Bristol-Myers employee posing as a corrupt scientist.</a:t>
            </a:r>
          </a:p>
          <a:p>
            <a:r>
              <a:rPr lang="en-US" sz="900" dirty="0"/>
              <a:t>Hsu, 47, technical director of Yuen </a:t>
            </a:r>
            <a:r>
              <a:rPr lang="en-US" sz="900" dirty="0" err="1"/>
              <a:t>Foong</a:t>
            </a:r>
            <a:r>
              <a:rPr lang="en-US" sz="900" dirty="0"/>
              <a:t>, said his company was getting into the area of biotechnology and working on a government project on </a:t>
            </a:r>
            <a:r>
              <a:rPr lang="en-US" sz="900" dirty="0" err="1"/>
              <a:t>Taxol</a:t>
            </a:r>
            <a:r>
              <a:rPr lang="en-US" sz="900" dirty="0"/>
              <a:t> technology, investigators said.  Another Yuen </a:t>
            </a:r>
            <a:r>
              <a:rPr lang="en-US" sz="900" dirty="0" err="1"/>
              <a:t>Foong</a:t>
            </a:r>
            <a:r>
              <a:rPr lang="en-US" sz="900" dirty="0"/>
              <a:t> Paper executive, Jessica H.  Chou, allegedly arranged payment for the technology in 1995 but has not been charged.  It was not known if the attempted deal was sanctioned by high-level executives at Yuen </a:t>
            </a:r>
            <a:r>
              <a:rPr lang="en-US" sz="900" dirty="0" err="1"/>
              <a:t>Foong</a:t>
            </a:r>
            <a:r>
              <a:rPr lang="en-US" sz="900" dirty="0"/>
              <a:t>, the FBI said.</a:t>
            </a:r>
          </a:p>
          <a:p>
            <a:r>
              <a:rPr lang="en-US" sz="900" dirty="0"/>
              <a:t>"The only people that were arrested were the people at the meeting," said Linda </a:t>
            </a:r>
            <a:r>
              <a:rPr lang="en-US" sz="900" dirty="0" err="1"/>
              <a:t>Vizi</a:t>
            </a:r>
            <a:r>
              <a:rPr lang="en-US" sz="900" dirty="0"/>
              <a:t>, a spokeswoman for the FBI.  "But the investigation is continuing."</a:t>
            </a:r>
          </a:p>
          <a:p>
            <a:r>
              <a:rPr lang="en-US" sz="900" dirty="0"/>
              <a:t>Ho, 47, teaches at the National </a:t>
            </a:r>
            <a:r>
              <a:rPr lang="en-US" sz="900" dirty="0" err="1"/>
              <a:t>Chiao</a:t>
            </a:r>
            <a:r>
              <a:rPr lang="en-US" sz="900" dirty="0"/>
              <a:t> Tung University and the Institute of Biological Science and Technology in Taiwan.  He is also co-owner of </a:t>
            </a:r>
            <a:r>
              <a:rPr lang="en-US" sz="900" dirty="0" err="1"/>
              <a:t>Asiapharm</a:t>
            </a:r>
            <a:r>
              <a:rPr lang="en-US" sz="900" dirty="0"/>
              <a:t> Inc., a biotechnology company incorporated in Delaware, and is believed to live in Wayland, Mass.  Hsu is charged with attempted theft of trade secrets, wire fraud, conspiracy, and interstate and foreign travel to commit commercial bribery.  Ho is accused of aiding and abetting the scheme.  Hsu faces a maximum of 35 years in prison; Ho faces up to 10 years.</a:t>
            </a:r>
          </a:p>
        </p:txBody>
      </p:sp>
    </p:spTree>
    <p:extLst>
      <p:ext uri="{BB962C8B-B14F-4D97-AF65-F5344CB8AC3E}">
        <p14:creationId xmlns:p14="http://schemas.microsoft.com/office/powerpoint/2010/main" val="247334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5436EB17-2459-46C1-A59E-5FC55506F2D6}" type="slidenum">
              <a:rPr lang="en-US"/>
              <a:pPr/>
              <a:t>14</a:t>
            </a:fld>
            <a:endParaRPr lang="en-US" sz="1200" dirty="0">
              <a:latin typeface="Times New Roman" pitchFamily="18" charset="0"/>
            </a:endParaRPr>
          </a:p>
        </p:txBody>
      </p:sp>
      <p:sp>
        <p:nvSpPr>
          <p:cNvPr id="1012738" name="Rectangle 2"/>
          <p:cNvSpPr>
            <a:spLocks noGrp="1" noRot="1" noChangeAspect="1" noChangeArrowheads="1" noTextEdit="1"/>
          </p:cNvSpPr>
          <p:nvPr>
            <p:ph type="sldImg"/>
          </p:nvPr>
        </p:nvSpPr>
        <p:spPr>
          <a:xfrm>
            <a:off x="1266825" y="730250"/>
            <a:ext cx="4781550" cy="3586163"/>
          </a:xfrm>
          <a:ln/>
        </p:spPr>
      </p:sp>
      <p:sp>
        <p:nvSpPr>
          <p:cNvPr id="1012739" name="Rectangle 3"/>
          <p:cNvSpPr>
            <a:spLocks noGrp="1" noChangeArrowheads="1"/>
          </p:cNvSpPr>
          <p:nvPr>
            <p:ph type="body" idx="1"/>
          </p:nvPr>
        </p:nvSpPr>
        <p:spPr>
          <a:xfrm>
            <a:off x="1137147" y="4560283"/>
            <a:ext cx="5122132" cy="4391323"/>
          </a:xfrm>
          <a:solidFill>
            <a:schemeClr val="bg1"/>
          </a:solidFill>
          <a:ln>
            <a:noFill/>
          </a:ln>
        </p:spPr>
        <p:txBody>
          <a:bodyPr lIns="97314" tIns="48658" rIns="97314" bIns="48658"/>
          <a:lstStyle/>
          <a:p>
            <a:r>
              <a:rPr lang="en-US"/>
              <a:t>RISKS 19.66:</a:t>
            </a:r>
          </a:p>
          <a:p>
            <a:r>
              <a:rPr lang="en-US"/>
              <a:t>Date:  Thu, 9 Apr 98 14:56:47 PDT </a:t>
            </a:r>
          </a:p>
          <a:p>
            <a:r>
              <a:rPr lang="en-US"/>
              <a:t>From:  "Peter G. Neumann" &lt;neumann@csl.sri.com&gt; </a:t>
            </a:r>
          </a:p>
          <a:p>
            <a:r>
              <a:rPr lang="en-US"/>
              <a:t>Subject:  </a:t>
            </a:r>
            <a:r>
              <a:rPr lang="en-US" b="1"/>
              <a:t>Stanford business school hit by [Windows] computer 'disaster'</a:t>
            </a:r>
            <a:endParaRPr lang="en-US"/>
          </a:p>
          <a:p>
            <a:r>
              <a:rPr lang="en-US"/>
              <a:t>The Stanford University Graduate School of Business underwent a serious computer system breakdown on 7‑8 Mar 1998 (during the weekend that GSB was hosting an entrepreneurship conference on ``The Technology of Success''), and some folks are still trying to recover. Under the guise of ``routine maintenance'' to add storage capacity to two network file servers, disaster struck. The files were unreadable. The Admin server was able to be restored from backup tapes, but the other server with faculty and student files was clobbered when backup tapes were loaded, overwriting the original contents without being able to restore the backups. At least 10 faculty members and Ph.D. candidates have still not been able to recover their files ‑‑ in some cases representing work over the past three years. The article notes that ``many of the faculty members and students were shielded from the disaster because they used Apple computers or Unix mainframes [sic] ‑‑ rather than the Windows‑based PCs served by the business school network.'' [PGN Abstracting from an article by Scott Herhold, *San Jose Mercury News*, 8 Apr 1998 (http://www.sjmercury.com/business/center/stanford09.htm)]</a:t>
            </a:r>
          </a:p>
          <a:p>
            <a:r>
              <a:rPr lang="en-US"/>
              <a:t>[Noted by several readers.]</a:t>
            </a:r>
          </a:p>
        </p:txBody>
      </p:sp>
    </p:spTree>
    <p:extLst>
      <p:ext uri="{BB962C8B-B14F-4D97-AF65-F5344CB8AC3E}">
        <p14:creationId xmlns:p14="http://schemas.microsoft.com/office/powerpoint/2010/main" val="240274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F46AA2C0-C132-40FA-8220-7D488086254D}" type="slidenum">
              <a:rPr lang="en-US"/>
              <a:pPr/>
              <a:t>15</a:t>
            </a:fld>
            <a:endParaRPr lang="en-US" sz="1200" dirty="0">
              <a:latin typeface="Times New Roman" pitchFamily="18" charset="0"/>
            </a:endParaRPr>
          </a:p>
        </p:txBody>
      </p:sp>
      <p:sp>
        <p:nvSpPr>
          <p:cNvPr id="1014786" name="Rectangle 2"/>
          <p:cNvSpPr>
            <a:spLocks noGrp="1" noRot="1" noChangeAspect="1" noChangeArrowheads="1" noTextEdit="1"/>
          </p:cNvSpPr>
          <p:nvPr>
            <p:ph type="sldImg"/>
          </p:nvPr>
        </p:nvSpPr>
        <p:spPr>
          <a:xfrm>
            <a:off x="1266825" y="730250"/>
            <a:ext cx="4781550" cy="3586163"/>
          </a:xfrm>
          <a:ln/>
        </p:spPr>
      </p:sp>
      <p:sp>
        <p:nvSpPr>
          <p:cNvPr id="1014787" name="Rectangle 3"/>
          <p:cNvSpPr>
            <a:spLocks noGrp="1" noChangeArrowheads="1"/>
          </p:cNvSpPr>
          <p:nvPr>
            <p:ph type="body" idx="1"/>
          </p:nvPr>
        </p:nvSpPr>
        <p:spPr>
          <a:xfrm>
            <a:off x="1137147" y="4560283"/>
            <a:ext cx="5122132" cy="4391323"/>
          </a:xfrm>
          <a:solidFill>
            <a:schemeClr val="bg1"/>
          </a:solidFill>
          <a:ln>
            <a:noFill/>
          </a:ln>
        </p:spPr>
        <p:txBody>
          <a:bodyPr lIns="97314" tIns="48658" rIns="97314" bIns="48658"/>
          <a:lstStyle/>
          <a:p>
            <a:r>
              <a:rPr lang="en-US"/>
              <a:t>RISKS 20.01:</a:t>
            </a:r>
          </a:p>
          <a:p>
            <a:r>
              <a:rPr lang="en-US"/>
              <a:t>Date:  Fri, 25 Sep 1998 15:24:25 ‑0700 </a:t>
            </a:r>
          </a:p>
          <a:p>
            <a:r>
              <a:rPr lang="en-US"/>
              <a:t>From:  Scott Peterson &lt;scottp4@ibm.net&gt; </a:t>
            </a:r>
          </a:p>
          <a:p>
            <a:r>
              <a:rPr lang="en-US"/>
              <a:t>Subject:  </a:t>
            </a:r>
            <a:r>
              <a:rPr lang="en-US" b="1"/>
              <a:t>"Cyberdeath' raises privacy issue</a:t>
            </a:r>
          </a:p>
          <a:p>
            <a:r>
              <a:rPr lang="en-US"/>
              <a:t>An article yesterday in my local paper crediting Cox News service relates the story of a woman who applied for a loan at her bank. However, the credit check indicated that Social Security said she was dead.</a:t>
            </a:r>
          </a:p>
          <a:p>
            <a:r>
              <a:rPr lang="en-US"/>
              <a:t>An investigation uncovered that a claims agent at the SSA's Belle Glade FLA office named Jorge Yong had had a fight with the woman in an internet chat room and was banned from it. In retaliation, he used a co‑workers terminal to put a date of death on the woman's record.</a:t>
            </a:r>
          </a:p>
          <a:p>
            <a:r>
              <a:rPr lang="en-US"/>
              <a:t>Yong resigned and was ordered to pay $700 to the victim and pay a $100 fine after pleading guilty to one count of falsifying personal data</a:t>
            </a:r>
          </a:p>
          <a:p>
            <a:r>
              <a:rPr lang="en-US"/>
              <a:t>This story came out in testimony by acting inspector general James Huse before the Senate Governmental Affairs Committee as part of an ongoing investigation of whether private information is safe on government computers.</a:t>
            </a:r>
          </a:p>
          <a:p>
            <a:r>
              <a:rPr lang="en-US"/>
              <a:t>Scott Peterson &lt;ScottP4@IBM.NET&gt;</a:t>
            </a:r>
          </a:p>
        </p:txBody>
      </p:sp>
    </p:spTree>
    <p:extLst>
      <p:ext uri="{BB962C8B-B14F-4D97-AF65-F5344CB8AC3E}">
        <p14:creationId xmlns:p14="http://schemas.microsoft.com/office/powerpoint/2010/main" val="423896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4CBE3AB8-E659-4609-8B20-EDC8A46B2046}" type="slidenum">
              <a:rPr lang="en-US"/>
              <a:pPr/>
              <a:t>16</a:t>
            </a:fld>
            <a:endParaRPr lang="en-US" sz="1200" dirty="0">
              <a:latin typeface="Times New Roman" pitchFamily="18" charset="0"/>
            </a:endParaRPr>
          </a:p>
        </p:txBody>
      </p:sp>
      <p:sp>
        <p:nvSpPr>
          <p:cNvPr id="1016834" name="Rectangle 2"/>
          <p:cNvSpPr>
            <a:spLocks noGrp="1" noRot="1" noChangeAspect="1" noChangeArrowheads="1" noTextEdit="1"/>
          </p:cNvSpPr>
          <p:nvPr>
            <p:ph type="sldImg"/>
          </p:nvPr>
        </p:nvSpPr>
        <p:spPr>
          <a:xfrm>
            <a:off x="1258888" y="720725"/>
            <a:ext cx="4802187" cy="3600450"/>
          </a:xfrm>
          <a:ln/>
        </p:spPr>
      </p:sp>
      <p:sp>
        <p:nvSpPr>
          <p:cNvPr id="1016835" name="Rectangle 3"/>
          <p:cNvSpPr>
            <a:spLocks noGrp="1" noChangeArrowheads="1"/>
          </p:cNvSpPr>
          <p:nvPr>
            <p:ph type="body" idx="1"/>
          </p:nvPr>
        </p:nvSpPr>
        <p:spPr>
          <a:xfrm>
            <a:off x="1220029" y="4560283"/>
            <a:ext cx="4876800" cy="4320786"/>
          </a:xfrm>
          <a:ln>
            <a:headEnd/>
            <a:tailEnd/>
          </a:ln>
        </p:spPr>
        <p:txBody>
          <a:bodyPr/>
          <a:lstStyle/>
          <a:p>
            <a:r>
              <a:rPr lang="en-US"/>
              <a:t>Date: Thu, 31 Dec 1998 12:38:59 -0500 (EST)</a:t>
            </a:r>
          </a:p>
          <a:p>
            <a:r>
              <a:rPr lang="en-US"/>
              <a:t>From: John Knight &lt;jck@cs.virginia.edu&gt;</a:t>
            </a:r>
          </a:p>
          <a:p>
            <a:r>
              <a:rPr lang="en-US"/>
              <a:t>Subject: </a:t>
            </a:r>
            <a:r>
              <a:rPr lang="en-US" b="1"/>
              <a:t>Chinese sentence hackers to death</a:t>
            </a:r>
          </a:p>
          <a:p>
            <a:r>
              <a:rPr lang="en-US"/>
              <a:t>Twin-brother computer hackers sentenced to death in China (Deutsche Presse-Agentur, 28 Dec 1998).</a:t>
            </a:r>
          </a:p>
          <a:p>
            <a:r>
              <a:rPr lang="en-US"/>
              <a:t>Two Chinese computer hackers who illegally transferred 720,000 yuan (about 87,000 dollars) to their own bank accounts have been sentenced to death, the Beijing Chenbao newspaper said in its Monday edition.  The hackers, twin brothers, had used inside information to rob a bank in the city of Zhenjiang, the report said.  One of the brothers, Hao Jingwen, opened 16 accounts under false names in September, the report said.  Then he entered a branch of the Trade and Industry Bank in Zhenjiang, in Jiangsu province, and installed a piece of equipment in the bank's computer system.</a:t>
            </a:r>
          </a:p>
          <a:p>
            <a:r>
              <a:rPr lang="en-US"/>
              <a:t>http://web.lexis-nexis.com/more/cahners-chicago/11407/4120740/4</a:t>
            </a:r>
          </a:p>
          <a:p>
            <a:r>
              <a:rPr lang="en-US"/>
              <a:t>[Extracted from NMIA ZGram, zhi@zgram.net (Zhi Hamby)]</a:t>
            </a:r>
          </a:p>
        </p:txBody>
      </p:sp>
    </p:spTree>
    <p:extLst>
      <p:ext uri="{BB962C8B-B14F-4D97-AF65-F5344CB8AC3E}">
        <p14:creationId xmlns:p14="http://schemas.microsoft.com/office/powerpoint/2010/main" val="290282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8E752510-5095-4E58-85D1-30FEAB8A741E}" type="slidenum">
              <a:rPr lang="en-US"/>
              <a:pPr/>
              <a:t>17</a:t>
            </a:fld>
            <a:endParaRPr lang="en-US" sz="1200" dirty="0">
              <a:latin typeface="Times New Roman" pitchFamily="18" charset="0"/>
            </a:endParaRPr>
          </a:p>
        </p:txBody>
      </p:sp>
      <p:sp>
        <p:nvSpPr>
          <p:cNvPr id="1018882" name="Rectangle 2"/>
          <p:cNvSpPr>
            <a:spLocks noGrp="1" noRot="1" noChangeAspect="1" noChangeArrowheads="1" noTextEdit="1"/>
          </p:cNvSpPr>
          <p:nvPr>
            <p:ph type="sldImg"/>
          </p:nvPr>
        </p:nvSpPr>
        <p:spPr>
          <a:xfrm>
            <a:off x="1258888" y="720725"/>
            <a:ext cx="4802187" cy="3600450"/>
          </a:xfrm>
          <a:ln/>
        </p:spPr>
      </p:sp>
      <p:sp>
        <p:nvSpPr>
          <p:cNvPr id="1018883" name="Rectangle 3"/>
          <p:cNvSpPr>
            <a:spLocks noGrp="1" noChangeArrowheads="1"/>
          </p:cNvSpPr>
          <p:nvPr>
            <p:ph type="body" idx="1"/>
          </p:nvPr>
        </p:nvSpPr>
        <p:spPr>
          <a:xfrm>
            <a:off x="1220029" y="4560283"/>
            <a:ext cx="4876800" cy="4320786"/>
          </a:xfrm>
          <a:ln>
            <a:headEnd/>
            <a:tailEnd/>
          </a:ln>
        </p:spPr>
        <p:txBody>
          <a:bodyPr/>
          <a:lstStyle/>
          <a:p>
            <a:r>
              <a:rPr lang="en-US"/>
              <a:t>February 10, 2000</a:t>
            </a:r>
          </a:p>
          <a:p>
            <a:r>
              <a:rPr lang="en-US" b="1"/>
              <a:t>Man Indicted in Computer Case</a:t>
            </a:r>
            <a:r>
              <a:rPr lang="en-US"/>
              <a:t>  </a:t>
            </a:r>
          </a:p>
          <a:p>
            <a:r>
              <a:rPr lang="en-US"/>
              <a:t>By THE ASSOCIATED PRESS  </a:t>
            </a:r>
          </a:p>
          <a:p>
            <a:r>
              <a:rPr lang="en-US"/>
              <a:t> A former investment bank employee was indicted yesterday on charges of programming a glitch into the bank's computer system in an attempt to cause it to lose millions of dollars. </a:t>
            </a:r>
          </a:p>
          <a:p>
            <a:r>
              <a:rPr lang="en-US"/>
              <a:t> Tony Xiaotong Yu, 36, of Stamford, Conn., pleaded not guilty at his arraignment in State Supreme Court in Manhattan on charges of computer tampering and grand larceny. Acting Justice Brenda Soloff let him remain free until today to raise bail of $50,000. </a:t>
            </a:r>
          </a:p>
          <a:p>
            <a:r>
              <a:rPr lang="en-US"/>
              <a:t> Mr. Yu was hired by Deutsche Morgan Grenfell Inc., a division of Deutsche Bank, in February 1996 as a computer specialist to help create a program for bond traders. </a:t>
            </a:r>
          </a:p>
          <a:p>
            <a:r>
              <a:rPr lang="en-US"/>
              <a:t> In late 1996, Mr. Yu changed jobs within the bank and became a securities trader. He supposedly ended his involvement in computer programming. </a:t>
            </a:r>
          </a:p>
          <a:p>
            <a:r>
              <a:rPr lang="en-US"/>
              <a:t> But Manhattan District Attorney Robert Morgenthau said Mr. Yu secretly wrote a "time bomb" into the program he helped create, which was called a risk model. The bomb was supposed to "explode" in July, Mr. Morgenthau said. </a:t>
            </a:r>
          </a:p>
          <a:p>
            <a:r>
              <a:rPr lang="en-US"/>
              <a:t> The destructive code was found in February 1998 by other specialists who were working on the risk model program, Mr. Morgenthau said. He said programmers worked for months to undo problems created by Mr. Yu, who was dismissed after the code was found. </a:t>
            </a:r>
          </a:p>
          <a:p>
            <a:r>
              <a:rPr lang="en-US"/>
              <a:t> Mr. Morgenthau said Mr. Yu's involvement was confirmed by taped phone conversations with acquaintances.</a:t>
            </a:r>
          </a:p>
        </p:txBody>
      </p:sp>
    </p:spTree>
    <p:extLst>
      <p:ext uri="{BB962C8B-B14F-4D97-AF65-F5344CB8AC3E}">
        <p14:creationId xmlns:p14="http://schemas.microsoft.com/office/powerpoint/2010/main" val="190372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E8D09BF4-5428-4600-929D-714FDD11503C}" type="slidenum">
              <a:rPr lang="en-US"/>
              <a:pPr/>
              <a:t>18</a:t>
            </a:fld>
            <a:endParaRPr lang="en-US" sz="1200" dirty="0">
              <a:latin typeface="Times New Roman" pitchFamily="18" charset="0"/>
            </a:endParaRPr>
          </a:p>
        </p:txBody>
      </p:sp>
      <p:sp>
        <p:nvSpPr>
          <p:cNvPr id="1020930" name="Rectangle 2"/>
          <p:cNvSpPr>
            <a:spLocks noGrp="1" noRot="1" noChangeAspect="1" noChangeArrowheads="1" noTextEdit="1"/>
          </p:cNvSpPr>
          <p:nvPr>
            <p:ph type="sldImg"/>
          </p:nvPr>
        </p:nvSpPr>
        <p:spPr>
          <a:xfrm>
            <a:off x="1266825" y="730250"/>
            <a:ext cx="4781550" cy="3586163"/>
          </a:xfrm>
          <a:ln/>
        </p:spPr>
      </p:sp>
      <p:sp>
        <p:nvSpPr>
          <p:cNvPr id="1020931" name="Rectangle 3"/>
          <p:cNvSpPr>
            <a:spLocks noGrp="1" noChangeArrowheads="1"/>
          </p:cNvSpPr>
          <p:nvPr>
            <p:ph type="body" idx="1"/>
          </p:nvPr>
        </p:nvSpPr>
        <p:spPr>
          <a:xfrm>
            <a:off x="1137147" y="4515993"/>
            <a:ext cx="5040907" cy="4468421"/>
          </a:xfrm>
          <a:solidFill>
            <a:schemeClr val="bg1"/>
          </a:solidFill>
          <a:ln>
            <a:headEnd/>
            <a:tailEnd/>
          </a:ln>
        </p:spPr>
        <p:txBody>
          <a:bodyPr/>
          <a:lstStyle/>
          <a:p>
            <a:endParaRPr lang="en-US"/>
          </a:p>
        </p:txBody>
      </p:sp>
    </p:spTree>
    <p:extLst>
      <p:ext uri="{BB962C8B-B14F-4D97-AF65-F5344CB8AC3E}">
        <p14:creationId xmlns:p14="http://schemas.microsoft.com/office/powerpoint/2010/main" val="412886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08D57532-7688-4A8F-9D33-32D4BE05671B}" type="slidenum">
              <a:rPr lang="en-US"/>
              <a:pPr/>
              <a:t>19</a:t>
            </a:fld>
            <a:endParaRPr lang="en-US" sz="1200" dirty="0">
              <a:latin typeface="Times New Roman" pitchFamily="18" charset="0"/>
            </a:endParaRPr>
          </a:p>
        </p:txBody>
      </p:sp>
      <p:sp>
        <p:nvSpPr>
          <p:cNvPr id="1022978" name="Rectangle 2"/>
          <p:cNvSpPr>
            <a:spLocks noGrp="1" noRot="1" noChangeAspect="1" noChangeArrowheads="1" noTextEdit="1"/>
          </p:cNvSpPr>
          <p:nvPr>
            <p:ph type="sldImg"/>
          </p:nvPr>
        </p:nvSpPr>
        <p:spPr>
          <a:xfrm>
            <a:off x="1266825" y="730250"/>
            <a:ext cx="4781550" cy="3586163"/>
          </a:xfrm>
          <a:ln/>
        </p:spPr>
      </p:sp>
      <p:sp>
        <p:nvSpPr>
          <p:cNvPr id="1022979" name="Rectangle 3"/>
          <p:cNvSpPr>
            <a:spLocks noGrp="1" noChangeArrowheads="1"/>
          </p:cNvSpPr>
          <p:nvPr>
            <p:ph type="body" idx="1"/>
          </p:nvPr>
        </p:nvSpPr>
        <p:spPr>
          <a:xfrm>
            <a:off x="1289650" y="4560283"/>
            <a:ext cx="4735900" cy="2568850"/>
          </a:xfrm>
          <a:solidFill>
            <a:schemeClr val="bg1"/>
          </a:solidFill>
          <a:ln>
            <a:headEnd/>
            <a:tailEnd/>
          </a:ln>
        </p:spPr>
        <p:txBody>
          <a:bodyPr/>
          <a:lstStyle/>
          <a:p>
            <a:r>
              <a:rPr lang="en-US"/>
              <a:t>EDUPAGE:</a:t>
            </a:r>
          </a:p>
          <a:p>
            <a:r>
              <a:rPr lang="en-US"/>
              <a:t>KIDS' SOFTWARE IS CURSED BY A BUG</a:t>
            </a:r>
          </a:p>
          <a:p>
            <a:r>
              <a:rPr lang="en-US"/>
              <a:t>An educational software program has exhibited an unusual glitch – under certain circumstances it can spew forth language that would make a sailor blush. "Secret Writer's Society," a product of Matsushita's Panasonic Interactive Media, is a writing program for children that, among other things, recites their compositions back to them in a computer-generated voice. The problem is, there's a bug in the filter that's supposed to prevent the text-to-speech function from reciting foul language, and instead of suppressing those words, it delves into the archives of prohibited words to string together streams of obscenities that go "way beyond George Carlin's seven banned words," as one parent who tested the program says. A Matsushita marketing manager says she has heard of only two instances of the problem, both using a Macintosh and both times, when a lot of memory was in use. But the editor-in-chief of SuperKids, which reviews educational software on the Web, says that he was able to activate the glitch simply by writing a passage longer than just a few sentences and double-clicking the mouse instead of single-clicking. "It's got a very expressive vocabulary," he notes. (Wall Street Journal 17 Jun 98)</a:t>
            </a:r>
          </a:p>
        </p:txBody>
      </p:sp>
    </p:spTree>
    <p:extLst>
      <p:ext uri="{BB962C8B-B14F-4D97-AF65-F5344CB8AC3E}">
        <p14:creationId xmlns:p14="http://schemas.microsoft.com/office/powerpoint/2010/main" val="16692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EDA64DB3-F726-4BFB-A411-7F6E97AC8C56}" type="slidenum">
              <a:rPr lang="en-US"/>
              <a:pPr/>
              <a:t>2</a:t>
            </a:fld>
            <a:endParaRPr lang="en-US" sz="1200" dirty="0">
              <a:latin typeface="Times New Roman" pitchFamily="18" charset="0"/>
            </a:endParaRPr>
          </a:p>
        </p:txBody>
      </p:sp>
      <p:sp>
        <p:nvSpPr>
          <p:cNvPr id="968706" name="Rectangle 2"/>
          <p:cNvSpPr>
            <a:spLocks noGrp="1" noRot="1" noChangeAspect="1" noChangeArrowheads="1" noTextEdit="1"/>
          </p:cNvSpPr>
          <p:nvPr>
            <p:ph type="sldImg"/>
          </p:nvPr>
        </p:nvSpPr>
        <p:spPr>
          <a:xfrm>
            <a:off x="1258888" y="720725"/>
            <a:ext cx="4802187" cy="3600450"/>
          </a:xfrm>
          <a:ln/>
        </p:spPr>
      </p:sp>
      <p:sp>
        <p:nvSpPr>
          <p:cNvPr id="96870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86768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6ED86FE5-FD57-4B72-AEB5-A8B6E949E2CE}" type="slidenum">
              <a:rPr lang="en-US"/>
              <a:pPr/>
              <a:t>20</a:t>
            </a:fld>
            <a:endParaRPr lang="en-US" sz="1200" dirty="0">
              <a:latin typeface="Times New Roman" pitchFamily="18" charset="0"/>
            </a:endParaRPr>
          </a:p>
        </p:txBody>
      </p:sp>
      <p:sp>
        <p:nvSpPr>
          <p:cNvPr id="1025026" name="Rectangle 2"/>
          <p:cNvSpPr>
            <a:spLocks noGrp="1" noRot="1" noChangeAspect="1" noChangeArrowheads="1" noTextEdit="1"/>
          </p:cNvSpPr>
          <p:nvPr>
            <p:ph type="sldImg"/>
          </p:nvPr>
        </p:nvSpPr>
        <p:spPr>
          <a:xfrm>
            <a:off x="1266825" y="730250"/>
            <a:ext cx="4781550" cy="3586163"/>
          </a:xfrm>
          <a:ln/>
        </p:spPr>
      </p:sp>
      <p:sp>
        <p:nvSpPr>
          <p:cNvPr id="1025027" name="Rectangle 3"/>
          <p:cNvSpPr>
            <a:spLocks noGrp="1" noChangeArrowheads="1"/>
          </p:cNvSpPr>
          <p:nvPr>
            <p:ph type="body" idx="1"/>
          </p:nvPr>
        </p:nvSpPr>
        <p:spPr>
          <a:xfrm>
            <a:off x="1137147" y="4560283"/>
            <a:ext cx="5040907" cy="4468421"/>
          </a:xfrm>
          <a:ln>
            <a:headEnd/>
            <a:tailEnd/>
          </a:ln>
        </p:spPr>
        <p:txBody>
          <a:bodyPr/>
          <a:lstStyle/>
          <a:p>
            <a:endParaRPr lang="en-US"/>
          </a:p>
        </p:txBody>
      </p:sp>
    </p:spTree>
    <p:extLst>
      <p:ext uri="{BB962C8B-B14F-4D97-AF65-F5344CB8AC3E}">
        <p14:creationId xmlns:p14="http://schemas.microsoft.com/office/powerpoint/2010/main" val="309261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B2001A0-5E6C-4513-A1B9-AB1BD41327C4}" type="slidenum">
              <a:rPr lang="en-US"/>
              <a:pPr/>
              <a:t>21</a:t>
            </a:fld>
            <a:endParaRPr lang="en-US" sz="1200" dirty="0">
              <a:latin typeface="Times New Roman" pitchFamily="18" charset="0"/>
            </a:endParaRPr>
          </a:p>
        </p:txBody>
      </p:sp>
      <p:sp>
        <p:nvSpPr>
          <p:cNvPr id="1027074" name="Rectangle 2"/>
          <p:cNvSpPr>
            <a:spLocks noGrp="1" noRot="1" noChangeAspect="1" noChangeArrowheads="1" noTextEdit="1"/>
          </p:cNvSpPr>
          <p:nvPr>
            <p:ph type="sldImg"/>
          </p:nvPr>
        </p:nvSpPr>
        <p:spPr>
          <a:xfrm>
            <a:off x="1258888" y="720725"/>
            <a:ext cx="4802187" cy="3600450"/>
          </a:xfrm>
          <a:ln/>
        </p:spPr>
      </p:sp>
      <p:sp>
        <p:nvSpPr>
          <p:cNvPr id="1027075" name="Rectangle 3"/>
          <p:cNvSpPr>
            <a:spLocks noGrp="1" noChangeArrowheads="1"/>
          </p:cNvSpPr>
          <p:nvPr>
            <p:ph type="body" idx="1"/>
          </p:nvPr>
        </p:nvSpPr>
        <p:spPr>
          <a:ln>
            <a:headEnd/>
            <a:tailEnd/>
          </a:ln>
        </p:spPr>
        <p:txBody>
          <a:bodyPr/>
          <a:lstStyle/>
          <a:p>
            <a:r>
              <a:rPr lang="en-US"/>
              <a:t>At $2.1 billion per bug, reliability tests are urgent</a:t>
            </a:r>
          </a:p>
          <a:p>
            <a:r>
              <a:rPr lang="en-US"/>
              <a:t>OTC 11-25-99 7:38 AM</a:t>
            </a:r>
          </a:p>
          <a:p>
            <a:r>
              <a:rPr lang="en-US"/>
              <a:t>By:  RAMIN HOJATI </a:t>
            </a:r>
          </a:p>
          <a:p>
            <a:r>
              <a:rPr lang="en-US"/>
              <a:t>Nov. 24, 1999 (Electronic Engineering Times - CMP via COMTEX) – On Oct. 28, Toshiba Corp. announced the settlement of a class action lawsuit in which it was alleged that Toshiba's notebook computers could, under certain circumstances, cause data loss or data corruption to information stored on a floppy disk. Toshiba valued the settlement at $2.1 billion. Reports said the problem stemmed from a potential data loss when writing to the last byte on a sector. Supposedly, the floppy-disk controller would fail to raise an overrun flag, if there were a delay between a data request and a transfer. Without the flag being asserted, the system believed the data was written correctly.</a:t>
            </a:r>
          </a:p>
          <a:p>
            <a:r>
              <a:rPr lang="en-US"/>
              <a:t>The alleged disk controller bug raises an important question. How many flaws escape detection in complex chip designs, and what are the potential consequences?  Are chip makers practicing sufficient verification, and are they paying enough attention to quality and reliability?</a:t>
            </a:r>
          </a:p>
          <a:p>
            <a:r>
              <a:rPr lang="en-US"/>
              <a:t>In the legal arena, liability may hinge on the question of a vendor's knowledge of a bug's existence or the feasibility of discovering it at system test. Some believe a bug that surfaces only under the most unlikely set of conditions would be all but impossible to find. Though the Toshiba problem originated with a design done in the late 1980s, would today's verification methods have caught it?</a:t>
            </a:r>
          </a:p>
          <a:p>
            <a:r>
              <a:rPr lang="en-US"/>
              <a:t>A technique called static functional verification (SFV) uses no vectors, but analyzes the properties or expected behaviors of a design. Verifying a behavior, equivalent to an astronomical number of vectors, can be accomplished in just seconds, and exposes many hard-to-reach corner cases.</a:t>
            </a:r>
          </a:p>
          <a:p>
            <a:pPr algn="r"/>
            <a:r>
              <a:rPr lang="en-US" i="1"/>
              <a:t>(Cont’d on next page)</a:t>
            </a:r>
            <a:endParaRPr lang="en-US"/>
          </a:p>
        </p:txBody>
      </p:sp>
    </p:spTree>
    <p:extLst>
      <p:ext uri="{BB962C8B-B14F-4D97-AF65-F5344CB8AC3E}">
        <p14:creationId xmlns:p14="http://schemas.microsoft.com/office/powerpoint/2010/main" val="777297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FC0BBACC-BD4D-4FF4-A20B-D959E6362674}" type="slidenum">
              <a:rPr lang="en-US"/>
              <a:pPr/>
              <a:t>22</a:t>
            </a:fld>
            <a:endParaRPr lang="en-US" sz="1200" dirty="0">
              <a:latin typeface="Times New Roman" pitchFamily="18" charset="0"/>
            </a:endParaRPr>
          </a:p>
        </p:txBody>
      </p:sp>
      <p:sp>
        <p:nvSpPr>
          <p:cNvPr id="1076226" name="Rectangle 2"/>
          <p:cNvSpPr>
            <a:spLocks noGrp="1" noRot="1" noChangeAspect="1" noChangeArrowheads="1" noTextEdit="1"/>
          </p:cNvSpPr>
          <p:nvPr>
            <p:ph type="sldImg"/>
          </p:nvPr>
        </p:nvSpPr>
        <p:spPr>
          <a:xfrm>
            <a:off x="1258888" y="720725"/>
            <a:ext cx="4802187" cy="3600450"/>
          </a:xfrm>
          <a:ln/>
        </p:spPr>
      </p:sp>
      <p:sp>
        <p:nvSpPr>
          <p:cNvPr id="107622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417278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E009BE6-F6CA-4503-B625-E8FC4151A87E}" type="slidenum">
              <a:rPr lang="en-US"/>
              <a:pPr/>
              <a:t>23</a:t>
            </a:fld>
            <a:endParaRPr lang="en-US" sz="1200" dirty="0">
              <a:latin typeface="Times New Roman" pitchFamily="18" charset="0"/>
            </a:endParaRPr>
          </a:p>
        </p:txBody>
      </p:sp>
      <p:sp>
        <p:nvSpPr>
          <p:cNvPr id="1078274" name="Rectangle 2"/>
          <p:cNvSpPr>
            <a:spLocks noGrp="1" noRot="1" noChangeAspect="1" noChangeArrowheads="1" noTextEdit="1"/>
          </p:cNvSpPr>
          <p:nvPr>
            <p:ph type="sldImg"/>
          </p:nvPr>
        </p:nvSpPr>
        <p:spPr>
          <a:xfrm>
            <a:off x="1258888" y="720725"/>
            <a:ext cx="4802187" cy="3600450"/>
          </a:xfrm>
          <a:ln/>
        </p:spPr>
      </p:sp>
      <p:sp>
        <p:nvSpPr>
          <p:cNvPr id="1078275"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9574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ACBDE228-4198-4FBB-BED8-F9DF001CB13B}" type="slidenum">
              <a:rPr lang="en-US"/>
              <a:pPr/>
              <a:t>24</a:t>
            </a:fld>
            <a:endParaRPr lang="en-US" sz="1200" dirty="0">
              <a:latin typeface="Times New Roman" pitchFamily="18" charset="0"/>
            </a:endParaRPr>
          </a:p>
        </p:txBody>
      </p:sp>
      <p:sp>
        <p:nvSpPr>
          <p:cNvPr id="1080322" name="Rectangle 2"/>
          <p:cNvSpPr>
            <a:spLocks noGrp="1" noRot="1" noChangeAspect="1" noChangeArrowheads="1" noTextEdit="1"/>
          </p:cNvSpPr>
          <p:nvPr>
            <p:ph type="sldImg"/>
          </p:nvPr>
        </p:nvSpPr>
        <p:spPr>
          <a:xfrm>
            <a:off x="1258888" y="720725"/>
            <a:ext cx="4802187" cy="3600450"/>
          </a:xfrm>
          <a:ln/>
        </p:spPr>
      </p:sp>
      <p:sp>
        <p:nvSpPr>
          <p:cNvPr id="108032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1870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DB8B9271-A818-4D6C-8943-929F41E33CEC}" type="slidenum">
              <a:rPr lang="en-US"/>
              <a:pPr/>
              <a:t>25</a:t>
            </a:fld>
            <a:endParaRPr lang="en-US" sz="1200" dirty="0">
              <a:latin typeface="Times New Roman" pitchFamily="18" charset="0"/>
            </a:endParaRPr>
          </a:p>
        </p:txBody>
      </p:sp>
      <p:sp>
        <p:nvSpPr>
          <p:cNvPr id="1082370" name="Rectangle 2"/>
          <p:cNvSpPr>
            <a:spLocks noGrp="1" noRot="1" noChangeAspect="1" noChangeArrowheads="1" noTextEdit="1"/>
          </p:cNvSpPr>
          <p:nvPr>
            <p:ph type="sldImg"/>
          </p:nvPr>
        </p:nvSpPr>
        <p:spPr>
          <a:xfrm>
            <a:off x="1258888" y="720725"/>
            <a:ext cx="4802187" cy="3600450"/>
          </a:xfrm>
          <a:ln/>
        </p:spPr>
      </p:sp>
      <p:sp>
        <p:nvSpPr>
          <p:cNvPr id="1082371"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756242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E4DCCEEC-5571-4741-BC19-844BBDCBBB1F}" type="slidenum">
              <a:rPr lang="en-US"/>
              <a:pPr/>
              <a:t>26</a:t>
            </a:fld>
            <a:endParaRPr lang="en-US" sz="1200" dirty="0">
              <a:latin typeface="Times New Roman" pitchFamily="18" charset="0"/>
            </a:endParaRPr>
          </a:p>
        </p:txBody>
      </p:sp>
      <p:sp>
        <p:nvSpPr>
          <p:cNvPr id="1050626" name="Rectangle 2"/>
          <p:cNvSpPr>
            <a:spLocks noGrp="1" noRot="1" noChangeAspect="1" noChangeArrowheads="1" noTextEdit="1"/>
          </p:cNvSpPr>
          <p:nvPr>
            <p:ph type="sldImg"/>
          </p:nvPr>
        </p:nvSpPr>
        <p:spPr>
          <a:xfrm>
            <a:off x="1258888" y="720725"/>
            <a:ext cx="4802187" cy="3600450"/>
          </a:xfrm>
          <a:ln/>
        </p:spPr>
      </p:sp>
      <p:sp>
        <p:nvSpPr>
          <p:cNvPr id="105062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9797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9026776B-2C8F-451F-91FF-A794560D626D}" type="slidenum">
              <a:rPr lang="en-US"/>
              <a:pPr/>
              <a:t>27</a:t>
            </a:fld>
            <a:endParaRPr lang="en-US" sz="1200" dirty="0">
              <a:latin typeface="Times New Roman" pitchFamily="18" charset="0"/>
            </a:endParaRPr>
          </a:p>
        </p:txBody>
      </p:sp>
      <p:sp>
        <p:nvSpPr>
          <p:cNvPr id="1051650" name="Rectangle 2"/>
          <p:cNvSpPr>
            <a:spLocks noGrp="1" noRot="1" noChangeAspect="1" noChangeArrowheads="1" noTextEdit="1"/>
          </p:cNvSpPr>
          <p:nvPr>
            <p:ph type="sldImg"/>
          </p:nvPr>
        </p:nvSpPr>
        <p:spPr>
          <a:xfrm>
            <a:off x="1258888" y="720725"/>
            <a:ext cx="4802187" cy="3600450"/>
          </a:xfrm>
          <a:ln/>
        </p:spPr>
      </p:sp>
      <p:sp>
        <p:nvSpPr>
          <p:cNvPr id="1051651"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4012994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203D5B06-0B21-4A05-B981-453D3117785A}" type="slidenum">
              <a:rPr lang="en-US"/>
              <a:pPr/>
              <a:t>28</a:t>
            </a:fld>
            <a:endParaRPr lang="en-US" sz="1200" dirty="0">
              <a:latin typeface="Times New Roman" pitchFamily="18" charset="0"/>
            </a:endParaRPr>
          </a:p>
        </p:txBody>
      </p:sp>
      <p:sp>
        <p:nvSpPr>
          <p:cNvPr id="1052674" name="Rectangle 2"/>
          <p:cNvSpPr>
            <a:spLocks noGrp="1" noRot="1" noChangeAspect="1" noChangeArrowheads="1" noTextEdit="1"/>
          </p:cNvSpPr>
          <p:nvPr>
            <p:ph type="sldImg"/>
          </p:nvPr>
        </p:nvSpPr>
        <p:spPr>
          <a:xfrm>
            <a:off x="1258888" y="720725"/>
            <a:ext cx="4802187" cy="3600450"/>
          </a:xfrm>
          <a:ln/>
        </p:spPr>
      </p:sp>
      <p:sp>
        <p:nvSpPr>
          <p:cNvPr id="1052675"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05534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84FD8672-2682-4EB2-B0D8-0A878B4C26DD}" type="slidenum">
              <a:rPr lang="en-US"/>
              <a:pPr/>
              <a:t>29</a:t>
            </a:fld>
            <a:endParaRPr lang="en-US" sz="1200" dirty="0">
              <a:latin typeface="Times New Roman" pitchFamily="18" charset="0"/>
            </a:endParaRPr>
          </a:p>
        </p:txBody>
      </p:sp>
      <p:sp>
        <p:nvSpPr>
          <p:cNvPr id="1053698" name="Rectangle 2"/>
          <p:cNvSpPr>
            <a:spLocks noGrp="1" noRot="1" noChangeAspect="1" noChangeArrowheads="1" noTextEdit="1"/>
          </p:cNvSpPr>
          <p:nvPr>
            <p:ph type="sldImg"/>
          </p:nvPr>
        </p:nvSpPr>
        <p:spPr>
          <a:xfrm>
            <a:off x="1258888" y="720725"/>
            <a:ext cx="4802187" cy="3600450"/>
          </a:xfrm>
          <a:ln/>
        </p:spPr>
      </p:sp>
      <p:sp>
        <p:nvSpPr>
          <p:cNvPr id="1053699"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321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0CB2CFBD-B6D3-4576-94E6-743492DF284C}" type="slidenum">
              <a:rPr lang="en-US"/>
              <a:pPr/>
              <a:t>3</a:t>
            </a:fld>
            <a:endParaRPr lang="en-US" sz="1200" dirty="0">
              <a:latin typeface="Times New Roman" pitchFamily="18" charset="0"/>
            </a:endParaRPr>
          </a:p>
        </p:txBody>
      </p:sp>
      <p:sp>
        <p:nvSpPr>
          <p:cNvPr id="1072130" name="Rectangle 2"/>
          <p:cNvSpPr>
            <a:spLocks noGrp="1" noRot="1" noChangeAspect="1" noChangeArrowheads="1" noTextEdit="1"/>
          </p:cNvSpPr>
          <p:nvPr>
            <p:ph type="sldImg"/>
          </p:nvPr>
        </p:nvSpPr>
        <p:spPr>
          <a:xfrm>
            <a:off x="1258888" y="720725"/>
            <a:ext cx="4802187" cy="3600450"/>
          </a:xfrm>
          <a:ln/>
        </p:spPr>
      </p:sp>
      <p:sp>
        <p:nvSpPr>
          <p:cNvPr id="1072131" name="Rectangle 3"/>
          <p:cNvSpPr>
            <a:spLocks noGrp="1" noChangeArrowheads="1"/>
          </p:cNvSpPr>
          <p:nvPr>
            <p:ph type="body" idx="1"/>
          </p:nvPr>
        </p:nvSpPr>
        <p:spPr>
          <a:ln>
            <a:headEnd/>
            <a:tailEnd/>
          </a:ln>
        </p:spPr>
        <p:txBody>
          <a:bodyPr/>
          <a:lstStyle/>
          <a:p>
            <a:r>
              <a:rPr lang="en-US"/>
              <a:t>People are fundamental to security.  If we hire crooks, even the best technical security in the world can be subverted.</a:t>
            </a:r>
          </a:p>
        </p:txBody>
      </p:sp>
    </p:spTree>
    <p:extLst>
      <p:ext uri="{BB962C8B-B14F-4D97-AF65-F5344CB8AC3E}">
        <p14:creationId xmlns:p14="http://schemas.microsoft.com/office/powerpoint/2010/main" val="1963475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74A2ED73-5EDF-41C5-97EC-307E557DEC34}" type="slidenum">
              <a:rPr lang="en-US"/>
              <a:pPr/>
              <a:t>30</a:t>
            </a:fld>
            <a:endParaRPr lang="en-US" sz="1200" dirty="0">
              <a:latin typeface="Times New Roman" pitchFamily="18" charset="0"/>
            </a:endParaRPr>
          </a:p>
        </p:txBody>
      </p:sp>
      <p:sp>
        <p:nvSpPr>
          <p:cNvPr id="1054722" name="Rectangle 2"/>
          <p:cNvSpPr>
            <a:spLocks noGrp="1" noRot="1" noChangeAspect="1" noChangeArrowheads="1" noTextEdit="1"/>
          </p:cNvSpPr>
          <p:nvPr>
            <p:ph type="sldImg"/>
          </p:nvPr>
        </p:nvSpPr>
        <p:spPr>
          <a:xfrm>
            <a:off x="1258888" y="720725"/>
            <a:ext cx="4802187" cy="3600450"/>
          </a:xfrm>
          <a:ln/>
        </p:spPr>
      </p:sp>
      <p:sp>
        <p:nvSpPr>
          <p:cNvPr id="105472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4035503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90C3401-95FD-40BA-B88B-0A4FB562A1CE}" type="slidenum">
              <a:rPr lang="en-US"/>
              <a:pPr/>
              <a:t>31</a:t>
            </a:fld>
            <a:endParaRPr lang="en-US" sz="1200" dirty="0">
              <a:latin typeface="Times New Roman" pitchFamily="18" charset="0"/>
            </a:endParaRPr>
          </a:p>
        </p:txBody>
      </p:sp>
      <p:sp>
        <p:nvSpPr>
          <p:cNvPr id="1055746" name="Rectangle 2"/>
          <p:cNvSpPr>
            <a:spLocks noGrp="1" noRot="1" noChangeAspect="1" noChangeArrowheads="1" noTextEdit="1"/>
          </p:cNvSpPr>
          <p:nvPr>
            <p:ph type="sldImg"/>
          </p:nvPr>
        </p:nvSpPr>
        <p:spPr>
          <a:xfrm>
            <a:off x="1258888" y="720725"/>
            <a:ext cx="4802187" cy="3600450"/>
          </a:xfrm>
          <a:ln/>
        </p:spPr>
      </p:sp>
      <p:sp>
        <p:nvSpPr>
          <p:cNvPr id="105574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16814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EA6733A6-0F28-4DA2-AE9A-DF52CEC86CE1}" type="slidenum">
              <a:rPr lang="en-US"/>
              <a:pPr/>
              <a:t>32</a:t>
            </a:fld>
            <a:endParaRPr lang="en-US" sz="1200" dirty="0">
              <a:latin typeface="Times New Roman" pitchFamily="18" charset="0"/>
            </a:endParaRPr>
          </a:p>
        </p:txBody>
      </p:sp>
      <p:sp>
        <p:nvSpPr>
          <p:cNvPr id="1056770" name="Rectangle 2"/>
          <p:cNvSpPr>
            <a:spLocks noGrp="1" noRot="1" noChangeAspect="1" noChangeArrowheads="1" noTextEdit="1"/>
          </p:cNvSpPr>
          <p:nvPr>
            <p:ph type="sldImg"/>
          </p:nvPr>
        </p:nvSpPr>
        <p:spPr>
          <a:xfrm>
            <a:off x="1258888" y="720725"/>
            <a:ext cx="4802187" cy="3600450"/>
          </a:xfrm>
          <a:ln/>
        </p:spPr>
      </p:sp>
      <p:sp>
        <p:nvSpPr>
          <p:cNvPr id="1056771"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1761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502A1017-037A-4F70-A70A-FF6061AC96BD}" type="slidenum">
              <a:rPr lang="en-US"/>
              <a:pPr/>
              <a:t>33</a:t>
            </a:fld>
            <a:endParaRPr lang="en-US" sz="1200" dirty="0">
              <a:latin typeface="Times New Roman" pitchFamily="18" charset="0"/>
            </a:endParaRPr>
          </a:p>
        </p:txBody>
      </p:sp>
      <p:sp>
        <p:nvSpPr>
          <p:cNvPr id="1057794" name="Rectangle 2"/>
          <p:cNvSpPr>
            <a:spLocks noGrp="1" noRot="1" noChangeAspect="1" noChangeArrowheads="1" noTextEdit="1"/>
          </p:cNvSpPr>
          <p:nvPr>
            <p:ph type="sldImg"/>
          </p:nvPr>
        </p:nvSpPr>
        <p:spPr>
          <a:xfrm>
            <a:off x="1258888" y="720725"/>
            <a:ext cx="4802187" cy="3600450"/>
          </a:xfrm>
          <a:ln/>
        </p:spPr>
      </p:sp>
      <p:sp>
        <p:nvSpPr>
          <p:cNvPr id="1057795"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988734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559B468-4750-4566-95E4-B5EA57ABC6BB}" type="slidenum">
              <a:rPr lang="en-US"/>
              <a:pPr/>
              <a:t>34</a:t>
            </a:fld>
            <a:endParaRPr lang="en-US" sz="1200" dirty="0">
              <a:latin typeface="Times New Roman" pitchFamily="18" charset="0"/>
            </a:endParaRPr>
          </a:p>
        </p:txBody>
      </p:sp>
      <p:sp>
        <p:nvSpPr>
          <p:cNvPr id="1058818" name="Rectangle 2"/>
          <p:cNvSpPr>
            <a:spLocks noGrp="1" noRot="1" noChangeAspect="1" noChangeArrowheads="1" noTextEdit="1"/>
          </p:cNvSpPr>
          <p:nvPr>
            <p:ph type="sldImg"/>
          </p:nvPr>
        </p:nvSpPr>
        <p:spPr>
          <a:xfrm>
            <a:off x="1258888" y="720725"/>
            <a:ext cx="4802187" cy="3600450"/>
          </a:xfrm>
          <a:ln/>
        </p:spPr>
      </p:sp>
      <p:sp>
        <p:nvSpPr>
          <p:cNvPr id="1058819"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017743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D91B9332-F264-4160-8825-EB467B21DDA7}" type="slidenum">
              <a:rPr lang="en-US"/>
              <a:pPr/>
              <a:t>35</a:t>
            </a:fld>
            <a:endParaRPr lang="en-US" sz="1200" dirty="0">
              <a:latin typeface="Times New Roman" pitchFamily="18" charset="0"/>
            </a:endParaRPr>
          </a:p>
        </p:txBody>
      </p:sp>
      <p:sp>
        <p:nvSpPr>
          <p:cNvPr id="1059842" name="Rectangle 2"/>
          <p:cNvSpPr>
            <a:spLocks noGrp="1" noRot="1" noChangeAspect="1" noChangeArrowheads="1" noTextEdit="1"/>
          </p:cNvSpPr>
          <p:nvPr>
            <p:ph type="sldImg"/>
          </p:nvPr>
        </p:nvSpPr>
        <p:spPr>
          <a:xfrm>
            <a:off x="1258888" y="720725"/>
            <a:ext cx="4802187" cy="3600450"/>
          </a:xfrm>
          <a:ln/>
        </p:spPr>
      </p:sp>
      <p:sp>
        <p:nvSpPr>
          <p:cNvPr id="105984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357889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EB14F003-92D2-4891-9A7E-DFFB1C3F6F5D}" type="slidenum">
              <a:rPr lang="en-US"/>
              <a:pPr/>
              <a:t>36</a:t>
            </a:fld>
            <a:endParaRPr lang="en-US" sz="1200" dirty="0">
              <a:latin typeface="Times New Roman" pitchFamily="18" charset="0"/>
            </a:endParaRPr>
          </a:p>
        </p:txBody>
      </p:sp>
      <p:sp>
        <p:nvSpPr>
          <p:cNvPr id="1060866" name="Rectangle 2"/>
          <p:cNvSpPr>
            <a:spLocks noGrp="1" noRot="1" noChangeAspect="1" noChangeArrowheads="1" noTextEdit="1"/>
          </p:cNvSpPr>
          <p:nvPr>
            <p:ph type="sldImg"/>
          </p:nvPr>
        </p:nvSpPr>
        <p:spPr>
          <a:xfrm>
            <a:off x="1258888" y="720725"/>
            <a:ext cx="4802187" cy="3600450"/>
          </a:xfrm>
          <a:ln/>
        </p:spPr>
      </p:sp>
      <p:sp>
        <p:nvSpPr>
          <p:cNvPr id="106086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1808307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9CC1BA42-8456-4B6B-BA4D-2DC56672ADCC}" type="slidenum">
              <a:rPr lang="en-US"/>
              <a:pPr/>
              <a:t>37</a:t>
            </a:fld>
            <a:endParaRPr lang="en-US" sz="1200" dirty="0">
              <a:latin typeface="Times New Roman" pitchFamily="18" charset="0"/>
            </a:endParaRPr>
          </a:p>
        </p:txBody>
      </p:sp>
      <p:sp>
        <p:nvSpPr>
          <p:cNvPr id="1061890" name="Rectangle 2"/>
          <p:cNvSpPr>
            <a:spLocks noGrp="1" noRot="1" noChangeAspect="1" noChangeArrowheads="1" noTextEdit="1"/>
          </p:cNvSpPr>
          <p:nvPr>
            <p:ph type="sldImg"/>
          </p:nvPr>
        </p:nvSpPr>
        <p:spPr>
          <a:xfrm>
            <a:off x="1258888" y="720725"/>
            <a:ext cx="4802187" cy="3600450"/>
          </a:xfrm>
          <a:ln/>
        </p:spPr>
      </p:sp>
      <p:sp>
        <p:nvSpPr>
          <p:cNvPr id="1061891"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01016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D3DD6026-3FD5-46FD-898A-A6B9AC8E3D6E}" type="slidenum">
              <a:rPr lang="en-US"/>
              <a:pPr/>
              <a:t>38</a:t>
            </a:fld>
            <a:endParaRPr lang="en-US" sz="1200" dirty="0">
              <a:latin typeface="Times New Roman" pitchFamily="18" charset="0"/>
            </a:endParaRPr>
          </a:p>
        </p:txBody>
      </p:sp>
      <p:sp>
        <p:nvSpPr>
          <p:cNvPr id="1062914" name="Rectangle 2"/>
          <p:cNvSpPr>
            <a:spLocks noGrp="1" noRot="1" noChangeAspect="1" noChangeArrowheads="1" noTextEdit="1"/>
          </p:cNvSpPr>
          <p:nvPr>
            <p:ph type="sldImg"/>
          </p:nvPr>
        </p:nvSpPr>
        <p:spPr>
          <a:xfrm>
            <a:off x="1258888" y="720725"/>
            <a:ext cx="4802187" cy="3600450"/>
          </a:xfrm>
          <a:ln/>
        </p:spPr>
      </p:sp>
      <p:sp>
        <p:nvSpPr>
          <p:cNvPr id="1062915"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83928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C28F2BD6-79E0-4C93-A357-15352A6C69A7}" type="slidenum">
              <a:rPr lang="en-US"/>
              <a:pPr/>
              <a:t>39</a:t>
            </a:fld>
            <a:endParaRPr lang="en-US" sz="1200" dirty="0">
              <a:latin typeface="Times New Roman" pitchFamily="18" charset="0"/>
            </a:endParaRPr>
          </a:p>
        </p:txBody>
      </p:sp>
      <p:sp>
        <p:nvSpPr>
          <p:cNvPr id="1063938" name="Rectangle 2"/>
          <p:cNvSpPr>
            <a:spLocks noGrp="1" noRot="1" noChangeAspect="1" noChangeArrowheads="1" noTextEdit="1"/>
          </p:cNvSpPr>
          <p:nvPr>
            <p:ph type="sldImg"/>
          </p:nvPr>
        </p:nvSpPr>
        <p:spPr>
          <a:xfrm>
            <a:off x="1258888" y="720725"/>
            <a:ext cx="4802187" cy="3600450"/>
          </a:xfrm>
          <a:ln/>
        </p:spPr>
      </p:sp>
      <p:sp>
        <p:nvSpPr>
          <p:cNvPr id="1063939"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269693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8A41D72C-9C37-414F-8B2D-1A16714F4F98}" type="slidenum">
              <a:rPr lang="en-US"/>
              <a:pPr/>
              <a:t>4</a:t>
            </a:fld>
            <a:endParaRPr lang="en-US" sz="1200" dirty="0">
              <a:latin typeface="Times New Roman" pitchFamily="18" charset="0"/>
            </a:endParaRPr>
          </a:p>
        </p:txBody>
      </p:sp>
      <p:sp>
        <p:nvSpPr>
          <p:cNvPr id="1049602" name="Rectangle 2"/>
          <p:cNvSpPr>
            <a:spLocks noGrp="1" noRot="1" noChangeAspect="1" noChangeArrowheads="1" noTextEdit="1"/>
          </p:cNvSpPr>
          <p:nvPr>
            <p:ph type="sldImg"/>
          </p:nvPr>
        </p:nvSpPr>
        <p:spPr>
          <a:xfrm>
            <a:off x="1258888" y="720725"/>
            <a:ext cx="4802187" cy="3600450"/>
          </a:xfrm>
          <a:ln/>
        </p:spPr>
      </p:sp>
      <p:sp>
        <p:nvSpPr>
          <p:cNvPr id="104960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04025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D1A49207-E0A0-4CA0-AB10-F1FF70BBD37F}" type="slidenum">
              <a:rPr lang="en-US"/>
              <a:pPr/>
              <a:t>40</a:t>
            </a:fld>
            <a:endParaRPr lang="en-US" sz="1200" dirty="0">
              <a:latin typeface="Times New Roman" pitchFamily="18" charset="0"/>
            </a:endParaRPr>
          </a:p>
        </p:txBody>
      </p:sp>
      <p:sp>
        <p:nvSpPr>
          <p:cNvPr id="1064962" name="Rectangle 2"/>
          <p:cNvSpPr>
            <a:spLocks noGrp="1" noRot="1" noChangeAspect="1" noChangeArrowheads="1" noTextEdit="1"/>
          </p:cNvSpPr>
          <p:nvPr>
            <p:ph type="sldImg"/>
          </p:nvPr>
        </p:nvSpPr>
        <p:spPr>
          <a:xfrm>
            <a:off x="1258888" y="720725"/>
            <a:ext cx="4802187" cy="3600450"/>
          </a:xfrm>
          <a:ln/>
        </p:spPr>
      </p:sp>
      <p:sp>
        <p:nvSpPr>
          <p:cNvPr id="106496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3181899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865D3F1A-D0F4-42FB-B4DE-DB05CE4041D1}" type="slidenum">
              <a:rPr lang="en-US"/>
              <a:pPr/>
              <a:t>41</a:t>
            </a:fld>
            <a:endParaRPr lang="en-US" sz="1200" dirty="0">
              <a:latin typeface="Times New Roman" pitchFamily="18" charset="0"/>
            </a:endParaRPr>
          </a:p>
        </p:txBody>
      </p:sp>
      <p:sp>
        <p:nvSpPr>
          <p:cNvPr id="743426" name="Rectangle 2"/>
          <p:cNvSpPr>
            <a:spLocks noGrp="1" noRot="1" noChangeAspect="1" noChangeArrowheads="1" noTextEdit="1"/>
          </p:cNvSpPr>
          <p:nvPr>
            <p:ph type="sldImg"/>
          </p:nvPr>
        </p:nvSpPr>
        <p:spPr>
          <a:xfrm>
            <a:off x="1258888" y="720725"/>
            <a:ext cx="4802187" cy="3600450"/>
          </a:xfrm>
          <a:ln/>
        </p:spPr>
      </p:sp>
      <p:sp>
        <p:nvSpPr>
          <p:cNvPr id="743427"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103410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3A04AF0-7DA8-47E0-A041-C7EA20CE9327}" type="slidenum">
              <a:rPr lang="en-US"/>
              <a:pPr/>
              <a:t>5</a:t>
            </a:fld>
            <a:endParaRPr lang="en-US" sz="1200" dirty="0">
              <a:latin typeface="Times New Roman" pitchFamily="18" charset="0"/>
            </a:endParaRPr>
          </a:p>
        </p:txBody>
      </p:sp>
      <p:sp>
        <p:nvSpPr>
          <p:cNvPr id="998402" name="Rectangle 2"/>
          <p:cNvSpPr>
            <a:spLocks noGrp="1" noRot="1" noChangeAspect="1" noChangeArrowheads="1" noTextEdit="1"/>
          </p:cNvSpPr>
          <p:nvPr>
            <p:ph type="sldImg"/>
          </p:nvPr>
        </p:nvSpPr>
        <p:spPr>
          <a:xfrm>
            <a:off x="1268413" y="723900"/>
            <a:ext cx="4783137" cy="3587750"/>
          </a:xfrm>
          <a:ln w="12700" cap="flat">
            <a:solidFill>
              <a:schemeClr val="tx1"/>
            </a:solidFill>
          </a:ln>
        </p:spPr>
      </p:sp>
      <p:sp>
        <p:nvSpPr>
          <p:cNvPr id="998403" name="Rectangle 3"/>
          <p:cNvSpPr>
            <a:spLocks noGrp="1" noChangeArrowheads="1"/>
          </p:cNvSpPr>
          <p:nvPr>
            <p:ph type="body" idx="1"/>
          </p:nvPr>
        </p:nvSpPr>
        <p:spPr>
          <a:xfrm>
            <a:off x="1137147" y="4560283"/>
            <a:ext cx="5122132" cy="4355235"/>
          </a:xfrm>
          <a:solidFill>
            <a:schemeClr val="bg1"/>
          </a:solidFill>
          <a:ln>
            <a:noFill/>
          </a:ln>
        </p:spPr>
        <p:txBody>
          <a:bodyPr lIns="97295" tIns="48647" rIns="97295" bIns="48647"/>
          <a:lstStyle/>
          <a:p>
            <a:pPr marL="235617" indent="-235617"/>
            <a:r>
              <a:rPr lang="en-US" dirty="0"/>
              <a:t>This is the famous “fuzzy graph” that took me a long time to create in PowerPoint!</a:t>
            </a:r>
          </a:p>
          <a:p>
            <a:pPr marL="235617" indent="-235617"/>
            <a:r>
              <a:rPr lang="en-US" dirty="0"/>
              <a:t>It is intended to communicate not only the rough guesses about where threats came from, but the fact that the guesses really are rough.</a:t>
            </a:r>
          </a:p>
          <a:p>
            <a:pPr marL="235617" indent="-235617"/>
            <a:r>
              <a:rPr lang="en-US" dirty="0"/>
              <a:t>Remember, security statistics suffer from </a:t>
            </a:r>
          </a:p>
          <a:p>
            <a:pPr marL="235617" indent="-235617">
              <a:buFontTx/>
              <a:buChar char="•"/>
            </a:pPr>
            <a:r>
              <a:rPr lang="en-US" dirty="0"/>
              <a:t>Lack of ascertainment (people don’t notice computer security breaches)</a:t>
            </a:r>
          </a:p>
          <a:p>
            <a:pPr marL="235617" indent="-235617">
              <a:buFontTx/>
              <a:buChar char="•"/>
            </a:pPr>
            <a:r>
              <a:rPr lang="en-US" dirty="0"/>
              <a:t>Lack of reporting (they don’t have any central organization to report breaches to – and often wouldn’t want to do so anyway).</a:t>
            </a:r>
          </a:p>
          <a:p>
            <a:pPr marL="235617" indent="-235617"/>
            <a:r>
              <a:rPr lang="en-US" dirty="0"/>
              <a:t>The best estimates are that before Internet connectivity exploded around 1993, most systems were limited to users hard-wired to the mainframes or to the LANs + a few modem connections.  By far the most important source of harm came from errors and omissions (E&amp;O) perpetrated by insiders.  There were also some problems from dishonest or angry employees.</a:t>
            </a:r>
          </a:p>
        </p:txBody>
      </p:sp>
    </p:spTree>
    <p:extLst>
      <p:ext uri="{BB962C8B-B14F-4D97-AF65-F5344CB8AC3E}">
        <p14:creationId xmlns:p14="http://schemas.microsoft.com/office/powerpoint/2010/main" val="423339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91B7D095-4739-49ED-8709-A5BA051DE2E4}" type="slidenum">
              <a:rPr lang="en-US"/>
              <a:pPr/>
              <a:t>6</a:t>
            </a:fld>
            <a:endParaRPr lang="en-US" sz="1200" dirty="0">
              <a:latin typeface="Times New Roman" pitchFamily="18" charset="0"/>
            </a:endParaRPr>
          </a:p>
        </p:txBody>
      </p:sp>
      <p:sp>
        <p:nvSpPr>
          <p:cNvPr id="1000450" name="Rectangle 2"/>
          <p:cNvSpPr>
            <a:spLocks noGrp="1" noRot="1" noChangeAspect="1" noChangeArrowheads="1" noTextEdit="1"/>
          </p:cNvSpPr>
          <p:nvPr>
            <p:ph type="sldImg"/>
          </p:nvPr>
        </p:nvSpPr>
        <p:spPr>
          <a:xfrm>
            <a:off x="1268413" y="723900"/>
            <a:ext cx="4783137" cy="3587750"/>
          </a:xfrm>
          <a:ln w="12700" cap="flat">
            <a:solidFill>
              <a:schemeClr val="tx1"/>
            </a:solidFill>
          </a:ln>
        </p:spPr>
      </p:sp>
      <p:sp>
        <p:nvSpPr>
          <p:cNvPr id="1000451" name="Rectangle 3"/>
          <p:cNvSpPr>
            <a:spLocks noGrp="1" noChangeArrowheads="1"/>
          </p:cNvSpPr>
          <p:nvPr>
            <p:ph type="body" idx="1"/>
          </p:nvPr>
        </p:nvSpPr>
        <p:spPr>
          <a:xfrm>
            <a:off x="1137147" y="4560283"/>
            <a:ext cx="5122132" cy="4391323"/>
          </a:xfrm>
          <a:noFill/>
          <a:ln>
            <a:noFill/>
          </a:ln>
        </p:spPr>
        <p:txBody>
          <a:bodyPr lIns="97295" tIns="48647" rIns="97295" bIns="48647"/>
          <a:lstStyle/>
          <a:p>
            <a:pPr marL="197720" indent="-197720"/>
            <a:r>
              <a:rPr lang="en-US" dirty="0"/>
              <a:t>After the Internet opened up to commercial use around 1993, the number of people who were able to access YOUR systems exploded.</a:t>
            </a:r>
          </a:p>
          <a:p>
            <a:pPr marL="197720" indent="-197720"/>
            <a:r>
              <a:rPr lang="en-US" dirty="0"/>
              <a:t>Although external access did increase the number of outsider attacks, the errors and omissions and crimes by dishonest and disgruntled employees don’t seem to have changed all that much.</a:t>
            </a:r>
          </a:p>
          <a:p>
            <a:pPr marL="197720" indent="-197720"/>
            <a:r>
              <a:rPr lang="en-US" dirty="0"/>
              <a:t>What has changed a lot is the occurrence of automated attacks, including malicious software and denial of service.</a:t>
            </a:r>
          </a:p>
        </p:txBody>
      </p:sp>
    </p:spTree>
    <p:extLst>
      <p:ext uri="{BB962C8B-B14F-4D97-AF65-F5344CB8AC3E}">
        <p14:creationId xmlns:p14="http://schemas.microsoft.com/office/powerpoint/2010/main" val="14460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C90A4C35-68FE-42ED-8C7A-81D6D6461A95}" type="slidenum">
              <a:rPr lang="en-US"/>
              <a:pPr/>
              <a:t>7</a:t>
            </a:fld>
            <a:endParaRPr lang="en-US" sz="1200" dirty="0">
              <a:latin typeface="Times New Roman" pitchFamily="18" charset="0"/>
            </a:endParaRPr>
          </a:p>
        </p:txBody>
      </p:sp>
      <p:sp>
        <p:nvSpPr>
          <p:cNvPr id="1070082" name="Rectangle 2"/>
          <p:cNvSpPr>
            <a:spLocks noGrp="1" noRot="1" noChangeAspect="1" noChangeArrowheads="1" noTextEdit="1"/>
          </p:cNvSpPr>
          <p:nvPr>
            <p:ph type="sldImg"/>
          </p:nvPr>
        </p:nvSpPr>
        <p:spPr>
          <a:xfrm>
            <a:off x="1258888" y="720725"/>
            <a:ext cx="4802187" cy="3600450"/>
          </a:xfrm>
          <a:ln/>
        </p:spPr>
      </p:sp>
      <p:sp>
        <p:nvSpPr>
          <p:cNvPr id="1070083" name="Rectangle 3"/>
          <p:cNvSpPr>
            <a:spLocks noGrp="1" noChangeArrowheads="1"/>
          </p:cNvSpPr>
          <p:nvPr>
            <p:ph type="body" idx="1"/>
          </p:nvPr>
        </p:nvSpPr>
        <p:spPr>
          <a:ln>
            <a:headEnd/>
            <a:tailEnd/>
          </a:ln>
        </p:spPr>
        <p:txBody>
          <a:bodyPr/>
          <a:lstStyle/>
          <a:p>
            <a:endParaRPr lang="en-US"/>
          </a:p>
        </p:txBody>
      </p:sp>
    </p:spTree>
    <p:extLst>
      <p:ext uri="{BB962C8B-B14F-4D97-AF65-F5344CB8AC3E}">
        <p14:creationId xmlns:p14="http://schemas.microsoft.com/office/powerpoint/2010/main" val="139714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02257F33-CDC9-4803-AA86-248E09647812}" type="slidenum">
              <a:rPr lang="en-US"/>
              <a:pPr/>
              <a:t>8</a:t>
            </a:fld>
            <a:endParaRPr lang="en-US" sz="1200" dirty="0">
              <a:latin typeface="Times New Roman" pitchFamily="18" charset="0"/>
            </a:endParaRPr>
          </a:p>
        </p:txBody>
      </p:sp>
      <p:sp>
        <p:nvSpPr>
          <p:cNvPr id="1002498" name="Rectangle 2"/>
          <p:cNvSpPr>
            <a:spLocks noGrp="1" noRot="1" noChangeAspect="1" noChangeArrowheads="1" noTextEdit="1"/>
          </p:cNvSpPr>
          <p:nvPr>
            <p:ph type="sldImg"/>
          </p:nvPr>
        </p:nvSpPr>
        <p:spPr>
          <a:xfrm>
            <a:off x="1266825" y="727075"/>
            <a:ext cx="4783138" cy="3587750"/>
          </a:xfrm>
          <a:ln w="12700" cap="flat">
            <a:solidFill>
              <a:schemeClr val="tx1"/>
            </a:solidFill>
          </a:ln>
        </p:spPr>
      </p:sp>
      <p:sp>
        <p:nvSpPr>
          <p:cNvPr id="1002499" name="Rectangle 3"/>
          <p:cNvSpPr>
            <a:spLocks noGrp="1" noChangeArrowheads="1"/>
          </p:cNvSpPr>
          <p:nvPr>
            <p:ph type="body" idx="1"/>
          </p:nvPr>
        </p:nvSpPr>
        <p:spPr>
          <a:xfrm>
            <a:off x="1220029" y="4560283"/>
            <a:ext cx="5607823" cy="3318508"/>
          </a:xfrm>
          <a:solidFill>
            <a:schemeClr val="bg1"/>
          </a:solidFill>
          <a:ln>
            <a:noFill/>
          </a:ln>
        </p:spPr>
        <p:txBody>
          <a:bodyPr lIns="97314" tIns="48658" rIns="97314" bIns="48658"/>
          <a:lstStyle/>
          <a:p>
            <a:pPr>
              <a:lnSpc>
                <a:spcPct val="100000"/>
              </a:lnSpc>
            </a:pPr>
            <a:r>
              <a:rPr lang="en-US"/>
              <a:t>Hacker Scheme:  By KAREN MATTHEWS, Associated Press Writer</a:t>
            </a:r>
          </a:p>
          <a:p>
            <a:pPr>
              <a:lnSpc>
                <a:spcPct val="100000"/>
              </a:lnSpc>
            </a:pPr>
            <a:r>
              <a:rPr lang="en-US"/>
              <a:t>NEW YORK (AP) – City workers, in exchange for bribes from property owners, falsified computer records to eliminate nearly $13 million in unpaid taxes in a scheme called the largest tax fraud case in New York City history.</a:t>
            </a:r>
          </a:p>
          <a:p>
            <a:pPr>
              <a:lnSpc>
                <a:spcPct val="100000"/>
              </a:lnSpc>
            </a:pPr>
            <a:r>
              <a:rPr lang="en-US"/>
              <a:t>Some of the tax bills were simply erased, but others were cleared when workers moved money paid by legitimate taxpayers – including Donald Trump – to the accounts of bribe givers.</a:t>
            </a:r>
          </a:p>
          <a:p>
            <a:pPr>
              <a:lnSpc>
                <a:spcPct val="100000"/>
              </a:lnSpc>
            </a:pPr>
            <a:r>
              <a:rPr lang="en-US"/>
              <a:t>Authorities charged 29 people in federal indictments – three former city employees, 22 property owners and four others who acted as go-betweens, officials said Thursday. Authorities expect to charge as many as 200 more people.</a:t>
            </a:r>
          </a:p>
          <a:p>
            <a:pPr>
              <a:lnSpc>
                <a:spcPct val="100000"/>
              </a:lnSpc>
            </a:pPr>
            <a:r>
              <a:rPr lang="en-US"/>
              <a:t>"Landlords who engaged in this improper activity would be well advised to come forward voluntarily now, rather than waiting for us to knock on their door," said Frank Maas, acting commissioner of the city Department of Investigation. . . .</a:t>
            </a:r>
          </a:p>
          <a:p>
            <a:pPr>
              <a:lnSpc>
                <a:spcPct val="100000"/>
              </a:lnSpc>
            </a:pPr>
            <a:r>
              <a:rPr lang="en-US"/>
              <a:t>The scheme involved 1,500 mainly residential buildings in Manhattan and Brooklyn and hundreds of landlords. . . .Three employees of the city collector's offices exploited computer "glitches" to make it appear that unpaid taxes had been paid, officials said. In exchange, landlords handed over cash and gifts – ranging from a bottle of lotion to a Jeep Cherokee.  The landlords paid bribes generally amounting to about 10 percent – but sometimes higher – of the taxes erased. . . . </a:t>
            </a:r>
          </a:p>
          <a:p>
            <a:pPr>
              <a:lnSpc>
                <a:spcPct val="100000"/>
              </a:lnSpc>
            </a:pPr>
            <a:r>
              <a:rPr lang="en-US"/>
              <a:t> </a:t>
            </a:r>
          </a:p>
        </p:txBody>
      </p:sp>
    </p:spTree>
    <p:extLst>
      <p:ext uri="{BB962C8B-B14F-4D97-AF65-F5344CB8AC3E}">
        <p14:creationId xmlns:p14="http://schemas.microsoft.com/office/powerpoint/2010/main" val="74415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Copyright © 2005 M. E. Kabay.                                                            All rights reserved.</a:t>
            </a:r>
          </a:p>
        </p:txBody>
      </p:sp>
      <p:sp>
        <p:nvSpPr>
          <p:cNvPr id="5" name="Rectangle 7"/>
          <p:cNvSpPr>
            <a:spLocks noGrp="1" noChangeArrowheads="1"/>
          </p:cNvSpPr>
          <p:nvPr>
            <p:ph type="sldNum" sz="quarter" idx="5"/>
          </p:nvPr>
        </p:nvSpPr>
        <p:spPr>
          <a:ln/>
        </p:spPr>
        <p:txBody>
          <a:bodyPr/>
          <a:lstStyle/>
          <a:p>
            <a:fld id="{302DFAE6-CC99-4566-849C-6A6094F16E21}" type="slidenum">
              <a:rPr lang="en-US"/>
              <a:pPr/>
              <a:t>9</a:t>
            </a:fld>
            <a:endParaRPr lang="en-US" sz="1200" dirty="0">
              <a:latin typeface="Times New Roman" pitchFamily="18" charset="0"/>
            </a:endParaRPr>
          </a:p>
        </p:txBody>
      </p:sp>
      <p:sp>
        <p:nvSpPr>
          <p:cNvPr id="994306" name="Rectangle 2"/>
          <p:cNvSpPr>
            <a:spLocks noGrp="1" noRot="1" noChangeAspect="1" noChangeArrowheads="1" noTextEdit="1"/>
          </p:cNvSpPr>
          <p:nvPr>
            <p:ph type="sldImg"/>
          </p:nvPr>
        </p:nvSpPr>
        <p:spPr>
          <a:xfrm>
            <a:off x="1268413" y="730250"/>
            <a:ext cx="4781550" cy="3586163"/>
          </a:xfrm>
          <a:ln w="12699" cap="flat">
            <a:solidFill>
              <a:schemeClr val="tx1"/>
            </a:solidFill>
          </a:ln>
        </p:spPr>
      </p:sp>
      <p:sp>
        <p:nvSpPr>
          <p:cNvPr id="994307" name="Rectangle 3"/>
          <p:cNvSpPr>
            <a:spLocks noGrp="1" noChangeArrowheads="1"/>
          </p:cNvSpPr>
          <p:nvPr>
            <p:ph type="body" idx="1"/>
          </p:nvPr>
        </p:nvSpPr>
        <p:spPr>
          <a:xfrm>
            <a:off x="1220029" y="4476623"/>
            <a:ext cx="4876800" cy="4617696"/>
          </a:xfrm>
          <a:solidFill>
            <a:schemeClr val="bg1"/>
          </a:solidFill>
          <a:ln>
            <a:noFill/>
          </a:ln>
        </p:spPr>
        <p:txBody>
          <a:bodyPr lIns="97314" tIns="48658" rIns="97314" bIns="48658"/>
          <a:lstStyle/>
          <a:p>
            <a:r>
              <a:rPr lang="en-US" sz="900" dirty="0"/>
              <a:t>Date:  Thu, 16 Jan 1997 11:05:00 PST </a:t>
            </a:r>
            <a:br>
              <a:rPr lang="en-US" sz="900" dirty="0"/>
            </a:br>
            <a:r>
              <a:rPr lang="en-US" sz="900" dirty="0"/>
              <a:t>From:  Cathy </a:t>
            </a:r>
            <a:r>
              <a:rPr lang="en-US" sz="900" dirty="0" err="1"/>
              <a:t>Horiuchi</a:t>
            </a:r>
            <a:r>
              <a:rPr lang="en-US" sz="900" dirty="0"/>
              <a:t> &lt;cathy.horiuchi@smud.org&gt; </a:t>
            </a:r>
            <a:br>
              <a:rPr lang="en-US" sz="900" dirty="0"/>
            </a:br>
            <a:r>
              <a:rPr lang="en-US" sz="900" dirty="0"/>
              <a:t>Subject:  More on fired contractor arrested in computer sabotage (RISKS-18.75)</a:t>
            </a:r>
          </a:p>
          <a:p>
            <a:r>
              <a:rPr lang="en-US" sz="900" dirty="0"/>
              <a:t>This was reported locally in the *Sacramento Bee*, 8 Jan 1997, and is being discussed extensively if informally hereabouts.  Unfortunately, the twenty-column-inch long article is not stored at www.sacbee.com's archive page online.</a:t>
            </a:r>
          </a:p>
          <a:p>
            <a:r>
              <a:rPr lang="en-US" sz="900" dirty="0"/>
              <a:t>The accused saboteur was a subcontractor of a subcontractor of a contractor of a state agency.  He spent at least six hours online before being detected, and then crashed the system, which had to be restored from backup.  The newspaper article states damages as limited to $10,000, but that number may be invalid.  Here in Sacramento the cost of a first-rate security incident audit by an outside firm runs $20 to $30K, plus the cost of system changes based on security weaknesses.</a:t>
            </a:r>
          </a:p>
          <a:p>
            <a:r>
              <a:rPr lang="en-US" sz="900" dirty="0"/>
              <a:t>The nature of professional services procurement in government lends itself to multiple levels of subcontracting.  Most computer technical experts do not work independently, since that would require large insurance bonds and skills writing responses to governmental requests for proposal.  Often contracting and outsourcing firms bid for contracts, and only hire contractors once the bid is rewarded, so there is constant staffing churn.</a:t>
            </a:r>
          </a:p>
          <a:p>
            <a:r>
              <a:rPr lang="en-US" sz="900" dirty="0"/>
              <a:t>The RISK here is starkly stated in the article, in the last few paragraphs, where the opinions of the management team are given:  "Department officials claim they did not know Salas was fired because he was a subcontractor and they had no direct dealings with him.  John Thomas Flynn, who heads the department, said his staff did everything 'by the book'....  Flynn said, 'We didn't drop our guard.' Since the intrusion, computer security has been improved.  But even without the extra precautions, it is unlikely that such an intrusion will ever occur again, department officials said."</a:t>
            </a:r>
          </a:p>
          <a:p>
            <a:pPr algn="r"/>
            <a:r>
              <a:rPr lang="en-US" sz="900" i="1" dirty="0"/>
              <a:t>[Cont’d on next page]</a:t>
            </a:r>
          </a:p>
        </p:txBody>
      </p:sp>
    </p:spTree>
    <p:extLst>
      <p:ext uri="{BB962C8B-B14F-4D97-AF65-F5344CB8AC3E}">
        <p14:creationId xmlns:p14="http://schemas.microsoft.com/office/powerpoint/2010/main" val="375274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SLIDE TITLE</a:t>
            </a:r>
          </a:p>
        </p:txBody>
      </p:sp>
      <p:sp>
        <p:nvSpPr>
          <p:cNvPr id="889859"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fld id="{D02253B7-C0F5-4049-BE97-852A9DFFD44E}" type="slidenum">
              <a:rPr lang="en-US" sz="1800"/>
              <a:pPr/>
              <a:t>‹#›</a:t>
            </a:fld>
            <a:endParaRPr lang="en-US" sz="180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endParaRPr lang="en-US" sz="2400" b="0">
              <a:latin typeface="Times New Roman" pitchFamily="18" charset="0"/>
            </a:endParaRPr>
          </a:p>
        </p:txBody>
      </p:sp>
      <p:sp>
        <p:nvSpPr>
          <p:cNvPr id="889863" name="Text Box 7"/>
          <p:cNvSpPr txBox="1">
            <a:spLocks noChangeArrowheads="1"/>
          </p:cNvSpPr>
          <p:nvPr/>
        </p:nvSpPr>
        <p:spPr bwMode="auto">
          <a:xfrm>
            <a:off x="3322638" y="6643688"/>
            <a:ext cx="2577950" cy="215444"/>
          </a:xfrm>
          <a:prstGeom prst="rect">
            <a:avLst/>
          </a:prstGeom>
          <a:noFill/>
          <a:ln w="12700">
            <a:noFill/>
            <a:miter lim="800000"/>
            <a:headEnd type="none" w="sm" len="sm"/>
            <a:tailEnd type="none" w="sm" len="sm"/>
          </a:ln>
          <a:effectLst/>
        </p:spPr>
        <p:txBody>
          <a:bodyPr wrap="none">
            <a:spAutoFit/>
          </a:bodyPr>
          <a:lstStyle/>
          <a:p>
            <a:r>
              <a:rPr lang="en-US" sz="800" b="0" i="1" dirty="0"/>
              <a:t>Copyright </a:t>
            </a:r>
            <a:r>
              <a:rPr lang="en-US" sz="800" b="0" i="1"/>
              <a:t>© 2020 M. E. </a:t>
            </a:r>
            <a:r>
              <a:rPr lang="en-US" sz="800" b="0" i="1" dirty="0"/>
              <a:t>Kabay.  All rights reserved.</a:t>
            </a:r>
          </a:p>
        </p:txBody>
      </p:sp>
      <p:pic>
        <p:nvPicPr>
          <p:cNvPr id="889864" name="Picture 8" descr="NWU_2c_stacked_logo"/>
          <p:cNvPicPr>
            <a:picLocks noChangeAspect="1" noChangeArrowheads="1"/>
          </p:cNvPicPr>
          <p:nvPr userDrawn="1"/>
        </p:nvPicPr>
        <p:blipFill>
          <a:blip r:embed="rId13" cstate="print"/>
          <a:srcRect/>
          <a:stretch>
            <a:fillRect/>
          </a:stretch>
        </p:blipFill>
        <p:spPr bwMode="auto">
          <a:xfrm>
            <a:off x="8077200" y="0"/>
            <a:ext cx="1066800" cy="9318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oleObject" Target="../embeddings/oleObject2.bin"/><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kabay.com/methodology/crime_stats_method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3429000"/>
          </a:xfrm>
        </p:spPr>
        <p:txBody>
          <a:bodyPr/>
          <a:lstStyle/>
          <a:p>
            <a:pPr algn="ctr"/>
            <a:r>
              <a:rPr lang="en-US" sz="6600"/>
              <a:t>Employment Practices &amp; Policies</a:t>
            </a:r>
          </a:p>
        </p:txBody>
      </p:sp>
      <p:sp>
        <p:nvSpPr>
          <p:cNvPr id="5" name="Rectangle 5"/>
          <p:cNvSpPr txBox="1">
            <a:spLocks noChangeArrowheads="1"/>
          </p:cNvSpPr>
          <p:nvPr/>
        </p:nvSpPr>
        <p:spPr bwMode="auto">
          <a:xfrm>
            <a:off x="0" y="3429000"/>
            <a:ext cx="9144000" cy="3048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285750" marR="0" lvl="0" indent="-285750" algn="ctr" defTabSz="914400" rtl="0" eaLnBrk="0" fontAlgn="base" latinLnBrk="0" hangingPunct="0">
              <a:lnSpc>
                <a:spcPct val="90000"/>
              </a:lnSpc>
              <a:spcBef>
                <a:spcPct val="30000"/>
              </a:spcBef>
              <a:spcAft>
                <a:spcPct val="0"/>
              </a:spcAft>
              <a:buClr>
                <a:schemeClr val="tx1"/>
              </a:buClr>
              <a:buSzTx/>
              <a:buFont typeface="Wingdings" pitchFamily="2" charset="2"/>
              <a:buNone/>
              <a:tabLst/>
              <a:defRPr/>
            </a:pPr>
            <a:r>
              <a:rPr kumimoji="0" lang="en-US" sz="4000" b="1" i="0" u="none" strike="noStrike" kern="0" cap="none" spc="0" normalizeH="0" baseline="0" noProof="0" dirty="0">
                <a:ln>
                  <a:noFill/>
                </a:ln>
                <a:solidFill>
                  <a:schemeClr val="tx1"/>
                </a:solidFill>
                <a:effectLst/>
                <a:uLnTx/>
                <a:uFillTx/>
                <a:latin typeface="+mn-lt"/>
                <a:ea typeface="+mn-ea"/>
                <a:cs typeface="+mn-cs"/>
              </a:rPr>
              <a:t>CSH6 Chapter 45</a:t>
            </a:r>
          </a:p>
          <a:p>
            <a:pPr marL="285750" marR="0" lvl="0" indent="-285750" algn="ctr" defTabSz="914400" rtl="0" eaLnBrk="0" fontAlgn="base" latinLnBrk="0" hangingPunct="0">
              <a:lnSpc>
                <a:spcPct val="90000"/>
              </a:lnSpc>
              <a:spcBef>
                <a:spcPct val="30000"/>
              </a:spcBef>
              <a:spcAft>
                <a:spcPct val="0"/>
              </a:spcAft>
              <a:buClr>
                <a:schemeClr val="tx1"/>
              </a:buClr>
              <a:buSzTx/>
              <a:buFont typeface="Wingdings" pitchFamily="2" charset="2"/>
              <a:buNone/>
              <a:tabLst/>
              <a:defRPr/>
            </a:pPr>
            <a:r>
              <a:rPr kumimoji="0" lang="en-US" sz="4000" b="1" i="0" u="none" strike="noStrike" kern="0" cap="none" spc="0" normalizeH="0" baseline="0" noProof="0" dirty="0">
                <a:ln>
                  <a:noFill/>
                </a:ln>
                <a:solidFill>
                  <a:schemeClr val="tx1"/>
                </a:solidFill>
                <a:effectLst/>
                <a:uLnTx/>
                <a:uFillTx/>
                <a:latin typeface="+mn-lt"/>
                <a:ea typeface="+mn-ea"/>
                <a:cs typeface="+mn-cs"/>
              </a:rPr>
              <a:t>“Employment Practices &amp; Policies”</a:t>
            </a:r>
          </a:p>
          <a:p>
            <a:pPr marL="285750" marR="0" lvl="0" indent="-285750" algn="ctr" defTabSz="914400" rtl="0" eaLnBrk="0" fontAlgn="base" latinLnBrk="0" hangingPunct="0">
              <a:lnSpc>
                <a:spcPct val="90000"/>
              </a:lnSpc>
              <a:spcBef>
                <a:spcPct val="30000"/>
              </a:spcBef>
              <a:spcAft>
                <a:spcPct val="0"/>
              </a:spcAft>
              <a:buClr>
                <a:schemeClr val="tx1"/>
              </a:buClr>
              <a:buSzTx/>
              <a:buFont typeface="Wingdings" pitchFamily="2" charset="2"/>
              <a:buNone/>
              <a:tabLst/>
              <a:defRPr/>
            </a:pPr>
            <a:r>
              <a:rPr kumimoji="0" lang="en-US" sz="4000" b="1" i="0" u="none" strike="noStrike" kern="0" cap="none" spc="0" normalizeH="0" baseline="0" noProof="0" dirty="0">
                <a:ln>
                  <a:noFill/>
                </a:ln>
                <a:solidFill>
                  <a:schemeClr val="tx1"/>
                </a:solidFill>
                <a:effectLst/>
                <a:uLnTx/>
                <a:uFillTx/>
                <a:latin typeface="+mn-lt"/>
                <a:ea typeface="+mn-ea"/>
                <a:cs typeface="+mn-cs"/>
              </a:rPr>
              <a:t>M. E. Kabay &amp; Bridgett Robertson</a:t>
            </a:r>
            <a:endParaRPr kumimoji="0" lang="en-US" sz="36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noFill/>
          <a:ln/>
        </p:spPr>
        <p:txBody>
          <a:bodyPr lIns="92075" tIns="46038" rIns="92075" bIns="46038"/>
          <a:lstStyle/>
          <a:p>
            <a:r>
              <a:rPr lang="en-US"/>
              <a:t>Sabotage: Gateway2000</a:t>
            </a:r>
          </a:p>
        </p:txBody>
      </p:sp>
      <p:sp>
        <p:nvSpPr>
          <p:cNvPr id="995331" name="Rectangle 3"/>
          <p:cNvSpPr>
            <a:spLocks noGrp="1" noChangeArrowheads="1"/>
          </p:cNvSpPr>
          <p:nvPr>
            <p:ph type="body" idx="1"/>
          </p:nvPr>
        </p:nvSpPr>
        <p:spPr>
          <a:xfrm>
            <a:off x="381000" y="1143000"/>
            <a:ext cx="3962400" cy="4648200"/>
          </a:xfrm>
          <a:noFill/>
          <a:ln/>
        </p:spPr>
        <p:txBody>
          <a:bodyPr lIns="92075" tIns="46038" rIns="92075" bIns="46038"/>
          <a:lstStyle/>
          <a:p>
            <a:pPr>
              <a:lnSpc>
                <a:spcPct val="80000"/>
              </a:lnSpc>
              <a:buFont typeface="Wingdings" pitchFamily="2" charset="2"/>
              <a:buNone/>
            </a:pPr>
            <a:r>
              <a:rPr lang="en-US" dirty="0"/>
              <a:t>Jan 97 — EDUPAGE</a:t>
            </a:r>
          </a:p>
          <a:p>
            <a:pPr>
              <a:lnSpc>
                <a:spcPct val="80000"/>
              </a:lnSpc>
            </a:pPr>
            <a:r>
              <a:rPr lang="en-US" dirty="0"/>
              <a:t>20,000 copies of promotional video</a:t>
            </a:r>
          </a:p>
          <a:p>
            <a:pPr>
              <a:lnSpc>
                <a:spcPct val="80000"/>
              </a:lnSpc>
            </a:pPr>
            <a:r>
              <a:rPr lang="en-US" dirty="0"/>
              <a:t>30 seconds of pornography in mid-video</a:t>
            </a:r>
          </a:p>
          <a:p>
            <a:pPr>
              <a:lnSpc>
                <a:spcPct val="80000"/>
              </a:lnSpc>
            </a:pPr>
            <a:r>
              <a:rPr lang="en-US" dirty="0"/>
              <a:t>Investigators’ thinking focusing on likelihood of disgruntled employee of Gateway2000 or at video production company</a:t>
            </a:r>
          </a:p>
        </p:txBody>
      </p:sp>
      <p:pic>
        <p:nvPicPr>
          <p:cNvPr id="995334" name="Picture 6"/>
          <p:cNvPicPr>
            <a:picLocks noChangeAspect="1" noChangeArrowheads="1"/>
          </p:cNvPicPr>
          <p:nvPr/>
        </p:nvPicPr>
        <p:blipFill>
          <a:blip r:embed="rId3" cstate="print"/>
          <a:srcRect/>
          <a:stretch>
            <a:fillRect/>
          </a:stretch>
        </p:blipFill>
        <p:spPr bwMode="auto">
          <a:xfrm>
            <a:off x="4267200" y="1219200"/>
            <a:ext cx="4572000" cy="40899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noFill/>
          <a:ln/>
        </p:spPr>
        <p:txBody>
          <a:bodyPr lIns="92075" tIns="46038" rIns="92075" bIns="46038"/>
          <a:lstStyle/>
          <a:p>
            <a:r>
              <a:rPr lang="en-US"/>
              <a:t>Diddling:  Thick Salami at Taco Bell</a:t>
            </a:r>
          </a:p>
        </p:txBody>
      </p:sp>
      <p:sp>
        <p:nvSpPr>
          <p:cNvPr id="1005571" name="Rectangle 3"/>
          <p:cNvSpPr>
            <a:spLocks noGrp="1" noChangeArrowheads="1"/>
          </p:cNvSpPr>
          <p:nvPr>
            <p:ph type="body" idx="1"/>
          </p:nvPr>
        </p:nvSpPr>
        <p:spPr>
          <a:xfrm>
            <a:off x="457200" y="1447800"/>
            <a:ext cx="7696200" cy="5257800"/>
          </a:xfrm>
          <a:noFill/>
          <a:ln/>
        </p:spPr>
        <p:txBody>
          <a:bodyPr lIns="92075" tIns="46038" rIns="92075" bIns="46038"/>
          <a:lstStyle/>
          <a:p>
            <a:pPr>
              <a:lnSpc>
                <a:spcPct val="80000"/>
              </a:lnSpc>
              <a:buFont typeface="Wingdings" pitchFamily="2" charset="2"/>
              <a:buNone/>
            </a:pPr>
            <a:r>
              <a:rPr lang="en-US"/>
              <a:t>1997.01 — RISKS</a:t>
            </a:r>
          </a:p>
          <a:p>
            <a:pPr>
              <a:lnSpc>
                <a:spcPct val="80000"/>
              </a:lnSpc>
            </a:pPr>
            <a:r>
              <a:rPr lang="en-US"/>
              <a:t>Willis Robinson (22 years </a:t>
            </a:r>
            <a:br>
              <a:rPr lang="en-US"/>
            </a:br>
            <a:r>
              <a:rPr lang="en-US"/>
              <a:t>old) reprogrammed Taco Bell </a:t>
            </a:r>
            <a:br>
              <a:rPr lang="en-US"/>
            </a:br>
            <a:r>
              <a:rPr lang="en-US"/>
              <a:t>cash register</a:t>
            </a:r>
          </a:p>
          <a:p>
            <a:pPr lvl="1">
              <a:lnSpc>
                <a:spcPct val="80000"/>
              </a:lnSpc>
            </a:pPr>
            <a:r>
              <a:rPr lang="en-US"/>
              <a:t>Registered each $2.99 item as costing $0.01</a:t>
            </a:r>
          </a:p>
          <a:p>
            <a:pPr lvl="1">
              <a:lnSpc>
                <a:spcPct val="80000"/>
              </a:lnSpc>
            </a:pPr>
            <a:r>
              <a:rPr lang="en-US"/>
              <a:t>Pocketed $2.98 cash per transaction</a:t>
            </a:r>
          </a:p>
          <a:p>
            <a:pPr lvl="1">
              <a:lnSpc>
                <a:spcPct val="80000"/>
              </a:lnSpc>
            </a:pPr>
            <a:r>
              <a:rPr lang="en-US"/>
              <a:t>Stole $3,600</a:t>
            </a:r>
          </a:p>
          <a:p>
            <a:pPr>
              <a:lnSpc>
                <a:spcPct val="80000"/>
              </a:lnSpc>
            </a:pPr>
            <a:r>
              <a:rPr lang="en-US"/>
              <a:t>Management assumed error was hardware or software</a:t>
            </a:r>
          </a:p>
          <a:p>
            <a:pPr>
              <a:lnSpc>
                <a:spcPct val="80000"/>
              </a:lnSpc>
            </a:pPr>
            <a:r>
              <a:rPr lang="en-US" i="1"/>
              <a:t>Idiot was caught because he bragged about his theft to co-workers*</a:t>
            </a:r>
          </a:p>
          <a:p>
            <a:pPr>
              <a:lnSpc>
                <a:spcPct val="80000"/>
              </a:lnSpc>
            </a:pPr>
            <a:r>
              <a:rPr lang="en-US"/>
              <a:t>Sentenced to 10 years in prison</a:t>
            </a:r>
          </a:p>
          <a:p>
            <a:pPr>
              <a:lnSpc>
                <a:spcPct val="80000"/>
              </a:lnSpc>
              <a:buFont typeface="Wingdings" pitchFamily="2" charset="2"/>
              <a:buNone/>
            </a:pPr>
            <a:r>
              <a:rPr lang="en-US" sz="1800" i="1"/>
              <a:t>____</a:t>
            </a:r>
          </a:p>
          <a:p>
            <a:pPr>
              <a:lnSpc>
                <a:spcPct val="80000"/>
              </a:lnSpc>
              <a:buFont typeface="Wingdings" pitchFamily="2" charset="2"/>
              <a:buNone/>
            </a:pPr>
            <a:r>
              <a:rPr lang="en-US" sz="1800" i="1"/>
              <a:t>* 	Criminals often caught because of THEIR errors and not because of management cleverness</a:t>
            </a:r>
          </a:p>
        </p:txBody>
      </p:sp>
      <p:pic>
        <p:nvPicPr>
          <p:cNvPr id="1005572" name="Picture 4"/>
          <p:cNvPicPr>
            <a:picLocks noChangeAspect="1" noChangeArrowheads="1"/>
          </p:cNvPicPr>
          <p:nvPr/>
        </p:nvPicPr>
        <p:blipFill>
          <a:blip r:embed="rId3" cstate="print"/>
          <a:srcRect/>
          <a:stretch>
            <a:fillRect/>
          </a:stretch>
        </p:blipFill>
        <p:spPr bwMode="auto">
          <a:xfrm>
            <a:off x="5181600" y="914400"/>
            <a:ext cx="3657600"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noFill/>
          <a:ln/>
        </p:spPr>
        <p:txBody>
          <a:bodyPr lIns="92075" tIns="46038" rIns="92075" bIns="46038"/>
          <a:lstStyle/>
          <a:p>
            <a:r>
              <a:rPr lang="en-US"/>
              <a:t>Diddling: Embezzlement</a:t>
            </a:r>
          </a:p>
        </p:txBody>
      </p:sp>
      <p:sp>
        <p:nvSpPr>
          <p:cNvPr id="1007619" name="Rectangle 3"/>
          <p:cNvSpPr>
            <a:spLocks noGrp="1" noChangeArrowheads="1"/>
          </p:cNvSpPr>
          <p:nvPr>
            <p:ph type="body" idx="1"/>
          </p:nvPr>
        </p:nvSpPr>
        <p:spPr>
          <a:noFill/>
          <a:ln/>
        </p:spPr>
        <p:txBody>
          <a:bodyPr lIns="92075" tIns="46038" rIns="92075" bIns="46038"/>
          <a:lstStyle/>
          <a:p>
            <a:pPr>
              <a:buFont typeface="Wingdings" pitchFamily="2" charset="2"/>
              <a:buNone/>
            </a:pPr>
            <a:r>
              <a:rPr lang="en-US"/>
              <a:t>London &amp; Manchester Assurance (1997.01)</a:t>
            </a:r>
          </a:p>
          <a:p>
            <a:r>
              <a:rPr lang="en-US"/>
              <a:t>Jamie Griffin</a:t>
            </a:r>
          </a:p>
          <a:p>
            <a:pPr lvl="1"/>
            <a:r>
              <a:rPr lang="en-US"/>
              <a:t>21 years old</a:t>
            </a:r>
          </a:p>
          <a:p>
            <a:pPr lvl="1"/>
            <a:r>
              <a:rPr lang="en-US"/>
              <a:t>Clerk</a:t>
            </a:r>
          </a:p>
          <a:p>
            <a:pPr lvl="1"/>
            <a:r>
              <a:rPr lang="en-US"/>
              <a:t>Altered records to steal £44,000</a:t>
            </a:r>
          </a:p>
          <a:p>
            <a:pPr lvl="1"/>
            <a:r>
              <a:rPr lang="en-US"/>
              <a:t>Gambled it all away</a:t>
            </a:r>
          </a:p>
          <a:p>
            <a:pPr lvl="1"/>
            <a:r>
              <a:rPr lang="en-US"/>
              <a:t>Claimed extortion by IRA</a:t>
            </a:r>
          </a:p>
          <a:p>
            <a:r>
              <a:rPr lang="en-US"/>
              <a:t>Sentenced to 7 months </a:t>
            </a:r>
            <a:br>
              <a:rPr lang="en-US"/>
            </a:br>
            <a:r>
              <a:rPr lang="en-US"/>
              <a:t>imprisonment</a:t>
            </a:r>
          </a:p>
        </p:txBody>
      </p:sp>
      <p:pic>
        <p:nvPicPr>
          <p:cNvPr id="1007620" name="Picture 4" descr="MCPE03850_0000[1]"/>
          <p:cNvPicPr>
            <a:picLocks noChangeAspect="1" noChangeArrowheads="1"/>
          </p:cNvPicPr>
          <p:nvPr/>
        </p:nvPicPr>
        <p:blipFill>
          <a:blip r:embed="rId3" cstate="print"/>
          <a:srcRect/>
          <a:stretch>
            <a:fillRect/>
          </a:stretch>
        </p:blipFill>
        <p:spPr bwMode="auto">
          <a:xfrm>
            <a:off x="5762625" y="3389313"/>
            <a:ext cx="3381375" cy="34686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990600" y="152400"/>
            <a:ext cx="6669088" cy="1676400"/>
          </a:xfrm>
          <a:noFill/>
          <a:ln/>
        </p:spPr>
        <p:txBody>
          <a:bodyPr lIns="92075" tIns="46038" rIns="92075" bIns="46038"/>
          <a:lstStyle/>
          <a:p>
            <a:r>
              <a:rPr lang="en-US"/>
              <a:t>InfoWar: </a:t>
            </a:r>
            <a:br>
              <a:rPr lang="en-US"/>
            </a:br>
            <a:r>
              <a:rPr lang="en-US"/>
              <a:t>Industrial </a:t>
            </a:r>
            <a:br>
              <a:rPr lang="en-US"/>
            </a:br>
            <a:r>
              <a:rPr lang="en-US"/>
              <a:t>Espionage</a:t>
            </a:r>
          </a:p>
        </p:txBody>
      </p:sp>
      <p:sp>
        <p:nvSpPr>
          <p:cNvPr id="991235" name="Rectangle 3"/>
          <p:cNvSpPr>
            <a:spLocks noGrp="1" noChangeArrowheads="1"/>
          </p:cNvSpPr>
          <p:nvPr>
            <p:ph type="body" idx="1"/>
          </p:nvPr>
        </p:nvSpPr>
        <p:spPr>
          <a:xfrm>
            <a:off x="990600" y="2209800"/>
            <a:ext cx="7543800" cy="4343400"/>
          </a:xfrm>
          <a:noFill/>
          <a:ln/>
        </p:spPr>
        <p:txBody>
          <a:bodyPr lIns="92075" tIns="46038" rIns="92075" bIns="46038"/>
          <a:lstStyle/>
          <a:p>
            <a:pPr>
              <a:buFont typeface="Wingdings" pitchFamily="2" charset="2"/>
              <a:buNone/>
            </a:pPr>
            <a:r>
              <a:rPr lang="en-US"/>
              <a:t>Two Taiwanese arrested for espionage (June 97)</a:t>
            </a:r>
          </a:p>
          <a:p>
            <a:r>
              <a:rPr lang="en-US"/>
              <a:t>Wanted production details for Taxol</a:t>
            </a:r>
          </a:p>
          <a:p>
            <a:pPr lvl="1"/>
            <a:r>
              <a:rPr lang="en-US"/>
              <a:t>Ovarian cancer drug</a:t>
            </a:r>
          </a:p>
          <a:p>
            <a:pPr lvl="1"/>
            <a:r>
              <a:rPr lang="en-US"/>
              <a:t>Worth $B</a:t>
            </a:r>
          </a:p>
          <a:p>
            <a:r>
              <a:rPr lang="en-US"/>
              <a:t>Attempted to bribe Bristol-Myers Squibb scientist</a:t>
            </a:r>
          </a:p>
          <a:p>
            <a:r>
              <a:rPr lang="en-US"/>
              <a:t>Employee reported to employer</a:t>
            </a:r>
          </a:p>
          <a:p>
            <a:r>
              <a:rPr lang="en-US"/>
              <a:t>FBI arranged sting</a:t>
            </a:r>
          </a:p>
          <a:p>
            <a:r>
              <a:rPr lang="en-US"/>
              <a:t>Both agents arrested</a:t>
            </a:r>
          </a:p>
          <a:p>
            <a:r>
              <a:rPr lang="en-US"/>
              <a:t>Faced 35 years and 10 years in jail, respectively</a:t>
            </a:r>
          </a:p>
        </p:txBody>
      </p:sp>
      <p:pic>
        <p:nvPicPr>
          <p:cNvPr id="991238" name="Picture 6" descr="MCPE03632_0000[1]"/>
          <p:cNvPicPr>
            <a:picLocks noChangeAspect="1" noChangeArrowheads="1"/>
          </p:cNvPicPr>
          <p:nvPr/>
        </p:nvPicPr>
        <p:blipFill>
          <a:blip r:embed="rId3" cstate="print"/>
          <a:srcRect/>
          <a:stretch>
            <a:fillRect/>
          </a:stretch>
        </p:blipFill>
        <p:spPr bwMode="auto">
          <a:xfrm>
            <a:off x="3581400" y="0"/>
            <a:ext cx="5562600" cy="20986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a:t>Data Loss: Stanford</a:t>
            </a:r>
          </a:p>
        </p:txBody>
      </p:sp>
      <p:sp>
        <p:nvSpPr>
          <p:cNvPr id="1011715" name="Rectangle 3"/>
          <p:cNvSpPr>
            <a:spLocks noGrp="1" noChangeArrowheads="1"/>
          </p:cNvSpPr>
          <p:nvPr>
            <p:ph type="body" idx="1"/>
          </p:nvPr>
        </p:nvSpPr>
        <p:spPr>
          <a:xfrm>
            <a:off x="990600" y="1219200"/>
            <a:ext cx="7162800" cy="5181600"/>
          </a:xfrm>
        </p:spPr>
        <p:txBody>
          <a:bodyPr/>
          <a:lstStyle/>
          <a:p>
            <a:r>
              <a:rPr lang="en-US"/>
              <a:t>Stanford University Graduate School of Business — 1998.03</a:t>
            </a:r>
          </a:p>
          <a:p>
            <a:r>
              <a:rPr lang="en-US"/>
              <a:t>Sys admins added disks </a:t>
            </a:r>
          </a:p>
          <a:p>
            <a:r>
              <a:rPr lang="en-US"/>
              <a:t>Reloaded files from corrupt backup tape </a:t>
            </a:r>
          </a:p>
          <a:p>
            <a:r>
              <a:rPr lang="en-US"/>
              <a:t>Faculty &amp; student files destroyed</a:t>
            </a:r>
          </a:p>
          <a:p>
            <a:r>
              <a:rPr lang="en-US"/>
              <a:t>IMPLICATIONS</a:t>
            </a:r>
          </a:p>
          <a:p>
            <a:pPr lvl="1"/>
            <a:r>
              <a:rPr lang="en-US" sz="5400" i="1"/>
              <a:t>It ain’t a backup if it’s the only copy</a:t>
            </a:r>
            <a:endParaRPr lang="en-US"/>
          </a:p>
          <a:p>
            <a:pPr lvl="1"/>
            <a:r>
              <a:rPr lang="en-US"/>
              <a:t>Verify readability of backups before storing</a:t>
            </a:r>
          </a:p>
          <a:p>
            <a:pPr lvl="1"/>
            <a:r>
              <a:rPr lang="en-US"/>
              <a:t>Make 2 backups before planned reload</a:t>
            </a:r>
          </a:p>
        </p:txBody>
      </p:sp>
      <p:pic>
        <p:nvPicPr>
          <p:cNvPr id="1011716" name="Picture 4" descr="MCj03076090000[1]"/>
          <p:cNvPicPr>
            <a:picLocks noChangeAspect="1" noChangeArrowheads="1"/>
          </p:cNvPicPr>
          <p:nvPr/>
        </p:nvPicPr>
        <p:blipFill>
          <a:blip r:embed="rId3" cstate="print"/>
          <a:srcRect/>
          <a:stretch>
            <a:fillRect/>
          </a:stretch>
        </p:blipFill>
        <p:spPr bwMode="auto">
          <a:xfrm>
            <a:off x="6629400" y="914400"/>
            <a:ext cx="2514600" cy="21018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304800" y="152400"/>
            <a:ext cx="7848600" cy="1143000"/>
          </a:xfrm>
        </p:spPr>
        <p:txBody>
          <a:bodyPr/>
          <a:lstStyle/>
          <a:p>
            <a:r>
              <a:rPr lang="en-US" dirty="0"/>
              <a:t>Data Diddling:  SSA</a:t>
            </a:r>
          </a:p>
        </p:txBody>
      </p:sp>
      <p:sp>
        <p:nvSpPr>
          <p:cNvPr id="1013763" name="Rectangle 3"/>
          <p:cNvSpPr>
            <a:spLocks noGrp="1" noChangeArrowheads="1"/>
          </p:cNvSpPr>
          <p:nvPr>
            <p:ph type="body" idx="1"/>
          </p:nvPr>
        </p:nvSpPr>
        <p:spPr>
          <a:xfrm>
            <a:off x="304800" y="1676400"/>
            <a:ext cx="7162800" cy="4648200"/>
          </a:xfrm>
        </p:spPr>
        <p:txBody>
          <a:bodyPr/>
          <a:lstStyle/>
          <a:p>
            <a:pPr>
              <a:lnSpc>
                <a:spcPct val="80000"/>
              </a:lnSpc>
              <a:buFont typeface="Wingdings" pitchFamily="2" charset="2"/>
              <a:buNone/>
            </a:pPr>
            <a:r>
              <a:rPr lang="en-US" dirty="0"/>
              <a:t>Social Security Administration </a:t>
            </a:r>
            <a:br>
              <a:rPr lang="en-US" dirty="0"/>
            </a:br>
            <a:r>
              <a:rPr lang="en-US" dirty="0"/>
              <a:t>— 1998.10</a:t>
            </a:r>
          </a:p>
          <a:p>
            <a:pPr>
              <a:lnSpc>
                <a:spcPct val="80000"/>
              </a:lnSpc>
            </a:pPr>
            <a:r>
              <a:rPr lang="en-US" dirty="0"/>
              <a:t>Employee become angry with </a:t>
            </a:r>
            <a:br>
              <a:rPr lang="en-US" dirty="0"/>
            </a:br>
            <a:r>
              <a:rPr lang="en-US" dirty="0"/>
              <a:t>woman he had met online</a:t>
            </a:r>
          </a:p>
          <a:p>
            <a:pPr lvl="1">
              <a:lnSpc>
                <a:spcPct val="80000"/>
              </a:lnSpc>
            </a:pPr>
            <a:r>
              <a:rPr lang="en-US" dirty="0"/>
              <a:t>Argued in an Internet chatroom</a:t>
            </a:r>
          </a:p>
          <a:p>
            <a:pPr>
              <a:lnSpc>
                <a:spcPct val="80000"/>
              </a:lnSpc>
            </a:pPr>
            <a:r>
              <a:rPr lang="en-US" dirty="0"/>
              <a:t>Used fellow-employee's terminal</a:t>
            </a:r>
          </a:p>
          <a:p>
            <a:pPr>
              <a:lnSpc>
                <a:spcPct val="80000"/>
              </a:lnSpc>
            </a:pPr>
            <a:r>
              <a:rPr lang="en-US" dirty="0"/>
              <a:t>Filled in death date for woman in SSA records</a:t>
            </a:r>
          </a:p>
          <a:p>
            <a:pPr>
              <a:lnSpc>
                <a:spcPct val="80000"/>
              </a:lnSpc>
            </a:pPr>
            <a:r>
              <a:rPr lang="en-US" dirty="0"/>
              <a:t>Victim applied for loan at bank</a:t>
            </a:r>
          </a:p>
          <a:p>
            <a:pPr lvl="1">
              <a:lnSpc>
                <a:spcPct val="80000"/>
              </a:lnSpc>
            </a:pPr>
            <a:r>
              <a:rPr lang="en-US" dirty="0"/>
              <a:t>She was "</a:t>
            </a:r>
            <a:r>
              <a:rPr lang="en-US" dirty="0" err="1"/>
              <a:t>cyberdead</a:t>
            </a:r>
            <a:r>
              <a:rPr lang="en-US" dirty="0"/>
              <a:t>”</a:t>
            </a:r>
          </a:p>
          <a:p>
            <a:pPr>
              <a:lnSpc>
                <a:spcPct val="80000"/>
              </a:lnSpc>
            </a:pPr>
            <a:r>
              <a:rPr lang="en-US" dirty="0"/>
              <a:t>Jorge Yong admitted culpability</a:t>
            </a:r>
          </a:p>
          <a:p>
            <a:pPr lvl="1">
              <a:lnSpc>
                <a:spcPct val="80000"/>
              </a:lnSpc>
            </a:pPr>
            <a:r>
              <a:rPr lang="en-US" dirty="0"/>
              <a:t>Resigned</a:t>
            </a:r>
          </a:p>
          <a:p>
            <a:pPr lvl="1">
              <a:lnSpc>
                <a:spcPct val="80000"/>
              </a:lnSpc>
            </a:pPr>
            <a:r>
              <a:rPr lang="en-US" dirty="0"/>
              <a:t>Paid $800 in fines and damages</a:t>
            </a:r>
          </a:p>
        </p:txBody>
      </p:sp>
      <p:pic>
        <p:nvPicPr>
          <p:cNvPr id="1013764" name="Picture 4"/>
          <p:cNvPicPr>
            <a:picLocks noChangeAspect="1" noChangeArrowheads="1"/>
          </p:cNvPicPr>
          <p:nvPr/>
        </p:nvPicPr>
        <p:blipFill>
          <a:blip r:embed="rId3" cstate="print"/>
          <a:srcRect/>
          <a:stretch>
            <a:fillRect/>
          </a:stretch>
        </p:blipFill>
        <p:spPr bwMode="auto">
          <a:xfrm>
            <a:off x="5562600" y="914400"/>
            <a:ext cx="3343275"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p:txBody>
          <a:bodyPr/>
          <a:lstStyle/>
          <a:p>
            <a:r>
              <a:rPr lang="en-US"/>
              <a:t>Embezzlement: 1998-12</a:t>
            </a:r>
          </a:p>
        </p:txBody>
      </p:sp>
      <p:sp>
        <p:nvSpPr>
          <p:cNvPr id="1015811" name="Rectangle 3"/>
          <p:cNvSpPr>
            <a:spLocks noGrp="1" noChangeArrowheads="1"/>
          </p:cNvSpPr>
          <p:nvPr>
            <p:ph type="body" idx="1"/>
          </p:nvPr>
        </p:nvSpPr>
        <p:spPr/>
        <p:txBody>
          <a:bodyPr/>
          <a:lstStyle/>
          <a:p>
            <a:pPr>
              <a:buFont typeface="Wingdings" pitchFamily="2" charset="2"/>
              <a:buNone/>
            </a:pPr>
            <a:r>
              <a:rPr lang="en-US"/>
              <a:t>China continued crackdown on computer crime</a:t>
            </a:r>
          </a:p>
          <a:p>
            <a:r>
              <a:rPr lang="en-US"/>
              <a:t>Zhenjiang</a:t>
            </a:r>
          </a:p>
          <a:p>
            <a:r>
              <a:rPr lang="en-US"/>
              <a:t>Two criminal hackers</a:t>
            </a:r>
          </a:p>
          <a:p>
            <a:pPr lvl="1"/>
            <a:r>
              <a:rPr lang="en-US"/>
              <a:t>Twin bothers</a:t>
            </a:r>
          </a:p>
          <a:p>
            <a:r>
              <a:rPr lang="en-US"/>
              <a:t>Stole 720,000 Yuan (~U$87K) from bank</a:t>
            </a:r>
          </a:p>
          <a:p>
            <a:pPr lvl="1"/>
            <a:r>
              <a:rPr lang="en-US"/>
              <a:t>Transferred to their own accounts</a:t>
            </a:r>
          </a:p>
          <a:p>
            <a:r>
              <a:rPr lang="en-US"/>
              <a:t>Sentenced to death (!)</a:t>
            </a:r>
          </a:p>
        </p:txBody>
      </p:sp>
      <p:pic>
        <p:nvPicPr>
          <p:cNvPr id="1015812" name="Picture 4"/>
          <p:cNvPicPr>
            <a:picLocks noChangeAspect="1" noChangeArrowheads="1"/>
          </p:cNvPicPr>
          <p:nvPr/>
        </p:nvPicPr>
        <p:blipFill>
          <a:blip r:embed="rId3" cstate="print"/>
          <a:srcRect/>
          <a:stretch>
            <a:fillRect/>
          </a:stretch>
        </p:blipFill>
        <p:spPr bwMode="auto">
          <a:xfrm>
            <a:off x="5029200" y="4267200"/>
            <a:ext cx="3886200" cy="23320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609600" y="152400"/>
            <a:ext cx="7543800" cy="1143000"/>
          </a:xfrm>
        </p:spPr>
        <p:txBody>
          <a:bodyPr/>
          <a:lstStyle/>
          <a:p>
            <a:r>
              <a:rPr lang="en-US" dirty="0"/>
              <a:t>Logic Bomb: 2000-02</a:t>
            </a:r>
          </a:p>
        </p:txBody>
      </p:sp>
      <p:sp>
        <p:nvSpPr>
          <p:cNvPr id="1017859" name="Rectangle 3"/>
          <p:cNvSpPr>
            <a:spLocks noGrp="1" noChangeArrowheads="1"/>
          </p:cNvSpPr>
          <p:nvPr>
            <p:ph type="body" idx="1"/>
          </p:nvPr>
        </p:nvSpPr>
        <p:spPr>
          <a:xfrm>
            <a:off x="609600" y="1219200"/>
            <a:ext cx="7772400" cy="5029200"/>
          </a:xfrm>
        </p:spPr>
        <p:txBody>
          <a:bodyPr/>
          <a:lstStyle/>
          <a:p>
            <a:pPr>
              <a:lnSpc>
                <a:spcPct val="80000"/>
              </a:lnSpc>
              <a:buFont typeface="Wingdings" pitchFamily="2" charset="2"/>
              <a:buNone/>
            </a:pPr>
            <a:r>
              <a:rPr lang="en-US" dirty="0"/>
              <a:t>Deutsche Morgan Grenfell Inc. </a:t>
            </a:r>
          </a:p>
          <a:p>
            <a:pPr>
              <a:lnSpc>
                <a:spcPct val="80000"/>
              </a:lnSpc>
            </a:pPr>
            <a:r>
              <a:rPr lang="en-US" dirty="0"/>
              <a:t>Tony </a:t>
            </a:r>
            <a:r>
              <a:rPr lang="en-US" dirty="0" err="1"/>
              <a:t>Xiaotong</a:t>
            </a:r>
            <a:r>
              <a:rPr lang="en-US" dirty="0"/>
              <a:t> Yu, 36, Stamford, CT</a:t>
            </a:r>
          </a:p>
          <a:p>
            <a:pPr>
              <a:lnSpc>
                <a:spcPct val="80000"/>
              </a:lnSpc>
            </a:pPr>
            <a:r>
              <a:rPr lang="en-US" dirty="0"/>
              <a:t>Indicted 2000-02-10</a:t>
            </a:r>
          </a:p>
          <a:p>
            <a:pPr lvl="1">
              <a:lnSpc>
                <a:spcPct val="80000"/>
              </a:lnSpc>
            </a:pPr>
            <a:r>
              <a:rPr lang="en-US" dirty="0"/>
              <a:t>NY State Supreme Court, </a:t>
            </a:r>
            <a:br>
              <a:rPr lang="en-US" dirty="0"/>
            </a:br>
            <a:r>
              <a:rPr lang="en-US" dirty="0"/>
              <a:t>Manhattan</a:t>
            </a:r>
          </a:p>
          <a:p>
            <a:pPr>
              <a:lnSpc>
                <a:spcPct val="80000"/>
              </a:lnSpc>
            </a:pPr>
            <a:r>
              <a:rPr lang="en-US" dirty="0"/>
              <a:t>Charge:  Unauthorized modifications to computer system &amp; grand larceny</a:t>
            </a:r>
          </a:p>
          <a:p>
            <a:pPr>
              <a:lnSpc>
                <a:spcPct val="80000"/>
              </a:lnSpc>
            </a:pPr>
            <a:r>
              <a:rPr lang="en-US" dirty="0"/>
              <a:t>1996:  hired as a programmer</a:t>
            </a:r>
          </a:p>
          <a:p>
            <a:pPr lvl="1">
              <a:lnSpc>
                <a:spcPct val="80000"/>
              </a:lnSpc>
            </a:pPr>
            <a:r>
              <a:rPr lang="en-US" dirty="0"/>
              <a:t>End of 1996, became securities trader</a:t>
            </a:r>
          </a:p>
          <a:p>
            <a:pPr>
              <a:lnSpc>
                <a:spcPct val="80000"/>
              </a:lnSpc>
            </a:pPr>
            <a:r>
              <a:rPr lang="en-US" dirty="0"/>
              <a:t>Accused of inserting programmatic time bomb into a risk model</a:t>
            </a:r>
          </a:p>
          <a:p>
            <a:pPr lvl="1">
              <a:lnSpc>
                <a:spcPct val="80000"/>
              </a:lnSpc>
            </a:pPr>
            <a:r>
              <a:rPr lang="en-US" dirty="0"/>
              <a:t>Trigger date July 2000</a:t>
            </a:r>
          </a:p>
          <a:p>
            <a:pPr>
              <a:lnSpc>
                <a:spcPct val="80000"/>
              </a:lnSpc>
            </a:pPr>
            <a:r>
              <a:rPr lang="en-US" dirty="0"/>
              <a:t>Months repairing the program</a:t>
            </a:r>
          </a:p>
        </p:txBody>
      </p:sp>
      <p:pic>
        <p:nvPicPr>
          <p:cNvPr id="1017860" name="Picture 4" descr="MCj02503480000[1]"/>
          <p:cNvPicPr>
            <a:picLocks noChangeAspect="1" noChangeArrowheads="1"/>
          </p:cNvPicPr>
          <p:nvPr/>
        </p:nvPicPr>
        <p:blipFill>
          <a:blip r:embed="rId3" cstate="print"/>
          <a:srcRect/>
          <a:stretch>
            <a:fillRect/>
          </a:stretch>
        </p:blipFill>
        <p:spPr bwMode="auto">
          <a:xfrm>
            <a:off x="6400800" y="1028700"/>
            <a:ext cx="2514600" cy="1987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US"/>
              <a:t>QA: Easter Eggs in Programs</a:t>
            </a:r>
          </a:p>
        </p:txBody>
      </p:sp>
      <p:sp>
        <p:nvSpPr>
          <p:cNvPr id="1019907" name="Rectangle 3"/>
          <p:cNvSpPr>
            <a:spLocks noGrp="1" noChangeArrowheads="1"/>
          </p:cNvSpPr>
          <p:nvPr>
            <p:ph type="body" idx="1"/>
          </p:nvPr>
        </p:nvSpPr>
        <p:spPr/>
        <p:txBody>
          <a:bodyPr/>
          <a:lstStyle/>
          <a:p>
            <a:pPr>
              <a:buFont typeface="Wingdings" pitchFamily="2" charset="2"/>
              <a:buNone/>
            </a:pPr>
            <a:r>
              <a:rPr lang="en-US"/>
              <a:t>1998.01:  Unauthorized code in commercial programs</a:t>
            </a:r>
          </a:p>
          <a:p>
            <a:r>
              <a:rPr lang="en-US"/>
              <a:t>Major manufacturers; e.g., Microsoft</a:t>
            </a:r>
          </a:p>
          <a:p>
            <a:r>
              <a:rPr lang="en-US"/>
              <a:t>Get through QA testing — questions about thoroughness</a:t>
            </a:r>
          </a:p>
          <a:p>
            <a:r>
              <a:rPr lang="en-US"/>
              <a:t>Startling example:  MS-Excel 97 flight simulator</a:t>
            </a:r>
          </a:p>
          <a:p>
            <a:pPr lvl="1"/>
            <a:r>
              <a:rPr lang="en-US"/>
              <a:t>Sequence of keystrokes</a:t>
            </a:r>
          </a:p>
          <a:p>
            <a:pPr lvl="1"/>
            <a:r>
              <a:rPr lang="en-US"/>
              <a:t>Huge color graphic images</a:t>
            </a:r>
          </a:p>
          <a:p>
            <a:pPr lvl="1"/>
            <a:r>
              <a:rPr lang="en-US"/>
              <a:t>Real-time recalculations</a:t>
            </a:r>
          </a:p>
          <a:p>
            <a:pPr lvl="1"/>
            <a:r>
              <a:rPr lang="en-US"/>
              <a:t>Names of development team</a:t>
            </a:r>
          </a:p>
        </p:txBody>
      </p:sp>
      <p:pic>
        <p:nvPicPr>
          <p:cNvPr id="1019908" name="Picture 4" descr="MCj03540930000[1]"/>
          <p:cNvPicPr>
            <a:picLocks noChangeAspect="1" noChangeArrowheads="1"/>
          </p:cNvPicPr>
          <p:nvPr/>
        </p:nvPicPr>
        <p:blipFill>
          <a:blip r:embed="rId3" cstate="print"/>
          <a:srcRect/>
          <a:stretch>
            <a:fillRect/>
          </a:stretch>
        </p:blipFill>
        <p:spPr bwMode="auto">
          <a:xfrm>
            <a:off x="5791200" y="4114800"/>
            <a:ext cx="3048000" cy="24368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en-US"/>
              <a:t>QA: Naughty Words</a:t>
            </a:r>
          </a:p>
        </p:txBody>
      </p:sp>
      <p:sp>
        <p:nvSpPr>
          <p:cNvPr id="1021955" name="Rectangle 3"/>
          <p:cNvSpPr>
            <a:spLocks noGrp="1" noChangeArrowheads="1"/>
          </p:cNvSpPr>
          <p:nvPr>
            <p:ph type="body" idx="1"/>
          </p:nvPr>
        </p:nvSpPr>
        <p:spPr/>
        <p:txBody>
          <a:bodyPr/>
          <a:lstStyle/>
          <a:p>
            <a:r>
              <a:rPr lang="en-US"/>
              <a:t>1998.06:  Matsushita Panasonic Interactive Media </a:t>
            </a:r>
          </a:p>
          <a:p>
            <a:r>
              <a:rPr lang="en-US"/>
              <a:t>“Secret Writer’s Society” software</a:t>
            </a:r>
          </a:p>
          <a:p>
            <a:pPr lvl="1"/>
            <a:r>
              <a:rPr lang="en-US"/>
              <a:t>Helps kids by reading their writing</a:t>
            </a:r>
          </a:p>
          <a:p>
            <a:r>
              <a:rPr lang="en-US"/>
              <a:t>Included extensive set of </a:t>
            </a:r>
            <a:r>
              <a:rPr lang="en-US" i="1"/>
              <a:t>forbidden </a:t>
            </a:r>
            <a:r>
              <a:rPr lang="en-US"/>
              <a:t>words (curses, etc.) intended to protect children</a:t>
            </a:r>
          </a:p>
          <a:p>
            <a:r>
              <a:rPr lang="en-US"/>
              <a:t>Bug caused random emission of foul language from list of forbidden text</a:t>
            </a:r>
          </a:p>
          <a:p>
            <a:r>
              <a:rPr lang="en-US"/>
              <a:t>Company denied it was a significant problem</a:t>
            </a:r>
          </a:p>
        </p:txBody>
      </p:sp>
      <p:sp>
        <p:nvSpPr>
          <p:cNvPr id="1021956" name="AutoShape 4"/>
          <p:cNvSpPr>
            <a:spLocks noChangeArrowheads="1"/>
          </p:cNvSpPr>
          <p:nvPr/>
        </p:nvSpPr>
        <p:spPr bwMode="auto">
          <a:xfrm>
            <a:off x="4800600" y="5334000"/>
            <a:ext cx="3581400" cy="990600"/>
          </a:xfrm>
          <a:prstGeom prst="wedgeEllipseCallout">
            <a:avLst>
              <a:gd name="adj1" fmla="val -62361"/>
              <a:gd name="adj2" fmla="val 68111"/>
            </a:avLst>
          </a:prstGeom>
          <a:solidFill>
            <a:srgbClr val="FFCC00"/>
          </a:solidFill>
          <a:ln w="12700">
            <a:solidFill>
              <a:schemeClr val="tx1"/>
            </a:solidFill>
            <a:miter lim="800000"/>
            <a:headEnd type="none" w="sm" len="sm"/>
            <a:tailEnd type="none" w="sm" len="sm"/>
          </a:ln>
          <a:effectLst/>
        </p:spPr>
        <p:txBody>
          <a:bodyPr/>
          <a:lstStyle/>
          <a:p>
            <a:pPr algn="ctr"/>
            <a:r>
              <a:rPr lang="en-US" sz="36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dirty="0"/>
              <a:t>Topics in CSH6 Ch 45</a:t>
            </a:r>
          </a:p>
        </p:txBody>
      </p:sp>
      <p:sp>
        <p:nvSpPr>
          <p:cNvPr id="906243" name="Rectangle 3"/>
          <p:cNvSpPr>
            <a:spLocks noGrp="1" noChangeArrowheads="1"/>
          </p:cNvSpPr>
          <p:nvPr>
            <p:ph type="body" idx="1"/>
          </p:nvPr>
        </p:nvSpPr>
        <p:spPr/>
        <p:txBody>
          <a:bodyPr/>
          <a:lstStyle/>
          <a:p>
            <a:r>
              <a:rPr lang="en-US"/>
              <a:t>What’s the Problem?</a:t>
            </a:r>
          </a:p>
          <a:p>
            <a:r>
              <a:rPr lang="en-US"/>
              <a:t>Cases</a:t>
            </a:r>
          </a:p>
          <a:p>
            <a:r>
              <a:rPr lang="en-US"/>
              <a:t>Hiring</a:t>
            </a:r>
          </a:p>
          <a:p>
            <a:r>
              <a:rPr lang="en-US"/>
              <a:t>Management</a:t>
            </a:r>
          </a:p>
          <a:p>
            <a:r>
              <a:rPr lang="en-US"/>
              <a:t>Termination</a:t>
            </a:r>
          </a:p>
        </p:txBody>
      </p:sp>
      <p:pic>
        <p:nvPicPr>
          <p:cNvPr id="906245" name="Picture 5"/>
          <p:cNvPicPr>
            <a:picLocks noChangeAspect="1" noChangeArrowheads="1"/>
          </p:cNvPicPr>
          <p:nvPr/>
        </p:nvPicPr>
        <p:blipFill>
          <a:blip r:embed="rId3" cstate="print"/>
          <a:srcRect/>
          <a:stretch>
            <a:fillRect/>
          </a:stretch>
        </p:blipFill>
        <p:spPr bwMode="auto">
          <a:xfrm>
            <a:off x="3886200" y="2133600"/>
            <a:ext cx="4800600" cy="45132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QA: UK National Insurance Registry Database Destroyed</a:t>
            </a:r>
          </a:p>
        </p:txBody>
      </p:sp>
      <p:sp>
        <p:nvSpPr>
          <p:cNvPr id="1024003" name="Rectangle 3"/>
          <p:cNvSpPr>
            <a:spLocks noGrp="1" noChangeArrowheads="1"/>
          </p:cNvSpPr>
          <p:nvPr>
            <p:ph type="body" idx="1"/>
          </p:nvPr>
        </p:nvSpPr>
        <p:spPr>
          <a:xfrm>
            <a:off x="533400" y="1371600"/>
            <a:ext cx="5105400" cy="5181600"/>
          </a:xfrm>
        </p:spPr>
        <p:txBody>
          <a:bodyPr/>
          <a:lstStyle/>
          <a:p>
            <a:pPr>
              <a:buFont typeface="Wingdings" pitchFamily="2" charset="2"/>
              <a:buNone/>
            </a:pPr>
            <a:r>
              <a:rPr lang="en-US" sz="2200" dirty="0"/>
              <a:t>1998.10:  U.K. Department of Social Security</a:t>
            </a:r>
          </a:p>
          <a:p>
            <a:r>
              <a:rPr lang="en-US" sz="2200" dirty="0"/>
              <a:t>Andersen Consulting installed new software</a:t>
            </a:r>
          </a:p>
          <a:p>
            <a:r>
              <a:rPr lang="en-US" sz="2200" dirty="0"/>
              <a:t>Destroyed National Insurance Registry</a:t>
            </a:r>
          </a:p>
          <a:p>
            <a:r>
              <a:rPr lang="en-US" sz="2200" dirty="0"/>
              <a:t>Payments had to be made by hand</a:t>
            </a:r>
          </a:p>
          <a:p>
            <a:r>
              <a:rPr lang="en-US" sz="2200" dirty="0"/>
              <a:t>Normal checks on eligibility foregone</a:t>
            </a:r>
          </a:p>
          <a:p>
            <a:r>
              <a:rPr lang="en-US" sz="2200" dirty="0"/>
              <a:t>Outage lasted a month</a:t>
            </a:r>
          </a:p>
          <a:p>
            <a:r>
              <a:rPr lang="en-US" sz="2200" dirty="0"/>
              <a:t>Untold hardship for government staff and victims of delays</a:t>
            </a:r>
          </a:p>
          <a:p>
            <a:r>
              <a:rPr lang="en-US" sz="2200" dirty="0"/>
              <a:t>Unknown losses due to fraud</a:t>
            </a:r>
          </a:p>
        </p:txBody>
      </p:sp>
      <p:pic>
        <p:nvPicPr>
          <p:cNvPr id="1024006" name="Picture 6"/>
          <p:cNvPicPr>
            <a:picLocks noChangeAspect="1" noChangeArrowheads="1"/>
          </p:cNvPicPr>
          <p:nvPr/>
        </p:nvPicPr>
        <p:blipFill>
          <a:blip r:embed="rId3" cstate="print"/>
          <a:srcRect/>
          <a:stretch>
            <a:fillRect/>
          </a:stretch>
        </p:blipFill>
        <p:spPr bwMode="auto">
          <a:xfrm>
            <a:off x="5607050" y="1295400"/>
            <a:ext cx="3322589"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US"/>
              <a:t>$2.1B for QA Failure </a:t>
            </a:r>
            <a:br>
              <a:rPr lang="en-US"/>
            </a:br>
            <a:r>
              <a:rPr lang="en-US"/>
              <a:t>1999-10</a:t>
            </a:r>
          </a:p>
        </p:txBody>
      </p:sp>
      <p:sp>
        <p:nvSpPr>
          <p:cNvPr id="1026051" name="Rectangle 3"/>
          <p:cNvSpPr>
            <a:spLocks noGrp="1" noChangeArrowheads="1"/>
          </p:cNvSpPr>
          <p:nvPr>
            <p:ph type="body" idx="1"/>
          </p:nvPr>
        </p:nvSpPr>
        <p:spPr>
          <a:xfrm>
            <a:off x="533400" y="1371600"/>
            <a:ext cx="5105400" cy="4953000"/>
          </a:xfrm>
        </p:spPr>
        <p:txBody>
          <a:bodyPr/>
          <a:lstStyle/>
          <a:p>
            <a:pPr>
              <a:lnSpc>
                <a:spcPct val="80000"/>
              </a:lnSpc>
            </a:pPr>
            <a:r>
              <a:rPr lang="en-US"/>
              <a:t>Bug in some Toshiba laptop computers</a:t>
            </a:r>
          </a:p>
          <a:p>
            <a:pPr lvl="1">
              <a:lnSpc>
                <a:spcPct val="80000"/>
              </a:lnSpc>
            </a:pPr>
            <a:r>
              <a:rPr lang="en-US"/>
              <a:t>Allowed data corruption on diskettes</a:t>
            </a:r>
          </a:p>
          <a:p>
            <a:pPr lvl="1">
              <a:lnSpc>
                <a:spcPct val="80000"/>
              </a:lnSpc>
            </a:pPr>
            <a:r>
              <a:rPr lang="en-US"/>
              <a:t>When writing to last byte on any sector</a:t>
            </a:r>
          </a:p>
          <a:p>
            <a:pPr>
              <a:lnSpc>
                <a:spcPct val="80000"/>
              </a:lnSpc>
            </a:pPr>
            <a:r>
              <a:rPr lang="en-US"/>
              <a:t>Toshiba settled class-action lawsuit</a:t>
            </a:r>
          </a:p>
          <a:p>
            <a:pPr lvl="1">
              <a:lnSpc>
                <a:spcPct val="80000"/>
              </a:lnSpc>
            </a:pPr>
            <a:r>
              <a:rPr lang="en-US"/>
              <a:t>Paid </a:t>
            </a:r>
            <a:r>
              <a:rPr lang="en-US" i="1"/>
              <a:t>$2.1B </a:t>
            </a:r>
            <a:r>
              <a:rPr lang="en-US"/>
              <a:t>in damages to plaintiffs*</a:t>
            </a:r>
          </a:p>
          <a:p>
            <a:pPr>
              <a:lnSpc>
                <a:spcPct val="80000"/>
              </a:lnSpc>
            </a:pPr>
            <a:r>
              <a:rPr lang="en-US"/>
              <a:t>Serious pressure to improve QA before release in future</a:t>
            </a:r>
          </a:p>
          <a:p>
            <a:pPr>
              <a:lnSpc>
                <a:spcPct val="80000"/>
              </a:lnSpc>
              <a:buFont typeface="Wingdings" pitchFamily="2" charset="2"/>
              <a:buNone/>
            </a:pPr>
            <a:r>
              <a:rPr lang="en-US" sz="1800"/>
              <a:t>____</a:t>
            </a:r>
            <a:br>
              <a:rPr lang="en-US" sz="1800"/>
            </a:br>
            <a:r>
              <a:rPr lang="en-US" sz="1800"/>
              <a:t>*Consider putting THAT on your CV!  “I caused my employer $2.1 B in losses….”</a:t>
            </a:r>
          </a:p>
        </p:txBody>
      </p:sp>
      <p:pic>
        <p:nvPicPr>
          <p:cNvPr id="1026052" name="Picture 4"/>
          <p:cNvPicPr>
            <a:picLocks noChangeAspect="1" noChangeArrowheads="1"/>
          </p:cNvPicPr>
          <p:nvPr/>
        </p:nvPicPr>
        <p:blipFill>
          <a:blip r:embed="rId3" cstate="print"/>
          <a:srcRect/>
          <a:stretch>
            <a:fillRect/>
          </a:stretch>
        </p:blipFill>
        <p:spPr bwMode="auto">
          <a:xfrm>
            <a:off x="5638800" y="1752600"/>
            <a:ext cx="3260651"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a:t>NY City Police Inspector Hacks DB (2006-05)</a:t>
            </a:r>
          </a:p>
        </p:txBody>
      </p:sp>
      <p:sp>
        <p:nvSpPr>
          <p:cNvPr id="1075203" name="Rectangle 3"/>
          <p:cNvSpPr>
            <a:spLocks noGrp="1" noChangeArrowheads="1"/>
          </p:cNvSpPr>
          <p:nvPr>
            <p:ph type="body" idx="1"/>
          </p:nvPr>
        </p:nvSpPr>
        <p:spPr>
          <a:xfrm>
            <a:off x="990600" y="1676400"/>
            <a:ext cx="5410200" cy="4648200"/>
          </a:xfrm>
        </p:spPr>
        <p:txBody>
          <a:bodyPr/>
          <a:lstStyle/>
          <a:p>
            <a:pPr>
              <a:buFont typeface="Wingdings" pitchFamily="2" charset="2"/>
              <a:buNone/>
            </a:pPr>
            <a:r>
              <a:rPr lang="en-US"/>
              <a:t>RISKS 24.28:</a:t>
            </a:r>
          </a:p>
          <a:p>
            <a:r>
              <a:rPr lang="en-US"/>
              <a:t>Deputy inspector altered CompStat data</a:t>
            </a:r>
          </a:p>
          <a:p>
            <a:pPr lvl="1"/>
            <a:r>
              <a:rPr lang="en-US"/>
              <a:t>Inflated old crime statistics</a:t>
            </a:r>
          </a:p>
          <a:p>
            <a:pPr lvl="1"/>
            <a:r>
              <a:rPr lang="en-US"/>
              <a:t>Deflated current statistics</a:t>
            </a:r>
          </a:p>
          <a:p>
            <a:r>
              <a:rPr lang="en-US"/>
              <a:t>Intended to make himself look better than predecessor in job</a:t>
            </a:r>
          </a:p>
        </p:txBody>
      </p:sp>
      <p:pic>
        <p:nvPicPr>
          <p:cNvPr id="1075204" name="Picture 4" descr="PEKC054J"/>
          <p:cNvPicPr>
            <a:picLocks noChangeAspect="1" noChangeArrowheads="1"/>
          </p:cNvPicPr>
          <p:nvPr/>
        </p:nvPicPr>
        <p:blipFill>
          <a:blip r:embed="rId3" cstate="print"/>
          <a:srcRect/>
          <a:stretch>
            <a:fillRect/>
          </a:stretch>
        </p:blipFill>
        <p:spPr bwMode="auto">
          <a:xfrm>
            <a:off x="5867400" y="1676400"/>
            <a:ext cx="3040062"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250" name="Picture 2" descr="MEDC0008"/>
          <p:cNvPicPr>
            <a:picLocks noChangeAspect="1" noChangeArrowheads="1"/>
          </p:cNvPicPr>
          <p:nvPr/>
        </p:nvPicPr>
        <p:blipFill>
          <a:blip r:embed="rId3" cstate="print"/>
          <a:srcRect/>
          <a:stretch>
            <a:fillRect/>
          </a:stretch>
        </p:blipFill>
        <p:spPr bwMode="auto">
          <a:xfrm>
            <a:off x="6172200" y="4483100"/>
            <a:ext cx="2819400" cy="2171700"/>
          </a:xfrm>
          <a:prstGeom prst="rect">
            <a:avLst/>
          </a:prstGeom>
          <a:noFill/>
        </p:spPr>
      </p:pic>
      <p:sp>
        <p:nvSpPr>
          <p:cNvPr id="1077251" name="Rectangle 3"/>
          <p:cNvSpPr>
            <a:spLocks noGrp="1" noChangeArrowheads="1"/>
          </p:cNvSpPr>
          <p:nvPr>
            <p:ph type="title"/>
          </p:nvPr>
        </p:nvSpPr>
        <p:spPr/>
        <p:txBody>
          <a:bodyPr/>
          <a:lstStyle/>
          <a:p>
            <a:r>
              <a:rPr lang="en-US"/>
              <a:t>Wrong Number Costs Gateway $3.6M (2002-07)</a:t>
            </a:r>
          </a:p>
        </p:txBody>
      </p:sp>
      <p:sp>
        <p:nvSpPr>
          <p:cNvPr id="1077252" name="Rectangle 4"/>
          <p:cNvSpPr>
            <a:spLocks noGrp="1" noChangeArrowheads="1"/>
          </p:cNvSpPr>
          <p:nvPr>
            <p:ph type="body" idx="1"/>
          </p:nvPr>
        </p:nvSpPr>
        <p:spPr/>
        <p:txBody>
          <a:bodyPr/>
          <a:lstStyle/>
          <a:p>
            <a:pPr>
              <a:lnSpc>
                <a:spcPct val="80000"/>
              </a:lnSpc>
            </a:pPr>
            <a:r>
              <a:rPr lang="en-US"/>
              <a:t>In 1999, Gateway employee mistakenly used 800-nnn-nnnn instead of 888-nnn-nnnn for Gateway’s complaint line</a:t>
            </a:r>
          </a:p>
          <a:p>
            <a:pPr>
              <a:lnSpc>
                <a:spcPct val="80000"/>
              </a:lnSpc>
            </a:pPr>
            <a:r>
              <a:rPr lang="en-US"/>
              <a:t>Distributed to all stores; listed on Web site; added to bills; sent to 100,000 customers</a:t>
            </a:r>
          </a:p>
          <a:p>
            <a:pPr>
              <a:lnSpc>
                <a:spcPct val="80000"/>
              </a:lnSpc>
            </a:pPr>
            <a:r>
              <a:rPr lang="en-US"/>
              <a:t>Number was actually used by Mo’ Money distributor</a:t>
            </a:r>
          </a:p>
          <a:p>
            <a:pPr lvl="1">
              <a:lnSpc>
                <a:spcPct val="80000"/>
              </a:lnSpc>
            </a:pPr>
            <a:r>
              <a:rPr lang="en-US"/>
              <a:t>Warned Gateway within 6 days of flood of calls</a:t>
            </a:r>
          </a:p>
          <a:p>
            <a:pPr lvl="1">
              <a:lnSpc>
                <a:spcPct val="80000"/>
              </a:lnSpc>
            </a:pPr>
            <a:r>
              <a:rPr lang="en-US"/>
              <a:t>Gateway took 2 years to fix </a:t>
            </a:r>
            <a:br>
              <a:rPr lang="en-US"/>
            </a:br>
            <a:r>
              <a:rPr lang="en-US"/>
              <a:t>problem</a:t>
            </a:r>
          </a:p>
          <a:p>
            <a:pPr>
              <a:lnSpc>
                <a:spcPct val="80000"/>
              </a:lnSpc>
            </a:pPr>
            <a:r>
              <a:rPr lang="en-US"/>
              <a:t>Mo’ Money awarded $3.6M in </a:t>
            </a:r>
            <a:br>
              <a:rPr lang="en-US"/>
            </a:br>
            <a:r>
              <a:rPr lang="en-US"/>
              <a:t>compensatory and punitive damages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298" name="Picture 2" descr="MEDC0011"/>
          <p:cNvPicPr>
            <a:picLocks noChangeAspect="1" noChangeArrowheads="1"/>
          </p:cNvPicPr>
          <p:nvPr/>
        </p:nvPicPr>
        <p:blipFill>
          <a:blip r:embed="rId3" cstate="print"/>
          <a:srcRect/>
          <a:stretch>
            <a:fillRect/>
          </a:stretch>
        </p:blipFill>
        <p:spPr bwMode="auto">
          <a:xfrm>
            <a:off x="457200" y="1219200"/>
            <a:ext cx="2565400" cy="5181600"/>
          </a:xfrm>
          <a:prstGeom prst="rect">
            <a:avLst/>
          </a:prstGeom>
          <a:noFill/>
        </p:spPr>
      </p:pic>
      <p:sp>
        <p:nvSpPr>
          <p:cNvPr id="1079299" name="Rectangle 3"/>
          <p:cNvSpPr>
            <a:spLocks noGrp="1" noChangeArrowheads="1"/>
          </p:cNvSpPr>
          <p:nvPr>
            <p:ph type="title"/>
          </p:nvPr>
        </p:nvSpPr>
        <p:spPr/>
        <p:txBody>
          <a:bodyPr/>
          <a:lstStyle/>
          <a:p>
            <a:r>
              <a:rPr lang="en-US"/>
              <a:t>Ericsson Employees Charged (2003-05)</a:t>
            </a:r>
          </a:p>
        </p:txBody>
      </p:sp>
      <p:sp>
        <p:nvSpPr>
          <p:cNvPr id="1079300" name="Rectangle 4"/>
          <p:cNvSpPr>
            <a:spLocks noGrp="1" noChangeArrowheads="1"/>
          </p:cNvSpPr>
          <p:nvPr>
            <p:ph type="body" idx="1"/>
          </p:nvPr>
        </p:nvSpPr>
        <p:spPr>
          <a:xfrm>
            <a:off x="2133600" y="1676400"/>
            <a:ext cx="6019800" cy="4648200"/>
          </a:xfrm>
        </p:spPr>
        <p:txBody>
          <a:bodyPr/>
          <a:lstStyle/>
          <a:p>
            <a:r>
              <a:rPr lang="en-US"/>
              <a:t>3 Swedish employees of Ericsson wireless-equipment manufacturer arrested</a:t>
            </a:r>
          </a:p>
          <a:p>
            <a:r>
              <a:rPr lang="en-US"/>
              <a:t>Charged with industrial espionage</a:t>
            </a:r>
          </a:p>
          <a:p>
            <a:r>
              <a:rPr lang="en-US"/>
              <a:t>Accused of selling trade secrets to Russian intelligence agent</a:t>
            </a:r>
          </a:p>
          <a:p>
            <a:r>
              <a:rPr lang="en-US"/>
              <a:t>Involved commercial, not military, products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a:t>Revenge Motivates Sabotage (2005-05)</a:t>
            </a:r>
          </a:p>
        </p:txBody>
      </p:sp>
      <p:sp>
        <p:nvSpPr>
          <p:cNvPr id="1081347" name="Rectangle 3"/>
          <p:cNvSpPr>
            <a:spLocks noGrp="1" noChangeArrowheads="1"/>
          </p:cNvSpPr>
          <p:nvPr>
            <p:ph type="body" idx="1"/>
          </p:nvPr>
        </p:nvSpPr>
        <p:spPr>
          <a:xfrm>
            <a:off x="609600" y="1447800"/>
            <a:ext cx="7162800" cy="5105400"/>
          </a:xfrm>
        </p:spPr>
        <p:txBody>
          <a:bodyPr/>
          <a:lstStyle/>
          <a:p>
            <a:r>
              <a:rPr lang="en-US"/>
              <a:t>DHS –funded study reports common factor in sabotage:  revenge</a:t>
            </a:r>
          </a:p>
          <a:p>
            <a:r>
              <a:rPr lang="en-US"/>
              <a:t>Study conducted by US Secret </a:t>
            </a:r>
            <a:br>
              <a:rPr lang="en-US"/>
            </a:br>
            <a:r>
              <a:rPr lang="en-US"/>
              <a:t>Service &amp; CERT-CC</a:t>
            </a:r>
          </a:p>
          <a:p>
            <a:pPr lvl="1"/>
            <a:r>
              <a:rPr lang="en-US"/>
              <a:t>Dozens of computer-sabotage </a:t>
            </a:r>
            <a:br>
              <a:rPr lang="en-US"/>
            </a:br>
            <a:r>
              <a:rPr lang="en-US"/>
              <a:t>cases from 1996-2002</a:t>
            </a:r>
          </a:p>
          <a:p>
            <a:pPr lvl="1"/>
            <a:r>
              <a:rPr lang="en-US"/>
              <a:t>Data destruction, posting </a:t>
            </a:r>
            <a:br>
              <a:rPr lang="en-US"/>
            </a:br>
            <a:r>
              <a:rPr lang="en-US"/>
              <a:t>porn on Websites, </a:t>
            </a:r>
            <a:br>
              <a:rPr lang="en-US"/>
            </a:br>
            <a:r>
              <a:rPr lang="en-US"/>
              <a:t>denial of service. . .</a:t>
            </a:r>
          </a:p>
          <a:p>
            <a:r>
              <a:rPr lang="en-US"/>
              <a:t>Most attackers disgruntled, </a:t>
            </a:r>
            <a:br>
              <a:rPr lang="en-US"/>
            </a:br>
            <a:r>
              <a:rPr lang="en-US"/>
              <a:t>angry employees or former employees</a:t>
            </a:r>
          </a:p>
          <a:p>
            <a:pPr lvl="1"/>
            <a:r>
              <a:rPr lang="en-US"/>
              <a:t>Resented disciplinary actions, missed promotions or layoffs</a:t>
            </a:r>
          </a:p>
        </p:txBody>
      </p:sp>
      <p:pic>
        <p:nvPicPr>
          <p:cNvPr id="1081348" name="Picture 4" descr="ANGRY_M"/>
          <p:cNvPicPr>
            <a:picLocks noChangeAspect="1" noChangeArrowheads="1"/>
          </p:cNvPicPr>
          <p:nvPr/>
        </p:nvPicPr>
        <p:blipFill>
          <a:blip r:embed="rId3" cstate="print"/>
          <a:srcRect l="7506" r="4300"/>
          <a:stretch>
            <a:fillRect/>
          </a:stretch>
        </p:blipFill>
        <p:spPr bwMode="auto">
          <a:xfrm>
            <a:off x="5562600" y="1720850"/>
            <a:ext cx="3581400" cy="34147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a:t>Hiring, Management and Firing</a:t>
            </a:r>
          </a:p>
        </p:txBody>
      </p:sp>
      <p:sp>
        <p:nvSpPr>
          <p:cNvPr id="974851" name="Rectangle 3"/>
          <p:cNvSpPr>
            <a:spLocks noGrp="1" noChangeArrowheads="1"/>
          </p:cNvSpPr>
          <p:nvPr>
            <p:ph type="body" idx="1"/>
          </p:nvPr>
        </p:nvSpPr>
        <p:spPr/>
        <p:txBody>
          <a:bodyPr/>
          <a:lstStyle/>
          <a:p>
            <a:r>
              <a:rPr lang="en-US"/>
              <a:t>Hiring</a:t>
            </a:r>
          </a:p>
          <a:p>
            <a:r>
              <a:rPr lang="en-US"/>
              <a:t>Management</a:t>
            </a:r>
          </a:p>
          <a:p>
            <a:r>
              <a:rPr lang="en-US"/>
              <a:t>Termination of </a:t>
            </a:r>
            <a:br>
              <a:rPr lang="en-US"/>
            </a:br>
            <a:r>
              <a:rPr lang="en-US"/>
              <a:t>Employment</a:t>
            </a:r>
          </a:p>
        </p:txBody>
      </p:sp>
      <p:pic>
        <p:nvPicPr>
          <p:cNvPr id="974853" name="Picture 5"/>
          <p:cNvPicPr>
            <a:picLocks noChangeAspect="1" noChangeArrowheads="1"/>
          </p:cNvPicPr>
          <p:nvPr/>
        </p:nvPicPr>
        <p:blipFill>
          <a:blip r:embed="rId3" cstate="print"/>
          <a:srcRect/>
          <a:stretch>
            <a:fillRect/>
          </a:stretch>
        </p:blipFill>
        <p:spPr bwMode="auto">
          <a:xfrm>
            <a:off x="3733800" y="1600200"/>
            <a:ext cx="5273675" cy="4064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a:t>Hiring</a:t>
            </a:r>
          </a:p>
        </p:txBody>
      </p:sp>
      <p:sp>
        <p:nvSpPr>
          <p:cNvPr id="975875" name="Rectangle 3"/>
          <p:cNvSpPr>
            <a:spLocks noGrp="1" noChangeArrowheads="1"/>
          </p:cNvSpPr>
          <p:nvPr>
            <p:ph type="body" idx="1"/>
          </p:nvPr>
        </p:nvSpPr>
        <p:spPr>
          <a:xfrm>
            <a:off x="4114800" y="990600"/>
            <a:ext cx="4800600" cy="5715000"/>
          </a:xfrm>
        </p:spPr>
        <p:txBody>
          <a:bodyPr/>
          <a:lstStyle/>
          <a:p>
            <a:r>
              <a:rPr lang="en-US" sz="2000"/>
              <a:t>Check background carefully</a:t>
            </a:r>
          </a:p>
          <a:p>
            <a:pPr lvl="1"/>
            <a:r>
              <a:rPr lang="en-US" sz="2000"/>
              <a:t>Legal limitations on how far one can go</a:t>
            </a:r>
          </a:p>
          <a:p>
            <a:pPr lvl="1"/>
            <a:r>
              <a:rPr lang="en-US" sz="2000"/>
              <a:t>Beware </a:t>
            </a:r>
            <a:r>
              <a:rPr lang="en-US" sz="2000" i="1"/>
              <a:t>negligent hiring</a:t>
            </a:r>
            <a:endParaRPr lang="en-US" sz="2000"/>
          </a:p>
          <a:p>
            <a:r>
              <a:rPr lang="en-US" sz="2000"/>
              <a:t>Have candidates interviewed by future colleagues</a:t>
            </a:r>
          </a:p>
          <a:p>
            <a:pPr lvl="1"/>
            <a:r>
              <a:rPr lang="en-US" sz="2000"/>
              <a:t>Best placed to identify fakes and liars</a:t>
            </a:r>
          </a:p>
          <a:p>
            <a:r>
              <a:rPr lang="en-US" sz="2000"/>
              <a:t>Enforce employment agreements</a:t>
            </a:r>
          </a:p>
          <a:p>
            <a:pPr lvl="1"/>
            <a:r>
              <a:rPr lang="en-US" sz="2000"/>
              <a:t>Legally-binding contractual terms</a:t>
            </a:r>
          </a:p>
          <a:p>
            <a:pPr lvl="1"/>
            <a:r>
              <a:rPr lang="en-US" sz="2000"/>
              <a:t>Require conformance with policies</a:t>
            </a:r>
          </a:p>
          <a:p>
            <a:pPr lvl="1"/>
            <a:r>
              <a:rPr lang="en-US" sz="2000"/>
              <a:t>Grounds for termination of employment</a:t>
            </a:r>
          </a:p>
          <a:p>
            <a:pPr lvl="1"/>
            <a:r>
              <a:rPr lang="en-US" sz="2000"/>
              <a:t>Protect intellectual property with NDA</a:t>
            </a:r>
          </a:p>
        </p:txBody>
      </p:sp>
      <p:pic>
        <p:nvPicPr>
          <p:cNvPr id="975877" name="Picture 5"/>
          <p:cNvPicPr>
            <a:picLocks noChangeAspect="1" noChangeArrowheads="1"/>
          </p:cNvPicPr>
          <p:nvPr/>
        </p:nvPicPr>
        <p:blipFill>
          <a:blip r:embed="rId3" cstate="print"/>
          <a:srcRect/>
          <a:stretch>
            <a:fillRect/>
          </a:stretch>
        </p:blipFill>
        <p:spPr bwMode="auto">
          <a:xfrm>
            <a:off x="0" y="1600200"/>
            <a:ext cx="3972729"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US"/>
              <a:t>Management</a:t>
            </a:r>
          </a:p>
        </p:txBody>
      </p:sp>
      <p:sp>
        <p:nvSpPr>
          <p:cNvPr id="987139" name="Rectangle 3"/>
          <p:cNvSpPr>
            <a:spLocks noGrp="1" noChangeArrowheads="1"/>
          </p:cNvSpPr>
          <p:nvPr>
            <p:ph type="body" idx="1"/>
          </p:nvPr>
        </p:nvSpPr>
        <p:spPr>
          <a:xfrm>
            <a:off x="990600" y="1066800"/>
            <a:ext cx="5029200" cy="5257800"/>
          </a:xfrm>
        </p:spPr>
        <p:txBody>
          <a:bodyPr/>
          <a:lstStyle/>
          <a:p>
            <a:r>
              <a:rPr lang="en-US"/>
              <a:t>Identify Opportunities for Abuse</a:t>
            </a:r>
          </a:p>
          <a:p>
            <a:r>
              <a:rPr lang="en-US"/>
              <a:t>Access Is Not A Privilege </a:t>
            </a:r>
            <a:br>
              <a:rPr lang="en-US"/>
            </a:br>
            <a:r>
              <a:rPr lang="en-US"/>
              <a:t>or a Right</a:t>
            </a:r>
          </a:p>
          <a:p>
            <a:r>
              <a:rPr lang="en-US"/>
              <a:t>Beware the Indispensable Employee</a:t>
            </a:r>
          </a:p>
          <a:p>
            <a:r>
              <a:rPr lang="en-US"/>
              <a:t>Enforce Vacations</a:t>
            </a:r>
          </a:p>
          <a:p>
            <a:r>
              <a:rPr lang="en-US"/>
              <a:t>Respond to Changes in Behavior</a:t>
            </a:r>
          </a:p>
          <a:p>
            <a:r>
              <a:rPr lang="en-US"/>
              <a:t>Enforce Separation of Duties</a:t>
            </a:r>
          </a:p>
          <a:p>
            <a:r>
              <a:rPr lang="en-US"/>
              <a:t>Ban Unauthorized Security Probes</a:t>
            </a:r>
          </a:p>
        </p:txBody>
      </p:sp>
      <p:pic>
        <p:nvPicPr>
          <p:cNvPr id="987141" name="Picture 5"/>
          <p:cNvPicPr>
            <a:picLocks noChangeAspect="1" noChangeArrowheads="1"/>
          </p:cNvPicPr>
          <p:nvPr/>
        </p:nvPicPr>
        <p:blipFill>
          <a:blip r:embed="rId3" cstate="print"/>
          <a:srcRect/>
          <a:stretch>
            <a:fillRect/>
          </a:stretch>
        </p:blipFill>
        <p:spPr bwMode="auto">
          <a:xfrm>
            <a:off x="5486400" y="2057400"/>
            <a:ext cx="3429000" cy="32845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a:t>Identify Opportunities for Abuse</a:t>
            </a:r>
          </a:p>
        </p:txBody>
      </p:sp>
      <p:sp>
        <p:nvSpPr>
          <p:cNvPr id="1034243" name="Rectangle 3"/>
          <p:cNvSpPr>
            <a:spLocks noGrp="1" noChangeArrowheads="1"/>
          </p:cNvSpPr>
          <p:nvPr>
            <p:ph type="body" idx="1"/>
          </p:nvPr>
        </p:nvSpPr>
        <p:spPr>
          <a:xfrm>
            <a:off x="3505200" y="990600"/>
            <a:ext cx="4648200" cy="5562600"/>
          </a:xfrm>
        </p:spPr>
        <p:txBody>
          <a:bodyPr/>
          <a:lstStyle/>
          <a:p>
            <a:pPr>
              <a:lnSpc>
                <a:spcPct val="80000"/>
              </a:lnSpc>
            </a:pPr>
            <a:r>
              <a:rPr lang="en-US"/>
              <a:t>Think like a criminal</a:t>
            </a:r>
          </a:p>
          <a:p>
            <a:pPr lvl="1">
              <a:lnSpc>
                <a:spcPct val="80000"/>
              </a:lnSpc>
            </a:pPr>
            <a:r>
              <a:rPr lang="en-US"/>
              <a:t>Look for ways to get around controls</a:t>
            </a:r>
          </a:p>
          <a:p>
            <a:pPr>
              <a:lnSpc>
                <a:spcPct val="80000"/>
              </a:lnSpc>
            </a:pPr>
            <a:r>
              <a:rPr lang="en-US"/>
              <a:t>Work through scenarios for possible crimes</a:t>
            </a:r>
          </a:p>
          <a:p>
            <a:pPr lvl="1">
              <a:lnSpc>
                <a:spcPct val="80000"/>
              </a:lnSpc>
            </a:pPr>
            <a:r>
              <a:rPr lang="en-US"/>
              <a:t>Develop countermeasures</a:t>
            </a:r>
          </a:p>
          <a:p>
            <a:pPr lvl="1">
              <a:lnSpc>
                <a:spcPct val="80000"/>
              </a:lnSpc>
            </a:pPr>
            <a:r>
              <a:rPr lang="en-US"/>
              <a:t>Institute monitoring procedures / audits</a:t>
            </a:r>
          </a:p>
          <a:p>
            <a:pPr lvl="1">
              <a:lnSpc>
                <a:spcPct val="80000"/>
              </a:lnSpc>
            </a:pPr>
            <a:r>
              <a:rPr lang="en-US"/>
              <a:t>Beware sole control of critical resources (see later)</a:t>
            </a:r>
          </a:p>
          <a:p>
            <a:pPr lvl="1">
              <a:lnSpc>
                <a:spcPct val="80000"/>
              </a:lnSpc>
            </a:pPr>
            <a:r>
              <a:rPr lang="en-US"/>
              <a:t>Teach employees how to respond to attempted collusion</a:t>
            </a:r>
          </a:p>
        </p:txBody>
      </p:sp>
      <p:pic>
        <p:nvPicPr>
          <p:cNvPr id="1034245" name="Picture 5"/>
          <p:cNvPicPr>
            <a:picLocks noChangeAspect="1" noChangeArrowheads="1"/>
          </p:cNvPicPr>
          <p:nvPr/>
        </p:nvPicPr>
        <p:blipFill>
          <a:blip r:embed="rId3" cstate="print"/>
          <a:srcRect/>
          <a:stretch>
            <a:fillRect/>
          </a:stretch>
        </p:blipFill>
        <p:spPr bwMode="auto">
          <a:xfrm>
            <a:off x="0" y="1524000"/>
            <a:ext cx="3509963"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US"/>
              <a:t>What’s the Problem?</a:t>
            </a:r>
          </a:p>
        </p:txBody>
      </p:sp>
      <p:pic>
        <p:nvPicPr>
          <p:cNvPr id="1071110" name="Picture 6"/>
          <p:cNvPicPr>
            <a:picLocks noChangeAspect="1" noChangeArrowheads="1"/>
          </p:cNvPicPr>
          <p:nvPr/>
        </p:nvPicPr>
        <p:blipFill>
          <a:blip r:embed="rId3" cstate="print"/>
          <a:srcRect/>
          <a:stretch>
            <a:fillRect/>
          </a:stretch>
        </p:blipFill>
        <p:spPr bwMode="auto">
          <a:xfrm>
            <a:off x="457200" y="990600"/>
            <a:ext cx="8305800" cy="5299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220" name="Picture 4" descr="SYMB0003"/>
          <p:cNvPicPr>
            <a:picLocks noChangeAspect="1" noChangeArrowheads="1"/>
          </p:cNvPicPr>
          <p:nvPr/>
        </p:nvPicPr>
        <p:blipFill>
          <a:blip r:embed="rId3" cstate="print">
            <a:lum bright="60000" contrast="-50000"/>
          </a:blip>
          <a:srcRect/>
          <a:stretch>
            <a:fillRect/>
          </a:stretch>
        </p:blipFill>
        <p:spPr bwMode="auto">
          <a:xfrm>
            <a:off x="2235200" y="657225"/>
            <a:ext cx="5033963" cy="5972175"/>
          </a:xfrm>
          <a:prstGeom prst="rect">
            <a:avLst/>
          </a:prstGeom>
          <a:noFill/>
          <a:ln w="9525">
            <a:noFill/>
            <a:miter lim="800000"/>
            <a:headEnd/>
            <a:tailEnd/>
          </a:ln>
        </p:spPr>
      </p:pic>
      <p:sp>
        <p:nvSpPr>
          <p:cNvPr id="1033218" name="Rectangle 2"/>
          <p:cNvSpPr>
            <a:spLocks noGrp="1" noChangeArrowheads="1"/>
          </p:cNvSpPr>
          <p:nvPr>
            <p:ph type="title"/>
          </p:nvPr>
        </p:nvSpPr>
        <p:spPr/>
        <p:txBody>
          <a:bodyPr/>
          <a:lstStyle/>
          <a:p>
            <a:r>
              <a:rPr lang="en-US"/>
              <a:t>Access Is Not A Privilege or a Right</a:t>
            </a:r>
          </a:p>
        </p:txBody>
      </p:sp>
      <p:sp>
        <p:nvSpPr>
          <p:cNvPr id="1033219" name="Rectangle 3"/>
          <p:cNvSpPr>
            <a:spLocks noGrp="1" noChangeArrowheads="1"/>
          </p:cNvSpPr>
          <p:nvPr>
            <p:ph type="body" idx="1"/>
          </p:nvPr>
        </p:nvSpPr>
        <p:spPr/>
        <p:txBody>
          <a:bodyPr/>
          <a:lstStyle/>
          <a:p>
            <a:r>
              <a:rPr lang="en-US"/>
              <a:t>Do NOT allow access to become a badge of high rank</a:t>
            </a:r>
          </a:p>
          <a:p>
            <a:r>
              <a:rPr lang="en-US"/>
              <a:t>Managers do NOT need uncontrolled access to physical computer equipment</a:t>
            </a:r>
          </a:p>
          <a:p>
            <a:r>
              <a:rPr lang="en-US"/>
              <a:t>No one needs master keys without a reason</a:t>
            </a:r>
          </a:p>
          <a:p>
            <a:r>
              <a:rPr lang="en-US"/>
              <a:t>No one needs access to other people’s passwords or tokens</a:t>
            </a:r>
          </a:p>
          <a:p>
            <a:r>
              <a:rPr lang="en-US"/>
              <a:t>Access can be assigned temporarily</a:t>
            </a:r>
          </a:p>
          <a:p>
            <a:pPr lvl="1"/>
            <a:r>
              <a:rPr lang="en-US"/>
              <a:t>Specific reason (documented)</a:t>
            </a:r>
          </a:p>
          <a:p>
            <a:pPr lvl="1"/>
            <a:r>
              <a:rPr lang="en-US"/>
              <a:t>Limited time</a:t>
            </a:r>
          </a:p>
          <a:p>
            <a:pPr lvl="1"/>
            <a:r>
              <a:rPr lang="en-US"/>
              <a:t>With log records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p:txBody>
          <a:bodyPr/>
          <a:lstStyle/>
          <a:p>
            <a:r>
              <a:rPr lang="en-US"/>
              <a:t>Beware the Indispensable Employee</a:t>
            </a:r>
          </a:p>
        </p:txBody>
      </p:sp>
      <p:sp>
        <p:nvSpPr>
          <p:cNvPr id="1032195" name="Rectangle 3"/>
          <p:cNvSpPr>
            <a:spLocks noGrp="1" noChangeArrowheads="1"/>
          </p:cNvSpPr>
          <p:nvPr>
            <p:ph type="body" idx="1"/>
          </p:nvPr>
        </p:nvSpPr>
        <p:spPr>
          <a:xfrm>
            <a:off x="685800" y="1371600"/>
            <a:ext cx="7467600" cy="5181600"/>
          </a:xfrm>
        </p:spPr>
        <p:txBody>
          <a:bodyPr/>
          <a:lstStyle/>
          <a:p>
            <a:r>
              <a:rPr lang="en-US"/>
              <a:t>Kabay’s Law:</a:t>
            </a:r>
            <a:br>
              <a:rPr lang="en-US"/>
            </a:br>
            <a:r>
              <a:rPr lang="en-US"/>
              <a:t>NO ONE SHALL BE THE SOLE REPOSITORY OF CRITICAL INFORMATION OR SKILLS</a:t>
            </a:r>
          </a:p>
          <a:p>
            <a:r>
              <a:rPr lang="en-US"/>
              <a:t>Having to depend on a single person for critical functions is prescription for disaster</a:t>
            </a:r>
          </a:p>
          <a:p>
            <a:r>
              <a:rPr lang="en-US"/>
              <a:t>Extremely difficult to terminate employment of such a person</a:t>
            </a:r>
          </a:p>
          <a:p>
            <a:pPr lvl="1"/>
            <a:r>
              <a:rPr lang="en-US"/>
              <a:t>If you tell them they are fired, </a:t>
            </a:r>
            <a:br>
              <a:rPr lang="en-US"/>
            </a:br>
            <a:r>
              <a:rPr lang="en-US"/>
              <a:t>they have enormous power </a:t>
            </a:r>
            <a:br>
              <a:rPr lang="en-US"/>
            </a:br>
            <a:r>
              <a:rPr lang="en-US"/>
              <a:t>to do harm</a:t>
            </a:r>
          </a:p>
          <a:p>
            <a:pPr lvl="1"/>
            <a:r>
              <a:rPr lang="en-US"/>
              <a:t>If you don’t have their knowledge </a:t>
            </a:r>
            <a:br>
              <a:rPr lang="en-US"/>
            </a:br>
            <a:r>
              <a:rPr lang="en-US"/>
              <a:t>transferred before they leave, can </a:t>
            </a:r>
            <a:br>
              <a:rPr lang="en-US"/>
            </a:br>
            <a:r>
              <a:rPr lang="en-US"/>
              <a:t>cause chaos</a:t>
            </a:r>
          </a:p>
        </p:txBody>
      </p:sp>
      <p:pic>
        <p:nvPicPr>
          <p:cNvPr id="1032197" name="Picture 5"/>
          <p:cNvPicPr>
            <a:picLocks noChangeAspect="1" noChangeArrowheads="1"/>
          </p:cNvPicPr>
          <p:nvPr/>
        </p:nvPicPr>
        <p:blipFill>
          <a:blip r:embed="rId3" cstate="print"/>
          <a:srcRect/>
          <a:stretch>
            <a:fillRect/>
          </a:stretch>
        </p:blipFill>
        <p:spPr bwMode="auto">
          <a:xfrm>
            <a:off x="6477000" y="4219575"/>
            <a:ext cx="2512949" cy="24860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r>
              <a:rPr lang="en-US"/>
              <a:t>Enforce Vacations</a:t>
            </a:r>
          </a:p>
        </p:txBody>
      </p:sp>
      <p:sp>
        <p:nvSpPr>
          <p:cNvPr id="1031171" name="Rectangle 3"/>
          <p:cNvSpPr>
            <a:spLocks noGrp="1" noChangeArrowheads="1"/>
          </p:cNvSpPr>
          <p:nvPr>
            <p:ph type="body" idx="1"/>
          </p:nvPr>
        </p:nvSpPr>
        <p:spPr>
          <a:xfrm>
            <a:off x="457200" y="1066800"/>
            <a:ext cx="4724400" cy="5257800"/>
          </a:xfrm>
        </p:spPr>
        <p:txBody>
          <a:bodyPr/>
          <a:lstStyle/>
          <a:p>
            <a:r>
              <a:rPr lang="en-US"/>
              <a:t>Vacations not only help employees, they offer an opportunity for </a:t>
            </a:r>
            <a:r>
              <a:rPr lang="en-US" i="1"/>
              <a:t>operational testing</a:t>
            </a:r>
          </a:p>
          <a:p>
            <a:r>
              <a:rPr lang="en-US"/>
              <a:t>Operations must continue in the absence of any one person</a:t>
            </a:r>
          </a:p>
          <a:p>
            <a:r>
              <a:rPr lang="en-US"/>
              <a:t>Case:</a:t>
            </a:r>
          </a:p>
          <a:p>
            <a:pPr lvl="1"/>
            <a:r>
              <a:rPr lang="en-US"/>
              <a:t>One client went on holiday on south-sea island without communications facilities</a:t>
            </a:r>
          </a:p>
          <a:p>
            <a:pPr lvl="1"/>
            <a:r>
              <a:rPr lang="en-US"/>
              <a:t>Operations ground to a halt for a week</a:t>
            </a:r>
          </a:p>
        </p:txBody>
      </p:sp>
      <p:pic>
        <p:nvPicPr>
          <p:cNvPr id="1031176" name="Picture 8"/>
          <p:cNvPicPr>
            <a:picLocks noChangeAspect="1" noChangeArrowheads="1"/>
          </p:cNvPicPr>
          <p:nvPr/>
        </p:nvPicPr>
        <p:blipFill>
          <a:blip r:embed="rId3" cstate="print"/>
          <a:srcRect/>
          <a:stretch>
            <a:fillRect/>
          </a:stretch>
        </p:blipFill>
        <p:spPr bwMode="auto">
          <a:xfrm>
            <a:off x="5272088" y="914400"/>
            <a:ext cx="3871912" cy="5943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r>
              <a:rPr lang="en-US"/>
              <a:t>Respond to Changes in Behavior</a:t>
            </a:r>
          </a:p>
        </p:txBody>
      </p:sp>
      <p:sp>
        <p:nvSpPr>
          <p:cNvPr id="1030147" name="Rectangle 3"/>
          <p:cNvSpPr>
            <a:spLocks noGrp="1" noChangeArrowheads="1"/>
          </p:cNvSpPr>
          <p:nvPr>
            <p:ph type="body" idx="1"/>
          </p:nvPr>
        </p:nvSpPr>
        <p:spPr>
          <a:xfrm>
            <a:off x="4953000" y="990600"/>
            <a:ext cx="4191000" cy="5486400"/>
          </a:xfrm>
        </p:spPr>
        <p:txBody>
          <a:bodyPr/>
          <a:lstStyle/>
          <a:p>
            <a:r>
              <a:rPr lang="en-US"/>
              <a:t>Any unusual change in mood / behavior warrants management attention</a:t>
            </a:r>
          </a:p>
          <a:p>
            <a:pPr lvl="1"/>
            <a:r>
              <a:rPr lang="en-US"/>
              <a:t>Happy → sad</a:t>
            </a:r>
          </a:p>
          <a:p>
            <a:pPr lvl="1"/>
            <a:r>
              <a:rPr lang="en-US"/>
              <a:t>Grumpy → friendly</a:t>
            </a:r>
          </a:p>
          <a:p>
            <a:pPr lvl="1"/>
            <a:r>
              <a:rPr lang="en-US"/>
              <a:t>Relaxed → nervous</a:t>
            </a:r>
          </a:p>
          <a:p>
            <a:r>
              <a:rPr lang="en-US"/>
              <a:t>Cases:</a:t>
            </a:r>
          </a:p>
          <a:p>
            <a:pPr lvl="1"/>
            <a:r>
              <a:rPr lang="en-US"/>
              <a:t>Employee appears with new expensive car</a:t>
            </a:r>
          </a:p>
          <a:p>
            <a:pPr lvl="1"/>
            <a:r>
              <a:rPr lang="en-US"/>
              <a:t>Nasty sysadmin suddenly all smiles</a:t>
            </a:r>
          </a:p>
        </p:txBody>
      </p:sp>
      <p:pic>
        <p:nvPicPr>
          <p:cNvPr id="1030149" name="Picture 5"/>
          <p:cNvPicPr>
            <a:picLocks noChangeAspect="1" noChangeArrowheads="1"/>
          </p:cNvPicPr>
          <p:nvPr/>
        </p:nvPicPr>
        <p:blipFill>
          <a:blip r:embed="rId3" cstate="print"/>
          <a:srcRect/>
          <a:stretch>
            <a:fillRect/>
          </a:stretch>
        </p:blipFill>
        <p:spPr bwMode="auto">
          <a:xfrm>
            <a:off x="0" y="1219200"/>
            <a:ext cx="4959350" cy="5334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r>
              <a:rPr lang="en-US"/>
              <a:t>Enforce Separation of Duties</a:t>
            </a:r>
          </a:p>
        </p:txBody>
      </p:sp>
      <p:sp>
        <p:nvSpPr>
          <p:cNvPr id="1029123" name="Rectangle 3"/>
          <p:cNvSpPr>
            <a:spLocks noGrp="1" noChangeArrowheads="1"/>
          </p:cNvSpPr>
          <p:nvPr>
            <p:ph type="body" idx="1"/>
          </p:nvPr>
        </p:nvSpPr>
        <p:spPr>
          <a:xfrm>
            <a:off x="990600" y="1676400"/>
            <a:ext cx="7467600" cy="4648200"/>
          </a:xfrm>
        </p:spPr>
        <p:txBody>
          <a:bodyPr/>
          <a:lstStyle/>
          <a:p>
            <a:pPr>
              <a:lnSpc>
                <a:spcPct val="80000"/>
              </a:lnSpc>
            </a:pPr>
            <a:r>
              <a:rPr lang="en-US"/>
              <a:t>No one should be able to </a:t>
            </a:r>
            <a:r>
              <a:rPr lang="en-US" i="1"/>
              <a:t>authorize</a:t>
            </a:r>
            <a:r>
              <a:rPr lang="en-US"/>
              <a:t> and also </a:t>
            </a:r>
            <a:r>
              <a:rPr lang="en-US" i="1"/>
              <a:t>carry out</a:t>
            </a:r>
            <a:r>
              <a:rPr lang="en-US"/>
              <a:t> a critical function</a:t>
            </a:r>
          </a:p>
          <a:p>
            <a:pPr>
              <a:lnSpc>
                <a:spcPct val="80000"/>
              </a:lnSpc>
            </a:pPr>
            <a:r>
              <a:rPr lang="en-US"/>
              <a:t>Examples</a:t>
            </a:r>
          </a:p>
          <a:p>
            <a:pPr lvl="1">
              <a:lnSpc>
                <a:spcPct val="80000"/>
              </a:lnSpc>
            </a:pPr>
            <a:r>
              <a:rPr lang="en-US"/>
              <a:t>Accounting:  make out </a:t>
            </a:r>
            <a:br>
              <a:rPr lang="en-US"/>
            </a:br>
            <a:r>
              <a:rPr lang="en-US"/>
              <a:t>check vs sign check</a:t>
            </a:r>
          </a:p>
          <a:p>
            <a:pPr lvl="1">
              <a:lnSpc>
                <a:spcPct val="80000"/>
              </a:lnSpc>
            </a:pPr>
            <a:r>
              <a:rPr lang="en-US"/>
              <a:t>Operations:  add a new </a:t>
            </a:r>
            <a:br>
              <a:rPr lang="en-US"/>
            </a:br>
            <a:r>
              <a:rPr lang="en-US"/>
              <a:t>batch job vs launch it</a:t>
            </a:r>
          </a:p>
          <a:p>
            <a:pPr lvl="1">
              <a:lnSpc>
                <a:spcPct val="80000"/>
              </a:lnSpc>
            </a:pPr>
            <a:r>
              <a:rPr lang="en-US"/>
              <a:t>Programming:  make a </a:t>
            </a:r>
            <a:br>
              <a:rPr lang="en-US"/>
            </a:br>
            <a:r>
              <a:rPr lang="en-US"/>
              <a:t>change vs put it into production</a:t>
            </a:r>
          </a:p>
          <a:p>
            <a:pPr lvl="1">
              <a:lnSpc>
                <a:spcPct val="80000"/>
              </a:lnSpc>
            </a:pPr>
            <a:r>
              <a:rPr lang="en-US"/>
              <a:t>Security:  add a new user vs authorize addition</a:t>
            </a:r>
          </a:p>
          <a:p>
            <a:pPr>
              <a:lnSpc>
                <a:spcPct val="80000"/>
              </a:lnSpc>
            </a:pPr>
            <a:r>
              <a:rPr lang="en-US"/>
              <a:t>Separation of duties forces </a:t>
            </a:r>
            <a:r>
              <a:rPr lang="en-US" i="1"/>
              <a:t>collusion</a:t>
            </a:r>
            <a:r>
              <a:rPr lang="en-US"/>
              <a:t> – more difficult for the criminal</a:t>
            </a:r>
          </a:p>
        </p:txBody>
      </p:sp>
      <p:pic>
        <p:nvPicPr>
          <p:cNvPr id="1029125" name="Picture 5"/>
          <p:cNvPicPr>
            <a:picLocks noChangeAspect="1" noChangeArrowheads="1"/>
          </p:cNvPicPr>
          <p:nvPr/>
        </p:nvPicPr>
        <p:blipFill>
          <a:blip r:embed="rId3" cstate="print"/>
          <a:srcRect/>
          <a:stretch>
            <a:fillRect/>
          </a:stretch>
        </p:blipFill>
        <p:spPr bwMode="auto">
          <a:xfrm>
            <a:off x="5410200" y="2044700"/>
            <a:ext cx="3581400" cy="23161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US"/>
              <a:t>Ban Unauthorized Security Probes</a:t>
            </a:r>
          </a:p>
        </p:txBody>
      </p:sp>
      <p:sp>
        <p:nvSpPr>
          <p:cNvPr id="1028099" name="Rectangle 3"/>
          <p:cNvSpPr>
            <a:spLocks noGrp="1" noChangeArrowheads="1"/>
          </p:cNvSpPr>
          <p:nvPr>
            <p:ph type="body" idx="1"/>
          </p:nvPr>
        </p:nvSpPr>
        <p:spPr>
          <a:xfrm>
            <a:off x="228600" y="1295400"/>
            <a:ext cx="4953000" cy="5562600"/>
          </a:xfrm>
        </p:spPr>
        <p:txBody>
          <a:bodyPr/>
          <a:lstStyle/>
          <a:p>
            <a:r>
              <a:rPr lang="en-US"/>
              <a:t>Explicitly forbid scans / probes of security posture</a:t>
            </a:r>
          </a:p>
          <a:p>
            <a:r>
              <a:rPr lang="en-US"/>
              <a:t>No one to install unauthorized security (or other) software</a:t>
            </a:r>
          </a:p>
          <a:p>
            <a:r>
              <a:rPr lang="en-US"/>
              <a:t>Require </a:t>
            </a:r>
            <a:r>
              <a:rPr lang="en-US" i="1"/>
              <a:t>written authorization</a:t>
            </a:r>
            <a:r>
              <a:rPr lang="en-US"/>
              <a:t>* from </a:t>
            </a:r>
            <a:r>
              <a:rPr lang="en-US" i="1"/>
              <a:t>appropriate authority</a:t>
            </a:r>
            <a:r>
              <a:rPr lang="en-US"/>
              <a:t> before attempting security evaluations</a:t>
            </a:r>
          </a:p>
          <a:p>
            <a:r>
              <a:rPr lang="en-US"/>
              <a:t>Warn all employees not to cooperate with “new security procedures” or “security checks” without verification of authority</a:t>
            </a:r>
          </a:p>
          <a:p>
            <a:pPr>
              <a:buFont typeface="Wingdings" pitchFamily="2" charset="2"/>
              <a:buNone/>
            </a:pPr>
            <a:r>
              <a:rPr lang="en-US"/>
              <a:t>______________________</a:t>
            </a:r>
          </a:p>
          <a:p>
            <a:pPr>
              <a:buFont typeface="Wingdings" pitchFamily="2" charset="2"/>
              <a:buNone/>
            </a:pPr>
            <a:r>
              <a:rPr lang="en-US" sz="1800"/>
              <a:t>* Known as the </a:t>
            </a:r>
            <a:r>
              <a:rPr lang="en-US" sz="1800" i="1"/>
              <a:t>get-out-of-jail card</a:t>
            </a:r>
            <a:endParaRPr lang="en-US" sz="1800"/>
          </a:p>
        </p:txBody>
      </p:sp>
      <p:pic>
        <p:nvPicPr>
          <p:cNvPr id="1028101" name="Picture 5"/>
          <p:cNvPicPr>
            <a:picLocks noChangeAspect="1" noChangeArrowheads="1"/>
          </p:cNvPicPr>
          <p:nvPr/>
        </p:nvPicPr>
        <p:blipFill>
          <a:blip r:embed="rId3" cstate="print"/>
          <a:srcRect/>
          <a:stretch>
            <a:fillRect/>
          </a:stretch>
        </p:blipFill>
        <p:spPr bwMode="auto">
          <a:xfrm>
            <a:off x="5216525" y="990600"/>
            <a:ext cx="3715179"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7924" name="Picture 4"/>
          <p:cNvPicPr>
            <a:picLocks noChangeAspect="1" noChangeArrowheads="1"/>
          </p:cNvPicPr>
          <p:nvPr/>
        </p:nvPicPr>
        <p:blipFill>
          <a:blip r:embed="rId3" cstate="print"/>
          <a:srcRect/>
          <a:stretch>
            <a:fillRect/>
          </a:stretch>
        </p:blipFill>
        <p:spPr bwMode="auto">
          <a:xfrm>
            <a:off x="4568825" y="1219200"/>
            <a:ext cx="4575175" cy="5334000"/>
          </a:xfrm>
          <a:prstGeom prst="rect">
            <a:avLst/>
          </a:prstGeom>
          <a:noFill/>
          <a:ln w="12700">
            <a:noFill/>
            <a:miter lim="800000"/>
            <a:headEnd type="none" w="sm" len="sm"/>
            <a:tailEnd type="none" w="sm" len="sm"/>
          </a:ln>
          <a:effectLst/>
        </p:spPr>
      </p:pic>
      <p:sp>
        <p:nvSpPr>
          <p:cNvPr id="977922" name="Rectangle 2"/>
          <p:cNvSpPr>
            <a:spLocks noGrp="1" noChangeArrowheads="1"/>
          </p:cNvSpPr>
          <p:nvPr>
            <p:ph type="title"/>
          </p:nvPr>
        </p:nvSpPr>
        <p:spPr>
          <a:xfrm>
            <a:off x="457200" y="152400"/>
            <a:ext cx="7924800" cy="838200"/>
          </a:xfrm>
        </p:spPr>
        <p:txBody>
          <a:bodyPr/>
          <a:lstStyle/>
          <a:p>
            <a:r>
              <a:rPr lang="en-US"/>
              <a:t>Termination of Employment (1)</a:t>
            </a:r>
          </a:p>
        </p:txBody>
      </p:sp>
      <p:sp>
        <p:nvSpPr>
          <p:cNvPr id="977923" name="Rectangle 3"/>
          <p:cNvSpPr>
            <a:spLocks noGrp="1" noChangeArrowheads="1"/>
          </p:cNvSpPr>
          <p:nvPr>
            <p:ph type="body" idx="1"/>
          </p:nvPr>
        </p:nvSpPr>
        <p:spPr>
          <a:xfrm>
            <a:off x="228600" y="990600"/>
            <a:ext cx="5181600" cy="5638800"/>
          </a:xfrm>
        </p:spPr>
        <p:txBody>
          <a:bodyPr/>
          <a:lstStyle/>
          <a:p>
            <a:pPr>
              <a:lnSpc>
                <a:spcPct val="80000"/>
              </a:lnSpc>
            </a:pPr>
            <a:r>
              <a:rPr lang="en-US"/>
              <a:t>Resignations vs. firings</a:t>
            </a:r>
          </a:p>
          <a:p>
            <a:pPr lvl="1">
              <a:lnSpc>
                <a:spcPct val="80000"/>
              </a:lnSpc>
            </a:pPr>
            <a:r>
              <a:rPr lang="en-US"/>
              <a:t>Which do you think is more challenging for security staff?</a:t>
            </a:r>
          </a:p>
          <a:p>
            <a:pPr>
              <a:lnSpc>
                <a:spcPct val="80000"/>
              </a:lnSpc>
            </a:pPr>
            <a:r>
              <a:rPr lang="en-US"/>
              <a:t>Shut down access immediately</a:t>
            </a:r>
          </a:p>
          <a:p>
            <a:pPr lvl="1">
              <a:lnSpc>
                <a:spcPct val="80000"/>
              </a:lnSpc>
            </a:pPr>
            <a:r>
              <a:rPr lang="en-US"/>
              <a:t>During exit interview</a:t>
            </a:r>
          </a:p>
          <a:p>
            <a:pPr lvl="1">
              <a:lnSpc>
                <a:spcPct val="80000"/>
              </a:lnSpc>
            </a:pPr>
            <a:r>
              <a:rPr lang="en-US"/>
              <a:t>Have procedures in place for complete removal of privileges for departing employee throughout </a:t>
            </a:r>
            <a:br>
              <a:rPr lang="en-US"/>
            </a:br>
            <a:r>
              <a:rPr lang="en-US"/>
              <a:t>entire organization</a:t>
            </a:r>
          </a:p>
          <a:p>
            <a:pPr>
              <a:lnSpc>
                <a:spcPct val="80000"/>
              </a:lnSpc>
            </a:pPr>
            <a:r>
              <a:rPr lang="en-US"/>
              <a:t>Retrieve corporate property</a:t>
            </a:r>
          </a:p>
          <a:p>
            <a:pPr lvl="1">
              <a:lnSpc>
                <a:spcPct val="80000"/>
              </a:lnSpc>
            </a:pPr>
            <a:r>
              <a:rPr lang="en-US"/>
              <a:t>Equipment, tokens, </a:t>
            </a:r>
            <a:br>
              <a:rPr lang="en-US"/>
            </a:br>
            <a:r>
              <a:rPr lang="en-US"/>
              <a:t>badges, documents, </a:t>
            </a:r>
            <a:br>
              <a:rPr lang="en-US"/>
            </a:br>
            <a:r>
              <a:rPr lang="en-US"/>
              <a:t>forms, policies….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381000" y="152400"/>
            <a:ext cx="7772400" cy="838200"/>
          </a:xfrm>
        </p:spPr>
        <p:txBody>
          <a:bodyPr/>
          <a:lstStyle/>
          <a:p>
            <a:r>
              <a:rPr lang="en-US"/>
              <a:t>Termination of Employment (2)</a:t>
            </a:r>
          </a:p>
        </p:txBody>
      </p:sp>
      <p:sp>
        <p:nvSpPr>
          <p:cNvPr id="1046531" name="Rectangle 3"/>
          <p:cNvSpPr>
            <a:spLocks noGrp="1" noChangeArrowheads="1"/>
          </p:cNvSpPr>
          <p:nvPr>
            <p:ph type="body" idx="1"/>
          </p:nvPr>
        </p:nvSpPr>
        <p:spPr>
          <a:xfrm>
            <a:off x="457200" y="914400"/>
            <a:ext cx="5943600" cy="2971800"/>
          </a:xfrm>
        </p:spPr>
        <p:txBody>
          <a:bodyPr/>
          <a:lstStyle/>
          <a:p>
            <a:r>
              <a:rPr lang="en-US"/>
              <a:t>Principle of consistency</a:t>
            </a:r>
          </a:p>
          <a:p>
            <a:pPr lvl="1"/>
            <a:r>
              <a:rPr lang="en-US"/>
              <a:t>Critically important to treat all employees the same way</a:t>
            </a:r>
          </a:p>
          <a:p>
            <a:pPr lvl="1"/>
            <a:r>
              <a:rPr lang="en-US"/>
              <a:t>Cannot give a farewell party to some and frog-march others to the door</a:t>
            </a:r>
          </a:p>
          <a:p>
            <a:pPr lvl="2"/>
            <a:r>
              <a:rPr lang="en-US"/>
              <a:t>Why not?</a:t>
            </a:r>
          </a:p>
        </p:txBody>
      </p:sp>
      <p:grpSp>
        <p:nvGrpSpPr>
          <p:cNvPr id="1046533" name="Group 5"/>
          <p:cNvGrpSpPr>
            <a:grpSpLocks/>
          </p:cNvGrpSpPr>
          <p:nvPr/>
        </p:nvGrpSpPr>
        <p:grpSpPr bwMode="auto">
          <a:xfrm>
            <a:off x="0" y="992188"/>
            <a:ext cx="9144000" cy="5865812"/>
            <a:chOff x="0" y="625"/>
            <a:chExt cx="5760" cy="3695"/>
          </a:xfrm>
        </p:grpSpPr>
        <p:graphicFrame>
          <p:nvGraphicFramePr>
            <p:cNvPr id="1046534" name="Object 6"/>
            <p:cNvGraphicFramePr>
              <a:graphicFrameLocks noChangeAspect="1"/>
            </p:cNvGraphicFramePr>
            <p:nvPr/>
          </p:nvGraphicFramePr>
          <p:xfrm>
            <a:off x="0" y="2448"/>
            <a:ext cx="4032" cy="1872"/>
          </p:xfrm>
          <a:graphic>
            <a:graphicData uri="http://schemas.openxmlformats.org/presentationml/2006/ole">
              <mc:AlternateContent xmlns:mc="http://schemas.openxmlformats.org/markup-compatibility/2006">
                <mc:Choice xmlns:v="urn:schemas-microsoft-com:vml" Requires="v">
                  <p:oleObj name="Photo Editor Photo" r:id="rId3" imgW="15238095" imgH="11390476" progId="">
                    <p:embed/>
                  </p:oleObj>
                </mc:Choice>
                <mc:Fallback>
                  <p:oleObj name="Photo Editor Photo" r:id="rId3" imgW="15238095" imgH="11390476"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t="49338" r="34952"/>
                        <a:stretch>
                          <a:fillRect/>
                        </a:stretch>
                      </p:blipFill>
                      <p:spPr bwMode="auto">
                        <a:xfrm>
                          <a:off x="0" y="2448"/>
                          <a:ext cx="4032" cy="187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6535" name="Object 7"/>
            <p:cNvGraphicFramePr>
              <a:graphicFrameLocks noChangeAspect="1"/>
            </p:cNvGraphicFramePr>
            <p:nvPr/>
          </p:nvGraphicFramePr>
          <p:xfrm>
            <a:off x="4032" y="625"/>
            <a:ext cx="1728" cy="3695"/>
          </p:xfrm>
          <a:graphic>
            <a:graphicData uri="http://schemas.openxmlformats.org/presentationml/2006/ole">
              <mc:AlternateContent xmlns:mc="http://schemas.openxmlformats.org/markup-compatibility/2006">
                <mc:Choice xmlns:v="urn:schemas-microsoft-com:vml" Requires="v">
                  <p:oleObj name="Photo Editor Photo" r:id="rId5" imgW="15238095" imgH="11390476" progId="">
                    <p:embed/>
                  </p:oleObj>
                </mc:Choice>
                <mc:Fallback>
                  <p:oleObj name="Photo Editor Photo" r:id="rId5" imgW="15238095" imgH="11390476"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l="65048"/>
                        <a:stretch>
                          <a:fillRect/>
                        </a:stretch>
                      </p:blipFill>
                      <p:spPr bwMode="auto">
                        <a:xfrm>
                          <a:off x="4032" y="625"/>
                          <a:ext cx="1728" cy="369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dirty="0"/>
              <a:t>Review Questions (1)</a:t>
            </a:r>
          </a:p>
        </p:txBody>
      </p:sp>
      <p:sp>
        <p:nvSpPr>
          <p:cNvPr id="990211" name="Rectangle 3"/>
          <p:cNvSpPr>
            <a:spLocks noGrp="1" noChangeArrowheads="1"/>
          </p:cNvSpPr>
          <p:nvPr>
            <p:ph type="body" idx="1"/>
          </p:nvPr>
        </p:nvSpPr>
        <p:spPr>
          <a:xfrm>
            <a:off x="228600" y="1066800"/>
            <a:ext cx="8686800" cy="5562600"/>
          </a:xfrm>
        </p:spPr>
        <p:txBody>
          <a:bodyPr/>
          <a:lstStyle/>
          <a:p>
            <a:pPr marL="457200" indent="-457200">
              <a:lnSpc>
                <a:spcPct val="80000"/>
              </a:lnSpc>
              <a:buFont typeface="Wingdings" pitchFamily="2" charset="2"/>
              <a:buAutoNum type="arabicPeriod"/>
            </a:pPr>
            <a:r>
              <a:rPr lang="en-US" sz="2600"/>
              <a:t>Why should the security group work with the HR department to establish procedures for safeguarding information and information systems?</a:t>
            </a:r>
          </a:p>
          <a:p>
            <a:pPr marL="457200" indent="-457200">
              <a:lnSpc>
                <a:spcPct val="80000"/>
              </a:lnSpc>
              <a:buFont typeface="Wingdings" pitchFamily="2" charset="2"/>
              <a:buAutoNum type="arabicPeriod"/>
            </a:pPr>
            <a:r>
              <a:rPr lang="en-US" sz="2600"/>
              <a:t>How can dishonest employees compromise information security? (many ways)</a:t>
            </a:r>
          </a:p>
          <a:p>
            <a:pPr marL="457200" indent="-457200">
              <a:lnSpc>
                <a:spcPct val="80000"/>
              </a:lnSpc>
              <a:buFont typeface="Wingdings" pitchFamily="2" charset="2"/>
              <a:buAutoNum type="arabicPeriod"/>
            </a:pPr>
            <a:r>
              <a:rPr lang="en-US" sz="2600"/>
              <a:t>What are the key safeguards during the hiring process that can reduce risk of information security breaches?</a:t>
            </a:r>
          </a:p>
          <a:p>
            <a:pPr marL="457200" indent="-457200">
              <a:lnSpc>
                <a:spcPct val="80000"/>
              </a:lnSpc>
              <a:buFont typeface="Wingdings" pitchFamily="2" charset="2"/>
              <a:buAutoNum type="arabicPeriod"/>
            </a:pPr>
            <a:r>
              <a:rPr lang="en-US" sz="2600"/>
              <a:t>Be ready to explain all of the key principles of effective employee management that improve information security as discussed in the chapter and the slides.</a:t>
            </a:r>
          </a:p>
          <a:p>
            <a:pPr marL="457200" indent="-457200">
              <a:lnSpc>
                <a:spcPct val="80000"/>
              </a:lnSpc>
              <a:buFont typeface="Wingdings" pitchFamily="2" charset="2"/>
              <a:buAutoNum type="arabicPeriod"/>
            </a:pPr>
            <a:r>
              <a:rPr lang="en-US" sz="2600"/>
              <a:t>Discuss the relative difficulties of resignations and firings for security enforcement.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pPr>
              <a:buFont typeface="Wingdings" pitchFamily="2" charset="2"/>
              <a:buNone/>
            </a:pPr>
            <a:r>
              <a:rPr lang="en-US" dirty="0"/>
              <a:t>Review Questions (2)</a:t>
            </a:r>
          </a:p>
        </p:txBody>
      </p:sp>
      <p:sp>
        <p:nvSpPr>
          <p:cNvPr id="1042435" name="Rectangle 3"/>
          <p:cNvSpPr>
            <a:spLocks noGrp="1" noChangeArrowheads="1"/>
          </p:cNvSpPr>
          <p:nvPr>
            <p:ph type="body" idx="1"/>
          </p:nvPr>
        </p:nvSpPr>
        <p:spPr>
          <a:xfrm>
            <a:off x="381000" y="1143000"/>
            <a:ext cx="8382000" cy="5486400"/>
          </a:xfrm>
        </p:spPr>
        <p:txBody>
          <a:bodyPr/>
          <a:lstStyle/>
          <a:p>
            <a:pPr marL="514350" indent="-514350">
              <a:lnSpc>
                <a:spcPct val="80000"/>
              </a:lnSpc>
              <a:buFont typeface="+mj-lt"/>
              <a:buAutoNum type="arabicPeriod" startAt="6"/>
            </a:pPr>
            <a:r>
              <a:rPr lang="en-US" sz="2600" dirty="0"/>
              <a:t>Do some research in the </a:t>
            </a:r>
            <a:r>
              <a:rPr lang="en-US" sz="2600" i="1" dirty="0"/>
              <a:t>Kreitzberg Library Databases</a:t>
            </a:r>
            <a:r>
              <a:rPr lang="en-US" sz="2600" dirty="0"/>
              <a:t> to identify a recent case in which one or more employees caused a serious breach of security.  </a:t>
            </a:r>
          </a:p>
          <a:p>
            <a:pPr marL="914400" lvl="1" indent="-514350">
              <a:lnSpc>
                <a:spcPct val="80000"/>
              </a:lnSpc>
            </a:pPr>
            <a:r>
              <a:rPr lang="en-US" sz="2600" dirty="0"/>
              <a:t>Write a 250±50 word essay analyzing the case and showing how the topics in today’s lecture bear upon the case.  Suggest improvements in procedures if possible.</a:t>
            </a:r>
          </a:p>
          <a:p>
            <a:pPr marL="914400" lvl="1" indent="-514350">
              <a:lnSpc>
                <a:spcPct val="80000"/>
              </a:lnSpc>
            </a:pPr>
            <a:r>
              <a:rPr lang="en-US" sz="2600" dirty="0"/>
              <a:t>POST YOUR ANSWER ON THE NUoodle MESSAGE BOARD FOR IS342 for other students to read and comment upon AND FOR EXTRA POINTS ON YOUR QUIZ GRADE.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30" name="Rectangle 6"/>
          <p:cNvSpPr>
            <a:spLocks noGrp="1" noChangeArrowheads="1"/>
          </p:cNvSpPr>
          <p:nvPr>
            <p:ph type="title"/>
          </p:nvPr>
        </p:nvSpPr>
        <p:spPr/>
        <p:txBody>
          <a:bodyPr/>
          <a:lstStyle/>
          <a:p>
            <a:r>
              <a:rPr lang="en-US"/>
              <a:t>What’s the Problem?</a:t>
            </a:r>
          </a:p>
        </p:txBody>
      </p:sp>
      <p:sp>
        <p:nvSpPr>
          <p:cNvPr id="973831" name="Rectangle 7"/>
          <p:cNvSpPr>
            <a:spLocks noGrp="1" noChangeArrowheads="1"/>
          </p:cNvSpPr>
          <p:nvPr>
            <p:ph type="body" idx="1"/>
          </p:nvPr>
        </p:nvSpPr>
        <p:spPr/>
        <p:txBody>
          <a:bodyPr/>
          <a:lstStyle/>
          <a:p>
            <a:r>
              <a:rPr lang="en-US"/>
              <a:t>Human beings are at the core of information assurance</a:t>
            </a:r>
          </a:p>
          <a:p>
            <a:r>
              <a:rPr lang="en-US"/>
              <a:t>Employees who are trusted can bypass normal security controls</a:t>
            </a:r>
          </a:p>
          <a:p>
            <a:r>
              <a:rPr lang="en-US"/>
              <a:t>Dishonest people are good at fooling others into trusting them</a:t>
            </a:r>
          </a:p>
          <a:p>
            <a:r>
              <a:rPr lang="en-US"/>
              <a:t>Anyone with physical access to computer systems has virtually complete control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sz="3900" dirty="0"/>
              <a:t>Review Questions (3)</a:t>
            </a:r>
          </a:p>
        </p:txBody>
      </p:sp>
      <p:sp>
        <p:nvSpPr>
          <p:cNvPr id="1044483" name="Rectangle 3"/>
          <p:cNvSpPr>
            <a:spLocks noGrp="1" noChangeArrowheads="1"/>
          </p:cNvSpPr>
          <p:nvPr>
            <p:ph type="body" idx="1"/>
          </p:nvPr>
        </p:nvSpPr>
        <p:spPr>
          <a:xfrm>
            <a:off x="228600" y="1143000"/>
            <a:ext cx="8534400" cy="5410200"/>
          </a:xfrm>
        </p:spPr>
        <p:txBody>
          <a:bodyPr/>
          <a:lstStyle/>
          <a:p>
            <a:pPr marL="514350" indent="-514350">
              <a:buFont typeface="+mj-lt"/>
              <a:buAutoNum type="arabicPeriod" startAt="7"/>
            </a:pPr>
            <a:r>
              <a:rPr lang="en-US" sz="2600" dirty="0"/>
              <a:t>Write a portion of an employment policy that details explicitly how employees are to be treated when they are fired.  </a:t>
            </a:r>
          </a:p>
          <a:p>
            <a:pPr lvl="1"/>
            <a:r>
              <a:rPr lang="en-US" sz="2600" dirty="0"/>
              <a:t>This policy will likely have several parts.</a:t>
            </a:r>
          </a:p>
          <a:p>
            <a:pPr lvl="1"/>
            <a:r>
              <a:rPr lang="en-US" sz="2600" dirty="0"/>
              <a:t>Expect to take about least 300±50 words for this assignment.</a:t>
            </a:r>
          </a:p>
          <a:p>
            <a:pPr lvl="1"/>
            <a:r>
              <a:rPr lang="en-US" sz="2600" dirty="0"/>
              <a:t>POST YOUR ANSWER ON THE NUoodle MESSAGE BOARD for other students to read and comment upon and FOR EXTRA POINTS.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990600" y="838200"/>
            <a:ext cx="7162800" cy="4419600"/>
          </a:xfrm>
        </p:spPr>
        <p:txBody>
          <a:bodyPr/>
          <a:lstStyle/>
          <a:p>
            <a:pPr algn="ctr"/>
            <a:r>
              <a:rPr lang="en-US" sz="8000" dirty="0"/>
              <a:t>Now go and study</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p:txBody>
          <a:bodyPr/>
          <a:lstStyle/>
          <a:p>
            <a:r>
              <a:rPr lang="en-US"/>
              <a:t>Threats Before 1993</a:t>
            </a:r>
          </a:p>
        </p:txBody>
      </p:sp>
      <p:sp>
        <p:nvSpPr>
          <p:cNvPr id="997379" name="Rectangle 3"/>
          <p:cNvSpPr>
            <a:spLocks noGrp="1" noChangeArrowheads="1"/>
          </p:cNvSpPr>
          <p:nvPr>
            <p:ph type="body" idx="1"/>
          </p:nvPr>
        </p:nvSpPr>
        <p:spPr>
          <a:xfrm>
            <a:off x="990600" y="3733800"/>
            <a:ext cx="7162800" cy="2667000"/>
          </a:xfrm>
        </p:spPr>
        <p:txBody>
          <a:bodyPr/>
          <a:lstStyle/>
          <a:p>
            <a:r>
              <a:rPr lang="en-US"/>
              <a:t>Fuzzy borders</a:t>
            </a:r>
          </a:p>
          <a:p>
            <a:pPr lvl="1"/>
            <a:r>
              <a:rPr lang="en-US"/>
              <a:t>bad information about computer crime</a:t>
            </a:r>
          </a:p>
          <a:p>
            <a:r>
              <a:rPr lang="en-US"/>
              <a:t>Problems of ascertainment</a:t>
            </a:r>
          </a:p>
          <a:p>
            <a:pPr lvl="1"/>
            <a:r>
              <a:rPr lang="en-US"/>
              <a:t>noticing violations</a:t>
            </a:r>
          </a:p>
          <a:p>
            <a:pPr lvl="1"/>
            <a:r>
              <a:rPr lang="en-US"/>
              <a:t>reporting</a:t>
            </a:r>
          </a:p>
          <a:p>
            <a:pPr lvl="1"/>
            <a:r>
              <a:rPr lang="en-US"/>
              <a:t>consolidating information</a:t>
            </a:r>
          </a:p>
        </p:txBody>
      </p:sp>
      <p:grpSp>
        <p:nvGrpSpPr>
          <p:cNvPr id="997380" name="Group 4"/>
          <p:cNvGrpSpPr>
            <a:grpSpLocks/>
          </p:cNvGrpSpPr>
          <p:nvPr/>
        </p:nvGrpSpPr>
        <p:grpSpPr bwMode="auto">
          <a:xfrm>
            <a:off x="457200" y="2057400"/>
            <a:ext cx="8070850" cy="1585913"/>
            <a:chOff x="288" y="1296"/>
            <a:chExt cx="5084" cy="999"/>
          </a:xfrm>
        </p:grpSpPr>
        <p:sp>
          <p:nvSpPr>
            <p:cNvPr id="997381" name="Rectangle 5"/>
            <p:cNvSpPr>
              <a:spLocks noChangeArrowheads="1"/>
            </p:cNvSpPr>
            <p:nvPr/>
          </p:nvSpPr>
          <p:spPr bwMode="auto">
            <a:xfrm>
              <a:off x="1344" y="2064"/>
              <a:ext cx="428" cy="231"/>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E&amp;O</a:t>
              </a:r>
            </a:p>
          </p:txBody>
        </p:sp>
        <p:sp>
          <p:nvSpPr>
            <p:cNvPr id="997382" name="Rectangle 6"/>
            <p:cNvSpPr>
              <a:spLocks noChangeArrowheads="1"/>
            </p:cNvSpPr>
            <p:nvPr/>
          </p:nvSpPr>
          <p:spPr bwMode="auto">
            <a:xfrm>
              <a:off x="2880" y="1296"/>
              <a:ext cx="380" cy="231"/>
            </a:xfrm>
            <a:prstGeom prst="rect">
              <a:avLst/>
            </a:prstGeom>
            <a:noFill/>
            <a:ln w="9525">
              <a:noFill/>
              <a:miter lim="800000"/>
              <a:headEnd/>
              <a:tailEnd/>
            </a:ln>
            <a:effectLst/>
          </p:spPr>
          <p:txBody>
            <a:bodyPr wrap="none" lIns="92075" tIns="46038" rIns="92075" bIns="46038">
              <a:spAutoFit/>
            </a:bodyPr>
            <a:lstStyle/>
            <a:p>
              <a:r>
                <a:rPr lang="en-US" sz="1800">
                  <a:solidFill>
                    <a:srgbClr val="FF0000"/>
                  </a:solidFill>
                </a:rPr>
                <a:t>Fire</a:t>
              </a:r>
            </a:p>
          </p:txBody>
        </p:sp>
        <p:sp>
          <p:nvSpPr>
            <p:cNvPr id="997383" name="Rectangle 7"/>
            <p:cNvSpPr>
              <a:spLocks noChangeArrowheads="1"/>
            </p:cNvSpPr>
            <p:nvPr/>
          </p:nvSpPr>
          <p:spPr bwMode="auto">
            <a:xfrm>
              <a:off x="3216" y="2064"/>
              <a:ext cx="516" cy="231"/>
            </a:xfrm>
            <a:prstGeom prst="rect">
              <a:avLst/>
            </a:prstGeom>
            <a:noFill/>
            <a:ln w="9525">
              <a:noFill/>
              <a:miter lim="800000"/>
              <a:headEnd/>
              <a:tailEnd/>
            </a:ln>
            <a:effectLst/>
          </p:spPr>
          <p:txBody>
            <a:bodyPr wrap="none" lIns="92075" tIns="46038" rIns="92075" bIns="46038">
              <a:spAutoFit/>
            </a:bodyPr>
            <a:lstStyle/>
            <a:p>
              <a:r>
                <a:rPr lang="en-US" sz="1800">
                  <a:solidFill>
                    <a:srgbClr val="3366FF"/>
                  </a:solidFill>
                </a:rPr>
                <a:t>Water</a:t>
              </a:r>
            </a:p>
          </p:txBody>
        </p:sp>
        <p:sp>
          <p:nvSpPr>
            <p:cNvPr id="997384" name="Rectangle 8"/>
            <p:cNvSpPr>
              <a:spLocks noChangeArrowheads="1"/>
            </p:cNvSpPr>
            <p:nvPr/>
          </p:nvSpPr>
          <p:spPr bwMode="auto">
            <a:xfrm>
              <a:off x="3504" y="1296"/>
              <a:ext cx="812" cy="231"/>
            </a:xfrm>
            <a:prstGeom prst="rect">
              <a:avLst/>
            </a:prstGeom>
            <a:noFill/>
            <a:ln w="9525">
              <a:noFill/>
              <a:miter lim="800000"/>
              <a:headEnd/>
              <a:tailEnd/>
            </a:ln>
            <a:effectLst/>
          </p:spPr>
          <p:txBody>
            <a:bodyPr wrap="none" lIns="92075" tIns="46038" rIns="92075" bIns="46038">
              <a:spAutoFit/>
            </a:bodyPr>
            <a:lstStyle/>
            <a:p>
              <a:r>
                <a:rPr lang="en-US" sz="1800">
                  <a:solidFill>
                    <a:srgbClr val="FF9900"/>
                  </a:solidFill>
                </a:rPr>
                <a:t>Dishonest</a:t>
              </a:r>
            </a:p>
          </p:txBody>
        </p:sp>
        <p:sp>
          <p:nvSpPr>
            <p:cNvPr id="997385" name="Rectangle 9"/>
            <p:cNvSpPr>
              <a:spLocks noChangeArrowheads="1"/>
            </p:cNvSpPr>
            <p:nvPr/>
          </p:nvSpPr>
          <p:spPr bwMode="auto">
            <a:xfrm>
              <a:off x="3984" y="2064"/>
              <a:ext cx="916" cy="231"/>
            </a:xfrm>
            <a:prstGeom prst="rect">
              <a:avLst/>
            </a:prstGeom>
            <a:noFill/>
            <a:ln w="9525">
              <a:noFill/>
              <a:miter lim="800000"/>
              <a:headEnd/>
              <a:tailEnd/>
            </a:ln>
            <a:effectLst/>
          </p:spPr>
          <p:txBody>
            <a:bodyPr wrap="none" lIns="92075" tIns="46038" rIns="92075" bIns="46038">
              <a:spAutoFit/>
            </a:bodyPr>
            <a:lstStyle/>
            <a:p>
              <a:r>
                <a:rPr lang="en-US" sz="1800">
                  <a:solidFill>
                    <a:srgbClr val="99CC00"/>
                  </a:solidFill>
                </a:rPr>
                <a:t>Disgruntled</a:t>
              </a:r>
            </a:p>
          </p:txBody>
        </p:sp>
        <p:sp>
          <p:nvSpPr>
            <p:cNvPr id="997386" name="Rectangle 10"/>
            <p:cNvSpPr>
              <a:spLocks noChangeArrowheads="1"/>
            </p:cNvSpPr>
            <p:nvPr/>
          </p:nvSpPr>
          <p:spPr bwMode="auto">
            <a:xfrm>
              <a:off x="4416" y="1296"/>
              <a:ext cx="708" cy="231"/>
            </a:xfrm>
            <a:prstGeom prst="rect">
              <a:avLst/>
            </a:prstGeom>
            <a:noFill/>
            <a:ln w="9525">
              <a:noFill/>
              <a:miter lim="800000"/>
              <a:headEnd/>
              <a:tailEnd/>
            </a:ln>
            <a:effectLst/>
          </p:spPr>
          <p:txBody>
            <a:bodyPr wrap="none" lIns="92075" tIns="46038" rIns="92075" bIns="46038">
              <a:spAutoFit/>
            </a:bodyPr>
            <a:lstStyle/>
            <a:p>
              <a:r>
                <a:rPr lang="en-US" sz="1800">
                  <a:solidFill>
                    <a:schemeClr val="bg2"/>
                  </a:solidFill>
                </a:rPr>
                <a:t>Outsider</a:t>
              </a:r>
            </a:p>
          </p:txBody>
        </p:sp>
        <p:sp>
          <p:nvSpPr>
            <p:cNvPr id="997387" name="Rectangle 11"/>
            <p:cNvSpPr>
              <a:spLocks noChangeArrowheads="1"/>
            </p:cNvSpPr>
            <p:nvPr/>
          </p:nvSpPr>
          <p:spPr bwMode="auto">
            <a:xfrm>
              <a:off x="4896" y="2064"/>
              <a:ext cx="476" cy="231"/>
            </a:xfrm>
            <a:prstGeom prst="rect">
              <a:avLst/>
            </a:prstGeom>
            <a:noFill/>
            <a:ln w="9525">
              <a:noFill/>
              <a:miter lim="800000"/>
              <a:headEnd/>
              <a:tailEnd/>
            </a:ln>
            <a:effectLst/>
          </p:spPr>
          <p:txBody>
            <a:bodyPr wrap="none" lIns="92075" tIns="46038" rIns="92075" bIns="46038">
              <a:spAutoFit/>
            </a:bodyPr>
            <a:lstStyle/>
            <a:p>
              <a:r>
                <a:rPr lang="en-US" sz="1800">
                  <a:solidFill>
                    <a:srgbClr val="9933FF"/>
                  </a:solidFill>
                </a:rPr>
                <a:t>Virus</a:t>
              </a:r>
            </a:p>
          </p:txBody>
        </p:sp>
        <p:sp>
          <p:nvSpPr>
            <p:cNvPr id="997388" name="Rectangle 12"/>
            <p:cNvSpPr>
              <a:spLocks noChangeArrowheads="1"/>
            </p:cNvSpPr>
            <p:nvPr/>
          </p:nvSpPr>
          <p:spPr bwMode="auto">
            <a:xfrm>
              <a:off x="288" y="1536"/>
              <a:ext cx="2400" cy="480"/>
            </a:xfrm>
            <a:prstGeom prst="rect">
              <a:avLst/>
            </a:prstGeom>
            <a:solidFill>
              <a:schemeClr val="accent2"/>
            </a:solidFill>
            <a:ln w="12700">
              <a:noFill/>
              <a:miter lim="800000"/>
              <a:headEnd type="none" w="sm" len="sm"/>
              <a:tailEnd type="none" w="sm" len="sm"/>
            </a:ln>
            <a:effectLst/>
          </p:spPr>
          <p:txBody>
            <a:bodyPr wrap="none" anchor="ctr"/>
            <a:lstStyle/>
            <a:p>
              <a:endParaRPr lang="en-US"/>
            </a:p>
          </p:txBody>
        </p:sp>
        <p:sp>
          <p:nvSpPr>
            <p:cNvPr id="997389" name="Rectangle 13"/>
            <p:cNvSpPr>
              <a:spLocks noChangeArrowheads="1"/>
            </p:cNvSpPr>
            <p:nvPr/>
          </p:nvSpPr>
          <p:spPr bwMode="auto">
            <a:xfrm>
              <a:off x="3024" y="1536"/>
              <a:ext cx="480" cy="480"/>
            </a:xfrm>
            <a:prstGeom prst="rect">
              <a:avLst/>
            </a:prstGeom>
            <a:gradFill rotWithShape="0">
              <a:gsLst>
                <a:gs pos="0">
                  <a:srgbClr val="FF0000"/>
                </a:gs>
                <a:gs pos="100000">
                  <a:srgbClr val="3366FF"/>
                </a:gs>
              </a:gsLst>
              <a:lin ang="0" scaled="1"/>
            </a:gradFill>
            <a:ln w="12700">
              <a:noFill/>
              <a:miter lim="800000"/>
              <a:headEnd type="none" w="sm" len="sm"/>
              <a:tailEnd type="none" w="sm" len="sm"/>
            </a:ln>
            <a:effectLst/>
          </p:spPr>
          <p:txBody>
            <a:bodyPr wrap="none" anchor="ctr"/>
            <a:lstStyle/>
            <a:p>
              <a:endParaRPr lang="en-US"/>
            </a:p>
          </p:txBody>
        </p:sp>
        <p:sp>
          <p:nvSpPr>
            <p:cNvPr id="997390" name="Rectangle 14"/>
            <p:cNvSpPr>
              <a:spLocks noChangeArrowheads="1"/>
            </p:cNvSpPr>
            <p:nvPr/>
          </p:nvSpPr>
          <p:spPr bwMode="auto">
            <a:xfrm>
              <a:off x="3504" y="1536"/>
              <a:ext cx="384" cy="480"/>
            </a:xfrm>
            <a:prstGeom prst="rect">
              <a:avLst/>
            </a:prstGeom>
            <a:gradFill rotWithShape="0">
              <a:gsLst>
                <a:gs pos="0">
                  <a:srgbClr val="3366FF"/>
                </a:gs>
                <a:gs pos="100000">
                  <a:srgbClr val="FF9900"/>
                </a:gs>
              </a:gsLst>
              <a:lin ang="0" scaled="1"/>
            </a:gradFill>
            <a:ln w="12700">
              <a:noFill/>
              <a:miter lim="800000"/>
              <a:headEnd type="none" w="sm" len="sm"/>
              <a:tailEnd type="none" w="sm" len="sm"/>
            </a:ln>
            <a:effectLst/>
          </p:spPr>
          <p:txBody>
            <a:bodyPr wrap="none" anchor="ctr"/>
            <a:lstStyle/>
            <a:p>
              <a:endParaRPr lang="en-US"/>
            </a:p>
          </p:txBody>
        </p:sp>
        <p:sp>
          <p:nvSpPr>
            <p:cNvPr id="997391" name="Rectangle 15"/>
            <p:cNvSpPr>
              <a:spLocks noChangeArrowheads="1"/>
            </p:cNvSpPr>
            <p:nvPr/>
          </p:nvSpPr>
          <p:spPr bwMode="auto">
            <a:xfrm>
              <a:off x="3888" y="1536"/>
              <a:ext cx="576" cy="480"/>
            </a:xfrm>
            <a:prstGeom prst="rect">
              <a:avLst/>
            </a:prstGeom>
            <a:gradFill rotWithShape="0">
              <a:gsLst>
                <a:gs pos="0">
                  <a:srgbClr val="FF9900"/>
                </a:gs>
                <a:gs pos="100000">
                  <a:srgbClr val="99CC00"/>
                </a:gs>
              </a:gsLst>
              <a:lin ang="0" scaled="1"/>
            </a:gradFill>
            <a:ln w="12700">
              <a:noFill/>
              <a:miter lim="800000"/>
              <a:headEnd type="none" w="sm" len="sm"/>
              <a:tailEnd type="none" w="sm" len="sm"/>
            </a:ln>
            <a:effectLst/>
          </p:spPr>
          <p:txBody>
            <a:bodyPr wrap="none" anchor="ctr"/>
            <a:lstStyle/>
            <a:p>
              <a:endParaRPr lang="en-US"/>
            </a:p>
          </p:txBody>
        </p:sp>
        <p:sp>
          <p:nvSpPr>
            <p:cNvPr id="997392" name="Rectangle 16"/>
            <p:cNvSpPr>
              <a:spLocks noChangeArrowheads="1"/>
            </p:cNvSpPr>
            <p:nvPr/>
          </p:nvSpPr>
          <p:spPr bwMode="auto">
            <a:xfrm>
              <a:off x="4464" y="1536"/>
              <a:ext cx="288" cy="480"/>
            </a:xfrm>
            <a:prstGeom prst="rect">
              <a:avLst/>
            </a:prstGeom>
            <a:gradFill rotWithShape="0">
              <a:gsLst>
                <a:gs pos="0">
                  <a:srgbClr val="99CC00"/>
                </a:gs>
                <a:gs pos="100000">
                  <a:schemeClr val="bg2"/>
                </a:gs>
              </a:gsLst>
              <a:lin ang="0" scaled="1"/>
            </a:gradFill>
            <a:ln w="12700">
              <a:noFill/>
              <a:miter lim="800000"/>
              <a:headEnd type="none" w="sm" len="sm"/>
              <a:tailEnd type="none" w="sm" len="sm"/>
            </a:ln>
            <a:effectLst/>
          </p:spPr>
          <p:txBody>
            <a:bodyPr wrap="none" anchor="ctr"/>
            <a:lstStyle/>
            <a:p>
              <a:endParaRPr lang="en-US"/>
            </a:p>
          </p:txBody>
        </p:sp>
        <p:sp>
          <p:nvSpPr>
            <p:cNvPr id="997393" name="Rectangle 17"/>
            <p:cNvSpPr>
              <a:spLocks noChangeArrowheads="1"/>
            </p:cNvSpPr>
            <p:nvPr/>
          </p:nvSpPr>
          <p:spPr bwMode="auto">
            <a:xfrm>
              <a:off x="4752" y="1536"/>
              <a:ext cx="192" cy="480"/>
            </a:xfrm>
            <a:prstGeom prst="rect">
              <a:avLst/>
            </a:prstGeom>
            <a:gradFill rotWithShape="0">
              <a:gsLst>
                <a:gs pos="0">
                  <a:schemeClr val="bg2"/>
                </a:gs>
                <a:gs pos="100000">
                  <a:srgbClr val="9933FF"/>
                </a:gs>
              </a:gsLst>
              <a:lin ang="0" scaled="1"/>
            </a:gradFill>
            <a:ln w="12700">
              <a:noFill/>
              <a:miter lim="800000"/>
              <a:headEnd type="none" w="sm" len="sm"/>
              <a:tailEnd type="none" w="sm" len="sm"/>
            </a:ln>
            <a:effectLst/>
          </p:spPr>
          <p:txBody>
            <a:bodyPr wrap="none" anchor="ctr"/>
            <a:lstStyle/>
            <a:p>
              <a:endParaRPr lang="en-US"/>
            </a:p>
          </p:txBody>
        </p:sp>
        <p:sp>
          <p:nvSpPr>
            <p:cNvPr id="997394" name="Rectangle 18"/>
            <p:cNvSpPr>
              <a:spLocks noChangeArrowheads="1"/>
            </p:cNvSpPr>
            <p:nvPr/>
          </p:nvSpPr>
          <p:spPr bwMode="auto">
            <a:xfrm>
              <a:off x="4944" y="1536"/>
              <a:ext cx="144" cy="480"/>
            </a:xfrm>
            <a:prstGeom prst="rect">
              <a:avLst/>
            </a:prstGeom>
            <a:solidFill>
              <a:srgbClr val="9933FF"/>
            </a:solidFill>
            <a:ln w="12700">
              <a:noFill/>
              <a:miter lim="800000"/>
              <a:headEnd type="none" w="sm" len="sm"/>
              <a:tailEnd type="none" w="sm" len="sm"/>
            </a:ln>
            <a:effectLst/>
          </p:spPr>
          <p:txBody>
            <a:bodyPr wrap="none" anchor="ctr"/>
            <a:lstStyle/>
            <a:p>
              <a:endParaRPr lang="en-US"/>
            </a:p>
          </p:txBody>
        </p:sp>
        <p:sp>
          <p:nvSpPr>
            <p:cNvPr id="997395" name="Rectangle 19"/>
            <p:cNvSpPr>
              <a:spLocks noChangeArrowheads="1"/>
            </p:cNvSpPr>
            <p:nvPr/>
          </p:nvSpPr>
          <p:spPr bwMode="auto">
            <a:xfrm>
              <a:off x="2688" y="1536"/>
              <a:ext cx="336" cy="480"/>
            </a:xfrm>
            <a:prstGeom prst="rect">
              <a:avLst/>
            </a:prstGeom>
            <a:gradFill rotWithShape="0">
              <a:gsLst>
                <a:gs pos="0">
                  <a:schemeClr val="accent2"/>
                </a:gs>
                <a:gs pos="100000">
                  <a:srgbClr val="FF0000"/>
                </a:gs>
              </a:gsLst>
              <a:lin ang="0" scaled="1"/>
            </a:gradFill>
            <a:ln w="12700">
              <a:noFill/>
              <a:miter lim="800000"/>
              <a:headEnd type="none" w="sm" len="sm"/>
              <a:tailEnd type="none" w="sm" len="sm"/>
            </a:ln>
            <a:effectLst/>
          </p:spPr>
          <p:txBody>
            <a:bodyPr wrap="none" anchor="ctr"/>
            <a:lstStyle/>
            <a:p>
              <a:endParaRPr lang="en-US"/>
            </a:p>
          </p:txBody>
        </p:sp>
      </p:grpSp>
      <p:sp>
        <p:nvSpPr>
          <p:cNvPr id="997396" name="Rectangle 20"/>
          <p:cNvSpPr>
            <a:spLocks noChangeArrowheads="1"/>
          </p:cNvSpPr>
          <p:nvPr/>
        </p:nvSpPr>
        <p:spPr bwMode="auto">
          <a:xfrm>
            <a:off x="0" y="1219200"/>
            <a:ext cx="9144000" cy="822325"/>
          </a:xfrm>
          <a:prstGeom prst="rect">
            <a:avLst/>
          </a:prstGeom>
          <a:noFill/>
          <a:ln w="12700">
            <a:noFill/>
            <a:miter lim="800000"/>
            <a:headEnd type="none" w="sm" len="sm"/>
            <a:tailEnd type="none" w="sm" len="sm"/>
          </a:ln>
          <a:effectLst/>
        </p:spPr>
        <p:txBody>
          <a:bodyPr>
            <a:spAutoFit/>
          </a:bodyPr>
          <a:lstStyle/>
          <a:p>
            <a:pPr algn="ctr"/>
            <a:r>
              <a:rPr lang="en-US" sz="2400"/>
              <a:t>Rough Guesses About Threats to </a:t>
            </a:r>
            <a:br>
              <a:rPr lang="en-US" sz="2400"/>
            </a:br>
            <a:r>
              <a:rPr lang="en-US" sz="2400"/>
              <a:t>Computer Systems &amp; Data </a:t>
            </a:r>
            <a:r>
              <a:rPr lang="fr-CA" sz="2400">
                <a:solidFill>
                  <a:srgbClr val="FF3300"/>
                </a:solidFill>
              </a:rPr>
              <a:t>before</a:t>
            </a:r>
            <a:r>
              <a:rPr lang="en-US" sz="2400"/>
              <a:t> the Internet</a:t>
            </a:r>
            <a:r>
              <a:rPr lang="fr-CA" sz="2400"/>
              <a:t> Explosion</a:t>
            </a:r>
            <a:endParaRPr lang="en-US" sz="2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Line 2"/>
          <p:cNvSpPr>
            <a:spLocks noChangeShapeType="1"/>
          </p:cNvSpPr>
          <p:nvPr/>
        </p:nvSpPr>
        <p:spPr bwMode="auto">
          <a:xfrm flipH="1">
            <a:off x="7315200" y="3200400"/>
            <a:ext cx="0" cy="1295400"/>
          </a:xfrm>
          <a:prstGeom prst="line">
            <a:avLst/>
          </a:prstGeom>
          <a:noFill/>
          <a:ln w="38100">
            <a:solidFill>
              <a:schemeClr val="bg1"/>
            </a:solidFill>
            <a:round/>
            <a:headEnd type="none" w="sm" len="sm"/>
            <a:tailEnd/>
          </a:ln>
          <a:effectLst/>
        </p:spPr>
        <p:txBody>
          <a:bodyPr/>
          <a:lstStyle/>
          <a:p>
            <a:endParaRPr lang="en-US"/>
          </a:p>
        </p:txBody>
      </p:sp>
      <p:sp>
        <p:nvSpPr>
          <p:cNvPr id="999427" name="Line 3"/>
          <p:cNvSpPr>
            <a:spLocks noChangeShapeType="1"/>
          </p:cNvSpPr>
          <p:nvPr/>
        </p:nvSpPr>
        <p:spPr bwMode="auto">
          <a:xfrm>
            <a:off x="7696200" y="3200400"/>
            <a:ext cx="152400" cy="1295400"/>
          </a:xfrm>
          <a:prstGeom prst="line">
            <a:avLst/>
          </a:prstGeom>
          <a:noFill/>
          <a:ln w="38100">
            <a:solidFill>
              <a:schemeClr val="bg1"/>
            </a:solidFill>
            <a:round/>
            <a:headEnd type="none" w="sm" len="sm"/>
            <a:tailEnd/>
          </a:ln>
          <a:effectLst/>
        </p:spPr>
        <p:txBody>
          <a:bodyPr/>
          <a:lstStyle/>
          <a:p>
            <a:endParaRPr lang="en-US"/>
          </a:p>
        </p:txBody>
      </p:sp>
      <p:sp>
        <p:nvSpPr>
          <p:cNvPr id="999428" name="Line 4"/>
          <p:cNvSpPr>
            <a:spLocks noChangeShapeType="1"/>
          </p:cNvSpPr>
          <p:nvPr/>
        </p:nvSpPr>
        <p:spPr bwMode="auto">
          <a:xfrm>
            <a:off x="8077200" y="3200400"/>
            <a:ext cx="381000" cy="1295400"/>
          </a:xfrm>
          <a:prstGeom prst="line">
            <a:avLst/>
          </a:prstGeom>
          <a:noFill/>
          <a:ln w="38100">
            <a:solidFill>
              <a:schemeClr val="bg1"/>
            </a:solidFill>
            <a:round/>
            <a:headEnd type="none" w="sm" len="sm"/>
            <a:tailEnd/>
          </a:ln>
          <a:effectLst/>
        </p:spPr>
        <p:txBody>
          <a:bodyPr/>
          <a:lstStyle/>
          <a:p>
            <a:endParaRPr lang="en-US"/>
          </a:p>
        </p:txBody>
      </p:sp>
      <p:sp>
        <p:nvSpPr>
          <p:cNvPr id="999429" name="Rectangle 5"/>
          <p:cNvSpPr>
            <a:spLocks noGrp="1" noChangeArrowheads="1"/>
          </p:cNvSpPr>
          <p:nvPr>
            <p:ph type="title"/>
          </p:nvPr>
        </p:nvSpPr>
        <p:spPr>
          <a:noFill/>
          <a:ln/>
        </p:spPr>
        <p:txBody>
          <a:bodyPr lIns="92075" tIns="46038" rIns="92075" bIns="46038"/>
          <a:lstStyle/>
          <a:p>
            <a:r>
              <a:rPr lang="en-US"/>
              <a:t>Threats After 1993</a:t>
            </a:r>
          </a:p>
        </p:txBody>
      </p:sp>
      <p:sp>
        <p:nvSpPr>
          <p:cNvPr id="999430" name="Rectangle 6"/>
          <p:cNvSpPr>
            <a:spLocks noChangeArrowheads="1"/>
          </p:cNvSpPr>
          <p:nvPr/>
        </p:nvSpPr>
        <p:spPr bwMode="auto">
          <a:xfrm>
            <a:off x="0" y="1219200"/>
            <a:ext cx="9144000" cy="822325"/>
          </a:xfrm>
          <a:prstGeom prst="rect">
            <a:avLst/>
          </a:prstGeom>
          <a:noFill/>
          <a:ln w="12700">
            <a:noFill/>
            <a:miter lim="800000"/>
            <a:headEnd type="none" w="sm" len="sm"/>
            <a:tailEnd type="none" w="sm" len="sm"/>
          </a:ln>
          <a:effectLst/>
        </p:spPr>
        <p:txBody>
          <a:bodyPr>
            <a:spAutoFit/>
          </a:bodyPr>
          <a:lstStyle/>
          <a:p>
            <a:pPr algn="ctr"/>
            <a:r>
              <a:rPr lang="en-US" sz="2400"/>
              <a:t>Rough Guesses About Threats to </a:t>
            </a:r>
            <a:br>
              <a:rPr lang="en-US" sz="2400"/>
            </a:br>
            <a:r>
              <a:rPr lang="en-US" sz="2400"/>
              <a:t>Computer Systems &amp; Data </a:t>
            </a:r>
            <a:r>
              <a:rPr lang="fr-CA" sz="2400">
                <a:solidFill>
                  <a:srgbClr val="FF3300"/>
                </a:solidFill>
              </a:rPr>
              <a:t>li</a:t>
            </a:r>
            <a:r>
              <a:rPr lang="en-US" sz="2400">
                <a:solidFill>
                  <a:srgbClr val="FF3300"/>
                </a:solidFill>
              </a:rPr>
              <a:t>n</a:t>
            </a:r>
            <a:r>
              <a:rPr lang="fr-CA" sz="2400">
                <a:solidFill>
                  <a:srgbClr val="FF3300"/>
                </a:solidFill>
              </a:rPr>
              <a:t>ked to</a:t>
            </a:r>
            <a:r>
              <a:rPr lang="en-US" sz="2400"/>
              <a:t> the Internet</a:t>
            </a:r>
          </a:p>
        </p:txBody>
      </p:sp>
      <p:grpSp>
        <p:nvGrpSpPr>
          <p:cNvPr id="999431" name="Group 7"/>
          <p:cNvGrpSpPr>
            <a:grpSpLocks/>
          </p:cNvGrpSpPr>
          <p:nvPr/>
        </p:nvGrpSpPr>
        <p:grpSpPr bwMode="auto">
          <a:xfrm>
            <a:off x="457200" y="2057400"/>
            <a:ext cx="8070850" cy="1585913"/>
            <a:chOff x="288" y="1296"/>
            <a:chExt cx="5084" cy="999"/>
          </a:xfrm>
        </p:grpSpPr>
        <p:sp>
          <p:nvSpPr>
            <p:cNvPr id="999432" name="Rectangle 8"/>
            <p:cNvSpPr>
              <a:spLocks noChangeArrowheads="1"/>
            </p:cNvSpPr>
            <p:nvPr/>
          </p:nvSpPr>
          <p:spPr bwMode="auto">
            <a:xfrm>
              <a:off x="1344" y="2064"/>
              <a:ext cx="428" cy="231"/>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E&amp;O</a:t>
              </a:r>
            </a:p>
          </p:txBody>
        </p:sp>
        <p:sp>
          <p:nvSpPr>
            <p:cNvPr id="999433" name="Rectangle 9"/>
            <p:cNvSpPr>
              <a:spLocks noChangeArrowheads="1"/>
            </p:cNvSpPr>
            <p:nvPr/>
          </p:nvSpPr>
          <p:spPr bwMode="auto">
            <a:xfrm>
              <a:off x="2880" y="1296"/>
              <a:ext cx="380" cy="231"/>
            </a:xfrm>
            <a:prstGeom prst="rect">
              <a:avLst/>
            </a:prstGeom>
            <a:noFill/>
            <a:ln w="9525">
              <a:noFill/>
              <a:miter lim="800000"/>
              <a:headEnd/>
              <a:tailEnd/>
            </a:ln>
            <a:effectLst/>
          </p:spPr>
          <p:txBody>
            <a:bodyPr wrap="none" lIns="92075" tIns="46038" rIns="92075" bIns="46038">
              <a:spAutoFit/>
            </a:bodyPr>
            <a:lstStyle/>
            <a:p>
              <a:r>
                <a:rPr lang="en-US" sz="1800">
                  <a:solidFill>
                    <a:srgbClr val="FF0000"/>
                  </a:solidFill>
                </a:rPr>
                <a:t>Fire</a:t>
              </a:r>
            </a:p>
          </p:txBody>
        </p:sp>
        <p:sp>
          <p:nvSpPr>
            <p:cNvPr id="999434" name="Rectangle 10"/>
            <p:cNvSpPr>
              <a:spLocks noChangeArrowheads="1"/>
            </p:cNvSpPr>
            <p:nvPr/>
          </p:nvSpPr>
          <p:spPr bwMode="auto">
            <a:xfrm>
              <a:off x="3216" y="2064"/>
              <a:ext cx="516" cy="231"/>
            </a:xfrm>
            <a:prstGeom prst="rect">
              <a:avLst/>
            </a:prstGeom>
            <a:noFill/>
            <a:ln w="9525">
              <a:noFill/>
              <a:miter lim="800000"/>
              <a:headEnd/>
              <a:tailEnd/>
            </a:ln>
            <a:effectLst/>
          </p:spPr>
          <p:txBody>
            <a:bodyPr wrap="none" lIns="92075" tIns="46038" rIns="92075" bIns="46038">
              <a:spAutoFit/>
            </a:bodyPr>
            <a:lstStyle/>
            <a:p>
              <a:r>
                <a:rPr lang="en-US" sz="1800">
                  <a:solidFill>
                    <a:srgbClr val="3366FF"/>
                  </a:solidFill>
                </a:rPr>
                <a:t>Water</a:t>
              </a:r>
            </a:p>
          </p:txBody>
        </p:sp>
        <p:sp>
          <p:nvSpPr>
            <p:cNvPr id="999435" name="Rectangle 11"/>
            <p:cNvSpPr>
              <a:spLocks noChangeArrowheads="1"/>
            </p:cNvSpPr>
            <p:nvPr/>
          </p:nvSpPr>
          <p:spPr bwMode="auto">
            <a:xfrm>
              <a:off x="3504" y="1296"/>
              <a:ext cx="812" cy="231"/>
            </a:xfrm>
            <a:prstGeom prst="rect">
              <a:avLst/>
            </a:prstGeom>
            <a:noFill/>
            <a:ln w="9525">
              <a:noFill/>
              <a:miter lim="800000"/>
              <a:headEnd/>
              <a:tailEnd/>
            </a:ln>
            <a:effectLst/>
          </p:spPr>
          <p:txBody>
            <a:bodyPr wrap="none" lIns="92075" tIns="46038" rIns="92075" bIns="46038">
              <a:spAutoFit/>
            </a:bodyPr>
            <a:lstStyle/>
            <a:p>
              <a:r>
                <a:rPr lang="en-US" sz="1800">
                  <a:solidFill>
                    <a:srgbClr val="FF9900"/>
                  </a:solidFill>
                </a:rPr>
                <a:t>Dishonest</a:t>
              </a:r>
            </a:p>
          </p:txBody>
        </p:sp>
        <p:sp>
          <p:nvSpPr>
            <p:cNvPr id="999436" name="Rectangle 12"/>
            <p:cNvSpPr>
              <a:spLocks noChangeArrowheads="1"/>
            </p:cNvSpPr>
            <p:nvPr/>
          </p:nvSpPr>
          <p:spPr bwMode="auto">
            <a:xfrm>
              <a:off x="3984" y="2064"/>
              <a:ext cx="916" cy="231"/>
            </a:xfrm>
            <a:prstGeom prst="rect">
              <a:avLst/>
            </a:prstGeom>
            <a:noFill/>
            <a:ln w="9525">
              <a:noFill/>
              <a:miter lim="800000"/>
              <a:headEnd/>
              <a:tailEnd/>
            </a:ln>
            <a:effectLst/>
          </p:spPr>
          <p:txBody>
            <a:bodyPr wrap="none" lIns="92075" tIns="46038" rIns="92075" bIns="46038">
              <a:spAutoFit/>
            </a:bodyPr>
            <a:lstStyle/>
            <a:p>
              <a:r>
                <a:rPr lang="en-US" sz="1800">
                  <a:solidFill>
                    <a:srgbClr val="99CC00"/>
                  </a:solidFill>
                </a:rPr>
                <a:t>Disgruntled</a:t>
              </a:r>
            </a:p>
          </p:txBody>
        </p:sp>
        <p:sp>
          <p:nvSpPr>
            <p:cNvPr id="999437" name="Rectangle 13"/>
            <p:cNvSpPr>
              <a:spLocks noChangeArrowheads="1"/>
            </p:cNvSpPr>
            <p:nvPr/>
          </p:nvSpPr>
          <p:spPr bwMode="auto">
            <a:xfrm>
              <a:off x="4416" y="1296"/>
              <a:ext cx="708" cy="231"/>
            </a:xfrm>
            <a:prstGeom prst="rect">
              <a:avLst/>
            </a:prstGeom>
            <a:noFill/>
            <a:ln w="9525">
              <a:noFill/>
              <a:miter lim="800000"/>
              <a:headEnd/>
              <a:tailEnd/>
            </a:ln>
            <a:effectLst/>
          </p:spPr>
          <p:txBody>
            <a:bodyPr wrap="none" lIns="92075" tIns="46038" rIns="92075" bIns="46038">
              <a:spAutoFit/>
            </a:bodyPr>
            <a:lstStyle/>
            <a:p>
              <a:r>
                <a:rPr lang="en-US" sz="1800">
                  <a:solidFill>
                    <a:schemeClr val="bg2"/>
                  </a:solidFill>
                </a:rPr>
                <a:t>Outsider</a:t>
              </a:r>
            </a:p>
          </p:txBody>
        </p:sp>
        <p:sp>
          <p:nvSpPr>
            <p:cNvPr id="999438" name="Rectangle 14"/>
            <p:cNvSpPr>
              <a:spLocks noChangeArrowheads="1"/>
            </p:cNvSpPr>
            <p:nvPr/>
          </p:nvSpPr>
          <p:spPr bwMode="auto">
            <a:xfrm>
              <a:off x="4896" y="2064"/>
              <a:ext cx="476" cy="231"/>
            </a:xfrm>
            <a:prstGeom prst="rect">
              <a:avLst/>
            </a:prstGeom>
            <a:noFill/>
            <a:ln w="9525">
              <a:noFill/>
              <a:miter lim="800000"/>
              <a:headEnd/>
              <a:tailEnd/>
            </a:ln>
            <a:effectLst/>
          </p:spPr>
          <p:txBody>
            <a:bodyPr wrap="none" lIns="92075" tIns="46038" rIns="92075" bIns="46038">
              <a:spAutoFit/>
            </a:bodyPr>
            <a:lstStyle/>
            <a:p>
              <a:r>
                <a:rPr lang="en-US" sz="1800">
                  <a:solidFill>
                    <a:srgbClr val="9933FF"/>
                  </a:solidFill>
                </a:rPr>
                <a:t>Virus</a:t>
              </a:r>
            </a:p>
          </p:txBody>
        </p:sp>
        <p:sp>
          <p:nvSpPr>
            <p:cNvPr id="999439" name="Rectangle 15"/>
            <p:cNvSpPr>
              <a:spLocks noChangeArrowheads="1"/>
            </p:cNvSpPr>
            <p:nvPr/>
          </p:nvSpPr>
          <p:spPr bwMode="auto">
            <a:xfrm>
              <a:off x="288" y="1536"/>
              <a:ext cx="2400" cy="480"/>
            </a:xfrm>
            <a:prstGeom prst="rect">
              <a:avLst/>
            </a:prstGeom>
            <a:solidFill>
              <a:schemeClr val="accent2"/>
            </a:solidFill>
            <a:ln w="12700">
              <a:noFill/>
              <a:miter lim="800000"/>
              <a:headEnd type="none" w="sm" len="sm"/>
              <a:tailEnd type="none" w="sm" len="sm"/>
            </a:ln>
            <a:effectLst/>
          </p:spPr>
          <p:txBody>
            <a:bodyPr wrap="none" anchor="ctr"/>
            <a:lstStyle/>
            <a:p>
              <a:endParaRPr lang="en-US"/>
            </a:p>
          </p:txBody>
        </p:sp>
        <p:sp>
          <p:nvSpPr>
            <p:cNvPr id="999440" name="Rectangle 16"/>
            <p:cNvSpPr>
              <a:spLocks noChangeArrowheads="1"/>
            </p:cNvSpPr>
            <p:nvPr/>
          </p:nvSpPr>
          <p:spPr bwMode="auto">
            <a:xfrm>
              <a:off x="3024" y="1536"/>
              <a:ext cx="480" cy="480"/>
            </a:xfrm>
            <a:prstGeom prst="rect">
              <a:avLst/>
            </a:prstGeom>
            <a:gradFill rotWithShape="0">
              <a:gsLst>
                <a:gs pos="0">
                  <a:srgbClr val="FF0000"/>
                </a:gs>
                <a:gs pos="100000">
                  <a:srgbClr val="3366FF"/>
                </a:gs>
              </a:gsLst>
              <a:lin ang="0" scaled="1"/>
            </a:gradFill>
            <a:ln w="12700">
              <a:noFill/>
              <a:miter lim="800000"/>
              <a:headEnd type="none" w="sm" len="sm"/>
              <a:tailEnd type="none" w="sm" len="sm"/>
            </a:ln>
            <a:effectLst/>
          </p:spPr>
          <p:txBody>
            <a:bodyPr wrap="none" anchor="ctr"/>
            <a:lstStyle/>
            <a:p>
              <a:endParaRPr lang="en-US"/>
            </a:p>
          </p:txBody>
        </p:sp>
        <p:sp>
          <p:nvSpPr>
            <p:cNvPr id="999441" name="Rectangle 17"/>
            <p:cNvSpPr>
              <a:spLocks noChangeArrowheads="1"/>
            </p:cNvSpPr>
            <p:nvPr/>
          </p:nvSpPr>
          <p:spPr bwMode="auto">
            <a:xfrm>
              <a:off x="3504" y="1536"/>
              <a:ext cx="384" cy="480"/>
            </a:xfrm>
            <a:prstGeom prst="rect">
              <a:avLst/>
            </a:prstGeom>
            <a:gradFill rotWithShape="0">
              <a:gsLst>
                <a:gs pos="0">
                  <a:srgbClr val="3366FF"/>
                </a:gs>
                <a:gs pos="100000">
                  <a:srgbClr val="FF9900"/>
                </a:gs>
              </a:gsLst>
              <a:lin ang="0" scaled="1"/>
            </a:gradFill>
            <a:ln w="12700">
              <a:noFill/>
              <a:miter lim="800000"/>
              <a:headEnd type="none" w="sm" len="sm"/>
              <a:tailEnd type="none" w="sm" len="sm"/>
            </a:ln>
            <a:effectLst/>
          </p:spPr>
          <p:txBody>
            <a:bodyPr wrap="none" anchor="ctr"/>
            <a:lstStyle/>
            <a:p>
              <a:endParaRPr lang="en-US"/>
            </a:p>
          </p:txBody>
        </p:sp>
        <p:sp>
          <p:nvSpPr>
            <p:cNvPr id="999442" name="Rectangle 18"/>
            <p:cNvSpPr>
              <a:spLocks noChangeArrowheads="1"/>
            </p:cNvSpPr>
            <p:nvPr/>
          </p:nvSpPr>
          <p:spPr bwMode="auto">
            <a:xfrm>
              <a:off x="3888" y="1536"/>
              <a:ext cx="576" cy="480"/>
            </a:xfrm>
            <a:prstGeom prst="rect">
              <a:avLst/>
            </a:prstGeom>
            <a:gradFill rotWithShape="0">
              <a:gsLst>
                <a:gs pos="0">
                  <a:srgbClr val="FF9900"/>
                </a:gs>
                <a:gs pos="100000">
                  <a:srgbClr val="99CC00"/>
                </a:gs>
              </a:gsLst>
              <a:lin ang="0" scaled="1"/>
            </a:gradFill>
            <a:ln w="12700">
              <a:noFill/>
              <a:miter lim="800000"/>
              <a:headEnd type="none" w="sm" len="sm"/>
              <a:tailEnd type="none" w="sm" len="sm"/>
            </a:ln>
            <a:effectLst/>
          </p:spPr>
          <p:txBody>
            <a:bodyPr wrap="none" anchor="ctr"/>
            <a:lstStyle/>
            <a:p>
              <a:endParaRPr lang="en-US"/>
            </a:p>
          </p:txBody>
        </p:sp>
        <p:sp>
          <p:nvSpPr>
            <p:cNvPr id="999443" name="Rectangle 19"/>
            <p:cNvSpPr>
              <a:spLocks noChangeArrowheads="1"/>
            </p:cNvSpPr>
            <p:nvPr/>
          </p:nvSpPr>
          <p:spPr bwMode="auto">
            <a:xfrm>
              <a:off x="4464" y="1536"/>
              <a:ext cx="288" cy="480"/>
            </a:xfrm>
            <a:prstGeom prst="rect">
              <a:avLst/>
            </a:prstGeom>
            <a:gradFill rotWithShape="0">
              <a:gsLst>
                <a:gs pos="0">
                  <a:srgbClr val="99CC00"/>
                </a:gs>
                <a:gs pos="100000">
                  <a:schemeClr val="bg2"/>
                </a:gs>
              </a:gsLst>
              <a:lin ang="0" scaled="1"/>
            </a:gradFill>
            <a:ln w="12700">
              <a:noFill/>
              <a:miter lim="800000"/>
              <a:headEnd type="none" w="sm" len="sm"/>
              <a:tailEnd type="none" w="sm" len="sm"/>
            </a:ln>
            <a:effectLst/>
          </p:spPr>
          <p:txBody>
            <a:bodyPr wrap="none" anchor="ctr"/>
            <a:lstStyle/>
            <a:p>
              <a:endParaRPr lang="en-US"/>
            </a:p>
          </p:txBody>
        </p:sp>
        <p:sp>
          <p:nvSpPr>
            <p:cNvPr id="999444" name="Rectangle 20"/>
            <p:cNvSpPr>
              <a:spLocks noChangeArrowheads="1"/>
            </p:cNvSpPr>
            <p:nvPr/>
          </p:nvSpPr>
          <p:spPr bwMode="auto">
            <a:xfrm>
              <a:off x="4752" y="1536"/>
              <a:ext cx="192" cy="480"/>
            </a:xfrm>
            <a:prstGeom prst="rect">
              <a:avLst/>
            </a:prstGeom>
            <a:gradFill rotWithShape="0">
              <a:gsLst>
                <a:gs pos="0">
                  <a:schemeClr val="bg2"/>
                </a:gs>
                <a:gs pos="100000">
                  <a:srgbClr val="9933FF"/>
                </a:gs>
              </a:gsLst>
              <a:lin ang="0" scaled="1"/>
            </a:gradFill>
            <a:ln w="12700">
              <a:noFill/>
              <a:miter lim="800000"/>
              <a:headEnd type="none" w="sm" len="sm"/>
              <a:tailEnd type="none" w="sm" len="sm"/>
            </a:ln>
            <a:effectLst/>
          </p:spPr>
          <p:txBody>
            <a:bodyPr wrap="none" anchor="ctr"/>
            <a:lstStyle/>
            <a:p>
              <a:endParaRPr lang="en-US"/>
            </a:p>
          </p:txBody>
        </p:sp>
        <p:sp>
          <p:nvSpPr>
            <p:cNvPr id="999445" name="Rectangle 21"/>
            <p:cNvSpPr>
              <a:spLocks noChangeArrowheads="1"/>
            </p:cNvSpPr>
            <p:nvPr/>
          </p:nvSpPr>
          <p:spPr bwMode="auto">
            <a:xfrm>
              <a:off x="4944" y="1536"/>
              <a:ext cx="144" cy="480"/>
            </a:xfrm>
            <a:prstGeom prst="rect">
              <a:avLst/>
            </a:prstGeom>
            <a:solidFill>
              <a:srgbClr val="9933FF"/>
            </a:solidFill>
            <a:ln w="12700">
              <a:noFill/>
              <a:miter lim="800000"/>
              <a:headEnd type="none" w="sm" len="sm"/>
              <a:tailEnd type="none" w="sm" len="sm"/>
            </a:ln>
            <a:effectLst/>
          </p:spPr>
          <p:txBody>
            <a:bodyPr wrap="none" anchor="ctr"/>
            <a:lstStyle/>
            <a:p>
              <a:endParaRPr lang="en-US"/>
            </a:p>
          </p:txBody>
        </p:sp>
        <p:sp>
          <p:nvSpPr>
            <p:cNvPr id="999446" name="Rectangle 22"/>
            <p:cNvSpPr>
              <a:spLocks noChangeArrowheads="1"/>
            </p:cNvSpPr>
            <p:nvPr/>
          </p:nvSpPr>
          <p:spPr bwMode="auto">
            <a:xfrm>
              <a:off x="2688" y="1536"/>
              <a:ext cx="336" cy="480"/>
            </a:xfrm>
            <a:prstGeom prst="rect">
              <a:avLst/>
            </a:prstGeom>
            <a:gradFill rotWithShape="0">
              <a:gsLst>
                <a:gs pos="0">
                  <a:schemeClr val="accent2"/>
                </a:gs>
                <a:gs pos="100000">
                  <a:srgbClr val="FF0000"/>
                </a:gs>
              </a:gsLst>
              <a:lin ang="0" scaled="1"/>
            </a:gradFill>
            <a:ln w="12700">
              <a:noFill/>
              <a:miter lim="800000"/>
              <a:headEnd type="none" w="sm" len="sm"/>
              <a:tailEnd type="none" w="sm" len="sm"/>
            </a:ln>
            <a:effectLst/>
          </p:spPr>
          <p:txBody>
            <a:bodyPr wrap="none" anchor="ctr"/>
            <a:lstStyle/>
            <a:p>
              <a:endParaRPr lang="en-US"/>
            </a:p>
          </p:txBody>
        </p:sp>
      </p:grpSp>
      <p:grpSp>
        <p:nvGrpSpPr>
          <p:cNvPr id="999447" name="Group 23"/>
          <p:cNvGrpSpPr>
            <a:grpSpLocks/>
          </p:cNvGrpSpPr>
          <p:nvPr/>
        </p:nvGrpSpPr>
        <p:grpSpPr bwMode="auto">
          <a:xfrm>
            <a:off x="457200" y="4038600"/>
            <a:ext cx="8489950" cy="2135188"/>
            <a:chOff x="288" y="2544"/>
            <a:chExt cx="5348" cy="1345"/>
          </a:xfrm>
        </p:grpSpPr>
        <p:sp>
          <p:nvSpPr>
            <p:cNvPr id="999448" name="Rectangle 24"/>
            <p:cNvSpPr>
              <a:spLocks noChangeArrowheads="1"/>
            </p:cNvSpPr>
            <p:nvPr/>
          </p:nvSpPr>
          <p:spPr bwMode="auto">
            <a:xfrm>
              <a:off x="1344" y="3312"/>
              <a:ext cx="428" cy="231"/>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E&amp;O</a:t>
              </a:r>
            </a:p>
          </p:txBody>
        </p:sp>
        <p:sp>
          <p:nvSpPr>
            <p:cNvPr id="999449" name="Rectangle 25"/>
            <p:cNvSpPr>
              <a:spLocks noChangeArrowheads="1"/>
            </p:cNvSpPr>
            <p:nvPr/>
          </p:nvSpPr>
          <p:spPr bwMode="auto">
            <a:xfrm>
              <a:off x="2880" y="2544"/>
              <a:ext cx="380" cy="231"/>
            </a:xfrm>
            <a:prstGeom prst="rect">
              <a:avLst/>
            </a:prstGeom>
            <a:noFill/>
            <a:ln w="9525">
              <a:noFill/>
              <a:miter lim="800000"/>
              <a:headEnd/>
              <a:tailEnd/>
            </a:ln>
            <a:effectLst/>
          </p:spPr>
          <p:txBody>
            <a:bodyPr wrap="none" lIns="92075" tIns="46038" rIns="92075" bIns="46038">
              <a:spAutoFit/>
            </a:bodyPr>
            <a:lstStyle/>
            <a:p>
              <a:r>
                <a:rPr lang="en-US" sz="1800">
                  <a:solidFill>
                    <a:srgbClr val="FF0000"/>
                  </a:solidFill>
                </a:rPr>
                <a:t>Fire</a:t>
              </a:r>
            </a:p>
          </p:txBody>
        </p:sp>
        <p:sp>
          <p:nvSpPr>
            <p:cNvPr id="999450" name="Rectangle 26"/>
            <p:cNvSpPr>
              <a:spLocks noChangeArrowheads="1"/>
            </p:cNvSpPr>
            <p:nvPr/>
          </p:nvSpPr>
          <p:spPr bwMode="auto">
            <a:xfrm>
              <a:off x="3216" y="3312"/>
              <a:ext cx="516" cy="231"/>
            </a:xfrm>
            <a:prstGeom prst="rect">
              <a:avLst/>
            </a:prstGeom>
            <a:noFill/>
            <a:ln w="9525">
              <a:noFill/>
              <a:miter lim="800000"/>
              <a:headEnd/>
              <a:tailEnd/>
            </a:ln>
            <a:effectLst/>
          </p:spPr>
          <p:txBody>
            <a:bodyPr wrap="none" lIns="92075" tIns="46038" rIns="92075" bIns="46038">
              <a:spAutoFit/>
            </a:bodyPr>
            <a:lstStyle/>
            <a:p>
              <a:r>
                <a:rPr lang="en-US" sz="1800">
                  <a:solidFill>
                    <a:srgbClr val="3366FF"/>
                  </a:solidFill>
                </a:rPr>
                <a:t>Water</a:t>
              </a:r>
            </a:p>
          </p:txBody>
        </p:sp>
        <p:sp>
          <p:nvSpPr>
            <p:cNvPr id="999451" name="Rectangle 27"/>
            <p:cNvSpPr>
              <a:spLocks noChangeArrowheads="1"/>
            </p:cNvSpPr>
            <p:nvPr/>
          </p:nvSpPr>
          <p:spPr bwMode="auto">
            <a:xfrm>
              <a:off x="3504" y="2544"/>
              <a:ext cx="812" cy="231"/>
            </a:xfrm>
            <a:prstGeom prst="rect">
              <a:avLst/>
            </a:prstGeom>
            <a:noFill/>
            <a:ln w="9525">
              <a:noFill/>
              <a:miter lim="800000"/>
              <a:headEnd/>
              <a:tailEnd/>
            </a:ln>
            <a:effectLst/>
          </p:spPr>
          <p:txBody>
            <a:bodyPr wrap="none" lIns="92075" tIns="46038" rIns="92075" bIns="46038">
              <a:spAutoFit/>
            </a:bodyPr>
            <a:lstStyle/>
            <a:p>
              <a:r>
                <a:rPr lang="en-US" sz="1800">
                  <a:solidFill>
                    <a:srgbClr val="FF9900"/>
                  </a:solidFill>
                </a:rPr>
                <a:t>Dishonest</a:t>
              </a:r>
            </a:p>
          </p:txBody>
        </p:sp>
        <p:sp>
          <p:nvSpPr>
            <p:cNvPr id="999452" name="Rectangle 28"/>
            <p:cNvSpPr>
              <a:spLocks noChangeArrowheads="1"/>
            </p:cNvSpPr>
            <p:nvPr/>
          </p:nvSpPr>
          <p:spPr bwMode="auto">
            <a:xfrm>
              <a:off x="3984" y="3312"/>
              <a:ext cx="916" cy="231"/>
            </a:xfrm>
            <a:prstGeom prst="rect">
              <a:avLst/>
            </a:prstGeom>
            <a:noFill/>
            <a:ln w="9525">
              <a:noFill/>
              <a:miter lim="800000"/>
              <a:headEnd/>
              <a:tailEnd/>
            </a:ln>
            <a:effectLst/>
          </p:spPr>
          <p:txBody>
            <a:bodyPr wrap="none" lIns="92075" tIns="46038" rIns="92075" bIns="46038">
              <a:spAutoFit/>
            </a:bodyPr>
            <a:lstStyle/>
            <a:p>
              <a:r>
                <a:rPr lang="en-US" sz="1800">
                  <a:solidFill>
                    <a:srgbClr val="99CC00"/>
                  </a:solidFill>
                </a:rPr>
                <a:t>Disgruntled</a:t>
              </a:r>
            </a:p>
          </p:txBody>
        </p:sp>
        <p:sp>
          <p:nvSpPr>
            <p:cNvPr id="999453" name="Rectangle 29"/>
            <p:cNvSpPr>
              <a:spLocks noChangeArrowheads="1"/>
            </p:cNvSpPr>
            <p:nvPr/>
          </p:nvSpPr>
          <p:spPr bwMode="auto">
            <a:xfrm>
              <a:off x="4416" y="2544"/>
              <a:ext cx="708" cy="231"/>
            </a:xfrm>
            <a:prstGeom prst="rect">
              <a:avLst/>
            </a:prstGeom>
            <a:noFill/>
            <a:ln w="9525">
              <a:noFill/>
              <a:miter lim="800000"/>
              <a:headEnd/>
              <a:tailEnd/>
            </a:ln>
            <a:effectLst/>
          </p:spPr>
          <p:txBody>
            <a:bodyPr wrap="none" lIns="92075" tIns="46038" rIns="92075" bIns="46038">
              <a:spAutoFit/>
            </a:bodyPr>
            <a:lstStyle/>
            <a:p>
              <a:r>
                <a:rPr lang="en-US" sz="1800">
                  <a:solidFill>
                    <a:schemeClr val="bg2"/>
                  </a:solidFill>
                </a:rPr>
                <a:t>Outsider</a:t>
              </a:r>
            </a:p>
          </p:txBody>
        </p:sp>
        <p:sp>
          <p:nvSpPr>
            <p:cNvPr id="999454" name="Rectangle 30"/>
            <p:cNvSpPr>
              <a:spLocks noChangeArrowheads="1"/>
            </p:cNvSpPr>
            <p:nvPr/>
          </p:nvSpPr>
          <p:spPr bwMode="auto">
            <a:xfrm>
              <a:off x="4992" y="3312"/>
              <a:ext cx="636" cy="577"/>
            </a:xfrm>
            <a:prstGeom prst="rect">
              <a:avLst/>
            </a:prstGeom>
            <a:noFill/>
            <a:ln w="9525">
              <a:noFill/>
              <a:miter lim="800000"/>
              <a:headEnd/>
              <a:tailEnd/>
            </a:ln>
            <a:effectLst/>
          </p:spPr>
          <p:txBody>
            <a:bodyPr wrap="none" lIns="92075" tIns="46038" rIns="92075" bIns="46038">
              <a:spAutoFit/>
            </a:bodyPr>
            <a:lstStyle/>
            <a:p>
              <a:r>
                <a:rPr lang="en-US" sz="1800">
                  <a:solidFill>
                    <a:srgbClr val="9933FF"/>
                  </a:solidFill>
                </a:rPr>
                <a:t>Virus</a:t>
              </a:r>
              <a:r>
                <a:rPr lang="fr-CA" sz="1800">
                  <a:solidFill>
                    <a:srgbClr val="9933FF"/>
                  </a:solidFill>
                </a:rPr>
                <a:t>/</a:t>
              </a:r>
              <a:br>
                <a:rPr lang="fr-CA" sz="1800">
                  <a:solidFill>
                    <a:srgbClr val="9933FF"/>
                  </a:solidFill>
                </a:rPr>
              </a:br>
              <a:r>
                <a:rPr lang="fr-CA" sz="1800">
                  <a:solidFill>
                    <a:srgbClr val="9933FF"/>
                  </a:solidFill>
                </a:rPr>
                <a:t>worms/</a:t>
              </a:r>
            </a:p>
            <a:p>
              <a:r>
                <a:rPr lang="fr-CA" sz="1800">
                  <a:solidFill>
                    <a:srgbClr val="9933FF"/>
                  </a:solidFill>
                </a:rPr>
                <a:t>Trojans</a:t>
              </a:r>
              <a:endParaRPr lang="en-US" sz="1800">
                <a:solidFill>
                  <a:srgbClr val="9933FF"/>
                </a:solidFill>
              </a:endParaRPr>
            </a:p>
          </p:txBody>
        </p:sp>
        <p:sp>
          <p:nvSpPr>
            <p:cNvPr id="999455" name="Rectangle 31"/>
            <p:cNvSpPr>
              <a:spLocks noChangeArrowheads="1"/>
            </p:cNvSpPr>
            <p:nvPr/>
          </p:nvSpPr>
          <p:spPr bwMode="auto">
            <a:xfrm>
              <a:off x="288" y="2784"/>
              <a:ext cx="2400" cy="480"/>
            </a:xfrm>
            <a:prstGeom prst="rect">
              <a:avLst/>
            </a:prstGeom>
            <a:solidFill>
              <a:schemeClr val="accent2"/>
            </a:solidFill>
            <a:ln w="12700">
              <a:noFill/>
              <a:miter lim="800000"/>
              <a:headEnd type="none" w="sm" len="sm"/>
              <a:tailEnd type="none" w="sm" len="sm"/>
            </a:ln>
            <a:effectLst/>
          </p:spPr>
          <p:txBody>
            <a:bodyPr wrap="none" anchor="ctr"/>
            <a:lstStyle/>
            <a:p>
              <a:endParaRPr lang="en-US"/>
            </a:p>
          </p:txBody>
        </p:sp>
        <p:sp>
          <p:nvSpPr>
            <p:cNvPr id="999456" name="Rectangle 32"/>
            <p:cNvSpPr>
              <a:spLocks noChangeArrowheads="1"/>
            </p:cNvSpPr>
            <p:nvPr/>
          </p:nvSpPr>
          <p:spPr bwMode="auto">
            <a:xfrm>
              <a:off x="3024" y="2784"/>
              <a:ext cx="480" cy="480"/>
            </a:xfrm>
            <a:prstGeom prst="rect">
              <a:avLst/>
            </a:prstGeom>
            <a:gradFill rotWithShape="0">
              <a:gsLst>
                <a:gs pos="0">
                  <a:srgbClr val="FF0000"/>
                </a:gs>
                <a:gs pos="100000">
                  <a:srgbClr val="3366FF"/>
                </a:gs>
              </a:gsLst>
              <a:lin ang="0" scaled="1"/>
            </a:gradFill>
            <a:ln w="12700">
              <a:noFill/>
              <a:miter lim="800000"/>
              <a:headEnd type="none" w="sm" len="sm"/>
              <a:tailEnd type="none" w="sm" len="sm"/>
            </a:ln>
            <a:effectLst/>
          </p:spPr>
          <p:txBody>
            <a:bodyPr wrap="none" anchor="ctr"/>
            <a:lstStyle/>
            <a:p>
              <a:endParaRPr lang="en-US"/>
            </a:p>
          </p:txBody>
        </p:sp>
        <p:sp>
          <p:nvSpPr>
            <p:cNvPr id="999457" name="Rectangle 33"/>
            <p:cNvSpPr>
              <a:spLocks noChangeArrowheads="1"/>
            </p:cNvSpPr>
            <p:nvPr/>
          </p:nvSpPr>
          <p:spPr bwMode="auto">
            <a:xfrm>
              <a:off x="3504" y="2784"/>
              <a:ext cx="384" cy="480"/>
            </a:xfrm>
            <a:prstGeom prst="rect">
              <a:avLst/>
            </a:prstGeom>
            <a:gradFill rotWithShape="0">
              <a:gsLst>
                <a:gs pos="0">
                  <a:srgbClr val="3366FF"/>
                </a:gs>
                <a:gs pos="100000">
                  <a:srgbClr val="FF9900"/>
                </a:gs>
              </a:gsLst>
              <a:lin ang="0" scaled="1"/>
            </a:gradFill>
            <a:ln w="12700">
              <a:noFill/>
              <a:miter lim="800000"/>
              <a:headEnd type="none" w="sm" len="sm"/>
              <a:tailEnd type="none" w="sm" len="sm"/>
            </a:ln>
            <a:effectLst/>
          </p:spPr>
          <p:txBody>
            <a:bodyPr wrap="none" anchor="ctr"/>
            <a:lstStyle/>
            <a:p>
              <a:endParaRPr lang="en-US"/>
            </a:p>
          </p:txBody>
        </p:sp>
        <p:sp>
          <p:nvSpPr>
            <p:cNvPr id="999458" name="Rectangle 34"/>
            <p:cNvSpPr>
              <a:spLocks noChangeArrowheads="1"/>
            </p:cNvSpPr>
            <p:nvPr/>
          </p:nvSpPr>
          <p:spPr bwMode="auto">
            <a:xfrm>
              <a:off x="3888" y="2784"/>
              <a:ext cx="480" cy="480"/>
            </a:xfrm>
            <a:prstGeom prst="rect">
              <a:avLst/>
            </a:prstGeom>
            <a:gradFill rotWithShape="0">
              <a:gsLst>
                <a:gs pos="0">
                  <a:srgbClr val="FF9900"/>
                </a:gs>
                <a:gs pos="100000">
                  <a:srgbClr val="99CC00"/>
                </a:gs>
              </a:gsLst>
              <a:lin ang="0" scaled="1"/>
            </a:gradFill>
            <a:ln w="12700">
              <a:noFill/>
              <a:miter lim="800000"/>
              <a:headEnd type="none" w="sm" len="sm"/>
              <a:tailEnd type="none" w="sm" len="sm"/>
            </a:ln>
            <a:effectLst/>
          </p:spPr>
          <p:txBody>
            <a:bodyPr wrap="none" anchor="ctr"/>
            <a:lstStyle/>
            <a:p>
              <a:endParaRPr lang="en-US"/>
            </a:p>
          </p:txBody>
        </p:sp>
        <p:sp>
          <p:nvSpPr>
            <p:cNvPr id="999459" name="Rectangle 35"/>
            <p:cNvSpPr>
              <a:spLocks noChangeArrowheads="1"/>
            </p:cNvSpPr>
            <p:nvPr/>
          </p:nvSpPr>
          <p:spPr bwMode="auto">
            <a:xfrm>
              <a:off x="4368" y="2784"/>
              <a:ext cx="336" cy="480"/>
            </a:xfrm>
            <a:prstGeom prst="rect">
              <a:avLst/>
            </a:prstGeom>
            <a:gradFill rotWithShape="0">
              <a:gsLst>
                <a:gs pos="0">
                  <a:srgbClr val="99CC00"/>
                </a:gs>
                <a:gs pos="100000">
                  <a:schemeClr val="bg2"/>
                </a:gs>
              </a:gsLst>
              <a:lin ang="0" scaled="1"/>
            </a:gradFill>
            <a:ln w="12700">
              <a:noFill/>
              <a:miter lim="800000"/>
              <a:headEnd type="none" w="sm" len="sm"/>
              <a:tailEnd type="none" w="sm" len="sm"/>
            </a:ln>
            <a:effectLst/>
          </p:spPr>
          <p:txBody>
            <a:bodyPr wrap="none" anchor="ctr"/>
            <a:lstStyle/>
            <a:p>
              <a:endParaRPr lang="en-US"/>
            </a:p>
          </p:txBody>
        </p:sp>
        <p:sp>
          <p:nvSpPr>
            <p:cNvPr id="999460" name="Rectangle 36"/>
            <p:cNvSpPr>
              <a:spLocks noChangeArrowheads="1"/>
            </p:cNvSpPr>
            <p:nvPr/>
          </p:nvSpPr>
          <p:spPr bwMode="auto">
            <a:xfrm>
              <a:off x="4848" y="2784"/>
              <a:ext cx="336" cy="480"/>
            </a:xfrm>
            <a:prstGeom prst="rect">
              <a:avLst/>
            </a:prstGeom>
            <a:gradFill rotWithShape="0">
              <a:gsLst>
                <a:gs pos="0">
                  <a:schemeClr val="bg2"/>
                </a:gs>
                <a:gs pos="100000">
                  <a:srgbClr val="9933FF"/>
                </a:gs>
              </a:gsLst>
              <a:lin ang="0" scaled="1"/>
            </a:gradFill>
            <a:ln w="12700">
              <a:noFill/>
              <a:miter lim="800000"/>
              <a:headEnd type="none" w="sm" len="sm"/>
              <a:tailEnd type="none" w="sm" len="sm"/>
            </a:ln>
            <a:effectLst/>
          </p:spPr>
          <p:txBody>
            <a:bodyPr wrap="none" anchor="ctr"/>
            <a:lstStyle/>
            <a:p>
              <a:endParaRPr lang="en-US"/>
            </a:p>
          </p:txBody>
        </p:sp>
        <p:sp>
          <p:nvSpPr>
            <p:cNvPr id="999461" name="Rectangle 37"/>
            <p:cNvSpPr>
              <a:spLocks noChangeArrowheads="1"/>
            </p:cNvSpPr>
            <p:nvPr/>
          </p:nvSpPr>
          <p:spPr bwMode="auto">
            <a:xfrm>
              <a:off x="5184" y="2784"/>
              <a:ext cx="144" cy="480"/>
            </a:xfrm>
            <a:prstGeom prst="rect">
              <a:avLst/>
            </a:prstGeom>
            <a:solidFill>
              <a:srgbClr val="9933FF"/>
            </a:solidFill>
            <a:ln w="12700">
              <a:noFill/>
              <a:miter lim="800000"/>
              <a:headEnd type="none" w="sm" len="sm"/>
              <a:tailEnd type="none" w="sm" len="sm"/>
            </a:ln>
            <a:effectLst/>
          </p:spPr>
          <p:txBody>
            <a:bodyPr wrap="none" anchor="ctr"/>
            <a:lstStyle/>
            <a:p>
              <a:endParaRPr lang="en-US"/>
            </a:p>
          </p:txBody>
        </p:sp>
        <p:sp>
          <p:nvSpPr>
            <p:cNvPr id="999462" name="Rectangle 38"/>
            <p:cNvSpPr>
              <a:spLocks noChangeArrowheads="1"/>
            </p:cNvSpPr>
            <p:nvPr/>
          </p:nvSpPr>
          <p:spPr bwMode="auto">
            <a:xfrm>
              <a:off x="2688" y="2784"/>
              <a:ext cx="336" cy="480"/>
            </a:xfrm>
            <a:prstGeom prst="rect">
              <a:avLst/>
            </a:prstGeom>
            <a:gradFill rotWithShape="0">
              <a:gsLst>
                <a:gs pos="0">
                  <a:schemeClr val="accent2"/>
                </a:gs>
                <a:gs pos="100000">
                  <a:srgbClr val="FF0000"/>
                </a:gs>
              </a:gsLst>
              <a:lin ang="0" scaled="1"/>
            </a:gradFill>
            <a:ln w="12700">
              <a:noFill/>
              <a:miter lim="800000"/>
              <a:headEnd type="none" w="sm" len="sm"/>
              <a:tailEnd type="none" w="sm" len="sm"/>
            </a:ln>
            <a:effectLst/>
          </p:spPr>
          <p:txBody>
            <a:bodyPr wrap="none" anchor="ctr"/>
            <a:lstStyle/>
            <a:p>
              <a:endParaRPr lang="en-US"/>
            </a:p>
          </p:txBody>
        </p:sp>
        <p:sp>
          <p:nvSpPr>
            <p:cNvPr id="999463" name="Rectangle 39"/>
            <p:cNvSpPr>
              <a:spLocks noChangeArrowheads="1"/>
            </p:cNvSpPr>
            <p:nvPr/>
          </p:nvSpPr>
          <p:spPr bwMode="auto">
            <a:xfrm>
              <a:off x="5328" y="2784"/>
              <a:ext cx="144" cy="480"/>
            </a:xfrm>
            <a:prstGeom prst="rect">
              <a:avLst/>
            </a:prstGeom>
            <a:gradFill rotWithShape="0">
              <a:gsLst>
                <a:gs pos="0">
                  <a:srgbClr val="9933FF"/>
                </a:gs>
                <a:gs pos="100000">
                  <a:srgbClr val="FFFFFF"/>
                </a:gs>
              </a:gsLst>
              <a:lin ang="0" scaled="1"/>
            </a:gradFill>
            <a:ln w="12700">
              <a:noFill/>
              <a:miter lim="800000"/>
              <a:headEnd type="none" w="sm" len="sm"/>
              <a:tailEnd type="none" w="sm" len="sm"/>
            </a:ln>
            <a:effectLst/>
          </p:spPr>
          <p:txBody>
            <a:bodyPr wrap="none" anchor="ctr"/>
            <a:lstStyle/>
            <a:p>
              <a:endParaRPr lang="en-US"/>
            </a:p>
          </p:txBody>
        </p:sp>
        <p:sp>
          <p:nvSpPr>
            <p:cNvPr id="999464" name="Rectangle 40"/>
            <p:cNvSpPr>
              <a:spLocks noChangeArrowheads="1"/>
            </p:cNvSpPr>
            <p:nvPr/>
          </p:nvSpPr>
          <p:spPr bwMode="auto">
            <a:xfrm>
              <a:off x="5472" y="2784"/>
              <a:ext cx="144" cy="480"/>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sp>
          <p:nvSpPr>
            <p:cNvPr id="999465" name="Rectangle 41"/>
            <p:cNvSpPr>
              <a:spLocks noChangeArrowheads="1"/>
            </p:cNvSpPr>
            <p:nvPr/>
          </p:nvSpPr>
          <p:spPr bwMode="auto">
            <a:xfrm>
              <a:off x="4704" y="2784"/>
              <a:ext cx="144" cy="480"/>
            </a:xfrm>
            <a:prstGeom prst="rect">
              <a:avLst/>
            </a:prstGeom>
            <a:solidFill>
              <a:schemeClr val="bg2"/>
            </a:solidFill>
            <a:ln w="12700">
              <a:noFill/>
              <a:miter lim="800000"/>
              <a:headEnd type="none" w="sm" len="sm"/>
              <a:tailEnd type="none" w="sm" len="sm"/>
            </a:ln>
            <a:effectLst/>
          </p:spPr>
          <p:txBody>
            <a:bodyPr wrap="none" anchor="ctr"/>
            <a:lstStyle/>
            <a:p>
              <a:endParaRPr lang="en-US"/>
            </a:p>
          </p:txBody>
        </p:sp>
        <p:sp>
          <p:nvSpPr>
            <p:cNvPr id="999466" name="Rectangle 42"/>
            <p:cNvSpPr>
              <a:spLocks noChangeArrowheads="1"/>
            </p:cNvSpPr>
            <p:nvPr/>
          </p:nvSpPr>
          <p:spPr bwMode="auto">
            <a:xfrm>
              <a:off x="5232" y="2544"/>
              <a:ext cx="404" cy="231"/>
            </a:xfrm>
            <a:prstGeom prst="rect">
              <a:avLst/>
            </a:prstGeom>
            <a:solidFill>
              <a:schemeClr val="folHlink"/>
            </a:solidFill>
            <a:ln w="9525">
              <a:noFill/>
              <a:miter lim="800000"/>
              <a:headEnd/>
              <a:tailEnd/>
            </a:ln>
            <a:effectLst/>
          </p:spPr>
          <p:txBody>
            <a:bodyPr wrap="none" lIns="92075" tIns="46038" rIns="92075" bIns="46038">
              <a:spAutoFit/>
            </a:bodyPr>
            <a:lstStyle/>
            <a:p>
              <a:r>
                <a:rPr lang="fr-CA" sz="1800">
                  <a:solidFill>
                    <a:schemeClr val="bg1"/>
                  </a:solidFill>
                </a:rPr>
                <a:t>DoS</a:t>
              </a:r>
              <a:endParaRPr lang="en-US" sz="1800">
                <a:solidFill>
                  <a:schemeClr val="bg1"/>
                </a:solidFill>
              </a:endParaRPr>
            </a:p>
          </p:txBody>
        </p:sp>
      </p:grpSp>
      <p:sp>
        <p:nvSpPr>
          <p:cNvPr id="999467" name="Line 43"/>
          <p:cNvSpPr>
            <a:spLocks noChangeShapeType="1"/>
          </p:cNvSpPr>
          <p:nvPr/>
        </p:nvSpPr>
        <p:spPr bwMode="auto">
          <a:xfrm>
            <a:off x="7315200" y="3810000"/>
            <a:ext cx="457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999468" name="Line 44"/>
          <p:cNvSpPr>
            <a:spLocks noChangeShapeType="1"/>
          </p:cNvSpPr>
          <p:nvPr/>
        </p:nvSpPr>
        <p:spPr bwMode="auto">
          <a:xfrm>
            <a:off x="7772400" y="3810000"/>
            <a:ext cx="457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999469" name="Line 45"/>
          <p:cNvSpPr>
            <a:spLocks noChangeShapeType="1"/>
          </p:cNvSpPr>
          <p:nvPr/>
        </p:nvSpPr>
        <p:spPr bwMode="auto">
          <a:xfrm>
            <a:off x="8610600" y="3733800"/>
            <a:ext cx="0" cy="304800"/>
          </a:xfrm>
          <a:prstGeom prst="line">
            <a:avLst/>
          </a:prstGeom>
          <a:noFill/>
          <a:ln w="12700">
            <a:solidFill>
              <a:schemeClr val="tx1"/>
            </a:solidFill>
            <a:round/>
            <a:headEnd type="none" w="sm" len="sm"/>
            <a:tailEnd type="triangle" w="sm" len="sm"/>
          </a:ln>
          <a:effectLst/>
        </p:spPr>
        <p:txBody>
          <a:bodyPr/>
          <a:lstStyle/>
          <a:p>
            <a:endParaRPr lang="en-US"/>
          </a:p>
        </p:txBody>
      </p:sp>
      <p:sp>
        <p:nvSpPr>
          <p:cNvPr id="999470" name="Text Box 46"/>
          <p:cNvSpPr txBox="1">
            <a:spLocks noChangeArrowheads="1"/>
          </p:cNvSpPr>
          <p:nvPr/>
        </p:nvSpPr>
        <p:spPr bwMode="auto">
          <a:xfrm>
            <a:off x="937052" y="6173788"/>
            <a:ext cx="7368748" cy="400110"/>
          </a:xfrm>
          <a:prstGeom prst="rect">
            <a:avLst/>
          </a:prstGeom>
          <a:noFill/>
          <a:ln w="12700">
            <a:noFill/>
            <a:miter lim="800000"/>
            <a:headEnd type="none" w="sm" len="sm"/>
            <a:tailEnd type="none" w="sm" len="sm"/>
          </a:ln>
          <a:effectLst/>
        </p:spPr>
        <p:txBody>
          <a:bodyPr wrap="none">
            <a:spAutoFit/>
          </a:bodyPr>
          <a:lstStyle/>
          <a:p>
            <a:r>
              <a:rPr lang="en-US" i="1" dirty="0"/>
              <a:t>See</a:t>
            </a:r>
            <a:r>
              <a:rPr lang="en-US" dirty="0"/>
              <a:t> </a:t>
            </a:r>
            <a:r>
              <a:rPr lang="en-US" dirty="0">
                <a:latin typeface="Arial Narrow" pitchFamily="34" charset="0"/>
                <a:hlinkClick r:id="rId3"/>
              </a:rPr>
              <a:t>http://www.mekabay.com/methodology/crime_stats_methods.pdf</a:t>
            </a:r>
            <a:r>
              <a:rPr lang="en-US" dirty="0">
                <a:latin typeface="Arial Narrow" pitchFamily="34" charset="0"/>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8" name="Rectangle 4"/>
          <p:cNvSpPr>
            <a:spLocks noGrp="1" noChangeArrowheads="1"/>
          </p:cNvSpPr>
          <p:nvPr>
            <p:ph type="title"/>
          </p:nvPr>
        </p:nvSpPr>
        <p:spPr/>
        <p:txBody>
          <a:bodyPr/>
          <a:lstStyle/>
          <a:p>
            <a:r>
              <a:rPr lang="en-US"/>
              <a:t>Some Notorious (Old) Cases of Employee Malfeasance</a:t>
            </a:r>
          </a:p>
        </p:txBody>
      </p:sp>
      <p:sp>
        <p:nvSpPr>
          <p:cNvPr id="1065989" name="Rectangle 5"/>
          <p:cNvSpPr>
            <a:spLocks noGrp="1" noChangeArrowheads="1"/>
          </p:cNvSpPr>
          <p:nvPr>
            <p:ph type="body" sz="half" idx="1"/>
          </p:nvPr>
        </p:nvSpPr>
        <p:spPr/>
        <p:txBody>
          <a:bodyPr/>
          <a:lstStyle/>
          <a:p>
            <a:r>
              <a:rPr lang="en-US" sz="2000"/>
              <a:t>Diddling: New York City tax records</a:t>
            </a:r>
          </a:p>
          <a:p>
            <a:r>
              <a:rPr lang="en-US" sz="2000"/>
              <a:t>Sabotage: CA Dept Info Tech</a:t>
            </a:r>
          </a:p>
          <a:p>
            <a:r>
              <a:rPr lang="en-US" sz="2000"/>
              <a:t>Sabotage: Gateway2000</a:t>
            </a:r>
          </a:p>
          <a:p>
            <a:r>
              <a:rPr lang="en-US" sz="2000"/>
              <a:t>Diddling:  Thick Salami at Taco Bell</a:t>
            </a:r>
          </a:p>
          <a:p>
            <a:r>
              <a:rPr lang="en-US" sz="2000"/>
              <a:t>Diddling: Embezzlement</a:t>
            </a:r>
          </a:p>
          <a:p>
            <a:r>
              <a:rPr lang="en-US" sz="2000"/>
              <a:t>InfoWar: Industrial Espionage</a:t>
            </a:r>
          </a:p>
          <a:p>
            <a:r>
              <a:rPr lang="en-US" sz="2000"/>
              <a:t>Data Loss: Stanford</a:t>
            </a:r>
          </a:p>
        </p:txBody>
      </p:sp>
      <p:sp>
        <p:nvSpPr>
          <p:cNvPr id="1065990" name="Rectangle 6"/>
          <p:cNvSpPr>
            <a:spLocks noGrp="1" noChangeArrowheads="1"/>
          </p:cNvSpPr>
          <p:nvPr>
            <p:ph type="body" sz="half" idx="2"/>
          </p:nvPr>
        </p:nvSpPr>
        <p:spPr/>
        <p:txBody>
          <a:bodyPr/>
          <a:lstStyle/>
          <a:p>
            <a:r>
              <a:rPr lang="en-US" sz="2000"/>
              <a:t>Data Diddling:  SSA</a:t>
            </a:r>
          </a:p>
          <a:p>
            <a:r>
              <a:rPr lang="en-US" sz="2000"/>
              <a:t>Embezzlement: 1998-12</a:t>
            </a:r>
          </a:p>
          <a:p>
            <a:r>
              <a:rPr lang="en-US" sz="2000"/>
              <a:t>Logic Bomb: 2000-02</a:t>
            </a:r>
          </a:p>
          <a:p>
            <a:r>
              <a:rPr lang="en-US" sz="2000"/>
              <a:t>QA: Easter Eggs in Programs</a:t>
            </a:r>
          </a:p>
          <a:p>
            <a:r>
              <a:rPr lang="en-US" sz="2000"/>
              <a:t>QA: Naughty Words</a:t>
            </a:r>
          </a:p>
          <a:p>
            <a:r>
              <a:rPr lang="en-US" sz="2000"/>
              <a:t>QA: UK National Insurance Registry Database Destroyed</a:t>
            </a:r>
          </a:p>
          <a:p>
            <a:r>
              <a:rPr lang="en-US" sz="2000"/>
              <a:t>$2.1B for QA Failure </a:t>
            </a:r>
            <a:br>
              <a:rPr lang="en-US" sz="2000"/>
            </a:br>
            <a:r>
              <a:rPr lang="en-US" sz="2000"/>
              <a:t>1999-10</a:t>
            </a:r>
          </a:p>
          <a:p>
            <a:endParaRPr 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a:noFill/>
          <a:ln/>
        </p:spPr>
        <p:txBody>
          <a:bodyPr lIns="92075" tIns="46038" rIns="92075" bIns="46038"/>
          <a:lstStyle/>
          <a:p>
            <a:r>
              <a:rPr lang="en-US"/>
              <a:t>Diddling: New York City tax records</a:t>
            </a:r>
          </a:p>
        </p:txBody>
      </p:sp>
      <p:pic>
        <p:nvPicPr>
          <p:cNvPr id="1001477" name="Picture 5"/>
          <p:cNvPicPr>
            <a:picLocks noChangeAspect="1" noChangeArrowheads="1"/>
          </p:cNvPicPr>
          <p:nvPr/>
        </p:nvPicPr>
        <p:blipFill>
          <a:blip r:embed="rId3" cstate="print"/>
          <a:srcRect/>
          <a:stretch>
            <a:fillRect/>
          </a:stretch>
        </p:blipFill>
        <p:spPr bwMode="auto">
          <a:xfrm>
            <a:off x="4419600" y="2362200"/>
            <a:ext cx="4724400" cy="4198938"/>
          </a:xfrm>
          <a:prstGeom prst="rect">
            <a:avLst/>
          </a:prstGeom>
          <a:noFill/>
        </p:spPr>
      </p:pic>
      <p:sp>
        <p:nvSpPr>
          <p:cNvPr id="1001475" name="Rectangle 3"/>
          <p:cNvSpPr>
            <a:spLocks noGrp="1" noChangeArrowheads="1"/>
          </p:cNvSpPr>
          <p:nvPr>
            <p:ph type="body" idx="1"/>
          </p:nvPr>
        </p:nvSpPr>
        <p:spPr>
          <a:xfrm>
            <a:off x="228600" y="1295400"/>
            <a:ext cx="5181600" cy="5334000"/>
          </a:xfrm>
          <a:noFill/>
          <a:ln/>
        </p:spPr>
        <p:txBody>
          <a:bodyPr lIns="92075" tIns="46038" rIns="92075" bIns="46038"/>
          <a:lstStyle/>
          <a:p>
            <a:pPr>
              <a:lnSpc>
                <a:spcPct val="80000"/>
              </a:lnSpc>
              <a:buFont typeface="Wingdings" pitchFamily="2" charset="2"/>
              <a:buNone/>
            </a:pPr>
            <a:r>
              <a:rPr lang="en-US"/>
              <a:t>Nov 96 – AP</a:t>
            </a:r>
          </a:p>
          <a:p>
            <a:pPr>
              <a:lnSpc>
                <a:spcPct val="80000"/>
              </a:lnSpc>
            </a:pPr>
            <a:r>
              <a:rPr lang="en-US"/>
              <a:t>3 NYC tax department employees</a:t>
            </a:r>
          </a:p>
          <a:p>
            <a:pPr>
              <a:lnSpc>
                <a:spcPct val="80000"/>
              </a:lnSpc>
            </a:pPr>
            <a:r>
              <a:rPr lang="en-US"/>
              <a:t>Bribed by property owners </a:t>
            </a:r>
            <a:br>
              <a:rPr lang="en-US"/>
            </a:br>
            <a:r>
              <a:rPr lang="en-US"/>
              <a:t>from 1992 onward</a:t>
            </a:r>
          </a:p>
          <a:p>
            <a:pPr>
              <a:lnSpc>
                <a:spcPct val="80000"/>
              </a:lnSpc>
            </a:pPr>
            <a:r>
              <a:rPr lang="en-US"/>
              <a:t>Removed records of taxes owing</a:t>
            </a:r>
          </a:p>
          <a:p>
            <a:pPr>
              <a:lnSpc>
                <a:spcPct val="80000"/>
              </a:lnSpc>
            </a:pPr>
            <a:r>
              <a:rPr lang="en-US"/>
              <a:t>Fraudulently entered legitimate payments from innocent victims to wrong tax accounts</a:t>
            </a:r>
          </a:p>
          <a:p>
            <a:pPr>
              <a:lnSpc>
                <a:spcPct val="80000"/>
              </a:lnSpc>
            </a:pPr>
            <a:r>
              <a:rPr lang="en-US"/>
              <a:t>Used bugs in software </a:t>
            </a:r>
            <a:br>
              <a:rPr lang="en-US"/>
            </a:br>
            <a:r>
              <a:rPr lang="en-US"/>
              <a:t>to cover tracks</a:t>
            </a:r>
          </a:p>
          <a:p>
            <a:pPr>
              <a:lnSpc>
                <a:spcPct val="80000"/>
              </a:lnSpc>
            </a:pPr>
            <a:r>
              <a:rPr lang="en-US"/>
              <a:t>Stole $13M in taxes owing </a:t>
            </a:r>
            <a:br>
              <a:rPr lang="en-US"/>
            </a:br>
            <a:r>
              <a:rPr lang="en-US"/>
              <a:t>+ $7M in interest</a:t>
            </a:r>
          </a:p>
          <a:p>
            <a:pPr>
              <a:lnSpc>
                <a:spcPct val="80000"/>
              </a:lnSpc>
            </a:pPr>
            <a:r>
              <a:rPr lang="en-US"/>
              <a:t>Over 200 arrests</a:t>
            </a:r>
            <a:endParaRPr lang="en-US"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a:noFill/>
          <a:ln/>
        </p:spPr>
        <p:txBody>
          <a:bodyPr lIns="92075" tIns="46038" rIns="92075" bIns="46038"/>
          <a:lstStyle/>
          <a:p>
            <a:r>
              <a:rPr lang="en-US"/>
              <a:t>Sabotage: CA Dept Info Tech</a:t>
            </a:r>
          </a:p>
        </p:txBody>
      </p:sp>
      <p:sp>
        <p:nvSpPr>
          <p:cNvPr id="993283" name="Rectangle 3"/>
          <p:cNvSpPr>
            <a:spLocks noGrp="1" noChangeArrowheads="1"/>
          </p:cNvSpPr>
          <p:nvPr>
            <p:ph type="body" idx="1"/>
          </p:nvPr>
        </p:nvSpPr>
        <p:spPr>
          <a:xfrm>
            <a:off x="838200" y="1371600"/>
            <a:ext cx="7162800" cy="4953000"/>
          </a:xfrm>
          <a:noFill/>
          <a:ln/>
        </p:spPr>
        <p:txBody>
          <a:bodyPr lIns="92075" tIns="46038" rIns="92075" bIns="46038"/>
          <a:lstStyle/>
          <a:p>
            <a:pPr>
              <a:buFont typeface="Wingdings" pitchFamily="2" charset="2"/>
              <a:buNone/>
            </a:pPr>
            <a:r>
              <a:rPr lang="en-US"/>
              <a:t>Jan 97 — San Francisco Chronicle, RISKS</a:t>
            </a:r>
          </a:p>
          <a:p>
            <a:r>
              <a:rPr lang="en-US"/>
              <a:t>Fired subcontractor arrested</a:t>
            </a:r>
          </a:p>
          <a:p>
            <a:pPr lvl="1"/>
            <a:r>
              <a:rPr lang="en-US"/>
              <a:t>Accused of trying to cause damage to the California Department of Information Technology</a:t>
            </a:r>
          </a:p>
          <a:p>
            <a:pPr lvl="1"/>
            <a:r>
              <a:rPr lang="en-US"/>
              <a:t>Spent six hours online before </a:t>
            </a:r>
            <a:br>
              <a:rPr lang="en-US"/>
            </a:br>
            <a:r>
              <a:rPr lang="en-US"/>
              <a:t>being detected</a:t>
            </a:r>
          </a:p>
          <a:p>
            <a:pPr lvl="1"/>
            <a:r>
              <a:rPr lang="en-US"/>
              <a:t>Crashed system</a:t>
            </a:r>
          </a:p>
          <a:p>
            <a:pPr lvl="1"/>
            <a:r>
              <a:rPr lang="en-US"/>
              <a:t>Data restored from backups</a:t>
            </a:r>
          </a:p>
          <a:p>
            <a:r>
              <a:rPr lang="en-US"/>
              <a:t>System management did not </a:t>
            </a:r>
            <a:br>
              <a:rPr lang="en-US"/>
            </a:br>
            <a:r>
              <a:rPr lang="en-US"/>
              <a:t>know the accused had been fired</a:t>
            </a:r>
          </a:p>
          <a:p>
            <a:r>
              <a:rPr lang="en-US"/>
              <a:t>Did not alter security after his </a:t>
            </a:r>
            <a:br>
              <a:rPr lang="en-US"/>
            </a:br>
            <a:r>
              <a:rPr lang="en-US"/>
              <a:t>dismissal</a:t>
            </a:r>
          </a:p>
        </p:txBody>
      </p:sp>
      <p:pic>
        <p:nvPicPr>
          <p:cNvPr id="993285" name="Picture 5"/>
          <p:cNvPicPr>
            <a:picLocks noChangeAspect="1" noChangeArrowheads="1"/>
          </p:cNvPicPr>
          <p:nvPr/>
        </p:nvPicPr>
        <p:blipFill>
          <a:blip r:embed="rId3" cstate="print"/>
          <a:srcRect/>
          <a:stretch>
            <a:fillRect/>
          </a:stretch>
        </p:blipFill>
        <p:spPr bwMode="auto">
          <a:xfrm>
            <a:off x="6159500" y="2971800"/>
            <a:ext cx="2984500" cy="3886200"/>
          </a:xfrm>
          <a:prstGeom prst="rect">
            <a:avLst/>
          </a:prstGeom>
          <a:noFill/>
        </p:spPr>
      </p:pic>
    </p:spTree>
  </p:cSld>
  <p:clrMapOvr>
    <a:masterClrMapping/>
  </p:clrMapOvr>
  <p:transition>
    <p:zoom/>
  </p:transition>
</p:sld>
</file>

<file path=ppt/theme/theme1.xml><?xml version="1.0" encoding="utf-8"?>
<a:theme xmlns:a="http://schemas.openxmlformats.org/drawingml/2006/main" name="IS 342 Class Notes">
  <a:themeElements>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2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IS 342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2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2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2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2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2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2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2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 342 Class Notes</Template>
  <TotalTime>478</TotalTime>
  <Words>5902</Words>
  <Application>Microsoft Office PowerPoint</Application>
  <PresentationFormat>On-screen Show (4:3)</PresentationFormat>
  <Paragraphs>486</Paragraphs>
  <Slides>41</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Arial Narrow</vt:lpstr>
      <vt:lpstr>Bookman Old Style</vt:lpstr>
      <vt:lpstr>Garamond</vt:lpstr>
      <vt:lpstr>Times New Roman</vt:lpstr>
      <vt:lpstr>Wingdings</vt:lpstr>
      <vt:lpstr>IS 342 Class Notes</vt:lpstr>
      <vt:lpstr>Photo Editor Photo</vt:lpstr>
      <vt:lpstr>Employment Practices &amp; Policies</vt:lpstr>
      <vt:lpstr>Topics in CSH6 Ch 45</vt:lpstr>
      <vt:lpstr>What’s the Problem?</vt:lpstr>
      <vt:lpstr>What’s the Problem?</vt:lpstr>
      <vt:lpstr>Threats Before 1993</vt:lpstr>
      <vt:lpstr>Threats After 1993</vt:lpstr>
      <vt:lpstr>Some Notorious (Old) Cases of Employee Malfeasance</vt:lpstr>
      <vt:lpstr>Diddling: New York City tax records</vt:lpstr>
      <vt:lpstr>Sabotage: CA Dept Info Tech</vt:lpstr>
      <vt:lpstr>Sabotage: Gateway2000</vt:lpstr>
      <vt:lpstr>Diddling:  Thick Salami at Taco Bell</vt:lpstr>
      <vt:lpstr>Diddling: Embezzlement</vt:lpstr>
      <vt:lpstr>InfoWar:  Industrial  Espionage</vt:lpstr>
      <vt:lpstr>Data Loss: Stanford</vt:lpstr>
      <vt:lpstr>Data Diddling:  SSA</vt:lpstr>
      <vt:lpstr>Embezzlement: 1998-12</vt:lpstr>
      <vt:lpstr>Logic Bomb: 2000-02</vt:lpstr>
      <vt:lpstr>QA: Easter Eggs in Programs</vt:lpstr>
      <vt:lpstr>QA: Naughty Words</vt:lpstr>
      <vt:lpstr>QA: UK National Insurance Registry Database Destroyed</vt:lpstr>
      <vt:lpstr>$2.1B for QA Failure  1999-10</vt:lpstr>
      <vt:lpstr>NY City Police Inspector Hacks DB (2006-05)</vt:lpstr>
      <vt:lpstr>Wrong Number Costs Gateway $3.6M (2002-07)</vt:lpstr>
      <vt:lpstr>Ericsson Employees Charged (2003-05)</vt:lpstr>
      <vt:lpstr>Revenge Motivates Sabotage (2005-05)</vt:lpstr>
      <vt:lpstr>Hiring, Management and Firing</vt:lpstr>
      <vt:lpstr>Hiring</vt:lpstr>
      <vt:lpstr>Management</vt:lpstr>
      <vt:lpstr>Identify Opportunities for Abuse</vt:lpstr>
      <vt:lpstr>Access Is Not A Privilege or a Right</vt:lpstr>
      <vt:lpstr>Beware the Indispensable Employee</vt:lpstr>
      <vt:lpstr>Enforce Vacations</vt:lpstr>
      <vt:lpstr>Respond to Changes in Behavior</vt:lpstr>
      <vt:lpstr>Enforce Separation of Duties</vt:lpstr>
      <vt:lpstr>Ban Unauthorized Security Probes</vt:lpstr>
      <vt:lpstr>Termination of Employment (1)</vt:lpstr>
      <vt:lpstr>Termination of Employment (2)</vt:lpstr>
      <vt:lpstr>Review Questions (1)</vt:lpstr>
      <vt:lpstr>Review Questions (2)</vt:lpstr>
      <vt:lpstr>Review Questions (3)</vt:lpstr>
      <vt:lpstr>Now go and study</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Practices &amp; Policies</dc:title>
  <dc:subject>IS340 Lecture #6 -- CSH6 CH 45</dc:subject>
  <dc:creator>M. E. Kabay, PhD, CISSP-ISSMP</dc:creator>
  <cp:keywords/>
  <dc:description/>
  <cp:lastModifiedBy>Mich Kabay</cp:lastModifiedBy>
  <cp:revision>41</cp:revision>
  <cp:lastPrinted>2015-01-08T18:52:40Z</cp:lastPrinted>
  <dcterms:created xsi:type="dcterms:W3CDTF">2005-02-03T01:58:07Z</dcterms:created>
  <dcterms:modified xsi:type="dcterms:W3CDTF">2021-02-05T19:54:20Z</dcterms:modified>
  <cp:category/>
</cp:coreProperties>
</file>