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9" r:id="rId3"/>
    <p:sldId id="260" r:id="rId4"/>
    <p:sldId id="303" r:id="rId5"/>
    <p:sldId id="261" r:id="rId6"/>
    <p:sldId id="304" r:id="rId7"/>
    <p:sldId id="262" r:id="rId8"/>
    <p:sldId id="263" r:id="rId9"/>
    <p:sldId id="264" r:id="rId10"/>
    <p:sldId id="306" r:id="rId11"/>
    <p:sldId id="265" r:id="rId12"/>
    <p:sldId id="266" r:id="rId13"/>
    <p:sldId id="309" r:id="rId14"/>
    <p:sldId id="267" r:id="rId15"/>
    <p:sldId id="268" r:id="rId16"/>
    <p:sldId id="269" r:id="rId17"/>
    <p:sldId id="307" r:id="rId18"/>
    <p:sldId id="270" r:id="rId19"/>
    <p:sldId id="271" r:id="rId20"/>
    <p:sldId id="272" r:id="rId21"/>
    <p:sldId id="273" r:id="rId22"/>
    <p:sldId id="274" r:id="rId23"/>
    <p:sldId id="277" r:id="rId24"/>
    <p:sldId id="278" r:id="rId25"/>
    <p:sldId id="308" r:id="rId26"/>
    <p:sldId id="279" r:id="rId27"/>
    <p:sldId id="280" r:id="rId28"/>
    <p:sldId id="281" r:id="rId29"/>
    <p:sldId id="282" r:id="rId30"/>
    <p:sldId id="296" r:id="rId31"/>
    <p:sldId id="300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397" autoAdjust="0"/>
  </p:normalViewPr>
  <p:slideViewPr>
    <p:cSldViewPr>
      <p:cViewPr>
        <p:scale>
          <a:sx n="75" d="100"/>
          <a:sy n="75" d="100"/>
        </p:scale>
        <p:origin x="-266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8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9424"/>
    </p:cViewPr>
  </p:sorterViewPr>
  <p:notesViewPr>
    <p:cSldViewPr>
      <p:cViewPr varScale="1">
        <p:scale>
          <a:sx n="77" d="100"/>
          <a:sy n="77" d="100"/>
        </p:scale>
        <p:origin x="-3984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en-US" dirty="0"/>
              <a:t>Copyright © 2014  M. E. Kabay                             </a:t>
            </a:r>
            <a:fld id="{1180CC70-2173-4B11-B851-B51A6149F8F2}" type="slidenum">
              <a:rPr lang="en-US"/>
              <a:pPr/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9433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342  Class Notes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fld id="{707F56C5-1030-4FC8-BE3A-65DD69A58E07}" type="slidenum">
              <a:rPr lang="en-US"/>
              <a:pPr/>
              <a:t>‹#›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376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08291-FB46-49AE-A0D7-95E7354ACA75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375103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39DAF-0194-43B9-97C5-A3ACC6209F49}" type="slidenum">
              <a:rPr lang="en-US"/>
              <a:pPr/>
              <a:t>10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90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39DAF-0194-43B9-97C5-A3ACC6209F49}" type="slidenum">
              <a:rPr lang="en-US"/>
              <a:pPr/>
              <a:t>11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83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E1936-8DB1-4D20-A297-8C6AB7C6B9FD}" type="slidenum">
              <a:rPr lang="en-US"/>
              <a:pPr/>
              <a:t>12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F56C5-1030-4FC8-BE3A-65DD69A58E07}" type="slidenum">
              <a:rPr lang="en-US" smtClean="0"/>
              <a:pPr/>
              <a:t>13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2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9FA68-77BE-4E47-A3B1-92413F605285}" type="slidenum">
              <a:rPr lang="en-US"/>
              <a:pPr/>
              <a:t>14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2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5E9B8-AA8C-47F3-AAA9-BD5E403806DF}" type="slidenum">
              <a:rPr lang="en-US"/>
              <a:pPr/>
              <a:t>15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04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3F380-EE31-40BD-BDB4-67682CC9DBAB}" type="slidenum">
              <a:rPr lang="en-US"/>
              <a:pPr/>
              <a:t>16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23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56C5-1030-4FC8-BE3A-65DD69A58E07}" type="slidenum">
              <a:rPr lang="en-US" smtClean="0"/>
              <a:pPr/>
              <a:t>17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E9A87-424B-49D4-9932-AAC8B43DBE81}" type="slidenum">
              <a:rPr lang="en-US"/>
              <a:pPr/>
              <a:t>18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9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4FB5B-9A57-44CD-B717-DEC5E49B2B85}" type="slidenum">
              <a:rPr lang="en-US"/>
              <a:pPr/>
              <a:t>19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2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01C7D-9CFE-4C95-95A5-FEDE4F912BCE}" type="slidenum">
              <a:rPr lang="en-US"/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7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087D4-08AA-46F4-A907-A952B04C8FF0}" type="slidenum">
              <a:rPr lang="en-US"/>
              <a:pPr/>
              <a:t>20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81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FC75-90ED-4C6A-A2DA-64565DB1563F}" type="slidenum">
              <a:rPr lang="en-US"/>
              <a:pPr/>
              <a:t>21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5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A2C25D-B3E5-4C77-87CA-E993E0139048}" type="slidenum">
              <a:rPr lang="en-US"/>
              <a:pPr/>
              <a:t>22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9B8E7-873D-4744-8478-1E5AAF66FBBC}" type="slidenum">
              <a:rPr lang="en-US"/>
              <a:pPr/>
              <a:t>23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8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DAFE3A-362B-4377-BC08-0DDA3A89E148}" type="slidenum">
              <a:rPr lang="en-US"/>
              <a:pPr/>
              <a:t>24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1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56C5-1030-4FC8-BE3A-65DD69A58E07}" type="slidenum">
              <a:rPr lang="en-US" smtClean="0"/>
              <a:pPr/>
              <a:t>25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41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82962-237A-465A-8D57-B111D8F9B207}" type="slidenum">
              <a:rPr lang="en-US"/>
              <a:pPr/>
              <a:t>26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2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2E83F-B950-4753-83D1-96FC56EED06F}" type="slidenum">
              <a:rPr lang="en-US"/>
              <a:pPr/>
              <a:t>27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65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1CA81-DB1E-4EE4-B18B-40BAB7527C54}" type="slidenum">
              <a:rPr lang="en-US"/>
              <a:pPr/>
              <a:t>28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20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BB6F8-FA8C-4230-B5EE-5090A06DE1BB}" type="slidenum">
              <a:rPr lang="en-US"/>
              <a:pPr/>
              <a:t>29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6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A444D-90AC-4A56-BBFA-F49069CBF274}" type="slidenum">
              <a:rPr lang="en-US"/>
              <a:pPr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79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273FC-6A8E-429D-91F9-1F2A7A1935F4}" type="slidenum">
              <a:rPr lang="en-US"/>
              <a:pPr/>
              <a:t>30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83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8653C-475A-45BB-916D-01B0EC29FA87}" type="slidenum">
              <a:rPr lang="en-US"/>
              <a:pPr/>
              <a:t>31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9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56C5-1030-4FC8-BE3A-65DD69A58E07}" type="slidenum">
              <a:rPr lang="en-US" smtClean="0"/>
              <a:pPr/>
              <a:t>4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2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93DC7-60D0-4C8F-9892-C0ACEA93CC3F}" type="slidenum">
              <a:rPr lang="en-US"/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F56C5-1030-4FC8-BE3A-65DD69A58E07}" type="slidenum">
              <a:rPr lang="en-US" smtClean="0"/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7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6C90E3-5637-4050-BC7D-E96E0BDA56CD}" type="slidenum">
              <a:rPr lang="en-US"/>
              <a:pPr/>
              <a:t>7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18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76731-78CB-4E43-9BD3-18A9989BEADB}" type="slidenum">
              <a:rPr lang="en-US"/>
              <a:pPr/>
              <a:t>8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4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4CF4-6F8D-455F-80F0-220403526FC0}" type="slidenum">
              <a:rPr lang="en-US"/>
              <a:pPr/>
              <a:t>9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0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48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BB7C485E-46A4-413D-AB11-8435B67654EA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89864" name="Picture 8" descr="NWU_2c_stacked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0"/>
            <a:ext cx="1066800" cy="9318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t.org/advisories/CA-1993-14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porcupine.org/satan/" TargetMode="External"/><Relationship Id="rId7" Type="http://schemas.openxmlformats.org/officeDocument/2006/relationships/hyperlink" Target="http://nmap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nable.com/products/nessus/nessus-homefeed" TargetMode="External"/><Relationship Id="rId11" Type="http://schemas.openxmlformats.org/officeDocument/2006/relationships/hyperlink" Target="http://www.timberlinetechnologies.com/products/vulnerability.html" TargetMode="External"/><Relationship Id="rId5" Type="http://schemas.openxmlformats.org/officeDocument/2006/relationships/hyperlink" Target="http://www.tenable.com/products/nessus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cerias.purdue.edu/about/history/coast/satan.php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rc.com/x/ne.dll?bh0bkyd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pot.com/tweaks/mbsa/index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8000" dirty="0"/>
              <a:t>Vulnerability Assessment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0" y="3429000"/>
            <a:ext cx="91440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CSH6 Chapter 46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“Vulnerability Assessment”</a:t>
            </a:r>
          </a:p>
          <a:p>
            <a:pPr marL="285750" marR="0" lvl="0" indent="-28575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Rebecca Gurley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VA Fit into Security Management? (1)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562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When</a:t>
            </a:r>
            <a:r>
              <a:rPr lang="en-US" baseline="0" dirty="0"/>
              <a:t> systems 1</a:t>
            </a:r>
            <a:r>
              <a:rPr lang="en-US" baseline="30000" dirty="0"/>
              <a:t>st</a:t>
            </a:r>
            <a:r>
              <a:rPr lang="en-US" baseline="0" dirty="0"/>
              <a:t> deployed, can</a:t>
            </a:r>
            <a:br>
              <a:rPr lang="en-US" baseline="0" dirty="0"/>
            </a:br>
            <a:r>
              <a:rPr lang="en-US" baseline="0" dirty="0"/>
              <a:t>establish baseline security state</a:t>
            </a:r>
          </a:p>
          <a:p>
            <a:pPr>
              <a:lnSpc>
                <a:spcPct val="80000"/>
              </a:lnSpc>
            </a:pPr>
            <a:r>
              <a:rPr lang="en-US" baseline="0" dirty="0"/>
              <a:t>When security breaches suspected, can focus on likely attack paths</a:t>
            </a:r>
          </a:p>
          <a:p>
            <a:pPr>
              <a:lnSpc>
                <a:spcPct val="80000"/>
              </a:lnSpc>
            </a:pPr>
            <a:r>
              <a:rPr lang="en-US" baseline="0" dirty="0"/>
              <a:t>May be able to see if vulnerabilities have been exploited</a:t>
            </a:r>
          </a:p>
          <a:p>
            <a:pPr>
              <a:lnSpc>
                <a:spcPct val="80000"/>
              </a:lnSpc>
            </a:pPr>
            <a:r>
              <a:rPr lang="en-US" baseline="0" dirty="0"/>
              <a:t>VA can identify areas where newly reported vulnerabilities</a:t>
            </a:r>
            <a:r>
              <a:rPr lang="en-US" dirty="0"/>
              <a:t> should be patched</a:t>
            </a:r>
          </a:p>
          <a:p>
            <a:pPr>
              <a:lnSpc>
                <a:spcPct val="80000"/>
              </a:lnSpc>
            </a:pPr>
            <a:r>
              <a:rPr lang="en-US" baseline="0" dirty="0"/>
              <a:t>Records</a:t>
            </a:r>
            <a:r>
              <a:rPr lang="en-US" dirty="0"/>
              <a:t> of VA scans can be archived</a:t>
            </a:r>
          </a:p>
          <a:p>
            <a:pPr lvl="1">
              <a:lnSpc>
                <a:spcPct val="80000"/>
              </a:lnSpc>
            </a:pPr>
            <a:r>
              <a:rPr lang="en-US" baseline="0" dirty="0"/>
              <a:t>Serve</a:t>
            </a:r>
            <a:r>
              <a:rPr lang="en-US" dirty="0"/>
              <a:t> for audits</a:t>
            </a:r>
          </a:p>
          <a:p>
            <a:pPr lvl="1">
              <a:lnSpc>
                <a:spcPct val="80000"/>
              </a:lnSpc>
            </a:pPr>
            <a:r>
              <a:rPr lang="en-US" baseline="0" dirty="0"/>
              <a:t>Compliance</a:t>
            </a:r>
            <a:r>
              <a:rPr lang="en-US" dirty="0"/>
              <a:t> with certifications</a:t>
            </a:r>
            <a:endParaRPr lang="en-US" baseline="0" dirty="0"/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1676400"/>
            <a:ext cx="3297237" cy="3390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VA Fit into Security Management? (2)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562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Support </a:t>
            </a:r>
            <a:r>
              <a:rPr lang="en-US" i="1" dirty="0" err="1"/>
              <a:t>auditability</a:t>
            </a:r>
            <a:endParaRPr lang="en-US" i="1" dirty="0"/>
          </a:p>
          <a:p>
            <a:pPr lvl="1">
              <a:lnSpc>
                <a:spcPct val="80000"/>
              </a:lnSpc>
            </a:pPr>
            <a:r>
              <a:rPr lang="en-US" dirty="0"/>
              <a:t>Independent review of system records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Determine adequacy of controls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Ensure compliance with policy &amp; procedures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Detect breaches of security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Recommend changes or guide recommendations</a:t>
            </a:r>
          </a:p>
          <a:p>
            <a:pPr>
              <a:lnSpc>
                <a:spcPct val="80000"/>
              </a:lnSpc>
            </a:pPr>
            <a:r>
              <a:rPr lang="en-US" i="1" dirty="0" err="1"/>
              <a:t>Auditability</a:t>
            </a:r>
            <a:r>
              <a:rPr lang="en-US" dirty="0"/>
              <a:t> in turn supports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Incident handling &amp; recovery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Adjustment of security policies to meet needs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290" y="1524000"/>
            <a:ext cx="3388710" cy="403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VA (1)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5366"/>
            <a:ext cx="6362700" cy="5069234"/>
          </a:xfrm>
        </p:spPr>
        <p:txBody>
          <a:bodyPr/>
          <a:lstStyle/>
          <a:p>
            <a:r>
              <a:rPr lang="en-US" dirty="0"/>
              <a:t>Manual security audits established </a:t>
            </a:r>
            <a:br>
              <a:rPr lang="en-US" dirty="0"/>
            </a:br>
            <a:r>
              <a:rPr lang="en-US" dirty="0"/>
              <a:t>in 1950s</a:t>
            </a:r>
          </a:p>
          <a:p>
            <a:r>
              <a:rPr lang="en-US" dirty="0"/>
              <a:t>Auditability defined 1970s for USAF </a:t>
            </a:r>
            <a:br>
              <a:rPr lang="en-US" dirty="0"/>
            </a:br>
            <a:r>
              <a:rPr lang="en-US" dirty="0"/>
              <a:t>study</a:t>
            </a:r>
          </a:p>
          <a:p>
            <a:r>
              <a:rPr lang="en-US" dirty="0"/>
              <a:t>Eugene Spafford and Dan Farmer </a:t>
            </a:r>
            <a:br>
              <a:rPr lang="en-US" dirty="0"/>
            </a:br>
            <a:r>
              <a:rPr lang="en-US" dirty="0"/>
              <a:t>(Purdue) </a:t>
            </a:r>
          </a:p>
          <a:p>
            <a:pPr lvl="1"/>
            <a:r>
              <a:rPr lang="en-US" dirty="0"/>
              <a:t>COPS VAS for UNIX </a:t>
            </a:r>
          </a:p>
          <a:p>
            <a:pPr lvl="1"/>
            <a:r>
              <a:rPr lang="en-US" dirty="0"/>
              <a:t>Late 1980s</a:t>
            </a:r>
          </a:p>
          <a:p>
            <a:r>
              <a:rPr lang="en-US" dirty="0"/>
              <a:t>Internet Security Scanner (ISS) – early 1990s</a:t>
            </a:r>
          </a:p>
          <a:p>
            <a:pPr lvl="1"/>
            <a:r>
              <a:rPr lang="en-US" sz="1800" dirty="0">
                <a:hlinkClick r:id="rId3"/>
              </a:rPr>
              <a:t>http://www.cert.org/advisories/CA-1993-14.html</a:t>
            </a:r>
            <a:r>
              <a:rPr lang="en-US" sz="1800" dirty="0"/>
              <a:t> </a:t>
            </a:r>
          </a:p>
        </p:txBody>
      </p:sp>
      <p:pic>
        <p:nvPicPr>
          <p:cNvPr id="1162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3700" y="1148686"/>
            <a:ext cx="2240280" cy="224028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62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6400" y="3388967"/>
            <a:ext cx="2235200" cy="1676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7" name="TextBox 6"/>
          <p:cNvSpPr txBox="1"/>
          <p:nvPr/>
        </p:nvSpPr>
        <p:spPr>
          <a:xfrm>
            <a:off x="8191500" y="1255366"/>
            <a:ext cx="740908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err="1"/>
              <a:t>Spaf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9900" y="3465166"/>
            <a:ext cx="67037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Dan</a:t>
            </a:r>
          </a:p>
        </p:txBody>
      </p:sp>
      <p:pic>
        <p:nvPicPr>
          <p:cNvPr id="1162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065367"/>
            <a:ext cx="1676400" cy="1676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TextBox 9"/>
          <p:cNvSpPr txBox="1"/>
          <p:nvPr/>
        </p:nvSpPr>
        <p:spPr>
          <a:xfrm>
            <a:off x="6553200" y="5181600"/>
            <a:ext cx="1005596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 err="1"/>
              <a:t>Weitse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83327" y="6457890"/>
            <a:ext cx="4031873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i="1" dirty="0"/>
              <a:t>Some Famous Security Experts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14400"/>
          </a:xfrm>
        </p:spPr>
        <p:txBody>
          <a:bodyPr/>
          <a:lstStyle/>
          <a:p>
            <a:r>
              <a:rPr lang="en-US" dirty="0"/>
              <a:t>Brief History of VA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772400" cy="5486400"/>
          </a:xfrm>
        </p:spPr>
        <p:txBody>
          <a:bodyPr/>
          <a:lstStyle/>
          <a:p>
            <a:r>
              <a:rPr lang="en-US" sz="2000" dirty="0"/>
              <a:t>SATAN (Security Administrator Tool </a:t>
            </a:r>
            <a:br>
              <a:rPr lang="en-US" sz="2000" dirty="0"/>
            </a:br>
            <a:r>
              <a:rPr lang="en-US" sz="2000" dirty="0"/>
              <a:t>for Analyzing Networks)</a:t>
            </a:r>
          </a:p>
          <a:p>
            <a:pPr lvl="1"/>
            <a:r>
              <a:rPr lang="en-US" sz="2000" dirty="0"/>
              <a:t>Farmer &amp; </a:t>
            </a:r>
            <a:r>
              <a:rPr lang="en-US" sz="2000" dirty="0" err="1"/>
              <a:t>Wietse</a:t>
            </a:r>
            <a:r>
              <a:rPr lang="en-US" sz="2000" dirty="0"/>
              <a:t> </a:t>
            </a:r>
            <a:r>
              <a:rPr lang="en-US" sz="2000" dirty="0" err="1"/>
              <a:t>Venema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Posted 1995</a:t>
            </a:r>
          </a:p>
          <a:p>
            <a:pPr lvl="1"/>
            <a:r>
              <a:rPr lang="en-US" sz="1800" dirty="0">
                <a:latin typeface="Arial Narrow" pitchFamily="34" charset="0"/>
                <a:hlinkClick r:id="rId3"/>
              </a:rPr>
              <a:t>http://www.porcupine.org/satan/</a:t>
            </a:r>
            <a:r>
              <a:rPr lang="en-US" sz="1800" dirty="0">
                <a:latin typeface="Arial Narrow" pitchFamily="34" charset="0"/>
              </a:rPr>
              <a:t> </a:t>
            </a:r>
          </a:p>
          <a:p>
            <a:pPr lvl="1"/>
            <a:r>
              <a:rPr lang="en-US" sz="1800" dirty="0">
                <a:latin typeface="Arial Narrow" pitchFamily="34" charset="0"/>
                <a:hlinkClick r:id="rId4"/>
              </a:rPr>
              <a:t>http://www.cerias.purdue.edu/about/history/coast/satan.php</a:t>
            </a:r>
            <a:r>
              <a:rPr lang="en-US" sz="1800" dirty="0">
                <a:latin typeface="Arial Narrow" pitchFamily="34" charset="0"/>
              </a:rPr>
              <a:t> </a:t>
            </a:r>
          </a:p>
          <a:p>
            <a:r>
              <a:rPr lang="en-US" sz="2000" dirty="0"/>
              <a:t>NESSUS</a:t>
            </a:r>
          </a:p>
          <a:p>
            <a:pPr lvl="1"/>
            <a:r>
              <a:rPr lang="en-US" sz="1800" dirty="0">
                <a:latin typeface="Arial Narrow" pitchFamily="34" charset="0"/>
                <a:hlinkClick r:id="rId5"/>
              </a:rPr>
              <a:t>http://www.tenable.com/products/nessus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Free for individual use </a:t>
            </a:r>
            <a:r>
              <a:rPr lang="en-US" sz="1800" dirty="0">
                <a:latin typeface="Arial Narrow" pitchFamily="34" charset="0"/>
                <a:hlinkClick r:id="rId6"/>
              </a:rPr>
              <a:t>http://www.tenable.com/products/nessus/nessus-homefeed</a:t>
            </a:r>
            <a:r>
              <a:rPr lang="en-US" sz="2000" dirty="0"/>
              <a:t> </a:t>
            </a:r>
          </a:p>
          <a:p>
            <a:r>
              <a:rPr lang="en-US" sz="2000" dirty="0"/>
              <a:t>NMAP</a:t>
            </a:r>
          </a:p>
          <a:p>
            <a:pPr lvl="1"/>
            <a:r>
              <a:rPr lang="en-US" sz="2000" dirty="0" err="1"/>
              <a:t>NetMAPper</a:t>
            </a:r>
            <a:endParaRPr lang="en-US" sz="2000" dirty="0"/>
          </a:p>
          <a:p>
            <a:pPr lvl="1"/>
            <a:r>
              <a:rPr lang="en-US" sz="1800" dirty="0">
                <a:latin typeface="Arial Narrow" pitchFamily="34" charset="0"/>
                <a:hlinkClick r:id="rId7"/>
              </a:rPr>
              <a:t>http://nmap.org/</a:t>
            </a:r>
            <a:endParaRPr lang="en-US" sz="1800" dirty="0">
              <a:latin typeface="Arial Narrow" pitchFamily="34" charset="0"/>
            </a:endParaRPr>
          </a:p>
        </p:txBody>
      </p:sp>
      <p:pic>
        <p:nvPicPr>
          <p:cNvPr id="11755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95148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55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8600"/>
            <a:ext cx="2133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66799"/>
            <a:ext cx="2220595" cy="268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0704" y="6273225"/>
            <a:ext cx="6187078" cy="584775"/>
          </a:xfrm>
          <a:prstGeom prst="rect">
            <a:avLst/>
          </a:prstGeom>
          <a:solidFill>
            <a:srgbClr val="FFCC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/>
              <a:t>See “Alphabetical List of Vulnerability Assessment Products”</a:t>
            </a:r>
          </a:p>
          <a:p>
            <a:r>
              <a:rPr lang="en-US" sz="1600" dirty="0">
                <a:latin typeface="Arial Narrow" pitchFamily="34" charset="0"/>
                <a:hlinkClick r:id="rId11"/>
              </a:rPr>
              <a:t>http://www.timberlinetechnologies.com/products/vulnerability.html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20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Taxonomy of VA Technologies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3581400" cy="5257800"/>
          </a:xfrm>
        </p:spPr>
        <p:txBody>
          <a:bodyPr/>
          <a:lstStyle/>
          <a:p>
            <a:r>
              <a:rPr lang="en-US" dirty="0"/>
              <a:t>VA Strategy &amp; Techniques</a:t>
            </a:r>
          </a:p>
          <a:p>
            <a:r>
              <a:rPr lang="en-US" dirty="0"/>
              <a:t>Network Scanning</a:t>
            </a:r>
          </a:p>
          <a:p>
            <a:r>
              <a:rPr lang="en-US" dirty="0"/>
              <a:t>Vulnerability Scanning</a:t>
            </a:r>
          </a:p>
          <a:p>
            <a:r>
              <a:rPr lang="en-US" dirty="0"/>
              <a:t>Assessment Strategies</a:t>
            </a:r>
          </a:p>
          <a:p>
            <a:r>
              <a:rPr lang="en-US" dirty="0"/>
              <a:t>Strengths &amp; Weaknesses of VAS</a:t>
            </a:r>
          </a:p>
          <a:p>
            <a:r>
              <a:rPr lang="en-US" dirty="0"/>
              <a:t>Roles for VA in System Security Management</a:t>
            </a:r>
          </a:p>
        </p:txBody>
      </p:sp>
      <p:pic>
        <p:nvPicPr>
          <p:cNvPr id="1164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572000" cy="446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Strategy &amp; Techniques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4038600" cy="5105400"/>
          </a:xfrm>
        </p:spPr>
        <p:txBody>
          <a:bodyPr/>
          <a:lstStyle/>
          <a:p>
            <a:r>
              <a:rPr lang="en-US" dirty="0"/>
              <a:t>Network scanning</a:t>
            </a:r>
          </a:p>
          <a:p>
            <a:r>
              <a:rPr lang="en-US" dirty="0"/>
              <a:t>Vulnerability scanning</a:t>
            </a:r>
          </a:p>
          <a:p>
            <a:r>
              <a:rPr lang="en-US" dirty="0"/>
              <a:t>Password cracking</a:t>
            </a:r>
          </a:p>
          <a:p>
            <a:r>
              <a:rPr lang="en-US" dirty="0"/>
              <a:t>Log review</a:t>
            </a:r>
          </a:p>
          <a:p>
            <a:r>
              <a:rPr lang="en-US" dirty="0"/>
              <a:t>Integrity checking</a:t>
            </a:r>
          </a:p>
          <a:p>
            <a:r>
              <a:rPr lang="en-US" dirty="0"/>
              <a:t>Virus detection</a:t>
            </a:r>
          </a:p>
          <a:p>
            <a:r>
              <a:rPr lang="en-US" dirty="0"/>
              <a:t>War dialing</a:t>
            </a:r>
          </a:p>
          <a:p>
            <a:r>
              <a:rPr lang="en-US" dirty="0"/>
              <a:t>War driving</a:t>
            </a:r>
          </a:p>
          <a:p>
            <a:r>
              <a:rPr lang="en-US" dirty="0"/>
              <a:t>Penetration testing</a:t>
            </a:r>
          </a:p>
        </p:txBody>
      </p:sp>
      <p:pic>
        <p:nvPicPr>
          <p:cNvPr id="1166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4114800" cy="3770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Scanning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4343400" cy="5257800"/>
          </a:xfrm>
        </p:spPr>
        <p:txBody>
          <a:bodyPr/>
          <a:lstStyle/>
          <a:p>
            <a:r>
              <a:rPr lang="en-US" dirty="0"/>
              <a:t>Port scanner</a:t>
            </a:r>
          </a:p>
          <a:p>
            <a:pPr lvl="1"/>
            <a:r>
              <a:rPr lang="en-US" dirty="0"/>
              <a:t>ICMP feature</a:t>
            </a:r>
          </a:p>
          <a:p>
            <a:pPr lvl="1"/>
            <a:r>
              <a:rPr lang="en-US" dirty="0"/>
              <a:t>Identify hosts in network address range</a:t>
            </a:r>
          </a:p>
          <a:p>
            <a:pPr lvl="1"/>
            <a:r>
              <a:rPr lang="en-US" dirty="0"/>
              <a:t>E.g., GRC </a:t>
            </a:r>
            <a:r>
              <a:rPr lang="en-US" dirty="0" err="1"/>
              <a:t>ShieldsUP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/>
              <a:t>(see next slide)*</a:t>
            </a:r>
          </a:p>
          <a:p>
            <a:pPr lvl="1"/>
            <a:r>
              <a:rPr lang="en-US" dirty="0"/>
              <a:t>Identify visible &amp; open ports</a:t>
            </a:r>
          </a:p>
          <a:p>
            <a:pPr lvl="1"/>
            <a:r>
              <a:rPr lang="en-US" dirty="0"/>
              <a:t>Can spot undocumented</a:t>
            </a:r>
            <a:br>
              <a:rPr lang="en-US" dirty="0"/>
            </a:br>
            <a:r>
              <a:rPr lang="en-US" dirty="0"/>
              <a:t>equipment on network</a:t>
            </a:r>
          </a:p>
        </p:txBody>
      </p:sp>
      <p:pic>
        <p:nvPicPr>
          <p:cNvPr id="7" name="Picture 4" descr="NETWOR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76400"/>
            <a:ext cx="3622938" cy="28622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4600" y="5562600"/>
            <a:ext cx="5240665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 </a:t>
            </a:r>
            <a:r>
              <a:rPr lang="en-US" dirty="0">
                <a:hlinkClick r:id="rId4"/>
              </a:rPr>
              <a:t>https://www.grc.com/x/ne.dll?bh0bkyd2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152400"/>
            <a:ext cx="2819400" cy="2286000"/>
          </a:xfrm>
        </p:spPr>
        <p:txBody>
          <a:bodyPr/>
          <a:lstStyle/>
          <a:p>
            <a:r>
              <a:rPr lang="en-US" dirty="0"/>
              <a:t>GRC </a:t>
            </a:r>
            <a:r>
              <a:rPr lang="en-US" dirty="0" err="1"/>
              <a:t>ShieldsUP</a:t>
            </a:r>
            <a:r>
              <a:rPr lang="en-US" dirty="0"/>
              <a:t>! Port Scanner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486400" y="2362200"/>
            <a:ext cx="3429000" cy="3962400"/>
          </a:xfrm>
        </p:spPr>
        <p:txBody>
          <a:bodyPr/>
          <a:lstStyle/>
          <a:p>
            <a:r>
              <a:rPr lang="en-US" dirty="0"/>
              <a:t>Explanations of each </a:t>
            </a:r>
            <a:r>
              <a:rPr lang="en-US" i="1" dirty="0"/>
              <a:t>visible </a:t>
            </a:r>
            <a:r>
              <a:rPr lang="en-US" dirty="0"/>
              <a:t>(blue) port available</a:t>
            </a:r>
          </a:p>
          <a:p>
            <a:pPr lvl="1"/>
            <a:r>
              <a:rPr lang="en-US" dirty="0"/>
              <a:t>Risky because can be </a:t>
            </a:r>
            <a:r>
              <a:rPr lang="en-US" i="1" dirty="0"/>
              <a:t>seen</a:t>
            </a:r>
            <a:r>
              <a:rPr lang="en-US" dirty="0"/>
              <a:t> by attackers</a:t>
            </a:r>
          </a:p>
          <a:p>
            <a:r>
              <a:rPr lang="en-US" dirty="0"/>
              <a:t>Open ports shown in red</a:t>
            </a:r>
          </a:p>
          <a:p>
            <a:pPr lvl="1"/>
            <a:r>
              <a:rPr lang="en-US" dirty="0"/>
              <a:t>Dangerous</a:t>
            </a:r>
          </a:p>
          <a:p>
            <a:pPr lvl="1"/>
            <a:r>
              <a:rPr lang="en-US" dirty="0"/>
              <a:t>May be exploited</a:t>
            </a:r>
          </a:p>
        </p:txBody>
      </p:sp>
      <p:pic>
        <p:nvPicPr>
          <p:cNvPr id="1236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0200" cy="683694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Scanning (1)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257800"/>
          </a:xfrm>
        </p:spPr>
        <p:txBody>
          <a:bodyPr/>
          <a:lstStyle/>
          <a:p>
            <a:r>
              <a:rPr lang="en-US" dirty="0"/>
              <a:t>Heart of VA systems</a:t>
            </a:r>
          </a:p>
          <a:p>
            <a:r>
              <a:rPr lang="en-US" dirty="0"/>
              <a:t>Beyond port scanning</a:t>
            </a:r>
          </a:p>
          <a:p>
            <a:pPr lvl="1"/>
            <a:r>
              <a:rPr lang="en-US" dirty="0"/>
              <a:t>Analyze data to recognize known vulnerabilities</a:t>
            </a:r>
          </a:p>
          <a:p>
            <a:pPr lvl="1"/>
            <a:r>
              <a:rPr lang="en-US" dirty="0"/>
              <a:t>May also attempt to </a:t>
            </a:r>
            <a:br>
              <a:rPr lang="en-US" dirty="0"/>
            </a:br>
            <a:r>
              <a:rPr lang="en-US" dirty="0"/>
              <a:t>correct problems</a:t>
            </a:r>
          </a:p>
          <a:p>
            <a:r>
              <a:rPr lang="en-US" dirty="0"/>
              <a:t>Identifies deeper details</a:t>
            </a:r>
          </a:p>
          <a:p>
            <a:pPr lvl="1"/>
            <a:r>
              <a:rPr lang="en-US" dirty="0"/>
              <a:t>Software versions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Configurations</a:t>
            </a:r>
          </a:p>
          <a:p>
            <a:r>
              <a:rPr lang="en-US" dirty="0"/>
              <a:t>Current DB of known</a:t>
            </a:r>
            <a:br>
              <a:rPr lang="en-US" dirty="0"/>
            </a:br>
            <a:r>
              <a:rPr lang="en-US" dirty="0"/>
              <a:t>vulnerabilities especially</a:t>
            </a:r>
            <a:br>
              <a:rPr lang="en-US" dirty="0"/>
            </a:br>
            <a:r>
              <a:rPr lang="en-US" dirty="0"/>
              <a:t>valuable</a:t>
            </a:r>
          </a:p>
        </p:txBody>
      </p:sp>
      <p:pic>
        <p:nvPicPr>
          <p:cNvPr id="1170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525" y="3200400"/>
            <a:ext cx="3546475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 Scanning</a:t>
            </a:r>
            <a:r>
              <a:rPr lang="en-US" baseline="0" dirty="0"/>
              <a:t> (2)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Typically slower than simpler port scanners</a:t>
            </a:r>
          </a:p>
          <a:p>
            <a:r>
              <a:rPr lang="en-US" dirty="0"/>
              <a:t>Some scanning / testing may disrupt operations; e.g.,</a:t>
            </a:r>
          </a:p>
          <a:p>
            <a:pPr lvl="1"/>
            <a:r>
              <a:rPr lang="en-US" dirty="0" err="1"/>
              <a:t>DDoS</a:t>
            </a:r>
            <a:r>
              <a:rPr lang="en-US" dirty="0"/>
              <a:t> testing</a:t>
            </a:r>
          </a:p>
          <a:p>
            <a:r>
              <a:rPr lang="en-US" dirty="0"/>
              <a:t>False positive rates</a:t>
            </a:r>
          </a:p>
          <a:p>
            <a:pPr lvl="1"/>
            <a:r>
              <a:rPr lang="en-US" dirty="0"/>
              <a:t>May be high</a:t>
            </a:r>
          </a:p>
          <a:p>
            <a:pPr lvl="1"/>
            <a:r>
              <a:rPr lang="en-US" dirty="0"/>
              <a:t>Require more human </a:t>
            </a:r>
            <a:br>
              <a:rPr lang="en-US" dirty="0"/>
            </a:br>
            <a:r>
              <a:rPr lang="en-US" dirty="0"/>
              <a:t>judgement</a:t>
            </a:r>
          </a:p>
          <a:p>
            <a:r>
              <a:rPr lang="en-US" dirty="0"/>
              <a:t>Vulnerability DB must be </a:t>
            </a:r>
            <a:br>
              <a:rPr lang="en-US" dirty="0"/>
            </a:br>
            <a:r>
              <a:rPr lang="en-US" dirty="0"/>
              <a:t>updated frequently</a:t>
            </a:r>
          </a:p>
        </p:txBody>
      </p:sp>
      <p:pic>
        <p:nvPicPr>
          <p:cNvPr id="1172484" name="Picture 4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36537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Topics in CSH6 Chapter 46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900"/>
            <a:ext cx="4800600" cy="5257800"/>
          </a:xfrm>
        </p:spPr>
        <p:txBody>
          <a:bodyPr/>
          <a:lstStyle/>
          <a:p>
            <a:r>
              <a:rPr lang="en-US" sz="3200" dirty="0"/>
              <a:t>Scorekeeper of Security Management</a:t>
            </a:r>
          </a:p>
          <a:p>
            <a:r>
              <a:rPr lang="en-US" sz="3200" dirty="0"/>
              <a:t>Taxonomy of VA Technologies</a:t>
            </a:r>
          </a:p>
          <a:p>
            <a:r>
              <a:rPr lang="en-US" sz="3200" dirty="0"/>
              <a:t>Penetration Testing</a:t>
            </a:r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1147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371600"/>
            <a:ext cx="3462337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Strategies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dirty="0"/>
              <a:t>Credentialed monitoring</a:t>
            </a:r>
          </a:p>
          <a:p>
            <a:pPr lvl="1"/>
            <a:r>
              <a:rPr lang="en-US" dirty="0"/>
              <a:t>System data sources</a:t>
            </a:r>
          </a:p>
          <a:p>
            <a:pPr lvl="2"/>
            <a:r>
              <a:rPr lang="en-US" dirty="0"/>
              <a:t>File contents</a:t>
            </a:r>
          </a:p>
          <a:p>
            <a:pPr lvl="2"/>
            <a:r>
              <a:rPr lang="en-US" dirty="0"/>
              <a:t>System configuration</a:t>
            </a:r>
          </a:p>
          <a:p>
            <a:pPr lvl="2"/>
            <a:r>
              <a:rPr lang="en-US" dirty="0"/>
              <a:t>Status information</a:t>
            </a:r>
          </a:p>
          <a:p>
            <a:pPr lvl="1"/>
            <a:r>
              <a:rPr lang="en-US" dirty="0"/>
              <a:t>Nonintrusive</a:t>
            </a:r>
          </a:p>
          <a:p>
            <a:pPr lvl="1"/>
            <a:r>
              <a:rPr lang="en-US" dirty="0"/>
              <a:t>Host-based</a:t>
            </a:r>
          </a:p>
          <a:p>
            <a:r>
              <a:rPr lang="en-US" dirty="0" err="1"/>
              <a:t>Noncredentialed</a:t>
            </a:r>
            <a:r>
              <a:rPr lang="en-US" dirty="0"/>
              <a:t> monitors</a:t>
            </a:r>
          </a:p>
          <a:p>
            <a:pPr lvl="1"/>
            <a:r>
              <a:rPr lang="en-US" dirty="0"/>
              <a:t>Simulate system attacks</a:t>
            </a:r>
          </a:p>
          <a:p>
            <a:pPr lvl="1"/>
            <a:r>
              <a:rPr lang="en-US" dirty="0"/>
              <a:t>Record responses</a:t>
            </a:r>
          </a:p>
          <a:p>
            <a:pPr lvl="1"/>
            <a:r>
              <a:rPr lang="en-US" dirty="0"/>
              <a:t>“Active” approaches superior for network-related vulnerability assessment</a:t>
            </a:r>
          </a:p>
        </p:txBody>
      </p:sp>
      <p:graphicFrame>
        <p:nvGraphicFramePr>
          <p:cNvPr id="1174532" name="Object 4"/>
          <p:cNvGraphicFramePr>
            <a:graphicFrameLocks noChangeAspect="1"/>
          </p:cNvGraphicFramePr>
          <p:nvPr/>
        </p:nvGraphicFramePr>
        <p:xfrm>
          <a:off x="5499100" y="1752600"/>
          <a:ext cx="36449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4866667" imgH="15238095" progId="">
                  <p:embed/>
                </p:oleObj>
              </mc:Choice>
              <mc:Fallback>
                <p:oleObj name="Photo Editor Photo" r:id="rId3" imgW="14866667" imgH="15238095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1752600"/>
                        <a:ext cx="36449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Weaknesses of VAS (1)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Benefits</a:t>
            </a:r>
          </a:p>
          <a:p>
            <a:r>
              <a:rPr lang="en-US" dirty="0"/>
              <a:t>Save time &amp; resources</a:t>
            </a:r>
          </a:p>
          <a:p>
            <a:r>
              <a:rPr lang="en-US" dirty="0"/>
              <a:t>Training novices</a:t>
            </a:r>
          </a:p>
          <a:p>
            <a:r>
              <a:rPr lang="en-US" dirty="0"/>
              <a:t>Updated for new info</a:t>
            </a:r>
          </a:p>
          <a:p>
            <a:r>
              <a:rPr lang="en-US" dirty="0"/>
              <a:t>Address specific problems</a:t>
            </a:r>
          </a:p>
          <a:p>
            <a:r>
              <a:rPr lang="en-US" dirty="0"/>
              <a:t>Benchmark security of systems to document progress toward goals</a:t>
            </a:r>
          </a:p>
          <a:p>
            <a:r>
              <a:rPr lang="en-US" dirty="0"/>
              <a:t>Systematic &amp; consistent</a:t>
            </a:r>
          </a:p>
          <a:p>
            <a:pPr lvl="1"/>
            <a:r>
              <a:rPr lang="en-US" dirty="0"/>
              <a:t>Serve as quality assurance measures</a:t>
            </a:r>
          </a:p>
          <a:p>
            <a:pPr lvl="1"/>
            <a:r>
              <a:rPr lang="en-US" dirty="0"/>
              <a:t>Routinely applied after making changes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895600" cy="278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&amp; Weaknesses of VAS (2)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  <a:p>
            <a:r>
              <a:rPr lang="en-US" dirty="0"/>
              <a:t>Not sufficient to secure system</a:t>
            </a:r>
          </a:p>
          <a:p>
            <a:r>
              <a:rPr lang="en-US" dirty="0"/>
              <a:t>May diagnose, not fix</a:t>
            </a:r>
          </a:p>
          <a:p>
            <a:r>
              <a:rPr lang="en-US" dirty="0"/>
              <a:t>If not up to date, may mislead users</a:t>
            </a:r>
          </a:p>
          <a:p>
            <a:r>
              <a:rPr lang="en-US" dirty="0"/>
              <a:t>May reduce performance</a:t>
            </a:r>
            <a:r>
              <a:rPr lang="en-US" baseline="0" dirty="0"/>
              <a:t> of operational / production network or system</a:t>
            </a:r>
          </a:p>
          <a:p>
            <a:r>
              <a:rPr lang="en-US" dirty="0"/>
              <a:t>May be abused for malicious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VA in Security Management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5562600" cy="4648200"/>
          </a:xfrm>
        </p:spPr>
        <p:txBody>
          <a:bodyPr/>
          <a:lstStyle/>
          <a:p>
            <a:r>
              <a:rPr lang="en-US" sz="3600" dirty="0"/>
              <a:t>When new programs are installed</a:t>
            </a:r>
          </a:p>
          <a:p>
            <a:r>
              <a:rPr lang="en-US" sz="3600" dirty="0"/>
              <a:t>After significant changes</a:t>
            </a:r>
          </a:p>
          <a:p>
            <a:r>
              <a:rPr lang="en-US" sz="3600" dirty="0"/>
              <a:t>During or after security incidents</a:t>
            </a:r>
          </a:p>
        </p:txBody>
      </p:sp>
      <p:pic>
        <p:nvPicPr>
          <p:cNvPr id="1184772" name="Picture 4" descr="SYMI0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371600"/>
            <a:ext cx="1800225" cy="1330325"/>
          </a:xfrm>
          <a:prstGeom prst="rect">
            <a:avLst/>
          </a:prstGeom>
          <a:noFill/>
        </p:spPr>
      </p:pic>
      <p:pic>
        <p:nvPicPr>
          <p:cNvPr id="1184773" name="Picture 5" descr="SYMI0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743200"/>
            <a:ext cx="1800225" cy="1330325"/>
          </a:xfrm>
          <a:prstGeom prst="rect">
            <a:avLst/>
          </a:prstGeom>
          <a:noFill/>
        </p:spPr>
      </p:pic>
      <p:pic>
        <p:nvPicPr>
          <p:cNvPr id="1184774" name="Picture 6" descr="SYMI0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38600"/>
            <a:ext cx="1800225" cy="1330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Testing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114800" cy="4648200"/>
          </a:xfrm>
        </p:spPr>
        <p:txBody>
          <a:bodyPr/>
          <a:lstStyle/>
          <a:p>
            <a:r>
              <a:rPr lang="en-US" dirty="0"/>
              <a:t>Introduction to Pen Testing</a:t>
            </a:r>
          </a:p>
          <a:p>
            <a:r>
              <a:rPr lang="en-US" dirty="0"/>
              <a:t>Penetration Test Goals</a:t>
            </a:r>
          </a:p>
          <a:p>
            <a:r>
              <a:rPr lang="en-US" dirty="0"/>
              <a:t>Attributes of Pen Testing</a:t>
            </a:r>
          </a:p>
          <a:p>
            <a:r>
              <a:rPr lang="en-US" dirty="0"/>
              <a:t>Social Engineering</a:t>
            </a:r>
          </a:p>
          <a:p>
            <a:r>
              <a:rPr lang="en-US" dirty="0"/>
              <a:t>Managing Pen Testing</a:t>
            </a:r>
          </a:p>
        </p:txBody>
      </p:sp>
      <p:pic>
        <p:nvPicPr>
          <p:cNvPr id="1186820" name="Picture 4" descr="Offce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85127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Pen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 offer partial evaluation of </a:t>
            </a:r>
            <a:br>
              <a:rPr lang="en-US" dirty="0"/>
            </a:br>
            <a:r>
              <a:rPr lang="en-US" dirty="0"/>
              <a:t>vulnerabilities</a:t>
            </a:r>
          </a:p>
          <a:p>
            <a:r>
              <a:rPr lang="en-US" dirty="0"/>
              <a:t>Actually testing for vulnerabilities</a:t>
            </a:r>
            <a:br>
              <a:rPr lang="en-US" dirty="0"/>
            </a:br>
            <a:r>
              <a:rPr lang="en-US" dirty="0"/>
              <a:t>by penetrating barriers is useful</a:t>
            </a:r>
            <a:br>
              <a:rPr lang="en-US" dirty="0"/>
            </a:br>
            <a:r>
              <a:rPr lang="en-US" dirty="0"/>
              <a:t>adjunct</a:t>
            </a:r>
          </a:p>
          <a:p>
            <a:r>
              <a:rPr lang="en-US" dirty="0"/>
              <a:t>Penetration testing aka “pen testing”</a:t>
            </a:r>
          </a:p>
          <a:p>
            <a:r>
              <a:rPr lang="en-US" dirty="0"/>
              <a:t>Pen testers aka “Red Team”</a:t>
            </a:r>
            <a:br>
              <a:rPr lang="en-US" dirty="0"/>
            </a:br>
            <a:r>
              <a:rPr lang="en-US" dirty="0"/>
              <a:t>from US Government parlance in capture/defend computer games</a:t>
            </a:r>
          </a:p>
          <a:p>
            <a:r>
              <a:rPr lang="en-US" dirty="0"/>
              <a:t>Pen tests  must be carefully planned &amp; executed</a:t>
            </a:r>
          </a:p>
          <a:p>
            <a:r>
              <a:rPr lang="en-US" dirty="0"/>
              <a:t>ALWAYS and ONLY with full authorization!</a:t>
            </a:r>
          </a:p>
        </p:txBody>
      </p:sp>
      <p:pic>
        <p:nvPicPr>
          <p:cNvPr id="1238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143000"/>
            <a:ext cx="2247900" cy="28575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Test Goals</a:t>
            </a:r>
          </a:p>
        </p:txBody>
      </p:sp>
      <p:pic>
        <p:nvPicPr>
          <p:cNvPr id="6" name="Picture 4" descr="RULRH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502" y="4800600"/>
            <a:ext cx="2790497" cy="2057400"/>
          </a:xfrm>
          <a:prstGeom prst="rect">
            <a:avLst/>
          </a:prstGeom>
          <a:noFill/>
        </p:spPr>
      </p:pic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20000" cy="4648200"/>
          </a:xfrm>
        </p:spPr>
        <p:txBody>
          <a:bodyPr/>
          <a:lstStyle/>
          <a:p>
            <a:r>
              <a:rPr lang="en-US" dirty="0"/>
              <a:t>Model real-world attacks closely</a:t>
            </a:r>
          </a:p>
          <a:p>
            <a:pPr lvl="1"/>
            <a:r>
              <a:rPr lang="en-US" dirty="0"/>
              <a:t>Break out of policy bounds</a:t>
            </a:r>
          </a:p>
          <a:p>
            <a:pPr lvl="1"/>
            <a:r>
              <a:rPr lang="en-US" dirty="0"/>
              <a:t>Out-of-the-box thinking</a:t>
            </a:r>
          </a:p>
          <a:p>
            <a:pPr lvl="1"/>
            <a:r>
              <a:rPr lang="en-US" dirty="0"/>
              <a:t>Criminal-hacker techniques</a:t>
            </a:r>
          </a:p>
          <a:p>
            <a:r>
              <a:rPr lang="en-US" dirty="0"/>
              <a:t>Test simultaneous security measures</a:t>
            </a:r>
          </a:p>
          <a:p>
            <a:r>
              <a:rPr lang="en-US" dirty="0"/>
              <a:t>Identify potential access paths missed by VAS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Must not compromise production</a:t>
            </a:r>
          </a:p>
          <a:p>
            <a:pPr lvl="1"/>
            <a:r>
              <a:rPr lang="en-US" dirty="0"/>
              <a:t>Should produce unambiguous </a:t>
            </a:r>
            <a:br>
              <a:rPr lang="en-US" dirty="0"/>
            </a:br>
            <a:r>
              <a:rPr lang="en-US" dirty="0"/>
              <a:t>results for management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Pen Tests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4114800" cy="4648200"/>
          </a:xfrm>
        </p:spPr>
        <p:txBody>
          <a:bodyPr/>
          <a:lstStyle/>
          <a:p>
            <a:r>
              <a:rPr lang="en-US" dirty="0"/>
              <a:t>Testing models</a:t>
            </a:r>
          </a:p>
          <a:p>
            <a:pPr lvl="1"/>
            <a:r>
              <a:rPr lang="en-US" dirty="0"/>
              <a:t>Zero knowledge</a:t>
            </a:r>
          </a:p>
          <a:p>
            <a:pPr lvl="1"/>
            <a:r>
              <a:rPr lang="en-US" dirty="0"/>
              <a:t>Full knowledge</a:t>
            </a:r>
          </a:p>
          <a:p>
            <a:r>
              <a:rPr lang="en-US" dirty="0"/>
              <a:t>Scope</a:t>
            </a:r>
          </a:p>
          <a:p>
            <a:pPr lvl="1"/>
            <a:r>
              <a:rPr lang="en-US" dirty="0"/>
              <a:t>Physical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Systems</a:t>
            </a:r>
          </a:p>
          <a:p>
            <a:pPr lvl="1"/>
            <a:r>
              <a:rPr lang="en-US" dirty="0"/>
              <a:t>Social engineering</a:t>
            </a:r>
          </a:p>
          <a:p>
            <a:r>
              <a:rPr lang="en-US" dirty="0"/>
              <a:t>Sophistication</a:t>
            </a:r>
          </a:p>
          <a:p>
            <a:pPr lvl="1"/>
            <a:r>
              <a:rPr lang="en-US" dirty="0"/>
              <a:t>Wide range of techniques</a:t>
            </a:r>
          </a:p>
        </p:txBody>
      </p:sp>
      <p:pic>
        <p:nvPicPr>
          <p:cNvPr id="1190916" name="Picture 4" descr="PAPRST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3622675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Trickery &amp; deceit applied to employees</a:t>
            </a:r>
          </a:p>
          <a:p>
            <a:pPr lvl="1"/>
            <a:r>
              <a:rPr lang="en-US" dirty="0"/>
              <a:t>Often used by real criminals</a:t>
            </a:r>
          </a:p>
          <a:p>
            <a:pPr lvl="1"/>
            <a:r>
              <a:rPr lang="en-US" dirty="0"/>
              <a:t>But may have serious legal, psychological, &amp; morale implications</a:t>
            </a:r>
          </a:p>
          <a:p>
            <a:r>
              <a:rPr lang="en-US" dirty="0"/>
              <a:t>Obtain legally binding authorization</a:t>
            </a:r>
          </a:p>
          <a:p>
            <a:r>
              <a:rPr lang="en-US" dirty="0"/>
              <a:t>STRONGLY RECOMMEND that organization’s staff be </a:t>
            </a:r>
            <a:r>
              <a:rPr lang="en-US" i="1" dirty="0"/>
              <a:t>fully prepared to defend against social engineering attacks</a:t>
            </a:r>
          </a:p>
          <a:p>
            <a:pPr lvl="1"/>
            <a:r>
              <a:rPr lang="en-US" dirty="0"/>
              <a:t>Otherwise will waste resources (too easy)</a:t>
            </a:r>
          </a:p>
          <a:p>
            <a:pPr lvl="1"/>
            <a:r>
              <a:rPr lang="en-US" dirty="0"/>
              <a:t>Cause guilt, embarrassment, anger, and distress in tricked employees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Pen Testing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Document &amp; approve scenarios in advance</a:t>
            </a:r>
          </a:p>
          <a:p>
            <a:r>
              <a:rPr lang="en-US" dirty="0"/>
              <a:t>Minimize damage to production / operations</a:t>
            </a:r>
          </a:p>
          <a:p>
            <a:r>
              <a:rPr lang="en-US" dirty="0"/>
              <a:t>Do not cause distress</a:t>
            </a:r>
          </a:p>
          <a:p>
            <a:r>
              <a:rPr lang="en-US" dirty="0"/>
              <a:t>Do not target / humiliate </a:t>
            </a:r>
            <a:br>
              <a:rPr lang="en-US" dirty="0"/>
            </a:br>
            <a:r>
              <a:rPr lang="en-US" dirty="0"/>
              <a:t>employees who have been</a:t>
            </a:r>
            <a:br>
              <a:rPr lang="en-US" dirty="0"/>
            </a:br>
            <a:r>
              <a:rPr lang="en-US" dirty="0"/>
              <a:t>involved in security failures!</a:t>
            </a:r>
          </a:p>
          <a:p>
            <a:r>
              <a:rPr lang="en-US" dirty="0"/>
              <a:t>Don’t strive to “win” at all </a:t>
            </a:r>
            <a:br>
              <a:rPr lang="en-US" dirty="0"/>
            </a:br>
            <a:r>
              <a:rPr lang="en-US" dirty="0"/>
              <a:t>costs:</a:t>
            </a:r>
          </a:p>
          <a:p>
            <a:pPr lvl="1"/>
            <a:r>
              <a:rPr lang="en-US" dirty="0"/>
              <a:t>“To leave a tested </a:t>
            </a:r>
            <a:br>
              <a:rPr lang="en-US" dirty="0"/>
            </a:br>
            <a:r>
              <a:rPr lang="en-US" dirty="0"/>
              <a:t>organization in worse </a:t>
            </a:r>
            <a:br>
              <a:rPr lang="en-US" dirty="0"/>
            </a:br>
            <a:r>
              <a:rPr lang="en-US" dirty="0"/>
              <a:t>condition than the test team </a:t>
            </a:r>
            <a:br>
              <a:rPr lang="en-US" dirty="0"/>
            </a:br>
            <a:r>
              <a:rPr lang="en-US" dirty="0"/>
              <a:t>found it is a hollow victory</a:t>
            </a:r>
            <a:br>
              <a:rPr lang="en-US" dirty="0"/>
            </a:br>
            <a:r>
              <a:rPr lang="en-US" dirty="0"/>
              <a:t>for all involved.”</a:t>
            </a:r>
          </a:p>
        </p:txBody>
      </p:sp>
      <p:pic>
        <p:nvPicPr>
          <p:cNvPr id="1195012" name="Picture 4" descr="BUSI04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307181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Scorekeeper of Security Management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Introduction to Vulnerability Management</a:t>
            </a:r>
          </a:p>
          <a:p>
            <a:r>
              <a:rPr lang="en-US" dirty="0"/>
              <a:t>What is Vulnerability Management?</a:t>
            </a:r>
          </a:p>
          <a:p>
            <a:r>
              <a:rPr lang="en-US" dirty="0"/>
              <a:t>What is Vulnerability Assessment (VA)?</a:t>
            </a:r>
          </a:p>
          <a:p>
            <a:r>
              <a:rPr lang="en-US" dirty="0"/>
              <a:t>Where does VA Fit into Security Management?</a:t>
            </a:r>
          </a:p>
          <a:p>
            <a:r>
              <a:rPr lang="en-US" dirty="0"/>
              <a:t>History of VA</a:t>
            </a:r>
          </a:p>
        </p:txBody>
      </p:sp>
      <p:pic>
        <p:nvPicPr>
          <p:cNvPr id="1149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124200"/>
            <a:ext cx="526054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 dirty="0"/>
              <a:t>Review Questions</a:t>
            </a:r>
          </a:p>
        </p:txBody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Distinguish between an IDS and a VAS.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If you wanted to check a system to see if it were protected against known attacks, would you use an IDS or would you use a VAS?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How do VAS support security audits?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In which decade were the first automated VAS developed?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Explain why the data store and analytical engine of an IDS should be situated off the system being monitored.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Compare and contrast credentialed vs. </a:t>
            </a:r>
            <a:r>
              <a:rPr lang="en-US" sz="2600" dirty="0" err="1"/>
              <a:t>noncredentialed</a:t>
            </a:r>
            <a:r>
              <a:rPr lang="en-US" sz="2600" dirty="0"/>
              <a:t> VAS monitoring.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Why should pen testers be careful in their use of social engineering?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Vulnerability Management</a:t>
            </a:r>
          </a:p>
        </p:txBody>
      </p:sp>
      <p:pic>
        <p:nvPicPr>
          <p:cNvPr id="4" name="Picture 4" descr="Offce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851275" cy="441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4724400" cy="4648200"/>
          </a:xfrm>
        </p:spPr>
        <p:txBody>
          <a:bodyPr/>
          <a:lstStyle/>
          <a:p>
            <a:r>
              <a:rPr lang="en-US" dirty="0"/>
              <a:t>Information security tightly integrated into risk management</a:t>
            </a:r>
          </a:p>
          <a:p>
            <a:r>
              <a:rPr lang="en-US" dirty="0"/>
              <a:t>Vulnerability management critical component of risk management</a:t>
            </a:r>
          </a:p>
          <a:p>
            <a:r>
              <a:rPr lang="en-US" dirty="0"/>
              <a:t>Significant evolution from 1960s through 2000s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Vulnerability Management?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105400"/>
          </a:xfrm>
        </p:spPr>
        <p:txBody>
          <a:bodyPr/>
          <a:lstStyle/>
          <a:p>
            <a:r>
              <a:rPr lang="en-US" sz="2200" dirty="0"/>
              <a:t>Assessing deployed IT </a:t>
            </a:r>
            <a:br>
              <a:rPr lang="en-US" sz="2200" dirty="0"/>
            </a:br>
            <a:r>
              <a:rPr lang="en-US" sz="2200" dirty="0"/>
              <a:t>systems</a:t>
            </a:r>
          </a:p>
          <a:p>
            <a:r>
              <a:rPr lang="en-US" sz="2200" dirty="0"/>
              <a:t>Determine security status</a:t>
            </a:r>
          </a:p>
          <a:p>
            <a:r>
              <a:rPr lang="en-US" sz="2200" dirty="0"/>
              <a:t>Determine corrective measures</a:t>
            </a:r>
          </a:p>
          <a:p>
            <a:r>
              <a:rPr lang="en-US" sz="2200" dirty="0"/>
              <a:t>Manage application of </a:t>
            </a:r>
            <a:br>
              <a:rPr lang="en-US" sz="2200" dirty="0"/>
            </a:br>
            <a:r>
              <a:rPr lang="en-US" sz="2200" dirty="0"/>
              <a:t>corrections</a:t>
            </a:r>
          </a:p>
          <a:p>
            <a:r>
              <a:rPr lang="en-US" sz="2200" dirty="0"/>
              <a:t>Vulnerability assessment (VA):</a:t>
            </a:r>
            <a:br>
              <a:rPr lang="en-US" sz="2200" dirty="0"/>
            </a:br>
            <a:r>
              <a:rPr lang="en-US" sz="2200" dirty="0"/>
              <a:t>critical element in vulnerability</a:t>
            </a:r>
            <a:br>
              <a:rPr lang="en-US" sz="2200" dirty="0"/>
            </a:br>
            <a:r>
              <a:rPr lang="en-US" sz="2200" dirty="0"/>
              <a:t>management</a:t>
            </a:r>
          </a:p>
          <a:p>
            <a:r>
              <a:rPr lang="en-US" sz="2200" dirty="0"/>
              <a:t>Synergy between VA &amp; other elements of security</a:t>
            </a:r>
          </a:p>
          <a:p>
            <a:r>
              <a:rPr lang="en-US" sz="2200" dirty="0"/>
              <a:t>Four key functions (see next slide)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82663"/>
            <a:ext cx="4114800" cy="287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Key Functions of Vulnerability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257800"/>
          </a:xfrm>
        </p:spPr>
        <p:txBody>
          <a:bodyPr/>
          <a:lstStyle/>
          <a:p>
            <a:r>
              <a:rPr lang="en-US" sz="2200" dirty="0"/>
              <a:t>Inventory</a:t>
            </a:r>
          </a:p>
          <a:p>
            <a:pPr lvl="1"/>
            <a:r>
              <a:rPr lang="en-US" sz="2200" dirty="0"/>
              <a:t>Identify all systems in domain of interest</a:t>
            </a:r>
          </a:p>
          <a:p>
            <a:pPr lvl="1"/>
            <a:r>
              <a:rPr lang="en-US" sz="2200" dirty="0"/>
              <a:t>Operating systems, platforms, topology</a:t>
            </a:r>
          </a:p>
          <a:p>
            <a:r>
              <a:rPr lang="en-US" sz="2200" dirty="0"/>
              <a:t>Focus</a:t>
            </a:r>
          </a:p>
          <a:p>
            <a:pPr lvl="1"/>
            <a:r>
              <a:rPr lang="en-US" sz="2200" dirty="0"/>
              <a:t>Determine data required for assessment</a:t>
            </a:r>
          </a:p>
          <a:p>
            <a:pPr lvl="1"/>
            <a:r>
              <a:rPr lang="en-US" sz="2200" dirty="0"/>
              <a:t>Tune vulnerability assessment tools</a:t>
            </a:r>
          </a:p>
          <a:p>
            <a:r>
              <a:rPr lang="en-US" sz="2200" dirty="0"/>
              <a:t>Assess</a:t>
            </a:r>
          </a:p>
          <a:p>
            <a:pPr lvl="1"/>
            <a:r>
              <a:rPr lang="en-US" sz="2200" dirty="0"/>
              <a:t>Run automated &amp; manual </a:t>
            </a:r>
            <a:r>
              <a:rPr lang="en-US" sz="2200" dirty="0" err="1"/>
              <a:t>trests</a:t>
            </a:r>
            <a:endParaRPr lang="en-US" sz="2200" dirty="0"/>
          </a:p>
          <a:p>
            <a:pPr lvl="1"/>
            <a:r>
              <a:rPr lang="en-US" sz="2200" dirty="0"/>
              <a:t>Evaluate (assess) results to judge risk</a:t>
            </a:r>
          </a:p>
          <a:p>
            <a:pPr lvl="1"/>
            <a:r>
              <a:rPr lang="en-US" sz="2200" dirty="0"/>
              <a:t>Use security policy + best practices</a:t>
            </a:r>
          </a:p>
          <a:p>
            <a:r>
              <a:rPr lang="en-US" sz="2200" dirty="0"/>
              <a:t>Respond</a:t>
            </a:r>
          </a:p>
          <a:p>
            <a:pPr lvl="1"/>
            <a:r>
              <a:rPr lang="en-US" sz="2200" dirty="0"/>
              <a:t>Execute changes as required by assessment</a:t>
            </a:r>
          </a:p>
          <a:p>
            <a:pPr lvl="1"/>
            <a:r>
              <a:rPr lang="en-US" sz="2200" dirty="0"/>
              <a:t>Fix specific weaknesses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Vulnerability Assessment (VA)?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r>
              <a:rPr lang="en-US" sz="2200" dirty="0"/>
              <a:t>Analysis of security state of system</a:t>
            </a:r>
          </a:p>
          <a:p>
            <a:pPr lvl="1"/>
            <a:r>
              <a:rPr lang="en-US" sz="2200" dirty="0"/>
              <a:t>Gather data sample (e.g., </a:t>
            </a:r>
            <a:br>
              <a:rPr lang="en-US" sz="2200" dirty="0"/>
            </a:br>
            <a:r>
              <a:rPr lang="en-US" sz="2200" dirty="0"/>
              <a:t>parameters on selected firewalls)</a:t>
            </a:r>
          </a:p>
          <a:p>
            <a:pPr lvl="1"/>
            <a:r>
              <a:rPr lang="en-US" sz="2200" dirty="0"/>
              <a:t>Store data for future reference</a:t>
            </a:r>
          </a:p>
          <a:p>
            <a:pPr lvl="1"/>
            <a:r>
              <a:rPr lang="en-US" sz="2200" dirty="0"/>
              <a:t>Compare with reference standards</a:t>
            </a:r>
          </a:p>
          <a:p>
            <a:pPr lvl="1"/>
            <a:r>
              <a:rPr lang="en-US" sz="2200" dirty="0"/>
              <a:t>Identify discrepancies between</a:t>
            </a:r>
            <a:br>
              <a:rPr lang="en-US" sz="2200" dirty="0"/>
            </a:br>
            <a:r>
              <a:rPr lang="en-US" sz="2200" dirty="0"/>
              <a:t>current state &amp; recommended</a:t>
            </a:r>
            <a:br>
              <a:rPr lang="en-US" sz="2200" dirty="0"/>
            </a:br>
            <a:r>
              <a:rPr lang="en-US" sz="2200" dirty="0"/>
              <a:t>standards or goals</a:t>
            </a:r>
          </a:p>
          <a:p>
            <a:r>
              <a:rPr lang="en-US" sz="2200" dirty="0"/>
              <a:t>Examples of tools</a:t>
            </a:r>
          </a:p>
          <a:p>
            <a:pPr lvl="1"/>
            <a:r>
              <a:rPr lang="en-US" sz="2200" dirty="0"/>
              <a:t>MS Baseline Security Analyzer</a:t>
            </a:r>
          </a:p>
          <a:p>
            <a:pPr lvl="2"/>
            <a:r>
              <a:rPr lang="en-US" sz="2200" dirty="0"/>
              <a:t>For Windows 2000/XP &amp; NT4</a:t>
            </a:r>
          </a:p>
          <a:p>
            <a:pPr lvl="2"/>
            <a:r>
              <a:rPr lang="en-US" sz="2200" dirty="0"/>
              <a:t>See </a:t>
            </a:r>
            <a:r>
              <a:rPr lang="en-US" sz="2200" u="sng" dirty="0">
                <a:latin typeface="Arial Narrow" pitchFamily="34" charset="0"/>
                <a:hlinkClick r:id="rId3"/>
              </a:rPr>
              <a:t>http://www.techspot.com/tweaks/mbsa/index.shtml</a:t>
            </a:r>
            <a:endParaRPr lang="en-US" sz="2200" u="sng" dirty="0">
              <a:latin typeface="Arial Narrow" pitchFamily="34" charset="0"/>
            </a:endParaRPr>
          </a:p>
          <a:p>
            <a:pPr lvl="1"/>
            <a:r>
              <a:rPr lang="en-US" sz="2200" dirty="0"/>
              <a:t>Server VAM</a:t>
            </a:r>
            <a:r>
              <a:rPr lang="en-US" sz="2200" u="sng" dirty="0">
                <a:latin typeface="Arial Narrow" pitchFamily="34" charset="0"/>
              </a:rPr>
              <a:t> http://www2.stillsecure.com/products/svam/svam1.html</a:t>
            </a:r>
          </a:p>
        </p:txBody>
      </p:sp>
      <p:pic>
        <p:nvPicPr>
          <p:cNvPr id="1154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38" y="914400"/>
            <a:ext cx="299700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Screen Shots from Baseline Security Analyzer</a:t>
            </a:r>
          </a:p>
        </p:txBody>
      </p:sp>
      <p:pic>
        <p:nvPicPr>
          <p:cNvPr id="1156099" name="Picture 3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282700"/>
            <a:ext cx="7543800" cy="5575300"/>
          </a:xfrm>
          <a:noFill/>
          <a:ln/>
        </p:spPr>
      </p:pic>
      <p:pic>
        <p:nvPicPr>
          <p:cNvPr id="1156100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93813"/>
            <a:ext cx="7924800" cy="556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 (Features and Benefits) of a VAS (Server VAM)</a:t>
            </a:r>
          </a:p>
        </p:txBody>
      </p:sp>
      <p:pic>
        <p:nvPicPr>
          <p:cNvPr id="1158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1143000"/>
            <a:ext cx="5867400" cy="5240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1133475" y="6461125"/>
            <a:ext cx="68770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u="sng"/>
              <a:t>http://www2.stillsecure.com/products/svam/svam1.html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S 342 Class Notes">
  <a:themeElements>
    <a:clrScheme name="IS 342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2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S 342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2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2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 342 Class Notes</Template>
  <TotalTime>575</TotalTime>
  <Words>1791</Words>
  <Application>Microsoft Office PowerPoint</Application>
  <PresentationFormat>On-screen Show (4:3)</PresentationFormat>
  <Paragraphs>301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Bookman Old Style</vt:lpstr>
      <vt:lpstr>Garamond</vt:lpstr>
      <vt:lpstr>Times New Roman</vt:lpstr>
      <vt:lpstr>Wingdings</vt:lpstr>
      <vt:lpstr>IS 342 Class Notes</vt:lpstr>
      <vt:lpstr>Photo Editor Photo</vt:lpstr>
      <vt:lpstr>Vulnerability Assessment</vt:lpstr>
      <vt:lpstr>Topics in CSH6 Chapter 46</vt:lpstr>
      <vt:lpstr>Scorekeeper of Security Management</vt:lpstr>
      <vt:lpstr>Introduction to Vulnerability Management</vt:lpstr>
      <vt:lpstr>What is Vulnerability Management?</vt:lpstr>
      <vt:lpstr>Four Key Functions of Vulnerability Management</vt:lpstr>
      <vt:lpstr>What is Vulnerability Assessment (VA)?</vt:lpstr>
      <vt:lpstr>Sample Screen Shots from Baseline Security Analyzer</vt:lpstr>
      <vt:lpstr>FAB (Features and Benefits) of a VAS (Server VAM)</vt:lpstr>
      <vt:lpstr>Where does VA Fit into Security Management? (1)</vt:lpstr>
      <vt:lpstr>Where does VA Fit into Security Management? (2)</vt:lpstr>
      <vt:lpstr>Brief History of VA (1)</vt:lpstr>
      <vt:lpstr>Brief History of VA (2)</vt:lpstr>
      <vt:lpstr>Taxonomy of VA Technologies</vt:lpstr>
      <vt:lpstr>VA Strategy &amp; Techniques</vt:lpstr>
      <vt:lpstr>Network Scanning</vt:lpstr>
      <vt:lpstr>GRC ShieldsUP! Port Scanner</vt:lpstr>
      <vt:lpstr>Vulnerability Scanning (1)</vt:lpstr>
      <vt:lpstr>Vulnerability Scanning (2)</vt:lpstr>
      <vt:lpstr>Assessment Strategies</vt:lpstr>
      <vt:lpstr>Strengths &amp; Weaknesses of VAS (1)</vt:lpstr>
      <vt:lpstr>Strengths &amp; Weaknesses of VAS (2)</vt:lpstr>
      <vt:lpstr>Roles of VA in Security Management</vt:lpstr>
      <vt:lpstr>Penetration Testing</vt:lpstr>
      <vt:lpstr>Introduction to Pen Testing</vt:lpstr>
      <vt:lpstr>Penetration Test Goals</vt:lpstr>
      <vt:lpstr>Attributes of Pen Tests</vt:lpstr>
      <vt:lpstr>Social Engineering</vt:lpstr>
      <vt:lpstr>Managing Pen Testing</vt:lpstr>
      <vt:lpstr>Review Questions</vt:lpstr>
      <vt:lpstr>Now go and study</vt:lpstr>
    </vt:vector>
  </TitlesOfParts>
  <Manager>Frank Vanecek, DBA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Vulnerability Assessment</dc:title>
  <dc:subject>CSH5 Chapter 46</dc:subject>
  <dc:creator>M. E. Kabay, PhD, CISSP-ISSMP</dc:creator>
  <cp:keywords/>
  <dc:description>Updated 2012-04-10 by MK_x000d_
“Vulnerability Assessment”_x000d_
Rebecca Gurley Bace</dc:description>
  <cp:lastModifiedBy>Mich Kabay</cp:lastModifiedBy>
  <cp:revision>66</cp:revision>
  <cp:lastPrinted>2014-02-04T15:29:00Z</cp:lastPrinted>
  <dcterms:created xsi:type="dcterms:W3CDTF">2005-02-23T17:58:10Z</dcterms:created>
  <dcterms:modified xsi:type="dcterms:W3CDTF">2021-02-05T19:54:21Z</dcterms:modified>
  <cp:category/>
</cp:coreProperties>
</file>