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7" r:id="rId2"/>
    <p:sldId id="634" r:id="rId3"/>
    <p:sldId id="635" r:id="rId4"/>
    <p:sldId id="681" r:id="rId5"/>
    <p:sldId id="682" r:id="rId6"/>
    <p:sldId id="683" r:id="rId7"/>
    <p:sldId id="684" r:id="rId8"/>
    <p:sldId id="685" r:id="rId9"/>
    <p:sldId id="659" r:id="rId10"/>
    <p:sldId id="665" r:id="rId11"/>
    <p:sldId id="664" r:id="rId12"/>
    <p:sldId id="663" r:id="rId13"/>
    <p:sldId id="662" r:id="rId14"/>
    <p:sldId id="661" r:id="rId15"/>
    <p:sldId id="660" r:id="rId16"/>
    <p:sldId id="670" r:id="rId17"/>
    <p:sldId id="669" r:id="rId18"/>
    <p:sldId id="668" r:id="rId19"/>
    <p:sldId id="667" r:id="rId20"/>
    <p:sldId id="666" r:id="rId21"/>
    <p:sldId id="658" r:id="rId22"/>
    <p:sldId id="673" r:id="rId23"/>
    <p:sldId id="672" r:id="rId24"/>
    <p:sldId id="671" r:id="rId25"/>
    <p:sldId id="657" r:id="rId26"/>
    <p:sldId id="676" r:id="rId27"/>
    <p:sldId id="675" r:id="rId28"/>
    <p:sldId id="674" r:id="rId29"/>
    <p:sldId id="656" r:id="rId30"/>
    <p:sldId id="679" r:id="rId31"/>
    <p:sldId id="678" r:id="rId32"/>
    <p:sldId id="677" r:id="rId33"/>
    <p:sldId id="688" r:id="rId34"/>
    <p:sldId id="686" r:id="rId35"/>
    <p:sldId id="689" r:id="rId36"/>
    <p:sldId id="578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91" autoAdjust="0"/>
  </p:normalViewPr>
  <p:slideViewPr>
    <p:cSldViewPr>
      <p:cViewPr>
        <p:scale>
          <a:sx n="100" d="100"/>
          <a:sy n="100" d="100"/>
        </p:scale>
        <p:origin x="-281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0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ctr" defTabSz="915988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ctr" defTabSz="915988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57B7F007-88DE-4619-B394-E5872F8C5B4C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478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211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0188"/>
            <a:ext cx="5038725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0188"/>
            <a:ext cx="1055688" cy="24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0EA9A7D8-8A6C-4F8D-8D53-2805D7649C27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057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28BE6-2CAE-41CA-BACE-FCC42632E21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9063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14966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C5AD-A72F-4049-9974-6874A4FEB97A}" type="slidenum">
              <a:rPr lang="en-US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0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4110D-22FF-46E4-9744-C970BAC234CF}" type="slidenum">
              <a:rPr lang="en-US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2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BB0F0-4C36-440D-99EE-C5C5BF534F06}" type="slidenum">
              <a:rPr lang="en-US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7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C6AB-AEF0-44C6-9ABC-F06E18E65E1C}" type="slidenum">
              <a:rPr lang="en-US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2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760B2-1AC4-4651-A327-62076E7E2197}" type="slidenum">
              <a:rPr lang="en-US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76E1-BA85-4429-BFFA-3FEB08F08E16}" type="slidenum">
              <a:rPr lang="en-US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0FE94-4FED-4E75-A524-2E9D7AE2AC60}" type="slidenum">
              <a:rPr lang="en-US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970E8-E646-47E3-B587-99FDECDB308B}" type="slidenum">
              <a:rPr lang="en-US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841E7-FB4D-4CD0-9B62-3589A2BE3492}" type="slidenum">
              <a:rPr lang="en-US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79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B67B5-E764-45ED-925C-D2C6F23A59A6}" type="slidenum">
              <a:rPr lang="en-US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C6355-B90A-42C2-9533-76C01B62DC1B}" type="slidenum">
              <a:rPr lang="en-US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75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34DFE-60E7-43B7-9707-DAC524693420}" type="slidenum">
              <a:rPr lang="en-US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684F6-C992-4B3F-BDA8-4649D6442BB3}" type="slidenum">
              <a:rPr lang="en-US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0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AE27-4FD4-45AC-9121-6CB33A3105F9}" type="slidenum">
              <a:rPr lang="en-US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2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4895A-9437-45FC-836A-938ADD161EE0}" type="slidenum">
              <a:rPr lang="en-US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30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1589-8034-41AE-80D3-A13A861C12A0}" type="slidenum">
              <a:rPr lang="en-US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3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C29D2-65F9-4081-BEDD-ED058308A505}" type="slidenum">
              <a:rPr lang="en-US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7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59071-5108-4934-AD2C-10B015EE92D1}" type="slidenum">
              <a:rPr lang="en-US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21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D2F08-4ACB-4691-A44A-32287A9693C7}" type="slidenum">
              <a:rPr lang="en-US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11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5D43A-7A1E-4F7F-BD7D-95930DD3208E}" type="slidenum">
              <a:rPr lang="en-US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4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555E-F4D9-4598-8A41-CED80DC65018}" type="slidenum">
              <a:rPr lang="en-US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F7CF7-AC16-4DD5-807C-44A8A6D83CB3}" type="slidenum">
              <a:rPr lang="en-US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77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4CA8A-2122-431F-B2AF-41648C624BE2}" type="slidenum">
              <a:rPr lang="en-US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92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F13D5-725B-4F3B-8C9C-44539EC16253}" type="slidenum">
              <a:rPr lang="en-US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8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DB7F2-46BF-4B5D-9FB9-9AB18BF90450}" type="slidenum">
              <a:rPr lang="en-US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87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0800A-3BF3-4E05-A8FB-135425D68B69}" type="slidenum">
              <a:rPr lang="en-US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44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9D0E7-0602-490C-BC92-329B7DAD66B3}" type="slidenum">
              <a:rPr lang="en-US"/>
              <a:pPr/>
              <a:t>34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71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3C801-9CDB-4CF6-8E70-CC60005D4228}" type="slidenum">
              <a:rPr lang="en-US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0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284FA-DE4C-4A44-AB9A-98595A47994F}" type="slidenum">
              <a:rPr lang="en-US"/>
              <a:pPr/>
              <a:t>36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729A6-AD19-4B6D-B95A-47C66DB50B28}" type="slidenum">
              <a:rPr lang="en-US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EFD6C-9E61-4551-8B55-E6A327E5FA98}" type="slidenum">
              <a:rPr lang="en-US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62574-7F55-4D94-B94C-96E7D623B2FB}" type="slidenum">
              <a:rPr lang="en-US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4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C89CD-4748-43CE-9943-A041EBC8AC55}" type="slidenum">
              <a:rPr lang="en-US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D46F6-E37C-4413-B2DF-4AFEE75D7195}" type="slidenum">
              <a:rPr lang="en-US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DDA9-EEC0-42DB-8875-02CB1F96078C}" type="slidenum">
              <a:rPr lang="en-US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9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843BD39E-1710-4916-BEB4-695C87897200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pPr algn="ctr"/>
            <a:r>
              <a:rPr lang="en-US" sz="6000" dirty="0"/>
              <a:t>OPSEC &amp; </a:t>
            </a:r>
            <a:br>
              <a:rPr lang="en-US" sz="6000" dirty="0"/>
            </a:br>
            <a:r>
              <a:rPr lang="en-US" sz="6000" dirty="0"/>
              <a:t>Production Controls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3276600"/>
            <a:ext cx="914400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CSH6 Chapter 47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“Operations Security and Production Controls”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E. Kabay &amp; Don Holden,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Myles Walsh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Duties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295400"/>
            <a:ext cx="5334000" cy="5029200"/>
          </a:xfrm>
        </p:spPr>
        <p:txBody>
          <a:bodyPr/>
          <a:lstStyle/>
          <a:p>
            <a:r>
              <a:rPr lang="en-US" dirty="0"/>
              <a:t>Applied to development and production of programs</a:t>
            </a:r>
          </a:p>
          <a:p>
            <a:r>
              <a:rPr lang="en-US" dirty="0"/>
              <a:t>Operations staff participate in functional analysis and requirements definition phases</a:t>
            </a:r>
          </a:p>
          <a:p>
            <a:r>
              <a:rPr lang="en-US" dirty="0"/>
              <a:t>Programmers modify code under development</a:t>
            </a:r>
          </a:p>
          <a:p>
            <a:r>
              <a:rPr lang="en-US" dirty="0"/>
              <a:t>Managers sign off on updates</a:t>
            </a:r>
          </a:p>
          <a:p>
            <a:r>
              <a:rPr lang="en-US" dirty="0"/>
              <a:t>OPS staff implement changes in production</a:t>
            </a:r>
          </a:p>
        </p:txBody>
      </p:sp>
      <p:pic>
        <p:nvPicPr>
          <p:cNvPr id="1004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849563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Officer / Administrator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Responsible for securing enterprise systems</a:t>
            </a:r>
          </a:p>
          <a:p>
            <a:r>
              <a:rPr lang="en-US" dirty="0"/>
              <a:t>Applies security policies</a:t>
            </a:r>
          </a:p>
          <a:p>
            <a:r>
              <a:rPr lang="en-US" dirty="0"/>
              <a:t>Modifies account privileges</a:t>
            </a:r>
          </a:p>
        </p:txBody>
      </p:sp>
      <p:pic>
        <p:nvPicPr>
          <p:cNvPr id="1003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71800"/>
            <a:ext cx="6096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Access to OPS Center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162800" cy="4648200"/>
          </a:xfrm>
        </p:spPr>
        <p:txBody>
          <a:bodyPr/>
          <a:lstStyle/>
          <a:p>
            <a:r>
              <a:rPr lang="en-US" dirty="0"/>
              <a:t>Need, NOT Status, determines access</a:t>
            </a:r>
          </a:p>
          <a:p>
            <a:r>
              <a:rPr lang="en-US" dirty="0"/>
              <a:t>Identification and authentication for access</a:t>
            </a:r>
          </a:p>
          <a:p>
            <a:pPr lvl="1"/>
            <a:r>
              <a:rPr lang="en-US" dirty="0"/>
              <a:t>What one has</a:t>
            </a:r>
          </a:p>
          <a:p>
            <a:pPr lvl="1"/>
            <a:r>
              <a:rPr lang="en-US" dirty="0"/>
              <a:t>What one knows</a:t>
            </a:r>
          </a:p>
          <a:p>
            <a:pPr lvl="1"/>
            <a:r>
              <a:rPr lang="en-US" dirty="0"/>
              <a:t>What one is</a:t>
            </a:r>
          </a:p>
          <a:p>
            <a:pPr lvl="1"/>
            <a:r>
              <a:rPr lang="en-US" dirty="0"/>
              <a:t>What one does</a:t>
            </a:r>
          </a:p>
          <a:p>
            <a:r>
              <a:rPr lang="en-US" dirty="0"/>
              <a:t>Log in and badge visitors</a:t>
            </a:r>
          </a:p>
          <a:p>
            <a:r>
              <a:rPr lang="en-US" dirty="0"/>
              <a:t>Accompany visitors</a:t>
            </a:r>
          </a:p>
          <a:p>
            <a:pPr lvl="1"/>
            <a:r>
              <a:rPr lang="en-US" dirty="0"/>
              <a:t>No unaccompanied visitors</a:t>
            </a:r>
          </a:p>
          <a:p>
            <a:pPr lvl="1"/>
            <a:r>
              <a:rPr lang="en-US" dirty="0"/>
              <a:t>Not even to bathroom! (high-security)</a:t>
            </a:r>
          </a:p>
        </p:txBody>
      </p:sp>
      <p:grpSp>
        <p:nvGrpSpPr>
          <p:cNvPr id="1002508" name="Group 12"/>
          <p:cNvGrpSpPr>
            <a:grpSpLocks/>
          </p:cNvGrpSpPr>
          <p:nvPr/>
        </p:nvGrpSpPr>
        <p:grpSpPr bwMode="auto">
          <a:xfrm>
            <a:off x="5638800" y="2441575"/>
            <a:ext cx="3240088" cy="3157538"/>
            <a:chOff x="3552" y="1538"/>
            <a:chExt cx="2041" cy="1989"/>
          </a:xfrm>
        </p:grpSpPr>
        <p:graphicFrame>
          <p:nvGraphicFramePr>
            <p:cNvPr id="1002500" name="Object 4"/>
            <p:cNvGraphicFramePr>
              <a:graphicFrameLocks noChangeAspect="1"/>
            </p:cNvGraphicFramePr>
            <p:nvPr/>
          </p:nvGraphicFramePr>
          <p:xfrm>
            <a:off x="3552" y="1538"/>
            <a:ext cx="2016" cy="1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5238095" imgH="15038095" progId="MSPhotoEd.3">
                    <p:embed/>
                  </p:oleObj>
                </mc:Choice>
                <mc:Fallback>
                  <p:oleObj name="Photo Editor Photo" r:id="rId3" imgW="15238095" imgH="15038095" progId="MSPhotoEd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38"/>
                          <a:ext cx="2016" cy="19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2501" name="Rectangle 5"/>
            <p:cNvSpPr>
              <a:spLocks noChangeArrowheads="1"/>
            </p:cNvSpPr>
            <p:nvPr/>
          </p:nvSpPr>
          <p:spPr bwMode="auto">
            <a:xfrm>
              <a:off x="4272" y="2736"/>
              <a:ext cx="240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2502" name="Line 6"/>
            <p:cNvSpPr>
              <a:spLocks noChangeShapeType="1"/>
            </p:cNvSpPr>
            <p:nvPr/>
          </p:nvSpPr>
          <p:spPr bwMode="auto">
            <a:xfrm>
              <a:off x="4320" y="27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2503" name="Line 7"/>
            <p:cNvSpPr>
              <a:spLocks noChangeShapeType="1"/>
            </p:cNvSpPr>
            <p:nvPr/>
          </p:nvSpPr>
          <p:spPr bwMode="auto">
            <a:xfrm>
              <a:off x="4320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1002504" name="Object 8"/>
            <p:cNvGraphicFramePr>
              <a:graphicFrameLocks noChangeAspect="1"/>
            </p:cNvGraphicFramePr>
            <p:nvPr/>
          </p:nvGraphicFramePr>
          <p:xfrm>
            <a:off x="5095" y="1998"/>
            <a:ext cx="49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2314286" imgH="1495634" progId="MSPhotoEd.3">
                    <p:embed/>
                  </p:oleObj>
                </mc:Choice>
                <mc:Fallback>
                  <p:oleObj name="Photo Editor Photo" r:id="rId5" imgW="2314286" imgH="1495634" progId="MSPhotoEd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5" y="1998"/>
                          <a:ext cx="49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2506" name="Line 10"/>
          <p:cNvSpPr>
            <a:spLocks noChangeShapeType="1"/>
          </p:cNvSpPr>
          <p:nvPr/>
        </p:nvSpPr>
        <p:spPr bwMode="auto">
          <a:xfrm flipH="1">
            <a:off x="7718425" y="2895600"/>
            <a:ext cx="11430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02507" name="Oval 11"/>
          <p:cNvSpPr>
            <a:spLocks noChangeArrowheads="1"/>
          </p:cNvSpPr>
          <p:nvPr/>
        </p:nvSpPr>
        <p:spPr bwMode="auto">
          <a:xfrm>
            <a:off x="7391400" y="2819400"/>
            <a:ext cx="152400" cy="2286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Change-Control Procedures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715000" cy="5562600"/>
          </a:xfrm>
        </p:spPr>
        <p:txBody>
          <a:bodyPr/>
          <a:lstStyle/>
          <a:p>
            <a:r>
              <a:rPr lang="en-US" dirty="0"/>
              <a:t>Moving new version of S/W to production</a:t>
            </a:r>
          </a:p>
          <a:p>
            <a:pPr lvl="1"/>
            <a:r>
              <a:rPr lang="en-US" dirty="0"/>
              <a:t>Identify software</a:t>
            </a:r>
          </a:p>
          <a:p>
            <a:pPr lvl="1"/>
            <a:r>
              <a:rPr lang="en-US" dirty="0"/>
              <a:t>Authorize change</a:t>
            </a:r>
          </a:p>
          <a:p>
            <a:pPr lvl="1"/>
            <a:r>
              <a:rPr lang="en-US" dirty="0"/>
              <a:t>Schedule update</a:t>
            </a:r>
          </a:p>
          <a:p>
            <a:pPr lvl="1"/>
            <a:r>
              <a:rPr lang="en-US" dirty="0"/>
              <a:t>Backup old data</a:t>
            </a:r>
          </a:p>
          <a:p>
            <a:pPr lvl="1"/>
            <a:r>
              <a:rPr lang="en-US" dirty="0"/>
              <a:t>Log update</a:t>
            </a:r>
          </a:p>
          <a:p>
            <a:pPr lvl="1"/>
            <a:r>
              <a:rPr lang="en-US" dirty="0"/>
              <a:t>Back out and recover older versions</a:t>
            </a:r>
          </a:p>
          <a:p>
            <a:r>
              <a:rPr lang="en-US" dirty="0"/>
              <a:t>Using Digital Signatures to Validate Production Programs</a:t>
            </a:r>
          </a:p>
          <a:p>
            <a:pPr lvl="1"/>
            <a:r>
              <a:rPr lang="en-US" dirty="0"/>
              <a:t>Date, timestamp, checksum, keys</a:t>
            </a:r>
          </a:p>
        </p:txBody>
      </p:sp>
      <p:pic>
        <p:nvPicPr>
          <p:cNvPr id="1001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2663" y="990600"/>
            <a:ext cx="3081337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Externally-Supplied Software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181600" cy="5638800"/>
          </a:xfrm>
        </p:spPr>
        <p:txBody>
          <a:bodyPr/>
          <a:lstStyle/>
          <a:p>
            <a:r>
              <a:rPr lang="en-US" sz="2200" dirty="0"/>
              <a:t>COTS software</a:t>
            </a:r>
          </a:p>
          <a:p>
            <a:pPr lvl="1"/>
            <a:r>
              <a:rPr lang="en-US" sz="2200" dirty="0"/>
              <a:t>Trojan Horses and Easter Eggs</a:t>
            </a:r>
          </a:p>
          <a:p>
            <a:pPr lvl="1"/>
            <a:r>
              <a:rPr lang="en-US" sz="2200" dirty="0"/>
              <a:t>Verify digital signatures of COTS</a:t>
            </a:r>
          </a:p>
          <a:p>
            <a:pPr lvl="1"/>
            <a:r>
              <a:rPr lang="en-US" sz="2200" dirty="0"/>
              <a:t>Compile from source when possible</a:t>
            </a:r>
          </a:p>
          <a:p>
            <a:r>
              <a:rPr lang="en-US" sz="2200" dirty="0"/>
              <a:t>If resources allow, consider full QA testing</a:t>
            </a:r>
          </a:p>
          <a:p>
            <a:pPr lvl="1"/>
            <a:r>
              <a:rPr lang="en-US" sz="2200" dirty="0"/>
              <a:t>Verification of code execution using test-coverage monitors</a:t>
            </a:r>
          </a:p>
          <a:p>
            <a:r>
              <a:rPr lang="en-US" sz="2200" dirty="0"/>
              <a:t>Open-source software pro/con</a:t>
            </a:r>
          </a:p>
          <a:p>
            <a:pPr lvl="1"/>
            <a:r>
              <a:rPr lang="en-US" sz="2200" dirty="0"/>
              <a:t>Full access to source code</a:t>
            </a:r>
          </a:p>
          <a:p>
            <a:pPr lvl="1"/>
            <a:r>
              <a:rPr lang="en-US" sz="2200" dirty="0"/>
              <a:t>May be many programmers improving code</a:t>
            </a:r>
          </a:p>
          <a:p>
            <a:pPr lvl="1"/>
            <a:r>
              <a:rPr lang="en-US" sz="2200" dirty="0"/>
              <a:t>But may be no technical support at all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588" y="914400"/>
            <a:ext cx="3808412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vs QA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Service Level Agreements (SLAs)</a:t>
            </a:r>
          </a:p>
          <a:p>
            <a:r>
              <a:rPr lang="en-US" dirty="0"/>
              <a:t>Monitoring Performance</a:t>
            </a:r>
          </a:p>
          <a:p>
            <a:r>
              <a:rPr lang="en-US" dirty="0"/>
              <a:t>Monitoring Resources</a:t>
            </a:r>
          </a:p>
          <a:p>
            <a:r>
              <a:rPr lang="en-US" dirty="0"/>
              <a:t>Monitoring Output Quality</a:t>
            </a:r>
          </a:p>
        </p:txBody>
      </p:sp>
      <p:grpSp>
        <p:nvGrpSpPr>
          <p:cNvPr id="999453" name="Group 29"/>
          <p:cNvGrpSpPr>
            <a:grpSpLocks/>
          </p:cNvGrpSpPr>
          <p:nvPr/>
        </p:nvGrpSpPr>
        <p:grpSpPr bwMode="auto">
          <a:xfrm>
            <a:off x="2362200" y="3886200"/>
            <a:ext cx="4343400" cy="2667000"/>
            <a:chOff x="1488" y="2448"/>
            <a:chExt cx="2736" cy="1680"/>
          </a:xfrm>
        </p:grpSpPr>
        <p:grpSp>
          <p:nvGrpSpPr>
            <p:cNvPr id="999451" name="Group 27"/>
            <p:cNvGrpSpPr>
              <a:grpSpLocks/>
            </p:cNvGrpSpPr>
            <p:nvPr/>
          </p:nvGrpSpPr>
          <p:grpSpPr bwMode="auto">
            <a:xfrm>
              <a:off x="1488" y="2448"/>
              <a:ext cx="2736" cy="1680"/>
              <a:chOff x="1584" y="2352"/>
              <a:chExt cx="2736" cy="1680"/>
            </a:xfrm>
          </p:grpSpPr>
          <p:sp>
            <p:nvSpPr>
              <p:cNvPr id="999429" name="AutoShape 5"/>
              <p:cNvSpPr>
                <a:spLocks noChangeArrowheads="1"/>
              </p:cNvSpPr>
              <p:nvPr/>
            </p:nvSpPr>
            <p:spPr bwMode="auto">
              <a:xfrm>
                <a:off x="1584" y="2352"/>
                <a:ext cx="2736" cy="168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9436" name="Line 12"/>
              <p:cNvSpPr>
                <a:spLocks noChangeShapeType="1"/>
              </p:cNvSpPr>
              <p:nvPr/>
            </p:nvSpPr>
            <p:spPr bwMode="auto">
              <a:xfrm flipV="1">
                <a:off x="1776" y="3792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99446" name="Group 22"/>
              <p:cNvGrpSpPr>
                <a:grpSpLocks/>
              </p:cNvGrpSpPr>
              <p:nvPr/>
            </p:nvGrpSpPr>
            <p:grpSpPr bwMode="auto">
              <a:xfrm>
                <a:off x="1872" y="2736"/>
                <a:ext cx="384" cy="1056"/>
                <a:chOff x="1872" y="2736"/>
                <a:chExt cx="384" cy="1056"/>
              </a:xfrm>
            </p:grpSpPr>
            <p:sp>
              <p:nvSpPr>
                <p:cNvPr id="99943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872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9441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449" name="Group 25"/>
              <p:cNvGrpSpPr>
                <a:grpSpLocks/>
              </p:cNvGrpSpPr>
              <p:nvPr/>
            </p:nvGrpSpPr>
            <p:grpSpPr bwMode="auto">
              <a:xfrm>
                <a:off x="2256" y="3024"/>
                <a:ext cx="288" cy="768"/>
                <a:chOff x="3360" y="3024"/>
                <a:chExt cx="288" cy="768"/>
              </a:xfrm>
            </p:grpSpPr>
            <p:sp>
              <p:nvSpPr>
                <p:cNvPr id="9994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60" y="3024"/>
                  <a:ext cx="144" cy="76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944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3024"/>
                  <a:ext cx="144" cy="76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450" name="Group 26"/>
              <p:cNvGrpSpPr>
                <a:grpSpLocks/>
              </p:cNvGrpSpPr>
              <p:nvPr/>
            </p:nvGrpSpPr>
            <p:grpSpPr bwMode="auto">
              <a:xfrm>
                <a:off x="3216" y="2736"/>
                <a:ext cx="240" cy="1056"/>
                <a:chOff x="3744" y="3024"/>
                <a:chExt cx="384" cy="768"/>
              </a:xfrm>
            </p:grpSpPr>
            <p:sp>
              <p:nvSpPr>
                <p:cNvPr id="9994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44" y="3024"/>
                  <a:ext cx="192" cy="76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9443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6" y="3024"/>
                  <a:ext cx="192" cy="76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447" name="Group 23"/>
              <p:cNvGrpSpPr>
                <a:grpSpLocks/>
              </p:cNvGrpSpPr>
              <p:nvPr/>
            </p:nvGrpSpPr>
            <p:grpSpPr bwMode="auto">
              <a:xfrm>
                <a:off x="3456" y="3360"/>
                <a:ext cx="528" cy="432"/>
                <a:chOff x="2256" y="2736"/>
                <a:chExt cx="384" cy="1056"/>
              </a:xfrm>
            </p:grpSpPr>
            <p:sp>
              <p:nvSpPr>
                <p:cNvPr id="9994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256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944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448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99448" name="Group 24"/>
              <p:cNvGrpSpPr>
                <a:grpSpLocks/>
              </p:cNvGrpSpPr>
              <p:nvPr/>
            </p:nvGrpSpPr>
            <p:grpSpPr bwMode="auto">
              <a:xfrm>
                <a:off x="2544" y="2928"/>
                <a:ext cx="672" cy="864"/>
                <a:chOff x="2592" y="2736"/>
                <a:chExt cx="384" cy="1056"/>
              </a:xfrm>
            </p:grpSpPr>
            <p:sp>
              <p:nvSpPr>
                <p:cNvPr id="99943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92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944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2736"/>
                  <a:ext cx="192" cy="1056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99452" name="Line 28"/>
            <p:cNvSpPr>
              <a:spLocks noChangeShapeType="1"/>
            </p:cNvSpPr>
            <p:nvPr/>
          </p:nvSpPr>
          <p:spPr bwMode="auto">
            <a:xfrm>
              <a:off x="1632" y="3072"/>
              <a:ext cx="244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/ QC Definitions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76400"/>
            <a:ext cx="4800600" cy="1981200"/>
          </a:xfrm>
        </p:spPr>
        <p:txBody>
          <a:bodyPr/>
          <a:lstStyle/>
          <a:p>
            <a:r>
              <a:rPr lang="en-US" dirty="0"/>
              <a:t>QA:  processes for ensuring and verifying validity of production programs</a:t>
            </a:r>
          </a:p>
          <a:p>
            <a:r>
              <a:rPr lang="en-US" dirty="0"/>
              <a:t>QC:  verifying quality of output</a:t>
            </a:r>
          </a:p>
        </p:txBody>
      </p:sp>
      <p:pic>
        <p:nvPicPr>
          <p:cNvPr id="1011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67138"/>
            <a:ext cx="4191000" cy="3090862"/>
          </a:xfrm>
          <a:prstGeom prst="rect">
            <a:avLst/>
          </a:prstGeom>
          <a:noFill/>
        </p:spPr>
      </p:pic>
      <p:pic>
        <p:nvPicPr>
          <p:cNvPr id="10117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3886200" cy="273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Level Agreements (SLAs)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 dirty="0"/>
              <a:t>No absolute standard of quality for computing operations</a:t>
            </a:r>
          </a:p>
          <a:p>
            <a:r>
              <a:rPr lang="en-US" dirty="0"/>
              <a:t>Define suitable balance of quality and cost</a:t>
            </a:r>
          </a:p>
          <a:p>
            <a:r>
              <a:rPr lang="en-US" dirty="0"/>
              <a:t>Determine agreements on acceptable performance = SLAs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Resource utilization</a:t>
            </a:r>
          </a:p>
          <a:p>
            <a:pPr lvl="1"/>
            <a:r>
              <a:rPr lang="en-US" dirty="0"/>
              <a:t>Response time</a:t>
            </a:r>
          </a:p>
          <a:p>
            <a:pPr lvl="2"/>
            <a:r>
              <a:rPr lang="en-US" dirty="0"/>
              <a:t>Not necessarily simple to define</a:t>
            </a:r>
          </a:p>
          <a:p>
            <a:r>
              <a:rPr lang="en-US" dirty="0"/>
              <a:t>Use statistical measures</a:t>
            </a:r>
          </a:p>
          <a:p>
            <a:pPr lvl="1"/>
            <a:r>
              <a:rPr lang="en-US" dirty="0"/>
              <a:t>Confidence limits;  e.g., “&lt; x seconds in 95% of cases…”</a:t>
            </a:r>
          </a:p>
        </p:txBody>
      </p:sp>
      <p:pic>
        <p:nvPicPr>
          <p:cNvPr id="1010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3200400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Performance</a:t>
            </a:r>
          </a:p>
        </p:txBody>
      </p:sp>
      <p:pic>
        <p:nvPicPr>
          <p:cNvPr id="1009668" name="Picture 4" descr="MCj04041150000[1]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81200" y="990600"/>
            <a:ext cx="55626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181600"/>
          </a:xfrm>
        </p:spPr>
        <p:txBody>
          <a:bodyPr/>
          <a:lstStyle/>
          <a:p>
            <a:r>
              <a:rPr lang="en-US" dirty="0"/>
              <a:t>Computer-system performance depends on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Application design</a:t>
            </a:r>
          </a:p>
          <a:p>
            <a:r>
              <a:rPr lang="en-US" dirty="0"/>
              <a:t>Network performance also depends on bandwidth and traffic</a:t>
            </a:r>
          </a:p>
          <a:p>
            <a:r>
              <a:rPr lang="en-US" dirty="0"/>
              <a:t>Monitor performance constantly</a:t>
            </a:r>
          </a:p>
          <a:p>
            <a:pPr lvl="1"/>
            <a:r>
              <a:rPr lang="en-US" dirty="0"/>
              <a:t>Develop statistical base for spotting trends</a:t>
            </a:r>
          </a:p>
          <a:p>
            <a:pPr lvl="1"/>
            <a:r>
              <a:rPr lang="en-US" dirty="0"/>
              <a:t>Watch out for inflection points</a:t>
            </a:r>
          </a:p>
          <a:p>
            <a:pPr lvl="1"/>
            <a:r>
              <a:rPr lang="en-US" dirty="0"/>
              <a:t>Analyze outliers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Resources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876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Same principles of monitoring apply to resource utilization</a:t>
            </a:r>
          </a:p>
          <a:p>
            <a:pPr>
              <a:lnSpc>
                <a:spcPct val="80000"/>
              </a:lnSpc>
            </a:pPr>
            <a:r>
              <a:rPr lang="en-US" dirty="0"/>
              <a:t>Must be capable of predicting resource exhaustion in advance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Take action to forestall disaster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reduce demand, increase efficiency or increase resources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Pay special attention to sudden changes and to outliers</a:t>
            </a:r>
          </a:p>
          <a:p>
            <a:pPr>
              <a:lnSpc>
                <a:spcPct val="80000"/>
              </a:lnSpc>
            </a:pPr>
            <a:r>
              <a:rPr lang="en-US" dirty="0"/>
              <a:t>Chargeback systems help to increase user attention to resource utilization</a:t>
            </a:r>
          </a:p>
        </p:txBody>
      </p:sp>
      <p:pic>
        <p:nvPicPr>
          <p:cNvPr id="1008644" name="Picture 4" descr="MCj00823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1371600"/>
            <a:ext cx="403701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CSH6 Ch 47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Operations Management</a:t>
            </a:r>
          </a:p>
          <a:p>
            <a:r>
              <a:rPr lang="en-US" dirty="0"/>
              <a:t>Ensuring a Trusted Operating System</a:t>
            </a:r>
          </a:p>
          <a:p>
            <a:r>
              <a:rPr lang="en-US" dirty="0"/>
              <a:t>Protection of Data</a:t>
            </a:r>
          </a:p>
          <a:p>
            <a:r>
              <a:rPr lang="en-US" dirty="0"/>
              <a:t>Data Validation</a:t>
            </a:r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28950"/>
            <a:ext cx="45720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Output Quality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733800" cy="5105400"/>
          </a:xfrm>
        </p:spPr>
        <p:txBody>
          <a:bodyPr/>
          <a:lstStyle/>
          <a:p>
            <a:r>
              <a:rPr lang="en-US" dirty="0"/>
              <a:t>Always include meticulous attention to output quality</a:t>
            </a:r>
          </a:p>
          <a:p>
            <a:r>
              <a:rPr lang="en-US" dirty="0"/>
              <a:t>Identify causes of problems and rectify them</a:t>
            </a:r>
          </a:p>
          <a:p>
            <a:r>
              <a:rPr lang="en-US" dirty="0"/>
              <a:t>Keep track of error rates and be alert to increases</a:t>
            </a:r>
          </a:p>
        </p:txBody>
      </p:sp>
      <p:pic>
        <p:nvPicPr>
          <p:cNvPr id="1007620" name="Picture 4" descr="MCPE0156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1066800"/>
            <a:ext cx="51371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2794000"/>
            <a:ext cx="4186237" cy="4064000"/>
          </a:xfrm>
          <a:prstGeom prst="rect">
            <a:avLst/>
          </a:prstGeom>
          <a:noFill/>
        </p:spPr>
      </p:pic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 Trusted Operating System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Trusted Computing Base (TCB) includes all aspects of system including hardware and software</a:t>
            </a:r>
          </a:p>
          <a:p>
            <a:r>
              <a:rPr lang="en-US" dirty="0"/>
              <a:t>Trusted operating system is essential; methods of ensuring it include</a:t>
            </a:r>
          </a:p>
          <a:p>
            <a:pPr lvl="1"/>
            <a:r>
              <a:rPr lang="en-US" dirty="0"/>
              <a:t>Known-Good Boot Medium</a:t>
            </a:r>
          </a:p>
          <a:p>
            <a:pPr lvl="1"/>
            <a:r>
              <a:rPr lang="en-US" dirty="0"/>
              <a:t>New Versions of the OS</a:t>
            </a:r>
          </a:p>
          <a:p>
            <a:pPr lvl="1"/>
            <a:r>
              <a:rPr lang="en-US" dirty="0"/>
              <a:t>Patching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Known-Good Boot Medium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19200"/>
            <a:ext cx="4267200" cy="5410200"/>
          </a:xfrm>
        </p:spPr>
        <p:txBody>
          <a:bodyPr/>
          <a:lstStyle/>
          <a:p>
            <a:r>
              <a:rPr lang="en-US" sz="2000" dirty="0"/>
              <a:t>OS usually most expensive and important software on the production system</a:t>
            </a:r>
          </a:p>
          <a:p>
            <a:r>
              <a:rPr lang="en-US" sz="2000" dirty="0"/>
              <a:t>Critically important to ensure that OPS have trustworthy, undamaged copy of OS at all times</a:t>
            </a:r>
          </a:p>
          <a:p>
            <a:r>
              <a:rPr lang="en-US" sz="2000" dirty="0"/>
              <a:t>Especially important when applying changes (patches)</a:t>
            </a:r>
          </a:p>
          <a:p>
            <a:r>
              <a:rPr lang="en-US" sz="2000" dirty="0"/>
              <a:t>Define “Known-Good” boot medium</a:t>
            </a:r>
          </a:p>
          <a:p>
            <a:pPr lvl="1"/>
            <a:r>
              <a:rPr lang="en-US" sz="2000" dirty="0"/>
              <a:t>Never exposed to possible corruption from other software</a:t>
            </a:r>
          </a:p>
          <a:p>
            <a:pPr lvl="1"/>
            <a:r>
              <a:rPr lang="en-US" sz="2000" dirty="0"/>
              <a:t>Copied from previous version of KG medium</a:t>
            </a:r>
          </a:p>
        </p:txBody>
      </p:sp>
      <p:pic>
        <p:nvPicPr>
          <p:cNvPr id="1016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667250" cy="541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Versions of the OS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Reinstall KG version of current OS before installing new OS version</a:t>
            </a:r>
          </a:p>
          <a:p>
            <a:r>
              <a:rPr lang="en-US" dirty="0"/>
              <a:t>Create copy of KG version of new OS immediately</a:t>
            </a:r>
          </a:p>
          <a:p>
            <a:r>
              <a:rPr lang="en-US" dirty="0"/>
              <a:t>Thus no other programs are run between time of installation and time of copy</a:t>
            </a:r>
          </a:p>
        </p:txBody>
      </p:sp>
      <p:pic>
        <p:nvPicPr>
          <p:cNvPr id="1015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4086225"/>
            <a:ext cx="2230438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5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4086225"/>
            <a:ext cx="2230438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5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4086225"/>
            <a:ext cx="2230438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58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925" y="4086225"/>
            <a:ext cx="2230438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the OS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648200" cy="5181600"/>
          </a:xfrm>
        </p:spPr>
        <p:txBody>
          <a:bodyPr/>
          <a:lstStyle/>
          <a:p>
            <a:r>
              <a:rPr lang="en-US" dirty="0"/>
              <a:t>Patches make required changes to the OS</a:t>
            </a:r>
          </a:p>
          <a:p>
            <a:r>
              <a:rPr lang="en-US" dirty="0"/>
              <a:t>Reinstall the KG version of the current OS</a:t>
            </a:r>
          </a:p>
          <a:p>
            <a:r>
              <a:rPr lang="en-US" dirty="0"/>
              <a:t>Install the patches</a:t>
            </a:r>
          </a:p>
          <a:p>
            <a:r>
              <a:rPr lang="en-US" dirty="0"/>
              <a:t>Make a copy of the patched OS at once to create the KG copy of the patched version</a:t>
            </a:r>
          </a:p>
        </p:txBody>
      </p:sp>
      <p:pic>
        <p:nvPicPr>
          <p:cNvPr id="1014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543300" cy="2992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14789" name="Rectangle 5" descr="Woven mat"/>
          <p:cNvSpPr>
            <a:spLocks noChangeArrowheads="1"/>
          </p:cNvSpPr>
          <p:nvPr/>
        </p:nvSpPr>
        <p:spPr bwMode="auto">
          <a:xfrm>
            <a:off x="5562600" y="4876800"/>
            <a:ext cx="762000" cy="6096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of Data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Production Programs</a:t>
            </a:r>
          </a:p>
          <a:p>
            <a:r>
              <a:rPr lang="en-US" dirty="0"/>
              <a:t>Separating Production / Development / Test Data</a:t>
            </a:r>
          </a:p>
          <a:p>
            <a:r>
              <a:rPr lang="en-US" dirty="0"/>
              <a:t>Controlling User Access to Files &amp; DBs</a:t>
            </a:r>
          </a:p>
        </p:txBody>
      </p:sp>
      <p:sp>
        <p:nvSpPr>
          <p:cNvPr id="996356" name="AutoShape 4"/>
          <p:cNvSpPr>
            <a:spLocks noChangeArrowheads="1"/>
          </p:cNvSpPr>
          <p:nvPr/>
        </p:nvSpPr>
        <p:spPr bwMode="auto">
          <a:xfrm>
            <a:off x="2971800" y="3886200"/>
            <a:ext cx="2819400" cy="1905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6FF33"/>
              </a:gs>
              <a:gs pos="50000">
                <a:srgbClr val="CC0000"/>
              </a:gs>
              <a:gs pos="100000">
                <a:srgbClr val="66FF33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828800" y="3429000"/>
            <a:ext cx="5105400" cy="2895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Production Programs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077200" cy="5181600"/>
          </a:xfrm>
        </p:spPr>
        <p:txBody>
          <a:bodyPr/>
          <a:lstStyle/>
          <a:p>
            <a:r>
              <a:rPr lang="en-US" dirty="0"/>
              <a:t>Three classes of people need access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Programmers</a:t>
            </a:r>
          </a:p>
          <a:p>
            <a:pPr lvl="1"/>
            <a:r>
              <a:rPr lang="en-US" dirty="0"/>
              <a:t>Operations staff</a:t>
            </a:r>
          </a:p>
          <a:p>
            <a:r>
              <a:rPr lang="en-US" dirty="0"/>
              <a:t>Users access appropriate data through programs; they cannot modify production programs</a:t>
            </a:r>
          </a:p>
          <a:p>
            <a:r>
              <a:rPr lang="en-US" dirty="0"/>
              <a:t>Programmers access </a:t>
            </a:r>
            <a:r>
              <a:rPr lang="en-US" i="1" dirty="0"/>
              <a:t>development</a:t>
            </a:r>
            <a:r>
              <a:rPr lang="en-US" dirty="0"/>
              <a:t> versions of programs and </a:t>
            </a:r>
            <a:r>
              <a:rPr lang="en-US" i="1" dirty="0"/>
              <a:t>test</a:t>
            </a:r>
            <a:r>
              <a:rPr lang="en-US" dirty="0"/>
              <a:t> data; they do not access production data except for purposes of repair</a:t>
            </a:r>
          </a:p>
          <a:p>
            <a:r>
              <a:rPr lang="en-US" dirty="0"/>
              <a:t>OPS staff control and use production programs but do not access production </a:t>
            </a:r>
            <a:r>
              <a:rPr lang="en-US" i="1" dirty="0"/>
              <a:t>data </a:t>
            </a:r>
            <a:r>
              <a:rPr lang="en-US" dirty="0"/>
              <a:t>except for maintenance purposes (e.g., backups, diagnostics)</a:t>
            </a:r>
          </a:p>
        </p:txBody>
      </p:sp>
      <p:pic>
        <p:nvPicPr>
          <p:cNvPr id="1019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106045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9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917575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99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52600"/>
            <a:ext cx="1209675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Production / Development / Test Data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334000" cy="4953000"/>
          </a:xfrm>
        </p:spPr>
        <p:txBody>
          <a:bodyPr/>
          <a:lstStyle/>
          <a:p>
            <a:r>
              <a:rPr lang="en-US" dirty="0"/>
              <a:t>Unacceptable to test programs using the production data files</a:t>
            </a:r>
          </a:p>
          <a:p>
            <a:pPr lvl="1"/>
            <a:r>
              <a:rPr lang="en-US" dirty="0"/>
              <a:t>Dangers of data integrity</a:t>
            </a:r>
          </a:p>
          <a:p>
            <a:pPr lvl="1"/>
            <a:r>
              <a:rPr lang="en-US" dirty="0"/>
              <a:t>Issues of confidentiality and privacy</a:t>
            </a:r>
          </a:p>
          <a:p>
            <a:pPr lvl="1"/>
            <a:r>
              <a:rPr lang="en-US" dirty="0"/>
              <a:t>Interference with availability for users</a:t>
            </a:r>
          </a:p>
          <a:p>
            <a:r>
              <a:rPr lang="en-US" dirty="0"/>
              <a:t>Can extract sample data</a:t>
            </a:r>
          </a:p>
          <a:p>
            <a:pPr lvl="1"/>
            <a:r>
              <a:rPr lang="en-US" dirty="0"/>
              <a:t>Anonymize sensitive fields</a:t>
            </a:r>
          </a:p>
          <a:p>
            <a:r>
              <a:rPr lang="en-US" dirty="0"/>
              <a:t>QA group can authorize transfer of programs between testing and production</a:t>
            </a:r>
          </a:p>
        </p:txBody>
      </p:sp>
      <p:grpSp>
        <p:nvGrpSpPr>
          <p:cNvPr id="1018886" name="Group 6"/>
          <p:cNvGrpSpPr>
            <a:grpSpLocks/>
          </p:cNvGrpSpPr>
          <p:nvPr/>
        </p:nvGrpSpPr>
        <p:grpSpPr bwMode="auto">
          <a:xfrm>
            <a:off x="5715000" y="1295400"/>
            <a:ext cx="3429000" cy="4724400"/>
            <a:chOff x="3600" y="816"/>
            <a:chExt cx="2160" cy="2976"/>
          </a:xfrm>
        </p:grpSpPr>
        <p:graphicFrame>
          <p:nvGraphicFramePr>
            <p:cNvPr id="1018884" name="Object 4"/>
            <p:cNvGraphicFramePr>
              <a:graphicFrameLocks noChangeAspect="1"/>
            </p:cNvGraphicFramePr>
            <p:nvPr/>
          </p:nvGraphicFramePr>
          <p:xfrm>
            <a:off x="4130" y="816"/>
            <a:ext cx="1630" cy="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9704762" imgH="15238095" progId="MSPhotoEd.3">
                    <p:embed/>
                  </p:oleObj>
                </mc:Choice>
                <mc:Fallback>
                  <p:oleObj name="Photo Editor Photo" r:id="rId3" imgW="9704762" imgH="15238095" progId="MSPhotoEd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" y="816"/>
                          <a:ext cx="1630" cy="2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8885" name="AutoShape 5"/>
            <p:cNvSpPr>
              <a:spLocks noChangeArrowheads="1"/>
            </p:cNvSpPr>
            <p:nvPr/>
          </p:nvSpPr>
          <p:spPr bwMode="auto">
            <a:xfrm>
              <a:off x="3600" y="3120"/>
              <a:ext cx="1248" cy="67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C0000"/>
                </a:gs>
                <a:gs pos="50000">
                  <a:srgbClr val="66FF33"/>
                </a:gs>
                <a:gs pos="100000">
                  <a:srgbClr val="CC00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User Access to Files &amp; DBs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information is confidential</a:t>
            </a:r>
          </a:p>
          <a:p>
            <a:pPr lvl="1"/>
            <a:r>
              <a:rPr lang="en-US" dirty="0"/>
              <a:t>Thus specific users may have access only to specific columns (attributes) or rows (instances) of the data</a:t>
            </a:r>
          </a:p>
          <a:p>
            <a:r>
              <a:rPr lang="en-US" dirty="0"/>
              <a:t>Some files are auditable</a:t>
            </a:r>
          </a:p>
          <a:p>
            <a:pPr lvl="1"/>
            <a:r>
              <a:rPr lang="en-US" dirty="0"/>
              <a:t>Must keep accurate record of all transactions</a:t>
            </a:r>
          </a:p>
          <a:p>
            <a:pPr lvl="1"/>
            <a:r>
              <a:rPr lang="en-US" dirty="0"/>
              <a:t>Cannot allow any modification of </a:t>
            </a:r>
            <a:br>
              <a:rPr lang="en-US" dirty="0"/>
            </a:br>
            <a:r>
              <a:rPr lang="en-US" dirty="0"/>
              <a:t>sequence or content</a:t>
            </a:r>
          </a:p>
          <a:p>
            <a:pPr lvl="1"/>
            <a:r>
              <a:rPr lang="en-US" dirty="0"/>
              <a:t>E.g., general ledger</a:t>
            </a:r>
          </a:p>
        </p:txBody>
      </p:sp>
      <p:grpSp>
        <p:nvGrpSpPr>
          <p:cNvPr id="1017865" name="Group 9"/>
          <p:cNvGrpSpPr>
            <a:grpSpLocks/>
          </p:cNvGrpSpPr>
          <p:nvPr/>
        </p:nvGrpSpPr>
        <p:grpSpPr bwMode="auto">
          <a:xfrm>
            <a:off x="5791200" y="3886200"/>
            <a:ext cx="3352800" cy="2971800"/>
            <a:chOff x="3648" y="2448"/>
            <a:chExt cx="2112" cy="1872"/>
          </a:xfrm>
        </p:grpSpPr>
        <p:sp>
          <p:nvSpPr>
            <p:cNvPr id="1017862" name="AutoShape 6"/>
            <p:cNvSpPr>
              <a:spLocks noChangeArrowheads="1"/>
            </p:cNvSpPr>
            <p:nvPr/>
          </p:nvSpPr>
          <p:spPr bwMode="auto">
            <a:xfrm>
              <a:off x="3648" y="3264"/>
              <a:ext cx="1248" cy="67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C0000"/>
                </a:gs>
                <a:gs pos="50000">
                  <a:srgbClr val="66FF33"/>
                </a:gs>
                <a:gs pos="100000">
                  <a:srgbClr val="CC00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7863" name="Line 7"/>
            <p:cNvSpPr>
              <a:spLocks noChangeShapeType="1"/>
            </p:cNvSpPr>
            <p:nvPr/>
          </p:nvSpPr>
          <p:spPr bwMode="auto">
            <a:xfrm>
              <a:off x="4272" y="2448"/>
              <a:ext cx="0" cy="18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1017864" name="Object 8"/>
            <p:cNvGraphicFramePr>
              <a:graphicFrameLocks noChangeAspect="1"/>
            </p:cNvGraphicFramePr>
            <p:nvPr/>
          </p:nvGraphicFramePr>
          <p:xfrm>
            <a:off x="4942" y="2592"/>
            <a:ext cx="818" cy="1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0523810" imgH="15238095" progId="MSPhotoEd.3">
                    <p:embed/>
                  </p:oleObj>
                </mc:Choice>
                <mc:Fallback>
                  <p:oleObj name="Photo Editor Photo" r:id="rId3" imgW="10523810" imgH="15238095" progId="MSPhotoEd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2" y="2592"/>
                          <a:ext cx="818" cy="1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controls are normal part of OPS job</a:t>
            </a:r>
          </a:p>
          <a:p>
            <a:r>
              <a:rPr lang="en-US" dirty="0"/>
              <a:t>Techniques include</a:t>
            </a:r>
          </a:p>
          <a:p>
            <a:pPr lvl="1"/>
            <a:r>
              <a:rPr lang="en-US" dirty="0"/>
              <a:t>Edit Checks</a:t>
            </a:r>
          </a:p>
          <a:p>
            <a:pPr lvl="1"/>
            <a:r>
              <a:rPr lang="en-US" dirty="0"/>
              <a:t>Check Digits &amp; Log Files</a:t>
            </a:r>
          </a:p>
          <a:p>
            <a:pPr lvl="1"/>
            <a:r>
              <a:rPr lang="en-US" dirty="0"/>
              <a:t>Checks when Handling External Data</a:t>
            </a:r>
          </a:p>
        </p:txBody>
      </p:sp>
      <p:pic>
        <p:nvPicPr>
          <p:cNvPr id="995332" name="Picture 4" descr="MCSY0059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6400800" cy="26892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29300" y="6248400"/>
            <a:ext cx="12954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i="1" dirty="0"/>
              <a:t>Log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14400"/>
            <a:ext cx="4343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dirty="0"/>
              <a:t>Production system</a:t>
            </a:r>
            <a:r>
              <a:rPr lang="en-US" dirty="0"/>
              <a:t> – one upon which enterprise depends critically</a:t>
            </a:r>
          </a:p>
          <a:p>
            <a:pPr>
              <a:lnSpc>
                <a:spcPct val="80000"/>
              </a:lnSpc>
            </a:pPr>
            <a:r>
              <a:rPr lang="en-US" i="1" dirty="0"/>
              <a:t>Operations</a:t>
            </a:r>
            <a:r>
              <a:rPr lang="en-US" dirty="0"/>
              <a:t> – requirements for control, maintenance, support of production systems</a:t>
            </a:r>
          </a:p>
          <a:p>
            <a:pPr>
              <a:lnSpc>
                <a:spcPct val="80000"/>
              </a:lnSpc>
            </a:pPr>
            <a:r>
              <a:rPr lang="en-US" i="1" dirty="0"/>
              <a:t>Computer program</a:t>
            </a:r>
            <a:r>
              <a:rPr lang="en-US" dirty="0"/>
              <a:t> – a set of instructions that tells a computer what to do to perform a task</a:t>
            </a:r>
          </a:p>
          <a:p>
            <a:pPr>
              <a:lnSpc>
                <a:spcPct val="80000"/>
              </a:lnSpc>
            </a:pPr>
            <a:r>
              <a:rPr lang="en-US" i="1" dirty="0"/>
              <a:t>Procedures</a:t>
            </a:r>
            <a:r>
              <a:rPr lang="en-US" dirty="0"/>
              <a:t> – sets of statements that tell a computer what to do in certain situations</a:t>
            </a:r>
          </a:p>
          <a:p>
            <a:pPr>
              <a:lnSpc>
                <a:spcPct val="80000"/>
              </a:lnSpc>
            </a:pPr>
            <a:r>
              <a:rPr lang="en-US" i="1" dirty="0"/>
              <a:t>Data files</a:t>
            </a:r>
            <a:r>
              <a:rPr lang="en-US" dirty="0"/>
              <a:t> – files that store information </a:t>
            </a:r>
          </a:p>
        </p:txBody>
      </p:sp>
      <p:pic>
        <p:nvPicPr>
          <p:cNvPr id="973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95800" cy="312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Checks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5715000" cy="5105400"/>
          </a:xfrm>
        </p:spPr>
        <p:txBody>
          <a:bodyPr/>
          <a:lstStyle/>
          <a:p>
            <a:r>
              <a:rPr lang="en-US" dirty="0"/>
              <a:t>Many diagnostic programs available for file integrity checking</a:t>
            </a:r>
          </a:p>
          <a:p>
            <a:pPr lvl="1"/>
            <a:r>
              <a:rPr lang="en-US" dirty="0"/>
              <a:t>E.g., database programs check pointers</a:t>
            </a:r>
          </a:p>
          <a:p>
            <a:pPr lvl="1"/>
            <a:r>
              <a:rPr lang="en-US" dirty="0"/>
              <a:t>Identify orphaned records, broken chains</a:t>
            </a:r>
          </a:p>
          <a:p>
            <a:r>
              <a:rPr lang="en-US" dirty="0"/>
              <a:t>Application systems include special diagnostics</a:t>
            </a:r>
          </a:p>
          <a:p>
            <a:pPr lvl="1"/>
            <a:r>
              <a:rPr lang="en-US" dirty="0"/>
              <a:t>Check business logic rules</a:t>
            </a:r>
          </a:p>
          <a:p>
            <a:pPr lvl="1"/>
            <a:r>
              <a:rPr lang="en-US" dirty="0"/>
              <a:t>E.g., verify that sum in order header matches total of extended prices in order detail</a:t>
            </a:r>
          </a:p>
        </p:txBody>
      </p:sp>
      <p:pic>
        <p:nvPicPr>
          <p:cNvPr id="1022980" name="Picture 4" descr="MCj03087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27166">
            <a:off x="5726907" y="2274093"/>
            <a:ext cx="4191000" cy="284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Digits &amp; Log Files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248400" cy="5410200"/>
          </a:xfrm>
        </p:spPr>
        <p:txBody>
          <a:bodyPr/>
          <a:lstStyle/>
          <a:p>
            <a:r>
              <a:rPr lang="en-US" dirty="0"/>
              <a:t>Generate </a:t>
            </a:r>
            <a:r>
              <a:rPr lang="en-US" i="1" dirty="0"/>
              <a:t>check digits </a:t>
            </a:r>
            <a:r>
              <a:rPr lang="en-US" dirty="0"/>
              <a:t>or </a:t>
            </a:r>
            <a:r>
              <a:rPr lang="en-US" i="1" dirty="0"/>
              <a:t>hash totals </a:t>
            </a:r>
            <a:r>
              <a:rPr lang="en-US" dirty="0"/>
              <a:t>based on contents of records during transactions</a:t>
            </a:r>
          </a:p>
          <a:p>
            <a:r>
              <a:rPr lang="en-US" dirty="0"/>
              <a:t>Only authorized applications create proper cryptographic hash</a:t>
            </a:r>
          </a:p>
          <a:p>
            <a:pPr lvl="1"/>
            <a:r>
              <a:rPr lang="en-US" dirty="0"/>
              <a:t>Use public key cryptosystem for digital signatures</a:t>
            </a:r>
          </a:p>
          <a:p>
            <a:r>
              <a:rPr lang="en-US" dirty="0"/>
              <a:t>Verify that records have correct check digits during diagnostic routines</a:t>
            </a:r>
          </a:p>
          <a:p>
            <a:pPr lvl="1"/>
            <a:r>
              <a:rPr lang="en-US" dirty="0"/>
              <a:t>Error indicates unauthorized change</a:t>
            </a:r>
          </a:p>
          <a:p>
            <a:r>
              <a:rPr lang="en-US" dirty="0"/>
              <a:t>High security applications can use chaining</a:t>
            </a:r>
          </a:p>
          <a:p>
            <a:pPr lvl="1"/>
            <a:r>
              <a:rPr lang="en-US" dirty="0"/>
              <a:t>Each record calculates hash by including previous record’s hash</a:t>
            </a:r>
          </a:p>
        </p:txBody>
      </p:sp>
      <p:grpSp>
        <p:nvGrpSpPr>
          <p:cNvPr id="1022031" name="Group 79"/>
          <p:cNvGrpSpPr>
            <a:grpSpLocks/>
          </p:cNvGrpSpPr>
          <p:nvPr/>
        </p:nvGrpSpPr>
        <p:grpSpPr bwMode="auto">
          <a:xfrm>
            <a:off x="6705600" y="1524000"/>
            <a:ext cx="1754188" cy="4267200"/>
            <a:chOff x="4224" y="960"/>
            <a:chExt cx="1105" cy="2688"/>
          </a:xfrm>
        </p:grpSpPr>
        <p:grpSp>
          <p:nvGrpSpPr>
            <p:cNvPr id="1021958" name="Group 6"/>
            <p:cNvGrpSpPr>
              <a:grpSpLocks/>
            </p:cNvGrpSpPr>
            <p:nvPr/>
          </p:nvGrpSpPr>
          <p:grpSpPr bwMode="auto">
            <a:xfrm>
              <a:off x="4224" y="960"/>
              <a:ext cx="1104" cy="96"/>
              <a:chOff x="4224" y="960"/>
              <a:chExt cx="1104" cy="96"/>
            </a:xfrm>
          </p:grpSpPr>
          <p:sp>
            <p:nvSpPr>
              <p:cNvPr id="1021956" name="Rectangle 4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57" name="Rectangle 5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59" name="Group 7"/>
            <p:cNvGrpSpPr>
              <a:grpSpLocks/>
            </p:cNvGrpSpPr>
            <p:nvPr/>
          </p:nvGrpSpPr>
          <p:grpSpPr bwMode="auto">
            <a:xfrm>
              <a:off x="4224" y="1104"/>
              <a:ext cx="1104" cy="96"/>
              <a:chOff x="4224" y="960"/>
              <a:chExt cx="1104" cy="96"/>
            </a:xfrm>
          </p:grpSpPr>
          <p:sp>
            <p:nvSpPr>
              <p:cNvPr id="1021960" name="Rectangle 8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61" name="Rectangle 9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62" name="Group 10"/>
            <p:cNvGrpSpPr>
              <a:grpSpLocks/>
            </p:cNvGrpSpPr>
            <p:nvPr/>
          </p:nvGrpSpPr>
          <p:grpSpPr bwMode="auto">
            <a:xfrm>
              <a:off x="4224" y="1248"/>
              <a:ext cx="1104" cy="96"/>
              <a:chOff x="4224" y="960"/>
              <a:chExt cx="1104" cy="96"/>
            </a:xfrm>
          </p:grpSpPr>
          <p:sp>
            <p:nvSpPr>
              <p:cNvPr id="1021963" name="Rectangle 11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64" name="Rectangle 12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65" name="Group 13"/>
            <p:cNvGrpSpPr>
              <a:grpSpLocks/>
            </p:cNvGrpSpPr>
            <p:nvPr/>
          </p:nvGrpSpPr>
          <p:grpSpPr bwMode="auto">
            <a:xfrm>
              <a:off x="4224" y="1392"/>
              <a:ext cx="1104" cy="96"/>
              <a:chOff x="4224" y="960"/>
              <a:chExt cx="1104" cy="96"/>
            </a:xfrm>
          </p:grpSpPr>
          <p:sp>
            <p:nvSpPr>
              <p:cNvPr id="1021966" name="Rectangle 14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67" name="Rectangle 15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68" name="Group 16"/>
            <p:cNvGrpSpPr>
              <a:grpSpLocks/>
            </p:cNvGrpSpPr>
            <p:nvPr/>
          </p:nvGrpSpPr>
          <p:grpSpPr bwMode="auto">
            <a:xfrm>
              <a:off x="4224" y="1536"/>
              <a:ext cx="1104" cy="96"/>
              <a:chOff x="4224" y="960"/>
              <a:chExt cx="1104" cy="96"/>
            </a:xfrm>
          </p:grpSpPr>
          <p:sp>
            <p:nvSpPr>
              <p:cNvPr id="1021969" name="Rectangle 17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70" name="Rectangle 18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71" name="Group 19"/>
            <p:cNvGrpSpPr>
              <a:grpSpLocks/>
            </p:cNvGrpSpPr>
            <p:nvPr/>
          </p:nvGrpSpPr>
          <p:grpSpPr bwMode="auto">
            <a:xfrm>
              <a:off x="4224" y="1680"/>
              <a:ext cx="1104" cy="96"/>
              <a:chOff x="4224" y="960"/>
              <a:chExt cx="1104" cy="96"/>
            </a:xfrm>
          </p:grpSpPr>
          <p:sp>
            <p:nvSpPr>
              <p:cNvPr id="1021972" name="Rectangle 20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73" name="Rectangle 21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74" name="Group 22"/>
            <p:cNvGrpSpPr>
              <a:grpSpLocks/>
            </p:cNvGrpSpPr>
            <p:nvPr/>
          </p:nvGrpSpPr>
          <p:grpSpPr bwMode="auto">
            <a:xfrm>
              <a:off x="4224" y="1824"/>
              <a:ext cx="1104" cy="96"/>
              <a:chOff x="4224" y="960"/>
              <a:chExt cx="1104" cy="96"/>
            </a:xfrm>
          </p:grpSpPr>
          <p:sp>
            <p:nvSpPr>
              <p:cNvPr id="1021975" name="Rectangle 23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76" name="Rectangle 24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77" name="Group 25"/>
            <p:cNvGrpSpPr>
              <a:grpSpLocks/>
            </p:cNvGrpSpPr>
            <p:nvPr/>
          </p:nvGrpSpPr>
          <p:grpSpPr bwMode="auto">
            <a:xfrm>
              <a:off x="4224" y="1968"/>
              <a:ext cx="1104" cy="96"/>
              <a:chOff x="4224" y="960"/>
              <a:chExt cx="1104" cy="96"/>
            </a:xfrm>
          </p:grpSpPr>
          <p:sp>
            <p:nvSpPr>
              <p:cNvPr id="1021978" name="Rectangle 26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79" name="Rectangle 27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80" name="Group 28"/>
            <p:cNvGrpSpPr>
              <a:grpSpLocks/>
            </p:cNvGrpSpPr>
            <p:nvPr/>
          </p:nvGrpSpPr>
          <p:grpSpPr bwMode="auto">
            <a:xfrm>
              <a:off x="4224" y="2112"/>
              <a:ext cx="1104" cy="96"/>
              <a:chOff x="4224" y="960"/>
              <a:chExt cx="1104" cy="96"/>
            </a:xfrm>
          </p:grpSpPr>
          <p:sp>
            <p:nvSpPr>
              <p:cNvPr id="1021981" name="Rectangle 29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82" name="Rectangle 30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83" name="Group 31"/>
            <p:cNvGrpSpPr>
              <a:grpSpLocks/>
            </p:cNvGrpSpPr>
            <p:nvPr/>
          </p:nvGrpSpPr>
          <p:grpSpPr bwMode="auto">
            <a:xfrm>
              <a:off x="4224" y="2256"/>
              <a:ext cx="1104" cy="96"/>
              <a:chOff x="4224" y="960"/>
              <a:chExt cx="1104" cy="96"/>
            </a:xfrm>
          </p:grpSpPr>
          <p:sp>
            <p:nvSpPr>
              <p:cNvPr id="1021984" name="Rectangle 32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85" name="Rectangle 33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86" name="Group 34"/>
            <p:cNvGrpSpPr>
              <a:grpSpLocks/>
            </p:cNvGrpSpPr>
            <p:nvPr/>
          </p:nvGrpSpPr>
          <p:grpSpPr bwMode="auto">
            <a:xfrm>
              <a:off x="4224" y="2400"/>
              <a:ext cx="1104" cy="96"/>
              <a:chOff x="4224" y="960"/>
              <a:chExt cx="1104" cy="96"/>
            </a:xfrm>
          </p:grpSpPr>
          <p:sp>
            <p:nvSpPr>
              <p:cNvPr id="1021987" name="Rectangle 35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88" name="Rectangle 36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89" name="Group 37"/>
            <p:cNvGrpSpPr>
              <a:grpSpLocks/>
            </p:cNvGrpSpPr>
            <p:nvPr/>
          </p:nvGrpSpPr>
          <p:grpSpPr bwMode="auto">
            <a:xfrm>
              <a:off x="4224" y="2544"/>
              <a:ext cx="1104" cy="96"/>
              <a:chOff x="4224" y="960"/>
              <a:chExt cx="1104" cy="96"/>
            </a:xfrm>
          </p:grpSpPr>
          <p:sp>
            <p:nvSpPr>
              <p:cNvPr id="1021990" name="Rectangle 38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91" name="Rectangle 39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92" name="Group 40"/>
            <p:cNvGrpSpPr>
              <a:grpSpLocks/>
            </p:cNvGrpSpPr>
            <p:nvPr/>
          </p:nvGrpSpPr>
          <p:grpSpPr bwMode="auto">
            <a:xfrm>
              <a:off x="4224" y="2688"/>
              <a:ext cx="1104" cy="96"/>
              <a:chOff x="4224" y="960"/>
              <a:chExt cx="1104" cy="96"/>
            </a:xfrm>
          </p:grpSpPr>
          <p:sp>
            <p:nvSpPr>
              <p:cNvPr id="1021993" name="Rectangle 41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94" name="Rectangle 42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95" name="Group 43"/>
            <p:cNvGrpSpPr>
              <a:grpSpLocks/>
            </p:cNvGrpSpPr>
            <p:nvPr/>
          </p:nvGrpSpPr>
          <p:grpSpPr bwMode="auto">
            <a:xfrm>
              <a:off x="4224" y="2832"/>
              <a:ext cx="1104" cy="96"/>
              <a:chOff x="4224" y="960"/>
              <a:chExt cx="1104" cy="96"/>
            </a:xfrm>
          </p:grpSpPr>
          <p:sp>
            <p:nvSpPr>
              <p:cNvPr id="1021996" name="Rectangle 44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1997" name="Rectangle 45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1998" name="Group 46"/>
            <p:cNvGrpSpPr>
              <a:grpSpLocks/>
            </p:cNvGrpSpPr>
            <p:nvPr/>
          </p:nvGrpSpPr>
          <p:grpSpPr bwMode="auto">
            <a:xfrm>
              <a:off x="4224" y="2976"/>
              <a:ext cx="1104" cy="96"/>
              <a:chOff x="4224" y="960"/>
              <a:chExt cx="1104" cy="96"/>
            </a:xfrm>
          </p:grpSpPr>
          <p:sp>
            <p:nvSpPr>
              <p:cNvPr id="1021999" name="Rectangle 47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2000" name="Rectangle 48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2001" name="Group 49"/>
            <p:cNvGrpSpPr>
              <a:grpSpLocks/>
            </p:cNvGrpSpPr>
            <p:nvPr/>
          </p:nvGrpSpPr>
          <p:grpSpPr bwMode="auto">
            <a:xfrm>
              <a:off x="4224" y="3120"/>
              <a:ext cx="1104" cy="96"/>
              <a:chOff x="4224" y="960"/>
              <a:chExt cx="1104" cy="96"/>
            </a:xfrm>
          </p:grpSpPr>
          <p:sp>
            <p:nvSpPr>
              <p:cNvPr id="1022002" name="Rectangle 50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2003" name="Rectangle 51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2004" name="Group 52"/>
            <p:cNvGrpSpPr>
              <a:grpSpLocks/>
            </p:cNvGrpSpPr>
            <p:nvPr/>
          </p:nvGrpSpPr>
          <p:grpSpPr bwMode="auto">
            <a:xfrm>
              <a:off x="4224" y="3264"/>
              <a:ext cx="1104" cy="96"/>
              <a:chOff x="4224" y="960"/>
              <a:chExt cx="1104" cy="96"/>
            </a:xfrm>
          </p:grpSpPr>
          <p:sp>
            <p:nvSpPr>
              <p:cNvPr id="1022005" name="Rectangle 53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2006" name="Rectangle 54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2007" name="Group 55"/>
            <p:cNvGrpSpPr>
              <a:grpSpLocks/>
            </p:cNvGrpSpPr>
            <p:nvPr/>
          </p:nvGrpSpPr>
          <p:grpSpPr bwMode="auto">
            <a:xfrm>
              <a:off x="4224" y="3408"/>
              <a:ext cx="1104" cy="96"/>
              <a:chOff x="4224" y="960"/>
              <a:chExt cx="1104" cy="96"/>
            </a:xfrm>
          </p:grpSpPr>
          <p:sp>
            <p:nvSpPr>
              <p:cNvPr id="1022008" name="Rectangle 56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2009" name="Rectangle 57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22010" name="Group 58"/>
            <p:cNvGrpSpPr>
              <a:grpSpLocks/>
            </p:cNvGrpSpPr>
            <p:nvPr/>
          </p:nvGrpSpPr>
          <p:grpSpPr bwMode="auto">
            <a:xfrm>
              <a:off x="4224" y="3552"/>
              <a:ext cx="1104" cy="96"/>
              <a:chOff x="4224" y="960"/>
              <a:chExt cx="1104" cy="96"/>
            </a:xfrm>
          </p:grpSpPr>
          <p:sp>
            <p:nvSpPr>
              <p:cNvPr id="1022011" name="Rectangle 59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12" cy="9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2012" name="Rectangle 60"/>
              <p:cNvSpPr>
                <a:spLocks noChangeArrowheads="1"/>
              </p:cNvSpPr>
              <p:nvPr/>
            </p:nvSpPr>
            <p:spPr bwMode="auto">
              <a:xfrm>
                <a:off x="5136" y="960"/>
                <a:ext cx="192" cy="96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1022013" name="AutoShape 61"/>
            <p:cNvCxnSpPr>
              <a:cxnSpLocks noChangeShapeType="1"/>
              <a:stCxn id="1021957" idx="3"/>
              <a:endCxn id="1021961" idx="3"/>
            </p:cNvCxnSpPr>
            <p:nvPr/>
          </p:nvCxnSpPr>
          <p:spPr bwMode="auto">
            <a:xfrm>
              <a:off x="5328" y="1008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4" name="AutoShape 62"/>
            <p:cNvCxnSpPr>
              <a:cxnSpLocks noChangeShapeType="1"/>
            </p:cNvCxnSpPr>
            <p:nvPr/>
          </p:nvCxnSpPr>
          <p:spPr bwMode="auto">
            <a:xfrm>
              <a:off x="5328" y="1152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5" name="AutoShape 63"/>
            <p:cNvCxnSpPr>
              <a:cxnSpLocks noChangeShapeType="1"/>
            </p:cNvCxnSpPr>
            <p:nvPr/>
          </p:nvCxnSpPr>
          <p:spPr bwMode="auto">
            <a:xfrm>
              <a:off x="5328" y="1296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6" name="AutoShape 64"/>
            <p:cNvCxnSpPr>
              <a:cxnSpLocks noChangeShapeType="1"/>
            </p:cNvCxnSpPr>
            <p:nvPr/>
          </p:nvCxnSpPr>
          <p:spPr bwMode="auto">
            <a:xfrm>
              <a:off x="5328" y="1440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7" name="AutoShape 65"/>
            <p:cNvCxnSpPr>
              <a:cxnSpLocks noChangeShapeType="1"/>
            </p:cNvCxnSpPr>
            <p:nvPr/>
          </p:nvCxnSpPr>
          <p:spPr bwMode="auto">
            <a:xfrm>
              <a:off x="5328" y="1584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8" name="AutoShape 66"/>
            <p:cNvCxnSpPr>
              <a:cxnSpLocks noChangeShapeType="1"/>
            </p:cNvCxnSpPr>
            <p:nvPr/>
          </p:nvCxnSpPr>
          <p:spPr bwMode="auto">
            <a:xfrm>
              <a:off x="5328" y="1728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19" name="AutoShape 67"/>
            <p:cNvCxnSpPr>
              <a:cxnSpLocks noChangeShapeType="1"/>
            </p:cNvCxnSpPr>
            <p:nvPr/>
          </p:nvCxnSpPr>
          <p:spPr bwMode="auto">
            <a:xfrm>
              <a:off x="5328" y="1872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0" name="AutoShape 68"/>
            <p:cNvCxnSpPr>
              <a:cxnSpLocks noChangeShapeType="1"/>
            </p:cNvCxnSpPr>
            <p:nvPr/>
          </p:nvCxnSpPr>
          <p:spPr bwMode="auto">
            <a:xfrm>
              <a:off x="5328" y="2016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1" name="AutoShape 69"/>
            <p:cNvCxnSpPr>
              <a:cxnSpLocks noChangeShapeType="1"/>
            </p:cNvCxnSpPr>
            <p:nvPr/>
          </p:nvCxnSpPr>
          <p:spPr bwMode="auto">
            <a:xfrm>
              <a:off x="5328" y="2160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2" name="AutoShape 70"/>
            <p:cNvCxnSpPr>
              <a:cxnSpLocks noChangeShapeType="1"/>
            </p:cNvCxnSpPr>
            <p:nvPr/>
          </p:nvCxnSpPr>
          <p:spPr bwMode="auto">
            <a:xfrm>
              <a:off x="5328" y="2304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3" name="AutoShape 71"/>
            <p:cNvCxnSpPr>
              <a:cxnSpLocks noChangeShapeType="1"/>
            </p:cNvCxnSpPr>
            <p:nvPr/>
          </p:nvCxnSpPr>
          <p:spPr bwMode="auto">
            <a:xfrm>
              <a:off x="5328" y="2448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4" name="AutoShape 72"/>
            <p:cNvCxnSpPr>
              <a:cxnSpLocks noChangeShapeType="1"/>
            </p:cNvCxnSpPr>
            <p:nvPr/>
          </p:nvCxnSpPr>
          <p:spPr bwMode="auto">
            <a:xfrm>
              <a:off x="5328" y="2592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5" name="AutoShape 73"/>
            <p:cNvCxnSpPr>
              <a:cxnSpLocks noChangeShapeType="1"/>
            </p:cNvCxnSpPr>
            <p:nvPr/>
          </p:nvCxnSpPr>
          <p:spPr bwMode="auto">
            <a:xfrm>
              <a:off x="5328" y="2736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6" name="AutoShape 74"/>
            <p:cNvCxnSpPr>
              <a:cxnSpLocks noChangeShapeType="1"/>
            </p:cNvCxnSpPr>
            <p:nvPr/>
          </p:nvCxnSpPr>
          <p:spPr bwMode="auto">
            <a:xfrm>
              <a:off x="5328" y="2880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7" name="AutoShape 75"/>
            <p:cNvCxnSpPr>
              <a:cxnSpLocks noChangeShapeType="1"/>
            </p:cNvCxnSpPr>
            <p:nvPr/>
          </p:nvCxnSpPr>
          <p:spPr bwMode="auto">
            <a:xfrm>
              <a:off x="5328" y="3024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8" name="AutoShape 76"/>
            <p:cNvCxnSpPr>
              <a:cxnSpLocks noChangeShapeType="1"/>
            </p:cNvCxnSpPr>
            <p:nvPr/>
          </p:nvCxnSpPr>
          <p:spPr bwMode="auto">
            <a:xfrm>
              <a:off x="5328" y="3168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29" name="AutoShape 77"/>
            <p:cNvCxnSpPr>
              <a:cxnSpLocks noChangeShapeType="1"/>
            </p:cNvCxnSpPr>
            <p:nvPr/>
          </p:nvCxnSpPr>
          <p:spPr bwMode="auto">
            <a:xfrm>
              <a:off x="5328" y="3312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022030" name="AutoShape 78"/>
            <p:cNvCxnSpPr>
              <a:cxnSpLocks noChangeShapeType="1"/>
            </p:cNvCxnSpPr>
            <p:nvPr/>
          </p:nvCxnSpPr>
          <p:spPr bwMode="auto">
            <a:xfrm>
              <a:off x="5328" y="3456"/>
              <a:ext cx="1" cy="144"/>
            </a:xfrm>
            <a:prstGeom prst="curvedConnector3">
              <a:avLst>
                <a:gd name="adj1" fmla="val 1440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External Data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066800"/>
            <a:ext cx="4038600" cy="5257800"/>
          </a:xfrm>
        </p:spPr>
        <p:txBody>
          <a:bodyPr/>
          <a:lstStyle/>
          <a:p>
            <a:r>
              <a:rPr lang="en-US" dirty="0"/>
              <a:t>Data can originate outside corporate control</a:t>
            </a:r>
          </a:p>
          <a:p>
            <a:r>
              <a:rPr lang="en-US" dirty="0"/>
              <a:t>Use diagnostic procedures</a:t>
            </a:r>
          </a:p>
          <a:p>
            <a:pPr lvl="1"/>
            <a:r>
              <a:rPr lang="en-US" dirty="0"/>
              <a:t>Analyze data before accepting into production databases</a:t>
            </a:r>
          </a:p>
          <a:p>
            <a:pPr lvl="1"/>
            <a:r>
              <a:rPr lang="en-US" dirty="0"/>
              <a:t>Check business rules, integrity, safety</a:t>
            </a:r>
          </a:p>
          <a:p>
            <a:r>
              <a:rPr lang="en-US" dirty="0"/>
              <a:t>Input of bad data can corrupt entire production system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66725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(1)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Give examples of production and non-production systems in 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dirty="0"/>
              <a:t>a.	A library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dirty="0"/>
              <a:t>b.	A factory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dirty="0"/>
              <a:t>c.	A hospital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Using reading and research if necessary, determine whether the following personnel are usually considered to be part of the operations group: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Software developers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Quality assurance personnel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Computer operators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System managers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Network managers</a:t>
            </a:r>
          </a:p>
          <a:p>
            <a:pPr marL="914400" lvl="1" indent="-457200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dirty="0"/>
              <a:t>Information security officers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(2)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Explain why a software engineer who has written the BigAccounting.EXE program and knows it inside out should no longer be able to change her own program once it has been moved into production.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Why does the President of Xyzcorp not normally have root access to the production system?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Why does it make sense to ensure that all visitors and staff wear badges at all times in a production environment?  Why can’t you just ensure that visitors wear badges?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Why can’t the programmers simply install the new versions of their software into production libraries whenever the changes are complete?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How can digital signatures help to prevent problems in production code?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(3)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What is an </a:t>
            </a:r>
            <a:r>
              <a:rPr lang="en-US" i="1" dirty="0"/>
              <a:t>Easter Egg</a:t>
            </a:r>
            <a:r>
              <a:rPr lang="en-US" dirty="0"/>
              <a:t>?  What are the implications of finding Easter Eggs in production code from your shop?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What’s an SLA and how does it fit into the Parkerian Hexad?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Why and how should one monitor computer performance from a security standpoint?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Why and how should one monitor computer resource utilization from a security standpoint?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What does it mean to “provide a known-good boot medium” and how does this bear on security?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How can </a:t>
            </a:r>
            <a:r>
              <a:rPr lang="en-US" i="1" dirty="0"/>
              <a:t>programmers</a:t>
            </a:r>
            <a:r>
              <a:rPr lang="en-US" dirty="0"/>
              <a:t> test their data effectively if they don’t have full access to production data?</a:t>
            </a:r>
          </a:p>
          <a:p>
            <a:pPr marL="457200" indent="-457200">
              <a:buFont typeface="Wingdings" pitchFamily="2" charset="2"/>
              <a:buAutoNum type="arabicPeriod" startAt="8"/>
            </a:pPr>
            <a:r>
              <a:rPr lang="en-US" dirty="0"/>
              <a:t>If </a:t>
            </a:r>
            <a:r>
              <a:rPr lang="en-US" i="1" dirty="0"/>
              <a:t>QA personnel</a:t>
            </a:r>
            <a:r>
              <a:rPr lang="en-US" dirty="0"/>
              <a:t> have access to samples of production data, how can confidentiality of private data be assured?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Systems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Mission-critical</a:t>
            </a:r>
          </a:p>
          <a:p>
            <a:pPr lvl="1"/>
            <a:r>
              <a:rPr lang="en-US" dirty="0"/>
              <a:t>Essential</a:t>
            </a:r>
          </a:p>
          <a:p>
            <a:pPr lvl="1"/>
            <a:r>
              <a:rPr lang="en-US" dirty="0"/>
              <a:t>Required</a:t>
            </a:r>
          </a:p>
          <a:p>
            <a:pPr lvl="1"/>
            <a:r>
              <a:rPr lang="en-US" dirty="0"/>
              <a:t>Authorized</a:t>
            </a:r>
          </a:p>
          <a:p>
            <a:pPr lvl="1"/>
            <a:r>
              <a:rPr lang="en-US" dirty="0"/>
              <a:t>Official</a:t>
            </a:r>
          </a:p>
          <a:p>
            <a:r>
              <a:rPr lang="en-US" dirty="0"/>
              <a:t>Contrast with:</a:t>
            </a:r>
          </a:p>
          <a:p>
            <a:pPr lvl="1"/>
            <a:r>
              <a:rPr lang="en-US" dirty="0"/>
              <a:t>Development</a:t>
            </a:r>
          </a:p>
          <a:p>
            <a:pPr lvl="1"/>
            <a:r>
              <a:rPr lang="en-US" dirty="0"/>
              <a:t>Test</a:t>
            </a:r>
          </a:p>
          <a:p>
            <a:pPr lvl="1"/>
            <a:r>
              <a:rPr lang="en-US" dirty="0"/>
              <a:t>Experimental</a:t>
            </a:r>
          </a:p>
          <a:p>
            <a:pPr lvl="1"/>
            <a:r>
              <a:rPr lang="en-US" dirty="0"/>
              <a:t>Personal</a:t>
            </a:r>
          </a:p>
        </p:txBody>
      </p:sp>
      <p:pic>
        <p:nvPicPr>
          <p:cNvPr id="1028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90600"/>
            <a:ext cx="5181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334000"/>
          </a:xfrm>
        </p:spPr>
        <p:txBody>
          <a:bodyPr/>
          <a:lstStyle/>
          <a:p>
            <a:r>
              <a:rPr lang="en-US" dirty="0"/>
              <a:t>Control</a:t>
            </a:r>
          </a:p>
          <a:p>
            <a:pPr lvl="1"/>
            <a:r>
              <a:rPr lang="en-US" dirty="0"/>
              <a:t>Integrating new programs</a:t>
            </a:r>
          </a:p>
          <a:p>
            <a:pPr lvl="1"/>
            <a:r>
              <a:rPr lang="en-US" dirty="0"/>
              <a:t>Running </a:t>
            </a:r>
            <a:r>
              <a:rPr lang="en-US" i="1" dirty="0"/>
              <a:t>jobs</a:t>
            </a:r>
          </a:p>
          <a:p>
            <a:pPr lvl="1"/>
            <a:r>
              <a:rPr lang="en-US" dirty="0"/>
              <a:t>Managing access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Updating versions</a:t>
            </a:r>
          </a:p>
          <a:p>
            <a:pPr lvl="1"/>
            <a:r>
              <a:rPr lang="en-US" dirty="0"/>
              <a:t>Running diagnostics</a:t>
            </a:r>
          </a:p>
          <a:p>
            <a:pPr lvl="1"/>
            <a:r>
              <a:rPr lang="en-US" dirty="0"/>
              <a:t>Doing backups</a:t>
            </a:r>
          </a:p>
          <a:p>
            <a:r>
              <a:rPr lang="en-US" dirty="0"/>
              <a:t>Support</a:t>
            </a:r>
          </a:p>
          <a:p>
            <a:pPr lvl="1"/>
            <a:r>
              <a:rPr lang="en-US" dirty="0"/>
              <a:t>Responding to emergencies</a:t>
            </a:r>
          </a:p>
          <a:p>
            <a:pPr lvl="1"/>
            <a:r>
              <a:rPr lang="en-US" dirty="0"/>
              <a:t>Mounting required media</a:t>
            </a:r>
          </a:p>
          <a:p>
            <a:pPr lvl="1"/>
            <a:r>
              <a:rPr lang="en-US" dirty="0"/>
              <a:t>Managing networks</a:t>
            </a:r>
          </a:p>
        </p:txBody>
      </p:sp>
      <p:pic>
        <p:nvPicPr>
          <p:cNvPr id="1029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3200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Programs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96200" cy="5105400"/>
          </a:xfrm>
        </p:spPr>
        <p:txBody>
          <a:bodyPr/>
          <a:lstStyle/>
          <a:p>
            <a:r>
              <a:rPr lang="en-US" dirty="0"/>
              <a:t>Stored instructions determining computer actions</a:t>
            </a:r>
          </a:p>
          <a:p>
            <a:r>
              <a:rPr lang="en-US" dirty="0"/>
              <a:t>Sources </a:t>
            </a:r>
          </a:p>
          <a:p>
            <a:pPr lvl="1"/>
            <a:r>
              <a:rPr lang="en-US" dirty="0"/>
              <a:t>Internal – from </a:t>
            </a:r>
            <a:r>
              <a:rPr lang="en-US" i="1" dirty="0"/>
              <a:t>developers</a:t>
            </a:r>
            <a:endParaRPr lang="en-US" dirty="0"/>
          </a:p>
          <a:p>
            <a:pPr lvl="1"/>
            <a:r>
              <a:rPr lang="en-US" dirty="0"/>
              <a:t>External – from </a:t>
            </a:r>
            <a:r>
              <a:rPr lang="en-US" i="1" dirty="0"/>
              <a:t>suppliers</a:t>
            </a:r>
            <a:endParaRPr lang="en-US" dirty="0"/>
          </a:p>
          <a:p>
            <a:r>
              <a:rPr lang="en-US" dirty="0"/>
              <a:t>Libraries of code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Executables (object code, load modules)</a:t>
            </a:r>
          </a:p>
          <a:p>
            <a:r>
              <a:rPr lang="en-US" dirty="0"/>
              <a:t>Developers send code to </a:t>
            </a:r>
            <a:r>
              <a:rPr lang="en-US" i="1" dirty="0"/>
              <a:t>quality assurance </a:t>
            </a:r>
            <a:r>
              <a:rPr lang="en-US" dirty="0"/>
              <a:t>(QA)</a:t>
            </a:r>
          </a:p>
          <a:p>
            <a:r>
              <a:rPr lang="en-US" dirty="0"/>
              <a:t>QA send approved code to </a:t>
            </a:r>
            <a:r>
              <a:rPr lang="en-US" i="1" dirty="0"/>
              <a:t>operations</a:t>
            </a:r>
            <a:r>
              <a:rPr lang="en-US" dirty="0"/>
              <a:t> (OPS)</a:t>
            </a:r>
          </a:p>
          <a:p>
            <a:r>
              <a:rPr lang="en-US" dirty="0"/>
              <a:t>Changes to production code can be as </a:t>
            </a:r>
            <a:r>
              <a:rPr lang="en-US" i="1" dirty="0"/>
              <a:t>patches</a:t>
            </a:r>
          </a:p>
        </p:txBody>
      </p:sp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9464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990600"/>
            <a:ext cx="518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 general discussion: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Policy sets goals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Procedures define how to achieve goals</a:t>
            </a:r>
          </a:p>
          <a:p>
            <a:pPr>
              <a:lnSpc>
                <a:spcPct val="80000"/>
              </a:lnSpc>
            </a:pPr>
            <a:r>
              <a:rPr lang="en-US" dirty="0"/>
              <a:t>In OPS,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Procedures may be specific automated routines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Batch systems use JCL to control sequence of program execution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Job Control Language (JCL) is a procedural language for controlling operations of computer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Can branch on conditions</a:t>
            </a:r>
          </a:p>
        </p:txBody>
      </p:sp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70363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Files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3810000"/>
          </a:xfrm>
        </p:spPr>
        <p:txBody>
          <a:bodyPr/>
          <a:lstStyle/>
          <a:p>
            <a:r>
              <a:rPr lang="en-US" sz="2000" dirty="0"/>
              <a:t>OPS work with files</a:t>
            </a:r>
          </a:p>
          <a:p>
            <a:pPr lvl="1"/>
            <a:r>
              <a:rPr lang="en-US" sz="2000" dirty="0"/>
              <a:t>All operational data reside in </a:t>
            </a:r>
            <a:r>
              <a:rPr lang="en-US" sz="2000" i="1" dirty="0"/>
              <a:t>files</a:t>
            </a:r>
          </a:p>
          <a:p>
            <a:pPr lvl="1"/>
            <a:r>
              <a:rPr lang="en-US" sz="2000" dirty="0"/>
              <a:t>Most modern system work with </a:t>
            </a:r>
            <a:r>
              <a:rPr lang="en-US" sz="2000" i="1" dirty="0"/>
              <a:t>databases</a:t>
            </a:r>
          </a:p>
          <a:p>
            <a:r>
              <a:rPr lang="en-US" sz="2000" dirty="0"/>
              <a:t>Some files are temporary (transient)</a:t>
            </a:r>
          </a:p>
          <a:p>
            <a:pPr lvl="1"/>
            <a:r>
              <a:rPr lang="en-US" sz="2000" dirty="0"/>
              <a:t>Work files created during jobs</a:t>
            </a:r>
          </a:p>
          <a:p>
            <a:pPr lvl="1"/>
            <a:r>
              <a:rPr lang="en-US" sz="2000" dirty="0"/>
              <a:t>Most production files are essential</a:t>
            </a:r>
          </a:p>
          <a:p>
            <a:pPr lvl="2"/>
            <a:r>
              <a:rPr lang="en-US" sz="2000" dirty="0"/>
              <a:t>Must be protected</a:t>
            </a:r>
          </a:p>
          <a:p>
            <a:pPr lvl="3"/>
            <a:r>
              <a:rPr lang="en-US" sz="2000" dirty="0"/>
              <a:t>Access-controls</a:t>
            </a:r>
          </a:p>
          <a:p>
            <a:pPr lvl="3"/>
            <a:r>
              <a:rPr lang="en-US" sz="2000" dirty="0"/>
              <a:t>Backups</a:t>
            </a:r>
          </a:p>
          <a:p>
            <a:r>
              <a:rPr lang="en-US" sz="2000" dirty="0"/>
              <a:t>Log files keep records of system activity</a:t>
            </a:r>
          </a:p>
        </p:txBody>
      </p:sp>
      <p:pic>
        <p:nvPicPr>
          <p:cNvPr id="1032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8763000" cy="191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Management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Separation of Duties</a:t>
            </a:r>
          </a:p>
          <a:p>
            <a:r>
              <a:rPr lang="en-US" dirty="0"/>
              <a:t>Security Officer / Administrator</a:t>
            </a:r>
          </a:p>
          <a:p>
            <a:r>
              <a:rPr lang="en-US" dirty="0"/>
              <a:t>Limit Access to OPS Center</a:t>
            </a:r>
          </a:p>
          <a:p>
            <a:r>
              <a:rPr lang="en-US" dirty="0"/>
              <a:t>Change-Control Procedures</a:t>
            </a:r>
          </a:p>
          <a:p>
            <a:r>
              <a:rPr lang="en-US" dirty="0"/>
              <a:t>Externally-Supplied Software</a:t>
            </a:r>
          </a:p>
          <a:p>
            <a:r>
              <a:rPr lang="en-US" dirty="0"/>
              <a:t>QC vs QA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432</TotalTime>
  <Words>2107</Words>
  <Application>Microsoft Office PowerPoint</Application>
  <PresentationFormat>On-screen Show (4:3)</PresentationFormat>
  <Paragraphs>338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Bookman Old Style</vt:lpstr>
      <vt:lpstr>Garamond</vt:lpstr>
      <vt:lpstr>Times New Roman</vt:lpstr>
      <vt:lpstr>Wingdings</vt:lpstr>
      <vt:lpstr>IS 342 Class Notes</vt:lpstr>
      <vt:lpstr>Photo Editor Photo</vt:lpstr>
      <vt:lpstr>OPSEC &amp;  Production Controls</vt:lpstr>
      <vt:lpstr>Topics in CSH6 Ch 47</vt:lpstr>
      <vt:lpstr>Introduction</vt:lpstr>
      <vt:lpstr>Production Systems</vt:lpstr>
      <vt:lpstr>Operations</vt:lpstr>
      <vt:lpstr>Computer Programs</vt:lpstr>
      <vt:lpstr>Procedures</vt:lpstr>
      <vt:lpstr>Data Files</vt:lpstr>
      <vt:lpstr>Operations Management</vt:lpstr>
      <vt:lpstr>Separation of Duties</vt:lpstr>
      <vt:lpstr>Security Officer / Administrator</vt:lpstr>
      <vt:lpstr>Limit Access to OPS Center</vt:lpstr>
      <vt:lpstr>Change-Control Procedures</vt:lpstr>
      <vt:lpstr>Externally-Supplied Software</vt:lpstr>
      <vt:lpstr>QC vs QA</vt:lpstr>
      <vt:lpstr>QA / QC Definitions</vt:lpstr>
      <vt:lpstr>Service Level Agreements (SLAs)</vt:lpstr>
      <vt:lpstr>Monitoring Performance</vt:lpstr>
      <vt:lpstr>Monitoring Resources</vt:lpstr>
      <vt:lpstr>Monitoring Output Quality</vt:lpstr>
      <vt:lpstr>Ensuring a Trusted Operating System</vt:lpstr>
      <vt:lpstr>Known-Good Boot Medium</vt:lpstr>
      <vt:lpstr>New Versions of the OS</vt:lpstr>
      <vt:lpstr>Patching the OS</vt:lpstr>
      <vt:lpstr>Protection of Data</vt:lpstr>
      <vt:lpstr>Access to Production Programs</vt:lpstr>
      <vt:lpstr>Separating Production / Development / Test Data</vt:lpstr>
      <vt:lpstr>Controlling User Access to Files &amp; DBs</vt:lpstr>
      <vt:lpstr>Data Validation</vt:lpstr>
      <vt:lpstr>Edit Checks</vt:lpstr>
      <vt:lpstr>Check Digits &amp; Log Files</vt:lpstr>
      <vt:lpstr>Handling External Data</vt:lpstr>
      <vt:lpstr>Review Questions (1)</vt:lpstr>
      <vt:lpstr>Review Questions (2)</vt:lpstr>
      <vt:lpstr>Review Questions (3)</vt:lpstr>
      <vt:lpstr>DISCUSSION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OPSEC &amp;  Production Controls</dc:title>
  <dc:subject>CSH5 CH 47</dc:subject>
  <dc:creator>M. E. Kabay, PhD, CISSP-ISSMP</dc:creator>
  <cp:keywords/>
  <dc:description>CSH5 Chapter 47_x000d_
“Operations Security and Production Controls”_x000d_
M. E. Kabay &amp; Don Holden, and Myles Walsh</dc:description>
  <cp:lastModifiedBy>Mich Kabay</cp:lastModifiedBy>
  <cp:revision>46</cp:revision>
  <cp:lastPrinted>2012-02-14T15:36:39Z</cp:lastPrinted>
  <dcterms:created xsi:type="dcterms:W3CDTF">2005-02-07T13:58:07Z</dcterms:created>
  <dcterms:modified xsi:type="dcterms:W3CDTF">2021-02-05T19:54:22Z</dcterms:modified>
  <cp:category/>
</cp:coreProperties>
</file>