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7" r:id="rId2"/>
    <p:sldId id="665" r:id="rId3"/>
    <p:sldId id="634" r:id="rId4"/>
    <p:sldId id="664" r:id="rId5"/>
    <p:sldId id="656" r:id="rId6"/>
    <p:sldId id="655" r:id="rId7"/>
    <p:sldId id="654" r:id="rId8"/>
    <p:sldId id="653" r:id="rId9"/>
    <p:sldId id="652" r:id="rId10"/>
    <p:sldId id="651" r:id="rId11"/>
    <p:sldId id="650" r:id="rId12"/>
    <p:sldId id="649" r:id="rId13"/>
    <p:sldId id="661" r:id="rId14"/>
    <p:sldId id="666" r:id="rId15"/>
    <p:sldId id="648" r:id="rId16"/>
    <p:sldId id="647" r:id="rId17"/>
    <p:sldId id="669" r:id="rId18"/>
    <p:sldId id="646" r:id="rId19"/>
    <p:sldId id="645" r:id="rId20"/>
    <p:sldId id="657" r:id="rId21"/>
    <p:sldId id="660" r:id="rId22"/>
    <p:sldId id="578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1" autoAdjust="0"/>
    <p:restoredTop sz="86482" autoAdjust="0"/>
  </p:normalViewPr>
  <p:slideViewPr>
    <p:cSldViewPr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BBC7A5E8-22E7-43E7-A888-181EB62CD977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113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A9F3255A-1F9D-45FF-A605-739925C298E6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68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A1505-BABF-465D-A4AB-567722517F71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325559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47504-EE2C-451F-943B-7BC15CE70D2C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A16DF-E0D5-47B9-BFB5-876DA3D739EC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AA328-3518-46CB-83E8-96F8E393A530}" type="slidenum">
              <a:rPr lang="en-US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D7B46-8E7E-4237-B6DE-0B0706DAFBF0}" type="slidenum">
              <a:rPr lang="en-US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B4B24-982D-41BC-B15C-F2E9B95FE4AB}" type="slidenum">
              <a:rPr lang="en-US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313B4-DF51-4F9D-AC7E-9F8B378B821E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6B5BF-2369-46CB-98D2-2D3A47264B5A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3255A-1F9D-45FF-A605-739925C298E6}" type="slidenum">
              <a:rPr lang="en-US" smtClean="0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1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40148-A1F4-4DDF-9128-E59229EA04D2}" type="slidenum">
              <a:rPr lang="en-US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1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D38D8-B638-4BC6-AAA9-609D2B46055A}" type="slidenum">
              <a:rPr lang="en-US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FE47-2589-432F-83B3-2BDEC2A82DBB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B5613-2B35-43BF-922A-D912B2B9D393}" type="slidenum">
              <a:rPr lang="en-US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C3F09-BB03-4431-8174-C55FE7014155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B946F-829C-484E-B2FF-22FE39CE19B4}" type="slidenum">
              <a:rPr lang="en-US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D6255-2141-4770-A347-F40370CBA564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C2934-AD4B-4E27-B0C1-A1B51B0165DD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5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53858-D034-4F25-BA98-1243723CD884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33BFF-76E0-4739-B013-00502F8922AC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CDAC8-3E84-470D-AD72-C630C8757D2B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9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02780-F9E1-4F7F-A554-880C856977DA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69FBF-28F4-4FBF-AE04-B0A2BEDED6DB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36B6E0F6-9600-40BD-BBA0-D5E2FA46FE84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cop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200400"/>
          </a:xfrm>
        </p:spPr>
        <p:txBody>
          <a:bodyPr/>
          <a:lstStyle/>
          <a:p>
            <a:pPr algn="ctr"/>
            <a:r>
              <a:rPr lang="en-US" sz="7200" dirty="0"/>
              <a:t>Email &amp; Internet-</a:t>
            </a:r>
            <a:br>
              <a:rPr lang="en-US" sz="7200" dirty="0"/>
            </a:br>
            <a:r>
              <a:rPr lang="en-US" sz="7200" dirty="0"/>
              <a:t>Use Policies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276600"/>
            <a:ext cx="914400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CSH6 Chapter 48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“Email and Internet-Use Policies”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E. Kabay &amp; Nicholas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Takacs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Junk Email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SPAM®* skit </a:t>
            </a:r>
            <a:br>
              <a:rPr lang="en-US" dirty="0"/>
            </a:br>
            <a:r>
              <a:rPr lang="en-US" dirty="0"/>
              <a:t>(Monty Python)!</a:t>
            </a:r>
          </a:p>
          <a:p>
            <a:pPr>
              <a:lnSpc>
                <a:spcPct val="80000"/>
              </a:lnSpc>
            </a:pPr>
            <a:r>
              <a:rPr lang="en-US" dirty="0"/>
              <a:t>Major problem – </a:t>
            </a:r>
            <a:br>
              <a:rPr lang="en-US" dirty="0"/>
            </a:br>
            <a:r>
              <a:rPr lang="en-US" dirty="0"/>
              <a:t>80% of all email in world </a:t>
            </a:r>
          </a:p>
          <a:p>
            <a:pPr>
              <a:lnSpc>
                <a:spcPct val="80000"/>
              </a:lnSpc>
            </a:pPr>
            <a:r>
              <a:rPr lang="en-US" dirty="0"/>
              <a:t>Guidelines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employee to create / </a:t>
            </a:r>
            <a:br>
              <a:rPr lang="en-US" dirty="0"/>
            </a:br>
            <a:r>
              <a:rPr lang="en-US" dirty="0"/>
              <a:t>send spam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Never allow response to </a:t>
            </a:r>
            <a:br>
              <a:rPr lang="en-US" dirty="0"/>
            </a:br>
            <a:r>
              <a:rPr lang="en-US" dirty="0"/>
              <a:t>spam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Never buy anything from </a:t>
            </a:r>
            <a:br>
              <a:rPr lang="en-US" dirty="0"/>
            </a:br>
            <a:r>
              <a:rPr lang="en-US" dirty="0"/>
              <a:t>spammers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Don’t click on addresses in </a:t>
            </a:r>
            <a:br>
              <a:rPr lang="en-US" dirty="0"/>
            </a:br>
            <a:r>
              <a:rPr lang="en-US" dirty="0"/>
              <a:t>spam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Make sure your SMTP </a:t>
            </a:r>
            <a:br>
              <a:rPr lang="en-US" dirty="0"/>
            </a:br>
            <a:r>
              <a:rPr lang="en-US" dirty="0"/>
              <a:t>server forbids spam relay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* SPAM® is a registered TM. Use </a:t>
            </a:r>
            <a:r>
              <a:rPr lang="en-US" sz="1600" i="1" dirty="0"/>
              <a:t>Spam</a:t>
            </a:r>
            <a:r>
              <a:rPr lang="en-US" sz="1600" dirty="0"/>
              <a:t> or </a:t>
            </a:r>
            <a:r>
              <a:rPr lang="en-US" sz="1600" i="1" dirty="0"/>
              <a:t>spam</a:t>
            </a:r>
            <a:r>
              <a:rPr lang="en-US" sz="1600" dirty="0"/>
              <a:t> but not SPAM for junk email. </a:t>
            </a:r>
          </a:p>
        </p:txBody>
      </p:sp>
      <p:pic>
        <p:nvPicPr>
          <p:cNvPr id="993284" name="Picture 4" descr="MCj02151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403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Letters and Ponzi Schemes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219200"/>
            <a:ext cx="4953000" cy="5334000"/>
          </a:xfrm>
        </p:spPr>
        <p:txBody>
          <a:bodyPr/>
          <a:lstStyle/>
          <a:p>
            <a:r>
              <a:rPr lang="en-US"/>
              <a:t>Pyramid fraud</a:t>
            </a:r>
          </a:p>
          <a:p>
            <a:pPr lvl="1"/>
            <a:r>
              <a:rPr lang="en-US"/>
              <a:t>Send money to people higher (earlier) on list</a:t>
            </a:r>
          </a:p>
          <a:p>
            <a:pPr lvl="1"/>
            <a:r>
              <a:rPr lang="en-US"/>
              <a:t>Amounts increase as long as new victims recruited</a:t>
            </a:r>
          </a:p>
          <a:p>
            <a:pPr lvl="1"/>
            <a:r>
              <a:rPr lang="en-US"/>
              <a:t>When no more new victims, pyramid collapses</a:t>
            </a:r>
          </a:p>
          <a:p>
            <a:pPr lvl="1"/>
            <a:r>
              <a:rPr lang="en-US"/>
              <a:t>Last in lose all their money</a:t>
            </a:r>
          </a:p>
          <a:p>
            <a:pPr lvl="1"/>
            <a:r>
              <a:rPr lang="en-US"/>
              <a:t>Originators run away rich</a:t>
            </a:r>
          </a:p>
          <a:p>
            <a:r>
              <a:rPr lang="en-US"/>
              <a:t>Illegal in USA (USPS regs)</a:t>
            </a:r>
          </a:p>
          <a:p>
            <a:r>
              <a:rPr lang="en-US"/>
              <a:t>No employee should be allowed to participate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581400" cy="2773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Get-Rich-Quick Schemes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162800" cy="5410200"/>
          </a:xfrm>
        </p:spPr>
        <p:txBody>
          <a:bodyPr/>
          <a:lstStyle/>
          <a:p>
            <a:r>
              <a:rPr lang="en-US"/>
              <a:t>Infinite variety of schemes for suckers</a:t>
            </a:r>
          </a:p>
          <a:p>
            <a:r>
              <a:rPr lang="en-US"/>
              <a:t>Too good to be true = not true</a:t>
            </a:r>
          </a:p>
          <a:p>
            <a:r>
              <a:rPr lang="en-US"/>
              <a:t>Nigerian 4-1-9 (advance-fee) scams a plague</a:t>
            </a:r>
          </a:p>
          <a:p>
            <a:pPr lvl="1"/>
            <a:r>
              <a:rPr lang="en-US"/>
              <a:t>I have lots of stolen/unclaimed money</a:t>
            </a:r>
          </a:p>
          <a:p>
            <a:pPr lvl="1"/>
            <a:r>
              <a:rPr lang="en-US"/>
              <a:t>“I’ll give you some if you help me steal it”</a:t>
            </a:r>
          </a:p>
          <a:p>
            <a:r>
              <a:rPr lang="en-US"/>
              <a:t>Policy:  constant awareness</a:t>
            </a:r>
          </a:p>
          <a:p>
            <a:pPr lvl="1"/>
            <a:r>
              <a:rPr lang="en-US"/>
              <a:t>Ensure employees know </a:t>
            </a:r>
            <a:br>
              <a:rPr lang="en-US"/>
            </a:br>
            <a:r>
              <a:rPr lang="en-US"/>
              <a:t>about scams</a:t>
            </a:r>
          </a:p>
          <a:p>
            <a:pPr lvl="1"/>
            <a:r>
              <a:rPr lang="en-US"/>
              <a:t>Make fun of scams in your </a:t>
            </a:r>
            <a:br>
              <a:rPr lang="en-US"/>
            </a:br>
            <a:r>
              <a:rPr lang="en-US"/>
              <a:t>newsletters</a:t>
            </a:r>
          </a:p>
          <a:p>
            <a:pPr lvl="1"/>
            <a:r>
              <a:rPr lang="en-US"/>
              <a:t>Tell employees about </a:t>
            </a:r>
            <a:br>
              <a:rPr lang="en-US"/>
            </a:br>
            <a:r>
              <a:rPr lang="en-US"/>
              <a:t>gullible (stupid) victims</a:t>
            </a:r>
          </a:p>
        </p:txBody>
      </p:sp>
      <p:pic>
        <p:nvPicPr>
          <p:cNvPr id="991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65500"/>
            <a:ext cx="3962400" cy="349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 Storms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943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/>
              <a:t>Autoforwarding</a:t>
            </a:r>
            <a:r>
              <a:rPr lang="en-US" dirty="0"/>
              <a:t> between 2 email addresses</a:t>
            </a:r>
          </a:p>
          <a:p>
            <a:pPr>
              <a:lnSpc>
                <a:spcPct val="80000"/>
              </a:lnSpc>
            </a:pPr>
            <a:r>
              <a:rPr lang="en-US" dirty="0"/>
              <a:t>List servers that allow </a:t>
            </a:r>
            <a:r>
              <a:rPr lang="en-US" dirty="0" err="1"/>
              <a:t>autoresponse</a:t>
            </a:r>
            <a:r>
              <a:rPr lang="en-US" dirty="0"/>
              <a:t> to entire list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Full mailboxes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Out-of-office replies</a:t>
            </a:r>
          </a:p>
          <a:p>
            <a:pPr>
              <a:lnSpc>
                <a:spcPct val="80000"/>
              </a:lnSpc>
            </a:pPr>
            <a:r>
              <a:rPr lang="en-US" dirty="0"/>
              <a:t>Reply to entire list instead of to single person</a:t>
            </a:r>
          </a:p>
          <a:p>
            <a:pPr>
              <a:lnSpc>
                <a:spcPct val="80000"/>
              </a:lnSpc>
            </a:pPr>
            <a:r>
              <a:rPr lang="en-US" dirty="0"/>
              <a:t>Quoting entire messages instead of extracts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Especially quotations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Of quotations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Of quotations</a:t>
            </a:r>
          </a:p>
          <a:p>
            <a:pPr lvl="4">
              <a:lnSpc>
                <a:spcPct val="80000"/>
              </a:lnSpc>
            </a:pPr>
            <a:r>
              <a:rPr lang="en-US" dirty="0"/>
              <a:t>Of quotations….</a:t>
            </a:r>
          </a:p>
        </p:txBody>
      </p:sp>
      <p:grpSp>
        <p:nvGrpSpPr>
          <p:cNvPr id="1019917" name="Group 13"/>
          <p:cNvGrpSpPr>
            <a:grpSpLocks/>
          </p:cNvGrpSpPr>
          <p:nvPr/>
        </p:nvGrpSpPr>
        <p:grpSpPr bwMode="auto">
          <a:xfrm>
            <a:off x="6172200" y="914400"/>
            <a:ext cx="2971800" cy="5943600"/>
            <a:chOff x="3888" y="576"/>
            <a:chExt cx="1872" cy="3744"/>
          </a:xfrm>
        </p:grpSpPr>
        <p:pic>
          <p:nvPicPr>
            <p:cNvPr id="1019908" name="Picture 4" descr="MCSY00877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8" y="576"/>
              <a:ext cx="1872" cy="3744"/>
            </a:xfrm>
            <a:prstGeom prst="rect">
              <a:avLst/>
            </a:prstGeom>
            <a:noFill/>
          </p:spPr>
        </p:pic>
        <p:pic>
          <p:nvPicPr>
            <p:cNvPr id="1019909" name="Picture 5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6" y="912"/>
              <a:ext cx="432" cy="313"/>
            </a:xfrm>
            <a:prstGeom prst="rect">
              <a:avLst/>
            </a:prstGeom>
            <a:noFill/>
          </p:spPr>
        </p:pic>
        <p:pic>
          <p:nvPicPr>
            <p:cNvPr id="1019910" name="Picture 6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392"/>
              <a:ext cx="576" cy="417"/>
            </a:xfrm>
            <a:prstGeom prst="rect">
              <a:avLst/>
            </a:prstGeom>
            <a:noFill/>
          </p:spPr>
        </p:pic>
        <p:pic>
          <p:nvPicPr>
            <p:cNvPr id="1019911" name="Picture 7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1488"/>
              <a:ext cx="576" cy="417"/>
            </a:xfrm>
            <a:prstGeom prst="rect">
              <a:avLst/>
            </a:prstGeom>
            <a:noFill/>
          </p:spPr>
        </p:pic>
        <p:pic>
          <p:nvPicPr>
            <p:cNvPr id="1019912" name="Picture 8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864"/>
              <a:ext cx="432" cy="313"/>
            </a:xfrm>
            <a:prstGeom prst="rect">
              <a:avLst/>
            </a:prstGeom>
            <a:noFill/>
          </p:spPr>
        </p:pic>
        <p:pic>
          <p:nvPicPr>
            <p:cNvPr id="1019913" name="Picture 9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2016"/>
              <a:ext cx="720" cy="522"/>
            </a:xfrm>
            <a:prstGeom prst="rect">
              <a:avLst/>
            </a:prstGeom>
            <a:noFill/>
          </p:spPr>
        </p:pic>
        <p:pic>
          <p:nvPicPr>
            <p:cNvPr id="1019914" name="Picture 10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576"/>
              <a:ext cx="336" cy="243"/>
            </a:xfrm>
            <a:prstGeom prst="rect">
              <a:avLst/>
            </a:prstGeom>
            <a:noFill/>
          </p:spPr>
        </p:pic>
        <p:pic>
          <p:nvPicPr>
            <p:cNvPr id="1019915" name="Picture 11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6" y="576"/>
              <a:ext cx="336" cy="243"/>
            </a:xfrm>
            <a:prstGeom prst="rect">
              <a:avLst/>
            </a:prstGeom>
            <a:noFill/>
          </p:spPr>
        </p:pic>
        <p:pic>
          <p:nvPicPr>
            <p:cNvPr id="1019916" name="Picture 12" descr="ENVELO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1056"/>
              <a:ext cx="480" cy="3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Stolen Intellectual Property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Serious legal issues for employers</a:t>
            </a:r>
          </a:p>
          <a:p>
            <a:pPr lvl="1"/>
            <a:r>
              <a:rPr lang="en-US" dirty="0"/>
              <a:t>RIAA has threatened companies, universities with lawsuits</a:t>
            </a:r>
          </a:p>
          <a:p>
            <a:pPr lvl="1"/>
            <a:r>
              <a:rPr lang="en-US" dirty="0"/>
              <a:t>SPA / BSA have sued organizations</a:t>
            </a:r>
          </a:p>
          <a:p>
            <a:r>
              <a:rPr lang="en-US" dirty="0"/>
              <a:t>Webmasters get employers into trouble by posting materials without permission</a:t>
            </a:r>
          </a:p>
          <a:p>
            <a:pPr lvl="1"/>
            <a:r>
              <a:rPr lang="en-US" dirty="0"/>
              <a:t>Embarrassing, risky</a:t>
            </a:r>
          </a:p>
          <a:p>
            <a:pPr lvl="1"/>
            <a:r>
              <a:rPr lang="en-US" dirty="0"/>
              <a:t>Politicians have found stolen text on competitors’ Websites</a:t>
            </a:r>
          </a:p>
          <a:p>
            <a:r>
              <a:rPr lang="en-US" dirty="0"/>
              <a:t>Must train employees to respect legal restrictions for software, music, text</a:t>
            </a:r>
          </a:p>
        </p:txBody>
      </p:sp>
      <p:pic>
        <p:nvPicPr>
          <p:cNvPr id="1052678" name="Picture 6" descr="C:\Documents and Settings\mkabay\Local Settings\Temporary Internet Files\Content.IE5\AXVTVPG7\MCSY00768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19200"/>
            <a:ext cx="2590800" cy="2145623"/>
          </a:xfrm>
          <a:prstGeom prst="rect">
            <a:avLst/>
          </a:prstGeom>
          <a:noFill/>
        </p:spPr>
      </p:pic>
      <p:pic>
        <p:nvPicPr>
          <p:cNvPr id="1052679" name="Picture 7" descr="C:\Documents and Settings\mkabay\Local Settings\Temporary Internet Files\Content.IE5\O4ACSIQ1\MCSY0143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029200"/>
            <a:ext cx="1645920" cy="1555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6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162800" cy="4648200"/>
          </a:xfrm>
        </p:spPr>
        <p:txBody>
          <a:bodyPr/>
          <a:lstStyle/>
          <a:p>
            <a:r>
              <a:rPr lang="en-US" dirty="0"/>
              <a:t>Production software can never be allowed to be stolen versions!</a:t>
            </a:r>
          </a:p>
          <a:p>
            <a:pPr lvl="1"/>
            <a:r>
              <a:rPr lang="en-US" dirty="0"/>
              <a:t>Serious legal liability</a:t>
            </a:r>
          </a:p>
          <a:p>
            <a:pPr lvl="1"/>
            <a:r>
              <a:rPr lang="en-US" dirty="0"/>
              <a:t>Vulnerability to blackmail</a:t>
            </a:r>
          </a:p>
          <a:p>
            <a:pPr lvl="1"/>
            <a:r>
              <a:rPr lang="en-US" dirty="0"/>
              <a:t>Public humiliation</a:t>
            </a:r>
          </a:p>
          <a:p>
            <a:pPr lvl="1"/>
            <a:r>
              <a:rPr lang="en-US" dirty="0"/>
              <a:t>Expensive penalties</a:t>
            </a:r>
          </a:p>
          <a:p>
            <a:r>
              <a:rPr lang="en-US" dirty="0"/>
              <a:t>Undermines credibility of management principles</a:t>
            </a:r>
          </a:p>
          <a:p>
            <a:r>
              <a:rPr lang="en-US" dirty="0"/>
              <a:t>Demoralizing to honest employees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Stolen Intellectual Property</a:t>
            </a:r>
          </a:p>
        </p:txBody>
      </p:sp>
      <p:pic>
        <p:nvPicPr>
          <p:cNvPr id="990262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187" y="1371600"/>
            <a:ext cx="1293813" cy="1295400"/>
          </a:xfrm>
          <a:prstGeom prst="rect">
            <a:avLst/>
          </a:prstGeom>
          <a:noFill/>
        </p:spPr>
      </p:pic>
      <p:pic>
        <p:nvPicPr>
          <p:cNvPr id="99026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639174"/>
            <a:ext cx="989013" cy="990226"/>
          </a:xfrm>
          <a:prstGeom prst="rect">
            <a:avLst/>
          </a:prstGeom>
          <a:noFill/>
        </p:spPr>
      </p:pic>
      <p:pic>
        <p:nvPicPr>
          <p:cNvPr id="990266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837173" cy="838200"/>
          </a:xfrm>
          <a:prstGeom prst="rect">
            <a:avLst/>
          </a:prstGeom>
          <a:noFill/>
        </p:spPr>
      </p:pic>
      <p:pic>
        <p:nvPicPr>
          <p:cNvPr id="99026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562600"/>
            <a:ext cx="1293813" cy="1295400"/>
          </a:xfrm>
          <a:prstGeom prst="rect">
            <a:avLst/>
          </a:prstGeom>
          <a:noFill/>
        </p:spPr>
      </p:pic>
      <p:pic>
        <p:nvPicPr>
          <p:cNvPr id="990270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10200"/>
            <a:ext cx="1293813" cy="1295400"/>
          </a:xfrm>
          <a:prstGeom prst="rect">
            <a:avLst/>
          </a:prstGeom>
          <a:noFill/>
        </p:spPr>
      </p:pic>
      <p:pic>
        <p:nvPicPr>
          <p:cNvPr id="990278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3656290"/>
            <a:ext cx="1066800" cy="1068109"/>
          </a:xfrm>
          <a:prstGeom prst="rect">
            <a:avLst/>
          </a:prstGeom>
          <a:noFill/>
        </p:spPr>
      </p:pic>
      <p:pic>
        <p:nvPicPr>
          <p:cNvPr id="990279" name="Picture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827" y="5257800"/>
            <a:ext cx="989386" cy="990600"/>
          </a:xfrm>
          <a:prstGeom prst="rect">
            <a:avLst/>
          </a:prstGeom>
          <a:noFill/>
        </p:spPr>
      </p:pic>
      <p:pic>
        <p:nvPicPr>
          <p:cNvPr id="990281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0"/>
            <a:ext cx="837173" cy="838200"/>
          </a:xfrm>
          <a:prstGeom prst="rect">
            <a:avLst/>
          </a:prstGeom>
          <a:noFill/>
        </p:spPr>
      </p:pic>
      <p:pic>
        <p:nvPicPr>
          <p:cNvPr id="990286" name="Picture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0"/>
            <a:ext cx="1293813" cy="1295400"/>
          </a:xfrm>
          <a:prstGeom prst="rect">
            <a:avLst/>
          </a:prstGeom>
          <a:noFill/>
        </p:spPr>
      </p:pic>
      <p:pic>
        <p:nvPicPr>
          <p:cNvPr id="99029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1293813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9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9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9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9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9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162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Unattributed / misattributed information</a:t>
            </a:r>
          </a:p>
          <a:p>
            <a:pPr>
              <a:lnSpc>
                <a:spcPct val="80000"/>
              </a:lnSpc>
            </a:pPr>
            <a:r>
              <a:rPr lang="en-US" dirty="0"/>
              <a:t>Copyright violation</a:t>
            </a:r>
          </a:p>
          <a:p>
            <a:pPr>
              <a:lnSpc>
                <a:spcPct val="80000"/>
              </a:lnSpc>
            </a:pPr>
            <a:r>
              <a:rPr lang="en-US" dirty="0"/>
              <a:t>Extreme </a:t>
            </a:r>
            <a:br>
              <a:rPr lang="en-US" dirty="0"/>
            </a:br>
            <a:r>
              <a:rPr lang="en-US" dirty="0"/>
              <a:t>embarrassment</a:t>
            </a:r>
          </a:p>
          <a:p>
            <a:pPr>
              <a:lnSpc>
                <a:spcPct val="80000"/>
              </a:lnSpc>
            </a:pPr>
            <a:r>
              <a:rPr lang="en-US" dirty="0"/>
              <a:t>Discredits </a:t>
            </a:r>
            <a:br>
              <a:rPr lang="en-US" dirty="0"/>
            </a:br>
            <a:r>
              <a:rPr lang="en-US" dirty="0"/>
              <a:t>organization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Policies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Absolutely forbidden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Check materials using GOOGLE etc.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Tools available for automated checking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E.g., &lt; </a:t>
            </a:r>
            <a:r>
              <a:rPr lang="en-US" dirty="0">
                <a:hlinkClick r:id="rId3"/>
              </a:rPr>
              <a:t>http://doccop.com</a:t>
            </a:r>
            <a:r>
              <a:rPr lang="en-US" dirty="0"/>
              <a:t> &gt;</a:t>
            </a:r>
          </a:p>
        </p:txBody>
      </p:sp>
      <p:pic>
        <p:nvPicPr>
          <p:cNvPr id="989189" name="Picture 5"/>
          <p:cNvPicPr>
            <a:picLocks noChangeAspect="1" noChangeArrowheads="1"/>
          </p:cNvPicPr>
          <p:nvPr/>
        </p:nvPicPr>
        <p:blipFill>
          <a:blip r:embed="rId4"/>
          <a:srcRect t="16305" r="3110" b="4067"/>
          <a:stretch>
            <a:fillRect/>
          </a:stretch>
        </p:blipFill>
        <p:spPr bwMode="auto">
          <a:xfrm>
            <a:off x="4114800" y="1447800"/>
            <a:ext cx="4844537" cy="3505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7162800" y="5181600"/>
            <a:ext cx="190949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See next page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DocCop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16305" r="3110" b="4067"/>
          <a:stretch>
            <a:fillRect/>
          </a:stretch>
        </p:blipFill>
        <p:spPr bwMode="auto">
          <a:xfrm>
            <a:off x="0" y="0"/>
            <a:ext cx="9162494" cy="6629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164" name="Picture 4" descr="MCj03657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8001000" cy="4919663"/>
          </a:xfrm>
          <a:prstGeom prst="rect">
            <a:avLst/>
          </a:prstGeom>
          <a:noFill/>
        </p:spPr>
      </p:pic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Hacking and </a:t>
            </a:r>
            <a:r>
              <a:rPr lang="en-US" dirty="0" err="1"/>
              <a:t>Hacktivism</a:t>
            </a:r>
            <a:endParaRPr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819400"/>
            <a:ext cx="7086600" cy="198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900">
                <a:solidFill>
                  <a:srgbClr val="CC0000"/>
                </a:solidFill>
              </a:rPr>
              <a:t>Duhhh…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Risks to Employees and Families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05200" cy="5181600"/>
          </a:xfrm>
        </p:spPr>
        <p:txBody>
          <a:bodyPr/>
          <a:lstStyle/>
          <a:p>
            <a:r>
              <a:rPr lang="en-US"/>
              <a:t>Online Auctions</a:t>
            </a:r>
          </a:p>
          <a:p>
            <a:r>
              <a:rPr lang="en-US"/>
              <a:t>Online Gambling</a:t>
            </a:r>
          </a:p>
          <a:p>
            <a:r>
              <a:rPr lang="en-US"/>
              <a:t>Buying on the Web</a:t>
            </a:r>
          </a:p>
          <a:p>
            <a:r>
              <a:rPr lang="en-US"/>
              <a:t>Games</a:t>
            </a:r>
          </a:p>
          <a:p>
            <a:r>
              <a:rPr lang="en-US"/>
              <a:t>Spyware</a:t>
            </a:r>
          </a:p>
          <a:p>
            <a:r>
              <a:rPr lang="en-US"/>
              <a:t>Internet Addiction</a:t>
            </a:r>
          </a:p>
          <a:p>
            <a:r>
              <a:rPr lang="en-US"/>
              <a:t>Online Dating and </a:t>
            </a:r>
            <a:br>
              <a:rPr lang="en-US"/>
            </a:br>
            <a:r>
              <a:rPr lang="en-US"/>
              <a:t>Cybersex</a:t>
            </a:r>
          </a:p>
          <a:p>
            <a:r>
              <a:rPr lang="en-US"/>
              <a:t>Hate Groups</a:t>
            </a:r>
          </a:p>
          <a:p>
            <a:r>
              <a:rPr lang="en-US"/>
              <a:t>Pornography</a:t>
            </a:r>
          </a:p>
          <a:p>
            <a:r>
              <a:rPr lang="en-US"/>
              <a:t>Pedophiles</a:t>
            </a:r>
          </a:p>
        </p:txBody>
      </p:sp>
      <p:pic>
        <p:nvPicPr>
          <p:cNvPr id="987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13" y="914400"/>
            <a:ext cx="4675187" cy="563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Today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038600" cy="4648200"/>
          </a:xfrm>
        </p:spPr>
        <p:txBody>
          <a:bodyPr/>
          <a:lstStyle/>
          <a:p>
            <a:r>
              <a:rPr lang="en-US" dirty="0"/>
              <a:t>Video:  </a:t>
            </a:r>
            <a:br>
              <a:rPr lang="en-US" dirty="0"/>
            </a:br>
            <a:r>
              <a:rPr lang="en-US" i="1" dirty="0"/>
              <a:t>The Plugged-in Mailbox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Chapter Review</a:t>
            </a:r>
          </a:p>
        </p:txBody>
      </p:sp>
      <p:pic>
        <p:nvPicPr>
          <p:cNvPr id="1048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914400"/>
            <a:ext cx="410051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(1)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Why should an organization expend any effort at all in teaching employees how to protect themselves and their families against Internet &amp; Email dangers?  What does this have to do with information assurance?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How can something as minor as violating customs in discussion groups cause harm to an organization?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Why do we say that USENET and corporate email have a potentially permanent lifespan?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Should corporate email be used for non-professional messages?  Why or why not?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How can someone reasonably decide whether to forward an email containing alarming information?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does “disintermediation” mean in discussions of information quality on the Internet?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(2)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What are some key signs that  message is a hoax?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How can you check a message to find out if it is a hoax?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How should employees respond to threats of violence received in email?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What are the most important principles to teach employees about preventing virus / worm infections?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How should employees respond to junk email?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What is a Ponzi scheme and how should employees respond to one?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Explain how mail storms can arise from autoreplies and mailing lists.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Why should organizations ban the use or exchange of pirated music, software and text?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CSH6 Ch 48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5105400"/>
          </a:xfrm>
        </p:spPr>
        <p:txBody>
          <a:bodyPr/>
          <a:lstStyle/>
          <a:p>
            <a:r>
              <a:rPr lang="en-US" sz="2000" dirty="0"/>
              <a:t>Damaging the Reputation </a:t>
            </a:r>
            <a:br>
              <a:rPr lang="en-US" sz="2000" dirty="0"/>
            </a:br>
            <a:r>
              <a:rPr lang="en-US" sz="2000" dirty="0"/>
              <a:t>of the Enterprise</a:t>
            </a:r>
          </a:p>
          <a:p>
            <a:r>
              <a:rPr lang="en-US" sz="2000" dirty="0"/>
              <a:t>Disseminating and Using Incorrect Information</a:t>
            </a:r>
          </a:p>
          <a:p>
            <a:r>
              <a:rPr lang="en-US" sz="2000" dirty="0"/>
              <a:t>Hoaxes</a:t>
            </a:r>
          </a:p>
          <a:p>
            <a:r>
              <a:rPr lang="en-US" sz="2000" dirty="0"/>
              <a:t>Threats</a:t>
            </a:r>
          </a:p>
          <a:p>
            <a:r>
              <a:rPr lang="en-US" sz="2000" dirty="0"/>
              <a:t>Viruses and Other </a:t>
            </a:r>
            <a:br>
              <a:rPr lang="en-US" sz="2000" dirty="0"/>
            </a:br>
            <a:r>
              <a:rPr lang="en-US" sz="2000" dirty="0"/>
              <a:t>Malicious Code</a:t>
            </a:r>
          </a:p>
          <a:p>
            <a:r>
              <a:rPr lang="en-US" sz="2000" dirty="0"/>
              <a:t>Junk Email</a:t>
            </a:r>
          </a:p>
          <a:p>
            <a:r>
              <a:rPr lang="en-US" sz="2000" dirty="0"/>
              <a:t>Chain Letters and Ponzi Schemes</a:t>
            </a:r>
          </a:p>
          <a:p>
            <a:r>
              <a:rPr lang="en-US" sz="2000" dirty="0"/>
              <a:t>Get-Rich-Quick Schemes</a:t>
            </a:r>
          </a:p>
          <a:p>
            <a:r>
              <a:rPr lang="en-US" sz="2000" dirty="0"/>
              <a:t>Mail Storms</a:t>
            </a:r>
          </a:p>
          <a:p>
            <a:r>
              <a:rPr lang="en-US" sz="2000" dirty="0"/>
              <a:t>Stolen Intellectual Property</a:t>
            </a:r>
          </a:p>
          <a:p>
            <a:endParaRPr lang="en-US" sz="2000" dirty="0"/>
          </a:p>
        </p:txBody>
      </p:sp>
      <p:sp>
        <p:nvSpPr>
          <p:cNvPr id="906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19200"/>
            <a:ext cx="4114800" cy="5105400"/>
          </a:xfrm>
        </p:spPr>
        <p:txBody>
          <a:bodyPr/>
          <a:lstStyle/>
          <a:p>
            <a:r>
              <a:rPr lang="en-US" sz="2000"/>
              <a:t>Plagiarism</a:t>
            </a:r>
          </a:p>
          <a:p>
            <a:r>
              <a:rPr lang="en-US" sz="2000"/>
              <a:t>Criminal Hacking and Hacktivism</a:t>
            </a:r>
          </a:p>
          <a:p>
            <a:r>
              <a:rPr lang="en-US" sz="2000"/>
              <a:t>Online Auctions</a:t>
            </a:r>
          </a:p>
          <a:p>
            <a:r>
              <a:rPr lang="en-US" sz="2000"/>
              <a:t>Online Gambling</a:t>
            </a:r>
          </a:p>
          <a:p>
            <a:r>
              <a:rPr lang="en-US" sz="2000"/>
              <a:t>Buying on the Web</a:t>
            </a:r>
          </a:p>
          <a:p>
            <a:r>
              <a:rPr lang="en-US" sz="2000"/>
              <a:t>Games</a:t>
            </a:r>
          </a:p>
          <a:p>
            <a:r>
              <a:rPr lang="en-US" sz="2000"/>
              <a:t>Spyware</a:t>
            </a:r>
          </a:p>
          <a:p>
            <a:r>
              <a:rPr lang="en-US" sz="2000"/>
              <a:t>Internet Addiction</a:t>
            </a:r>
          </a:p>
          <a:p>
            <a:r>
              <a:rPr lang="en-US" sz="2000"/>
              <a:t>Online Dating </a:t>
            </a:r>
            <a:br>
              <a:rPr lang="en-US" sz="2000"/>
            </a:br>
            <a:r>
              <a:rPr lang="en-US" sz="2000"/>
              <a:t>and Cybersex</a:t>
            </a:r>
          </a:p>
          <a:p>
            <a:r>
              <a:rPr lang="en-US" sz="2000"/>
              <a:t>Hate Groups</a:t>
            </a:r>
          </a:p>
          <a:p>
            <a:r>
              <a:rPr lang="en-US" sz="2000"/>
              <a:t>Pornography</a:t>
            </a:r>
          </a:p>
          <a:p>
            <a:r>
              <a:rPr lang="en-US" sz="2000"/>
              <a:t>Pedophiles</a:t>
            </a:r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4429125"/>
            <a:ext cx="2566987" cy="242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Video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7244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800" i="1" dirty="0"/>
              <a:t>The Plugged-In Mailbox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Commonwealth Films</a:t>
            </a:r>
          </a:p>
          <a:p>
            <a:pPr algn="ctr">
              <a:buFont typeface="Wingdings" pitchFamily="2" charset="2"/>
              <a:buNone/>
            </a:pPr>
            <a:endParaRPr lang="en-US" sz="4000" dirty="0"/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Followed by </a:t>
            </a:r>
            <a:br>
              <a:rPr lang="en-US" sz="4000" dirty="0"/>
            </a:br>
            <a:r>
              <a:rPr lang="en-US" sz="4000" dirty="0"/>
              <a:t>Class Discussion</a:t>
            </a:r>
          </a:p>
        </p:txBody>
      </p:sp>
      <p:grpSp>
        <p:nvGrpSpPr>
          <p:cNvPr id="1046538" name="Group 10"/>
          <p:cNvGrpSpPr>
            <a:grpSpLocks/>
          </p:cNvGrpSpPr>
          <p:nvPr/>
        </p:nvGrpSpPr>
        <p:grpSpPr bwMode="auto">
          <a:xfrm>
            <a:off x="5305425" y="914400"/>
            <a:ext cx="3838575" cy="5791200"/>
            <a:chOff x="3342" y="576"/>
            <a:chExt cx="2418" cy="3648"/>
          </a:xfrm>
        </p:grpSpPr>
        <p:pic>
          <p:nvPicPr>
            <p:cNvPr id="1046532" name="Picture 4" descr="MCj0404085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2" y="576"/>
              <a:ext cx="2418" cy="3600"/>
            </a:xfrm>
            <a:prstGeom prst="rect">
              <a:avLst/>
            </a:prstGeom>
            <a:noFill/>
          </p:spPr>
        </p:pic>
        <p:grpSp>
          <p:nvGrpSpPr>
            <p:cNvPr id="1046537" name="Group 9"/>
            <p:cNvGrpSpPr>
              <a:grpSpLocks/>
            </p:cNvGrpSpPr>
            <p:nvPr/>
          </p:nvGrpSpPr>
          <p:grpSpPr bwMode="auto">
            <a:xfrm>
              <a:off x="5280" y="2256"/>
              <a:ext cx="416" cy="1968"/>
              <a:chOff x="5328" y="2256"/>
              <a:chExt cx="368" cy="1968"/>
            </a:xfrm>
          </p:grpSpPr>
          <p:sp>
            <p:nvSpPr>
              <p:cNvPr id="1046533" name="Freeform 5"/>
              <p:cNvSpPr>
                <a:spLocks/>
              </p:cNvSpPr>
              <p:nvPr/>
            </p:nvSpPr>
            <p:spPr bwMode="auto">
              <a:xfrm>
                <a:off x="5328" y="2256"/>
                <a:ext cx="280" cy="16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288"/>
                  </a:cxn>
                  <a:cxn ang="0">
                    <a:pos x="240" y="960"/>
                  </a:cxn>
                  <a:cxn ang="0">
                    <a:pos x="336" y="1680"/>
                  </a:cxn>
                </a:cxnLst>
                <a:rect l="0" t="0" r="r" b="b"/>
                <a:pathLst>
                  <a:path w="376" h="1680">
                    <a:moveTo>
                      <a:pt x="0" y="0"/>
                    </a:moveTo>
                    <a:cubicBezTo>
                      <a:pt x="148" y="64"/>
                      <a:pt x="296" y="128"/>
                      <a:pt x="336" y="288"/>
                    </a:cubicBezTo>
                    <a:cubicBezTo>
                      <a:pt x="376" y="448"/>
                      <a:pt x="240" y="728"/>
                      <a:pt x="240" y="960"/>
                    </a:cubicBezTo>
                    <a:cubicBezTo>
                      <a:pt x="240" y="1192"/>
                      <a:pt x="288" y="1436"/>
                      <a:pt x="336" y="1680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34" name="AutoShape 6"/>
              <p:cNvSpPr>
                <a:spLocks noChangeArrowheads="1"/>
              </p:cNvSpPr>
              <p:nvPr/>
            </p:nvSpPr>
            <p:spPr bwMode="auto">
              <a:xfrm flipV="1">
                <a:off x="5456" y="3854"/>
                <a:ext cx="240" cy="24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35" name="Rectangle 7"/>
              <p:cNvSpPr>
                <a:spLocks noChangeArrowheads="1"/>
              </p:cNvSpPr>
              <p:nvPr/>
            </p:nvSpPr>
            <p:spPr bwMode="auto">
              <a:xfrm>
                <a:off x="5520" y="4080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36" name="Rectangle 8"/>
              <p:cNvSpPr>
                <a:spLocks noChangeArrowheads="1"/>
              </p:cNvSpPr>
              <p:nvPr/>
            </p:nvSpPr>
            <p:spPr bwMode="auto">
              <a:xfrm>
                <a:off x="5600" y="4080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Damaging the Reputation of the Enterprise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Principle:</a:t>
            </a:r>
          </a:p>
          <a:p>
            <a:pPr lvl="1"/>
            <a:r>
              <a:rPr lang="en-US" dirty="0"/>
              <a:t>The USENET is forever</a:t>
            </a:r>
          </a:p>
          <a:p>
            <a:pPr lvl="1"/>
            <a:r>
              <a:rPr lang="en-US" dirty="0"/>
              <a:t>Email is almost forever</a:t>
            </a:r>
          </a:p>
          <a:p>
            <a:r>
              <a:rPr lang="en-US" dirty="0"/>
              <a:t>Violating netiquette</a:t>
            </a:r>
          </a:p>
          <a:p>
            <a:r>
              <a:rPr lang="en-US" dirty="0"/>
              <a:t>Violating laws</a:t>
            </a:r>
          </a:p>
          <a:p>
            <a:r>
              <a:rPr lang="en-US" dirty="0"/>
              <a:t>Ill-advised email</a:t>
            </a:r>
          </a:p>
          <a:p>
            <a:pPr lvl="1"/>
            <a:r>
              <a:rPr lang="en-US" dirty="0"/>
              <a:t>Creating hostile work environment</a:t>
            </a:r>
          </a:p>
          <a:p>
            <a:pPr lvl="1"/>
            <a:r>
              <a:rPr lang="en-US" dirty="0"/>
              <a:t>Libeling people or organizations</a:t>
            </a:r>
          </a:p>
          <a:p>
            <a:r>
              <a:rPr lang="en-US" dirty="0"/>
              <a:t>Inappropriate use of corporate identifiers</a:t>
            </a:r>
          </a:p>
          <a:p>
            <a:pPr lvl="1"/>
            <a:r>
              <a:rPr lang="en-US" dirty="0"/>
              <a:t>Corporate email = corporate letterhead</a:t>
            </a:r>
          </a:p>
        </p:txBody>
      </p:sp>
      <p:pic>
        <p:nvPicPr>
          <p:cNvPr id="998404" name="Picture 4" descr="MCj03519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14400"/>
            <a:ext cx="36576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Disseminating and Using Incorrect Information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Disintermediation and quality</a:t>
            </a:r>
          </a:p>
          <a:p>
            <a:r>
              <a:rPr lang="en-US"/>
              <a:t>Libel</a:t>
            </a:r>
          </a:p>
          <a:p>
            <a:r>
              <a:rPr lang="en-US"/>
              <a:t>Practical guidelines</a:t>
            </a:r>
          </a:p>
          <a:p>
            <a:pPr lvl="1"/>
            <a:r>
              <a:rPr lang="en-US"/>
              <a:t>Judge credibility of source</a:t>
            </a:r>
          </a:p>
          <a:p>
            <a:pPr lvl="1"/>
            <a:r>
              <a:rPr lang="en-US"/>
              <a:t>Do not pass on information without checking validity</a:t>
            </a:r>
          </a:p>
        </p:txBody>
      </p:sp>
      <p:pic>
        <p:nvPicPr>
          <p:cNvPr id="997380" name="Picture 4" descr="MCj041585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70388"/>
            <a:ext cx="3352800" cy="2487612"/>
          </a:xfrm>
          <a:prstGeom prst="rect">
            <a:avLst/>
          </a:prstGeom>
          <a:noFill/>
        </p:spPr>
      </p:pic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6934200" y="4724400"/>
            <a:ext cx="969963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CC0000"/>
                </a:solidFill>
                <a:latin typeface="Boink LET" pitchFamily="2" charset="0"/>
              </a:rPr>
              <a:t>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Hoaxes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Urban myths</a:t>
            </a:r>
          </a:p>
          <a:p>
            <a:r>
              <a:rPr lang="en-US"/>
              <a:t>Virus myths</a:t>
            </a:r>
          </a:p>
          <a:p>
            <a:r>
              <a:rPr lang="en-US"/>
              <a:t>Clues</a:t>
            </a:r>
          </a:p>
          <a:p>
            <a:pPr lvl="1"/>
            <a:r>
              <a:rPr lang="en-US"/>
              <a:t>Style</a:t>
            </a:r>
          </a:p>
          <a:p>
            <a:pPr lvl="1"/>
            <a:r>
              <a:rPr lang="en-US"/>
              <a:t>No date</a:t>
            </a:r>
          </a:p>
          <a:p>
            <a:pPr lvl="1"/>
            <a:r>
              <a:rPr lang="en-US"/>
              <a:t>No authoritative source</a:t>
            </a:r>
          </a:p>
          <a:p>
            <a:pPr lvl="1"/>
            <a:r>
              <a:rPr lang="en-US"/>
              <a:t>Demand to disseminate widely</a:t>
            </a:r>
          </a:p>
          <a:p>
            <a:pPr lvl="1"/>
            <a:r>
              <a:rPr lang="en-US"/>
              <a:t>Claims of prizes / money</a:t>
            </a:r>
          </a:p>
          <a:p>
            <a:pPr lvl="1"/>
            <a:r>
              <a:rPr lang="en-US"/>
              <a:t>Threats of bad consequences for failing to circulate</a:t>
            </a:r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3357563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Threats</a:t>
            </a:r>
          </a:p>
        </p:txBody>
      </p:sp>
      <p:pic>
        <p:nvPicPr>
          <p:cNvPr id="995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914400"/>
            <a:ext cx="466725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5105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Do not take lightly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NEVER destroy email of this type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Need evidence</a:t>
            </a:r>
          </a:p>
          <a:p>
            <a:pPr>
              <a:lnSpc>
                <a:spcPct val="80000"/>
              </a:lnSpc>
            </a:pPr>
            <a:r>
              <a:rPr lang="en-US" dirty="0"/>
              <a:t>Should usually contact internal security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Security personnel will </a:t>
            </a:r>
            <a:br>
              <a:rPr lang="en-US" dirty="0"/>
            </a:br>
            <a:r>
              <a:rPr lang="en-US" dirty="0"/>
              <a:t>call law enforcement according to established procedures</a:t>
            </a:r>
          </a:p>
          <a:p>
            <a:pPr>
              <a:lnSpc>
                <a:spcPct val="80000"/>
              </a:lnSpc>
            </a:pPr>
            <a:r>
              <a:rPr lang="en-US" dirty="0"/>
              <a:t>Threats of terrorist action (bombs, poison) particularly serious and may require immediate action as part of incident response plan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 and Other </a:t>
            </a:r>
            <a:br>
              <a:rPr lang="en-US" dirty="0"/>
            </a:br>
            <a:r>
              <a:rPr lang="en-US" dirty="0"/>
              <a:t>Malicious Code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572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Policies forbid all voluntary involvement with malware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</a:t>
            </a:r>
            <a:r>
              <a:rPr lang="en-US" dirty="0" err="1"/>
              <a:t>Vx</a:t>
            </a:r>
            <a:r>
              <a:rPr lang="en-US" dirty="0"/>
              <a:t>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writing, exchange, distribution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disabling of AV software</a:t>
            </a:r>
          </a:p>
          <a:p>
            <a:pPr>
              <a:lnSpc>
                <a:spcPct val="80000"/>
              </a:lnSpc>
            </a:pPr>
            <a:r>
              <a:rPr lang="en-US" dirty="0"/>
              <a:t>Safety guidelines known to all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Automatic updates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Don’t use illegal / rogue software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Don’t accept executable attachments to email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4191000" cy="594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343</TotalTime>
  <Words>1257</Words>
  <Application>Microsoft Office PowerPoint</Application>
  <PresentationFormat>On-screen Show (4:3)</PresentationFormat>
  <Paragraphs>226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Boink LET</vt:lpstr>
      <vt:lpstr>Bookman Old Style</vt:lpstr>
      <vt:lpstr>Garamond</vt:lpstr>
      <vt:lpstr>Times New Roman</vt:lpstr>
      <vt:lpstr>Wingdings</vt:lpstr>
      <vt:lpstr>IS 342 Class Notes</vt:lpstr>
      <vt:lpstr>Email &amp; Internet- Use Policies</vt:lpstr>
      <vt:lpstr>Plan for Today</vt:lpstr>
      <vt:lpstr>Topics in CSH6 Ch 48</vt:lpstr>
      <vt:lpstr>Training Video</vt:lpstr>
      <vt:lpstr>Damaging the Reputation of the Enterprise</vt:lpstr>
      <vt:lpstr>Disseminating and Using Incorrect Information</vt:lpstr>
      <vt:lpstr>Hoaxes</vt:lpstr>
      <vt:lpstr>Threats</vt:lpstr>
      <vt:lpstr>Viruses and Other  Malicious Code</vt:lpstr>
      <vt:lpstr>Junk Email</vt:lpstr>
      <vt:lpstr>Chain Letters and Ponzi Schemes</vt:lpstr>
      <vt:lpstr>Get-Rich-Quick Schemes</vt:lpstr>
      <vt:lpstr>Mail Storms</vt:lpstr>
      <vt:lpstr>Stolen Intellectual Property</vt:lpstr>
      <vt:lpstr>Stolen Intellectual Property</vt:lpstr>
      <vt:lpstr>Plagiarism</vt:lpstr>
      <vt:lpstr>DocCop</vt:lpstr>
      <vt:lpstr>Criminal Hacking and Hacktivism</vt:lpstr>
      <vt:lpstr>Other Risks to Employees and Families</vt:lpstr>
      <vt:lpstr>Review Questions (1)</vt:lpstr>
      <vt:lpstr>Review Questions (2)</vt:lpstr>
      <vt:lpstr>DISCUSSION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and Internet-Use Policies</dc:title>
  <dc:subject>CSH5 Chapter 48</dc:subject>
  <dc:creator>M. E. Kabay, PhD, CISSP-ISSMP</dc:creator>
  <cp:keywords/>
  <dc:description>CSH5 Chapter 48_x000d_
“E-mail and Internet Use Policies”_x000d_
M. E. Kabay &amp; Nicholas Takacs</dc:description>
  <cp:lastModifiedBy>Mich Kabay</cp:lastModifiedBy>
  <cp:revision>33</cp:revision>
  <cp:lastPrinted>2015-02-24T15:09:31Z</cp:lastPrinted>
  <dcterms:created xsi:type="dcterms:W3CDTF">2005-02-10T01:52:35Z</dcterms:created>
  <dcterms:modified xsi:type="dcterms:W3CDTF">2021-02-05T19:54:23Z</dcterms:modified>
  <cp:category/>
</cp:coreProperties>
</file>