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257" r:id="rId2"/>
    <p:sldId id="609" r:id="rId3"/>
    <p:sldId id="581" r:id="rId4"/>
    <p:sldId id="582" r:id="rId5"/>
    <p:sldId id="611" r:id="rId6"/>
    <p:sldId id="612" r:id="rId7"/>
    <p:sldId id="616" r:id="rId8"/>
    <p:sldId id="615" r:id="rId9"/>
    <p:sldId id="614" r:id="rId10"/>
    <p:sldId id="613" r:id="rId11"/>
    <p:sldId id="585" r:id="rId12"/>
    <p:sldId id="584" r:id="rId13"/>
    <p:sldId id="583" r:id="rId14"/>
    <p:sldId id="590" r:id="rId15"/>
    <p:sldId id="589" r:id="rId16"/>
    <p:sldId id="587" r:id="rId17"/>
    <p:sldId id="588" r:id="rId18"/>
    <p:sldId id="595" r:id="rId19"/>
    <p:sldId id="594" r:id="rId20"/>
    <p:sldId id="593" r:id="rId21"/>
    <p:sldId id="599" r:id="rId22"/>
    <p:sldId id="592" r:id="rId23"/>
    <p:sldId id="598" r:id="rId24"/>
    <p:sldId id="597" r:id="rId25"/>
    <p:sldId id="578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50" autoAdjust="0"/>
    <p:restoredTop sz="94626" autoAdjust="0"/>
  </p:normalViewPr>
  <p:slideViewPr>
    <p:cSldViewPr>
      <p:cViewPr>
        <p:scale>
          <a:sx n="75" d="100"/>
          <a:sy n="75" d="100"/>
        </p:scale>
        <p:origin x="-2664" y="-10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72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IS 342 Class Notes</a:t>
            </a:r>
            <a:endParaRPr lang="en-US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Copyright © 2005 M. E. Kabay                             </a:t>
            </a:r>
            <a:fld id="{9620A175-910B-4394-9F22-66E718E3C5A5}" type="slidenum">
              <a:rPr lang="en-US"/>
              <a:pPr/>
              <a:t>‹#›</a:t>
            </a:fld>
            <a:r>
              <a:rPr lang="fr-CA"/>
              <a:t>                        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54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200" y="239713"/>
            <a:ext cx="4876800" cy="239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ctr" defTabSz="966788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IS342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8238" y="4560888"/>
            <a:ext cx="5038725" cy="431958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8238" y="9121775"/>
            <a:ext cx="5038725" cy="23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ctr" defTabSz="966788">
              <a:defRPr sz="1100" b="0" i="1">
                <a:latin typeface="Garamond" pitchFamily="18" charset="0"/>
              </a:defRPr>
            </a:lvl1pPr>
          </a:lstStyle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1200" y="9121775"/>
            <a:ext cx="1057275" cy="23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ctr" defTabSz="966788">
              <a:defRPr sz="1100" b="0">
                <a:latin typeface="Garamond" pitchFamily="18" charset="0"/>
              </a:defRPr>
            </a:lvl1pPr>
          </a:lstStyle>
          <a:p>
            <a:r>
              <a:rPr lang="en-US"/>
              <a:t>1-</a:t>
            </a:r>
            <a:fld id="{B8B95DE3-5FFA-4E3C-A0E2-98FC64FE2EF7}" type="slidenum">
              <a:rPr lang="en-US"/>
              <a:pPr/>
              <a:t>‹#›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7167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DF90F24F-968E-423D-AE1E-D62A76A8076E}" type="slidenum">
              <a:rPr lang="en-US"/>
              <a:pPr/>
              <a:t>1</a:t>
            </a:fld>
            <a:endParaRPr lang="en-US" sz="1300">
              <a:latin typeface="Times New Roman" pitchFamily="18" charset="0"/>
            </a:endParaRPr>
          </a:p>
        </p:txBody>
      </p:sp>
      <p:grpSp>
        <p:nvGrpSpPr>
          <p:cNvPr id="9225" name="Group 9"/>
          <p:cNvGrpSpPr>
            <a:grpSpLocks noChangeAspect="1"/>
          </p:cNvGrpSpPr>
          <p:nvPr/>
        </p:nvGrpSpPr>
        <p:grpSpPr bwMode="auto">
          <a:xfrm>
            <a:off x="1295400" y="2209800"/>
            <a:ext cx="4719638" cy="6629400"/>
            <a:chOff x="816" y="1728"/>
            <a:chExt cx="2802" cy="3936"/>
          </a:xfrm>
        </p:grpSpPr>
        <p:pic>
          <p:nvPicPr>
            <p:cNvPr id="9221" name="Picture 5" descr="Tangerinetilefad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6" y="3696"/>
              <a:ext cx="1410" cy="1968"/>
            </a:xfrm>
            <a:prstGeom prst="rect">
              <a:avLst/>
            </a:prstGeom>
            <a:noFill/>
          </p:spPr>
        </p:pic>
        <p:pic>
          <p:nvPicPr>
            <p:cNvPr id="9222" name="Picture 6" descr="Tangerinetilefad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08" y="3696"/>
              <a:ext cx="1410" cy="1968"/>
            </a:xfrm>
            <a:prstGeom prst="rect">
              <a:avLst/>
            </a:prstGeom>
            <a:noFill/>
          </p:spPr>
        </p:pic>
        <p:pic>
          <p:nvPicPr>
            <p:cNvPr id="9223" name="Picture 7" descr="Tangerinetilefad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6" y="1728"/>
              <a:ext cx="1410" cy="1968"/>
            </a:xfrm>
            <a:prstGeom prst="rect">
              <a:avLst/>
            </a:prstGeom>
            <a:noFill/>
          </p:spPr>
        </p:pic>
        <p:pic>
          <p:nvPicPr>
            <p:cNvPr id="9224" name="Picture 8" descr="Tangerinetilefad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08" y="1728"/>
              <a:ext cx="1410" cy="1968"/>
            </a:xfrm>
            <a:prstGeom prst="rect">
              <a:avLst/>
            </a:prstGeom>
            <a:noFill/>
          </p:spPr>
        </p:pic>
      </p:grp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953000"/>
            <a:ext cx="5038725" cy="3927475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M. E. Kabay, PhD, CISSP-ISSMP</a:t>
            </a:r>
          </a:p>
        </p:txBody>
      </p:sp>
    </p:spTree>
    <p:extLst>
      <p:ext uri="{BB962C8B-B14F-4D97-AF65-F5344CB8AC3E}">
        <p14:creationId xmlns:p14="http://schemas.microsoft.com/office/powerpoint/2010/main" val="4030618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B13367C2-55F7-459F-AD71-26CDEB6BEA4B}" type="slidenum">
              <a:rPr lang="en-US"/>
              <a:pPr/>
              <a:t>10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4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02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F39CF69F-85E7-4541-89D2-269198307D9C}" type="slidenum">
              <a:rPr lang="en-US"/>
              <a:pPr/>
              <a:t>11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94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66268136-93BD-49EE-B372-49881C4695ED}" type="slidenum">
              <a:rPr lang="en-US"/>
              <a:pPr/>
              <a:t>12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76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37B6A913-A577-4797-A07A-6B66DC7466E5}" type="slidenum">
              <a:rPr lang="en-US"/>
              <a:pPr/>
              <a:t>13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081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B4643CB8-7263-449E-B759-A4543213B5B0}" type="slidenum">
              <a:rPr lang="en-US"/>
              <a:pPr/>
              <a:t>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9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4CF5A13D-BBA7-4B82-842E-C8DACE8D7987}" type="slidenum">
              <a:rPr lang="en-US"/>
              <a:pPr/>
              <a:t>15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11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ECAFAFCA-827E-4D78-9A85-C6880C0F4ACB}" type="slidenum">
              <a:rPr lang="en-US"/>
              <a:pPr/>
              <a:t>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21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D6881120-7A5C-43F4-B0C8-BA27245252A5}" type="slidenum">
              <a:rPr lang="en-US"/>
              <a:pPr/>
              <a:t>17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069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E4D60B0B-6913-4E19-80DB-8C02C89822F2}" type="slidenum">
              <a:rPr lang="en-US"/>
              <a:pPr/>
              <a:t>18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094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3EE54BBB-E54D-4AE1-A93A-A542E6B069A2}" type="slidenum">
              <a:rPr lang="en-US"/>
              <a:pPr/>
              <a:t>19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72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5FD8726C-7096-4443-B24C-199D6B487CD8}" type="slidenum">
              <a:rPr lang="en-US"/>
              <a:pPr/>
              <a:t>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4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044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12D2706B-A457-4E80-8F38-5B944CB92E5F}" type="slidenum">
              <a:rPr lang="en-US"/>
              <a:pPr/>
              <a:t>20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5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084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8DE52B3E-CD23-4C88-AC0E-23D277D465F5}" type="slidenum">
              <a:rPr lang="en-US"/>
              <a:pPr/>
              <a:t>21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6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235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9A4A8CD8-2E7A-4E32-9A45-17F0948D3F7F}" type="slidenum">
              <a:rPr lang="en-US"/>
              <a:pPr/>
              <a:t>22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6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475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299017CB-97DA-4C73-B381-A699CE353BB5}" type="slidenum">
              <a:rPr lang="en-US"/>
              <a:pPr/>
              <a:t>23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6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457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E529BF67-8FF0-49AC-B695-97A51EE7A21A}" type="slidenum">
              <a:rPr lang="en-US"/>
              <a:pPr/>
              <a:t>24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6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03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2249C10E-0A55-47EE-8B95-118D1ECA64AD}" type="slidenum">
              <a:rPr lang="en-US"/>
              <a:pPr/>
              <a:t>25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21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F96ED318-2B88-474A-A8E4-76884BAD192C}" type="slidenum">
              <a:rPr lang="en-US"/>
              <a:pPr/>
              <a:t>3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4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79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9B24280A-AED1-4029-A83B-898282189AF3}" type="slidenum">
              <a:rPr lang="en-US"/>
              <a:pPr/>
              <a:t>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4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02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ED30E8FF-BEF9-476C-8519-EF54107DB87F}" type="slidenum">
              <a:rPr lang="en-US"/>
              <a:pPr/>
              <a:t>5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4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89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63047DFD-BD5D-4FD6-B85A-2246B3B0195C}" type="slidenum">
              <a:rPr lang="en-US"/>
              <a:pPr/>
              <a:t>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4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84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3813E9FF-6AA5-4E16-99A1-CA7A84971F7F}" type="slidenum">
              <a:rPr lang="en-US"/>
              <a:pPr/>
              <a:t>7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4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8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78DB198E-90FD-47ED-B8B6-7E7B9EF5D0DE}" type="slidenum">
              <a:rPr lang="en-US"/>
              <a:pPr/>
              <a:t>8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4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12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936398D8-DE8D-490D-BA8A-763558AE9649}" type="slidenum">
              <a:rPr lang="en-US"/>
              <a:pPr/>
              <a:t>9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2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245F4748-7CAB-45E1-8F4F-FB25E255302F}" type="slidenum">
              <a:rPr lang="en-US" sz="1800"/>
              <a:pPr/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 sz="2400" b="0">
              <a:latin typeface="Times New Roman" pitchFamily="18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/>
        </p:nvSpPr>
        <p:spPr bwMode="auto">
          <a:xfrm>
            <a:off x="3322638" y="6643688"/>
            <a:ext cx="2577950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800" b="0" i="1" dirty="0"/>
              <a:t>Copyright </a:t>
            </a:r>
            <a:r>
              <a:rPr lang="en-US" sz="800" b="0" i="1"/>
              <a:t>© 2020 M. E. </a:t>
            </a:r>
            <a:r>
              <a:rPr lang="en-US" sz="800" b="0" i="1" dirty="0"/>
              <a:t>Kabay.  All rights reserved.</a:t>
            </a:r>
          </a:p>
        </p:txBody>
      </p:sp>
      <p:pic>
        <p:nvPicPr>
          <p:cNvPr id="889864" name="Picture 8" descr="NWU_2c_stacked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77200" y="0"/>
            <a:ext cx="1066800" cy="9318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hyperlink" Target="http://csrc.nist.gov/organizations/fissea/index.html" TargetMode="External"/><Relationship Id="rId7" Type="http://schemas.openxmlformats.org/officeDocument/2006/relationships/hyperlink" Target="http://www2.norwich.edu/mkaba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iia.net/" TargetMode="External"/><Relationship Id="rId11" Type="http://schemas.openxmlformats.org/officeDocument/2006/relationships/image" Target="../media/image24.png"/><Relationship Id="rId5" Type="http://schemas.openxmlformats.org/officeDocument/2006/relationships/hyperlink" Target="http://www.commonwealthfilms.com/" TargetMode="External"/><Relationship Id="rId10" Type="http://schemas.openxmlformats.org/officeDocument/2006/relationships/image" Target="../media/image23.png"/><Relationship Id="rId4" Type="http://schemas.openxmlformats.org/officeDocument/2006/relationships/hyperlink" Target="http://gocsi.com/" TargetMode="External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nativeintelligence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kabay.com/courses/academic/norwich/msia/index.ht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inyurl.com/5tvm75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429000"/>
          </a:xfrm>
        </p:spPr>
        <p:txBody>
          <a:bodyPr/>
          <a:lstStyle/>
          <a:p>
            <a:pPr algn="ctr"/>
            <a:r>
              <a:rPr lang="en-US" sz="11700" dirty="0"/>
              <a:t>Security Awareness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0" y="3276600"/>
            <a:ext cx="9144000" cy="320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ctr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CSH6 Chapter 49</a:t>
            </a:r>
          </a:p>
          <a:p>
            <a:pPr marL="285750" marR="0" lvl="0" indent="-285750" algn="ctr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“Implementing</a:t>
            </a:r>
            <a:r>
              <a:rPr kumimoji="0" lang="en-US" sz="4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Security Awareness Program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  <a:p>
            <a:pPr marL="285750" marR="0" lvl="0" indent="-285750" algn="ctr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Rudolph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Art of Motivation</a:t>
            </a:r>
          </a:p>
        </p:txBody>
      </p:sp>
      <p:sp>
        <p:nvSpPr>
          <p:cNvPr id="1027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Recognize continuum of motivation</a:t>
            </a:r>
          </a:p>
          <a:p>
            <a:pPr lvl="1">
              <a:lnSpc>
                <a:spcPct val="80000"/>
              </a:lnSpc>
            </a:pPr>
            <a:r>
              <a:rPr lang="en-US"/>
              <a:t>Beliefs</a:t>
            </a:r>
          </a:p>
          <a:p>
            <a:pPr lvl="1">
              <a:lnSpc>
                <a:spcPct val="80000"/>
              </a:lnSpc>
            </a:pPr>
            <a:r>
              <a:rPr lang="en-US"/>
              <a:t>Attitudes</a:t>
            </a:r>
          </a:p>
          <a:p>
            <a:pPr lvl="1">
              <a:lnSpc>
                <a:spcPct val="80000"/>
              </a:lnSpc>
            </a:pPr>
            <a:r>
              <a:rPr lang="en-US"/>
              <a:t>Behaviors</a:t>
            </a:r>
          </a:p>
          <a:p>
            <a:pPr>
              <a:lnSpc>
                <a:spcPct val="80000"/>
              </a:lnSpc>
            </a:pPr>
            <a:r>
              <a:rPr lang="en-US"/>
              <a:t>Appeal to attitudes/preferences </a:t>
            </a:r>
            <a:br>
              <a:rPr lang="en-US"/>
            </a:br>
            <a:r>
              <a:rPr lang="en-US"/>
              <a:t>in your program</a:t>
            </a:r>
          </a:p>
          <a:p>
            <a:pPr>
              <a:lnSpc>
                <a:spcPct val="80000"/>
              </a:lnSpc>
            </a:pPr>
            <a:r>
              <a:rPr lang="en-US"/>
              <a:t>Send message with positive spin</a:t>
            </a:r>
          </a:p>
          <a:p>
            <a:pPr lvl="1">
              <a:lnSpc>
                <a:spcPct val="80000"/>
              </a:lnSpc>
            </a:pPr>
            <a:r>
              <a:rPr lang="en-US"/>
              <a:t>Encourage rather than punish</a:t>
            </a:r>
          </a:p>
          <a:p>
            <a:pPr lvl="1">
              <a:lnSpc>
                <a:spcPct val="80000"/>
              </a:lnSpc>
            </a:pPr>
            <a:r>
              <a:rPr lang="en-US"/>
              <a:t>Amuse rather than frighten</a:t>
            </a:r>
          </a:p>
          <a:p>
            <a:pPr>
              <a:lnSpc>
                <a:spcPct val="80000"/>
              </a:lnSpc>
            </a:pPr>
            <a:r>
              <a:rPr lang="en-US"/>
              <a:t>Don’t bore people (duhhh)(snore)</a:t>
            </a:r>
          </a:p>
          <a:p>
            <a:pPr>
              <a:lnSpc>
                <a:spcPct val="80000"/>
              </a:lnSpc>
            </a:pPr>
            <a:r>
              <a:rPr lang="en-US"/>
              <a:t>Don’t overdo it – keep your sessions short</a:t>
            </a:r>
          </a:p>
        </p:txBody>
      </p:sp>
      <p:pic>
        <p:nvPicPr>
          <p:cNvPr id="1027078" name="Picture 6" descr="j00787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1075" y="1066800"/>
            <a:ext cx="3082925" cy="312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Approach</a:t>
            </a:r>
          </a:p>
        </p:txBody>
      </p:sp>
      <p:sp>
        <p:nvSpPr>
          <p:cNvPr id="9973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Media campaign</a:t>
            </a:r>
          </a:p>
          <a:p>
            <a:pPr lvl="1"/>
            <a:r>
              <a:rPr lang="en-US"/>
              <a:t>Define program objectives</a:t>
            </a:r>
          </a:p>
          <a:p>
            <a:pPr lvl="1"/>
            <a:r>
              <a:rPr lang="en-US"/>
              <a:t>Identify primary, secondary audiences</a:t>
            </a:r>
          </a:p>
          <a:p>
            <a:pPr lvl="1"/>
            <a:r>
              <a:rPr lang="en-US"/>
              <a:t>Define information to be communicated</a:t>
            </a:r>
          </a:p>
          <a:p>
            <a:pPr lvl="1"/>
            <a:r>
              <a:rPr lang="en-US"/>
              <a:t>Describe benefits </a:t>
            </a:r>
            <a:r>
              <a:rPr lang="en-US" i="1"/>
              <a:t>as perceived by audience</a:t>
            </a:r>
          </a:p>
          <a:p>
            <a:r>
              <a:rPr lang="en-US"/>
              <a:t>Is a Plan Necessary? (Yes, can be short plan)</a:t>
            </a:r>
          </a:p>
          <a:p>
            <a:pPr lvl="1"/>
            <a:r>
              <a:rPr lang="en-US"/>
              <a:t>Status of company’s current efforts</a:t>
            </a:r>
          </a:p>
          <a:p>
            <a:pPr lvl="1"/>
            <a:r>
              <a:rPr lang="en-US"/>
              <a:t>Program goals and objectives</a:t>
            </a:r>
          </a:p>
          <a:p>
            <a:pPr lvl="1"/>
            <a:r>
              <a:rPr lang="en-US"/>
              <a:t> Allows faster reaction; co-ordination behind a theme</a:t>
            </a:r>
          </a:p>
        </p:txBody>
      </p:sp>
      <p:pic>
        <p:nvPicPr>
          <p:cNvPr id="997385" name="Picture 9" descr="j02338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0"/>
            <a:ext cx="4498975" cy="1903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Awareness Principles</a:t>
            </a:r>
          </a:p>
        </p:txBody>
      </p:sp>
      <p:sp>
        <p:nvSpPr>
          <p:cNvPr id="9963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Keep audience’s attention</a:t>
            </a:r>
          </a:p>
          <a:p>
            <a:r>
              <a:rPr lang="en-US"/>
              <a:t>Appeal to target audience</a:t>
            </a:r>
          </a:p>
          <a:p>
            <a:r>
              <a:rPr lang="en-US"/>
              <a:t>Keep it simple and memorable</a:t>
            </a:r>
          </a:p>
          <a:p>
            <a:r>
              <a:rPr lang="en-US"/>
              <a:t>Encourage feedback</a:t>
            </a:r>
          </a:p>
          <a:p>
            <a:r>
              <a:rPr lang="en-US"/>
              <a:t>Reflect on current issues </a:t>
            </a:r>
          </a:p>
          <a:p>
            <a:r>
              <a:rPr lang="en-US"/>
              <a:t>Give credible information</a:t>
            </a:r>
          </a:p>
          <a:p>
            <a:r>
              <a:rPr lang="en-US"/>
              <a:t>Repeat and allow variety</a:t>
            </a:r>
          </a:p>
        </p:txBody>
      </p:sp>
      <p:pic>
        <p:nvPicPr>
          <p:cNvPr id="996359" name="Picture 7" descr="j00787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5213" y="4092575"/>
            <a:ext cx="4268787" cy="2765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</a:t>
            </a:r>
          </a:p>
        </p:txBody>
      </p:sp>
      <p:sp>
        <p:nvSpPr>
          <p:cNvPr id="9953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/>
              <a:t>Address topics such as</a:t>
            </a:r>
          </a:p>
          <a:p>
            <a:pPr>
              <a:lnSpc>
                <a:spcPct val="80000"/>
              </a:lnSpc>
            </a:pPr>
            <a:r>
              <a:rPr lang="en-US"/>
              <a:t>Risks “What does a threat </a:t>
            </a:r>
            <a:br>
              <a:rPr lang="en-US"/>
            </a:br>
            <a:r>
              <a:rPr lang="en-US"/>
              <a:t>look like”</a:t>
            </a:r>
          </a:p>
          <a:p>
            <a:pPr lvl="1">
              <a:lnSpc>
                <a:spcPct val="80000"/>
              </a:lnSpc>
            </a:pPr>
            <a:r>
              <a:rPr lang="en-US"/>
              <a:t>Malware</a:t>
            </a:r>
          </a:p>
          <a:p>
            <a:pPr lvl="1">
              <a:lnSpc>
                <a:spcPct val="80000"/>
              </a:lnSpc>
            </a:pPr>
            <a:r>
              <a:rPr lang="en-US"/>
              <a:t>Privacy issues</a:t>
            </a:r>
          </a:p>
          <a:p>
            <a:pPr>
              <a:lnSpc>
                <a:spcPct val="80000"/>
              </a:lnSpc>
            </a:pPr>
            <a:r>
              <a:rPr lang="en-US"/>
              <a:t>Basic countermeasures</a:t>
            </a:r>
          </a:p>
          <a:p>
            <a:pPr lvl="1">
              <a:lnSpc>
                <a:spcPct val="80000"/>
              </a:lnSpc>
            </a:pPr>
            <a:r>
              <a:rPr lang="en-US"/>
              <a:t>Procedures for secure computing</a:t>
            </a:r>
          </a:p>
          <a:p>
            <a:pPr lvl="1">
              <a:lnSpc>
                <a:spcPct val="80000"/>
              </a:lnSpc>
            </a:pPr>
            <a:r>
              <a:rPr lang="en-US"/>
              <a:t>Information useful for protecting families</a:t>
            </a:r>
          </a:p>
          <a:p>
            <a:pPr>
              <a:lnSpc>
                <a:spcPct val="80000"/>
              </a:lnSpc>
            </a:pPr>
            <a:r>
              <a:rPr lang="en-US"/>
              <a:t>Responsibilities</a:t>
            </a:r>
          </a:p>
          <a:p>
            <a:pPr>
              <a:lnSpc>
                <a:spcPct val="80000"/>
              </a:lnSpc>
            </a:pPr>
            <a:r>
              <a:rPr lang="en-US"/>
              <a:t>Contact information for help or in case of trouble</a:t>
            </a:r>
          </a:p>
          <a:p>
            <a:pPr lvl="1">
              <a:lnSpc>
                <a:spcPct val="80000"/>
              </a:lnSpc>
            </a:pPr>
            <a:r>
              <a:rPr lang="en-US"/>
              <a:t>Who, what, how, when</a:t>
            </a:r>
          </a:p>
        </p:txBody>
      </p:sp>
      <p:pic>
        <p:nvPicPr>
          <p:cNvPr id="995338" name="Picture 10" descr="j02330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6700" y="-31750"/>
            <a:ext cx="3827463" cy="3886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</a:t>
            </a:r>
            <a:br>
              <a:rPr lang="en-US"/>
            </a:br>
            <a:r>
              <a:rPr lang="en-US"/>
              <a:t>Techniques (1)</a:t>
            </a:r>
          </a:p>
        </p:txBody>
      </p:sp>
      <p:sp>
        <p:nvSpPr>
          <p:cNvPr id="10025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/>
              <a:t>Presentation is crucial</a:t>
            </a:r>
          </a:p>
          <a:p>
            <a:r>
              <a:rPr lang="en-US"/>
              <a:t>Start with a bang – do NOT bore</a:t>
            </a:r>
          </a:p>
          <a:p>
            <a:r>
              <a:rPr lang="en-US"/>
              <a:t>Use logos, themes, images</a:t>
            </a:r>
          </a:p>
          <a:p>
            <a:pPr lvl="1"/>
            <a:r>
              <a:rPr lang="en-US"/>
              <a:t> “What would happen if someone changes your data” - US Government courses</a:t>
            </a:r>
          </a:p>
          <a:p>
            <a:r>
              <a:rPr lang="en-US"/>
              <a:t>Use stories and examples</a:t>
            </a:r>
          </a:p>
          <a:p>
            <a:pPr lvl="1"/>
            <a:r>
              <a:rPr lang="en-US"/>
              <a:t>Real people, real consequences</a:t>
            </a:r>
          </a:p>
          <a:p>
            <a:r>
              <a:rPr lang="en-US"/>
              <a:t>Use failure as learning accelerator</a:t>
            </a:r>
          </a:p>
          <a:p>
            <a:r>
              <a:rPr lang="en-US"/>
              <a:t>Ask questions and involve audience</a:t>
            </a:r>
          </a:p>
          <a:p>
            <a:r>
              <a:rPr lang="en-US"/>
              <a:t>Be surprising</a:t>
            </a:r>
          </a:p>
        </p:txBody>
      </p:sp>
      <p:pic>
        <p:nvPicPr>
          <p:cNvPr id="1002502" name="Picture 6" descr="j02373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3063" y="4419600"/>
            <a:ext cx="2420937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02503" name="Picture 7" descr="j02383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0"/>
            <a:ext cx="1449388" cy="2854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</a:t>
            </a:r>
            <a:br>
              <a:rPr lang="en-US"/>
            </a:br>
            <a:r>
              <a:rPr lang="en-US"/>
              <a:t>Techniques (2)</a:t>
            </a:r>
          </a:p>
        </p:txBody>
      </p:sp>
      <p:sp>
        <p:nvSpPr>
          <p:cNvPr id="10014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Address personality and learning types</a:t>
            </a:r>
          </a:p>
          <a:p>
            <a:pPr lvl="1">
              <a:lnSpc>
                <a:spcPct val="80000"/>
              </a:lnSpc>
            </a:pPr>
            <a:r>
              <a:rPr lang="en-US"/>
              <a:t>Auditory, visual, kinesthetic</a:t>
            </a:r>
          </a:p>
          <a:p>
            <a:pPr lvl="1">
              <a:lnSpc>
                <a:spcPct val="80000"/>
              </a:lnSpc>
            </a:pPr>
            <a:r>
              <a:rPr lang="en-US"/>
              <a:t>Use analogies, metaphors, similes</a:t>
            </a:r>
          </a:p>
          <a:p>
            <a:pPr>
              <a:lnSpc>
                <a:spcPct val="80000"/>
              </a:lnSpc>
            </a:pPr>
            <a:r>
              <a:rPr lang="en-US"/>
              <a:t>Use relevant, </a:t>
            </a:r>
            <a:r>
              <a:rPr lang="en-US" i="1"/>
              <a:t>inoffensive</a:t>
            </a:r>
            <a:r>
              <a:rPr lang="en-US"/>
              <a:t> humor</a:t>
            </a:r>
          </a:p>
          <a:p>
            <a:pPr>
              <a:lnSpc>
                <a:spcPct val="80000"/>
              </a:lnSpc>
            </a:pPr>
            <a:r>
              <a:rPr lang="en-US"/>
              <a:t>Take advantage of circumstances</a:t>
            </a:r>
          </a:p>
          <a:p>
            <a:pPr lvl="1">
              <a:lnSpc>
                <a:spcPct val="80000"/>
              </a:lnSpc>
            </a:pPr>
            <a:r>
              <a:rPr lang="en-US"/>
              <a:t>Unplanned event like outsider visit</a:t>
            </a:r>
          </a:p>
          <a:p>
            <a:pPr lvl="1">
              <a:lnSpc>
                <a:spcPct val="80000"/>
              </a:lnSpc>
            </a:pPr>
            <a:r>
              <a:rPr lang="en-US"/>
              <a:t>News programs on TV or radio (e.g., NPR)</a:t>
            </a:r>
          </a:p>
          <a:p>
            <a:pPr lvl="1">
              <a:lnSpc>
                <a:spcPct val="80000"/>
              </a:lnSpc>
            </a:pPr>
            <a:r>
              <a:rPr lang="en-US"/>
              <a:t>Electronic newsletters with anecdotes</a:t>
            </a:r>
          </a:p>
          <a:p>
            <a:pPr>
              <a:lnSpc>
                <a:spcPct val="80000"/>
              </a:lnSpc>
            </a:pPr>
            <a:r>
              <a:rPr lang="en-US"/>
              <a:t>User acknowledgement and sign-off</a:t>
            </a:r>
          </a:p>
          <a:p>
            <a:pPr lvl="1">
              <a:lnSpc>
                <a:spcPct val="80000"/>
              </a:lnSpc>
            </a:pPr>
            <a:r>
              <a:rPr lang="en-US"/>
              <a:t>Positive:  prizes, contests for successful exam score</a:t>
            </a:r>
          </a:p>
          <a:p>
            <a:pPr lvl="1">
              <a:lnSpc>
                <a:spcPct val="80000"/>
              </a:lnSpc>
            </a:pPr>
            <a:r>
              <a:rPr lang="en-US"/>
              <a:t>Negative: withdraw system access if users fail awareness tests</a:t>
            </a:r>
          </a:p>
        </p:txBody>
      </p:sp>
      <p:pic>
        <p:nvPicPr>
          <p:cNvPr id="1001478" name="Picture 6" descr="j02054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828800"/>
            <a:ext cx="1819275" cy="1809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01479" name="Picture 7" descr="j02404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37138"/>
            <a:ext cx="1689100" cy="18208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Tools for </a:t>
            </a:r>
            <a:br>
              <a:rPr lang="en-US"/>
            </a:br>
            <a:r>
              <a:rPr lang="en-US"/>
              <a:t>Consciousness-Raising (1)</a:t>
            </a:r>
          </a:p>
        </p:txBody>
      </p:sp>
      <p:sp>
        <p:nvSpPr>
          <p:cNvPr id="9994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5181600"/>
          </a:xfrm>
        </p:spPr>
        <p:txBody>
          <a:bodyPr/>
          <a:lstStyle/>
          <a:p>
            <a:r>
              <a:rPr lang="en-US" sz="2200"/>
              <a:t>Intranet/Internet/Extranet for </a:t>
            </a:r>
          </a:p>
          <a:p>
            <a:pPr lvl="1"/>
            <a:r>
              <a:rPr lang="en-US" sz="2200"/>
              <a:t>Online courses</a:t>
            </a:r>
          </a:p>
          <a:p>
            <a:pPr lvl="1"/>
            <a:r>
              <a:rPr lang="en-US" sz="2200"/>
              <a:t>Screen savers</a:t>
            </a:r>
          </a:p>
          <a:p>
            <a:r>
              <a:rPr lang="en-US" sz="2200"/>
              <a:t>Posters</a:t>
            </a:r>
          </a:p>
          <a:p>
            <a:r>
              <a:rPr lang="en-US" sz="2200"/>
              <a:t>Videos</a:t>
            </a:r>
          </a:p>
          <a:p>
            <a:r>
              <a:rPr lang="en-US" sz="2200"/>
              <a:t>Trinkets and giveaways</a:t>
            </a:r>
          </a:p>
          <a:p>
            <a:r>
              <a:rPr lang="en-US" sz="2200"/>
              <a:t>System login messages</a:t>
            </a:r>
          </a:p>
          <a:p>
            <a:r>
              <a:rPr lang="en-US" sz="2200"/>
              <a:t>Important discussion:</a:t>
            </a:r>
          </a:p>
          <a:p>
            <a:pPr lvl="1"/>
            <a:r>
              <a:rPr lang="en-US" sz="2200"/>
              <a:t>Which tools are appropriate for </a:t>
            </a:r>
            <a:r>
              <a:rPr lang="en-US" sz="2200" i="1"/>
              <a:t>your</a:t>
            </a:r>
            <a:r>
              <a:rPr lang="en-US" sz="2200"/>
              <a:t> organization?</a:t>
            </a:r>
          </a:p>
          <a:p>
            <a:pPr lvl="1"/>
            <a:r>
              <a:rPr lang="en-US" sz="2200"/>
              <a:t>Which methods are </a:t>
            </a:r>
          </a:p>
          <a:p>
            <a:pPr lvl="2"/>
            <a:r>
              <a:rPr lang="en-US" sz="2200"/>
              <a:t>credible? </a:t>
            </a:r>
          </a:p>
          <a:p>
            <a:pPr lvl="2"/>
            <a:r>
              <a:rPr lang="en-US" sz="2200"/>
              <a:t>accessible?</a:t>
            </a:r>
          </a:p>
          <a:p>
            <a:pPr lvl="2"/>
            <a:r>
              <a:rPr lang="en-US" sz="2200"/>
              <a:t>feasible?</a:t>
            </a:r>
          </a:p>
        </p:txBody>
      </p:sp>
      <p:pic>
        <p:nvPicPr>
          <p:cNvPr id="999430" name="Picture 6" descr="j019868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752600"/>
            <a:ext cx="2895600" cy="2822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Tools for </a:t>
            </a:r>
            <a:br>
              <a:rPr lang="en-US"/>
            </a:br>
            <a:r>
              <a:rPr lang="en-US"/>
              <a:t>Consciousness-Raising (2)</a:t>
            </a:r>
          </a:p>
        </p:txBody>
      </p:sp>
      <p:sp>
        <p:nvSpPr>
          <p:cNvPr id="10004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Publications</a:t>
            </a:r>
          </a:p>
          <a:p>
            <a:pPr>
              <a:lnSpc>
                <a:spcPct val="80000"/>
              </a:lnSpc>
            </a:pPr>
            <a:r>
              <a:rPr lang="en-US"/>
              <a:t>Surveys, suggestion programs, contests </a:t>
            </a:r>
          </a:p>
          <a:p>
            <a:pPr>
              <a:lnSpc>
                <a:spcPct val="80000"/>
              </a:lnSpc>
            </a:pPr>
            <a:r>
              <a:rPr lang="en-US"/>
              <a:t>Monitoring / Measuring</a:t>
            </a:r>
          </a:p>
          <a:p>
            <a:pPr lvl="1">
              <a:lnSpc>
                <a:spcPct val="80000"/>
              </a:lnSpc>
            </a:pPr>
            <a:r>
              <a:rPr lang="en-US"/>
              <a:t>Security By Wandering Around (SBWA)</a:t>
            </a:r>
          </a:p>
          <a:p>
            <a:pPr lvl="1">
              <a:lnSpc>
                <a:spcPct val="80000"/>
              </a:lnSpc>
            </a:pPr>
            <a:r>
              <a:rPr lang="en-US"/>
              <a:t>Inspections / Assessments</a:t>
            </a:r>
          </a:p>
          <a:p>
            <a:pPr lvl="1">
              <a:lnSpc>
                <a:spcPct val="80000"/>
              </a:lnSpc>
            </a:pPr>
            <a:r>
              <a:rPr lang="en-US"/>
              <a:t>Audits (see next slide)</a:t>
            </a:r>
          </a:p>
          <a:p>
            <a:pPr>
              <a:lnSpc>
                <a:spcPct val="80000"/>
              </a:lnSpc>
            </a:pPr>
            <a:r>
              <a:rPr lang="en-US"/>
              <a:t>Events</a:t>
            </a:r>
          </a:p>
          <a:p>
            <a:pPr lvl="1">
              <a:lnSpc>
                <a:spcPct val="80000"/>
              </a:lnSpc>
            </a:pPr>
            <a:r>
              <a:rPr lang="en-US"/>
              <a:t>Conferences</a:t>
            </a:r>
          </a:p>
          <a:p>
            <a:pPr lvl="1">
              <a:lnSpc>
                <a:spcPct val="80000"/>
              </a:lnSpc>
            </a:pPr>
            <a:r>
              <a:rPr lang="en-US"/>
              <a:t>Briefings</a:t>
            </a:r>
          </a:p>
          <a:p>
            <a:pPr lvl="1">
              <a:lnSpc>
                <a:spcPct val="80000"/>
              </a:lnSpc>
            </a:pPr>
            <a:r>
              <a:rPr lang="en-US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/>
              <a:t>Brown-bags</a:t>
            </a:r>
          </a:p>
        </p:txBody>
      </p:sp>
      <p:sp>
        <p:nvSpPr>
          <p:cNvPr id="1000454" name="AutoShape 6"/>
          <p:cNvSpPr>
            <a:spLocks noChangeArrowheads="1"/>
          </p:cNvSpPr>
          <p:nvPr/>
        </p:nvSpPr>
        <p:spPr bwMode="auto">
          <a:xfrm>
            <a:off x="5334000" y="3581400"/>
            <a:ext cx="2971800" cy="1828800"/>
          </a:xfrm>
          <a:prstGeom prst="cloudCallout">
            <a:avLst>
              <a:gd name="adj1" fmla="val -98452"/>
              <a:gd name="adj2" fmla="val 53291"/>
            </a:avLst>
          </a:prstGeom>
          <a:solidFill>
            <a:srgbClr val="FF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en-US" dirty="0"/>
              <a:t>Get employees involved as presenters!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Outcomes</a:t>
            </a:r>
          </a:p>
        </p:txBody>
      </p:sp>
      <p:sp>
        <p:nvSpPr>
          <p:cNvPr id="10076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Audience satisfaction</a:t>
            </a:r>
          </a:p>
          <a:p>
            <a:pPr lvl="1"/>
            <a:r>
              <a:rPr lang="en-US"/>
              <a:t>Smiling faces, nods, few sleepers</a:t>
            </a:r>
          </a:p>
          <a:p>
            <a:pPr lvl="1"/>
            <a:r>
              <a:rPr lang="en-US"/>
              <a:t>Feedback</a:t>
            </a:r>
          </a:p>
          <a:p>
            <a:r>
              <a:rPr lang="en-US"/>
              <a:t>Learning or teaching effectiveness</a:t>
            </a:r>
          </a:p>
          <a:p>
            <a:pPr lvl="1"/>
            <a:r>
              <a:rPr lang="en-US"/>
              <a:t>Pre- and post-tests </a:t>
            </a:r>
          </a:p>
          <a:p>
            <a:pPr lvl="1"/>
            <a:r>
              <a:rPr lang="en-US"/>
              <a:t>Preliminary survey and follow-up </a:t>
            </a:r>
            <a:br>
              <a:rPr lang="en-US"/>
            </a:br>
            <a:r>
              <a:rPr lang="en-US"/>
              <a:t>to measure improvement</a:t>
            </a:r>
          </a:p>
          <a:p>
            <a:r>
              <a:rPr lang="en-US"/>
              <a:t>Skill transfer or audience performance</a:t>
            </a:r>
          </a:p>
          <a:p>
            <a:pPr lvl="1"/>
            <a:r>
              <a:rPr lang="en-US"/>
              <a:t>Follow-up interviews (open, fixed)</a:t>
            </a:r>
          </a:p>
          <a:p>
            <a:pPr lvl="1"/>
            <a:r>
              <a:rPr lang="en-US"/>
              <a:t>Monitor statistics on breaches before and after awareness program starts</a:t>
            </a:r>
          </a:p>
        </p:txBody>
      </p:sp>
      <p:pic>
        <p:nvPicPr>
          <p:cNvPr id="1007622" name="Picture 6" descr="j018616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0638" y="1524000"/>
            <a:ext cx="2773362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br>
              <a:rPr lang="en-US"/>
            </a:br>
            <a:r>
              <a:rPr lang="en-US"/>
              <a:t> (1)</a:t>
            </a:r>
          </a:p>
        </p:txBody>
      </p:sp>
      <p:sp>
        <p:nvSpPr>
          <p:cNvPr id="10065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1628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Federal Information Systems Security Educators’ Association (FISSEA)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>
                <a:latin typeface="Arial Narrow" pitchFamily="34" charset="0"/>
              </a:rPr>
              <a:t>	</a:t>
            </a:r>
            <a:r>
              <a:rPr lang="en-US">
                <a:latin typeface="Arial Narrow" pitchFamily="34" charset="0"/>
                <a:hlinkClick r:id="rId3"/>
              </a:rPr>
              <a:t>http://csrc.nist.gov/organizations/fissea/index.html</a:t>
            </a:r>
            <a:r>
              <a:rPr lang="en-US"/>
              <a:t> </a:t>
            </a:r>
          </a:p>
          <a:p>
            <a:pPr>
              <a:lnSpc>
                <a:spcPct val="80000"/>
              </a:lnSpc>
            </a:pPr>
            <a:r>
              <a:rPr lang="en-US"/>
              <a:t>Computer Security Institute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Arial Narrow" pitchFamily="34" charset="0"/>
                <a:hlinkClick r:id="rId4"/>
              </a:rPr>
              <a:t>http://gocsi.com</a:t>
            </a:r>
            <a:r>
              <a:rPr lang="en-US"/>
              <a:t> </a:t>
            </a:r>
          </a:p>
          <a:p>
            <a:pPr>
              <a:lnSpc>
                <a:spcPct val="80000"/>
              </a:lnSpc>
            </a:pPr>
            <a:r>
              <a:rPr lang="en-US"/>
              <a:t>Videos	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Arial Narrow" pitchFamily="34" charset="0"/>
                <a:hlinkClick r:id="rId5"/>
              </a:rPr>
              <a:t>http://www.commonwealthfilms.com</a:t>
            </a:r>
            <a:r>
              <a:rPr lang="en-US"/>
              <a:t> </a:t>
            </a:r>
          </a:p>
          <a:p>
            <a:pPr>
              <a:lnSpc>
                <a:spcPct val="80000"/>
              </a:lnSpc>
            </a:pPr>
            <a:r>
              <a:rPr lang="en-US"/>
              <a:t>Webcasts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Arial Narrow" pitchFamily="34" charset="0"/>
                <a:hlinkClick r:id="rId6"/>
              </a:rPr>
              <a:t>http://siia.net/</a:t>
            </a:r>
            <a:r>
              <a:rPr lang="en-US"/>
              <a:t> </a:t>
            </a:r>
          </a:p>
          <a:p>
            <a:pPr>
              <a:lnSpc>
                <a:spcPct val="80000"/>
              </a:lnSpc>
            </a:pPr>
            <a:r>
              <a:rPr lang="en-US"/>
              <a:t>Prof. Kabay’s Web site</a:t>
            </a:r>
            <a:r>
              <a:rPr lang="en-US">
                <a:sym typeface="Wingdings" pitchFamily="2" charset="2"/>
              </a:rPr>
              <a:t>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Arial Narrow" pitchFamily="34" charset="0"/>
                <a:hlinkClick r:id="rId7"/>
              </a:rPr>
              <a:t>http://www2.norwich.edu/mkabay</a:t>
            </a:r>
            <a:r>
              <a:rPr lang="en-US"/>
              <a:t> </a:t>
            </a:r>
          </a:p>
        </p:txBody>
      </p:sp>
      <p:pic>
        <p:nvPicPr>
          <p:cNvPr id="1006598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48350" y="4114800"/>
            <a:ext cx="329565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06599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81400" y="0"/>
            <a:ext cx="5562600" cy="1112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06600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7413" y="1143000"/>
            <a:ext cx="1906587" cy="297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06601" name="Picture 9"/>
          <p:cNvPicPr>
            <a:picLocks noChangeAspect="1" noChangeArrowheads="1"/>
          </p:cNvPicPr>
          <p:nvPr/>
        </p:nvPicPr>
        <p:blipFill>
          <a:blip r:embed="rId11" cstate="print"/>
          <a:srcRect r="55200"/>
          <a:stretch>
            <a:fillRect/>
          </a:stretch>
        </p:blipFill>
        <p:spPr bwMode="auto">
          <a:xfrm>
            <a:off x="0" y="5778500"/>
            <a:ext cx="4267200" cy="1079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in CSH6 Ch 49</a:t>
            </a:r>
          </a:p>
        </p:txBody>
      </p:sp>
      <p:sp>
        <p:nvSpPr>
          <p:cNvPr id="10219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Awareness a Survival Technique</a:t>
            </a:r>
          </a:p>
          <a:p>
            <a:r>
              <a:rPr lang="en-US"/>
              <a:t>Critical Success Factors</a:t>
            </a:r>
          </a:p>
          <a:p>
            <a:r>
              <a:rPr lang="en-US"/>
              <a:t>Approach</a:t>
            </a:r>
          </a:p>
          <a:p>
            <a:r>
              <a:rPr lang="en-US"/>
              <a:t>Awareness Principles</a:t>
            </a:r>
          </a:p>
          <a:p>
            <a:r>
              <a:rPr lang="en-US"/>
              <a:t>Content</a:t>
            </a:r>
          </a:p>
          <a:p>
            <a:r>
              <a:rPr lang="en-US"/>
              <a:t>Techniques</a:t>
            </a:r>
          </a:p>
          <a:p>
            <a:r>
              <a:rPr lang="en-US"/>
              <a:t>Tools</a:t>
            </a:r>
          </a:p>
          <a:p>
            <a:r>
              <a:rPr lang="en-US"/>
              <a:t>Measurement and Evaluation</a:t>
            </a:r>
          </a:p>
          <a:p>
            <a:r>
              <a:rPr lang="en-US"/>
              <a:t>Resources</a:t>
            </a:r>
          </a:p>
        </p:txBody>
      </p:sp>
      <p:pic>
        <p:nvPicPr>
          <p:cNvPr id="1021958" name="Picture 6" descr="j02792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8888" y="1447800"/>
            <a:ext cx="2805112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 (2)</a:t>
            </a:r>
          </a:p>
        </p:txBody>
      </p:sp>
      <p:sp>
        <p:nvSpPr>
          <p:cNvPr id="10055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5181600" cy="4648200"/>
          </a:xfrm>
        </p:spPr>
        <p:txBody>
          <a:bodyPr/>
          <a:lstStyle/>
          <a:p>
            <a:r>
              <a:rPr lang="en-US"/>
              <a:t>Native Intelligence</a:t>
            </a:r>
          </a:p>
          <a:p>
            <a:pPr lvl="1"/>
            <a:r>
              <a:rPr lang="en-US"/>
              <a:t>K Rudolph’s Company</a:t>
            </a:r>
          </a:p>
          <a:p>
            <a:pPr lvl="1"/>
            <a:r>
              <a:rPr lang="en-US">
                <a:hlinkClick r:id="rId3"/>
              </a:rPr>
              <a:t>http://nativeintelligence.com/</a:t>
            </a:r>
            <a:r>
              <a:rPr lang="en-US"/>
              <a:t> </a:t>
            </a:r>
          </a:p>
          <a:p>
            <a:r>
              <a:rPr lang="en-US"/>
              <a:t>Vast array of posters and courses</a:t>
            </a:r>
          </a:p>
          <a:p>
            <a:r>
              <a:rPr lang="en-US"/>
              <a:t>K is principal author of the chapter you are studying</a:t>
            </a:r>
          </a:p>
          <a:p>
            <a:r>
              <a:rPr lang="en-US"/>
              <a:t>Co-author of </a:t>
            </a:r>
            <a:r>
              <a:rPr lang="en-US" i="1"/>
              <a:t>Cybersafety, 2</a:t>
            </a:r>
            <a:r>
              <a:rPr lang="en-US" i="1" baseline="30000"/>
              <a:t>nd</a:t>
            </a:r>
            <a:r>
              <a:rPr lang="en-US" i="1"/>
              <a:t> Edition </a:t>
            </a:r>
            <a:r>
              <a:rPr lang="en-US"/>
              <a:t>with Prof. Kabay</a:t>
            </a:r>
          </a:p>
        </p:txBody>
      </p:sp>
      <p:pic>
        <p:nvPicPr>
          <p:cNvPr id="10055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990600"/>
            <a:ext cx="3692525" cy="571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(3)</a:t>
            </a:r>
          </a:p>
        </p:txBody>
      </p:sp>
      <p:sp>
        <p:nvSpPr>
          <p:cNvPr id="10117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067800" cy="5181600"/>
          </a:xfrm>
        </p:spPr>
        <p:txBody>
          <a:bodyPr/>
          <a:lstStyle/>
          <a:p>
            <a:r>
              <a:rPr lang="en-US" dirty="0"/>
              <a:t>Prof. Kabay’s narrated PowerPoint lectures on how to teach effectively</a:t>
            </a:r>
          </a:p>
          <a:p>
            <a:pPr lvl="1"/>
            <a:r>
              <a:rPr lang="en-US" dirty="0"/>
              <a:t>Used in MSIA Program</a:t>
            </a:r>
          </a:p>
          <a:p>
            <a:r>
              <a:rPr lang="en-US" dirty="0"/>
              <a:t>See </a:t>
            </a:r>
            <a:r>
              <a:rPr lang="en-US" dirty="0">
                <a:latin typeface="Arial Narrow" pitchFamily="34" charset="0"/>
                <a:hlinkClick r:id="rId3"/>
              </a:rPr>
              <a:t>http://www.mekabay.com/courses/academic/norwich/msia/index.htm</a:t>
            </a:r>
            <a:r>
              <a:rPr lang="en-US" dirty="0">
                <a:latin typeface="Arial Narrow" pitchFamily="34" charset="0"/>
              </a:rPr>
              <a:t> </a:t>
            </a:r>
            <a:br>
              <a:rPr lang="en-US" dirty="0">
                <a:latin typeface="Arial Narrow" pitchFamily="34" charset="0"/>
              </a:rPr>
            </a:br>
            <a:r>
              <a:rPr lang="en-US" dirty="0">
                <a:latin typeface="Arial Narrow" pitchFamily="34" charset="0"/>
              </a:rPr>
              <a:t>or </a:t>
            </a:r>
            <a:br>
              <a:rPr lang="en-US" dirty="0">
                <a:latin typeface="Arial Narrow" pitchFamily="34" charset="0"/>
              </a:rPr>
            </a:br>
            <a:r>
              <a:rPr lang="en-US" dirty="0">
                <a:latin typeface="Arial Narrow" pitchFamily="34" charset="0"/>
                <a:hlinkClick r:id="rId4"/>
              </a:rPr>
              <a:t>http://tinyurl.com/5tvm75</a:t>
            </a:r>
            <a:r>
              <a:rPr lang="en-US" dirty="0">
                <a:latin typeface="Arial Narrow" pitchFamily="34" charset="0"/>
              </a:rPr>
              <a:t> </a:t>
            </a:r>
            <a:endParaRPr lang="en-US" dirty="0"/>
          </a:p>
          <a:p>
            <a:r>
              <a:rPr lang="en-US" dirty="0"/>
              <a:t>Use </a:t>
            </a:r>
            <a:r>
              <a:rPr lang="en-US" i="1" dirty="0"/>
              <a:t>Leadership</a:t>
            </a:r>
            <a:r>
              <a:rPr lang="en-US" dirty="0"/>
              <a:t> lectures</a:t>
            </a:r>
          </a:p>
          <a:p>
            <a:pPr lvl="1"/>
            <a:r>
              <a:rPr lang="en-US" dirty="0"/>
              <a:t>Part 3 (Presenting information effectively) (3.4 MB)</a:t>
            </a:r>
          </a:p>
          <a:p>
            <a:pPr lvl="1"/>
            <a:r>
              <a:rPr lang="en-US" dirty="0"/>
              <a:t>Part 4 (Presenting information -- cont'd) (3.4 MB)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(1)</a:t>
            </a:r>
          </a:p>
        </p:txBody>
      </p:sp>
      <p:sp>
        <p:nvSpPr>
          <p:cNvPr id="10045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54864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 dirty="0"/>
              <a:t>Why is security awareness important?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 dirty="0"/>
              <a:t>What are the necessary components of a security-awareness policy?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 dirty="0"/>
              <a:t>Why and how should senior management participate in security-awareness programs?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 dirty="0"/>
              <a:t>How is it that we can’t ensure information security simply by implementing appropriate technology?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 dirty="0"/>
              <a:t>If a manager rages at employees who violate new security procedures, how can you calm her down using insights into the corporate-culture model of security compliance?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 dirty="0"/>
              <a:t>How would you summarize the practical goals of a security-awareness program?	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(2)</a:t>
            </a:r>
          </a:p>
        </p:txBody>
      </p:sp>
      <p:sp>
        <p:nvSpPr>
          <p:cNvPr id="10106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86400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 startAt="7"/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Why do the needs of your audience matter to you in a security awareness program?  How would such factors influence your program?</a:t>
            </a:r>
          </a:p>
          <a:p>
            <a:pPr marL="457200" indent="-457200">
              <a:buFont typeface="Wingdings" pitchFamily="2" charset="2"/>
              <a:buAutoNum type="arabicPeriod" startAt="7"/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Explain why security awareness programs work well by appealing to attitudes or preferences rather than to beliefs and behaviors.</a:t>
            </a:r>
          </a:p>
          <a:p>
            <a:pPr marL="457200" indent="-457200">
              <a:buFont typeface="Wingdings" pitchFamily="2" charset="2"/>
              <a:buAutoNum type="arabicPeriod" startAt="7"/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Why should a security-awareness program be positive rather than negative?</a:t>
            </a:r>
          </a:p>
          <a:p>
            <a:pPr marL="457200" indent="-457200">
              <a:buFont typeface="Wingdings" pitchFamily="2" charset="2"/>
              <a:buAutoNum type="arabicPeriod" startAt="7"/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Explain why it is valuable to define the benefits of security from the perspective of the audience rather than from the perspective of the organization.</a:t>
            </a:r>
            <a:endParaRPr lang="en-US" sz="2800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AutoNum type="arabicPeriod" startAt="7"/>
            </a:pP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Questions (3)</a:t>
            </a:r>
          </a:p>
        </p:txBody>
      </p:sp>
      <p:sp>
        <p:nvSpPr>
          <p:cNvPr id="10096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86400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 startAt="11"/>
            </a:pPr>
            <a:r>
              <a:rPr lang="en-US" sz="2800" dirty="0"/>
              <a:t>Analyze and explain each of the Awareness Principles enunciated in this chapter and these notes.</a:t>
            </a:r>
          </a:p>
          <a:p>
            <a:pPr marL="457200" indent="-457200">
              <a:buFont typeface="Wingdings" pitchFamily="2" charset="2"/>
              <a:buAutoNum type="arabicPeriod" startAt="11"/>
            </a:pPr>
            <a:r>
              <a:rPr lang="en-US" sz="2800" dirty="0"/>
              <a:t>Why can it be useful to teach employees how to protect their families against computer dangers?</a:t>
            </a:r>
          </a:p>
          <a:p>
            <a:pPr marL="457200" indent="-457200">
              <a:buFont typeface="Wingdings" pitchFamily="2" charset="2"/>
              <a:buAutoNum type="arabicPeriod" startAt="11"/>
            </a:pPr>
            <a:r>
              <a:rPr lang="en-US" sz="2800" dirty="0"/>
              <a:t>Why is it effective to involve employees as presenters in security-awareness programs?</a:t>
            </a:r>
          </a:p>
          <a:p>
            <a:pPr marL="457200" indent="-457200">
              <a:buFont typeface="Wingdings" pitchFamily="2" charset="2"/>
              <a:buAutoNum type="arabicPeriod" startAt="11"/>
            </a:pPr>
            <a:r>
              <a:rPr lang="en-US" sz="2800" dirty="0"/>
              <a:t>What’s the point of evaluating outcomes of security-awareness programs?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4953000"/>
          </a:xfrm>
        </p:spPr>
        <p:txBody>
          <a:bodyPr/>
          <a:lstStyle/>
          <a:p>
            <a:pPr algn="ctr"/>
            <a:r>
              <a:rPr lang="en-US" sz="8000" dirty="0"/>
              <a:t>Now go and study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Awareness as a </a:t>
            </a:r>
            <a:br>
              <a:rPr lang="en-US"/>
            </a:br>
            <a:r>
              <a:rPr lang="en-US"/>
              <a:t>Survival Technique</a:t>
            </a:r>
          </a:p>
        </p:txBody>
      </p:sp>
      <p:sp>
        <p:nvSpPr>
          <p:cNvPr id="9932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Staff are countermeasure against security violations</a:t>
            </a:r>
          </a:p>
          <a:p>
            <a:r>
              <a:rPr lang="en-US"/>
              <a:t>Staff first affected by security incidents</a:t>
            </a:r>
          </a:p>
          <a:p>
            <a:r>
              <a:rPr lang="en-US"/>
              <a:t>Staff who are aware of security can prevent incidents and mitigate damage</a:t>
            </a:r>
          </a:p>
          <a:p>
            <a:r>
              <a:rPr lang="en-US"/>
              <a:t>Awareness is prime factor in organization’s successful security program</a:t>
            </a:r>
          </a:p>
        </p:txBody>
      </p:sp>
      <p:pic>
        <p:nvPicPr>
          <p:cNvPr id="993286" name="Picture 6" descr="j0231919"/>
          <p:cNvPicPr>
            <a:picLocks noChangeAspect="1" noChangeArrowheads="1"/>
          </p:cNvPicPr>
          <p:nvPr/>
        </p:nvPicPr>
        <p:blipFill>
          <a:blip r:embed="rId3" cstate="print"/>
          <a:srcRect l="22728" r="22726" b="20000"/>
          <a:stretch>
            <a:fillRect/>
          </a:stretch>
        </p:blipFill>
        <p:spPr bwMode="auto">
          <a:xfrm>
            <a:off x="6705600" y="4114800"/>
            <a:ext cx="24384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Success Factors</a:t>
            </a:r>
          </a:p>
        </p:txBody>
      </p:sp>
      <p:sp>
        <p:nvSpPr>
          <p:cNvPr id="9943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Security Policy</a:t>
            </a:r>
          </a:p>
          <a:p>
            <a:r>
              <a:rPr lang="en-US"/>
              <a:t>Senior Level Management Support</a:t>
            </a:r>
          </a:p>
          <a:p>
            <a:r>
              <a:rPr lang="en-US"/>
              <a:t>INFOSEC is a People-Problem</a:t>
            </a:r>
          </a:p>
        </p:txBody>
      </p:sp>
      <p:pic>
        <p:nvPicPr>
          <p:cNvPr id="994313" name="Picture 9" descr="j02899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295400"/>
            <a:ext cx="2378075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Security Policy</a:t>
            </a:r>
          </a:p>
        </p:txBody>
      </p:sp>
      <p:sp>
        <p:nvSpPr>
          <p:cNvPr id="10250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5867400" cy="4648200"/>
          </a:xfrm>
        </p:spPr>
        <p:txBody>
          <a:bodyPr/>
          <a:lstStyle/>
          <a:p>
            <a:r>
              <a:rPr lang="en-US"/>
              <a:t>Gives security program credibility </a:t>
            </a:r>
          </a:p>
          <a:p>
            <a:r>
              <a:rPr lang="en-US"/>
              <a:t>Awareness policy should authorize and enforce</a:t>
            </a:r>
          </a:p>
          <a:p>
            <a:pPr lvl="1"/>
            <a:r>
              <a:rPr lang="en-US"/>
              <a:t>Everyone’s participation </a:t>
            </a:r>
          </a:p>
          <a:p>
            <a:pPr lvl="1"/>
            <a:r>
              <a:rPr lang="en-US"/>
              <a:t>Sufficient time to participate in awareness activities</a:t>
            </a:r>
          </a:p>
          <a:p>
            <a:pPr lvl="1"/>
            <a:r>
              <a:rPr lang="en-US"/>
              <a:t>Responsibility of specific people for planning and carrying out activities </a:t>
            </a:r>
          </a:p>
          <a:p>
            <a:pPr lvl="1"/>
            <a:r>
              <a:rPr lang="en-US"/>
              <a:t>Methods for assessing outcomes</a:t>
            </a:r>
          </a:p>
        </p:txBody>
      </p:sp>
      <p:pic>
        <p:nvPicPr>
          <p:cNvPr id="1025031" name="Picture 7" descr="j02318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447800"/>
            <a:ext cx="2244725" cy="289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Senior Level </a:t>
            </a:r>
            <a:br>
              <a:rPr lang="en-US"/>
            </a:br>
            <a:r>
              <a:rPr lang="en-US"/>
              <a:t>Management Support</a:t>
            </a:r>
          </a:p>
        </p:txBody>
      </p:sp>
      <p:sp>
        <p:nvSpPr>
          <p:cNvPr id="1026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162800" cy="4876800"/>
          </a:xfrm>
        </p:spPr>
        <p:txBody>
          <a:bodyPr/>
          <a:lstStyle/>
          <a:p>
            <a:r>
              <a:rPr lang="en-US"/>
              <a:t>Allocate budget for awareness activities</a:t>
            </a:r>
          </a:p>
          <a:p>
            <a:r>
              <a:rPr lang="en-US"/>
              <a:t>Senior management participates fully</a:t>
            </a:r>
          </a:p>
          <a:p>
            <a:pPr lvl="1"/>
            <a:r>
              <a:rPr lang="en-US"/>
              <a:t>Employees naturally emulate “superiors”</a:t>
            </a:r>
          </a:p>
          <a:p>
            <a:pPr lvl="1"/>
            <a:r>
              <a:rPr lang="en-US"/>
              <a:t>If upper management show no interest in security and security </a:t>
            </a:r>
            <a:br>
              <a:rPr lang="en-US"/>
            </a:br>
            <a:r>
              <a:rPr lang="en-US"/>
              <a:t>awareness, neither will </a:t>
            </a:r>
            <a:br>
              <a:rPr lang="en-US"/>
            </a:br>
            <a:r>
              <a:rPr lang="en-US"/>
              <a:t>anyone else</a:t>
            </a:r>
          </a:p>
          <a:p>
            <a:r>
              <a:rPr lang="en-US"/>
              <a:t>Backing security staff</a:t>
            </a:r>
          </a:p>
          <a:p>
            <a:pPr lvl="1"/>
            <a:r>
              <a:rPr lang="en-US"/>
              <a:t>Security is a pain in the ****</a:t>
            </a:r>
          </a:p>
          <a:p>
            <a:pPr lvl="1"/>
            <a:r>
              <a:rPr lang="en-US"/>
              <a:t>Need authority as well as </a:t>
            </a:r>
            <a:br>
              <a:rPr lang="en-US"/>
            </a:br>
            <a:r>
              <a:rPr lang="en-US"/>
              <a:t>responsibility to be able </a:t>
            </a:r>
            <a:br>
              <a:rPr lang="en-US"/>
            </a:br>
            <a:r>
              <a:rPr lang="en-US"/>
              <a:t>to shift corporate culture</a:t>
            </a:r>
          </a:p>
        </p:txBody>
      </p:sp>
      <p:pic>
        <p:nvPicPr>
          <p:cNvPr id="1026055" name="Picture 7" descr="j02149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446463"/>
            <a:ext cx="3505200" cy="34115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924800" cy="762000"/>
          </a:xfrm>
        </p:spPr>
        <p:txBody>
          <a:bodyPr/>
          <a:lstStyle/>
          <a:p>
            <a:r>
              <a:rPr lang="en-US" dirty="0"/>
              <a:t>Only </a:t>
            </a:r>
            <a:r>
              <a:rPr lang="en-US" i="1" dirty="0"/>
              <a:t>YOU</a:t>
            </a:r>
            <a:r>
              <a:rPr lang="en-US" dirty="0"/>
              <a:t> Can Ensure Security</a:t>
            </a:r>
          </a:p>
        </p:txBody>
      </p:sp>
      <p:sp>
        <p:nvSpPr>
          <p:cNvPr id="1030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4572000" cy="5334000"/>
          </a:xfrm>
        </p:spPr>
        <p:txBody>
          <a:bodyPr/>
          <a:lstStyle/>
          <a:p>
            <a:r>
              <a:rPr lang="en-US"/>
              <a:t>Information assurance depends on human support for technological methods</a:t>
            </a:r>
          </a:p>
          <a:p>
            <a:r>
              <a:rPr lang="en-US"/>
              <a:t>Classic example:  new card-access system</a:t>
            </a:r>
          </a:p>
          <a:p>
            <a:pPr lvl="1"/>
            <a:r>
              <a:rPr lang="en-US"/>
              <a:t>Violations not due to stupidity or hostility:</a:t>
            </a:r>
          </a:p>
          <a:p>
            <a:pPr lvl="1"/>
            <a:r>
              <a:rPr lang="en-US"/>
              <a:t>Conflict between politeness and security</a:t>
            </a:r>
          </a:p>
          <a:p>
            <a:r>
              <a:rPr lang="en-US"/>
              <a:t>Need to establish new cultural norms in the organization</a:t>
            </a:r>
          </a:p>
          <a:p>
            <a:pPr lvl="1"/>
            <a:r>
              <a:rPr lang="en-US"/>
              <a:t>Hence “shifting corporate culture”</a:t>
            </a:r>
          </a:p>
        </p:txBody>
      </p:sp>
      <p:pic>
        <p:nvPicPr>
          <p:cNvPr id="10301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990600"/>
            <a:ext cx="4060616" cy="563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of an </a:t>
            </a:r>
            <a:br>
              <a:rPr lang="en-US"/>
            </a:br>
            <a:r>
              <a:rPr lang="en-US"/>
              <a:t>Awareness Program</a:t>
            </a:r>
          </a:p>
        </p:txBody>
      </p:sp>
      <p:sp>
        <p:nvSpPr>
          <p:cNvPr id="1029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5638800" cy="4648200"/>
          </a:xfrm>
        </p:spPr>
        <p:txBody>
          <a:bodyPr/>
          <a:lstStyle/>
          <a:p>
            <a:r>
              <a:rPr lang="en-US"/>
              <a:t>Specific, realistic, measurable</a:t>
            </a:r>
          </a:p>
          <a:p>
            <a:r>
              <a:rPr lang="en-US"/>
              <a:t>Reinforce employee awareness</a:t>
            </a:r>
          </a:p>
          <a:p>
            <a:r>
              <a:rPr lang="en-US"/>
              <a:t>Develop “Think security” reflex in employees</a:t>
            </a:r>
          </a:p>
          <a:p>
            <a:pPr lvl="1"/>
            <a:r>
              <a:rPr lang="en-US"/>
              <a:t>Integrate importance of information security in all aspects of normal work</a:t>
            </a:r>
          </a:p>
          <a:p>
            <a:pPr lvl="1"/>
            <a:r>
              <a:rPr lang="en-US"/>
              <a:t>Consider consequences of security failures when evaluating business processes and decisions</a:t>
            </a:r>
          </a:p>
        </p:txBody>
      </p:sp>
      <p:pic>
        <p:nvPicPr>
          <p:cNvPr id="1029126" name="Picture 6" descr="j02304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990600"/>
            <a:ext cx="2570162" cy="571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Audience Profiles</a:t>
            </a:r>
          </a:p>
        </p:txBody>
      </p:sp>
      <p:sp>
        <p:nvSpPr>
          <p:cNvPr id="1028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1628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Needs of audience</a:t>
            </a:r>
          </a:p>
          <a:p>
            <a:pPr lvl="1">
              <a:lnSpc>
                <a:spcPct val="80000"/>
              </a:lnSpc>
            </a:pPr>
            <a:r>
              <a:rPr lang="en-US"/>
              <a:t>What should they be able to do after the awareness program that they don’t/can’t do before the program?</a:t>
            </a:r>
          </a:p>
          <a:p>
            <a:pPr>
              <a:lnSpc>
                <a:spcPct val="80000"/>
              </a:lnSpc>
            </a:pPr>
            <a:r>
              <a:rPr lang="en-US"/>
              <a:t>Roles and interests of audience</a:t>
            </a:r>
          </a:p>
          <a:p>
            <a:pPr lvl="1">
              <a:lnSpc>
                <a:spcPct val="80000"/>
              </a:lnSpc>
            </a:pPr>
            <a:r>
              <a:rPr lang="en-US"/>
              <a:t>Who’s in the audience?</a:t>
            </a:r>
          </a:p>
          <a:p>
            <a:pPr lvl="1">
              <a:lnSpc>
                <a:spcPct val="80000"/>
              </a:lnSpc>
            </a:pPr>
            <a:r>
              <a:rPr lang="en-US"/>
              <a:t>What responsibilities do they </a:t>
            </a:r>
            <a:br>
              <a:rPr lang="en-US"/>
            </a:br>
            <a:r>
              <a:rPr lang="en-US"/>
              <a:t>have?</a:t>
            </a:r>
          </a:p>
          <a:p>
            <a:pPr lvl="1">
              <a:lnSpc>
                <a:spcPct val="80000"/>
              </a:lnSpc>
            </a:pPr>
            <a:r>
              <a:rPr lang="en-US"/>
              <a:t>What authority do they have?</a:t>
            </a:r>
          </a:p>
          <a:p>
            <a:pPr lvl="1">
              <a:lnSpc>
                <a:spcPct val="80000"/>
              </a:lnSpc>
            </a:pPr>
            <a:r>
              <a:rPr lang="en-US"/>
              <a:t>What do they know?</a:t>
            </a:r>
          </a:p>
          <a:p>
            <a:pPr>
              <a:lnSpc>
                <a:spcPct val="80000"/>
              </a:lnSpc>
            </a:pPr>
            <a:r>
              <a:rPr lang="en-US"/>
              <a:t>Conduct research to answer </a:t>
            </a:r>
            <a:br>
              <a:rPr lang="en-US"/>
            </a:br>
            <a:r>
              <a:rPr lang="en-US"/>
              <a:t>these questions if necessary</a:t>
            </a:r>
          </a:p>
        </p:txBody>
      </p:sp>
      <p:pic>
        <p:nvPicPr>
          <p:cNvPr id="1028105" name="Picture 9" descr="j02330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562600" y="2590800"/>
            <a:ext cx="3429000" cy="3457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S 301 Class Notes">
  <a:themeElements>
    <a:clrScheme name="IS 301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 301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 301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01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301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01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01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01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01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01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01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1576</Words>
  <Application>Microsoft Office PowerPoint</Application>
  <PresentationFormat>On-screen Show (4:3)</PresentationFormat>
  <Paragraphs>253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Bookman Old Style</vt:lpstr>
      <vt:lpstr>Garamond</vt:lpstr>
      <vt:lpstr>Times New Roman</vt:lpstr>
      <vt:lpstr>Wingdings</vt:lpstr>
      <vt:lpstr>IS 301 Class Notes</vt:lpstr>
      <vt:lpstr>Security Awareness</vt:lpstr>
      <vt:lpstr>Topics in CSH6 Ch 49</vt:lpstr>
      <vt:lpstr>Awareness as a  Survival Technique</vt:lpstr>
      <vt:lpstr>Critical Success Factors</vt:lpstr>
      <vt:lpstr>Information Security Policy</vt:lpstr>
      <vt:lpstr>Senior Level  Management Support</vt:lpstr>
      <vt:lpstr>Only YOU Can Ensure Security</vt:lpstr>
      <vt:lpstr>Goals of an  Awareness Program</vt:lpstr>
      <vt:lpstr>Audience Profiles</vt:lpstr>
      <vt:lpstr>The Art of Motivation</vt:lpstr>
      <vt:lpstr>Approach</vt:lpstr>
      <vt:lpstr>Awareness Principles</vt:lpstr>
      <vt:lpstr>Content</vt:lpstr>
      <vt:lpstr>Communication  Techniques (1)</vt:lpstr>
      <vt:lpstr>Communication  Techniques (2)</vt:lpstr>
      <vt:lpstr>Tools for  Consciousness-Raising (1)</vt:lpstr>
      <vt:lpstr>Tools for  Consciousness-Raising (2)</vt:lpstr>
      <vt:lpstr>Evaluating Outcomes</vt:lpstr>
      <vt:lpstr>Resources  (1)</vt:lpstr>
      <vt:lpstr>Resources (2)</vt:lpstr>
      <vt:lpstr>Resources (3)</vt:lpstr>
      <vt:lpstr>Review Questions (1)</vt:lpstr>
      <vt:lpstr>Review Questions (2)</vt:lpstr>
      <vt:lpstr>Review Questions (3)</vt:lpstr>
      <vt:lpstr>Now go and study</vt:lpstr>
    </vt:vector>
  </TitlesOfParts>
  <Manager>Frank Vanecek, DBA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Awareness</dc:title>
  <dc:subject>CSH5 Chapter 49</dc:subject>
  <dc:creator>M. E. Kabay, PhD, CISSP-ISSMP</dc:creator>
  <cp:keywords/>
  <dc:description>CSH5 Chapter 49_x000d_
“Implementing a Security Awareness Program”_x000d_
K Rudolph</dc:description>
  <cp:lastModifiedBy>Mich Kabay</cp:lastModifiedBy>
  <cp:revision>47</cp:revision>
  <cp:lastPrinted>2015-02-24T15:13:22Z</cp:lastPrinted>
  <dcterms:created xsi:type="dcterms:W3CDTF">2005-01-25T01:13:41Z</dcterms:created>
  <dcterms:modified xsi:type="dcterms:W3CDTF">2021-02-05T19:54:24Z</dcterms:modified>
  <cp:category/>
</cp:coreProperties>
</file>