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9"/>
  </p:notesMasterIdLst>
  <p:handoutMasterIdLst>
    <p:handoutMasterId r:id="rId40"/>
  </p:handoutMasterIdLst>
  <p:sldIdLst>
    <p:sldId id="257" r:id="rId2"/>
    <p:sldId id="635" r:id="rId3"/>
    <p:sldId id="636" r:id="rId4"/>
    <p:sldId id="637" r:id="rId5"/>
    <p:sldId id="638" r:id="rId6"/>
    <p:sldId id="639" r:id="rId7"/>
    <p:sldId id="640" r:id="rId8"/>
    <p:sldId id="641" r:id="rId9"/>
    <p:sldId id="642" r:id="rId10"/>
    <p:sldId id="643" r:id="rId11"/>
    <p:sldId id="644" r:id="rId12"/>
    <p:sldId id="645" r:id="rId13"/>
    <p:sldId id="646" r:id="rId14"/>
    <p:sldId id="647" r:id="rId15"/>
    <p:sldId id="648" r:id="rId16"/>
    <p:sldId id="673" r:id="rId17"/>
    <p:sldId id="674" r:id="rId18"/>
    <p:sldId id="675" r:id="rId19"/>
    <p:sldId id="676" r:id="rId20"/>
    <p:sldId id="677" r:id="rId21"/>
    <p:sldId id="678" r:id="rId22"/>
    <p:sldId id="679" r:id="rId23"/>
    <p:sldId id="680" r:id="rId24"/>
    <p:sldId id="681" r:id="rId25"/>
    <p:sldId id="682" r:id="rId26"/>
    <p:sldId id="683" r:id="rId27"/>
    <p:sldId id="684" r:id="rId28"/>
    <p:sldId id="685" r:id="rId29"/>
    <p:sldId id="686" r:id="rId30"/>
    <p:sldId id="687" r:id="rId31"/>
    <p:sldId id="688" r:id="rId32"/>
    <p:sldId id="689" r:id="rId33"/>
    <p:sldId id="690" r:id="rId34"/>
    <p:sldId id="692" r:id="rId35"/>
    <p:sldId id="693" r:id="rId36"/>
    <p:sldId id="691" r:id="rId37"/>
    <p:sldId id="578" r:id="rId3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612" autoAdjust="0"/>
    <p:restoredTop sz="86489" autoAdjust="0"/>
  </p:normalViewPr>
  <p:slideViewPr>
    <p:cSldViewPr>
      <p:cViewPr>
        <p:scale>
          <a:sx n="100" d="100"/>
          <a:sy n="100" d="100"/>
        </p:scale>
        <p:origin x="-1944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</p:sldLst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50" d="100"/>
        <a:sy n="150" d="100"/>
      </p:scale>
      <p:origin x="0" y="28476"/>
    </p:cViewPr>
  </p:sorterViewPr>
  <p:notesViewPr>
    <p:cSldViewPr>
      <p:cViewPr varScale="1">
        <p:scale>
          <a:sx n="105" d="100"/>
          <a:sy n="105" d="100"/>
        </p:scale>
        <p:origin x="-648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6.xml"/><Relationship Id="rId3" Type="http://schemas.openxmlformats.org/officeDocument/2006/relationships/slide" Target="slides/slide3.xml"/><Relationship Id="rId21" Type="http://schemas.openxmlformats.org/officeDocument/2006/relationships/slide" Target="slides/slide21.xml"/><Relationship Id="rId34" Type="http://schemas.openxmlformats.org/officeDocument/2006/relationships/slide" Target="slides/slide34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33" Type="http://schemas.openxmlformats.org/officeDocument/2006/relationships/slide" Target="slides/slide33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29" Type="http://schemas.openxmlformats.org/officeDocument/2006/relationships/slide" Target="slides/slide29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32" Type="http://schemas.openxmlformats.org/officeDocument/2006/relationships/slide" Target="slides/slide32.xml"/><Relationship Id="rId37" Type="http://schemas.openxmlformats.org/officeDocument/2006/relationships/slide" Target="slides/slide37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36" Type="http://schemas.openxmlformats.org/officeDocument/2006/relationships/slide" Target="slides/slide36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31" Type="http://schemas.openxmlformats.org/officeDocument/2006/relationships/slide" Target="slides/slide31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7.xml"/><Relationship Id="rId30" Type="http://schemas.openxmlformats.org/officeDocument/2006/relationships/slide" Target="slides/slide30.xml"/><Relationship Id="rId35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57200"/>
            <a:ext cx="7315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ctr">
              <a:defRPr sz="1200" b="0" i="1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fr-CA"/>
              <a:t>IS 342 Class Notes</a:t>
            </a:r>
            <a:endParaRPr lang="en-US"/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 b="0" i="1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Copyright © 2013  M. </a:t>
            </a:r>
            <a:r>
              <a:rPr lang="en-US" dirty="0"/>
              <a:t>E. Kabay                             </a:t>
            </a:r>
            <a:fld id="{1200D015-72BA-4BA3-A89B-B97790924435}" type="slidenum">
              <a:rPr lang="en-US"/>
              <a:pPr>
                <a:defRPr/>
              </a:pPr>
              <a:t>‹#›</a:t>
            </a:fld>
            <a:r>
              <a:rPr lang="en-US" dirty="0"/>
              <a:t>                                            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02609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19200" y="239713"/>
            <a:ext cx="4876800" cy="238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5" tIns="48323" rIns="96645" bIns="48323" numCol="1" anchor="t" anchorCtr="0" compatLnSpc="1">
            <a:prstTxWarp prst="textNoShape">
              <a:avLst/>
            </a:prstTxWarp>
          </a:bodyPr>
          <a:lstStyle>
            <a:lvl1pPr algn="ctr" defTabSz="966788">
              <a:defRPr sz="1400" b="0" i="1" smtClean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IS 342  Class Notes</a:t>
            </a:r>
          </a:p>
        </p:txBody>
      </p:sp>
      <p:sp>
        <p:nvSpPr>
          <p:cNvPr id="3993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2313"/>
            <a:ext cx="4799012" cy="3598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8238" y="4560888"/>
            <a:ext cx="5038725" cy="43180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5" tIns="48323" rIns="96645" bIns="48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38238" y="9123363"/>
            <a:ext cx="5038725" cy="238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5" tIns="48323" rIns="96645" bIns="48323" numCol="1" anchor="b" anchorCtr="0" compatLnSpc="1">
            <a:prstTxWarp prst="textNoShape">
              <a:avLst/>
            </a:prstTxWarp>
          </a:bodyPr>
          <a:lstStyle>
            <a:lvl1pPr algn="ctr" defTabSz="966788">
              <a:defRPr sz="1100" b="0" i="1" smtClean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1200" y="9123363"/>
            <a:ext cx="1058863" cy="238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5" tIns="48323" rIns="96645" bIns="48323" numCol="1" anchor="b" anchorCtr="0" compatLnSpc="1">
            <a:prstTxWarp prst="textNoShape">
              <a:avLst/>
            </a:prstTxWarp>
          </a:bodyPr>
          <a:lstStyle>
            <a:lvl1pPr algn="ctr" defTabSz="966788">
              <a:defRPr sz="1100" b="0" smtClean="0">
                <a:latin typeface="Garamond" pitchFamily="18" charset="0"/>
              </a:defRPr>
            </a:lvl1pPr>
          </a:lstStyle>
          <a:p>
            <a:pPr>
              <a:defRPr/>
            </a:pPr>
            <a:fld id="{DFE49BFD-0AC8-4A2E-9695-6E808771FC4C}" type="slidenum">
              <a:rPr lang="en-US"/>
              <a:pPr>
                <a:defRPr/>
              </a:pPr>
              <a:t>‹#›</a:t>
            </a:fld>
            <a:endParaRPr lang="en-US" sz="14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72107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409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C8FA84-8CBB-4592-8C87-3626FD54CD90}" type="slidenum">
              <a:rPr lang="en-US"/>
              <a:pPr/>
              <a:t>1</a:t>
            </a:fld>
            <a:endParaRPr lang="en-US" sz="1400">
              <a:latin typeface="Times New Roman" charset="0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4954588"/>
            <a:ext cx="5038725" cy="3924300"/>
          </a:xfrm>
          <a:noFill/>
        </p:spPr>
        <p:txBody>
          <a:bodyPr/>
          <a:lstStyle/>
          <a:p>
            <a:pPr algn="ctr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59432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01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D62FD6-AE1C-4DFF-AE2D-6CDB2DC2DC9F}" type="slidenum">
              <a:rPr lang="en-US"/>
              <a:pPr/>
              <a:t>10</a:t>
            </a:fld>
            <a:endParaRPr lang="en-US" sz="1400">
              <a:latin typeface="Times New Roman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3900"/>
            <a:ext cx="4781550" cy="3586163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420083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12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A9DCAA-0BE8-4632-8BB0-A0E8CA7893F5}" type="slidenum">
              <a:rPr lang="en-US"/>
              <a:pPr/>
              <a:t>11</a:t>
            </a:fld>
            <a:endParaRPr lang="en-US" sz="1400">
              <a:latin typeface="Times New Roman" charset="0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86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2B9D42-03AE-4E38-AD06-0E55CCA05C3A}" type="slidenum">
              <a:rPr lang="en-US"/>
              <a:pPr/>
              <a:t>12</a:t>
            </a:fld>
            <a:endParaRPr lang="en-US" sz="1400">
              <a:latin typeface="Times New Roman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28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32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15458-8940-40BC-A279-F9A05951FD57}" type="slidenum">
              <a:rPr lang="en-US"/>
              <a:pPr/>
              <a:t>13</a:t>
            </a:fld>
            <a:endParaRPr lang="en-US" sz="1400">
              <a:latin typeface="Times New Roman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14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42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A037C-E938-4260-836F-B7698CDE2315}" type="slidenum">
              <a:rPr lang="en-US"/>
              <a:pPr/>
              <a:t>14</a:t>
            </a:fld>
            <a:endParaRPr lang="en-US" sz="1400">
              <a:latin typeface="Times New Roman" charset="0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89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7D06F2-F7EB-4C87-B9CA-454522C5C5BF}" type="slidenum">
              <a:rPr lang="en-US"/>
              <a:pPr/>
              <a:t>15</a:t>
            </a:fld>
            <a:endParaRPr lang="en-US" sz="1400">
              <a:latin typeface="Times New Roman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12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63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4D0438-AC2D-4F53-96D7-0925097FD56F}" type="slidenum">
              <a:rPr lang="en-US"/>
              <a:pPr/>
              <a:t>16</a:t>
            </a:fld>
            <a:endParaRPr lang="en-US" sz="1400">
              <a:latin typeface="Times New Roman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04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73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E63441-C1ED-4C33-B818-08B9AE6FF002}" type="slidenum">
              <a:rPr lang="en-US"/>
              <a:pPr/>
              <a:t>17</a:t>
            </a:fld>
            <a:endParaRPr lang="en-US" sz="1400">
              <a:latin typeface="Times New Roman" charset="0"/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70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83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DCD82C-EE53-46F1-962C-2ADFE255C379}" type="slidenum">
              <a:rPr lang="en-US"/>
              <a:pPr/>
              <a:t>18</a:t>
            </a:fld>
            <a:endParaRPr lang="en-US" sz="1400">
              <a:latin typeface="Times New Roman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318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93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2BC349-B09B-4F8F-91C7-7D379471AB25}" type="slidenum">
              <a:rPr lang="en-US"/>
              <a:pPr/>
              <a:t>19</a:t>
            </a:fld>
            <a:endParaRPr lang="en-US" sz="1400">
              <a:latin typeface="Times New Roman" charset="0"/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3900"/>
            <a:ext cx="4781550" cy="3586163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991120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EB4600-7B72-433D-8F41-10FEF148E1C5}" type="slidenum">
              <a:rPr lang="en-US"/>
              <a:pPr/>
              <a:t>2</a:t>
            </a:fld>
            <a:endParaRPr lang="en-US" sz="1400">
              <a:latin typeface="Times New Roman" charset="0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240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604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8CD97B-AF36-4CBE-9F73-656B3B8BC577}" type="slidenum">
              <a:rPr lang="en-US"/>
              <a:pPr/>
              <a:t>20</a:t>
            </a:fld>
            <a:endParaRPr lang="en-US" sz="1400">
              <a:latin typeface="Times New Roman" charset="0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772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614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1A606B-CE1A-4F2D-8967-A60BE2AAFB65}" type="slidenum">
              <a:rPr lang="en-US"/>
              <a:pPr/>
              <a:t>21</a:t>
            </a:fld>
            <a:endParaRPr lang="en-US" sz="1400">
              <a:latin typeface="Times New Roman" charset="0"/>
            </a:endParaRPr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075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624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CA8C0-DBF1-4DAB-982B-9F458880AAB6}" type="slidenum">
              <a:rPr lang="en-US"/>
              <a:pPr/>
              <a:t>22</a:t>
            </a:fld>
            <a:endParaRPr lang="en-US" sz="1400">
              <a:latin typeface="Times New Roman" charset="0"/>
            </a:endParaRPr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314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634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E21513-0570-4AFB-B305-614800EDD849}" type="slidenum">
              <a:rPr lang="en-US"/>
              <a:pPr/>
              <a:t>23</a:t>
            </a:fld>
            <a:endParaRPr lang="en-US" sz="1400">
              <a:latin typeface="Times New Roman" charset="0"/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114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645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1B2286-3B6C-4CAE-A070-D26C029BF7FC}" type="slidenum">
              <a:rPr lang="en-US"/>
              <a:pPr/>
              <a:t>24</a:t>
            </a:fld>
            <a:endParaRPr lang="en-US" sz="1400">
              <a:latin typeface="Times New Roman" charset="0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372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655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BD6CF-EB1F-49D1-A9D0-070BDDB29DB8}" type="slidenum">
              <a:rPr lang="en-US"/>
              <a:pPr/>
              <a:t>25</a:t>
            </a:fld>
            <a:endParaRPr lang="en-US" sz="1400">
              <a:latin typeface="Times New Roman" charset="0"/>
            </a:endParaRPr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631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14145D-3A24-44F3-9C39-7FD7C73BA385}" type="slidenum">
              <a:rPr lang="en-US"/>
              <a:pPr/>
              <a:t>26</a:t>
            </a:fld>
            <a:endParaRPr lang="en-US" sz="1400">
              <a:latin typeface="Times New Roman" charset="0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865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675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0B63B8-B02A-4806-B062-33C312338FEA}" type="slidenum">
              <a:rPr lang="en-US"/>
              <a:pPr/>
              <a:t>27</a:t>
            </a:fld>
            <a:endParaRPr lang="en-US" sz="1400">
              <a:latin typeface="Times New Roman" charset="0"/>
            </a:endParaRPr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059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686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7BD48F-81A8-4E7D-BAAC-775EC05BD4EF}" type="slidenum">
              <a:rPr lang="en-US"/>
              <a:pPr/>
              <a:t>28</a:t>
            </a:fld>
            <a:endParaRPr lang="en-US" sz="1400">
              <a:latin typeface="Times New Roman" charset="0"/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3900"/>
            <a:ext cx="4781550" cy="3586163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8238598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056FA4-A963-4CDD-BABD-3D616D59A4D2}" type="slidenum">
              <a:rPr lang="en-US"/>
              <a:pPr/>
              <a:t>29</a:t>
            </a:fld>
            <a:endParaRPr lang="en-US" sz="1400">
              <a:latin typeface="Times New Roman" charset="0"/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3900"/>
            <a:ext cx="4781550" cy="3586163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4170775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CF37E9-CB6C-4640-BEE5-4D467E529692}" type="slidenum">
              <a:rPr lang="en-US"/>
              <a:pPr/>
              <a:t>3</a:t>
            </a:fld>
            <a:endParaRPr lang="en-US" sz="1400">
              <a:latin typeface="Times New Roman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875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706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D18181-87E1-4BEB-B6FC-FD940D56243F}" type="slidenum">
              <a:rPr lang="en-US"/>
              <a:pPr/>
              <a:t>30</a:t>
            </a:fld>
            <a:endParaRPr lang="en-US" sz="1400">
              <a:latin typeface="Times New Roman" charset="0"/>
            </a:endParaRPr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31838"/>
            <a:ext cx="4779962" cy="3584575"/>
          </a:xfrm>
          <a:ln w="12700" cap="flat">
            <a:solidFill>
              <a:schemeClr val="tx1"/>
            </a:solidFill>
          </a:ln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6125"/>
            <a:ext cx="5368925" cy="4297363"/>
          </a:xfrm>
          <a:noFill/>
          <a:ln w="9525">
            <a:noFill/>
          </a:ln>
        </p:spPr>
        <p:txBody>
          <a:bodyPr lIns="92048" tIns="46025" rIns="92048" bIns="4602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361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716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092F0F-79C4-4B87-8867-AC01C24D6028}" type="slidenum">
              <a:rPr lang="en-US"/>
              <a:pPr/>
              <a:t>31</a:t>
            </a:fld>
            <a:endParaRPr lang="en-US" sz="1400">
              <a:latin typeface="Times New Roman" charset="0"/>
            </a:endParaRPr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727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BE4BF-F63D-4DD2-ACBD-C275740D50DC}" type="slidenum">
              <a:rPr lang="en-US"/>
              <a:pPr/>
              <a:t>32</a:t>
            </a:fld>
            <a:endParaRPr lang="en-US" sz="1400">
              <a:latin typeface="Times New Roman" charset="0"/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131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737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E88757-94CC-4C5A-923C-4C8DC2D9B699}" type="slidenum">
              <a:rPr lang="en-US"/>
              <a:pPr/>
              <a:t>33</a:t>
            </a:fld>
            <a:endParaRPr lang="en-US" sz="1400">
              <a:latin typeface="Times New Roman" charset="0"/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469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747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C832AF-41CC-4134-AC26-B6C2A4776E60}" type="slidenum">
              <a:rPr lang="en-US"/>
              <a:pPr/>
              <a:t>34</a:t>
            </a:fld>
            <a:endParaRPr lang="en-US" sz="1400">
              <a:latin typeface="Times New Roman" charset="0"/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309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757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8BD29-4F44-4AB3-B416-33A8453FF923}" type="slidenum">
              <a:rPr lang="en-US"/>
              <a:pPr/>
              <a:t>35</a:t>
            </a:fld>
            <a:endParaRPr lang="en-US" sz="1400">
              <a:latin typeface="Times New Roman" charset="0"/>
            </a:endParaRP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745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768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951CC6-6652-4DEA-AC67-76D11A4D3F54}" type="slidenum">
              <a:rPr lang="en-US"/>
              <a:pPr/>
              <a:t>36</a:t>
            </a:fld>
            <a:endParaRPr lang="en-US" sz="1400">
              <a:latin typeface="Times New Roman" charset="0"/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708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778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B09949-C3EA-4CE5-8EE7-EED6946F2E88}" type="slidenum">
              <a:rPr lang="en-US"/>
              <a:pPr/>
              <a:t>37</a:t>
            </a:fld>
            <a:endParaRPr lang="en-US" sz="1400">
              <a:latin typeface="Times New Roman" charset="0"/>
            </a:endParaRPr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16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21D4A-DF2F-445D-A291-FAE834350082}" type="slidenum">
              <a:rPr lang="en-US"/>
              <a:pPr/>
              <a:t>4</a:t>
            </a:fld>
            <a:endParaRPr lang="en-US" sz="1400">
              <a:latin typeface="Times New Roman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37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99B222-EBFA-43E9-AE89-05007523F0E8}" type="slidenum">
              <a:rPr lang="en-US"/>
              <a:pPr/>
              <a:t>5</a:t>
            </a:fld>
            <a:endParaRPr lang="en-US" sz="1400">
              <a:latin typeface="Times New Roman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90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0405C-030F-45BF-AAD6-CCE0FE4E22C5}" type="slidenum">
              <a:rPr lang="en-US"/>
              <a:pPr/>
              <a:t>6</a:t>
            </a:fld>
            <a:endParaRPr lang="en-US" sz="1400">
              <a:latin typeface="Times New Roman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3900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46085" name="Rectangle 3"/>
          <p:cNvSpPr>
            <a:spLocks noChangeArrowheads="1"/>
          </p:cNvSpPr>
          <p:nvPr/>
        </p:nvSpPr>
        <p:spPr bwMode="auto">
          <a:xfrm>
            <a:off x="1219200" y="4768850"/>
            <a:ext cx="4876800" cy="6715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2048" tIns="46025" rIns="92048" bIns="46025">
            <a:spAutoFit/>
          </a:bodyPr>
          <a:lstStyle/>
          <a:p>
            <a:r>
              <a:rPr lang="en-US" sz="1400" b="0">
                <a:latin typeface="Garamond" pitchFamily="18" charset="0"/>
              </a:rPr>
              <a:t>This conceptual framework is useful in making sense of the advice given</a:t>
            </a:r>
          </a:p>
          <a:p>
            <a:r>
              <a:rPr lang="en-US" sz="1400" b="0">
                <a:latin typeface="Garamond" pitchFamily="18" charset="0"/>
              </a:rPr>
              <a:t>on the following pages.</a:t>
            </a:r>
          </a:p>
        </p:txBody>
      </p:sp>
    </p:spTree>
    <p:extLst>
      <p:ext uri="{BB962C8B-B14F-4D97-AF65-F5344CB8AC3E}">
        <p14:creationId xmlns:p14="http://schemas.microsoft.com/office/powerpoint/2010/main" val="2483489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EDD08-BB9B-4465-8A0E-1609A62B5E5E}" type="slidenum">
              <a:rPr lang="en-US"/>
              <a:pPr/>
              <a:t>7</a:t>
            </a:fld>
            <a:endParaRPr lang="en-US" sz="1400">
              <a:latin typeface="Times New Roman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3900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47109" name="Rectangle 3"/>
          <p:cNvSpPr>
            <a:spLocks noChangeArrowheads="1"/>
          </p:cNvSpPr>
          <p:nvPr/>
        </p:nvSpPr>
        <p:spPr bwMode="auto">
          <a:xfrm>
            <a:off x="1200150" y="4768850"/>
            <a:ext cx="5635625" cy="1055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48" tIns="46025" rIns="92048" bIns="46025">
            <a:spAutoFit/>
          </a:bodyPr>
          <a:lstStyle/>
          <a:p>
            <a:r>
              <a:rPr lang="en-US" sz="1400" b="0">
                <a:latin typeface="Garamond" pitchFamily="18" charset="0"/>
              </a:rPr>
              <a:t>An example of the F.A.E. is to take first impressions as a permanent index</a:t>
            </a:r>
          </a:p>
          <a:p>
            <a:r>
              <a:rPr lang="en-US" sz="1400" b="0">
                <a:latin typeface="Garamond" pitchFamily="18" charset="0"/>
              </a:rPr>
              <a:t>of a person’s behavior.</a:t>
            </a:r>
          </a:p>
          <a:p>
            <a:endParaRPr lang="en-US" sz="1400" b="0">
              <a:latin typeface="Garamond" pitchFamily="18" charset="0"/>
            </a:endParaRPr>
          </a:p>
          <a:p>
            <a:r>
              <a:rPr lang="en-US" sz="1400" b="0">
                <a:latin typeface="Garamond" pitchFamily="18" charset="0"/>
              </a:rPr>
              <a:t>However, the F.A.E. is </a:t>
            </a:r>
            <a:r>
              <a:rPr lang="en-US" sz="1400" b="0" i="1">
                <a:latin typeface="Garamond" pitchFamily="18" charset="0"/>
              </a:rPr>
              <a:t>much broader</a:t>
            </a:r>
            <a:r>
              <a:rPr lang="en-US" sz="1400" b="0">
                <a:latin typeface="Garamond" pitchFamily="18" charset="0"/>
              </a:rPr>
              <a:t> than first impressions; it occurs in all kinds</a:t>
            </a:r>
          </a:p>
          <a:p>
            <a:r>
              <a:rPr lang="en-US" sz="1400" b="0">
                <a:latin typeface="Garamond" pitchFamily="18" charset="0"/>
              </a:rPr>
              <a:t>of contacts at any time in a relationship.</a:t>
            </a:r>
          </a:p>
        </p:txBody>
      </p:sp>
    </p:spTree>
    <p:extLst>
      <p:ext uri="{BB962C8B-B14F-4D97-AF65-F5344CB8AC3E}">
        <p14:creationId xmlns:p14="http://schemas.microsoft.com/office/powerpoint/2010/main" val="1716689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481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06F134-189E-4C46-BF6F-FF9534695144}" type="slidenum">
              <a:rPr lang="en-US"/>
              <a:pPr/>
              <a:t>8</a:t>
            </a:fld>
            <a:endParaRPr lang="en-US" sz="1400">
              <a:latin typeface="Times New Roman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05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B99624-63A1-492A-85CE-C66CE8CACDDF}" type="slidenum">
              <a:rPr lang="en-US"/>
              <a:pPr/>
              <a:t>9</a:t>
            </a:fld>
            <a:endParaRPr lang="en-US" sz="1400">
              <a:latin typeface="Times New Roman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7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487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fld id="{4C44A4B8-5A4D-46C3-96BE-108655D6F812}" type="slidenum">
              <a:rPr lang="en-US" sz="1800" smtClean="0"/>
              <a:pPr>
                <a:defRPr/>
              </a:pPr>
              <a:t>‹#›</a:t>
            </a:fld>
            <a:endParaRPr lang="en-US" sz="1800" dirty="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2400" b="0">
              <a:latin typeface="Times New Roman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3276600" y="6642556"/>
            <a:ext cx="2520242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b="0" i="1" dirty="0"/>
              <a:t>Copyright </a:t>
            </a:r>
            <a:r>
              <a:rPr lang="en-US" sz="800" b="0" i="1"/>
              <a:t>© 2020 M. E. </a:t>
            </a:r>
            <a:r>
              <a:rPr lang="en-US" sz="800" b="0" i="1" dirty="0"/>
              <a:t>Kabay.  All rights reserved.</a:t>
            </a:r>
          </a:p>
        </p:txBody>
      </p:sp>
      <p:pic>
        <p:nvPicPr>
          <p:cNvPr id="4103" name="Picture 9" descr="NWU_2c_stacked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01000" y="0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429000"/>
          </a:xfrm>
        </p:spPr>
        <p:txBody>
          <a:bodyPr/>
          <a:lstStyle/>
          <a:p>
            <a:pPr algn="ctr"/>
            <a:r>
              <a:rPr lang="en-US" sz="6000" dirty="0"/>
              <a:t>Social Psychology </a:t>
            </a:r>
            <a:br>
              <a:rPr lang="en-US" sz="6000" dirty="0"/>
            </a:br>
            <a:r>
              <a:rPr lang="en-US" sz="6000" dirty="0"/>
              <a:t>&amp; INFOSEC</a:t>
            </a:r>
          </a:p>
        </p:txBody>
      </p:sp>
      <p:sp>
        <p:nvSpPr>
          <p:cNvPr id="5123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0" y="3429000"/>
            <a:ext cx="9144000" cy="3048000"/>
          </a:xfrm>
          <a:noFill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dirty="0"/>
              <a:t>CSH6 Chapter 50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“Using Social Psychology to Implement Security Policies”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M. E. Kabay, </a:t>
            </a:r>
            <a:r>
              <a:rPr lang="en-US" sz="3600" dirty="0" err="1"/>
              <a:t>Bridgitt</a:t>
            </a:r>
            <a:r>
              <a:rPr lang="en-US" sz="3600" dirty="0"/>
              <a:t> Robertson, </a:t>
            </a:r>
            <a:br>
              <a:rPr lang="en-US" sz="3600" dirty="0"/>
            </a:br>
            <a:r>
              <a:rPr lang="en-US" sz="3600" dirty="0"/>
              <a:t>Mani Akella, and D. T. Lang</a:t>
            </a:r>
          </a:p>
          <a:p>
            <a:pPr algn="ctr">
              <a:buFont typeface="Wingdings" pitchFamily="2" charset="2"/>
              <a:buNone/>
            </a:pPr>
            <a:endParaRPr lang="en-US" sz="3600" dirty="0"/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Cognition:  Forming Judgements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239000" cy="4648200"/>
          </a:xfrm>
        </p:spPr>
        <p:txBody>
          <a:bodyPr/>
          <a:lstStyle/>
          <a:p>
            <a:pPr marL="457200" indent="-457200">
              <a:buFont typeface="Wingdings" pitchFamily="2" charset="2"/>
              <a:buAutoNum type="arabicPeriod"/>
            </a:pPr>
            <a:r>
              <a:rPr lang="en-US" sz="3200"/>
              <a:t>Schemas influence perception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3200"/>
              <a:t>Decision-making usually includes only a small subset of available information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3200"/>
              <a:t>Language influences </a:t>
            </a:r>
            <a:br>
              <a:rPr lang="en-US" sz="3200"/>
            </a:br>
            <a:r>
              <a:rPr lang="en-US" sz="3200"/>
              <a:t>perception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3200"/>
              <a:t>Reasoning is only a small </a:t>
            </a:r>
            <a:br>
              <a:rPr lang="en-US" sz="3200"/>
            </a:br>
            <a:r>
              <a:rPr lang="en-US" sz="3200"/>
              <a:t>part of forming judgments </a:t>
            </a:r>
            <a:br>
              <a:rPr lang="en-US" sz="3200"/>
            </a:br>
            <a:r>
              <a:rPr lang="en-US" sz="3200"/>
              <a:t>or opinions</a:t>
            </a:r>
          </a:p>
        </p:txBody>
      </p:sp>
      <p:grpSp>
        <p:nvGrpSpPr>
          <p:cNvPr id="1029" name="Group 6"/>
          <p:cNvGrpSpPr>
            <a:grpSpLocks/>
          </p:cNvGrpSpPr>
          <p:nvPr/>
        </p:nvGrpSpPr>
        <p:grpSpPr bwMode="auto">
          <a:xfrm>
            <a:off x="6527800" y="3810000"/>
            <a:ext cx="2616200" cy="3048000"/>
            <a:chOff x="4112" y="2400"/>
            <a:chExt cx="1648" cy="1920"/>
          </a:xfrm>
        </p:grpSpPr>
        <p:graphicFrame>
          <p:nvGraphicFramePr>
            <p:cNvPr id="1026" name="Object 4"/>
            <p:cNvGraphicFramePr>
              <a:graphicFrameLocks noChangeAspect="1"/>
            </p:cNvGraphicFramePr>
            <p:nvPr/>
          </p:nvGraphicFramePr>
          <p:xfrm>
            <a:off x="4112" y="2400"/>
            <a:ext cx="1648" cy="19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" imgW="13076190" imgH="15238095" progId="">
                    <p:embed/>
                  </p:oleObj>
                </mc:Choice>
                <mc:Fallback>
                  <p:oleObj name="Photo Editor Photo" r:id="rId3" imgW="13076190" imgH="15238095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2" y="2400"/>
                          <a:ext cx="1648" cy="19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0" name="Oval 5"/>
            <p:cNvSpPr>
              <a:spLocks noChangeArrowheads="1"/>
            </p:cNvSpPr>
            <p:nvPr/>
          </p:nvSpPr>
          <p:spPr bwMode="auto">
            <a:xfrm>
              <a:off x="4386" y="2562"/>
              <a:ext cx="336" cy="336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Inadequate Sampling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524000"/>
            <a:ext cx="5257800" cy="4800600"/>
          </a:xfrm>
        </p:spPr>
        <p:txBody>
          <a:bodyPr/>
          <a:lstStyle/>
          <a:p>
            <a:r>
              <a:rPr lang="en-US"/>
              <a:t>Judgments are often based on inadequate samples</a:t>
            </a:r>
          </a:p>
          <a:p>
            <a:r>
              <a:rPr lang="en-US"/>
              <a:t>Early, negative, information weighted heavily</a:t>
            </a:r>
          </a:p>
          <a:p>
            <a:r>
              <a:rPr lang="en-US"/>
              <a:t>The </a:t>
            </a:r>
            <a:r>
              <a:rPr lang="en-US" i="1"/>
              <a:t>availability heuristic</a:t>
            </a:r>
            <a:r>
              <a:rPr lang="en-US"/>
              <a:t> can lead to errors in judgment</a:t>
            </a:r>
          </a:p>
          <a:p>
            <a:pPr lvl="1"/>
            <a:r>
              <a:rPr lang="en-US"/>
              <a:t>What’s easy to remember weighs too heavily in decision</a:t>
            </a:r>
          </a:p>
          <a:p>
            <a:pPr lvl="1"/>
            <a:r>
              <a:rPr lang="en-US"/>
              <a:t>Anecdotal evidence inappropriately strong</a:t>
            </a:r>
          </a:p>
        </p:txBody>
      </p:sp>
      <p:pic>
        <p:nvPicPr>
          <p:cNvPr id="9891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2881313" cy="40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Inadequate Sampling (cont’d)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4267200" cy="5029200"/>
          </a:xfrm>
        </p:spPr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en-US"/>
              <a:t>THEREFORE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/>
              <a:t>Provide decision makers with </a:t>
            </a:r>
            <a:r>
              <a:rPr lang="en-US" i="1"/>
              <a:t>powerful arguments first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/>
              <a:t>Ensure there’s lots of </a:t>
            </a:r>
            <a:r>
              <a:rPr lang="en-US" i="1"/>
              <a:t>striking, memorable evidence</a:t>
            </a:r>
            <a:r>
              <a:rPr lang="en-US"/>
              <a:t> in presentation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/>
              <a:t>Explicitly </a:t>
            </a:r>
            <a:r>
              <a:rPr lang="en-US" i="1"/>
              <a:t>challenge</a:t>
            </a:r>
            <a:r>
              <a:rPr lang="en-US"/>
              <a:t> incorrect intuition, preconceptions, conclusions</a:t>
            </a:r>
          </a:p>
        </p:txBody>
      </p:sp>
      <p:pic>
        <p:nvPicPr>
          <p:cNvPr id="4" name="Picture 5" descr="C:\Program Files\Microsoft Office\Media\CntCD1\ClipArt3\j02382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676400"/>
            <a:ext cx="3424238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Intercultural Differences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80010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International differences can lead to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Misunderstandings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Conflicts</a:t>
            </a:r>
          </a:p>
          <a:p>
            <a:pPr>
              <a:lnSpc>
                <a:spcPct val="80000"/>
              </a:lnSpc>
            </a:pPr>
            <a:r>
              <a:rPr lang="en-US" dirty="0"/>
              <a:t>History, interpretation can be </a:t>
            </a:r>
            <a:br>
              <a:rPr lang="en-US" dirty="0"/>
            </a:br>
            <a:r>
              <a:rPr lang="en-US" dirty="0"/>
              <a:t>different; e.g.,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Afghani Taliban forced </a:t>
            </a:r>
            <a:br>
              <a:rPr lang="en-US" dirty="0"/>
            </a:br>
            <a:r>
              <a:rPr lang="en-US" dirty="0"/>
              <a:t>non-Muslims to wear badges </a:t>
            </a:r>
            <a:br>
              <a:rPr lang="en-US" dirty="0"/>
            </a:br>
            <a:r>
              <a:rPr lang="en-US" dirty="0"/>
              <a:t>in public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So how </a:t>
            </a:r>
            <a:r>
              <a:rPr lang="en-US" i="1" dirty="0"/>
              <a:t>might</a:t>
            </a:r>
            <a:r>
              <a:rPr lang="en-US" dirty="0"/>
              <a:t> a </a:t>
            </a:r>
            <a:r>
              <a:rPr lang="en-US" i="1" dirty="0"/>
              <a:t>particular</a:t>
            </a:r>
            <a:br>
              <a:rPr lang="en-US" dirty="0"/>
            </a:br>
            <a:r>
              <a:rPr lang="en-US" dirty="0"/>
              <a:t>Hindu refugee from </a:t>
            </a:r>
            <a:br>
              <a:rPr lang="en-US" dirty="0"/>
            </a:br>
            <a:r>
              <a:rPr lang="en-US" dirty="0"/>
              <a:t>Afghanistan feel in the USA </a:t>
            </a:r>
            <a:br>
              <a:rPr lang="en-US" dirty="0"/>
            </a:br>
            <a:r>
              <a:rPr lang="en-US" dirty="0"/>
              <a:t>being forced to wear a badge </a:t>
            </a:r>
            <a:br>
              <a:rPr lang="en-US" dirty="0"/>
            </a:br>
            <a:r>
              <a:rPr lang="en-US" dirty="0"/>
              <a:t>to work?</a:t>
            </a:r>
          </a:p>
          <a:p>
            <a:pPr>
              <a:lnSpc>
                <a:spcPct val="80000"/>
              </a:lnSpc>
            </a:pPr>
            <a:r>
              <a:rPr lang="en-US" dirty="0"/>
              <a:t>DISCUSS such problems rather than dismissing them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3984625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Framing Reality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9144000" cy="5554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362200"/>
            <a:ext cx="6477000" cy="3352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Shift perception of reality</a:t>
            </a:r>
          </a:p>
          <a:p>
            <a:pPr>
              <a:lnSpc>
                <a:spcPct val="80000"/>
              </a:lnSpc>
            </a:pPr>
            <a:r>
              <a:rPr lang="en-US"/>
              <a:t>Expand range of experience</a:t>
            </a:r>
          </a:p>
          <a:p>
            <a:pPr>
              <a:lnSpc>
                <a:spcPct val="80000"/>
              </a:lnSpc>
            </a:pPr>
            <a:r>
              <a:rPr lang="en-US"/>
              <a:t>Give real-world examples</a:t>
            </a:r>
          </a:p>
          <a:p>
            <a:pPr>
              <a:lnSpc>
                <a:spcPct val="80000"/>
              </a:lnSpc>
            </a:pPr>
            <a:r>
              <a:rPr lang="en-US"/>
              <a:t>Provide opportunities for role-playing</a:t>
            </a:r>
          </a:p>
          <a:p>
            <a:pPr>
              <a:lnSpc>
                <a:spcPct val="80000"/>
              </a:lnSpc>
            </a:pPr>
            <a:r>
              <a:rPr lang="en-US"/>
              <a:t>Take time necessary to shift corporate culture</a:t>
            </a:r>
          </a:p>
          <a:p>
            <a:pPr>
              <a:lnSpc>
                <a:spcPct val="80000"/>
              </a:lnSpc>
            </a:pPr>
            <a:r>
              <a:rPr lang="en-US"/>
              <a:t>Keep security at forefront of awareness</a:t>
            </a:r>
          </a:p>
          <a:p>
            <a:pPr>
              <a:lnSpc>
                <a:spcPct val="80000"/>
              </a:lnSpc>
            </a:pPr>
            <a:r>
              <a:rPr lang="en-US"/>
              <a:t>Address feelings of participants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Your Policies Across:</a:t>
            </a:r>
            <a:br>
              <a:rPr lang="en-US"/>
            </a:br>
            <a:r>
              <a:rPr lang="en-US"/>
              <a:t>Effective Communication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What influences pace of change:</a:t>
            </a:r>
          </a:p>
          <a:p>
            <a:r>
              <a:rPr lang="en-US" dirty="0"/>
              <a:t>Audience/Listener variables</a:t>
            </a:r>
          </a:p>
          <a:p>
            <a:r>
              <a:rPr lang="en-US" dirty="0"/>
              <a:t>Channel variables</a:t>
            </a:r>
          </a:p>
          <a:p>
            <a:r>
              <a:rPr lang="en-US" dirty="0"/>
              <a:t>Communicator/Presenter variables</a:t>
            </a:r>
          </a:p>
          <a:p>
            <a:r>
              <a:rPr lang="en-US" dirty="0"/>
              <a:t>Message variables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For narrated lectures on effective communications, see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LEADERSHIP parts 3 and 4 on</a:t>
            </a:r>
          </a:p>
          <a:p>
            <a:pPr>
              <a:buFont typeface="Wingdings" pitchFamily="2" charset="2"/>
              <a:buNone/>
            </a:pPr>
            <a:r>
              <a:rPr lang="en-US" u="sng" dirty="0">
                <a:latin typeface="Arial Narrow" pitchFamily="34" charset="0"/>
              </a:rPr>
              <a:t>http://www.mekabay.com/msia/public/index.htm</a:t>
            </a:r>
          </a:p>
        </p:txBody>
      </p:sp>
      <p:pic>
        <p:nvPicPr>
          <p:cNvPr id="9953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6850" y="1219200"/>
            <a:ext cx="2460625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Beliefs and Attitudes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066800"/>
            <a:ext cx="6248400" cy="5257800"/>
          </a:xfrm>
        </p:spPr>
        <p:txBody>
          <a:bodyPr/>
          <a:lstStyle/>
          <a:p>
            <a:r>
              <a:rPr lang="en-US" dirty="0"/>
              <a:t>Belief: cognitive information without </a:t>
            </a:r>
            <a:r>
              <a:rPr lang="en-US" i="1" dirty="0"/>
              <a:t>affect </a:t>
            </a:r>
            <a:r>
              <a:rPr lang="en-US" dirty="0"/>
              <a:t>(feelings)</a:t>
            </a:r>
          </a:p>
          <a:p>
            <a:pPr lvl="1"/>
            <a:r>
              <a:rPr lang="en-US" dirty="0"/>
              <a:t>“The operators are responsible for tape mounts.”</a:t>
            </a:r>
          </a:p>
          <a:p>
            <a:r>
              <a:rPr lang="en-US" dirty="0"/>
              <a:t>Attitude: evaluation or emotional response</a:t>
            </a:r>
          </a:p>
          <a:p>
            <a:pPr lvl="1"/>
            <a:r>
              <a:rPr lang="en-US" dirty="0"/>
              <a:t>“The */$&amp;/! operators are supposed to be responsible for tape mounts!”</a:t>
            </a:r>
          </a:p>
          <a:p>
            <a:r>
              <a:rPr lang="en-US" dirty="0"/>
              <a:t>Cognitive dissonance: incompatible beliefs,  attitudes or behavior</a:t>
            </a:r>
          </a:p>
          <a:p>
            <a:pPr lvl="1"/>
            <a:r>
              <a:rPr lang="en-US" dirty="0"/>
              <a:t>“</a:t>
            </a:r>
            <a:r>
              <a:rPr lang="en-US" dirty="0">
                <a:solidFill>
                  <a:srgbClr val="009900"/>
                </a:solidFill>
              </a:rPr>
              <a:t>I am an honest person</a:t>
            </a:r>
            <a:r>
              <a:rPr lang="en-US" dirty="0"/>
              <a:t> – </a:t>
            </a:r>
            <a:r>
              <a:rPr lang="en-US" i="1" dirty="0"/>
              <a:t>but </a:t>
            </a:r>
            <a:r>
              <a:rPr lang="en-US" dirty="0">
                <a:solidFill>
                  <a:srgbClr val="CC0000"/>
                </a:solidFill>
              </a:rPr>
              <a:t>I have taken home three dozen blank CD-RW disks this month from the company stockroom</a:t>
            </a:r>
            <a:r>
              <a:rPr lang="en-US" dirty="0"/>
              <a:t>.”</a:t>
            </a:r>
          </a:p>
        </p:txBody>
      </p:sp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" y="2830512"/>
            <a:ext cx="1825625" cy="1741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" y="1096963"/>
            <a:ext cx="1828800" cy="1570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2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724400"/>
            <a:ext cx="1828800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Beliefs and Attitudes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001000" cy="5257800"/>
          </a:xfrm>
        </p:spPr>
        <p:txBody>
          <a:bodyPr/>
          <a:lstStyle/>
          <a:p>
            <a:r>
              <a:rPr lang="en-US"/>
              <a:t>Before attempting to change beliefs and attitudes, study what they are</a:t>
            </a:r>
          </a:p>
          <a:p>
            <a:pPr lvl="1"/>
            <a:r>
              <a:rPr lang="en-US"/>
              <a:t>Interviews</a:t>
            </a:r>
          </a:p>
          <a:p>
            <a:pPr lvl="1"/>
            <a:r>
              <a:rPr lang="en-US"/>
              <a:t>Focus groups</a:t>
            </a:r>
          </a:p>
          <a:p>
            <a:pPr lvl="1"/>
            <a:r>
              <a:rPr lang="en-US"/>
              <a:t>Surveys</a:t>
            </a:r>
          </a:p>
          <a:p>
            <a:r>
              <a:rPr lang="en-US"/>
              <a:t>Use language carefully</a:t>
            </a:r>
          </a:p>
          <a:p>
            <a:pPr lvl="1"/>
            <a:r>
              <a:rPr lang="en-US"/>
              <a:t>Positive terms for </a:t>
            </a:r>
            <a:br>
              <a:rPr lang="en-US"/>
            </a:br>
            <a:r>
              <a:rPr lang="en-US"/>
              <a:t>desired end-point</a:t>
            </a:r>
          </a:p>
          <a:p>
            <a:r>
              <a:rPr lang="en-US"/>
              <a:t>Encouragement is </a:t>
            </a:r>
            <a:br>
              <a:rPr lang="en-US"/>
            </a:br>
            <a:r>
              <a:rPr lang="en-US"/>
              <a:t>effective</a:t>
            </a:r>
          </a:p>
          <a:p>
            <a:pPr lvl="1"/>
            <a:r>
              <a:rPr lang="en-US"/>
              <a:t>Even minor praise, smile can shape beliefs and attitudes</a:t>
            </a:r>
          </a:p>
          <a:p>
            <a:r>
              <a:rPr lang="en-US"/>
              <a:t>Allow time for change – weeks at least</a:t>
            </a:r>
          </a:p>
        </p:txBody>
      </p:sp>
      <p:pic>
        <p:nvPicPr>
          <p:cNvPr id="10465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1676400"/>
            <a:ext cx="49149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Beliefs and Attitudes (cont’d)</a:t>
            </a:r>
          </a:p>
        </p:txBody>
      </p:sp>
      <p:pic>
        <p:nvPicPr>
          <p:cNvPr id="1048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1219200"/>
            <a:ext cx="3924300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1219200"/>
            <a:ext cx="4953000" cy="5334000"/>
          </a:xfrm>
        </p:spPr>
        <p:txBody>
          <a:bodyPr/>
          <a:lstStyle/>
          <a:p>
            <a:r>
              <a:rPr lang="en-US" sz="2000"/>
              <a:t>Suggestions for security group:</a:t>
            </a:r>
          </a:p>
          <a:p>
            <a:r>
              <a:rPr lang="en-US" sz="2000"/>
              <a:t>Explore current beliefs and attitudes towards security</a:t>
            </a:r>
          </a:p>
          <a:p>
            <a:pPr lvl="1"/>
            <a:r>
              <a:rPr lang="en-US" sz="2000"/>
              <a:t>Identify areas of conflict, negative affect</a:t>
            </a:r>
          </a:p>
          <a:p>
            <a:pPr lvl="1"/>
            <a:r>
              <a:rPr lang="en-US" sz="2000"/>
              <a:t>Correct erroneous beliefs fast</a:t>
            </a:r>
          </a:p>
          <a:p>
            <a:pPr lvl="1"/>
            <a:r>
              <a:rPr lang="en-US" sz="2000"/>
              <a:t>Explore why some policies are successful</a:t>
            </a:r>
          </a:p>
          <a:p>
            <a:r>
              <a:rPr lang="en-US" sz="2000"/>
              <a:t>Provide consistent pro</a:t>
            </a:r>
            <a:r>
              <a:rPr lang="en-US" sz="2000">
                <a:cs typeface="Times New Roman (Arabic)" charset="-78"/>
              </a:rPr>
              <a:t>-</a:t>
            </a:r>
            <a:r>
              <a:rPr lang="en-US" sz="2000"/>
              <a:t>security messages to avoid dissonance</a:t>
            </a:r>
          </a:p>
          <a:p>
            <a:pPr lvl="1"/>
            <a:r>
              <a:rPr lang="en-US" sz="2000"/>
              <a:t>E.g., managers should not ignore polices</a:t>
            </a:r>
          </a:p>
          <a:p>
            <a:r>
              <a:rPr lang="en-US" sz="2000"/>
              <a:t>Rewards more effective than punishment</a:t>
            </a:r>
          </a:p>
          <a:p>
            <a:pPr lvl="1"/>
            <a:r>
              <a:rPr lang="en-US" sz="2000"/>
              <a:t>Encouraging positive attitudes &amp; behavior</a:t>
            </a:r>
          </a:p>
        </p:txBody>
      </p:sp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8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Prejudice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7772400" cy="5562600"/>
          </a:xfrm>
        </p:spPr>
        <p:txBody>
          <a:bodyPr/>
          <a:lstStyle/>
          <a:p>
            <a:r>
              <a:rPr lang="en-US" dirty="0"/>
              <a:t>Stereotypes – simple models of others;</a:t>
            </a:r>
          </a:p>
          <a:p>
            <a:pPr lvl="1"/>
            <a:r>
              <a:rPr lang="en-US" dirty="0"/>
              <a:t>e.g., racial profiling, assumptions about security officers</a:t>
            </a:r>
          </a:p>
          <a:p>
            <a:r>
              <a:rPr lang="en-US" dirty="0"/>
              <a:t>Roots of prejudice are many – historical, social, familial, psychological, personal</a:t>
            </a:r>
          </a:p>
          <a:p>
            <a:r>
              <a:rPr lang="en-US" dirty="0"/>
              <a:t>Authoritarian personality includes prejudice</a:t>
            </a:r>
          </a:p>
          <a:p>
            <a:r>
              <a:rPr lang="en-US" dirty="0"/>
              <a:t>Minimal-group research – easy to generate inter-group hostility and prejudice simply by grouping</a:t>
            </a:r>
          </a:p>
          <a:p>
            <a:r>
              <a:rPr lang="en-US" dirty="0"/>
              <a:t>Group competition exacerbates prejudice</a:t>
            </a:r>
          </a:p>
          <a:p>
            <a:pPr lvl="1"/>
            <a:r>
              <a:rPr lang="en-US" dirty="0"/>
              <a:t>Creating common goals and projects for hostile groups mitigates prejudice</a:t>
            </a:r>
          </a:p>
          <a:p>
            <a:r>
              <a:rPr lang="en-US" dirty="0"/>
              <a:t>Favorable depictions improve inter-group relations</a:t>
            </a: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in CSH6 Ch 50*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Rationality is Not Enough</a:t>
            </a:r>
          </a:p>
          <a:p>
            <a:r>
              <a:rPr lang="en-US" dirty="0"/>
              <a:t>Getting Your Security Policies </a:t>
            </a:r>
            <a:br>
              <a:rPr lang="en-US" dirty="0"/>
            </a:br>
            <a:r>
              <a:rPr lang="en-US" dirty="0"/>
              <a:t>Across</a:t>
            </a:r>
          </a:p>
          <a:p>
            <a:r>
              <a:rPr lang="en-US" dirty="0"/>
              <a:t>Encouraging Initiative</a:t>
            </a:r>
          </a:p>
          <a:p>
            <a:r>
              <a:rPr lang="en-US" dirty="0"/>
              <a:t>Group Behavior</a:t>
            </a:r>
          </a:p>
          <a:p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_________</a:t>
            </a:r>
          </a:p>
          <a:p>
            <a:pPr>
              <a:buFont typeface="Wingdings" pitchFamily="2" charset="2"/>
              <a:buNone/>
            </a:pPr>
            <a:r>
              <a:rPr lang="en-US" sz="1600" dirty="0"/>
              <a:t>* NOTES:</a:t>
            </a:r>
          </a:p>
          <a:p>
            <a:pPr>
              <a:buFont typeface="Wingdings" pitchFamily="2" charset="2"/>
              <a:buNone/>
            </a:pPr>
            <a:r>
              <a:rPr lang="en-US" sz="1600" dirty="0"/>
              <a:t>1)	Detailed, narrated lectures on organizational psychology are available at </a:t>
            </a:r>
            <a:r>
              <a:rPr lang="en-US" sz="1800" u="sng" dirty="0">
                <a:latin typeface="Arial Narrow" pitchFamily="34" charset="0"/>
              </a:rPr>
              <a:t>http://www.mekabay.com/courses/academic/norwich/msia/index.htm</a:t>
            </a:r>
            <a:endParaRPr lang="en-US" sz="2000" u="sng" dirty="0">
              <a:latin typeface="Arial Narrow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dirty="0"/>
              <a:t>	as a complete lecture (15.7MB Zipped) or in parts.</a:t>
            </a:r>
          </a:p>
          <a:p>
            <a:pPr>
              <a:buFont typeface="Wingdings" pitchFamily="2" charset="2"/>
              <a:buNone/>
            </a:pPr>
            <a:r>
              <a:rPr lang="en-US" sz="1600" dirty="0"/>
              <a:t>2) This presentation goes beyond </a:t>
            </a:r>
            <a:r>
              <a:rPr lang="en-US" sz="1600" dirty="0" err="1"/>
              <a:t>Ch</a:t>
            </a:r>
            <a:r>
              <a:rPr lang="en-US" sz="1600" dirty="0"/>
              <a:t> 50 in some respects.</a:t>
            </a:r>
            <a:endParaRPr lang="en-US" sz="1600" u="sng" dirty="0">
              <a:latin typeface="Arial Narrow" pitchFamily="34" charset="0"/>
            </a:endParaRPr>
          </a:p>
        </p:txBody>
      </p:sp>
      <p:pic>
        <p:nvPicPr>
          <p:cNvPr id="9738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990600"/>
            <a:ext cx="3276600" cy="3817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Encouraging Initiative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5334000" cy="4648200"/>
          </a:xfrm>
        </p:spPr>
        <p:txBody>
          <a:bodyPr/>
          <a:lstStyle/>
          <a:p>
            <a:r>
              <a:rPr lang="en-US" sz="2800" dirty="0" err="1"/>
              <a:t>Prosocial</a:t>
            </a:r>
            <a:r>
              <a:rPr lang="en-US" sz="2800" dirty="0"/>
              <a:t> Behavior</a:t>
            </a:r>
          </a:p>
          <a:p>
            <a:r>
              <a:rPr lang="en-US" sz="2800" dirty="0"/>
              <a:t>Conformity, </a:t>
            </a:r>
            <a:br>
              <a:rPr lang="en-US" sz="2800" dirty="0"/>
            </a:br>
            <a:r>
              <a:rPr lang="en-US" sz="2800" dirty="0"/>
              <a:t>Compliance and </a:t>
            </a:r>
            <a:br>
              <a:rPr lang="en-US" sz="2800" dirty="0"/>
            </a:br>
            <a:r>
              <a:rPr lang="en-US" sz="2800" dirty="0"/>
              <a:t>Obedience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7325" y="914400"/>
            <a:ext cx="2606675" cy="5943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</a:t>
            </a:r>
            <a:r>
              <a:rPr lang="en-US">
                <a:cs typeface="Times New Roman (Arabic)" charset="-78"/>
              </a:rPr>
              <a:t>-</a:t>
            </a:r>
            <a:r>
              <a:rPr lang="en-US"/>
              <a:t>Social (Helpful) Behavior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Acting helpfully requires 4 steps:</a:t>
            </a:r>
          </a:p>
          <a:p>
            <a:r>
              <a:rPr lang="en-US"/>
              <a:t>Notice problem</a:t>
            </a:r>
          </a:p>
          <a:p>
            <a:pPr lvl="1"/>
            <a:r>
              <a:rPr lang="en-US"/>
              <a:t>Need awareness</a:t>
            </a:r>
          </a:p>
          <a:p>
            <a:r>
              <a:rPr lang="en-US"/>
              <a:t>Recognize as emergency</a:t>
            </a:r>
          </a:p>
          <a:p>
            <a:pPr lvl="1"/>
            <a:r>
              <a:rPr lang="en-US"/>
              <a:t>Need training</a:t>
            </a:r>
          </a:p>
          <a:p>
            <a:r>
              <a:rPr lang="en-US"/>
              <a:t>Take responsibility for action</a:t>
            </a:r>
          </a:p>
          <a:p>
            <a:pPr lvl="1"/>
            <a:r>
              <a:rPr lang="en-US"/>
              <a:t>Need climate for responsible action</a:t>
            </a:r>
          </a:p>
          <a:p>
            <a:pPr lvl="1"/>
            <a:r>
              <a:rPr lang="en-US"/>
              <a:t>No worry about looking foolish</a:t>
            </a:r>
          </a:p>
          <a:p>
            <a:r>
              <a:rPr lang="en-US"/>
              <a:t>Decide on action</a:t>
            </a:r>
          </a:p>
          <a:p>
            <a:pPr lvl="1"/>
            <a:r>
              <a:rPr lang="en-US"/>
              <a:t>Sound training, good policies</a:t>
            </a:r>
          </a:p>
        </p:txBody>
      </p:sp>
      <p:pic>
        <p:nvPicPr>
          <p:cNvPr id="10537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0"/>
            <a:ext cx="2743200" cy="270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Pro-Sociality (cont’d)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7162800" cy="5486400"/>
          </a:xfrm>
        </p:spPr>
        <p:txBody>
          <a:bodyPr/>
          <a:lstStyle/>
          <a:p>
            <a:r>
              <a:rPr lang="en-US"/>
              <a:t>Bystander Effect</a:t>
            </a:r>
          </a:p>
          <a:p>
            <a:pPr lvl="1"/>
            <a:r>
              <a:rPr lang="en-US"/>
              <a:t>Larger groups have slower reaction time</a:t>
            </a:r>
          </a:p>
          <a:p>
            <a:pPr lvl="1"/>
            <a:r>
              <a:rPr lang="en-US"/>
              <a:t>Diffusion of responsibility</a:t>
            </a:r>
          </a:p>
          <a:p>
            <a:pPr lvl="1"/>
            <a:r>
              <a:rPr lang="en-US"/>
              <a:t>Uncertainty about social climate</a:t>
            </a:r>
          </a:p>
          <a:p>
            <a:r>
              <a:rPr lang="en-US"/>
              <a:t>Counter bystander </a:t>
            </a:r>
            <a:br>
              <a:rPr lang="en-US"/>
            </a:br>
            <a:r>
              <a:rPr lang="en-US"/>
              <a:t>effect using rewards </a:t>
            </a:r>
            <a:br>
              <a:rPr lang="en-US"/>
            </a:br>
            <a:r>
              <a:rPr lang="en-US"/>
              <a:t>for responsible </a:t>
            </a:r>
            <a:br>
              <a:rPr lang="en-US"/>
            </a:br>
            <a:r>
              <a:rPr lang="en-US"/>
              <a:t>behavior</a:t>
            </a:r>
          </a:p>
          <a:p>
            <a:pPr lvl="1"/>
            <a:r>
              <a:rPr lang="en-US"/>
              <a:t>E.g., reporting </a:t>
            </a:r>
            <a:br>
              <a:rPr lang="en-US"/>
            </a:br>
            <a:r>
              <a:rPr lang="en-US"/>
              <a:t>security violations</a:t>
            </a:r>
          </a:p>
          <a:p>
            <a:pPr lvl="1"/>
            <a:r>
              <a:rPr lang="en-US"/>
              <a:t>Challenging </a:t>
            </a:r>
            <a:br>
              <a:rPr lang="en-US"/>
            </a:br>
            <a:r>
              <a:rPr lang="en-US"/>
              <a:t>unbadged </a:t>
            </a:r>
            <a:br>
              <a:rPr lang="en-US"/>
            </a:br>
            <a:r>
              <a:rPr lang="en-US"/>
              <a:t>strangers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743200"/>
            <a:ext cx="5217466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Pro-Sociality (cont’d)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162800" cy="5105400"/>
          </a:xfrm>
        </p:spPr>
        <p:txBody>
          <a:bodyPr/>
          <a:lstStyle/>
          <a:p>
            <a:r>
              <a:rPr lang="en-US" dirty="0"/>
              <a:t>Cost-benefit analysis</a:t>
            </a:r>
          </a:p>
          <a:p>
            <a:pPr lvl="1"/>
            <a:r>
              <a:rPr lang="en-US" dirty="0"/>
              <a:t>Make </a:t>
            </a:r>
            <a:r>
              <a:rPr lang="en-US" dirty="0" err="1"/>
              <a:t>prosociality</a:t>
            </a:r>
            <a:r>
              <a:rPr lang="en-US" dirty="0"/>
              <a:t> low cost / high gain</a:t>
            </a:r>
          </a:p>
          <a:p>
            <a:pPr lvl="1"/>
            <a:r>
              <a:rPr lang="en-US" dirty="0"/>
              <a:t>Provide hotline for security violations</a:t>
            </a:r>
          </a:p>
          <a:p>
            <a:pPr lvl="1"/>
            <a:r>
              <a:rPr lang="en-US" dirty="0"/>
              <a:t>Allow anonymity in reports</a:t>
            </a:r>
          </a:p>
          <a:p>
            <a:r>
              <a:rPr lang="en-US" dirty="0"/>
              <a:t>Make failing to support policy expensive</a:t>
            </a:r>
          </a:p>
          <a:p>
            <a:pPr lvl="1"/>
            <a:r>
              <a:rPr lang="en-US" dirty="0"/>
              <a:t>Personnel policies:  clear sanctions</a:t>
            </a:r>
          </a:p>
          <a:p>
            <a:pPr lvl="1"/>
            <a:r>
              <a:rPr lang="en-US" dirty="0"/>
              <a:t>Performance review</a:t>
            </a:r>
          </a:p>
          <a:p>
            <a:pPr lvl="1"/>
            <a:r>
              <a:rPr lang="en-US" dirty="0"/>
              <a:t>Possible dismissal</a:t>
            </a:r>
          </a:p>
        </p:txBody>
      </p:sp>
      <p:pic>
        <p:nvPicPr>
          <p:cNvPr id="1057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810000"/>
            <a:ext cx="3352800" cy="2909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Conformity, Compliance and Obedience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162800" cy="5029200"/>
          </a:xfrm>
        </p:spPr>
        <p:txBody>
          <a:bodyPr/>
          <a:lstStyle/>
          <a:p>
            <a:r>
              <a:rPr lang="en-US" dirty="0"/>
              <a:t>Shift normative values towards goal</a:t>
            </a:r>
          </a:p>
          <a:p>
            <a:pPr lvl="1"/>
            <a:r>
              <a:rPr lang="en-US" dirty="0"/>
              <a:t>Express expectation of cooperation – “We”</a:t>
            </a:r>
          </a:p>
          <a:p>
            <a:r>
              <a:rPr lang="en-US" dirty="0"/>
              <a:t>Group solidarity increases conformity</a:t>
            </a:r>
          </a:p>
          <a:p>
            <a:pPr lvl="1"/>
            <a:r>
              <a:rPr lang="en-US" dirty="0"/>
              <a:t>Group exercises, games, teamwork</a:t>
            </a:r>
          </a:p>
          <a:p>
            <a:pPr lvl="1"/>
            <a:r>
              <a:rPr lang="en-US" dirty="0"/>
              <a:t>If using contests, mix up the teams</a:t>
            </a:r>
          </a:p>
          <a:p>
            <a:r>
              <a:rPr lang="en-US" dirty="0"/>
              <a:t>Outliers are especially important</a:t>
            </a:r>
          </a:p>
          <a:p>
            <a:pPr lvl="1"/>
            <a:r>
              <a:rPr lang="en-US" dirty="0"/>
              <a:t>Both enthusiasts and resisters</a:t>
            </a:r>
          </a:p>
          <a:p>
            <a:r>
              <a:rPr lang="en-US" dirty="0"/>
              <a:t>Norm of reciprocity</a:t>
            </a:r>
          </a:p>
          <a:p>
            <a:pPr lvl="1"/>
            <a:r>
              <a:rPr lang="en-US" dirty="0"/>
              <a:t>Give a little, get a little</a:t>
            </a:r>
          </a:p>
          <a:p>
            <a:r>
              <a:rPr lang="en-US" dirty="0"/>
              <a:t>Foot in the door</a:t>
            </a:r>
          </a:p>
          <a:p>
            <a:pPr lvl="1"/>
            <a:r>
              <a:rPr lang="en-US" dirty="0"/>
              <a:t>Get a little, get more</a:t>
            </a:r>
          </a:p>
        </p:txBody>
      </p:sp>
      <p:grpSp>
        <p:nvGrpSpPr>
          <p:cNvPr id="27652" name="Group 6"/>
          <p:cNvGrpSpPr>
            <a:grpSpLocks/>
          </p:cNvGrpSpPr>
          <p:nvPr/>
        </p:nvGrpSpPr>
        <p:grpSpPr bwMode="auto">
          <a:xfrm>
            <a:off x="5105400" y="4662488"/>
            <a:ext cx="4038600" cy="2195512"/>
            <a:chOff x="3216" y="2937"/>
            <a:chExt cx="2640" cy="1383"/>
          </a:xfrm>
        </p:grpSpPr>
        <p:pic>
          <p:nvPicPr>
            <p:cNvPr id="2765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6" y="2937"/>
              <a:ext cx="2640" cy="138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27654" name="AutoShape 5"/>
            <p:cNvSpPr>
              <a:spLocks noChangeArrowheads="1"/>
            </p:cNvSpPr>
            <p:nvPr/>
          </p:nvSpPr>
          <p:spPr bwMode="auto">
            <a:xfrm>
              <a:off x="4512" y="3120"/>
              <a:ext cx="960" cy="288"/>
            </a:xfrm>
            <a:custGeom>
              <a:avLst/>
              <a:gdLst>
                <a:gd name="T0" fmla="*/ 720 w 21600"/>
                <a:gd name="T1" fmla="*/ 0 h 21600"/>
                <a:gd name="T2" fmla="*/ 0 w 21600"/>
                <a:gd name="T3" fmla="*/ 144 h 21600"/>
                <a:gd name="T4" fmla="*/ 720 w 21600"/>
                <a:gd name="T5" fmla="*/ 288 h 21600"/>
                <a:gd name="T6" fmla="*/ 960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99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Group Behavior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3200400" cy="3124200"/>
          </a:xfrm>
        </p:spPr>
        <p:txBody>
          <a:bodyPr/>
          <a:lstStyle/>
          <a:p>
            <a:r>
              <a:rPr lang="en-US" sz="2800"/>
              <a:t>Social Arousal</a:t>
            </a:r>
          </a:p>
          <a:p>
            <a:r>
              <a:rPr lang="en-US" sz="2800"/>
              <a:t>Locus of Control</a:t>
            </a:r>
          </a:p>
          <a:p>
            <a:r>
              <a:rPr lang="en-US" sz="2800"/>
              <a:t>Group Polarization</a:t>
            </a:r>
          </a:p>
          <a:p>
            <a:r>
              <a:rPr lang="en-US" sz="2800"/>
              <a:t>Groupthink</a:t>
            </a:r>
          </a:p>
        </p:txBody>
      </p:sp>
      <p:pic>
        <p:nvPicPr>
          <p:cNvPr id="10618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447800"/>
            <a:ext cx="5562600" cy="417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609600"/>
          </a:xfrm>
        </p:spPr>
        <p:txBody>
          <a:bodyPr/>
          <a:lstStyle/>
          <a:p>
            <a:r>
              <a:rPr lang="en-US"/>
              <a:t>Social Arousal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305800" cy="2286000"/>
          </a:xfrm>
        </p:spPr>
        <p:txBody>
          <a:bodyPr/>
          <a:lstStyle/>
          <a:p>
            <a:r>
              <a:rPr lang="en-US" sz="2000"/>
              <a:t>Large groups cause “social arousal”</a:t>
            </a:r>
          </a:p>
          <a:p>
            <a:pPr lvl="1"/>
            <a:r>
              <a:rPr lang="en-US" sz="2000"/>
              <a:t>Increased awareness of self and others</a:t>
            </a:r>
          </a:p>
          <a:p>
            <a:pPr lvl="1"/>
            <a:r>
              <a:rPr lang="en-US" sz="2000"/>
              <a:t>Facilitates </a:t>
            </a:r>
            <a:r>
              <a:rPr lang="en-US" sz="2000" i="1"/>
              <a:t>well-learne</a:t>
            </a:r>
            <a:r>
              <a:rPr lang="en-US" sz="2000"/>
              <a:t>d habits</a:t>
            </a:r>
          </a:p>
          <a:p>
            <a:pPr lvl="1"/>
            <a:r>
              <a:rPr lang="en-US" sz="2000" i="1"/>
              <a:t>Interferes</a:t>
            </a:r>
            <a:r>
              <a:rPr lang="en-US" sz="2000"/>
              <a:t> with </a:t>
            </a:r>
            <a:r>
              <a:rPr lang="en-US" sz="2000" i="1"/>
              <a:t>poorly-learned</a:t>
            </a:r>
            <a:r>
              <a:rPr lang="en-US" sz="2000"/>
              <a:t> habits</a:t>
            </a:r>
          </a:p>
          <a:p>
            <a:r>
              <a:rPr lang="en-US" sz="2000"/>
              <a:t>Therefore </a:t>
            </a:r>
            <a:r>
              <a:rPr lang="en-US" sz="2000" i="1"/>
              <a:t>avoid large groups</a:t>
            </a:r>
            <a:r>
              <a:rPr lang="en-US" sz="2000"/>
              <a:t> for early security training</a:t>
            </a:r>
          </a:p>
          <a:p>
            <a:r>
              <a:rPr lang="en-US" sz="2000"/>
              <a:t>Provide individualized learning as major tool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2288"/>
            <a:ext cx="9144000" cy="3795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Locus of Control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0" y="990600"/>
            <a:ext cx="36576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People work better when they feel in control</a:t>
            </a:r>
          </a:p>
          <a:p>
            <a:pPr lvl="1">
              <a:lnSpc>
                <a:spcPct val="80000"/>
              </a:lnSpc>
            </a:pPr>
            <a:r>
              <a:rPr lang="en-US"/>
              <a:t>Able to affect outcomes</a:t>
            </a:r>
          </a:p>
          <a:p>
            <a:pPr lvl="1">
              <a:lnSpc>
                <a:spcPct val="80000"/>
              </a:lnSpc>
            </a:pPr>
            <a:r>
              <a:rPr lang="en-US"/>
              <a:t>Considered by decision-makers</a:t>
            </a:r>
          </a:p>
          <a:p>
            <a:pPr lvl="1">
              <a:lnSpc>
                <a:spcPct val="80000"/>
              </a:lnSpc>
            </a:pPr>
            <a:r>
              <a:rPr lang="en-US"/>
              <a:t>Listened-to</a:t>
            </a:r>
          </a:p>
          <a:p>
            <a:pPr>
              <a:lnSpc>
                <a:spcPct val="80000"/>
              </a:lnSpc>
            </a:pPr>
            <a:r>
              <a:rPr lang="en-US"/>
              <a:t>Experimental evidence</a:t>
            </a:r>
          </a:p>
          <a:p>
            <a:pPr lvl="1">
              <a:lnSpc>
                <a:spcPct val="80000"/>
              </a:lnSpc>
            </a:pPr>
            <a:r>
              <a:rPr lang="en-US"/>
              <a:t>Teams working in noisy environment</a:t>
            </a:r>
          </a:p>
          <a:p>
            <a:pPr lvl="1">
              <a:lnSpc>
                <a:spcPct val="80000"/>
              </a:lnSpc>
            </a:pPr>
            <a:r>
              <a:rPr lang="en-US"/>
              <a:t>Patients in convalescence homes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5267325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Locus of Control (1)</a:t>
            </a:r>
          </a:p>
        </p:txBody>
      </p:sp>
      <p:graphicFrame>
        <p:nvGraphicFramePr>
          <p:cNvPr id="2050" name="Object 4"/>
          <p:cNvGraphicFramePr>
            <a:graphicFrameLocks/>
          </p:cNvGraphicFramePr>
          <p:nvPr/>
        </p:nvGraphicFramePr>
        <p:xfrm>
          <a:off x="68263" y="1143000"/>
          <a:ext cx="6200775" cy="524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Art" r:id="rId3" imgW="11795040" imgH="9975600" progId="">
                  <p:embed/>
                </p:oleObj>
              </mc:Choice>
              <mc:Fallback>
                <p:oleObj name="ClipArt" r:id="rId3" imgW="11795040" imgH="9975600" progId="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3" y="1143000"/>
                        <a:ext cx="6200775" cy="524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2" name="Group 5"/>
          <p:cNvGrpSpPr>
            <a:grpSpLocks/>
          </p:cNvGrpSpPr>
          <p:nvPr/>
        </p:nvGrpSpPr>
        <p:grpSpPr bwMode="auto">
          <a:xfrm>
            <a:off x="6311900" y="1012825"/>
            <a:ext cx="2663825" cy="1492250"/>
            <a:chOff x="3976" y="638"/>
            <a:chExt cx="1678" cy="940"/>
          </a:xfrm>
        </p:grpSpPr>
        <p:sp>
          <p:nvSpPr>
            <p:cNvPr id="2056" name="Rectangle 6"/>
            <p:cNvSpPr>
              <a:spLocks noChangeArrowheads="1"/>
            </p:cNvSpPr>
            <p:nvPr/>
          </p:nvSpPr>
          <p:spPr bwMode="auto">
            <a:xfrm>
              <a:off x="3976" y="638"/>
              <a:ext cx="1678" cy="940"/>
            </a:xfrm>
            <a:prstGeom prst="rect">
              <a:avLst/>
            </a:prstGeom>
            <a:solidFill>
              <a:srgbClr val="4040FF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" name="Rectangle 7"/>
            <p:cNvSpPr>
              <a:spLocks noChangeArrowheads="1"/>
            </p:cNvSpPr>
            <p:nvPr/>
          </p:nvSpPr>
          <p:spPr bwMode="auto">
            <a:xfrm>
              <a:off x="4021" y="665"/>
              <a:ext cx="1588" cy="882"/>
            </a:xfrm>
            <a:prstGeom prst="rect">
              <a:avLst/>
            </a:prstGeom>
            <a:solidFill>
              <a:srgbClr val="000060"/>
            </a:solidFill>
            <a:ln w="12700">
              <a:solidFill>
                <a:srgbClr val="000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Line 8"/>
            <p:cNvSpPr>
              <a:spLocks noChangeShapeType="1"/>
            </p:cNvSpPr>
            <p:nvPr/>
          </p:nvSpPr>
          <p:spPr bwMode="auto">
            <a:xfrm>
              <a:off x="4030" y="689"/>
              <a:ext cx="1577" cy="0"/>
            </a:xfrm>
            <a:prstGeom prst="line">
              <a:avLst/>
            </a:prstGeom>
            <a:noFill/>
            <a:ln w="12700">
              <a:solidFill>
                <a:srgbClr val="0000C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Line 9"/>
            <p:cNvSpPr>
              <a:spLocks noChangeShapeType="1"/>
            </p:cNvSpPr>
            <p:nvPr/>
          </p:nvSpPr>
          <p:spPr bwMode="auto">
            <a:xfrm>
              <a:off x="4030" y="753"/>
              <a:ext cx="1577" cy="0"/>
            </a:xfrm>
            <a:prstGeom prst="line">
              <a:avLst/>
            </a:prstGeom>
            <a:noFill/>
            <a:ln w="12700">
              <a:solidFill>
                <a:srgbClr val="0000C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Line 10"/>
            <p:cNvSpPr>
              <a:spLocks noChangeShapeType="1"/>
            </p:cNvSpPr>
            <p:nvPr/>
          </p:nvSpPr>
          <p:spPr bwMode="auto">
            <a:xfrm>
              <a:off x="4030" y="819"/>
              <a:ext cx="1577" cy="0"/>
            </a:xfrm>
            <a:prstGeom prst="line">
              <a:avLst/>
            </a:prstGeom>
            <a:noFill/>
            <a:ln w="12700">
              <a:solidFill>
                <a:srgbClr val="0000C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Line 11"/>
            <p:cNvSpPr>
              <a:spLocks noChangeShapeType="1"/>
            </p:cNvSpPr>
            <p:nvPr/>
          </p:nvSpPr>
          <p:spPr bwMode="auto">
            <a:xfrm>
              <a:off x="4030" y="884"/>
              <a:ext cx="1577" cy="0"/>
            </a:xfrm>
            <a:prstGeom prst="line">
              <a:avLst/>
            </a:prstGeom>
            <a:noFill/>
            <a:ln w="12700">
              <a:solidFill>
                <a:srgbClr val="0000C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Line 12"/>
            <p:cNvSpPr>
              <a:spLocks noChangeShapeType="1"/>
            </p:cNvSpPr>
            <p:nvPr/>
          </p:nvSpPr>
          <p:spPr bwMode="auto">
            <a:xfrm>
              <a:off x="4030" y="949"/>
              <a:ext cx="1577" cy="0"/>
            </a:xfrm>
            <a:prstGeom prst="line">
              <a:avLst/>
            </a:prstGeom>
            <a:noFill/>
            <a:ln w="12700">
              <a:solidFill>
                <a:srgbClr val="0000C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Line 13"/>
            <p:cNvSpPr>
              <a:spLocks noChangeShapeType="1"/>
            </p:cNvSpPr>
            <p:nvPr/>
          </p:nvSpPr>
          <p:spPr bwMode="auto">
            <a:xfrm>
              <a:off x="4030" y="1013"/>
              <a:ext cx="1577" cy="0"/>
            </a:xfrm>
            <a:prstGeom prst="line">
              <a:avLst/>
            </a:prstGeom>
            <a:noFill/>
            <a:ln w="12700">
              <a:solidFill>
                <a:srgbClr val="0000C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Line 14"/>
            <p:cNvSpPr>
              <a:spLocks noChangeShapeType="1"/>
            </p:cNvSpPr>
            <p:nvPr/>
          </p:nvSpPr>
          <p:spPr bwMode="auto">
            <a:xfrm>
              <a:off x="4030" y="1079"/>
              <a:ext cx="1577" cy="0"/>
            </a:xfrm>
            <a:prstGeom prst="line">
              <a:avLst/>
            </a:prstGeom>
            <a:noFill/>
            <a:ln w="12700">
              <a:solidFill>
                <a:srgbClr val="0000C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65" name="Group 15"/>
            <p:cNvGrpSpPr>
              <a:grpSpLocks/>
            </p:cNvGrpSpPr>
            <p:nvPr/>
          </p:nvGrpSpPr>
          <p:grpSpPr bwMode="auto">
            <a:xfrm>
              <a:off x="4030" y="1144"/>
              <a:ext cx="1577" cy="390"/>
              <a:chOff x="4030" y="1144"/>
              <a:chExt cx="1577" cy="390"/>
            </a:xfrm>
          </p:grpSpPr>
          <p:sp>
            <p:nvSpPr>
              <p:cNvPr id="2098" name="Line 16"/>
              <p:cNvSpPr>
                <a:spLocks noChangeShapeType="1"/>
              </p:cNvSpPr>
              <p:nvPr/>
            </p:nvSpPr>
            <p:spPr bwMode="auto">
              <a:xfrm>
                <a:off x="4030" y="1144"/>
                <a:ext cx="1577" cy="0"/>
              </a:xfrm>
              <a:prstGeom prst="line">
                <a:avLst/>
              </a:prstGeom>
              <a:noFill/>
              <a:ln w="12700">
                <a:solidFill>
                  <a:srgbClr val="0000C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" name="Line 17"/>
              <p:cNvSpPr>
                <a:spLocks noChangeShapeType="1"/>
              </p:cNvSpPr>
              <p:nvPr/>
            </p:nvSpPr>
            <p:spPr bwMode="auto">
              <a:xfrm>
                <a:off x="4030" y="1209"/>
                <a:ext cx="1577" cy="0"/>
              </a:xfrm>
              <a:prstGeom prst="line">
                <a:avLst/>
              </a:prstGeom>
              <a:noFill/>
              <a:ln w="12700">
                <a:solidFill>
                  <a:srgbClr val="0000C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" name="Line 18"/>
              <p:cNvSpPr>
                <a:spLocks noChangeShapeType="1"/>
              </p:cNvSpPr>
              <p:nvPr/>
            </p:nvSpPr>
            <p:spPr bwMode="auto">
              <a:xfrm>
                <a:off x="4030" y="1274"/>
                <a:ext cx="1577" cy="0"/>
              </a:xfrm>
              <a:prstGeom prst="line">
                <a:avLst/>
              </a:prstGeom>
              <a:noFill/>
              <a:ln w="12700">
                <a:solidFill>
                  <a:srgbClr val="0000C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" name="Line 19"/>
              <p:cNvSpPr>
                <a:spLocks noChangeShapeType="1"/>
              </p:cNvSpPr>
              <p:nvPr/>
            </p:nvSpPr>
            <p:spPr bwMode="auto">
              <a:xfrm>
                <a:off x="4030" y="1340"/>
                <a:ext cx="1577" cy="0"/>
              </a:xfrm>
              <a:prstGeom prst="line">
                <a:avLst/>
              </a:prstGeom>
              <a:noFill/>
              <a:ln w="12700">
                <a:solidFill>
                  <a:srgbClr val="0000C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" name="Line 20"/>
              <p:cNvSpPr>
                <a:spLocks noChangeShapeType="1"/>
              </p:cNvSpPr>
              <p:nvPr/>
            </p:nvSpPr>
            <p:spPr bwMode="auto">
              <a:xfrm>
                <a:off x="4030" y="1404"/>
                <a:ext cx="1577" cy="0"/>
              </a:xfrm>
              <a:prstGeom prst="line">
                <a:avLst/>
              </a:prstGeom>
              <a:noFill/>
              <a:ln w="12700">
                <a:solidFill>
                  <a:srgbClr val="0000C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" name="Line 21"/>
              <p:cNvSpPr>
                <a:spLocks noChangeShapeType="1"/>
              </p:cNvSpPr>
              <p:nvPr/>
            </p:nvSpPr>
            <p:spPr bwMode="auto">
              <a:xfrm>
                <a:off x="4030" y="1469"/>
                <a:ext cx="1577" cy="0"/>
              </a:xfrm>
              <a:prstGeom prst="line">
                <a:avLst/>
              </a:prstGeom>
              <a:noFill/>
              <a:ln w="12700">
                <a:solidFill>
                  <a:srgbClr val="0000C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" name="Line 22"/>
              <p:cNvSpPr>
                <a:spLocks noChangeShapeType="1"/>
              </p:cNvSpPr>
              <p:nvPr/>
            </p:nvSpPr>
            <p:spPr bwMode="auto">
              <a:xfrm>
                <a:off x="4030" y="1534"/>
                <a:ext cx="1577" cy="0"/>
              </a:xfrm>
              <a:prstGeom prst="line">
                <a:avLst/>
              </a:prstGeom>
              <a:noFill/>
              <a:ln w="12700">
                <a:solidFill>
                  <a:srgbClr val="0000C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6" name="Group 23"/>
            <p:cNvGrpSpPr>
              <a:grpSpLocks/>
            </p:cNvGrpSpPr>
            <p:nvPr/>
          </p:nvGrpSpPr>
          <p:grpSpPr bwMode="auto">
            <a:xfrm>
              <a:off x="4096" y="815"/>
              <a:ext cx="89" cy="80"/>
              <a:chOff x="4096" y="815"/>
              <a:chExt cx="89" cy="80"/>
            </a:xfrm>
          </p:grpSpPr>
          <p:sp>
            <p:nvSpPr>
              <p:cNvPr id="2096" name="Oval 24"/>
              <p:cNvSpPr>
                <a:spLocks noChangeArrowheads="1"/>
              </p:cNvSpPr>
              <p:nvPr/>
            </p:nvSpPr>
            <p:spPr bwMode="auto">
              <a:xfrm>
                <a:off x="4112" y="823"/>
                <a:ext cx="73" cy="72"/>
              </a:xfrm>
              <a:prstGeom prst="ellipse">
                <a:avLst/>
              </a:pr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7" name="Oval 25"/>
              <p:cNvSpPr>
                <a:spLocks noChangeArrowheads="1"/>
              </p:cNvSpPr>
              <p:nvPr/>
            </p:nvSpPr>
            <p:spPr bwMode="auto">
              <a:xfrm>
                <a:off x="4096" y="815"/>
                <a:ext cx="73" cy="72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7" name="Group 26"/>
            <p:cNvGrpSpPr>
              <a:grpSpLocks/>
            </p:cNvGrpSpPr>
            <p:nvPr/>
          </p:nvGrpSpPr>
          <p:grpSpPr bwMode="auto">
            <a:xfrm>
              <a:off x="4100" y="942"/>
              <a:ext cx="89" cy="79"/>
              <a:chOff x="4100" y="942"/>
              <a:chExt cx="89" cy="79"/>
            </a:xfrm>
          </p:grpSpPr>
          <p:sp>
            <p:nvSpPr>
              <p:cNvPr id="2094" name="Oval 27"/>
              <p:cNvSpPr>
                <a:spLocks noChangeArrowheads="1"/>
              </p:cNvSpPr>
              <p:nvPr/>
            </p:nvSpPr>
            <p:spPr bwMode="auto">
              <a:xfrm>
                <a:off x="4117" y="950"/>
                <a:ext cx="72" cy="71"/>
              </a:xfrm>
              <a:prstGeom prst="ellipse">
                <a:avLst/>
              </a:pr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5" name="Oval 28"/>
              <p:cNvSpPr>
                <a:spLocks noChangeArrowheads="1"/>
              </p:cNvSpPr>
              <p:nvPr/>
            </p:nvSpPr>
            <p:spPr bwMode="auto">
              <a:xfrm>
                <a:off x="4100" y="942"/>
                <a:ext cx="73" cy="71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8" name="Group 29"/>
            <p:cNvGrpSpPr>
              <a:grpSpLocks/>
            </p:cNvGrpSpPr>
            <p:nvPr/>
          </p:nvGrpSpPr>
          <p:grpSpPr bwMode="auto">
            <a:xfrm>
              <a:off x="4100" y="688"/>
              <a:ext cx="89" cy="80"/>
              <a:chOff x="4100" y="688"/>
              <a:chExt cx="89" cy="80"/>
            </a:xfrm>
          </p:grpSpPr>
          <p:sp>
            <p:nvSpPr>
              <p:cNvPr id="2092" name="Oval 30"/>
              <p:cNvSpPr>
                <a:spLocks noChangeArrowheads="1"/>
              </p:cNvSpPr>
              <p:nvPr/>
            </p:nvSpPr>
            <p:spPr bwMode="auto">
              <a:xfrm>
                <a:off x="4117" y="696"/>
                <a:ext cx="72" cy="72"/>
              </a:xfrm>
              <a:prstGeom prst="ellipse">
                <a:avLst/>
              </a:pr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3" name="Oval 31"/>
              <p:cNvSpPr>
                <a:spLocks noChangeArrowheads="1"/>
              </p:cNvSpPr>
              <p:nvPr/>
            </p:nvSpPr>
            <p:spPr bwMode="auto">
              <a:xfrm>
                <a:off x="4100" y="688"/>
                <a:ext cx="73" cy="72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9" name="Group 32"/>
            <p:cNvGrpSpPr>
              <a:grpSpLocks/>
            </p:cNvGrpSpPr>
            <p:nvPr/>
          </p:nvGrpSpPr>
          <p:grpSpPr bwMode="auto">
            <a:xfrm>
              <a:off x="4100" y="1417"/>
              <a:ext cx="89" cy="80"/>
              <a:chOff x="4100" y="1417"/>
              <a:chExt cx="89" cy="80"/>
            </a:xfrm>
          </p:grpSpPr>
          <p:sp>
            <p:nvSpPr>
              <p:cNvPr id="2090" name="Oval 33"/>
              <p:cNvSpPr>
                <a:spLocks noChangeArrowheads="1"/>
              </p:cNvSpPr>
              <p:nvPr/>
            </p:nvSpPr>
            <p:spPr bwMode="auto">
              <a:xfrm>
                <a:off x="4117" y="1425"/>
                <a:ext cx="72" cy="72"/>
              </a:xfrm>
              <a:prstGeom prst="ellipse">
                <a:avLst/>
              </a:pr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1" name="Oval 34"/>
              <p:cNvSpPr>
                <a:spLocks noChangeArrowheads="1"/>
              </p:cNvSpPr>
              <p:nvPr/>
            </p:nvSpPr>
            <p:spPr bwMode="auto">
              <a:xfrm>
                <a:off x="4100" y="1417"/>
                <a:ext cx="73" cy="72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70" name="Group 35"/>
            <p:cNvGrpSpPr>
              <a:grpSpLocks/>
            </p:cNvGrpSpPr>
            <p:nvPr/>
          </p:nvGrpSpPr>
          <p:grpSpPr bwMode="auto">
            <a:xfrm>
              <a:off x="5470" y="1417"/>
              <a:ext cx="89" cy="80"/>
              <a:chOff x="5470" y="1417"/>
              <a:chExt cx="89" cy="80"/>
            </a:xfrm>
          </p:grpSpPr>
          <p:sp>
            <p:nvSpPr>
              <p:cNvPr id="2088" name="Oval 36"/>
              <p:cNvSpPr>
                <a:spLocks noChangeArrowheads="1"/>
              </p:cNvSpPr>
              <p:nvPr/>
            </p:nvSpPr>
            <p:spPr bwMode="auto">
              <a:xfrm>
                <a:off x="5487" y="1425"/>
                <a:ext cx="72" cy="72"/>
              </a:xfrm>
              <a:prstGeom prst="ellipse">
                <a:avLst/>
              </a:pr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9" name="Oval 37"/>
              <p:cNvSpPr>
                <a:spLocks noChangeArrowheads="1"/>
              </p:cNvSpPr>
              <p:nvPr/>
            </p:nvSpPr>
            <p:spPr bwMode="auto">
              <a:xfrm>
                <a:off x="5470" y="1417"/>
                <a:ext cx="73" cy="72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71" name="Group 38"/>
            <p:cNvGrpSpPr>
              <a:grpSpLocks/>
            </p:cNvGrpSpPr>
            <p:nvPr/>
          </p:nvGrpSpPr>
          <p:grpSpPr bwMode="auto">
            <a:xfrm>
              <a:off x="5466" y="815"/>
              <a:ext cx="89" cy="80"/>
              <a:chOff x="5466" y="815"/>
              <a:chExt cx="89" cy="80"/>
            </a:xfrm>
          </p:grpSpPr>
          <p:sp>
            <p:nvSpPr>
              <p:cNvPr id="2086" name="Oval 39"/>
              <p:cNvSpPr>
                <a:spLocks noChangeArrowheads="1"/>
              </p:cNvSpPr>
              <p:nvPr/>
            </p:nvSpPr>
            <p:spPr bwMode="auto">
              <a:xfrm>
                <a:off x="5483" y="823"/>
                <a:ext cx="72" cy="72"/>
              </a:xfrm>
              <a:prstGeom prst="ellipse">
                <a:avLst/>
              </a:pr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7" name="Oval 40"/>
              <p:cNvSpPr>
                <a:spLocks noChangeArrowheads="1"/>
              </p:cNvSpPr>
              <p:nvPr/>
            </p:nvSpPr>
            <p:spPr bwMode="auto">
              <a:xfrm>
                <a:off x="5466" y="815"/>
                <a:ext cx="73" cy="72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72" name="Group 41"/>
            <p:cNvGrpSpPr>
              <a:grpSpLocks/>
            </p:cNvGrpSpPr>
            <p:nvPr/>
          </p:nvGrpSpPr>
          <p:grpSpPr bwMode="auto">
            <a:xfrm>
              <a:off x="5470" y="688"/>
              <a:ext cx="89" cy="80"/>
              <a:chOff x="5470" y="688"/>
              <a:chExt cx="89" cy="80"/>
            </a:xfrm>
          </p:grpSpPr>
          <p:sp>
            <p:nvSpPr>
              <p:cNvPr id="2084" name="Oval 42"/>
              <p:cNvSpPr>
                <a:spLocks noChangeArrowheads="1"/>
              </p:cNvSpPr>
              <p:nvPr/>
            </p:nvSpPr>
            <p:spPr bwMode="auto">
              <a:xfrm>
                <a:off x="5487" y="696"/>
                <a:ext cx="72" cy="72"/>
              </a:xfrm>
              <a:prstGeom prst="ellipse">
                <a:avLst/>
              </a:pr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5" name="Oval 43"/>
              <p:cNvSpPr>
                <a:spLocks noChangeArrowheads="1"/>
              </p:cNvSpPr>
              <p:nvPr/>
            </p:nvSpPr>
            <p:spPr bwMode="auto">
              <a:xfrm>
                <a:off x="5470" y="688"/>
                <a:ext cx="73" cy="72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73" name="Oval 44"/>
            <p:cNvSpPr>
              <a:spLocks noChangeArrowheads="1"/>
            </p:cNvSpPr>
            <p:nvPr/>
          </p:nvSpPr>
          <p:spPr bwMode="auto">
            <a:xfrm>
              <a:off x="4418" y="715"/>
              <a:ext cx="759" cy="787"/>
            </a:xfrm>
            <a:prstGeom prst="ellipse">
              <a:avLst/>
            </a:prstGeom>
            <a:solidFill>
              <a:srgbClr val="0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4" name="Line 45"/>
            <p:cNvSpPr>
              <a:spLocks noChangeShapeType="1"/>
            </p:cNvSpPr>
            <p:nvPr/>
          </p:nvSpPr>
          <p:spPr bwMode="auto">
            <a:xfrm flipV="1">
              <a:off x="4489" y="884"/>
              <a:ext cx="0" cy="4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Line 46"/>
            <p:cNvSpPr>
              <a:spLocks noChangeShapeType="1"/>
            </p:cNvSpPr>
            <p:nvPr/>
          </p:nvSpPr>
          <p:spPr bwMode="auto">
            <a:xfrm flipV="1">
              <a:off x="4638" y="753"/>
              <a:ext cx="0" cy="7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Line 47"/>
            <p:cNvSpPr>
              <a:spLocks noChangeShapeType="1"/>
            </p:cNvSpPr>
            <p:nvPr/>
          </p:nvSpPr>
          <p:spPr bwMode="auto">
            <a:xfrm>
              <a:off x="4797" y="717"/>
              <a:ext cx="0" cy="79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Line 48"/>
            <p:cNvSpPr>
              <a:spLocks noChangeShapeType="1"/>
            </p:cNvSpPr>
            <p:nvPr/>
          </p:nvSpPr>
          <p:spPr bwMode="auto">
            <a:xfrm>
              <a:off x="5108" y="879"/>
              <a:ext cx="0" cy="4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Line 49"/>
            <p:cNvSpPr>
              <a:spLocks noChangeShapeType="1"/>
            </p:cNvSpPr>
            <p:nvPr/>
          </p:nvSpPr>
          <p:spPr bwMode="auto">
            <a:xfrm flipH="1">
              <a:off x="4958" y="752"/>
              <a:ext cx="1" cy="7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Line 50"/>
            <p:cNvSpPr>
              <a:spLocks noChangeShapeType="1"/>
            </p:cNvSpPr>
            <p:nvPr/>
          </p:nvSpPr>
          <p:spPr bwMode="auto">
            <a:xfrm>
              <a:off x="4545" y="820"/>
              <a:ext cx="51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Line 51"/>
            <p:cNvSpPr>
              <a:spLocks noChangeShapeType="1"/>
            </p:cNvSpPr>
            <p:nvPr/>
          </p:nvSpPr>
          <p:spPr bwMode="auto">
            <a:xfrm>
              <a:off x="4451" y="959"/>
              <a:ext cx="70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Line 52"/>
            <p:cNvSpPr>
              <a:spLocks noChangeShapeType="1"/>
            </p:cNvSpPr>
            <p:nvPr/>
          </p:nvSpPr>
          <p:spPr bwMode="auto">
            <a:xfrm flipV="1">
              <a:off x="4425" y="1115"/>
              <a:ext cx="7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Line 53"/>
            <p:cNvSpPr>
              <a:spLocks noChangeShapeType="1"/>
            </p:cNvSpPr>
            <p:nvPr/>
          </p:nvSpPr>
          <p:spPr bwMode="auto">
            <a:xfrm>
              <a:off x="4550" y="1408"/>
              <a:ext cx="5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Line 54"/>
            <p:cNvSpPr>
              <a:spLocks noChangeShapeType="1"/>
            </p:cNvSpPr>
            <p:nvPr/>
          </p:nvSpPr>
          <p:spPr bwMode="auto">
            <a:xfrm>
              <a:off x="4451" y="1262"/>
              <a:ext cx="70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3" name="Rectangle 55"/>
          <p:cNvSpPr>
            <a:spLocks noChangeArrowheads="1"/>
          </p:cNvSpPr>
          <p:nvPr/>
        </p:nvSpPr>
        <p:spPr bwMode="auto">
          <a:xfrm>
            <a:off x="441325" y="127158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Locus of Control Group 1</a:t>
            </a:r>
          </a:p>
        </p:txBody>
      </p:sp>
      <p:sp>
        <p:nvSpPr>
          <p:cNvPr id="2054" name="AutoShape 56"/>
          <p:cNvSpPr>
            <a:spLocks noChangeArrowheads="1"/>
          </p:cNvSpPr>
          <p:nvPr/>
        </p:nvSpPr>
        <p:spPr bwMode="auto">
          <a:xfrm>
            <a:off x="7092950" y="1225550"/>
            <a:ext cx="1054100" cy="1054100"/>
          </a:xfrm>
          <a:prstGeom prst="star16">
            <a:avLst>
              <a:gd name="adj" fmla="val 375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AutoShape 57"/>
          <p:cNvSpPr>
            <a:spLocks noChangeArrowheads="1"/>
          </p:cNvSpPr>
          <p:nvPr/>
        </p:nvSpPr>
        <p:spPr bwMode="auto">
          <a:xfrm>
            <a:off x="7245350" y="1377950"/>
            <a:ext cx="749300" cy="749300"/>
          </a:xfrm>
          <a:prstGeom prst="star16">
            <a:avLst>
              <a:gd name="adj" fmla="val 37500"/>
            </a:avLst>
          </a:prstGeom>
          <a:solidFill>
            <a:srgbClr val="FF57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Locus of Control (2)</a:t>
            </a:r>
          </a:p>
        </p:txBody>
      </p:sp>
      <p:grpSp>
        <p:nvGrpSpPr>
          <p:cNvPr id="31747" name="Group 4"/>
          <p:cNvGrpSpPr>
            <a:grpSpLocks/>
          </p:cNvGrpSpPr>
          <p:nvPr/>
        </p:nvGrpSpPr>
        <p:grpSpPr bwMode="auto">
          <a:xfrm>
            <a:off x="7164388" y="2716213"/>
            <a:ext cx="906462" cy="782637"/>
            <a:chOff x="4513" y="1711"/>
            <a:chExt cx="571" cy="493"/>
          </a:xfrm>
        </p:grpSpPr>
        <p:grpSp>
          <p:nvGrpSpPr>
            <p:cNvPr id="32156" name="Group 5"/>
            <p:cNvGrpSpPr>
              <a:grpSpLocks/>
            </p:cNvGrpSpPr>
            <p:nvPr/>
          </p:nvGrpSpPr>
          <p:grpSpPr bwMode="auto">
            <a:xfrm>
              <a:off x="4513" y="1711"/>
              <a:ext cx="571" cy="493"/>
              <a:chOff x="4513" y="1711"/>
              <a:chExt cx="571" cy="493"/>
            </a:xfrm>
          </p:grpSpPr>
          <p:sp>
            <p:nvSpPr>
              <p:cNvPr id="32161" name="AutoShape 6"/>
              <p:cNvSpPr>
                <a:spLocks noChangeArrowheads="1"/>
              </p:cNvSpPr>
              <p:nvPr/>
            </p:nvSpPr>
            <p:spPr bwMode="auto">
              <a:xfrm>
                <a:off x="4529" y="1727"/>
                <a:ext cx="555" cy="477"/>
              </a:xfrm>
              <a:prstGeom prst="roundRect">
                <a:avLst>
                  <a:gd name="adj" fmla="val 12519"/>
                </a:avLst>
              </a:prstGeom>
              <a:solidFill>
                <a:srgbClr val="676767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62" name="AutoShape 7"/>
              <p:cNvSpPr>
                <a:spLocks noChangeArrowheads="1"/>
              </p:cNvSpPr>
              <p:nvPr/>
            </p:nvSpPr>
            <p:spPr bwMode="auto">
              <a:xfrm>
                <a:off x="4513" y="1711"/>
                <a:ext cx="555" cy="477"/>
              </a:xfrm>
              <a:prstGeom prst="roundRect">
                <a:avLst>
                  <a:gd name="adj" fmla="val 12519"/>
                </a:avLst>
              </a:prstGeom>
              <a:solidFill>
                <a:srgbClr val="A0A0A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157" name="Group 8"/>
            <p:cNvGrpSpPr>
              <a:grpSpLocks/>
            </p:cNvGrpSpPr>
            <p:nvPr/>
          </p:nvGrpSpPr>
          <p:grpSpPr bwMode="auto">
            <a:xfrm>
              <a:off x="4579" y="1768"/>
              <a:ext cx="439" cy="379"/>
              <a:chOff x="4579" y="1768"/>
              <a:chExt cx="439" cy="379"/>
            </a:xfrm>
          </p:grpSpPr>
          <p:sp>
            <p:nvSpPr>
              <p:cNvPr id="32159" name="AutoShape 9"/>
              <p:cNvSpPr>
                <a:spLocks noChangeArrowheads="1"/>
              </p:cNvSpPr>
              <p:nvPr/>
            </p:nvSpPr>
            <p:spPr bwMode="auto">
              <a:xfrm>
                <a:off x="4591" y="1780"/>
                <a:ext cx="427" cy="367"/>
              </a:xfrm>
              <a:prstGeom prst="roundRect">
                <a:avLst>
                  <a:gd name="adj" fmla="val 12477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60" name="AutoShape 10"/>
              <p:cNvSpPr>
                <a:spLocks noChangeArrowheads="1"/>
              </p:cNvSpPr>
              <p:nvPr/>
            </p:nvSpPr>
            <p:spPr bwMode="auto">
              <a:xfrm>
                <a:off x="4579" y="1768"/>
                <a:ext cx="427" cy="367"/>
              </a:xfrm>
              <a:prstGeom prst="roundRect">
                <a:avLst>
                  <a:gd name="adj" fmla="val 12458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158" name="Rectangle 11"/>
            <p:cNvSpPr>
              <a:spLocks noChangeArrowheads="1"/>
            </p:cNvSpPr>
            <p:nvPr/>
          </p:nvSpPr>
          <p:spPr bwMode="auto">
            <a:xfrm>
              <a:off x="4736" y="2058"/>
              <a:ext cx="125" cy="46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48" name="Group 12"/>
          <p:cNvGrpSpPr>
            <a:grpSpLocks/>
          </p:cNvGrpSpPr>
          <p:nvPr/>
        </p:nvGrpSpPr>
        <p:grpSpPr bwMode="auto">
          <a:xfrm>
            <a:off x="6311900" y="1012825"/>
            <a:ext cx="2663825" cy="1492250"/>
            <a:chOff x="3976" y="638"/>
            <a:chExt cx="1678" cy="940"/>
          </a:xfrm>
        </p:grpSpPr>
        <p:sp>
          <p:nvSpPr>
            <p:cNvPr id="32107" name="Rectangle 13"/>
            <p:cNvSpPr>
              <a:spLocks noChangeArrowheads="1"/>
            </p:cNvSpPr>
            <p:nvPr/>
          </p:nvSpPr>
          <p:spPr bwMode="auto">
            <a:xfrm>
              <a:off x="3976" y="638"/>
              <a:ext cx="1678" cy="940"/>
            </a:xfrm>
            <a:prstGeom prst="rect">
              <a:avLst/>
            </a:prstGeom>
            <a:solidFill>
              <a:srgbClr val="4040FF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08" name="Rectangle 14"/>
            <p:cNvSpPr>
              <a:spLocks noChangeArrowheads="1"/>
            </p:cNvSpPr>
            <p:nvPr/>
          </p:nvSpPr>
          <p:spPr bwMode="auto">
            <a:xfrm>
              <a:off x="4021" y="665"/>
              <a:ext cx="1588" cy="882"/>
            </a:xfrm>
            <a:prstGeom prst="rect">
              <a:avLst/>
            </a:prstGeom>
            <a:solidFill>
              <a:srgbClr val="000060"/>
            </a:solidFill>
            <a:ln w="12700">
              <a:solidFill>
                <a:srgbClr val="000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09" name="Line 15"/>
            <p:cNvSpPr>
              <a:spLocks noChangeShapeType="1"/>
            </p:cNvSpPr>
            <p:nvPr/>
          </p:nvSpPr>
          <p:spPr bwMode="auto">
            <a:xfrm>
              <a:off x="4030" y="689"/>
              <a:ext cx="1577" cy="0"/>
            </a:xfrm>
            <a:prstGeom prst="line">
              <a:avLst/>
            </a:prstGeom>
            <a:noFill/>
            <a:ln w="12700">
              <a:solidFill>
                <a:srgbClr val="0000C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10" name="Line 16"/>
            <p:cNvSpPr>
              <a:spLocks noChangeShapeType="1"/>
            </p:cNvSpPr>
            <p:nvPr/>
          </p:nvSpPr>
          <p:spPr bwMode="auto">
            <a:xfrm>
              <a:off x="4030" y="753"/>
              <a:ext cx="1577" cy="0"/>
            </a:xfrm>
            <a:prstGeom prst="line">
              <a:avLst/>
            </a:prstGeom>
            <a:noFill/>
            <a:ln w="12700">
              <a:solidFill>
                <a:srgbClr val="0000C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11" name="Line 17"/>
            <p:cNvSpPr>
              <a:spLocks noChangeShapeType="1"/>
            </p:cNvSpPr>
            <p:nvPr/>
          </p:nvSpPr>
          <p:spPr bwMode="auto">
            <a:xfrm>
              <a:off x="4030" y="819"/>
              <a:ext cx="1577" cy="0"/>
            </a:xfrm>
            <a:prstGeom prst="line">
              <a:avLst/>
            </a:prstGeom>
            <a:noFill/>
            <a:ln w="12700">
              <a:solidFill>
                <a:srgbClr val="0000C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12" name="Line 18"/>
            <p:cNvSpPr>
              <a:spLocks noChangeShapeType="1"/>
            </p:cNvSpPr>
            <p:nvPr/>
          </p:nvSpPr>
          <p:spPr bwMode="auto">
            <a:xfrm>
              <a:off x="4030" y="884"/>
              <a:ext cx="1577" cy="0"/>
            </a:xfrm>
            <a:prstGeom prst="line">
              <a:avLst/>
            </a:prstGeom>
            <a:noFill/>
            <a:ln w="12700">
              <a:solidFill>
                <a:srgbClr val="0000C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13" name="Line 19"/>
            <p:cNvSpPr>
              <a:spLocks noChangeShapeType="1"/>
            </p:cNvSpPr>
            <p:nvPr/>
          </p:nvSpPr>
          <p:spPr bwMode="auto">
            <a:xfrm>
              <a:off x="4030" y="949"/>
              <a:ext cx="1577" cy="0"/>
            </a:xfrm>
            <a:prstGeom prst="line">
              <a:avLst/>
            </a:prstGeom>
            <a:noFill/>
            <a:ln w="12700">
              <a:solidFill>
                <a:srgbClr val="0000C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14" name="Line 20"/>
            <p:cNvSpPr>
              <a:spLocks noChangeShapeType="1"/>
            </p:cNvSpPr>
            <p:nvPr/>
          </p:nvSpPr>
          <p:spPr bwMode="auto">
            <a:xfrm>
              <a:off x="4030" y="1013"/>
              <a:ext cx="1577" cy="0"/>
            </a:xfrm>
            <a:prstGeom prst="line">
              <a:avLst/>
            </a:prstGeom>
            <a:noFill/>
            <a:ln w="12700">
              <a:solidFill>
                <a:srgbClr val="0000C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15" name="Line 21"/>
            <p:cNvSpPr>
              <a:spLocks noChangeShapeType="1"/>
            </p:cNvSpPr>
            <p:nvPr/>
          </p:nvSpPr>
          <p:spPr bwMode="auto">
            <a:xfrm>
              <a:off x="4030" y="1079"/>
              <a:ext cx="1577" cy="0"/>
            </a:xfrm>
            <a:prstGeom prst="line">
              <a:avLst/>
            </a:prstGeom>
            <a:noFill/>
            <a:ln w="12700">
              <a:solidFill>
                <a:srgbClr val="0000C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116" name="Group 22"/>
            <p:cNvGrpSpPr>
              <a:grpSpLocks/>
            </p:cNvGrpSpPr>
            <p:nvPr/>
          </p:nvGrpSpPr>
          <p:grpSpPr bwMode="auto">
            <a:xfrm>
              <a:off x="4030" y="1144"/>
              <a:ext cx="1577" cy="390"/>
              <a:chOff x="4030" y="1144"/>
              <a:chExt cx="1577" cy="390"/>
            </a:xfrm>
          </p:grpSpPr>
          <p:sp>
            <p:nvSpPr>
              <p:cNvPr id="32149" name="Line 23"/>
              <p:cNvSpPr>
                <a:spLocks noChangeShapeType="1"/>
              </p:cNvSpPr>
              <p:nvPr/>
            </p:nvSpPr>
            <p:spPr bwMode="auto">
              <a:xfrm>
                <a:off x="4030" y="1144"/>
                <a:ext cx="1577" cy="0"/>
              </a:xfrm>
              <a:prstGeom prst="line">
                <a:avLst/>
              </a:prstGeom>
              <a:noFill/>
              <a:ln w="12700">
                <a:solidFill>
                  <a:srgbClr val="0000C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0" name="Line 24"/>
              <p:cNvSpPr>
                <a:spLocks noChangeShapeType="1"/>
              </p:cNvSpPr>
              <p:nvPr/>
            </p:nvSpPr>
            <p:spPr bwMode="auto">
              <a:xfrm>
                <a:off x="4030" y="1209"/>
                <a:ext cx="1577" cy="0"/>
              </a:xfrm>
              <a:prstGeom prst="line">
                <a:avLst/>
              </a:prstGeom>
              <a:noFill/>
              <a:ln w="12700">
                <a:solidFill>
                  <a:srgbClr val="0000C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1" name="Line 25"/>
              <p:cNvSpPr>
                <a:spLocks noChangeShapeType="1"/>
              </p:cNvSpPr>
              <p:nvPr/>
            </p:nvSpPr>
            <p:spPr bwMode="auto">
              <a:xfrm>
                <a:off x="4030" y="1274"/>
                <a:ext cx="1577" cy="0"/>
              </a:xfrm>
              <a:prstGeom prst="line">
                <a:avLst/>
              </a:prstGeom>
              <a:noFill/>
              <a:ln w="12700">
                <a:solidFill>
                  <a:srgbClr val="0000C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2" name="Line 26"/>
              <p:cNvSpPr>
                <a:spLocks noChangeShapeType="1"/>
              </p:cNvSpPr>
              <p:nvPr/>
            </p:nvSpPr>
            <p:spPr bwMode="auto">
              <a:xfrm>
                <a:off x="4030" y="1340"/>
                <a:ext cx="1577" cy="0"/>
              </a:xfrm>
              <a:prstGeom prst="line">
                <a:avLst/>
              </a:prstGeom>
              <a:noFill/>
              <a:ln w="12700">
                <a:solidFill>
                  <a:srgbClr val="0000C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3" name="Line 27"/>
              <p:cNvSpPr>
                <a:spLocks noChangeShapeType="1"/>
              </p:cNvSpPr>
              <p:nvPr/>
            </p:nvSpPr>
            <p:spPr bwMode="auto">
              <a:xfrm>
                <a:off x="4030" y="1404"/>
                <a:ext cx="1577" cy="0"/>
              </a:xfrm>
              <a:prstGeom prst="line">
                <a:avLst/>
              </a:prstGeom>
              <a:noFill/>
              <a:ln w="12700">
                <a:solidFill>
                  <a:srgbClr val="0000C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4" name="Line 28"/>
              <p:cNvSpPr>
                <a:spLocks noChangeShapeType="1"/>
              </p:cNvSpPr>
              <p:nvPr/>
            </p:nvSpPr>
            <p:spPr bwMode="auto">
              <a:xfrm>
                <a:off x="4030" y="1469"/>
                <a:ext cx="1577" cy="0"/>
              </a:xfrm>
              <a:prstGeom prst="line">
                <a:avLst/>
              </a:prstGeom>
              <a:noFill/>
              <a:ln w="12700">
                <a:solidFill>
                  <a:srgbClr val="0000C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5" name="Line 29"/>
              <p:cNvSpPr>
                <a:spLocks noChangeShapeType="1"/>
              </p:cNvSpPr>
              <p:nvPr/>
            </p:nvSpPr>
            <p:spPr bwMode="auto">
              <a:xfrm>
                <a:off x="4030" y="1534"/>
                <a:ext cx="1577" cy="0"/>
              </a:xfrm>
              <a:prstGeom prst="line">
                <a:avLst/>
              </a:prstGeom>
              <a:noFill/>
              <a:ln w="12700">
                <a:solidFill>
                  <a:srgbClr val="0000C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117" name="Group 30"/>
            <p:cNvGrpSpPr>
              <a:grpSpLocks/>
            </p:cNvGrpSpPr>
            <p:nvPr/>
          </p:nvGrpSpPr>
          <p:grpSpPr bwMode="auto">
            <a:xfrm>
              <a:off x="4096" y="815"/>
              <a:ext cx="89" cy="80"/>
              <a:chOff x="4096" y="815"/>
              <a:chExt cx="89" cy="80"/>
            </a:xfrm>
          </p:grpSpPr>
          <p:sp>
            <p:nvSpPr>
              <p:cNvPr id="32147" name="Oval 31"/>
              <p:cNvSpPr>
                <a:spLocks noChangeArrowheads="1"/>
              </p:cNvSpPr>
              <p:nvPr/>
            </p:nvSpPr>
            <p:spPr bwMode="auto">
              <a:xfrm>
                <a:off x="4112" y="823"/>
                <a:ext cx="73" cy="72"/>
              </a:xfrm>
              <a:prstGeom prst="ellipse">
                <a:avLst/>
              </a:pr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48" name="Oval 32"/>
              <p:cNvSpPr>
                <a:spLocks noChangeArrowheads="1"/>
              </p:cNvSpPr>
              <p:nvPr/>
            </p:nvSpPr>
            <p:spPr bwMode="auto">
              <a:xfrm>
                <a:off x="4096" y="815"/>
                <a:ext cx="73" cy="72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118" name="Group 33"/>
            <p:cNvGrpSpPr>
              <a:grpSpLocks/>
            </p:cNvGrpSpPr>
            <p:nvPr/>
          </p:nvGrpSpPr>
          <p:grpSpPr bwMode="auto">
            <a:xfrm>
              <a:off x="4100" y="942"/>
              <a:ext cx="89" cy="79"/>
              <a:chOff x="4100" y="942"/>
              <a:chExt cx="89" cy="79"/>
            </a:xfrm>
          </p:grpSpPr>
          <p:sp>
            <p:nvSpPr>
              <p:cNvPr id="32145" name="Oval 34"/>
              <p:cNvSpPr>
                <a:spLocks noChangeArrowheads="1"/>
              </p:cNvSpPr>
              <p:nvPr/>
            </p:nvSpPr>
            <p:spPr bwMode="auto">
              <a:xfrm>
                <a:off x="4117" y="950"/>
                <a:ext cx="72" cy="71"/>
              </a:xfrm>
              <a:prstGeom prst="ellipse">
                <a:avLst/>
              </a:pr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46" name="Oval 35"/>
              <p:cNvSpPr>
                <a:spLocks noChangeArrowheads="1"/>
              </p:cNvSpPr>
              <p:nvPr/>
            </p:nvSpPr>
            <p:spPr bwMode="auto">
              <a:xfrm>
                <a:off x="4100" y="942"/>
                <a:ext cx="73" cy="71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119" name="Group 36"/>
            <p:cNvGrpSpPr>
              <a:grpSpLocks/>
            </p:cNvGrpSpPr>
            <p:nvPr/>
          </p:nvGrpSpPr>
          <p:grpSpPr bwMode="auto">
            <a:xfrm>
              <a:off x="4100" y="688"/>
              <a:ext cx="89" cy="80"/>
              <a:chOff x="4100" y="688"/>
              <a:chExt cx="89" cy="80"/>
            </a:xfrm>
          </p:grpSpPr>
          <p:sp>
            <p:nvSpPr>
              <p:cNvPr id="32143" name="Oval 37"/>
              <p:cNvSpPr>
                <a:spLocks noChangeArrowheads="1"/>
              </p:cNvSpPr>
              <p:nvPr/>
            </p:nvSpPr>
            <p:spPr bwMode="auto">
              <a:xfrm>
                <a:off x="4117" y="696"/>
                <a:ext cx="72" cy="72"/>
              </a:xfrm>
              <a:prstGeom prst="ellipse">
                <a:avLst/>
              </a:pr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44" name="Oval 38"/>
              <p:cNvSpPr>
                <a:spLocks noChangeArrowheads="1"/>
              </p:cNvSpPr>
              <p:nvPr/>
            </p:nvSpPr>
            <p:spPr bwMode="auto">
              <a:xfrm>
                <a:off x="4100" y="688"/>
                <a:ext cx="73" cy="72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120" name="Group 39"/>
            <p:cNvGrpSpPr>
              <a:grpSpLocks/>
            </p:cNvGrpSpPr>
            <p:nvPr/>
          </p:nvGrpSpPr>
          <p:grpSpPr bwMode="auto">
            <a:xfrm>
              <a:off x="4100" y="1417"/>
              <a:ext cx="89" cy="80"/>
              <a:chOff x="4100" y="1417"/>
              <a:chExt cx="89" cy="80"/>
            </a:xfrm>
          </p:grpSpPr>
          <p:sp>
            <p:nvSpPr>
              <p:cNvPr id="32141" name="Oval 40"/>
              <p:cNvSpPr>
                <a:spLocks noChangeArrowheads="1"/>
              </p:cNvSpPr>
              <p:nvPr/>
            </p:nvSpPr>
            <p:spPr bwMode="auto">
              <a:xfrm>
                <a:off x="4117" y="1425"/>
                <a:ext cx="72" cy="72"/>
              </a:xfrm>
              <a:prstGeom prst="ellipse">
                <a:avLst/>
              </a:pr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42" name="Oval 41"/>
              <p:cNvSpPr>
                <a:spLocks noChangeArrowheads="1"/>
              </p:cNvSpPr>
              <p:nvPr/>
            </p:nvSpPr>
            <p:spPr bwMode="auto">
              <a:xfrm>
                <a:off x="4100" y="1417"/>
                <a:ext cx="73" cy="72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121" name="Group 42"/>
            <p:cNvGrpSpPr>
              <a:grpSpLocks/>
            </p:cNvGrpSpPr>
            <p:nvPr/>
          </p:nvGrpSpPr>
          <p:grpSpPr bwMode="auto">
            <a:xfrm>
              <a:off x="5470" y="1417"/>
              <a:ext cx="89" cy="80"/>
              <a:chOff x="5470" y="1417"/>
              <a:chExt cx="89" cy="80"/>
            </a:xfrm>
          </p:grpSpPr>
          <p:sp>
            <p:nvSpPr>
              <p:cNvPr id="32139" name="Oval 43"/>
              <p:cNvSpPr>
                <a:spLocks noChangeArrowheads="1"/>
              </p:cNvSpPr>
              <p:nvPr/>
            </p:nvSpPr>
            <p:spPr bwMode="auto">
              <a:xfrm>
                <a:off x="5487" y="1425"/>
                <a:ext cx="72" cy="72"/>
              </a:xfrm>
              <a:prstGeom prst="ellipse">
                <a:avLst/>
              </a:pr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40" name="Oval 44"/>
              <p:cNvSpPr>
                <a:spLocks noChangeArrowheads="1"/>
              </p:cNvSpPr>
              <p:nvPr/>
            </p:nvSpPr>
            <p:spPr bwMode="auto">
              <a:xfrm>
                <a:off x="5470" y="1417"/>
                <a:ext cx="73" cy="72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122" name="Group 45"/>
            <p:cNvGrpSpPr>
              <a:grpSpLocks/>
            </p:cNvGrpSpPr>
            <p:nvPr/>
          </p:nvGrpSpPr>
          <p:grpSpPr bwMode="auto">
            <a:xfrm>
              <a:off x="5466" y="815"/>
              <a:ext cx="89" cy="80"/>
              <a:chOff x="5466" y="815"/>
              <a:chExt cx="89" cy="80"/>
            </a:xfrm>
          </p:grpSpPr>
          <p:sp>
            <p:nvSpPr>
              <p:cNvPr id="32137" name="Oval 46"/>
              <p:cNvSpPr>
                <a:spLocks noChangeArrowheads="1"/>
              </p:cNvSpPr>
              <p:nvPr/>
            </p:nvSpPr>
            <p:spPr bwMode="auto">
              <a:xfrm>
                <a:off x="5483" y="823"/>
                <a:ext cx="72" cy="72"/>
              </a:xfrm>
              <a:prstGeom prst="ellipse">
                <a:avLst/>
              </a:pr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38" name="Oval 47"/>
              <p:cNvSpPr>
                <a:spLocks noChangeArrowheads="1"/>
              </p:cNvSpPr>
              <p:nvPr/>
            </p:nvSpPr>
            <p:spPr bwMode="auto">
              <a:xfrm>
                <a:off x="5466" y="815"/>
                <a:ext cx="73" cy="72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123" name="Group 48"/>
            <p:cNvGrpSpPr>
              <a:grpSpLocks/>
            </p:cNvGrpSpPr>
            <p:nvPr/>
          </p:nvGrpSpPr>
          <p:grpSpPr bwMode="auto">
            <a:xfrm>
              <a:off x="5470" y="688"/>
              <a:ext cx="89" cy="80"/>
              <a:chOff x="5470" y="688"/>
              <a:chExt cx="89" cy="80"/>
            </a:xfrm>
          </p:grpSpPr>
          <p:sp>
            <p:nvSpPr>
              <p:cNvPr id="32135" name="Oval 49"/>
              <p:cNvSpPr>
                <a:spLocks noChangeArrowheads="1"/>
              </p:cNvSpPr>
              <p:nvPr/>
            </p:nvSpPr>
            <p:spPr bwMode="auto">
              <a:xfrm>
                <a:off x="5487" y="696"/>
                <a:ext cx="72" cy="72"/>
              </a:xfrm>
              <a:prstGeom prst="ellipse">
                <a:avLst/>
              </a:pr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36" name="Oval 50"/>
              <p:cNvSpPr>
                <a:spLocks noChangeArrowheads="1"/>
              </p:cNvSpPr>
              <p:nvPr/>
            </p:nvSpPr>
            <p:spPr bwMode="auto">
              <a:xfrm>
                <a:off x="5470" y="688"/>
                <a:ext cx="73" cy="72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124" name="Oval 51"/>
            <p:cNvSpPr>
              <a:spLocks noChangeArrowheads="1"/>
            </p:cNvSpPr>
            <p:nvPr/>
          </p:nvSpPr>
          <p:spPr bwMode="auto">
            <a:xfrm>
              <a:off x="4418" y="715"/>
              <a:ext cx="759" cy="787"/>
            </a:xfrm>
            <a:prstGeom prst="ellipse">
              <a:avLst/>
            </a:prstGeom>
            <a:solidFill>
              <a:srgbClr val="0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25" name="Line 52"/>
            <p:cNvSpPr>
              <a:spLocks noChangeShapeType="1"/>
            </p:cNvSpPr>
            <p:nvPr/>
          </p:nvSpPr>
          <p:spPr bwMode="auto">
            <a:xfrm flipV="1">
              <a:off x="4489" y="884"/>
              <a:ext cx="0" cy="4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26" name="Line 53"/>
            <p:cNvSpPr>
              <a:spLocks noChangeShapeType="1"/>
            </p:cNvSpPr>
            <p:nvPr/>
          </p:nvSpPr>
          <p:spPr bwMode="auto">
            <a:xfrm flipV="1">
              <a:off x="4638" y="753"/>
              <a:ext cx="0" cy="7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27" name="Line 54"/>
            <p:cNvSpPr>
              <a:spLocks noChangeShapeType="1"/>
            </p:cNvSpPr>
            <p:nvPr/>
          </p:nvSpPr>
          <p:spPr bwMode="auto">
            <a:xfrm>
              <a:off x="4797" y="717"/>
              <a:ext cx="0" cy="79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28" name="Line 55"/>
            <p:cNvSpPr>
              <a:spLocks noChangeShapeType="1"/>
            </p:cNvSpPr>
            <p:nvPr/>
          </p:nvSpPr>
          <p:spPr bwMode="auto">
            <a:xfrm>
              <a:off x="5108" y="879"/>
              <a:ext cx="0" cy="4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29" name="Line 56"/>
            <p:cNvSpPr>
              <a:spLocks noChangeShapeType="1"/>
            </p:cNvSpPr>
            <p:nvPr/>
          </p:nvSpPr>
          <p:spPr bwMode="auto">
            <a:xfrm flipH="1">
              <a:off x="4958" y="752"/>
              <a:ext cx="1" cy="7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30" name="Line 57"/>
            <p:cNvSpPr>
              <a:spLocks noChangeShapeType="1"/>
            </p:cNvSpPr>
            <p:nvPr/>
          </p:nvSpPr>
          <p:spPr bwMode="auto">
            <a:xfrm>
              <a:off x="4545" y="820"/>
              <a:ext cx="51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31" name="Line 58"/>
            <p:cNvSpPr>
              <a:spLocks noChangeShapeType="1"/>
            </p:cNvSpPr>
            <p:nvPr/>
          </p:nvSpPr>
          <p:spPr bwMode="auto">
            <a:xfrm>
              <a:off x="4451" y="959"/>
              <a:ext cx="70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32" name="Line 59"/>
            <p:cNvSpPr>
              <a:spLocks noChangeShapeType="1"/>
            </p:cNvSpPr>
            <p:nvPr/>
          </p:nvSpPr>
          <p:spPr bwMode="auto">
            <a:xfrm flipV="1">
              <a:off x="4425" y="1115"/>
              <a:ext cx="7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33" name="Line 60"/>
            <p:cNvSpPr>
              <a:spLocks noChangeShapeType="1"/>
            </p:cNvSpPr>
            <p:nvPr/>
          </p:nvSpPr>
          <p:spPr bwMode="auto">
            <a:xfrm>
              <a:off x="4550" y="1408"/>
              <a:ext cx="5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34" name="Line 61"/>
            <p:cNvSpPr>
              <a:spLocks noChangeShapeType="1"/>
            </p:cNvSpPr>
            <p:nvPr/>
          </p:nvSpPr>
          <p:spPr bwMode="auto">
            <a:xfrm>
              <a:off x="4451" y="1262"/>
              <a:ext cx="70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49" name="Rectangle 62"/>
          <p:cNvSpPr>
            <a:spLocks noChangeArrowheads="1"/>
          </p:cNvSpPr>
          <p:nvPr/>
        </p:nvSpPr>
        <p:spPr bwMode="auto">
          <a:xfrm>
            <a:off x="2803525" y="127158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Locus of Control Group 2</a:t>
            </a:r>
          </a:p>
        </p:txBody>
      </p:sp>
      <p:sp>
        <p:nvSpPr>
          <p:cNvPr id="31750" name="AutoShape 63"/>
          <p:cNvSpPr>
            <a:spLocks noChangeArrowheads="1"/>
          </p:cNvSpPr>
          <p:nvPr/>
        </p:nvSpPr>
        <p:spPr bwMode="auto">
          <a:xfrm>
            <a:off x="7092950" y="1225550"/>
            <a:ext cx="1054100" cy="1054100"/>
          </a:xfrm>
          <a:prstGeom prst="star16">
            <a:avLst>
              <a:gd name="adj" fmla="val 375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AutoShape 64"/>
          <p:cNvSpPr>
            <a:spLocks noChangeArrowheads="1"/>
          </p:cNvSpPr>
          <p:nvPr/>
        </p:nvSpPr>
        <p:spPr bwMode="auto">
          <a:xfrm>
            <a:off x="7245350" y="1377950"/>
            <a:ext cx="749300" cy="749300"/>
          </a:xfrm>
          <a:prstGeom prst="star16">
            <a:avLst>
              <a:gd name="adj" fmla="val 37500"/>
            </a:avLst>
          </a:prstGeom>
          <a:solidFill>
            <a:srgbClr val="FF57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Rectangle 65"/>
          <p:cNvSpPr>
            <a:spLocks noChangeArrowheads="1"/>
          </p:cNvSpPr>
          <p:nvPr/>
        </p:nvSpPr>
        <p:spPr bwMode="auto">
          <a:xfrm>
            <a:off x="7223125" y="2871788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00FF00"/>
                </a:solidFill>
              </a:rPr>
              <a:t>STOP</a:t>
            </a:r>
          </a:p>
        </p:txBody>
      </p:sp>
      <p:grpSp>
        <p:nvGrpSpPr>
          <p:cNvPr id="31753" name="Group 66"/>
          <p:cNvGrpSpPr>
            <a:grpSpLocks/>
          </p:cNvGrpSpPr>
          <p:nvPr/>
        </p:nvGrpSpPr>
        <p:grpSpPr bwMode="auto">
          <a:xfrm>
            <a:off x="73025" y="1147763"/>
            <a:ext cx="6202363" cy="5246687"/>
            <a:chOff x="46" y="723"/>
            <a:chExt cx="3907" cy="3305"/>
          </a:xfrm>
        </p:grpSpPr>
        <p:grpSp>
          <p:nvGrpSpPr>
            <p:cNvPr id="31754" name="Group 67"/>
            <p:cNvGrpSpPr>
              <a:grpSpLocks/>
            </p:cNvGrpSpPr>
            <p:nvPr/>
          </p:nvGrpSpPr>
          <p:grpSpPr bwMode="auto">
            <a:xfrm>
              <a:off x="2030" y="1444"/>
              <a:ext cx="1124" cy="2012"/>
              <a:chOff x="2030" y="1444"/>
              <a:chExt cx="1124" cy="2012"/>
            </a:xfrm>
          </p:grpSpPr>
          <p:grpSp>
            <p:nvGrpSpPr>
              <p:cNvPr id="32058" name="Group 68"/>
              <p:cNvGrpSpPr>
                <a:grpSpLocks/>
              </p:cNvGrpSpPr>
              <p:nvPr/>
            </p:nvGrpSpPr>
            <p:grpSpPr bwMode="auto">
              <a:xfrm>
                <a:off x="2302" y="2710"/>
                <a:ext cx="738" cy="734"/>
                <a:chOff x="2302" y="2710"/>
                <a:chExt cx="738" cy="734"/>
              </a:xfrm>
            </p:grpSpPr>
            <p:grpSp>
              <p:nvGrpSpPr>
                <p:cNvPr id="32101" name="Group 69"/>
                <p:cNvGrpSpPr>
                  <a:grpSpLocks/>
                </p:cNvGrpSpPr>
                <p:nvPr/>
              </p:nvGrpSpPr>
              <p:grpSpPr bwMode="auto">
                <a:xfrm>
                  <a:off x="2456" y="2942"/>
                  <a:ext cx="463" cy="502"/>
                  <a:chOff x="2456" y="2942"/>
                  <a:chExt cx="463" cy="502"/>
                </a:xfrm>
              </p:grpSpPr>
              <p:sp>
                <p:nvSpPr>
                  <p:cNvPr id="32105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2456" y="3223"/>
                    <a:ext cx="463" cy="221"/>
                  </a:xfrm>
                  <a:prstGeom prst="ellipse">
                    <a:avLst/>
                  </a:prstGeom>
                  <a:solidFill>
                    <a:srgbClr val="60606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06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2942"/>
                    <a:ext cx="105" cy="318"/>
                  </a:xfrm>
                  <a:prstGeom prst="rect">
                    <a:avLst/>
                  </a:prstGeom>
                  <a:solidFill>
                    <a:srgbClr val="60606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102" name="Group 72"/>
                <p:cNvGrpSpPr>
                  <a:grpSpLocks/>
                </p:cNvGrpSpPr>
                <p:nvPr/>
              </p:nvGrpSpPr>
              <p:grpSpPr bwMode="auto">
                <a:xfrm>
                  <a:off x="2302" y="2710"/>
                  <a:ext cx="738" cy="259"/>
                  <a:chOff x="2302" y="2710"/>
                  <a:chExt cx="738" cy="259"/>
                </a:xfrm>
              </p:grpSpPr>
              <p:sp>
                <p:nvSpPr>
                  <p:cNvPr id="32103" name="Freeform 73"/>
                  <p:cNvSpPr>
                    <a:spLocks/>
                  </p:cNvSpPr>
                  <p:nvPr/>
                </p:nvSpPr>
                <p:spPr bwMode="auto">
                  <a:xfrm>
                    <a:off x="2302" y="2710"/>
                    <a:ext cx="738" cy="259"/>
                  </a:xfrm>
                  <a:custGeom>
                    <a:avLst/>
                    <a:gdLst>
                      <a:gd name="T0" fmla="*/ 0 w 738"/>
                      <a:gd name="T1" fmla="*/ 134 h 259"/>
                      <a:gd name="T2" fmla="*/ 4 w 738"/>
                      <a:gd name="T3" fmla="*/ 214 h 259"/>
                      <a:gd name="T4" fmla="*/ 247 w 738"/>
                      <a:gd name="T5" fmla="*/ 258 h 259"/>
                      <a:gd name="T6" fmla="*/ 515 w 738"/>
                      <a:gd name="T7" fmla="*/ 258 h 259"/>
                      <a:gd name="T8" fmla="*/ 725 w 738"/>
                      <a:gd name="T9" fmla="*/ 192 h 259"/>
                      <a:gd name="T10" fmla="*/ 737 w 738"/>
                      <a:gd name="T11" fmla="*/ 7 h 259"/>
                      <a:gd name="T12" fmla="*/ 321 w 738"/>
                      <a:gd name="T13" fmla="*/ 0 h 259"/>
                      <a:gd name="T14" fmla="*/ 0 w 738"/>
                      <a:gd name="T15" fmla="*/ 134 h 25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38"/>
                      <a:gd name="T25" fmla="*/ 0 h 259"/>
                      <a:gd name="T26" fmla="*/ 738 w 738"/>
                      <a:gd name="T27" fmla="*/ 259 h 259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38" h="259">
                        <a:moveTo>
                          <a:pt x="0" y="134"/>
                        </a:moveTo>
                        <a:lnTo>
                          <a:pt x="4" y="214"/>
                        </a:lnTo>
                        <a:lnTo>
                          <a:pt x="247" y="258"/>
                        </a:lnTo>
                        <a:lnTo>
                          <a:pt x="515" y="258"/>
                        </a:lnTo>
                        <a:lnTo>
                          <a:pt x="725" y="192"/>
                        </a:lnTo>
                        <a:lnTo>
                          <a:pt x="737" y="7"/>
                        </a:lnTo>
                        <a:lnTo>
                          <a:pt x="321" y="0"/>
                        </a:lnTo>
                        <a:lnTo>
                          <a:pt x="0" y="134"/>
                        </a:lnTo>
                      </a:path>
                    </a:pathLst>
                  </a:custGeom>
                  <a:solidFill>
                    <a:srgbClr val="40404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04" name="Freeform 74"/>
                  <p:cNvSpPr>
                    <a:spLocks/>
                  </p:cNvSpPr>
                  <p:nvPr/>
                </p:nvSpPr>
                <p:spPr bwMode="auto">
                  <a:xfrm>
                    <a:off x="2325" y="2808"/>
                    <a:ext cx="699" cy="144"/>
                  </a:xfrm>
                  <a:custGeom>
                    <a:avLst/>
                    <a:gdLst>
                      <a:gd name="T0" fmla="*/ 0 w 699"/>
                      <a:gd name="T1" fmla="*/ 49 h 144"/>
                      <a:gd name="T2" fmla="*/ 3 w 699"/>
                      <a:gd name="T3" fmla="*/ 105 h 144"/>
                      <a:gd name="T4" fmla="*/ 220 w 699"/>
                      <a:gd name="T5" fmla="*/ 143 h 144"/>
                      <a:gd name="T6" fmla="*/ 502 w 699"/>
                      <a:gd name="T7" fmla="*/ 143 h 144"/>
                      <a:gd name="T8" fmla="*/ 698 w 699"/>
                      <a:gd name="T9" fmla="*/ 77 h 144"/>
                      <a:gd name="T10" fmla="*/ 698 w 699"/>
                      <a:gd name="T11" fmla="*/ 0 h 144"/>
                      <a:gd name="T12" fmla="*/ 511 w 699"/>
                      <a:gd name="T13" fmla="*/ 77 h 144"/>
                      <a:gd name="T14" fmla="*/ 224 w 699"/>
                      <a:gd name="T15" fmla="*/ 81 h 144"/>
                      <a:gd name="T16" fmla="*/ 0 w 699"/>
                      <a:gd name="T17" fmla="*/ 49 h 1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699"/>
                      <a:gd name="T28" fmla="*/ 0 h 144"/>
                      <a:gd name="T29" fmla="*/ 699 w 699"/>
                      <a:gd name="T30" fmla="*/ 144 h 14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699" h="144">
                        <a:moveTo>
                          <a:pt x="0" y="49"/>
                        </a:moveTo>
                        <a:lnTo>
                          <a:pt x="3" y="105"/>
                        </a:lnTo>
                        <a:lnTo>
                          <a:pt x="220" y="143"/>
                        </a:lnTo>
                        <a:lnTo>
                          <a:pt x="502" y="143"/>
                        </a:lnTo>
                        <a:lnTo>
                          <a:pt x="698" y="77"/>
                        </a:lnTo>
                        <a:lnTo>
                          <a:pt x="698" y="0"/>
                        </a:lnTo>
                        <a:lnTo>
                          <a:pt x="511" y="77"/>
                        </a:lnTo>
                        <a:lnTo>
                          <a:pt x="224" y="81"/>
                        </a:lnTo>
                        <a:lnTo>
                          <a:pt x="0" y="49"/>
                        </a:lnTo>
                      </a:path>
                    </a:pathLst>
                  </a:custGeom>
                  <a:solidFill>
                    <a:srgbClr val="60606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2059" name="Group 75"/>
              <p:cNvGrpSpPr>
                <a:grpSpLocks/>
              </p:cNvGrpSpPr>
              <p:nvPr/>
            </p:nvGrpSpPr>
            <p:grpSpPr bwMode="auto">
              <a:xfrm>
                <a:off x="2030" y="1444"/>
                <a:ext cx="918" cy="2012"/>
                <a:chOff x="2030" y="1444"/>
                <a:chExt cx="918" cy="2012"/>
              </a:xfrm>
            </p:grpSpPr>
            <p:grpSp>
              <p:nvGrpSpPr>
                <p:cNvPr id="32063" name="Group 76"/>
                <p:cNvGrpSpPr>
                  <a:grpSpLocks/>
                </p:cNvGrpSpPr>
                <p:nvPr/>
              </p:nvGrpSpPr>
              <p:grpSpPr bwMode="auto">
                <a:xfrm>
                  <a:off x="2030" y="2974"/>
                  <a:ext cx="301" cy="482"/>
                  <a:chOff x="2030" y="2974"/>
                  <a:chExt cx="301" cy="482"/>
                </a:xfrm>
              </p:grpSpPr>
              <p:grpSp>
                <p:nvGrpSpPr>
                  <p:cNvPr id="32093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047" y="2974"/>
                    <a:ext cx="284" cy="448"/>
                    <a:chOff x="2047" y="2974"/>
                    <a:chExt cx="284" cy="448"/>
                  </a:xfrm>
                </p:grpSpPr>
                <p:sp>
                  <p:nvSpPr>
                    <p:cNvPr id="32098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2128" y="2974"/>
                      <a:ext cx="186" cy="422"/>
                    </a:xfrm>
                    <a:custGeom>
                      <a:avLst/>
                      <a:gdLst>
                        <a:gd name="T0" fmla="*/ 9 w 186"/>
                        <a:gd name="T1" fmla="*/ 0 h 422"/>
                        <a:gd name="T2" fmla="*/ 23 w 186"/>
                        <a:gd name="T3" fmla="*/ 82 h 422"/>
                        <a:gd name="T4" fmla="*/ 45 w 186"/>
                        <a:gd name="T5" fmla="*/ 147 h 422"/>
                        <a:gd name="T6" fmla="*/ 69 w 186"/>
                        <a:gd name="T7" fmla="*/ 213 h 422"/>
                        <a:gd name="T8" fmla="*/ 83 w 186"/>
                        <a:gd name="T9" fmla="*/ 252 h 422"/>
                        <a:gd name="T10" fmla="*/ 86 w 186"/>
                        <a:gd name="T11" fmla="*/ 281 h 422"/>
                        <a:gd name="T12" fmla="*/ 87 w 186"/>
                        <a:gd name="T13" fmla="*/ 307 h 422"/>
                        <a:gd name="T14" fmla="*/ 50 w 186"/>
                        <a:gd name="T15" fmla="*/ 341 h 422"/>
                        <a:gd name="T16" fmla="*/ 0 w 186"/>
                        <a:gd name="T17" fmla="*/ 386 h 422"/>
                        <a:gd name="T18" fmla="*/ 47 w 186"/>
                        <a:gd name="T19" fmla="*/ 421 h 422"/>
                        <a:gd name="T20" fmla="*/ 106 w 186"/>
                        <a:gd name="T21" fmla="*/ 392 h 422"/>
                        <a:gd name="T22" fmla="*/ 158 w 186"/>
                        <a:gd name="T23" fmla="*/ 364 h 422"/>
                        <a:gd name="T24" fmla="*/ 185 w 186"/>
                        <a:gd name="T25" fmla="*/ 346 h 422"/>
                        <a:gd name="T26" fmla="*/ 185 w 186"/>
                        <a:gd name="T27" fmla="*/ 309 h 422"/>
                        <a:gd name="T28" fmla="*/ 167 w 186"/>
                        <a:gd name="T29" fmla="*/ 284 h 422"/>
                        <a:gd name="T30" fmla="*/ 153 w 186"/>
                        <a:gd name="T31" fmla="*/ 252 h 422"/>
                        <a:gd name="T32" fmla="*/ 151 w 186"/>
                        <a:gd name="T33" fmla="*/ 203 h 422"/>
                        <a:gd name="T34" fmla="*/ 149 w 186"/>
                        <a:gd name="T35" fmla="*/ 157 h 422"/>
                        <a:gd name="T36" fmla="*/ 156 w 186"/>
                        <a:gd name="T37" fmla="*/ 106 h 422"/>
                        <a:gd name="T38" fmla="*/ 161 w 186"/>
                        <a:gd name="T39" fmla="*/ 74 h 422"/>
                        <a:gd name="T40" fmla="*/ 161 w 186"/>
                        <a:gd name="T41" fmla="*/ 10 h 422"/>
                        <a:gd name="T42" fmla="*/ 9 w 186"/>
                        <a:gd name="T43" fmla="*/ 0 h 422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86"/>
                        <a:gd name="T67" fmla="*/ 0 h 422"/>
                        <a:gd name="T68" fmla="*/ 186 w 186"/>
                        <a:gd name="T69" fmla="*/ 422 h 422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86" h="422">
                          <a:moveTo>
                            <a:pt x="9" y="0"/>
                          </a:moveTo>
                          <a:lnTo>
                            <a:pt x="23" y="82"/>
                          </a:lnTo>
                          <a:lnTo>
                            <a:pt x="45" y="147"/>
                          </a:lnTo>
                          <a:lnTo>
                            <a:pt x="69" y="213"/>
                          </a:lnTo>
                          <a:lnTo>
                            <a:pt x="83" y="252"/>
                          </a:lnTo>
                          <a:lnTo>
                            <a:pt x="86" y="281"/>
                          </a:lnTo>
                          <a:lnTo>
                            <a:pt x="87" y="307"/>
                          </a:lnTo>
                          <a:lnTo>
                            <a:pt x="50" y="341"/>
                          </a:lnTo>
                          <a:lnTo>
                            <a:pt x="0" y="386"/>
                          </a:lnTo>
                          <a:lnTo>
                            <a:pt x="47" y="421"/>
                          </a:lnTo>
                          <a:lnTo>
                            <a:pt x="106" y="392"/>
                          </a:lnTo>
                          <a:lnTo>
                            <a:pt x="158" y="364"/>
                          </a:lnTo>
                          <a:lnTo>
                            <a:pt x="185" y="346"/>
                          </a:lnTo>
                          <a:lnTo>
                            <a:pt x="185" y="309"/>
                          </a:lnTo>
                          <a:lnTo>
                            <a:pt x="167" y="284"/>
                          </a:lnTo>
                          <a:lnTo>
                            <a:pt x="153" y="252"/>
                          </a:lnTo>
                          <a:lnTo>
                            <a:pt x="151" y="203"/>
                          </a:lnTo>
                          <a:lnTo>
                            <a:pt x="149" y="157"/>
                          </a:lnTo>
                          <a:lnTo>
                            <a:pt x="156" y="106"/>
                          </a:lnTo>
                          <a:lnTo>
                            <a:pt x="161" y="74"/>
                          </a:lnTo>
                          <a:lnTo>
                            <a:pt x="161" y="10"/>
                          </a:lnTo>
                          <a:lnTo>
                            <a:pt x="9" y="0"/>
                          </a:lnTo>
                        </a:path>
                      </a:pathLst>
                    </a:custGeom>
                    <a:solidFill>
                      <a:srgbClr val="FFC080"/>
                    </a:solidFill>
                    <a:ln w="12700" cap="rnd">
                      <a:solidFill>
                        <a:srgbClr val="402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099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2047" y="3272"/>
                      <a:ext cx="284" cy="150"/>
                    </a:xfrm>
                    <a:custGeom>
                      <a:avLst/>
                      <a:gdLst>
                        <a:gd name="T0" fmla="*/ 80 w 284"/>
                        <a:gd name="T1" fmla="*/ 86 h 150"/>
                        <a:gd name="T2" fmla="*/ 110 w 284"/>
                        <a:gd name="T3" fmla="*/ 102 h 150"/>
                        <a:gd name="T4" fmla="*/ 153 w 284"/>
                        <a:gd name="T5" fmla="*/ 96 h 150"/>
                        <a:gd name="T6" fmla="*/ 204 w 284"/>
                        <a:gd name="T7" fmla="*/ 69 h 150"/>
                        <a:gd name="T8" fmla="*/ 237 w 284"/>
                        <a:gd name="T9" fmla="*/ 43 h 150"/>
                        <a:gd name="T10" fmla="*/ 260 w 284"/>
                        <a:gd name="T11" fmla="*/ 0 h 150"/>
                        <a:gd name="T12" fmla="*/ 268 w 284"/>
                        <a:gd name="T13" fmla="*/ 12 h 150"/>
                        <a:gd name="T14" fmla="*/ 283 w 284"/>
                        <a:gd name="T15" fmla="*/ 46 h 150"/>
                        <a:gd name="T16" fmla="*/ 277 w 284"/>
                        <a:gd name="T17" fmla="*/ 63 h 150"/>
                        <a:gd name="T18" fmla="*/ 236 w 284"/>
                        <a:gd name="T19" fmla="*/ 83 h 150"/>
                        <a:gd name="T20" fmla="*/ 189 w 284"/>
                        <a:gd name="T21" fmla="*/ 101 h 150"/>
                        <a:gd name="T22" fmla="*/ 135 w 284"/>
                        <a:gd name="T23" fmla="*/ 140 h 150"/>
                        <a:gd name="T24" fmla="*/ 80 w 284"/>
                        <a:gd name="T25" fmla="*/ 149 h 150"/>
                        <a:gd name="T26" fmla="*/ 42 w 284"/>
                        <a:gd name="T27" fmla="*/ 148 h 150"/>
                        <a:gd name="T28" fmla="*/ 19 w 284"/>
                        <a:gd name="T29" fmla="*/ 144 h 150"/>
                        <a:gd name="T30" fmla="*/ 0 w 284"/>
                        <a:gd name="T31" fmla="*/ 132 h 150"/>
                        <a:gd name="T32" fmla="*/ 7 w 284"/>
                        <a:gd name="T33" fmla="*/ 118 h 150"/>
                        <a:gd name="T34" fmla="*/ 17 w 284"/>
                        <a:gd name="T35" fmla="*/ 109 h 150"/>
                        <a:gd name="T36" fmla="*/ 80 w 284"/>
                        <a:gd name="T37" fmla="*/ 86 h 150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284"/>
                        <a:gd name="T58" fmla="*/ 0 h 150"/>
                        <a:gd name="T59" fmla="*/ 284 w 284"/>
                        <a:gd name="T60" fmla="*/ 150 h 150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284" h="150">
                          <a:moveTo>
                            <a:pt x="80" y="86"/>
                          </a:moveTo>
                          <a:lnTo>
                            <a:pt x="110" y="102"/>
                          </a:lnTo>
                          <a:lnTo>
                            <a:pt x="153" y="96"/>
                          </a:lnTo>
                          <a:lnTo>
                            <a:pt x="204" y="69"/>
                          </a:lnTo>
                          <a:lnTo>
                            <a:pt x="237" y="43"/>
                          </a:lnTo>
                          <a:lnTo>
                            <a:pt x="260" y="0"/>
                          </a:lnTo>
                          <a:lnTo>
                            <a:pt x="268" y="12"/>
                          </a:lnTo>
                          <a:lnTo>
                            <a:pt x="283" y="46"/>
                          </a:lnTo>
                          <a:lnTo>
                            <a:pt x="277" y="63"/>
                          </a:lnTo>
                          <a:lnTo>
                            <a:pt x="236" y="83"/>
                          </a:lnTo>
                          <a:lnTo>
                            <a:pt x="189" y="101"/>
                          </a:lnTo>
                          <a:lnTo>
                            <a:pt x="135" y="140"/>
                          </a:lnTo>
                          <a:lnTo>
                            <a:pt x="80" y="149"/>
                          </a:lnTo>
                          <a:lnTo>
                            <a:pt x="42" y="148"/>
                          </a:lnTo>
                          <a:lnTo>
                            <a:pt x="19" y="144"/>
                          </a:lnTo>
                          <a:lnTo>
                            <a:pt x="0" y="132"/>
                          </a:lnTo>
                          <a:lnTo>
                            <a:pt x="7" y="118"/>
                          </a:lnTo>
                          <a:lnTo>
                            <a:pt x="17" y="109"/>
                          </a:lnTo>
                          <a:lnTo>
                            <a:pt x="80" y="86"/>
                          </a:lnTo>
                        </a:path>
                      </a:pathLst>
                    </a:custGeom>
                    <a:solidFill>
                      <a:srgbClr val="60606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100" name="Freeform 80"/>
                    <p:cNvSpPr>
                      <a:spLocks/>
                    </p:cNvSpPr>
                    <p:nvPr/>
                  </p:nvSpPr>
                  <p:spPr bwMode="auto">
                    <a:xfrm>
                      <a:off x="2284" y="3337"/>
                      <a:ext cx="40" cy="57"/>
                    </a:xfrm>
                    <a:custGeom>
                      <a:avLst/>
                      <a:gdLst>
                        <a:gd name="T0" fmla="*/ 0 w 40"/>
                        <a:gd name="T1" fmla="*/ 18 h 57"/>
                        <a:gd name="T2" fmla="*/ 5 w 40"/>
                        <a:gd name="T3" fmla="*/ 55 h 57"/>
                        <a:gd name="T4" fmla="*/ 25 w 40"/>
                        <a:gd name="T5" fmla="*/ 56 h 57"/>
                        <a:gd name="T6" fmla="*/ 39 w 40"/>
                        <a:gd name="T7" fmla="*/ 0 h 57"/>
                        <a:gd name="T8" fmla="*/ 0 w 40"/>
                        <a:gd name="T9" fmla="*/ 18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0"/>
                        <a:gd name="T16" fmla="*/ 0 h 57"/>
                        <a:gd name="T17" fmla="*/ 40 w 40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0" h="57">
                          <a:moveTo>
                            <a:pt x="0" y="18"/>
                          </a:moveTo>
                          <a:lnTo>
                            <a:pt x="5" y="55"/>
                          </a:lnTo>
                          <a:lnTo>
                            <a:pt x="25" y="56"/>
                          </a:lnTo>
                          <a:lnTo>
                            <a:pt x="39" y="0"/>
                          </a:lnTo>
                          <a:lnTo>
                            <a:pt x="0" y="18"/>
                          </a:lnTo>
                        </a:path>
                      </a:pathLst>
                    </a:custGeom>
                    <a:solidFill>
                      <a:srgbClr val="60606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2094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2030" y="3008"/>
                    <a:ext cx="284" cy="448"/>
                    <a:chOff x="2030" y="3008"/>
                    <a:chExt cx="284" cy="448"/>
                  </a:xfrm>
                </p:grpSpPr>
                <p:sp>
                  <p:nvSpPr>
                    <p:cNvPr id="32095" name="Freeform 82"/>
                    <p:cNvSpPr>
                      <a:spLocks/>
                    </p:cNvSpPr>
                    <p:nvPr/>
                  </p:nvSpPr>
                  <p:spPr bwMode="auto">
                    <a:xfrm>
                      <a:off x="2111" y="3008"/>
                      <a:ext cx="186" cy="422"/>
                    </a:xfrm>
                    <a:custGeom>
                      <a:avLst/>
                      <a:gdLst>
                        <a:gd name="T0" fmla="*/ 9 w 186"/>
                        <a:gd name="T1" fmla="*/ 0 h 422"/>
                        <a:gd name="T2" fmla="*/ 23 w 186"/>
                        <a:gd name="T3" fmla="*/ 82 h 422"/>
                        <a:gd name="T4" fmla="*/ 45 w 186"/>
                        <a:gd name="T5" fmla="*/ 147 h 422"/>
                        <a:gd name="T6" fmla="*/ 69 w 186"/>
                        <a:gd name="T7" fmla="*/ 213 h 422"/>
                        <a:gd name="T8" fmla="*/ 83 w 186"/>
                        <a:gd name="T9" fmla="*/ 251 h 422"/>
                        <a:gd name="T10" fmla="*/ 86 w 186"/>
                        <a:gd name="T11" fmla="*/ 280 h 422"/>
                        <a:gd name="T12" fmla="*/ 87 w 186"/>
                        <a:gd name="T13" fmla="*/ 307 h 422"/>
                        <a:gd name="T14" fmla="*/ 50 w 186"/>
                        <a:gd name="T15" fmla="*/ 341 h 422"/>
                        <a:gd name="T16" fmla="*/ 0 w 186"/>
                        <a:gd name="T17" fmla="*/ 385 h 422"/>
                        <a:gd name="T18" fmla="*/ 47 w 186"/>
                        <a:gd name="T19" fmla="*/ 421 h 422"/>
                        <a:gd name="T20" fmla="*/ 106 w 186"/>
                        <a:gd name="T21" fmla="*/ 391 h 422"/>
                        <a:gd name="T22" fmla="*/ 158 w 186"/>
                        <a:gd name="T23" fmla="*/ 364 h 422"/>
                        <a:gd name="T24" fmla="*/ 185 w 186"/>
                        <a:gd name="T25" fmla="*/ 345 h 422"/>
                        <a:gd name="T26" fmla="*/ 185 w 186"/>
                        <a:gd name="T27" fmla="*/ 309 h 422"/>
                        <a:gd name="T28" fmla="*/ 167 w 186"/>
                        <a:gd name="T29" fmla="*/ 284 h 422"/>
                        <a:gd name="T30" fmla="*/ 154 w 186"/>
                        <a:gd name="T31" fmla="*/ 251 h 422"/>
                        <a:gd name="T32" fmla="*/ 151 w 186"/>
                        <a:gd name="T33" fmla="*/ 203 h 422"/>
                        <a:gd name="T34" fmla="*/ 149 w 186"/>
                        <a:gd name="T35" fmla="*/ 157 h 422"/>
                        <a:gd name="T36" fmla="*/ 156 w 186"/>
                        <a:gd name="T37" fmla="*/ 106 h 422"/>
                        <a:gd name="T38" fmla="*/ 161 w 186"/>
                        <a:gd name="T39" fmla="*/ 74 h 422"/>
                        <a:gd name="T40" fmla="*/ 161 w 186"/>
                        <a:gd name="T41" fmla="*/ 10 h 422"/>
                        <a:gd name="T42" fmla="*/ 9 w 186"/>
                        <a:gd name="T43" fmla="*/ 0 h 422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86"/>
                        <a:gd name="T67" fmla="*/ 0 h 422"/>
                        <a:gd name="T68" fmla="*/ 186 w 186"/>
                        <a:gd name="T69" fmla="*/ 422 h 422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86" h="422">
                          <a:moveTo>
                            <a:pt x="9" y="0"/>
                          </a:moveTo>
                          <a:lnTo>
                            <a:pt x="23" y="82"/>
                          </a:lnTo>
                          <a:lnTo>
                            <a:pt x="45" y="147"/>
                          </a:lnTo>
                          <a:lnTo>
                            <a:pt x="69" y="213"/>
                          </a:lnTo>
                          <a:lnTo>
                            <a:pt x="83" y="251"/>
                          </a:lnTo>
                          <a:lnTo>
                            <a:pt x="86" y="280"/>
                          </a:lnTo>
                          <a:lnTo>
                            <a:pt x="87" y="307"/>
                          </a:lnTo>
                          <a:lnTo>
                            <a:pt x="50" y="341"/>
                          </a:lnTo>
                          <a:lnTo>
                            <a:pt x="0" y="385"/>
                          </a:lnTo>
                          <a:lnTo>
                            <a:pt x="47" y="421"/>
                          </a:lnTo>
                          <a:lnTo>
                            <a:pt x="106" y="391"/>
                          </a:lnTo>
                          <a:lnTo>
                            <a:pt x="158" y="364"/>
                          </a:lnTo>
                          <a:lnTo>
                            <a:pt x="185" y="345"/>
                          </a:lnTo>
                          <a:lnTo>
                            <a:pt x="185" y="309"/>
                          </a:lnTo>
                          <a:lnTo>
                            <a:pt x="167" y="284"/>
                          </a:lnTo>
                          <a:lnTo>
                            <a:pt x="154" y="251"/>
                          </a:lnTo>
                          <a:lnTo>
                            <a:pt x="151" y="203"/>
                          </a:lnTo>
                          <a:lnTo>
                            <a:pt x="149" y="157"/>
                          </a:lnTo>
                          <a:lnTo>
                            <a:pt x="156" y="106"/>
                          </a:lnTo>
                          <a:lnTo>
                            <a:pt x="161" y="74"/>
                          </a:lnTo>
                          <a:lnTo>
                            <a:pt x="161" y="10"/>
                          </a:lnTo>
                          <a:lnTo>
                            <a:pt x="9" y="0"/>
                          </a:lnTo>
                        </a:path>
                      </a:pathLst>
                    </a:custGeom>
                    <a:solidFill>
                      <a:srgbClr val="FFC080"/>
                    </a:solidFill>
                    <a:ln w="12700" cap="rnd">
                      <a:solidFill>
                        <a:srgbClr val="402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096" name="Freeform 83"/>
                    <p:cNvSpPr>
                      <a:spLocks/>
                    </p:cNvSpPr>
                    <p:nvPr/>
                  </p:nvSpPr>
                  <p:spPr bwMode="auto">
                    <a:xfrm>
                      <a:off x="2030" y="3306"/>
                      <a:ext cx="284" cy="150"/>
                    </a:xfrm>
                    <a:custGeom>
                      <a:avLst/>
                      <a:gdLst>
                        <a:gd name="T0" fmla="*/ 80 w 284"/>
                        <a:gd name="T1" fmla="*/ 86 h 150"/>
                        <a:gd name="T2" fmla="*/ 110 w 284"/>
                        <a:gd name="T3" fmla="*/ 102 h 150"/>
                        <a:gd name="T4" fmla="*/ 154 w 284"/>
                        <a:gd name="T5" fmla="*/ 96 h 150"/>
                        <a:gd name="T6" fmla="*/ 204 w 284"/>
                        <a:gd name="T7" fmla="*/ 69 h 150"/>
                        <a:gd name="T8" fmla="*/ 237 w 284"/>
                        <a:gd name="T9" fmla="*/ 43 h 150"/>
                        <a:gd name="T10" fmla="*/ 260 w 284"/>
                        <a:gd name="T11" fmla="*/ 0 h 150"/>
                        <a:gd name="T12" fmla="*/ 268 w 284"/>
                        <a:gd name="T13" fmla="*/ 12 h 150"/>
                        <a:gd name="T14" fmla="*/ 283 w 284"/>
                        <a:gd name="T15" fmla="*/ 46 h 150"/>
                        <a:gd name="T16" fmla="*/ 277 w 284"/>
                        <a:gd name="T17" fmla="*/ 63 h 150"/>
                        <a:gd name="T18" fmla="*/ 236 w 284"/>
                        <a:gd name="T19" fmla="*/ 83 h 150"/>
                        <a:gd name="T20" fmla="*/ 189 w 284"/>
                        <a:gd name="T21" fmla="*/ 101 h 150"/>
                        <a:gd name="T22" fmla="*/ 135 w 284"/>
                        <a:gd name="T23" fmla="*/ 140 h 150"/>
                        <a:gd name="T24" fmla="*/ 80 w 284"/>
                        <a:gd name="T25" fmla="*/ 149 h 150"/>
                        <a:gd name="T26" fmla="*/ 42 w 284"/>
                        <a:gd name="T27" fmla="*/ 148 h 150"/>
                        <a:gd name="T28" fmla="*/ 19 w 284"/>
                        <a:gd name="T29" fmla="*/ 144 h 150"/>
                        <a:gd name="T30" fmla="*/ 0 w 284"/>
                        <a:gd name="T31" fmla="*/ 132 h 150"/>
                        <a:gd name="T32" fmla="*/ 7 w 284"/>
                        <a:gd name="T33" fmla="*/ 118 h 150"/>
                        <a:gd name="T34" fmla="*/ 17 w 284"/>
                        <a:gd name="T35" fmla="*/ 109 h 150"/>
                        <a:gd name="T36" fmla="*/ 80 w 284"/>
                        <a:gd name="T37" fmla="*/ 86 h 150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284"/>
                        <a:gd name="T58" fmla="*/ 0 h 150"/>
                        <a:gd name="T59" fmla="*/ 284 w 284"/>
                        <a:gd name="T60" fmla="*/ 150 h 150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284" h="150">
                          <a:moveTo>
                            <a:pt x="80" y="86"/>
                          </a:moveTo>
                          <a:lnTo>
                            <a:pt x="110" y="102"/>
                          </a:lnTo>
                          <a:lnTo>
                            <a:pt x="154" y="96"/>
                          </a:lnTo>
                          <a:lnTo>
                            <a:pt x="204" y="69"/>
                          </a:lnTo>
                          <a:lnTo>
                            <a:pt x="237" y="43"/>
                          </a:lnTo>
                          <a:lnTo>
                            <a:pt x="260" y="0"/>
                          </a:lnTo>
                          <a:lnTo>
                            <a:pt x="268" y="12"/>
                          </a:lnTo>
                          <a:lnTo>
                            <a:pt x="283" y="46"/>
                          </a:lnTo>
                          <a:lnTo>
                            <a:pt x="277" y="63"/>
                          </a:lnTo>
                          <a:lnTo>
                            <a:pt x="236" y="83"/>
                          </a:lnTo>
                          <a:lnTo>
                            <a:pt x="189" y="101"/>
                          </a:lnTo>
                          <a:lnTo>
                            <a:pt x="135" y="140"/>
                          </a:lnTo>
                          <a:lnTo>
                            <a:pt x="80" y="149"/>
                          </a:lnTo>
                          <a:lnTo>
                            <a:pt x="42" y="148"/>
                          </a:lnTo>
                          <a:lnTo>
                            <a:pt x="19" y="144"/>
                          </a:lnTo>
                          <a:lnTo>
                            <a:pt x="0" y="132"/>
                          </a:lnTo>
                          <a:lnTo>
                            <a:pt x="7" y="118"/>
                          </a:lnTo>
                          <a:lnTo>
                            <a:pt x="17" y="109"/>
                          </a:lnTo>
                          <a:lnTo>
                            <a:pt x="80" y="86"/>
                          </a:lnTo>
                        </a:path>
                      </a:pathLst>
                    </a:custGeom>
                    <a:solidFill>
                      <a:srgbClr val="60606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097" name="Freeform 84"/>
                    <p:cNvSpPr>
                      <a:spLocks/>
                    </p:cNvSpPr>
                    <p:nvPr/>
                  </p:nvSpPr>
                  <p:spPr bwMode="auto">
                    <a:xfrm>
                      <a:off x="2267" y="3370"/>
                      <a:ext cx="40" cy="58"/>
                    </a:xfrm>
                    <a:custGeom>
                      <a:avLst/>
                      <a:gdLst>
                        <a:gd name="T0" fmla="*/ 0 w 40"/>
                        <a:gd name="T1" fmla="*/ 19 h 58"/>
                        <a:gd name="T2" fmla="*/ 5 w 40"/>
                        <a:gd name="T3" fmla="*/ 56 h 58"/>
                        <a:gd name="T4" fmla="*/ 25 w 40"/>
                        <a:gd name="T5" fmla="*/ 57 h 58"/>
                        <a:gd name="T6" fmla="*/ 39 w 40"/>
                        <a:gd name="T7" fmla="*/ 0 h 58"/>
                        <a:gd name="T8" fmla="*/ 0 w 40"/>
                        <a:gd name="T9" fmla="*/ 19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0"/>
                        <a:gd name="T16" fmla="*/ 0 h 58"/>
                        <a:gd name="T17" fmla="*/ 40 w 40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0" h="58">
                          <a:moveTo>
                            <a:pt x="0" y="19"/>
                          </a:moveTo>
                          <a:lnTo>
                            <a:pt x="5" y="56"/>
                          </a:lnTo>
                          <a:lnTo>
                            <a:pt x="25" y="57"/>
                          </a:lnTo>
                          <a:lnTo>
                            <a:pt x="39" y="0"/>
                          </a:lnTo>
                          <a:lnTo>
                            <a:pt x="0" y="19"/>
                          </a:lnTo>
                        </a:path>
                      </a:pathLst>
                    </a:custGeom>
                    <a:solidFill>
                      <a:srgbClr val="60606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2064" name="Group 85"/>
                <p:cNvGrpSpPr>
                  <a:grpSpLocks/>
                </p:cNvGrpSpPr>
                <p:nvPr/>
              </p:nvGrpSpPr>
              <p:grpSpPr bwMode="auto">
                <a:xfrm>
                  <a:off x="2543" y="1473"/>
                  <a:ext cx="323" cy="388"/>
                  <a:chOff x="2543" y="1473"/>
                  <a:chExt cx="323" cy="388"/>
                </a:xfrm>
              </p:grpSpPr>
              <p:sp>
                <p:nvSpPr>
                  <p:cNvPr id="32091" name="Freeform 86"/>
                  <p:cNvSpPr>
                    <a:spLocks/>
                  </p:cNvSpPr>
                  <p:nvPr/>
                </p:nvSpPr>
                <p:spPr bwMode="auto">
                  <a:xfrm>
                    <a:off x="2543" y="1473"/>
                    <a:ext cx="323" cy="388"/>
                  </a:xfrm>
                  <a:custGeom>
                    <a:avLst/>
                    <a:gdLst>
                      <a:gd name="T0" fmla="*/ 98 w 323"/>
                      <a:gd name="T1" fmla="*/ 12 h 388"/>
                      <a:gd name="T2" fmla="*/ 56 w 323"/>
                      <a:gd name="T3" fmla="*/ 27 h 388"/>
                      <a:gd name="T4" fmla="*/ 41 w 323"/>
                      <a:gd name="T5" fmla="*/ 58 h 388"/>
                      <a:gd name="T6" fmla="*/ 28 w 323"/>
                      <a:gd name="T7" fmla="*/ 102 h 388"/>
                      <a:gd name="T8" fmla="*/ 26 w 323"/>
                      <a:gd name="T9" fmla="*/ 121 h 388"/>
                      <a:gd name="T10" fmla="*/ 28 w 323"/>
                      <a:gd name="T11" fmla="*/ 138 h 388"/>
                      <a:gd name="T12" fmla="*/ 34 w 323"/>
                      <a:gd name="T13" fmla="*/ 150 h 388"/>
                      <a:gd name="T14" fmla="*/ 25 w 323"/>
                      <a:gd name="T15" fmla="*/ 174 h 388"/>
                      <a:gd name="T16" fmla="*/ 14 w 323"/>
                      <a:gd name="T17" fmla="*/ 196 h 388"/>
                      <a:gd name="T18" fmla="*/ 9 w 323"/>
                      <a:gd name="T19" fmla="*/ 204 h 388"/>
                      <a:gd name="T20" fmla="*/ 4 w 323"/>
                      <a:gd name="T21" fmla="*/ 209 h 388"/>
                      <a:gd name="T22" fmla="*/ 1 w 323"/>
                      <a:gd name="T23" fmla="*/ 215 h 388"/>
                      <a:gd name="T24" fmla="*/ 0 w 323"/>
                      <a:gd name="T25" fmla="*/ 221 h 388"/>
                      <a:gd name="T26" fmla="*/ 2 w 323"/>
                      <a:gd name="T27" fmla="*/ 228 h 388"/>
                      <a:gd name="T28" fmla="*/ 6 w 323"/>
                      <a:gd name="T29" fmla="*/ 230 h 388"/>
                      <a:gd name="T30" fmla="*/ 19 w 323"/>
                      <a:gd name="T31" fmla="*/ 234 h 388"/>
                      <a:gd name="T32" fmla="*/ 25 w 323"/>
                      <a:gd name="T33" fmla="*/ 237 h 388"/>
                      <a:gd name="T34" fmla="*/ 27 w 323"/>
                      <a:gd name="T35" fmla="*/ 245 h 388"/>
                      <a:gd name="T36" fmla="*/ 25 w 323"/>
                      <a:gd name="T37" fmla="*/ 255 h 388"/>
                      <a:gd name="T38" fmla="*/ 20 w 323"/>
                      <a:gd name="T39" fmla="*/ 269 h 388"/>
                      <a:gd name="T40" fmla="*/ 23 w 323"/>
                      <a:gd name="T41" fmla="*/ 277 h 388"/>
                      <a:gd name="T42" fmla="*/ 28 w 323"/>
                      <a:gd name="T43" fmla="*/ 283 h 388"/>
                      <a:gd name="T44" fmla="*/ 26 w 323"/>
                      <a:gd name="T45" fmla="*/ 288 h 388"/>
                      <a:gd name="T46" fmla="*/ 25 w 323"/>
                      <a:gd name="T47" fmla="*/ 292 h 388"/>
                      <a:gd name="T48" fmla="*/ 28 w 323"/>
                      <a:gd name="T49" fmla="*/ 298 h 388"/>
                      <a:gd name="T50" fmla="*/ 34 w 323"/>
                      <a:gd name="T51" fmla="*/ 301 h 388"/>
                      <a:gd name="T52" fmla="*/ 37 w 323"/>
                      <a:gd name="T53" fmla="*/ 308 h 388"/>
                      <a:gd name="T54" fmla="*/ 37 w 323"/>
                      <a:gd name="T55" fmla="*/ 320 h 388"/>
                      <a:gd name="T56" fmla="*/ 41 w 323"/>
                      <a:gd name="T57" fmla="*/ 327 h 388"/>
                      <a:gd name="T58" fmla="*/ 46 w 323"/>
                      <a:gd name="T59" fmla="*/ 334 h 388"/>
                      <a:gd name="T60" fmla="*/ 52 w 323"/>
                      <a:gd name="T61" fmla="*/ 338 h 388"/>
                      <a:gd name="T62" fmla="*/ 60 w 323"/>
                      <a:gd name="T63" fmla="*/ 341 h 388"/>
                      <a:gd name="T64" fmla="*/ 70 w 323"/>
                      <a:gd name="T65" fmla="*/ 342 h 388"/>
                      <a:gd name="T66" fmla="*/ 93 w 323"/>
                      <a:gd name="T67" fmla="*/ 341 h 388"/>
                      <a:gd name="T68" fmla="*/ 115 w 323"/>
                      <a:gd name="T69" fmla="*/ 338 h 388"/>
                      <a:gd name="T70" fmla="*/ 147 w 323"/>
                      <a:gd name="T71" fmla="*/ 387 h 388"/>
                      <a:gd name="T72" fmla="*/ 279 w 323"/>
                      <a:gd name="T73" fmla="*/ 327 h 388"/>
                      <a:gd name="T74" fmla="*/ 266 w 323"/>
                      <a:gd name="T75" fmla="*/ 307 h 388"/>
                      <a:gd name="T76" fmla="*/ 260 w 323"/>
                      <a:gd name="T77" fmla="*/ 288 h 388"/>
                      <a:gd name="T78" fmla="*/ 260 w 323"/>
                      <a:gd name="T79" fmla="*/ 261 h 388"/>
                      <a:gd name="T80" fmla="*/ 322 w 323"/>
                      <a:gd name="T81" fmla="*/ 205 h 388"/>
                      <a:gd name="T82" fmla="*/ 322 w 323"/>
                      <a:gd name="T83" fmla="*/ 72 h 388"/>
                      <a:gd name="T84" fmla="*/ 289 w 323"/>
                      <a:gd name="T85" fmla="*/ 35 h 388"/>
                      <a:gd name="T86" fmla="*/ 248 w 323"/>
                      <a:gd name="T87" fmla="*/ 16 h 388"/>
                      <a:gd name="T88" fmla="*/ 206 w 323"/>
                      <a:gd name="T89" fmla="*/ 0 h 388"/>
                      <a:gd name="T90" fmla="*/ 149 w 323"/>
                      <a:gd name="T91" fmla="*/ 7 h 388"/>
                      <a:gd name="T92" fmla="*/ 98 w 323"/>
                      <a:gd name="T93" fmla="*/ 12 h 388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323"/>
                      <a:gd name="T142" fmla="*/ 0 h 388"/>
                      <a:gd name="T143" fmla="*/ 323 w 323"/>
                      <a:gd name="T144" fmla="*/ 388 h 388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323" h="388">
                        <a:moveTo>
                          <a:pt x="98" y="12"/>
                        </a:moveTo>
                        <a:lnTo>
                          <a:pt x="56" y="27"/>
                        </a:lnTo>
                        <a:lnTo>
                          <a:pt x="41" y="58"/>
                        </a:lnTo>
                        <a:lnTo>
                          <a:pt x="28" y="102"/>
                        </a:lnTo>
                        <a:lnTo>
                          <a:pt x="26" y="121"/>
                        </a:lnTo>
                        <a:lnTo>
                          <a:pt x="28" y="138"/>
                        </a:lnTo>
                        <a:lnTo>
                          <a:pt x="34" y="150"/>
                        </a:lnTo>
                        <a:lnTo>
                          <a:pt x="25" y="174"/>
                        </a:lnTo>
                        <a:lnTo>
                          <a:pt x="14" y="196"/>
                        </a:lnTo>
                        <a:lnTo>
                          <a:pt x="9" y="204"/>
                        </a:lnTo>
                        <a:lnTo>
                          <a:pt x="4" y="209"/>
                        </a:lnTo>
                        <a:lnTo>
                          <a:pt x="1" y="215"/>
                        </a:lnTo>
                        <a:lnTo>
                          <a:pt x="0" y="221"/>
                        </a:lnTo>
                        <a:lnTo>
                          <a:pt x="2" y="228"/>
                        </a:lnTo>
                        <a:lnTo>
                          <a:pt x="6" y="230"/>
                        </a:lnTo>
                        <a:lnTo>
                          <a:pt x="19" y="234"/>
                        </a:lnTo>
                        <a:lnTo>
                          <a:pt x="25" y="237"/>
                        </a:lnTo>
                        <a:lnTo>
                          <a:pt x="27" y="245"/>
                        </a:lnTo>
                        <a:lnTo>
                          <a:pt x="25" y="255"/>
                        </a:lnTo>
                        <a:lnTo>
                          <a:pt x="20" y="269"/>
                        </a:lnTo>
                        <a:lnTo>
                          <a:pt x="23" y="277"/>
                        </a:lnTo>
                        <a:lnTo>
                          <a:pt x="28" y="283"/>
                        </a:lnTo>
                        <a:lnTo>
                          <a:pt x="26" y="288"/>
                        </a:lnTo>
                        <a:lnTo>
                          <a:pt x="25" y="292"/>
                        </a:lnTo>
                        <a:lnTo>
                          <a:pt x="28" y="298"/>
                        </a:lnTo>
                        <a:lnTo>
                          <a:pt x="34" y="301"/>
                        </a:lnTo>
                        <a:lnTo>
                          <a:pt x="37" y="308"/>
                        </a:lnTo>
                        <a:lnTo>
                          <a:pt x="37" y="320"/>
                        </a:lnTo>
                        <a:lnTo>
                          <a:pt x="41" y="327"/>
                        </a:lnTo>
                        <a:lnTo>
                          <a:pt x="46" y="334"/>
                        </a:lnTo>
                        <a:lnTo>
                          <a:pt x="52" y="338"/>
                        </a:lnTo>
                        <a:lnTo>
                          <a:pt x="60" y="341"/>
                        </a:lnTo>
                        <a:lnTo>
                          <a:pt x="70" y="342"/>
                        </a:lnTo>
                        <a:lnTo>
                          <a:pt x="93" y="341"/>
                        </a:lnTo>
                        <a:lnTo>
                          <a:pt x="115" y="338"/>
                        </a:lnTo>
                        <a:lnTo>
                          <a:pt x="147" y="387"/>
                        </a:lnTo>
                        <a:lnTo>
                          <a:pt x="279" y="327"/>
                        </a:lnTo>
                        <a:lnTo>
                          <a:pt x="266" y="307"/>
                        </a:lnTo>
                        <a:lnTo>
                          <a:pt x="260" y="288"/>
                        </a:lnTo>
                        <a:lnTo>
                          <a:pt x="260" y="261"/>
                        </a:lnTo>
                        <a:lnTo>
                          <a:pt x="322" y="205"/>
                        </a:lnTo>
                        <a:lnTo>
                          <a:pt x="322" y="72"/>
                        </a:lnTo>
                        <a:lnTo>
                          <a:pt x="289" y="35"/>
                        </a:lnTo>
                        <a:lnTo>
                          <a:pt x="248" y="16"/>
                        </a:lnTo>
                        <a:lnTo>
                          <a:pt x="206" y="0"/>
                        </a:lnTo>
                        <a:lnTo>
                          <a:pt x="149" y="7"/>
                        </a:lnTo>
                        <a:lnTo>
                          <a:pt x="98" y="12"/>
                        </a:lnTo>
                      </a:path>
                    </a:pathLst>
                  </a:custGeom>
                  <a:solidFill>
                    <a:srgbClr val="FFC080"/>
                  </a:solidFill>
                  <a:ln w="12700" cap="rnd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92" name="Freeform 87"/>
                  <p:cNvSpPr>
                    <a:spLocks/>
                  </p:cNvSpPr>
                  <p:nvPr/>
                </p:nvSpPr>
                <p:spPr bwMode="auto">
                  <a:xfrm>
                    <a:off x="2696" y="1716"/>
                    <a:ext cx="33" cy="57"/>
                  </a:xfrm>
                  <a:custGeom>
                    <a:avLst/>
                    <a:gdLst>
                      <a:gd name="T0" fmla="*/ 32 w 33"/>
                      <a:gd name="T1" fmla="*/ 0 h 57"/>
                      <a:gd name="T2" fmla="*/ 23 w 33"/>
                      <a:gd name="T3" fmla="*/ 27 h 57"/>
                      <a:gd name="T4" fmla="*/ 15 w 33"/>
                      <a:gd name="T5" fmla="*/ 41 h 57"/>
                      <a:gd name="T6" fmla="*/ 0 w 33"/>
                      <a:gd name="T7" fmla="*/ 56 h 57"/>
                      <a:gd name="T8" fmla="*/ 19 w 33"/>
                      <a:gd name="T9" fmla="*/ 42 h 57"/>
                      <a:gd name="T10" fmla="*/ 29 w 33"/>
                      <a:gd name="T11" fmla="*/ 27 h 57"/>
                      <a:gd name="T12" fmla="*/ 32 w 33"/>
                      <a:gd name="T13" fmla="*/ 0 h 5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3"/>
                      <a:gd name="T22" fmla="*/ 0 h 57"/>
                      <a:gd name="T23" fmla="*/ 33 w 33"/>
                      <a:gd name="T24" fmla="*/ 57 h 5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3" h="57">
                        <a:moveTo>
                          <a:pt x="32" y="0"/>
                        </a:moveTo>
                        <a:lnTo>
                          <a:pt x="23" y="27"/>
                        </a:lnTo>
                        <a:lnTo>
                          <a:pt x="15" y="41"/>
                        </a:lnTo>
                        <a:lnTo>
                          <a:pt x="0" y="56"/>
                        </a:lnTo>
                        <a:lnTo>
                          <a:pt x="19" y="42"/>
                        </a:lnTo>
                        <a:lnTo>
                          <a:pt x="29" y="27"/>
                        </a:lnTo>
                        <a:lnTo>
                          <a:pt x="32" y="0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2065" name="Freeform 88"/>
                <p:cNvSpPr>
                  <a:spLocks/>
                </p:cNvSpPr>
                <p:nvPr/>
              </p:nvSpPr>
              <p:spPr bwMode="auto">
                <a:xfrm>
                  <a:off x="2599" y="1627"/>
                  <a:ext cx="36" cy="20"/>
                </a:xfrm>
                <a:custGeom>
                  <a:avLst/>
                  <a:gdLst>
                    <a:gd name="T0" fmla="*/ 3 w 36"/>
                    <a:gd name="T1" fmla="*/ 0 h 20"/>
                    <a:gd name="T2" fmla="*/ 5 w 36"/>
                    <a:gd name="T3" fmla="*/ 2 h 20"/>
                    <a:gd name="T4" fmla="*/ 0 w 36"/>
                    <a:gd name="T5" fmla="*/ 5 h 20"/>
                    <a:gd name="T6" fmla="*/ 8 w 36"/>
                    <a:gd name="T7" fmla="*/ 3 h 20"/>
                    <a:gd name="T8" fmla="*/ 9 w 36"/>
                    <a:gd name="T9" fmla="*/ 10 h 20"/>
                    <a:gd name="T10" fmla="*/ 6 w 36"/>
                    <a:gd name="T11" fmla="*/ 13 h 20"/>
                    <a:gd name="T12" fmla="*/ 9 w 36"/>
                    <a:gd name="T13" fmla="*/ 13 h 20"/>
                    <a:gd name="T14" fmla="*/ 7 w 36"/>
                    <a:gd name="T15" fmla="*/ 19 h 20"/>
                    <a:gd name="T16" fmla="*/ 11 w 36"/>
                    <a:gd name="T17" fmla="*/ 12 h 20"/>
                    <a:gd name="T18" fmla="*/ 18 w 36"/>
                    <a:gd name="T19" fmla="*/ 12 h 20"/>
                    <a:gd name="T20" fmla="*/ 24 w 36"/>
                    <a:gd name="T21" fmla="*/ 10 h 20"/>
                    <a:gd name="T22" fmla="*/ 35 w 36"/>
                    <a:gd name="T23" fmla="*/ 9 h 20"/>
                    <a:gd name="T24" fmla="*/ 24 w 36"/>
                    <a:gd name="T25" fmla="*/ 3 h 20"/>
                    <a:gd name="T26" fmla="*/ 3 w 36"/>
                    <a:gd name="T27" fmla="*/ 0 h 2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6"/>
                    <a:gd name="T43" fmla="*/ 0 h 20"/>
                    <a:gd name="T44" fmla="*/ 36 w 36"/>
                    <a:gd name="T45" fmla="*/ 20 h 2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6" h="20">
                      <a:moveTo>
                        <a:pt x="3" y="0"/>
                      </a:moveTo>
                      <a:lnTo>
                        <a:pt x="5" y="2"/>
                      </a:lnTo>
                      <a:lnTo>
                        <a:pt x="0" y="5"/>
                      </a:lnTo>
                      <a:lnTo>
                        <a:pt x="8" y="3"/>
                      </a:lnTo>
                      <a:lnTo>
                        <a:pt x="9" y="10"/>
                      </a:lnTo>
                      <a:lnTo>
                        <a:pt x="6" y="13"/>
                      </a:lnTo>
                      <a:lnTo>
                        <a:pt x="9" y="13"/>
                      </a:lnTo>
                      <a:lnTo>
                        <a:pt x="7" y="19"/>
                      </a:lnTo>
                      <a:lnTo>
                        <a:pt x="11" y="12"/>
                      </a:lnTo>
                      <a:lnTo>
                        <a:pt x="18" y="12"/>
                      </a:lnTo>
                      <a:lnTo>
                        <a:pt x="24" y="10"/>
                      </a:lnTo>
                      <a:lnTo>
                        <a:pt x="35" y="9"/>
                      </a:lnTo>
                      <a:lnTo>
                        <a:pt x="24" y="3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66" name="Freeform 89"/>
                <p:cNvSpPr>
                  <a:spLocks/>
                </p:cNvSpPr>
                <p:nvPr/>
              </p:nvSpPr>
              <p:spPr bwMode="auto">
                <a:xfrm>
                  <a:off x="2591" y="1599"/>
                  <a:ext cx="65" cy="17"/>
                </a:xfrm>
                <a:custGeom>
                  <a:avLst/>
                  <a:gdLst>
                    <a:gd name="T0" fmla="*/ 0 w 65"/>
                    <a:gd name="T1" fmla="*/ 7 h 17"/>
                    <a:gd name="T2" fmla="*/ 3 w 65"/>
                    <a:gd name="T3" fmla="*/ 14 h 17"/>
                    <a:gd name="T4" fmla="*/ 9 w 65"/>
                    <a:gd name="T5" fmla="*/ 16 h 17"/>
                    <a:gd name="T6" fmla="*/ 20 w 65"/>
                    <a:gd name="T7" fmla="*/ 11 h 17"/>
                    <a:gd name="T8" fmla="*/ 33 w 65"/>
                    <a:gd name="T9" fmla="*/ 7 h 17"/>
                    <a:gd name="T10" fmla="*/ 54 w 65"/>
                    <a:gd name="T11" fmla="*/ 7 h 17"/>
                    <a:gd name="T12" fmla="*/ 64 w 65"/>
                    <a:gd name="T13" fmla="*/ 8 h 17"/>
                    <a:gd name="T14" fmla="*/ 48 w 65"/>
                    <a:gd name="T15" fmla="*/ 4 h 17"/>
                    <a:gd name="T16" fmla="*/ 36 w 65"/>
                    <a:gd name="T17" fmla="*/ 1 h 17"/>
                    <a:gd name="T18" fmla="*/ 37 w 65"/>
                    <a:gd name="T19" fmla="*/ 0 h 17"/>
                    <a:gd name="T20" fmla="*/ 27 w 65"/>
                    <a:gd name="T21" fmla="*/ 2 h 17"/>
                    <a:gd name="T22" fmla="*/ 28 w 65"/>
                    <a:gd name="T23" fmla="*/ 1 h 17"/>
                    <a:gd name="T24" fmla="*/ 19 w 65"/>
                    <a:gd name="T25" fmla="*/ 4 h 17"/>
                    <a:gd name="T26" fmla="*/ 10 w 65"/>
                    <a:gd name="T27" fmla="*/ 4 h 17"/>
                    <a:gd name="T28" fmla="*/ 0 w 65"/>
                    <a:gd name="T29" fmla="*/ 7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5"/>
                    <a:gd name="T46" fmla="*/ 0 h 17"/>
                    <a:gd name="T47" fmla="*/ 65 w 65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5" h="17">
                      <a:moveTo>
                        <a:pt x="0" y="7"/>
                      </a:moveTo>
                      <a:lnTo>
                        <a:pt x="3" y="14"/>
                      </a:lnTo>
                      <a:lnTo>
                        <a:pt x="9" y="16"/>
                      </a:lnTo>
                      <a:lnTo>
                        <a:pt x="20" y="11"/>
                      </a:lnTo>
                      <a:lnTo>
                        <a:pt x="33" y="7"/>
                      </a:lnTo>
                      <a:lnTo>
                        <a:pt x="54" y="7"/>
                      </a:lnTo>
                      <a:lnTo>
                        <a:pt x="64" y="8"/>
                      </a:lnTo>
                      <a:lnTo>
                        <a:pt x="48" y="4"/>
                      </a:lnTo>
                      <a:lnTo>
                        <a:pt x="36" y="1"/>
                      </a:lnTo>
                      <a:lnTo>
                        <a:pt x="37" y="0"/>
                      </a:lnTo>
                      <a:lnTo>
                        <a:pt x="27" y="2"/>
                      </a:lnTo>
                      <a:lnTo>
                        <a:pt x="28" y="1"/>
                      </a:lnTo>
                      <a:lnTo>
                        <a:pt x="19" y="4"/>
                      </a:lnTo>
                      <a:lnTo>
                        <a:pt x="10" y="4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201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67" name="Freeform 90"/>
                <p:cNvSpPr>
                  <a:spLocks/>
                </p:cNvSpPr>
                <p:nvPr/>
              </p:nvSpPr>
              <p:spPr bwMode="auto">
                <a:xfrm>
                  <a:off x="2570" y="1741"/>
                  <a:ext cx="27" cy="21"/>
                </a:xfrm>
                <a:custGeom>
                  <a:avLst/>
                  <a:gdLst>
                    <a:gd name="T0" fmla="*/ 0 w 27"/>
                    <a:gd name="T1" fmla="*/ 2 h 21"/>
                    <a:gd name="T2" fmla="*/ 4 w 27"/>
                    <a:gd name="T3" fmla="*/ 1 h 21"/>
                    <a:gd name="T4" fmla="*/ 8 w 27"/>
                    <a:gd name="T5" fmla="*/ 0 h 21"/>
                    <a:gd name="T6" fmla="*/ 11 w 27"/>
                    <a:gd name="T7" fmla="*/ 2 h 21"/>
                    <a:gd name="T8" fmla="*/ 15 w 27"/>
                    <a:gd name="T9" fmla="*/ 5 h 21"/>
                    <a:gd name="T10" fmla="*/ 20 w 27"/>
                    <a:gd name="T11" fmla="*/ 8 h 21"/>
                    <a:gd name="T12" fmla="*/ 24 w 27"/>
                    <a:gd name="T13" fmla="*/ 8 h 21"/>
                    <a:gd name="T14" fmla="*/ 24 w 27"/>
                    <a:gd name="T15" fmla="*/ 6 h 21"/>
                    <a:gd name="T16" fmla="*/ 26 w 27"/>
                    <a:gd name="T17" fmla="*/ 12 h 21"/>
                    <a:gd name="T18" fmla="*/ 26 w 27"/>
                    <a:gd name="T19" fmla="*/ 15 h 21"/>
                    <a:gd name="T20" fmla="*/ 26 w 27"/>
                    <a:gd name="T21" fmla="*/ 18 h 21"/>
                    <a:gd name="T22" fmla="*/ 24 w 27"/>
                    <a:gd name="T23" fmla="*/ 20 h 21"/>
                    <a:gd name="T24" fmla="*/ 25 w 27"/>
                    <a:gd name="T25" fmla="*/ 16 h 21"/>
                    <a:gd name="T26" fmla="*/ 23 w 27"/>
                    <a:gd name="T27" fmla="*/ 12 h 21"/>
                    <a:gd name="T28" fmla="*/ 15 w 27"/>
                    <a:gd name="T29" fmla="*/ 9 h 21"/>
                    <a:gd name="T30" fmla="*/ 11 w 27"/>
                    <a:gd name="T31" fmla="*/ 11 h 21"/>
                    <a:gd name="T32" fmla="*/ 6 w 27"/>
                    <a:gd name="T33" fmla="*/ 12 h 21"/>
                    <a:gd name="T34" fmla="*/ 2 w 27"/>
                    <a:gd name="T35" fmla="*/ 7 h 21"/>
                    <a:gd name="T36" fmla="*/ 0 w 27"/>
                    <a:gd name="T37" fmla="*/ 2 h 2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7"/>
                    <a:gd name="T58" fmla="*/ 0 h 21"/>
                    <a:gd name="T59" fmla="*/ 27 w 27"/>
                    <a:gd name="T60" fmla="*/ 21 h 2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7" h="21">
                      <a:moveTo>
                        <a:pt x="0" y="2"/>
                      </a:moveTo>
                      <a:lnTo>
                        <a:pt x="4" y="1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5" y="5"/>
                      </a:lnTo>
                      <a:lnTo>
                        <a:pt x="20" y="8"/>
                      </a:lnTo>
                      <a:lnTo>
                        <a:pt x="24" y="8"/>
                      </a:lnTo>
                      <a:lnTo>
                        <a:pt x="24" y="6"/>
                      </a:lnTo>
                      <a:lnTo>
                        <a:pt x="26" y="12"/>
                      </a:lnTo>
                      <a:lnTo>
                        <a:pt x="26" y="15"/>
                      </a:lnTo>
                      <a:lnTo>
                        <a:pt x="26" y="18"/>
                      </a:lnTo>
                      <a:lnTo>
                        <a:pt x="24" y="20"/>
                      </a:lnTo>
                      <a:lnTo>
                        <a:pt x="25" y="16"/>
                      </a:lnTo>
                      <a:lnTo>
                        <a:pt x="23" y="12"/>
                      </a:lnTo>
                      <a:lnTo>
                        <a:pt x="15" y="9"/>
                      </a:lnTo>
                      <a:lnTo>
                        <a:pt x="11" y="11"/>
                      </a:lnTo>
                      <a:lnTo>
                        <a:pt x="6" y="12"/>
                      </a:lnTo>
                      <a:lnTo>
                        <a:pt x="2" y="7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68" name="Freeform 91"/>
                <p:cNvSpPr>
                  <a:spLocks/>
                </p:cNvSpPr>
                <p:nvPr/>
              </p:nvSpPr>
              <p:spPr bwMode="auto">
                <a:xfrm>
                  <a:off x="2577" y="1767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9 w 17"/>
                    <a:gd name="T3" fmla="*/ 0 h 1"/>
                    <a:gd name="T4" fmla="*/ 16 w 17"/>
                    <a:gd name="T5" fmla="*/ 0 h 1"/>
                    <a:gd name="T6" fmla="*/ 6 w 17"/>
                    <a:gd name="T7" fmla="*/ 0 h 1"/>
                    <a:gd name="T8" fmla="*/ 0 w 1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"/>
                    <a:gd name="T17" fmla="*/ 17 w 1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16" y="0"/>
                      </a:ln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69" name="Freeform 92"/>
                <p:cNvSpPr>
                  <a:spLocks/>
                </p:cNvSpPr>
                <p:nvPr/>
              </p:nvSpPr>
              <p:spPr bwMode="auto">
                <a:xfrm>
                  <a:off x="2565" y="1698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8 w 17"/>
                    <a:gd name="T3" fmla="*/ 0 h 17"/>
                    <a:gd name="T4" fmla="*/ 14 w 17"/>
                    <a:gd name="T5" fmla="*/ 0 h 17"/>
                    <a:gd name="T6" fmla="*/ 16 w 17"/>
                    <a:gd name="T7" fmla="*/ 16 h 17"/>
                    <a:gd name="T8" fmla="*/ 12 w 17"/>
                    <a:gd name="T9" fmla="*/ 16 h 17"/>
                    <a:gd name="T10" fmla="*/ 8 w 17"/>
                    <a:gd name="T11" fmla="*/ 16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8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70" name="Freeform 93"/>
                <p:cNvSpPr>
                  <a:spLocks/>
                </p:cNvSpPr>
                <p:nvPr/>
              </p:nvSpPr>
              <p:spPr bwMode="auto">
                <a:xfrm>
                  <a:off x="2584" y="1693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6 w 17"/>
                    <a:gd name="T3" fmla="*/ 6 h 17"/>
                    <a:gd name="T4" fmla="*/ 0 w 17"/>
                    <a:gd name="T5" fmla="*/ 12 h 17"/>
                    <a:gd name="T6" fmla="*/ 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10 h 17"/>
                    <a:gd name="T12" fmla="*/ 16 w 17"/>
                    <a:gd name="T13" fmla="*/ 6 h 17"/>
                    <a:gd name="T14" fmla="*/ 16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16" y="0"/>
                      </a:moveTo>
                      <a:lnTo>
                        <a:pt x="16" y="6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16" y="14"/>
                      </a:lnTo>
                      <a:lnTo>
                        <a:pt x="16" y="10"/>
                      </a:lnTo>
                      <a:lnTo>
                        <a:pt x="16" y="6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71" name="Freeform 94"/>
                <p:cNvSpPr>
                  <a:spLocks/>
                </p:cNvSpPr>
                <p:nvPr/>
              </p:nvSpPr>
              <p:spPr bwMode="auto">
                <a:xfrm>
                  <a:off x="2619" y="1633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6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6 h 17"/>
                    <a:gd name="T10" fmla="*/ 10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6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C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2072" name="Group 95"/>
                <p:cNvGrpSpPr>
                  <a:grpSpLocks/>
                </p:cNvGrpSpPr>
                <p:nvPr/>
              </p:nvGrpSpPr>
              <p:grpSpPr bwMode="auto">
                <a:xfrm>
                  <a:off x="2723" y="1612"/>
                  <a:ext cx="41" cy="78"/>
                  <a:chOff x="2723" y="1612"/>
                  <a:chExt cx="41" cy="78"/>
                </a:xfrm>
              </p:grpSpPr>
              <p:sp>
                <p:nvSpPr>
                  <p:cNvPr id="32089" name="Freeform 96"/>
                  <p:cNvSpPr>
                    <a:spLocks/>
                  </p:cNvSpPr>
                  <p:nvPr/>
                </p:nvSpPr>
                <p:spPr bwMode="auto">
                  <a:xfrm>
                    <a:off x="2730" y="1621"/>
                    <a:ext cx="24" cy="57"/>
                  </a:xfrm>
                  <a:custGeom>
                    <a:avLst/>
                    <a:gdLst>
                      <a:gd name="T0" fmla="*/ 0 w 24"/>
                      <a:gd name="T1" fmla="*/ 11 h 57"/>
                      <a:gd name="T2" fmla="*/ 8 w 24"/>
                      <a:gd name="T3" fmla="*/ 5 h 57"/>
                      <a:gd name="T4" fmla="*/ 15 w 24"/>
                      <a:gd name="T5" fmla="*/ 6 h 57"/>
                      <a:gd name="T6" fmla="*/ 20 w 24"/>
                      <a:gd name="T7" fmla="*/ 15 h 57"/>
                      <a:gd name="T8" fmla="*/ 21 w 24"/>
                      <a:gd name="T9" fmla="*/ 28 h 57"/>
                      <a:gd name="T10" fmla="*/ 20 w 24"/>
                      <a:gd name="T11" fmla="*/ 38 h 57"/>
                      <a:gd name="T12" fmla="*/ 17 w 24"/>
                      <a:gd name="T13" fmla="*/ 46 h 57"/>
                      <a:gd name="T14" fmla="*/ 13 w 24"/>
                      <a:gd name="T15" fmla="*/ 33 h 57"/>
                      <a:gd name="T16" fmla="*/ 10 w 24"/>
                      <a:gd name="T17" fmla="*/ 26 h 57"/>
                      <a:gd name="T18" fmla="*/ 2 w 24"/>
                      <a:gd name="T19" fmla="*/ 22 h 57"/>
                      <a:gd name="T20" fmla="*/ 8 w 24"/>
                      <a:gd name="T21" fmla="*/ 32 h 57"/>
                      <a:gd name="T22" fmla="*/ 14 w 24"/>
                      <a:gd name="T23" fmla="*/ 40 h 57"/>
                      <a:gd name="T24" fmla="*/ 14 w 24"/>
                      <a:gd name="T25" fmla="*/ 49 h 57"/>
                      <a:gd name="T26" fmla="*/ 12 w 24"/>
                      <a:gd name="T27" fmla="*/ 55 h 57"/>
                      <a:gd name="T28" fmla="*/ 8 w 24"/>
                      <a:gd name="T29" fmla="*/ 56 h 57"/>
                      <a:gd name="T30" fmla="*/ 18 w 24"/>
                      <a:gd name="T31" fmla="*/ 54 h 57"/>
                      <a:gd name="T32" fmla="*/ 23 w 24"/>
                      <a:gd name="T33" fmla="*/ 42 h 57"/>
                      <a:gd name="T34" fmla="*/ 23 w 24"/>
                      <a:gd name="T35" fmla="*/ 26 h 57"/>
                      <a:gd name="T36" fmla="*/ 23 w 24"/>
                      <a:gd name="T37" fmla="*/ 12 h 57"/>
                      <a:gd name="T38" fmla="*/ 17 w 24"/>
                      <a:gd name="T39" fmla="*/ 4 h 57"/>
                      <a:gd name="T40" fmla="*/ 10 w 24"/>
                      <a:gd name="T41" fmla="*/ 0 h 57"/>
                      <a:gd name="T42" fmla="*/ 3 w 24"/>
                      <a:gd name="T43" fmla="*/ 2 h 57"/>
                      <a:gd name="T44" fmla="*/ 0 w 24"/>
                      <a:gd name="T45" fmla="*/ 11 h 57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4"/>
                      <a:gd name="T70" fmla="*/ 0 h 57"/>
                      <a:gd name="T71" fmla="*/ 24 w 24"/>
                      <a:gd name="T72" fmla="*/ 57 h 57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4" h="57">
                        <a:moveTo>
                          <a:pt x="0" y="11"/>
                        </a:moveTo>
                        <a:lnTo>
                          <a:pt x="8" y="5"/>
                        </a:lnTo>
                        <a:lnTo>
                          <a:pt x="15" y="6"/>
                        </a:lnTo>
                        <a:lnTo>
                          <a:pt x="20" y="15"/>
                        </a:lnTo>
                        <a:lnTo>
                          <a:pt x="21" y="28"/>
                        </a:lnTo>
                        <a:lnTo>
                          <a:pt x="20" y="38"/>
                        </a:lnTo>
                        <a:lnTo>
                          <a:pt x="17" y="46"/>
                        </a:lnTo>
                        <a:lnTo>
                          <a:pt x="13" y="33"/>
                        </a:lnTo>
                        <a:lnTo>
                          <a:pt x="10" y="26"/>
                        </a:lnTo>
                        <a:lnTo>
                          <a:pt x="2" y="22"/>
                        </a:lnTo>
                        <a:lnTo>
                          <a:pt x="8" y="32"/>
                        </a:lnTo>
                        <a:lnTo>
                          <a:pt x="14" y="40"/>
                        </a:lnTo>
                        <a:lnTo>
                          <a:pt x="14" y="49"/>
                        </a:lnTo>
                        <a:lnTo>
                          <a:pt x="12" y="55"/>
                        </a:lnTo>
                        <a:lnTo>
                          <a:pt x="8" y="56"/>
                        </a:lnTo>
                        <a:lnTo>
                          <a:pt x="18" y="54"/>
                        </a:lnTo>
                        <a:lnTo>
                          <a:pt x="23" y="42"/>
                        </a:lnTo>
                        <a:lnTo>
                          <a:pt x="23" y="26"/>
                        </a:lnTo>
                        <a:lnTo>
                          <a:pt x="23" y="12"/>
                        </a:lnTo>
                        <a:lnTo>
                          <a:pt x="17" y="4"/>
                        </a:lnTo>
                        <a:lnTo>
                          <a:pt x="10" y="0"/>
                        </a:lnTo>
                        <a:lnTo>
                          <a:pt x="3" y="2"/>
                        </a:lnTo>
                        <a:lnTo>
                          <a:pt x="0" y="11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90" name="Freeform 97"/>
                  <p:cNvSpPr>
                    <a:spLocks/>
                  </p:cNvSpPr>
                  <p:nvPr/>
                </p:nvSpPr>
                <p:spPr bwMode="auto">
                  <a:xfrm>
                    <a:off x="2723" y="1612"/>
                    <a:ext cx="41" cy="78"/>
                  </a:xfrm>
                  <a:custGeom>
                    <a:avLst/>
                    <a:gdLst>
                      <a:gd name="T0" fmla="*/ 0 w 41"/>
                      <a:gd name="T1" fmla="*/ 19 h 78"/>
                      <a:gd name="T2" fmla="*/ 6 w 41"/>
                      <a:gd name="T3" fmla="*/ 6 h 78"/>
                      <a:gd name="T4" fmla="*/ 17 w 41"/>
                      <a:gd name="T5" fmla="*/ 3 h 78"/>
                      <a:gd name="T6" fmla="*/ 29 w 41"/>
                      <a:gd name="T7" fmla="*/ 5 h 78"/>
                      <a:gd name="T8" fmla="*/ 34 w 41"/>
                      <a:gd name="T9" fmla="*/ 12 h 78"/>
                      <a:gd name="T10" fmla="*/ 37 w 41"/>
                      <a:gd name="T11" fmla="*/ 24 h 78"/>
                      <a:gd name="T12" fmla="*/ 37 w 41"/>
                      <a:gd name="T13" fmla="*/ 33 h 78"/>
                      <a:gd name="T14" fmla="*/ 35 w 41"/>
                      <a:gd name="T15" fmla="*/ 40 h 78"/>
                      <a:gd name="T16" fmla="*/ 35 w 41"/>
                      <a:gd name="T17" fmla="*/ 49 h 78"/>
                      <a:gd name="T18" fmla="*/ 33 w 41"/>
                      <a:gd name="T19" fmla="*/ 60 h 78"/>
                      <a:gd name="T20" fmla="*/ 24 w 41"/>
                      <a:gd name="T21" fmla="*/ 71 h 78"/>
                      <a:gd name="T22" fmla="*/ 19 w 41"/>
                      <a:gd name="T23" fmla="*/ 71 h 78"/>
                      <a:gd name="T24" fmla="*/ 12 w 41"/>
                      <a:gd name="T25" fmla="*/ 71 h 78"/>
                      <a:gd name="T26" fmla="*/ 12 w 41"/>
                      <a:gd name="T27" fmla="*/ 73 h 78"/>
                      <a:gd name="T28" fmla="*/ 17 w 41"/>
                      <a:gd name="T29" fmla="*/ 77 h 78"/>
                      <a:gd name="T30" fmla="*/ 23 w 41"/>
                      <a:gd name="T31" fmla="*/ 76 h 78"/>
                      <a:gd name="T32" fmla="*/ 31 w 41"/>
                      <a:gd name="T33" fmla="*/ 72 h 78"/>
                      <a:gd name="T34" fmla="*/ 37 w 41"/>
                      <a:gd name="T35" fmla="*/ 61 h 78"/>
                      <a:gd name="T36" fmla="*/ 38 w 41"/>
                      <a:gd name="T37" fmla="*/ 44 h 78"/>
                      <a:gd name="T38" fmla="*/ 40 w 41"/>
                      <a:gd name="T39" fmla="*/ 32 h 78"/>
                      <a:gd name="T40" fmla="*/ 40 w 41"/>
                      <a:gd name="T41" fmla="*/ 21 h 78"/>
                      <a:gd name="T42" fmla="*/ 37 w 41"/>
                      <a:gd name="T43" fmla="*/ 10 h 78"/>
                      <a:gd name="T44" fmla="*/ 32 w 41"/>
                      <a:gd name="T45" fmla="*/ 3 h 78"/>
                      <a:gd name="T46" fmla="*/ 22 w 41"/>
                      <a:gd name="T47" fmla="*/ 0 h 78"/>
                      <a:gd name="T48" fmla="*/ 6 w 41"/>
                      <a:gd name="T49" fmla="*/ 2 h 78"/>
                      <a:gd name="T50" fmla="*/ 1 w 41"/>
                      <a:gd name="T51" fmla="*/ 6 h 78"/>
                      <a:gd name="T52" fmla="*/ 0 w 41"/>
                      <a:gd name="T53" fmla="*/ 19 h 78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41"/>
                      <a:gd name="T82" fmla="*/ 0 h 78"/>
                      <a:gd name="T83" fmla="*/ 41 w 41"/>
                      <a:gd name="T84" fmla="*/ 78 h 78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41" h="78">
                        <a:moveTo>
                          <a:pt x="0" y="19"/>
                        </a:moveTo>
                        <a:lnTo>
                          <a:pt x="6" y="6"/>
                        </a:lnTo>
                        <a:lnTo>
                          <a:pt x="17" y="3"/>
                        </a:lnTo>
                        <a:lnTo>
                          <a:pt x="29" y="5"/>
                        </a:lnTo>
                        <a:lnTo>
                          <a:pt x="34" y="12"/>
                        </a:lnTo>
                        <a:lnTo>
                          <a:pt x="37" y="24"/>
                        </a:lnTo>
                        <a:lnTo>
                          <a:pt x="37" y="33"/>
                        </a:lnTo>
                        <a:lnTo>
                          <a:pt x="35" y="40"/>
                        </a:lnTo>
                        <a:lnTo>
                          <a:pt x="35" y="49"/>
                        </a:lnTo>
                        <a:lnTo>
                          <a:pt x="33" y="60"/>
                        </a:lnTo>
                        <a:lnTo>
                          <a:pt x="24" y="71"/>
                        </a:lnTo>
                        <a:lnTo>
                          <a:pt x="19" y="71"/>
                        </a:lnTo>
                        <a:lnTo>
                          <a:pt x="12" y="71"/>
                        </a:lnTo>
                        <a:lnTo>
                          <a:pt x="12" y="73"/>
                        </a:lnTo>
                        <a:lnTo>
                          <a:pt x="17" y="77"/>
                        </a:lnTo>
                        <a:lnTo>
                          <a:pt x="23" y="76"/>
                        </a:lnTo>
                        <a:lnTo>
                          <a:pt x="31" y="72"/>
                        </a:lnTo>
                        <a:lnTo>
                          <a:pt x="37" y="61"/>
                        </a:lnTo>
                        <a:lnTo>
                          <a:pt x="38" y="44"/>
                        </a:lnTo>
                        <a:lnTo>
                          <a:pt x="40" y="32"/>
                        </a:lnTo>
                        <a:lnTo>
                          <a:pt x="40" y="21"/>
                        </a:lnTo>
                        <a:lnTo>
                          <a:pt x="37" y="10"/>
                        </a:lnTo>
                        <a:lnTo>
                          <a:pt x="32" y="3"/>
                        </a:lnTo>
                        <a:lnTo>
                          <a:pt x="22" y="0"/>
                        </a:lnTo>
                        <a:lnTo>
                          <a:pt x="6" y="2"/>
                        </a:lnTo>
                        <a:lnTo>
                          <a:pt x="1" y="6"/>
                        </a:lnTo>
                        <a:lnTo>
                          <a:pt x="0" y="19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073" name="Group 98"/>
                <p:cNvGrpSpPr>
                  <a:grpSpLocks/>
                </p:cNvGrpSpPr>
                <p:nvPr/>
              </p:nvGrpSpPr>
              <p:grpSpPr bwMode="auto">
                <a:xfrm>
                  <a:off x="2080" y="2239"/>
                  <a:ext cx="253" cy="137"/>
                  <a:chOff x="2080" y="2239"/>
                  <a:chExt cx="253" cy="137"/>
                </a:xfrm>
              </p:grpSpPr>
              <p:sp>
                <p:nvSpPr>
                  <p:cNvPr id="32081" name="Freeform 99"/>
                  <p:cNvSpPr>
                    <a:spLocks/>
                  </p:cNvSpPr>
                  <p:nvPr/>
                </p:nvSpPr>
                <p:spPr bwMode="auto">
                  <a:xfrm>
                    <a:off x="2080" y="2239"/>
                    <a:ext cx="253" cy="137"/>
                  </a:xfrm>
                  <a:custGeom>
                    <a:avLst/>
                    <a:gdLst>
                      <a:gd name="T0" fmla="*/ 252 w 253"/>
                      <a:gd name="T1" fmla="*/ 81 h 137"/>
                      <a:gd name="T2" fmla="*/ 221 w 253"/>
                      <a:gd name="T3" fmla="*/ 75 h 137"/>
                      <a:gd name="T4" fmla="*/ 209 w 253"/>
                      <a:gd name="T5" fmla="*/ 73 h 137"/>
                      <a:gd name="T6" fmla="*/ 203 w 253"/>
                      <a:gd name="T7" fmla="*/ 67 h 137"/>
                      <a:gd name="T8" fmla="*/ 195 w 253"/>
                      <a:gd name="T9" fmla="*/ 58 h 137"/>
                      <a:gd name="T10" fmla="*/ 180 w 253"/>
                      <a:gd name="T11" fmla="*/ 45 h 137"/>
                      <a:gd name="T12" fmla="*/ 152 w 253"/>
                      <a:gd name="T13" fmla="*/ 25 h 137"/>
                      <a:gd name="T14" fmla="*/ 148 w 253"/>
                      <a:gd name="T15" fmla="*/ 18 h 137"/>
                      <a:gd name="T16" fmla="*/ 140 w 253"/>
                      <a:gd name="T17" fmla="*/ 12 h 137"/>
                      <a:gd name="T18" fmla="*/ 125 w 253"/>
                      <a:gd name="T19" fmla="*/ 10 h 137"/>
                      <a:gd name="T20" fmla="*/ 82 w 253"/>
                      <a:gd name="T21" fmla="*/ 3 h 137"/>
                      <a:gd name="T22" fmla="*/ 69 w 253"/>
                      <a:gd name="T23" fmla="*/ 0 h 137"/>
                      <a:gd name="T24" fmla="*/ 59 w 253"/>
                      <a:gd name="T25" fmla="*/ 4 h 137"/>
                      <a:gd name="T26" fmla="*/ 53 w 253"/>
                      <a:gd name="T27" fmla="*/ 8 h 137"/>
                      <a:gd name="T28" fmla="*/ 38 w 253"/>
                      <a:gd name="T29" fmla="*/ 14 h 137"/>
                      <a:gd name="T30" fmla="*/ 29 w 253"/>
                      <a:gd name="T31" fmla="*/ 18 h 137"/>
                      <a:gd name="T32" fmla="*/ 21 w 253"/>
                      <a:gd name="T33" fmla="*/ 20 h 137"/>
                      <a:gd name="T34" fmla="*/ 17 w 253"/>
                      <a:gd name="T35" fmla="*/ 24 h 137"/>
                      <a:gd name="T36" fmla="*/ 12 w 253"/>
                      <a:gd name="T37" fmla="*/ 32 h 137"/>
                      <a:gd name="T38" fmla="*/ 7 w 253"/>
                      <a:gd name="T39" fmla="*/ 38 h 137"/>
                      <a:gd name="T40" fmla="*/ 5 w 253"/>
                      <a:gd name="T41" fmla="*/ 43 h 137"/>
                      <a:gd name="T42" fmla="*/ 4 w 253"/>
                      <a:gd name="T43" fmla="*/ 46 h 137"/>
                      <a:gd name="T44" fmla="*/ 0 w 253"/>
                      <a:gd name="T45" fmla="*/ 53 h 137"/>
                      <a:gd name="T46" fmla="*/ 4 w 253"/>
                      <a:gd name="T47" fmla="*/ 57 h 137"/>
                      <a:gd name="T48" fmla="*/ 8 w 253"/>
                      <a:gd name="T49" fmla="*/ 59 h 137"/>
                      <a:gd name="T50" fmla="*/ 16 w 253"/>
                      <a:gd name="T51" fmla="*/ 58 h 137"/>
                      <a:gd name="T52" fmla="*/ 23 w 253"/>
                      <a:gd name="T53" fmla="*/ 56 h 137"/>
                      <a:gd name="T54" fmla="*/ 30 w 253"/>
                      <a:gd name="T55" fmla="*/ 52 h 137"/>
                      <a:gd name="T56" fmla="*/ 37 w 253"/>
                      <a:gd name="T57" fmla="*/ 52 h 137"/>
                      <a:gd name="T58" fmla="*/ 44 w 253"/>
                      <a:gd name="T59" fmla="*/ 50 h 137"/>
                      <a:gd name="T60" fmla="*/ 52 w 253"/>
                      <a:gd name="T61" fmla="*/ 48 h 137"/>
                      <a:gd name="T62" fmla="*/ 63 w 253"/>
                      <a:gd name="T63" fmla="*/ 50 h 137"/>
                      <a:gd name="T64" fmla="*/ 71 w 253"/>
                      <a:gd name="T65" fmla="*/ 53 h 137"/>
                      <a:gd name="T66" fmla="*/ 52 w 253"/>
                      <a:gd name="T67" fmla="*/ 57 h 137"/>
                      <a:gd name="T68" fmla="*/ 38 w 253"/>
                      <a:gd name="T69" fmla="*/ 61 h 137"/>
                      <a:gd name="T70" fmla="*/ 22 w 253"/>
                      <a:gd name="T71" fmla="*/ 67 h 137"/>
                      <a:gd name="T72" fmla="*/ 17 w 253"/>
                      <a:gd name="T73" fmla="*/ 71 h 137"/>
                      <a:gd name="T74" fmla="*/ 17 w 253"/>
                      <a:gd name="T75" fmla="*/ 75 h 137"/>
                      <a:gd name="T76" fmla="*/ 20 w 253"/>
                      <a:gd name="T77" fmla="*/ 77 h 137"/>
                      <a:gd name="T78" fmla="*/ 25 w 253"/>
                      <a:gd name="T79" fmla="*/ 80 h 137"/>
                      <a:gd name="T80" fmla="*/ 31 w 253"/>
                      <a:gd name="T81" fmla="*/ 80 h 137"/>
                      <a:gd name="T82" fmla="*/ 54 w 253"/>
                      <a:gd name="T83" fmla="*/ 75 h 137"/>
                      <a:gd name="T84" fmla="*/ 75 w 253"/>
                      <a:gd name="T85" fmla="*/ 73 h 137"/>
                      <a:gd name="T86" fmla="*/ 90 w 253"/>
                      <a:gd name="T87" fmla="*/ 75 h 137"/>
                      <a:gd name="T88" fmla="*/ 99 w 253"/>
                      <a:gd name="T89" fmla="*/ 80 h 137"/>
                      <a:gd name="T90" fmla="*/ 108 w 253"/>
                      <a:gd name="T91" fmla="*/ 87 h 137"/>
                      <a:gd name="T92" fmla="*/ 117 w 253"/>
                      <a:gd name="T93" fmla="*/ 95 h 137"/>
                      <a:gd name="T94" fmla="*/ 125 w 253"/>
                      <a:gd name="T95" fmla="*/ 106 h 137"/>
                      <a:gd name="T96" fmla="*/ 133 w 253"/>
                      <a:gd name="T97" fmla="*/ 115 h 137"/>
                      <a:gd name="T98" fmla="*/ 144 w 253"/>
                      <a:gd name="T99" fmla="*/ 119 h 137"/>
                      <a:gd name="T100" fmla="*/ 155 w 253"/>
                      <a:gd name="T101" fmla="*/ 120 h 137"/>
                      <a:gd name="T102" fmla="*/ 166 w 253"/>
                      <a:gd name="T103" fmla="*/ 121 h 137"/>
                      <a:gd name="T104" fmla="*/ 182 w 253"/>
                      <a:gd name="T105" fmla="*/ 122 h 137"/>
                      <a:gd name="T106" fmla="*/ 198 w 253"/>
                      <a:gd name="T107" fmla="*/ 123 h 137"/>
                      <a:gd name="T108" fmla="*/ 210 w 253"/>
                      <a:gd name="T109" fmla="*/ 129 h 137"/>
                      <a:gd name="T110" fmla="*/ 252 w 253"/>
                      <a:gd name="T111" fmla="*/ 136 h 137"/>
                      <a:gd name="T112" fmla="*/ 252 w 253"/>
                      <a:gd name="T113" fmla="*/ 81 h 137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253"/>
                      <a:gd name="T172" fmla="*/ 0 h 137"/>
                      <a:gd name="T173" fmla="*/ 253 w 253"/>
                      <a:gd name="T174" fmla="*/ 137 h 137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253" h="137">
                        <a:moveTo>
                          <a:pt x="252" y="81"/>
                        </a:moveTo>
                        <a:lnTo>
                          <a:pt x="221" y="75"/>
                        </a:lnTo>
                        <a:lnTo>
                          <a:pt x="209" y="73"/>
                        </a:lnTo>
                        <a:lnTo>
                          <a:pt x="203" y="67"/>
                        </a:lnTo>
                        <a:lnTo>
                          <a:pt x="195" y="58"/>
                        </a:lnTo>
                        <a:lnTo>
                          <a:pt x="180" y="45"/>
                        </a:lnTo>
                        <a:lnTo>
                          <a:pt x="152" y="25"/>
                        </a:lnTo>
                        <a:lnTo>
                          <a:pt x="148" y="18"/>
                        </a:lnTo>
                        <a:lnTo>
                          <a:pt x="140" y="12"/>
                        </a:lnTo>
                        <a:lnTo>
                          <a:pt x="125" y="10"/>
                        </a:lnTo>
                        <a:lnTo>
                          <a:pt x="82" y="3"/>
                        </a:lnTo>
                        <a:lnTo>
                          <a:pt x="69" y="0"/>
                        </a:lnTo>
                        <a:lnTo>
                          <a:pt x="59" y="4"/>
                        </a:lnTo>
                        <a:lnTo>
                          <a:pt x="53" y="8"/>
                        </a:lnTo>
                        <a:lnTo>
                          <a:pt x="38" y="14"/>
                        </a:lnTo>
                        <a:lnTo>
                          <a:pt x="29" y="18"/>
                        </a:lnTo>
                        <a:lnTo>
                          <a:pt x="21" y="20"/>
                        </a:lnTo>
                        <a:lnTo>
                          <a:pt x="17" y="24"/>
                        </a:lnTo>
                        <a:lnTo>
                          <a:pt x="12" y="32"/>
                        </a:lnTo>
                        <a:lnTo>
                          <a:pt x="7" y="38"/>
                        </a:lnTo>
                        <a:lnTo>
                          <a:pt x="5" y="43"/>
                        </a:lnTo>
                        <a:lnTo>
                          <a:pt x="4" y="46"/>
                        </a:lnTo>
                        <a:lnTo>
                          <a:pt x="0" y="53"/>
                        </a:lnTo>
                        <a:lnTo>
                          <a:pt x="4" y="57"/>
                        </a:lnTo>
                        <a:lnTo>
                          <a:pt x="8" y="59"/>
                        </a:lnTo>
                        <a:lnTo>
                          <a:pt x="16" y="58"/>
                        </a:lnTo>
                        <a:lnTo>
                          <a:pt x="23" y="56"/>
                        </a:lnTo>
                        <a:lnTo>
                          <a:pt x="30" y="52"/>
                        </a:lnTo>
                        <a:lnTo>
                          <a:pt x="37" y="52"/>
                        </a:lnTo>
                        <a:lnTo>
                          <a:pt x="44" y="50"/>
                        </a:lnTo>
                        <a:lnTo>
                          <a:pt x="52" y="48"/>
                        </a:lnTo>
                        <a:lnTo>
                          <a:pt x="63" y="50"/>
                        </a:lnTo>
                        <a:lnTo>
                          <a:pt x="71" y="53"/>
                        </a:lnTo>
                        <a:lnTo>
                          <a:pt x="52" y="57"/>
                        </a:lnTo>
                        <a:lnTo>
                          <a:pt x="38" y="61"/>
                        </a:lnTo>
                        <a:lnTo>
                          <a:pt x="22" y="67"/>
                        </a:lnTo>
                        <a:lnTo>
                          <a:pt x="17" y="71"/>
                        </a:lnTo>
                        <a:lnTo>
                          <a:pt x="17" y="75"/>
                        </a:lnTo>
                        <a:lnTo>
                          <a:pt x="20" y="77"/>
                        </a:lnTo>
                        <a:lnTo>
                          <a:pt x="25" y="80"/>
                        </a:lnTo>
                        <a:lnTo>
                          <a:pt x="31" y="80"/>
                        </a:lnTo>
                        <a:lnTo>
                          <a:pt x="54" y="75"/>
                        </a:lnTo>
                        <a:lnTo>
                          <a:pt x="75" y="73"/>
                        </a:lnTo>
                        <a:lnTo>
                          <a:pt x="90" y="75"/>
                        </a:lnTo>
                        <a:lnTo>
                          <a:pt x="99" y="80"/>
                        </a:lnTo>
                        <a:lnTo>
                          <a:pt x="108" y="87"/>
                        </a:lnTo>
                        <a:lnTo>
                          <a:pt x="117" y="95"/>
                        </a:lnTo>
                        <a:lnTo>
                          <a:pt x="125" y="106"/>
                        </a:lnTo>
                        <a:lnTo>
                          <a:pt x="133" y="115"/>
                        </a:lnTo>
                        <a:lnTo>
                          <a:pt x="144" y="119"/>
                        </a:lnTo>
                        <a:lnTo>
                          <a:pt x="155" y="120"/>
                        </a:lnTo>
                        <a:lnTo>
                          <a:pt x="166" y="121"/>
                        </a:lnTo>
                        <a:lnTo>
                          <a:pt x="182" y="122"/>
                        </a:lnTo>
                        <a:lnTo>
                          <a:pt x="198" y="123"/>
                        </a:lnTo>
                        <a:lnTo>
                          <a:pt x="210" y="129"/>
                        </a:lnTo>
                        <a:lnTo>
                          <a:pt x="252" y="136"/>
                        </a:lnTo>
                        <a:lnTo>
                          <a:pt x="252" y="81"/>
                        </a:lnTo>
                      </a:path>
                    </a:pathLst>
                  </a:custGeom>
                  <a:solidFill>
                    <a:srgbClr val="FFC080"/>
                  </a:solidFill>
                  <a:ln w="12700" cap="rnd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82" name="Freeform 100"/>
                  <p:cNvSpPr>
                    <a:spLocks/>
                  </p:cNvSpPr>
                  <p:nvPr/>
                </p:nvSpPr>
                <p:spPr bwMode="auto">
                  <a:xfrm>
                    <a:off x="2098" y="2263"/>
                    <a:ext cx="76" cy="17"/>
                  </a:xfrm>
                  <a:custGeom>
                    <a:avLst/>
                    <a:gdLst>
                      <a:gd name="T0" fmla="*/ 0 w 76"/>
                      <a:gd name="T1" fmla="*/ 16 h 17"/>
                      <a:gd name="T2" fmla="*/ 13 w 76"/>
                      <a:gd name="T3" fmla="*/ 10 h 17"/>
                      <a:gd name="T4" fmla="*/ 23 w 76"/>
                      <a:gd name="T5" fmla="*/ 8 h 17"/>
                      <a:gd name="T6" fmla="*/ 36 w 76"/>
                      <a:gd name="T7" fmla="*/ 5 h 17"/>
                      <a:gd name="T8" fmla="*/ 46 w 76"/>
                      <a:gd name="T9" fmla="*/ 2 h 17"/>
                      <a:gd name="T10" fmla="*/ 64 w 76"/>
                      <a:gd name="T11" fmla="*/ 4 h 17"/>
                      <a:gd name="T12" fmla="*/ 75 w 76"/>
                      <a:gd name="T13" fmla="*/ 5 h 17"/>
                      <a:gd name="T14" fmla="*/ 58 w 76"/>
                      <a:gd name="T15" fmla="*/ 2 h 17"/>
                      <a:gd name="T16" fmla="*/ 43 w 76"/>
                      <a:gd name="T17" fmla="*/ 0 h 17"/>
                      <a:gd name="T18" fmla="*/ 23 w 76"/>
                      <a:gd name="T19" fmla="*/ 7 h 17"/>
                      <a:gd name="T20" fmla="*/ 13 w 76"/>
                      <a:gd name="T21" fmla="*/ 8 h 17"/>
                      <a:gd name="T22" fmla="*/ 1 w 76"/>
                      <a:gd name="T23" fmla="*/ 14 h 17"/>
                      <a:gd name="T24" fmla="*/ 0 w 76"/>
                      <a:gd name="T25" fmla="*/ 16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76"/>
                      <a:gd name="T40" fmla="*/ 0 h 17"/>
                      <a:gd name="T41" fmla="*/ 76 w 76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76" h="17">
                        <a:moveTo>
                          <a:pt x="0" y="16"/>
                        </a:moveTo>
                        <a:lnTo>
                          <a:pt x="13" y="10"/>
                        </a:lnTo>
                        <a:lnTo>
                          <a:pt x="23" y="8"/>
                        </a:lnTo>
                        <a:lnTo>
                          <a:pt x="36" y="5"/>
                        </a:lnTo>
                        <a:lnTo>
                          <a:pt x="46" y="2"/>
                        </a:lnTo>
                        <a:lnTo>
                          <a:pt x="64" y="4"/>
                        </a:lnTo>
                        <a:lnTo>
                          <a:pt x="75" y="5"/>
                        </a:lnTo>
                        <a:lnTo>
                          <a:pt x="58" y="2"/>
                        </a:lnTo>
                        <a:lnTo>
                          <a:pt x="43" y="0"/>
                        </a:lnTo>
                        <a:lnTo>
                          <a:pt x="23" y="7"/>
                        </a:lnTo>
                        <a:lnTo>
                          <a:pt x="13" y="8"/>
                        </a:lnTo>
                        <a:lnTo>
                          <a:pt x="1" y="14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83" name="Freeform 101"/>
                  <p:cNvSpPr>
                    <a:spLocks/>
                  </p:cNvSpPr>
                  <p:nvPr/>
                </p:nvSpPr>
                <p:spPr bwMode="auto">
                  <a:xfrm>
                    <a:off x="2141" y="2245"/>
                    <a:ext cx="64" cy="17"/>
                  </a:xfrm>
                  <a:custGeom>
                    <a:avLst/>
                    <a:gdLst>
                      <a:gd name="T0" fmla="*/ 18 w 64"/>
                      <a:gd name="T1" fmla="*/ 0 h 17"/>
                      <a:gd name="T2" fmla="*/ 10 w 64"/>
                      <a:gd name="T3" fmla="*/ 0 h 17"/>
                      <a:gd name="T4" fmla="*/ 0 w 64"/>
                      <a:gd name="T5" fmla="*/ 5 h 17"/>
                      <a:gd name="T6" fmla="*/ 6 w 64"/>
                      <a:gd name="T7" fmla="*/ 5 h 17"/>
                      <a:gd name="T8" fmla="*/ 16 w 64"/>
                      <a:gd name="T9" fmla="*/ 2 h 17"/>
                      <a:gd name="T10" fmla="*/ 37 w 64"/>
                      <a:gd name="T11" fmla="*/ 10 h 17"/>
                      <a:gd name="T12" fmla="*/ 48 w 64"/>
                      <a:gd name="T13" fmla="*/ 13 h 17"/>
                      <a:gd name="T14" fmla="*/ 60 w 64"/>
                      <a:gd name="T15" fmla="*/ 16 h 17"/>
                      <a:gd name="T16" fmla="*/ 63 w 64"/>
                      <a:gd name="T17" fmla="*/ 13 h 17"/>
                      <a:gd name="T18" fmla="*/ 49 w 64"/>
                      <a:gd name="T19" fmla="*/ 10 h 17"/>
                      <a:gd name="T20" fmla="*/ 33 w 64"/>
                      <a:gd name="T21" fmla="*/ 5 h 17"/>
                      <a:gd name="T22" fmla="*/ 18 w 64"/>
                      <a:gd name="T23" fmla="*/ 0 h 1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64"/>
                      <a:gd name="T37" fmla="*/ 0 h 17"/>
                      <a:gd name="T38" fmla="*/ 64 w 64"/>
                      <a:gd name="T39" fmla="*/ 17 h 1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64" h="17">
                        <a:moveTo>
                          <a:pt x="18" y="0"/>
                        </a:moveTo>
                        <a:lnTo>
                          <a:pt x="10" y="0"/>
                        </a:lnTo>
                        <a:lnTo>
                          <a:pt x="0" y="5"/>
                        </a:lnTo>
                        <a:lnTo>
                          <a:pt x="6" y="5"/>
                        </a:lnTo>
                        <a:lnTo>
                          <a:pt x="16" y="2"/>
                        </a:lnTo>
                        <a:lnTo>
                          <a:pt x="37" y="10"/>
                        </a:lnTo>
                        <a:lnTo>
                          <a:pt x="48" y="13"/>
                        </a:lnTo>
                        <a:lnTo>
                          <a:pt x="60" y="16"/>
                        </a:lnTo>
                        <a:lnTo>
                          <a:pt x="63" y="13"/>
                        </a:lnTo>
                        <a:lnTo>
                          <a:pt x="49" y="10"/>
                        </a:lnTo>
                        <a:lnTo>
                          <a:pt x="33" y="5"/>
                        </a:lnTo>
                        <a:lnTo>
                          <a:pt x="18" y="0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84" name="Freeform 102"/>
                  <p:cNvSpPr>
                    <a:spLocks/>
                  </p:cNvSpPr>
                  <p:nvPr/>
                </p:nvSpPr>
                <p:spPr bwMode="auto">
                  <a:xfrm>
                    <a:off x="2154" y="2287"/>
                    <a:ext cx="23" cy="1"/>
                  </a:xfrm>
                  <a:custGeom>
                    <a:avLst/>
                    <a:gdLst>
                      <a:gd name="T0" fmla="*/ 0 w 23"/>
                      <a:gd name="T1" fmla="*/ 0 h 1"/>
                      <a:gd name="T2" fmla="*/ 2 w 23"/>
                      <a:gd name="T3" fmla="*/ 0 h 1"/>
                      <a:gd name="T4" fmla="*/ 10 w 23"/>
                      <a:gd name="T5" fmla="*/ 0 h 1"/>
                      <a:gd name="T6" fmla="*/ 20 w 23"/>
                      <a:gd name="T7" fmla="*/ 0 h 1"/>
                      <a:gd name="T8" fmla="*/ 22 w 23"/>
                      <a:gd name="T9" fmla="*/ 0 h 1"/>
                      <a:gd name="T10" fmla="*/ 16 w 23"/>
                      <a:gd name="T11" fmla="*/ 0 h 1"/>
                      <a:gd name="T12" fmla="*/ 0 w 23"/>
                      <a:gd name="T13" fmla="*/ 0 h 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3"/>
                      <a:gd name="T22" fmla="*/ 0 h 1"/>
                      <a:gd name="T23" fmla="*/ 23 w 23"/>
                      <a:gd name="T24" fmla="*/ 1 h 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3" h="1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10" y="0"/>
                        </a:lnTo>
                        <a:lnTo>
                          <a:pt x="20" y="0"/>
                        </a:lnTo>
                        <a:lnTo>
                          <a:pt x="22" y="0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85" name="Freeform 103"/>
                  <p:cNvSpPr>
                    <a:spLocks/>
                  </p:cNvSpPr>
                  <p:nvPr/>
                </p:nvSpPr>
                <p:spPr bwMode="auto">
                  <a:xfrm>
                    <a:off x="2116" y="2308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  <a:gd name="T4" fmla="*/ 0 w 1"/>
                      <a:gd name="T5" fmla="*/ 0 h 1"/>
                      <a:gd name="T6" fmla="*/ 0 w 1"/>
                      <a:gd name="T7" fmla="*/ 0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"/>
                      <a:gd name="T13" fmla="*/ 0 h 1"/>
                      <a:gd name="T14" fmla="*/ 1 w 1"/>
                      <a:gd name="T15" fmla="*/ 1 h 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86" name="Freeform 104"/>
                  <p:cNvSpPr>
                    <a:spLocks/>
                  </p:cNvSpPr>
                  <p:nvPr/>
                </p:nvSpPr>
                <p:spPr bwMode="auto">
                  <a:xfrm>
                    <a:off x="2206" y="2273"/>
                    <a:ext cx="17" cy="17"/>
                  </a:xfrm>
                  <a:custGeom>
                    <a:avLst/>
                    <a:gdLst>
                      <a:gd name="T0" fmla="*/ 0 w 17"/>
                      <a:gd name="T1" fmla="*/ 0 h 17"/>
                      <a:gd name="T2" fmla="*/ 2 w 17"/>
                      <a:gd name="T3" fmla="*/ 4 h 17"/>
                      <a:gd name="T4" fmla="*/ 2 w 17"/>
                      <a:gd name="T5" fmla="*/ 10 h 17"/>
                      <a:gd name="T6" fmla="*/ 16 w 17"/>
                      <a:gd name="T7" fmla="*/ 16 h 17"/>
                      <a:gd name="T8" fmla="*/ 0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0" y="0"/>
                        </a:moveTo>
                        <a:lnTo>
                          <a:pt x="2" y="4"/>
                        </a:lnTo>
                        <a:lnTo>
                          <a:pt x="2" y="10"/>
                        </a:lnTo>
                        <a:lnTo>
                          <a:pt x="16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87" name="Freeform 105"/>
                  <p:cNvSpPr>
                    <a:spLocks/>
                  </p:cNvSpPr>
                  <p:nvPr/>
                </p:nvSpPr>
                <p:spPr bwMode="auto">
                  <a:xfrm>
                    <a:off x="2191" y="2296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16 w 17"/>
                      <a:gd name="T3" fmla="*/ 6 h 17"/>
                      <a:gd name="T4" fmla="*/ 0 w 17"/>
                      <a:gd name="T5" fmla="*/ 16 h 17"/>
                      <a:gd name="T6" fmla="*/ 16 w 17"/>
                      <a:gd name="T7" fmla="*/ 0 h 1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"/>
                      <a:gd name="T13" fmla="*/ 0 h 17"/>
                      <a:gd name="T14" fmla="*/ 17 w 17"/>
                      <a:gd name="T15" fmla="*/ 17 h 1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" h="17">
                        <a:moveTo>
                          <a:pt x="16" y="0"/>
                        </a:moveTo>
                        <a:lnTo>
                          <a:pt x="16" y="6"/>
                        </a:lnTo>
                        <a:lnTo>
                          <a:pt x="0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88" name="Freeform 106"/>
                  <p:cNvSpPr>
                    <a:spLocks/>
                  </p:cNvSpPr>
                  <p:nvPr/>
                </p:nvSpPr>
                <p:spPr bwMode="auto">
                  <a:xfrm>
                    <a:off x="2095" y="2284"/>
                    <a:ext cx="17" cy="17"/>
                  </a:xfrm>
                  <a:custGeom>
                    <a:avLst/>
                    <a:gdLst>
                      <a:gd name="T0" fmla="*/ 0 w 17"/>
                      <a:gd name="T1" fmla="*/ 16 h 17"/>
                      <a:gd name="T2" fmla="*/ 16 w 17"/>
                      <a:gd name="T3" fmla="*/ 16 h 17"/>
                      <a:gd name="T4" fmla="*/ 16 w 17"/>
                      <a:gd name="T5" fmla="*/ 10 h 17"/>
                      <a:gd name="T6" fmla="*/ 16 w 17"/>
                      <a:gd name="T7" fmla="*/ 0 h 17"/>
                      <a:gd name="T8" fmla="*/ 16 w 17"/>
                      <a:gd name="T9" fmla="*/ 10 h 17"/>
                      <a:gd name="T10" fmla="*/ 16 w 17"/>
                      <a:gd name="T11" fmla="*/ 16 h 17"/>
                      <a:gd name="T12" fmla="*/ 0 w 17"/>
                      <a:gd name="T13" fmla="*/ 16 h 1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7"/>
                      <a:gd name="T22" fmla="*/ 0 h 17"/>
                      <a:gd name="T23" fmla="*/ 17 w 17"/>
                      <a:gd name="T24" fmla="*/ 17 h 1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7" h="17">
                        <a:moveTo>
                          <a:pt x="0" y="16"/>
                        </a:moveTo>
                        <a:lnTo>
                          <a:pt x="16" y="16"/>
                        </a:lnTo>
                        <a:lnTo>
                          <a:pt x="16" y="10"/>
                        </a:lnTo>
                        <a:lnTo>
                          <a:pt x="16" y="0"/>
                        </a:lnTo>
                        <a:lnTo>
                          <a:pt x="16" y="10"/>
                        </a:lnTo>
                        <a:lnTo>
                          <a:pt x="16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2074" name="Freeform 107"/>
                <p:cNvSpPr>
                  <a:spLocks/>
                </p:cNvSpPr>
                <p:nvPr/>
              </p:nvSpPr>
              <p:spPr bwMode="auto">
                <a:xfrm>
                  <a:off x="2085" y="1781"/>
                  <a:ext cx="863" cy="1286"/>
                </a:xfrm>
                <a:custGeom>
                  <a:avLst/>
                  <a:gdLst>
                    <a:gd name="T0" fmla="*/ 737 w 863"/>
                    <a:gd name="T1" fmla="*/ 0 h 1286"/>
                    <a:gd name="T2" fmla="*/ 609 w 863"/>
                    <a:gd name="T3" fmla="*/ 116 h 1286"/>
                    <a:gd name="T4" fmla="*/ 567 w 863"/>
                    <a:gd name="T5" fmla="*/ 202 h 1286"/>
                    <a:gd name="T6" fmla="*/ 493 w 863"/>
                    <a:gd name="T7" fmla="*/ 333 h 1286"/>
                    <a:gd name="T8" fmla="*/ 478 w 863"/>
                    <a:gd name="T9" fmla="*/ 391 h 1286"/>
                    <a:gd name="T10" fmla="*/ 485 w 863"/>
                    <a:gd name="T11" fmla="*/ 443 h 1286"/>
                    <a:gd name="T12" fmla="*/ 490 w 863"/>
                    <a:gd name="T13" fmla="*/ 492 h 1286"/>
                    <a:gd name="T14" fmla="*/ 278 w 863"/>
                    <a:gd name="T15" fmla="*/ 535 h 1286"/>
                    <a:gd name="T16" fmla="*/ 215 w 863"/>
                    <a:gd name="T17" fmla="*/ 552 h 1286"/>
                    <a:gd name="T18" fmla="*/ 205 w 863"/>
                    <a:gd name="T19" fmla="*/ 599 h 1286"/>
                    <a:gd name="T20" fmla="*/ 326 w 863"/>
                    <a:gd name="T21" fmla="*/ 627 h 1286"/>
                    <a:gd name="T22" fmla="*/ 444 w 863"/>
                    <a:gd name="T23" fmla="*/ 634 h 1286"/>
                    <a:gd name="T24" fmla="*/ 485 w 863"/>
                    <a:gd name="T25" fmla="*/ 682 h 1286"/>
                    <a:gd name="T26" fmla="*/ 492 w 863"/>
                    <a:gd name="T27" fmla="*/ 744 h 1286"/>
                    <a:gd name="T28" fmla="*/ 474 w 863"/>
                    <a:gd name="T29" fmla="*/ 768 h 1286"/>
                    <a:gd name="T30" fmla="*/ 423 w 863"/>
                    <a:gd name="T31" fmla="*/ 784 h 1286"/>
                    <a:gd name="T32" fmla="*/ 368 w 863"/>
                    <a:gd name="T33" fmla="*/ 810 h 1286"/>
                    <a:gd name="T34" fmla="*/ 138 w 863"/>
                    <a:gd name="T35" fmla="*/ 895 h 1286"/>
                    <a:gd name="T36" fmla="*/ 77 w 863"/>
                    <a:gd name="T37" fmla="*/ 948 h 1286"/>
                    <a:gd name="T38" fmla="*/ 18 w 863"/>
                    <a:gd name="T39" fmla="*/ 1104 h 1286"/>
                    <a:gd name="T40" fmla="*/ 84 w 863"/>
                    <a:gd name="T41" fmla="*/ 1285 h 1286"/>
                    <a:gd name="T42" fmla="*/ 203 w 863"/>
                    <a:gd name="T43" fmla="*/ 1269 h 1286"/>
                    <a:gd name="T44" fmla="*/ 238 w 863"/>
                    <a:gd name="T45" fmla="*/ 1188 h 1286"/>
                    <a:gd name="T46" fmla="*/ 216 w 863"/>
                    <a:gd name="T47" fmla="*/ 1111 h 1286"/>
                    <a:gd name="T48" fmla="*/ 439 w 863"/>
                    <a:gd name="T49" fmla="*/ 1074 h 1286"/>
                    <a:gd name="T50" fmla="*/ 679 w 863"/>
                    <a:gd name="T51" fmla="*/ 1072 h 1286"/>
                    <a:gd name="T52" fmla="*/ 790 w 863"/>
                    <a:gd name="T53" fmla="*/ 1059 h 1286"/>
                    <a:gd name="T54" fmla="*/ 840 w 863"/>
                    <a:gd name="T55" fmla="*/ 1018 h 1286"/>
                    <a:gd name="T56" fmla="*/ 856 w 863"/>
                    <a:gd name="T57" fmla="*/ 950 h 1286"/>
                    <a:gd name="T58" fmla="*/ 830 w 863"/>
                    <a:gd name="T59" fmla="*/ 840 h 1286"/>
                    <a:gd name="T60" fmla="*/ 799 w 863"/>
                    <a:gd name="T61" fmla="*/ 743 h 1286"/>
                    <a:gd name="T62" fmla="*/ 805 w 863"/>
                    <a:gd name="T63" fmla="*/ 667 h 1286"/>
                    <a:gd name="T64" fmla="*/ 802 w 863"/>
                    <a:gd name="T65" fmla="*/ 594 h 1286"/>
                    <a:gd name="T66" fmla="*/ 850 w 863"/>
                    <a:gd name="T67" fmla="*/ 427 h 1286"/>
                    <a:gd name="T68" fmla="*/ 862 w 863"/>
                    <a:gd name="T69" fmla="*/ 267 h 1286"/>
                    <a:gd name="T70" fmla="*/ 843 w 863"/>
                    <a:gd name="T71" fmla="*/ 182 h 1286"/>
                    <a:gd name="T72" fmla="*/ 809 w 863"/>
                    <a:gd name="T73" fmla="*/ 104 h 128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863"/>
                    <a:gd name="T112" fmla="*/ 0 h 1286"/>
                    <a:gd name="T113" fmla="*/ 863 w 863"/>
                    <a:gd name="T114" fmla="*/ 1286 h 128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863" h="1286">
                      <a:moveTo>
                        <a:pt x="755" y="58"/>
                      </a:moveTo>
                      <a:lnTo>
                        <a:pt x="737" y="0"/>
                      </a:lnTo>
                      <a:lnTo>
                        <a:pt x="594" y="72"/>
                      </a:lnTo>
                      <a:lnTo>
                        <a:pt x="609" y="116"/>
                      </a:lnTo>
                      <a:lnTo>
                        <a:pt x="590" y="160"/>
                      </a:lnTo>
                      <a:lnTo>
                        <a:pt x="567" y="202"/>
                      </a:lnTo>
                      <a:lnTo>
                        <a:pt x="535" y="273"/>
                      </a:lnTo>
                      <a:lnTo>
                        <a:pt x="493" y="333"/>
                      </a:lnTo>
                      <a:lnTo>
                        <a:pt x="481" y="368"/>
                      </a:lnTo>
                      <a:lnTo>
                        <a:pt x="478" y="391"/>
                      </a:lnTo>
                      <a:lnTo>
                        <a:pt x="479" y="418"/>
                      </a:lnTo>
                      <a:lnTo>
                        <a:pt x="485" y="443"/>
                      </a:lnTo>
                      <a:lnTo>
                        <a:pt x="490" y="465"/>
                      </a:lnTo>
                      <a:lnTo>
                        <a:pt x="490" y="492"/>
                      </a:lnTo>
                      <a:lnTo>
                        <a:pt x="354" y="527"/>
                      </a:lnTo>
                      <a:lnTo>
                        <a:pt x="278" y="535"/>
                      </a:lnTo>
                      <a:lnTo>
                        <a:pt x="223" y="531"/>
                      </a:lnTo>
                      <a:lnTo>
                        <a:pt x="215" y="552"/>
                      </a:lnTo>
                      <a:lnTo>
                        <a:pt x="209" y="575"/>
                      </a:lnTo>
                      <a:lnTo>
                        <a:pt x="205" y="599"/>
                      </a:lnTo>
                      <a:lnTo>
                        <a:pt x="262" y="619"/>
                      </a:lnTo>
                      <a:lnTo>
                        <a:pt x="326" y="627"/>
                      </a:lnTo>
                      <a:lnTo>
                        <a:pt x="379" y="627"/>
                      </a:lnTo>
                      <a:lnTo>
                        <a:pt x="444" y="634"/>
                      </a:lnTo>
                      <a:lnTo>
                        <a:pt x="485" y="627"/>
                      </a:lnTo>
                      <a:lnTo>
                        <a:pt x="485" y="682"/>
                      </a:lnTo>
                      <a:lnTo>
                        <a:pt x="497" y="713"/>
                      </a:lnTo>
                      <a:lnTo>
                        <a:pt x="492" y="744"/>
                      </a:lnTo>
                      <a:lnTo>
                        <a:pt x="496" y="766"/>
                      </a:lnTo>
                      <a:lnTo>
                        <a:pt x="474" y="768"/>
                      </a:lnTo>
                      <a:lnTo>
                        <a:pt x="460" y="778"/>
                      </a:lnTo>
                      <a:lnTo>
                        <a:pt x="423" y="784"/>
                      </a:lnTo>
                      <a:lnTo>
                        <a:pt x="396" y="803"/>
                      </a:lnTo>
                      <a:lnTo>
                        <a:pt x="368" y="810"/>
                      </a:lnTo>
                      <a:lnTo>
                        <a:pt x="196" y="872"/>
                      </a:lnTo>
                      <a:lnTo>
                        <a:pt x="138" y="895"/>
                      </a:lnTo>
                      <a:lnTo>
                        <a:pt x="101" y="910"/>
                      </a:lnTo>
                      <a:lnTo>
                        <a:pt x="77" y="948"/>
                      </a:lnTo>
                      <a:lnTo>
                        <a:pt x="48" y="1007"/>
                      </a:lnTo>
                      <a:lnTo>
                        <a:pt x="18" y="1104"/>
                      </a:lnTo>
                      <a:lnTo>
                        <a:pt x="0" y="1259"/>
                      </a:lnTo>
                      <a:lnTo>
                        <a:pt x="84" y="1285"/>
                      </a:lnTo>
                      <a:lnTo>
                        <a:pt x="151" y="1282"/>
                      </a:lnTo>
                      <a:lnTo>
                        <a:pt x="203" y="1269"/>
                      </a:lnTo>
                      <a:lnTo>
                        <a:pt x="245" y="1253"/>
                      </a:lnTo>
                      <a:lnTo>
                        <a:pt x="238" y="1188"/>
                      </a:lnTo>
                      <a:lnTo>
                        <a:pt x="219" y="1133"/>
                      </a:lnTo>
                      <a:lnTo>
                        <a:pt x="216" y="1111"/>
                      </a:lnTo>
                      <a:lnTo>
                        <a:pt x="335" y="1104"/>
                      </a:lnTo>
                      <a:lnTo>
                        <a:pt x="439" y="1074"/>
                      </a:lnTo>
                      <a:lnTo>
                        <a:pt x="587" y="1071"/>
                      </a:lnTo>
                      <a:lnTo>
                        <a:pt x="679" y="1072"/>
                      </a:lnTo>
                      <a:lnTo>
                        <a:pt x="731" y="1074"/>
                      </a:lnTo>
                      <a:lnTo>
                        <a:pt x="790" y="1059"/>
                      </a:lnTo>
                      <a:lnTo>
                        <a:pt x="810" y="1048"/>
                      </a:lnTo>
                      <a:lnTo>
                        <a:pt x="840" y="1018"/>
                      </a:lnTo>
                      <a:lnTo>
                        <a:pt x="847" y="995"/>
                      </a:lnTo>
                      <a:lnTo>
                        <a:pt x="856" y="950"/>
                      </a:lnTo>
                      <a:lnTo>
                        <a:pt x="850" y="910"/>
                      </a:lnTo>
                      <a:lnTo>
                        <a:pt x="830" y="840"/>
                      </a:lnTo>
                      <a:lnTo>
                        <a:pt x="804" y="770"/>
                      </a:lnTo>
                      <a:lnTo>
                        <a:pt x="799" y="743"/>
                      </a:lnTo>
                      <a:lnTo>
                        <a:pt x="808" y="724"/>
                      </a:lnTo>
                      <a:lnTo>
                        <a:pt x="805" y="667"/>
                      </a:lnTo>
                      <a:lnTo>
                        <a:pt x="796" y="644"/>
                      </a:lnTo>
                      <a:lnTo>
                        <a:pt x="802" y="594"/>
                      </a:lnTo>
                      <a:lnTo>
                        <a:pt x="821" y="524"/>
                      </a:lnTo>
                      <a:lnTo>
                        <a:pt x="850" y="427"/>
                      </a:lnTo>
                      <a:lnTo>
                        <a:pt x="862" y="340"/>
                      </a:lnTo>
                      <a:lnTo>
                        <a:pt x="862" y="267"/>
                      </a:lnTo>
                      <a:lnTo>
                        <a:pt x="855" y="213"/>
                      </a:lnTo>
                      <a:lnTo>
                        <a:pt x="843" y="182"/>
                      </a:lnTo>
                      <a:lnTo>
                        <a:pt x="828" y="144"/>
                      </a:lnTo>
                      <a:lnTo>
                        <a:pt x="809" y="104"/>
                      </a:lnTo>
                      <a:lnTo>
                        <a:pt x="755" y="58"/>
                      </a:lnTo>
                    </a:path>
                  </a:pathLst>
                </a:custGeom>
                <a:solidFill>
                  <a:srgbClr val="00006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75" name="Freeform 108"/>
                <p:cNvSpPr>
                  <a:spLocks/>
                </p:cNvSpPr>
                <p:nvPr/>
              </p:nvSpPr>
              <p:spPr bwMode="auto">
                <a:xfrm>
                  <a:off x="2306" y="1882"/>
                  <a:ext cx="548" cy="521"/>
                </a:xfrm>
                <a:custGeom>
                  <a:avLst/>
                  <a:gdLst>
                    <a:gd name="T0" fmla="*/ 496 w 548"/>
                    <a:gd name="T1" fmla="*/ 0 h 521"/>
                    <a:gd name="T2" fmla="*/ 463 w 548"/>
                    <a:gd name="T3" fmla="*/ 6 h 521"/>
                    <a:gd name="T4" fmla="*/ 432 w 548"/>
                    <a:gd name="T5" fmla="*/ 25 h 521"/>
                    <a:gd name="T6" fmla="*/ 418 w 548"/>
                    <a:gd name="T7" fmla="*/ 53 h 521"/>
                    <a:gd name="T8" fmla="*/ 415 w 548"/>
                    <a:gd name="T9" fmla="*/ 92 h 521"/>
                    <a:gd name="T10" fmla="*/ 405 w 548"/>
                    <a:gd name="T11" fmla="*/ 147 h 521"/>
                    <a:gd name="T12" fmla="*/ 388 w 548"/>
                    <a:gd name="T13" fmla="*/ 196 h 521"/>
                    <a:gd name="T14" fmla="*/ 365 w 548"/>
                    <a:gd name="T15" fmla="*/ 253 h 521"/>
                    <a:gd name="T16" fmla="*/ 353 w 548"/>
                    <a:gd name="T17" fmla="*/ 299 h 521"/>
                    <a:gd name="T18" fmla="*/ 336 w 548"/>
                    <a:gd name="T19" fmla="*/ 345 h 521"/>
                    <a:gd name="T20" fmla="*/ 385 w 548"/>
                    <a:gd name="T21" fmla="*/ 364 h 521"/>
                    <a:gd name="T22" fmla="*/ 330 w 548"/>
                    <a:gd name="T23" fmla="*/ 355 h 521"/>
                    <a:gd name="T24" fmla="*/ 318 w 548"/>
                    <a:gd name="T25" fmla="*/ 374 h 521"/>
                    <a:gd name="T26" fmla="*/ 341 w 548"/>
                    <a:gd name="T27" fmla="*/ 395 h 521"/>
                    <a:gd name="T28" fmla="*/ 308 w 548"/>
                    <a:gd name="T29" fmla="*/ 383 h 521"/>
                    <a:gd name="T30" fmla="*/ 268 w 548"/>
                    <a:gd name="T31" fmla="*/ 397 h 521"/>
                    <a:gd name="T32" fmla="*/ 217 w 548"/>
                    <a:gd name="T33" fmla="*/ 409 h 521"/>
                    <a:gd name="T34" fmla="*/ 154 w 548"/>
                    <a:gd name="T35" fmla="*/ 427 h 521"/>
                    <a:gd name="T36" fmla="*/ 106 w 548"/>
                    <a:gd name="T37" fmla="*/ 432 h 521"/>
                    <a:gd name="T38" fmla="*/ 50 w 548"/>
                    <a:gd name="T39" fmla="*/ 438 h 521"/>
                    <a:gd name="T40" fmla="*/ 14 w 548"/>
                    <a:gd name="T41" fmla="*/ 435 h 521"/>
                    <a:gd name="T42" fmla="*/ 7 w 548"/>
                    <a:gd name="T43" fmla="*/ 447 h 521"/>
                    <a:gd name="T44" fmla="*/ 0 w 548"/>
                    <a:gd name="T45" fmla="*/ 472 h 521"/>
                    <a:gd name="T46" fmla="*/ 1 w 548"/>
                    <a:gd name="T47" fmla="*/ 489 h 521"/>
                    <a:gd name="T48" fmla="*/ 40 w 548"/>
                    <a:gd name="T49" fmla="*/ 506 h 521"/>
                    <a:gd name="T50" fmla="*/ 46 w 548"/>
                    <a:gd name="T51" fmla="*/ 491 h 521"/>
                    <a:gd name="T52" fmla="*/ 55 w 548"/>
                    <a:gd name="T53" fmla="*/ 506 h 521"/>
                    <a:gd name="T54" fmla="*/ 112 w 548"/>
                    <a:gd name="T55" fmla="*/ 511 h 521"/>
                    <a:gd name="T56" fmla="*/ 218 w 548"/>
                    <a:gd name="T57" fmla="*/ 520 h 521"/>
                    <a:gd name="T58" fmla="*/ 355 w 548"/>
                    <a:gd name="T59" fmla="*/ 495 h 521"/>
                    <a:gd name="T60" fmla="*/ 386 w 548"/>
                    <a:gd name="T61" fmla="*/ 486 h 521"/>
                    <a:gd name="T62" fmla="*/ 427 w 548"/>
                    <a:gd name="T63" fmla="*/ 417 h 521"/>
                    <a:gd name="T64" fmla="*/ 487 w 548"/>
                    <a:gd name="T65" fmla="*/ 296 h 521"/>
                    <a:gd name="T66" fmla="*/ 528 w 548"/>
                    <a:gd name="T67" fmla="*/ 162 h 521"/>
                    <a:gd name="T68" fmla="*/ 547 w 548"/>
                    <a:gd name="T69" fmla="*/ 110 h 521"/>
                    <a:gd name="T70" fmla="*/ 541 w 548"/>
                    <a:gd name="T71" fmla="*/ 55 h 521"/>
                    <a:gd name="T72" fmla="*/ 521 w 548"/>
                    <a:gd name="T73" fmla="*/ 16 h 521"/>
                    <a:gd name="T74" fmla="*/ 496 w 548"/>
                    <a:gd name="T75" fmla="*/ 0 h 521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48"/>
                    <a:gd name="T115" fmla="*/ 0 h 521"/>
                    <a:gd name="T116" fmla="*/ 548 w 548"/>
                    <a:gd name="T117" fmla="*/ 521 h 521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48" h="521">
                      <a:moveTo>
                        <a:pt x="496" y="0"/>
                      </a:moveTo>
                      <a:lnTo>
                        <a:pt x="463" y="6"/>
                      </a:lnTo>
                      <a:lnTo>
                        <a:pt x="432" y="25"/>
                      </a:lnTo>
                      <a:lnTo>
                        <a:pt x="418" y="53"/>
                      </a:lnTo>
                      <a:lnTo>
                        <a:pt x="415" y="92"/>
                      </a:lnTo>
                      <a:lnTo>
                        <a:pt x="405" y="147"/>
                      </a:lnTo>
                      <a:lnTo>
                        <a:pt x="388" y="196"/>
                      </a:lnTo>
                      <a:lnTo>
                        <a:pt x="365" y="253"/>
                      </a:lnTo>
                      <a:lnTo>
                        <a:pt x="353" y="299"/>
                      </a:lnTo>
                      <a:lnTo>
                        <a:pt x="336" y="345"/>
                      </a:lnTo>
                      <a:lnTo>
                        <a:pt x="385" y="364"/>
                      </a:lnTo>
                      <a:lnTo>
                        <a:pt x="330" y="355"/>
                      </a:lnTo>
                      <a:lnTo>
                        <a:pt x="318" y="374"/>
                      </a:lnTo>
                      <a:lnTo>
                        <a:pt x="341" y="395"/>
                      </a:lnTo>
                      <a:lnTo>
                        <a:pt x="308" y="383"/>
                      </a:lnTo>
                      <a:lnTo>
                        <a:pt x="268" y="397"/>
                      </a:lnTo>
                      <a:lnTo>
                        <a:pt x="217" y="409"/>
                      </a:lnTo>
                      <a:lnTo>
                        <a:pt x="154" y="427"/>
                      </a:lnTo>
                      <a:lnTo>
                        <a:pt x="106" y="432"/>
                      </a:lnTo>
                      <a:lnTo>
                        <a:pt x="50" y="438"/>
                      </a:lnTo>
                      <a:lnTo>
                        <a:pt x="14" y="435"/>
                      </a:lnTo>
                      <a:lnTo>
                        <a:pt x="7" y="447"/>
                      </a:lnTo>
                      <a:lnTo>
                        <a:pt x="0" y="472"/>
                      </a:lnTo>
                      <a:lnTo>
                        <a:pt x="1" y="489"/>
                      </a:lnTo>
                      <a:lnTo>
                        <a:pt x="40" y="506"/>
                      </a:lnTo>
                      <a:lnTo>
                        <a:pt x="46" y="491"/>
                      </a:lnTo>
                      <a:lnTo>
                        <a:pt x="55" y="506"/>
                      </a:lnTo>
                      <a:lnTo>
                        <a:pt x="112" y="511"/>
                      </a:lnTo>
                      <a:lnTo>
                        <a:pt x="218" y="520"/>
                      </a:lnTo>
                      <a:lnTo>
                        <a:pt x="355" y="495"/>
                      </a:lnTo>
                      <a:lnTo>
                        <a:pt x="386" y="486"/>
                      </a:lnTo>
                      <a:lnTo>
                        <a:pt x="427" y="417"/>
                      </a:lnTo>
                      <a:lnTo>
                        <a:pt x="487" y="296"/>
                      </a:lnTo>
                      <a:lnTo>
                        <a:pt x="528" y="162"/>
                      </a:lnTo>
                      <a:lnTo>
                        <a:pt x="547" y="110"/>
                      </a:lnTo>
                      <a:lnTo>
                        <a:pt x="541" y="55"/>
                      </a:lnTo>
                      <a:lnTo>
                        <a:pt x="521" y="16"/>
                      </a:lnTo>
                      <a:lnTo>
                        <a:pt x="496" y="0"/>
                      </a:lnTo>
                    </a:path>
                  </a:pathLst>
                </a:custGeom>
                <a:solidFill>
                  <a:srgbClr val="0000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76" name="Freeform 109"/>
                <p:cNvSpPr>
                  <a:spLocks/>
                </p:cNvSpPr>
                <p:nvPr/>
              </p:nvSpPr>
              <p:spPr bwMode="auto">
                <a:xfrm>
                  <a:off x="2577" y="1864"/>
                  <a:ext cx="206" cy="404"/>
                </a:xfrm>
                <a:custGeom>
                  <a:avLst/>
                  <a:gdLst>
                    <a:gd name="T0" fmla="*/ 178 w 206"/>
                    <a:gd name="T1" fmla="*/ 0 h 404"/>
                    <a:gd name="T2" fmla="*/ 205 w 206"/>
                    <a:gd name="T3" fmla="*/ 23 h 404"/>
                    <a:gd name="T4" fmla="*/ 191 w 206"/>
                    <a:gd name="T5" fmla="*/ 31 h 404"/>
                    <a:gd name="T6" fmla="*/ 173 w 206"/>
                    <a:gd name="T7" fmla="*/ 57 h 404"/>
                    <a:gd name="T8" fmla="*/ 145 w 206"/>
                    <a:gd name="T9" fmla="*/ 78 h 404"/>
                    <a:gd name="T10" fmla="*/ 127 w 206"/>
                    <a:gd name="T11" fmla="*/ 148 h 404"/>
                    <a:gd name="T12" fmla="*/ 111 w 206"/>
                    <a:gd name="T13" fmla="*/ 189 h 404"/>
                    <a:gd name="T14" fmla="*/ 88 w 206"/>
                    <a:gd name="T15" fmla="*/ 223 h 404"/>
                    <a:gd name="T16" fmla="*/ 70 w 206"/>
                    <a:gd name="T17" fmla="*/ 251 h 404"/>
                    <a:gd name="T18" fmla="*/ 96 w 206"/>
                    <a:gd name="T19" fmla="*/ 229 h 404"/>
                    <a:gd name="T20" fmla="*/ 116 w 206"/>
                    <a:gd name="T21" fmla="*/ 194 h 404"/>
                    <a:gd name="T22" fmla="*/ 96 w 206"/>
                    <a:gd name="T23" fmla="*/ 248 h 404"/>
                    <a:gd name="T24" fmla="*/ 81 w 206"/>
                    <a:gd name="T25" fmla="*/ 295 h 404"/>
                    <a:gd name="T26" fmla="*/ 65 w 206"/>
                    <a:gd name="T27" fmla="*/ 343 h 404"/>
                    <a:gd name="T28" fmla="*/ 55 w 206"/>
                    <a:gd name="T29" fmla="*/ 367 h 404"/>
                    <a:gd name="T30" fmla="*/ 45 w 206"/>
                    <a:gd name="T31" fmla="*/ 381 h 404"/>
                    <a:gd name="T32" fmla="*/ 32 w 206"/>
                    <a:gd name="T33" fmla="*/ 394 h 404"/>
                    <a:gd name="T34" fmla="*/ 11 w 206"/>
                    <a:gd name="T35" fmla="*/ 403 h 404"/>
                    <a:gd name="T36" fmla="*/ 10 w 206"/>
                    <a:gd name="T37" fmla="*/ 376 h 404"/>
                    <a:gd name="T38" fmla="*/ 7 w 206"/>
                    <a:gd name="T39" fmla="*/ 350 h 404"/>
                    <a:gd name="T40" fmla="*/ 0 w 206"/>
                    <a:gd name="T41" fmla="*/ 320 h 404"/>
                    <a:gd name="T42" fmla="*/ 0 w 206"/>
                    <a:gd name="T43" fmla="*/ 292 h 404"/>
                    <a:gd name="T44" fmla="*/ 10 w 206"/>
                    <a:gd name="T45" fmla="*/ 257 h 404"/>
                    <a:gd name="T46" fmla="*/ 24 w 206"/>
                    <a:gd name="T47" fmla="*/ 232 h 404"/>
                    <a:gd name="T48" fmla="*/ 41 w 206"/>
                    <a:gd name="T49" fmla="*/ 214 h 404"/>
                    <a:gd name="T50" fmla="*/ 62 w 206"/>
                    <a:gd name="T51" fmla="*/ 194 h 404"/>
                    <a:gd name="T52" fmla="*/ 88 w 206"/>
                    <a:gd name="T53" fmla="*/ 159 h 404"/>
                    <a:gd name="T54" fmla="*/ 112 w 206"/>
                    <a:gd name="T55" fmla="*/ 119 h 404"/>
                    <a:gd name="T56" fmla="*/ 91 w 206"/>
                    <a:gd name="T57" fmla="*/ 140 h 404"/>
                    <a:gd name="T58" fmla="*/ 72 w 206"/>
                    <a:gd name="T59" fmla="*/ 170 h 404"/>
                    <a:gd name="T60" fmla="*/ 48 w 206"/>
                    <a:gd name="T61" fmla="*/ 201 h 404"/>
                    <a:gd name="T62" fmla="*/ 71 w 206"/>
                    <a:gd name="T63" fmla="*/ 158 h 404"/>
                    <a:gd name="T64" fmla="*/ 95 w 206"/>
                    <a:gd name="T65" fmla="*/ 103 h 404"/>
                    <a:gd name="T66" fmla="*/ 124 w 206"/>
                    <a:gd name="T67" fmla="*/ 42 h 404"/>
                    <a:gd name="T68" fmla="*/ 140 w 206"/>
                    <a:gd name="T69" fmla="*/ 24 h 404"/>
                    <a:gd name="T70" fmla="*/ 178 w 206"/>
                    <a:gd name="T71" fmla="*/ 0 h 40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06"/>
                    <a:gd name="T109" fmla="*/ 0 h 404"/>
                    <a:gd name="T110" fmla="*/ 206 w 206"/>
                    <a:gd name="T111" fmla="*/ 404 h 40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06" h="404">
                      <a:moveTo>
                        <a:pt x="178" y="0"/>
                      </a:moveTo>
                      <a:lnTo>
                        <a:pt x="205" y="23"/>
                      </a:lnTo>
                      <a:lnTo>
                        <a:pt x="191" y="31"/>
                      </a:lnTo>
                      <a:lnTo>
                        <a:pt x="173" y="57"/>
                      </a:lnTo>
                      <a:lnTo>
                        <a:pt x="145" y="78"/>
                      </a:lnTo>
                      <a:lnTo>
                        <a:pt x="127" y="148"/>
                      </a:lnTo>
                      <a:lnTo>
                        <a:pt x="111" y="189"/>
                      </a:lnTo>
                      <a:lnTo>
                        <a:pt x="88" y="223"/>
                      </a:lnTo>
                      <a:lnTo>
                        <a:pt x="70" y="251"/>
                      </a:lnTo>
                      <a:lnTo>
                        <a:pt x="96" y="229"/>
                      </a:lnTo>
                      <a:lnTo>
                        <a:pt x="116" y="194"/>
                      </a:lnTo>
                      <a:lnTo>
                        <a:pt x="96" y="248"/>
                      </a:lnTo>
                      <a:lnTo>
                        <a:pt x="81" y="295"/>
                      </a:lnTo>
                      <a:lnTo>
                        <a:pt x="65" y="343"/>
                      </a:lnTo>
                      <a:lnTo>
                        <a:pt x="55" y="367"/>
                      </a:lnTo>
                      <a:lnTo>
                        <a:pt x="45" y="381"/>
                      </a:lnTo>
                      <a:lnTo>
                        <a:pt x="32" y="394"/>
                      </a:lnTo>
                      <a:lnTo>
                        <a:pt x="11" y="403"/>
                      </a:lnTo>
                      <a:lnTo>
                        <a:pt x="10" y="376"/>
                      </a:lnTo>
                      <a:lnTo>
                        <a:pt x="7" y="350"/>
                      </a:lnTo>
                      <a:lnTo>
                        <a:pt x="0" y="320"/>
                      </a:lnTo>
                      <a:lnTo>
                        <a:pt x="0" y="292"/>
                      </a:lnTo>
                      <a:lnTo>
                        <a:pt x="10" y="257"/>
                      </a:lnTo>
                      <a:lnTo>
                        <a:pt x="24" y="232"/>
                      </a:lnTo>
                      <a:lnTo>
                        <a:pt x="41" y="214"/>
                      </a:lnTo>
                      <a:lnTo>
                        <a:pt x="62" y="194"/>
                      </a:lnTo>
                      <a:lnTo>
                        <a:pt x="88" y="159"/>
                      </a:lnTo>
                      <a:lnTo>
                        <a:pt x="112" y="119"/>
                      </a:lnTo>
                      <a:lnTo>
                        <a:pt x="91" y="140"/>
                      </a:lnTo>
                      <a:lnTo>
                        <a:pt x="72" y="170"/>
                      </a:lnTo>
                      <a:lnTo>
                        <a:pt x="48" y="201"/>
                      </a:lnTo>
                      <a:lnTo>
                        <a:pt x="71" y="158"/>
                      </a:lnTo>
                      <a:lnTo>
                        <a:pt x="95" y="103"/>
                      </a:lnTo>
                      <a:lnTo>
                        <a:pt x="124" y="42"/>
                      </a:lnTo>
                      <a:lnTo>
                        <a:pt x="140" y="24"/>
                      </a:lnTo>
                      <a:lnTo>
                        <a:pt x="178" y="0"/>
                      </a:lnTo>
                    </a:path>
                  </a:pathLst>
                </a:custGeom>
                <a:solidFill>
                  <a:srgbClr val="0000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77" name="Freeform 110"/>
                <p:cNvSpPr>
                  <a:spLocks/>
                </p:cNvSpPr>
                <p:nvPr/>
              </p:nvSpPr>
              <p:spPr bwMode="auto">
                <a:xfrm>
                  <a:off x="2101" y="1840"/>
                  <a:ext cx="841" cy="1208"/>
                </a:xfrm>
                <a:custGeom>
                  <a:avLst/>
                  <a:gdLst>
                    <a:gd name="T0" fmla="*/ 713 w 841"/>
                    <a:gd name="T1" fmla="*/ 55 h 1208"/>
                    <a:gd name="T2" fmla="*/ 748 w 841"/>
                    <a:gd name="T3" fmla="*/ 146 h 1208"/>
                    <a:gd name="T4" fmla="*/ 765 w 841"/>
                    <a:gd name="T5" fmla="*/ 272 h 1208"/>
                    <a:gd name="T6" fmla="*/ 750 w 841"/>
                    <a:gd name="T7" fmla="*/ 230 h 1208"/>
                    <a:gd name="T8" fmla="*/ 718 w 841"/>
                    <a:gd name="T9" fmla="*/ 297 h 1208"/>
                    <a:gd name="T10" fmla="*/ 715 w 841"/>
                    <a:gd name="T11" fmla="*/ 429 h 1208"/>
                    <a:gd name="T12" fmla="*/ 707 w 841"/>
                    <a:gd name="T13" fmla="*/ 383 h 1208"/>
                    <a:gd name="T14" fmla="*/ 637 w 841"/>
                    <a:gd name="T15" fmla="*/ 483 h 1208"/>
                    <a:gd name="T16" fmla="*/ 535 w 841"/>
                    <a:gd name="T17" fmla="*/ 556 h 1208"/>
                    <a:gd name="T18" fmla="*/ 533 w 841"/>
                    <a:gd name="T19" fmla="*/ 595 h 1208"/>
                    <a:gd name="T20" fmla="*/ 509 w 841"/>
                    <a:gd name="T21" fmla="*/ 588 h 1208"/>
                    <a:gd name="T22" fmla="*/ 492 w 841"/>
                    <a:gd name="T23" fmla="*/ 645 h 1208"/>
                    <a:gd name="T24" fmla="*/ 489 w 841"/>
                    <a:gd name="T25" fmla="*/ 682 h 1208"/>
                    <a:gd name="T26" fmla="*/ 567 w 841"/>
                    <a:gd name="T27" fmla="*/ 744 h 1208"/>
                    <a:gd name="T28" fmla="*/ 457 w 841"/>
                    <a:gd name="T29" fmla="*/ 716 h 1208"/>
                    <a:gd name="T30" fmla="*/ 522 w 841"/>
                    <a:gd name="T31" fmla="*/ 772 h 1208"/>
                    <a:gd name="T32" fmla="*/ 420 w 841"/>
                    <a:gd name="T33" fmla="*/ 729 h 1208"/>
                    <a:gd name="T34" fmla="*/ 424 w 841"/>
                    <a:gd name="T35" fmla="*/ 766 h 1208"/>
                    <a:gd name="T36" fmla="*/ 384 w 841"/>
                    <a:gd name="T37" fmla="*/ 748 h 1208"/>
                    <a:gd name="T38" fmla="*/ 161 w 841"/>
                    <a:gd name="T39" fmla="*/ 828 h 1208"/>
                    <a:gd name="T40" fmla="*/ 47 w 841"/>
                    <a:gd name="T41" fmla="*/ 943 h 1208"/>
                    <a:gd name="T42" fmla="*/ 79 w 841"/>
                    <a:gd name="T43" fmla="*/ 1207 h 1208"/>
                    <a:gd name="T44" fmla="*/ 217 w 841"/>
                    <a:gd name="T45" fmla="*/ 1126 h 1208"/>
                    <a:gd name="T46" fmla="*/ 340 w 841"/>
                    <a:gd name="T47" fmla="*/ 1030 h 1208"/>
                    <a:gd name="T48" fmla="*/ 284 w 841"/>
                    <a:gd name="T49" fmla="*/ 1011 h 1208"/>
                    <a:gd name="T50" fmla="*/ 324 w 841"/>
                    <a:gd name="T51" fmla="*/ 1001 h 1208"/>
                    <a:gd name="T52" fmla="*/ 407 w 841"/>
                    <a:gd name="T53" fmla="*/ 1011 h 1208"/>
                    <a:gd name="T54" fmla="*/ 244 w 841"/>
                    <a:gd name="T55" fmla="*/ 929 h 1208"/>
                    <a:gd name="T56" fmla="*/ 722 w 841"/>
                    <a:gd name="T57" fmla="*/ 999 h 1208"/>
                    <a:gd name="T58" fmla="*/ 822 w 841"/>
                    <a:gd name="T59" fmla="*/ 947 h 1208"/>
                    <a:gd name="T60" fmla="*/ 824 w 841"/>
                    <a:gd name="T61" fmla="*/ 835 h 1208"/>
                    <a:gd name="T62" fmla="*/ 779 w 841"/>
                    <a:gd name="T63" fmla="*/ 686 h 1208"/>
                    <a:gd name="T64" fmla="*/ 672 w 841"/>
                    <a:gd name="T65" fmla="*/ 757 h 1208"/>
                    <a:gd name="T66" fmla="*/ 738 w 841"/>
                    <a:gd name="T67" fmla="*/ 645 h 1208"/>
                    <a:gd name="T68" fmla="*/ 674 w 841"/>
                    <a:gd name="T69" fmla="*/ 620 h 1208"/>
                    <a:gd name="T70" fmla="*/ 707 w 841"/>
                    <a:gd name="T71" fmla="*/ 561 h 1208"/>
                    <a:gd name="T72" fmla="*/ 742 w 841"/>
                    <a:gd name="T73" fmla="*/ 585 h 1208"/>
                    <a:gd name="T74" fmla="*/ 812 w 841"/>
                    <a:gd name="T75" fmla="*/ 419 h 1208"/>
                    <a:gd name="T76" fmla="*/ 815 w 841"/>
                    <a:gd name="T77" fmla="*/ 256 h 1208"/>
                    <a:gd name="T78" fmla="*/ 830 w 841"/>
                    <a:gd name="T79" fmla="*/ 353 h 1208"/>
                    <a:gd name="T80" fmla="*/ 839 w 841"/>
                    <a:gd name="T81" fmla="*/ 236 h 1208"/>
                    <a:gd name="T82" fmla="*/ 787 w 841"/>
                    <a:gd name="T83" fmla="*/ 121 h 1208"/>
                    <a:gd name="T84" fmla="*/ 840 w 841"/>
                    <a:gd name="T85" fmla="*/ 223 h 1208"/>
                    <a:gd name="T86" fmla="*/ 808 w 841"/>
                    <a:gd name="T87" fmla="*/ 99 h 1208"/>
                    <a:gd name="T88" fmla="*/ 734 w 841"/>
                    <a:gd name="T89" fmla="*/ 0 h 120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841"/>
                    <a:gd name="T136" fmla="*/ 0 h 1208"/>
                    <a:gd name="T137" fmla="*/ 841 w 841"/>
                    <a:gd name="T138" fmla="*/ 1208 h 1208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841" h="1208">
                      <a:moveTo>
                        <a:pt x="664" y="22"/>
                      </a:moveTo>
                      <a:lnTo>
                        <a:pt x="688" y="45"/>
                      </a:lnTo>
                      <a:lnTo>
                        <a:pt x="713" y="55"/>
                      </a:lnTo>
                      <a:lnTo>
                        <a:pt x="742" y="91"/>
                      </a:lnTo>
                      <a:lnTo>
                        <a:pt x="747" y="114"/>
                      </a:lnTo>
                      <a:lnTo>
                        <a:pt x="748" y="146"/>
                      </a:lnTo>
                      <a:lnTo>
                        <a:pt x="749" y="176"/>
                      </a:lnTo>
                      <a:lnTo>
                        <a:pt x="756" y="223"/>
                      </a:lnTo>
                      <a:lnTo>
                        <a:pt x="765" y="272"/>
                      </a:lnTo>
                      <a:lnTo>
                        <a:pt x="769" y="324"/>
                      </a:lnTo>
                      <a:lnTo>
                        <a:pt x="756" y="270"/>
                      </a:lnTo>
                      <a:lnTo>
                        <a:pt x="750" y="230"/>
                      </a:lnTo>
                      <a:lnTo>
                        <a:pt x="745" y="203"/>
                      </a:lnTo>
                      <a:lnTo>
                        <a:pt x="734" y="249"/>
                      </a:lnTo>
                      <a:lnTo>
                        <a:pt x="718" y="297"/>
                      </a:lnTo>
                      <a:lnTo>
                        <a:pt x="711" y="326"/>
                      </a:lnTo>
                      <a:lnTo>
                        <a:pt x="714" y="374"/>
                      </a:lnTo>
                      <a:lnTo>
                        <a:pt x="715" y="429"/>
                      </a:lnTo>
                      <a:lnTo>
                        <a:pt x="712" y="483"/>
                      </a:lnTo>
                      <a:lnTo>
                        <a:pt x="709" y="424"/>
                      </a:lnTo>
                      <a:lnTo>
                        <a:pt x="707" y="383"/>
                      </a:lnTo>
                      <a:lnTo>
                        <a:pt x="700" y="347"/>
                      </a:lnTo>
                      <a:lnTo>
                        <a:pt x="665" y="432"/>
                      </a:lnTo>
                      <a:lnTo>
                        <a:pt x="637" y="483"/>
                      </a:lnTo>
                      <a:lnTo>
                        <a:pt x="624" y="503"/>
                      </a:lnTo>
                      <a:lnTo>
                        <a:pt x="604" y="537"/>
                      </a:lnTo>
                      <a:lnTo>
                        <a:pt x="535" y="556"/>
                      </a:lnTo>
                      <a:lnTo>
                        <a:pt x="502" y="561"/>
                      </a:lnTo>
                      <a:lnTo>
                        <a:pt x="512" y="578"/>
                      </a:lnTo>
                      <a:lnTo>
                        <a:pt x="533" y="595"/>
                      </a:lnTo>
                      <a:lnTo>
                        <a:pt x="604" y="637"/>
                      </a:lnTo>
                      <a:lnTo>
                        <a:pt x="545" y="614"/>
                      </a:lnTo>
                      <a:lnTo>
                        <a:pt x="509" y="588"/>
                      </a:lnTo>
                      <a:lnTo>
                        <a:pt x="478" y="565"/>
                      </a:lnTo>
                      <a:lnTo>
                        <a:pt x="480" y="618"/>
                      </a:lnTo>
                      <a:lnTo>
                        <a:pt x="492" y="645"/>
                      </a:lnTo>
                      <a:lnTo>
                        <a:pt x="529" y="664"/>
                      </a:lnTo>
                      <a:lnTo>
                        <a:pt x="490" y="663"/>
                      </a:lnTo>
                      <a:lnTo>
                        <a:pt x="489" y="682"/>
                      </a:lnTo>
                      <a:lnTo>
                        <a:pt x="492" y="700"/>
                      </a:lnTo>
                      <a:lnTo>
                        <a:pt x="509" y="713"/>
                      </a:lnTo>
                      <a:lnTo>
                        <a:pt x="567" y="744"/>
                      </a:lnTo>
                      <a:lnTo>
                        <a:pt x="490" y="716"/>
                      </a:lnTo>
                      <a:lnTo>
                        <a:pt x="472" y="711"/>
                      </a:lnTo>
                      <a:lnTo>
                        <a:pt x="457" y="716"/>
                      </a:lnTo>
                      <a:lnTo>
                        <a:pt x="458" y="730"/>
                      </a:lnTo>
                      <a:lnTo>
                        <a:pt x="476" y="747"/>
                      </a:lnTo>
                      <a:lnTo>
                        <a:pt x="522" y="772"/>
                      </a:lnTo>
                      <a:lnTo>
                        <a:pt x="457" y="747"/>
                      </a:lnTo>
                      <a:lnTo>
                        <a:pt x="438" y="725"/>
                      </a:lnTo>
                      <a:lnTo>
                        <a:pt x="420" y="729"/>
                      </a:lnTo>
                      <a:lnTo>
                        <a:pt x="404" y="737"/>
                      </a:lnTo>
                      <a:lnTo>
                        <a:pt x="410" y="753"/>
                      </a:lnTo>
                      <a:lnTo>
                        <a:pt x="424" y="766"/>
                      </a:lnTo>
                      <a:lnTo>
                        <a:pt x="458" y="788"/>
                      </a:lnTo>
                      <a:lnTo>
                        <a:pt x="410" y="770"/>
                      </a:lnTo>
                      <a:lnTo>
                        <a:pt x="384" y="748"/>
                      </a:lnTo>
                      <a:lnTo>
                        <a:pt x="352" y="759"/>
                      </a:lnTo>
                      <a:lnTo>
                        <a:pt x="249" y="795"/>
                      </a:lnTo>
                      <a:lnTo>
                        <a:pt x="161" y="828"/>
                      </a:lnTo>
                      <a:lnTo>
                        <a:pt x="96" y="857"/>
                      </a:lnTo>
                      <a:lnTo>
                        <a:pt x="73" y="893"/>
                      </a:lnTo>
                      <a:lnTo>
                        <a:pt x="47" y="943"/>
                      </a:lnTo>
                      <a:lnTo>
                        <a:pt x="16" y="1036"/>
                      </a:lnTo>
                      <a:lnTo>
                        <a:pt x="0" y="1188"/>
                      </a:lnTo>
                      <a:lnTo>
                        <a:pt x="79" y="1207"/>
                      </a:lnTo>
                      <a:lnTo>
                        <a:pt x="147" y="1201"/>
                      </a:lnTo>
                      <a:lnTo>
                        <a:pt x="223" y="1181"/>
                      </a:lnTo>
                      <a:lnTo>
                        <a:pt x="217" y="1126"/>
                      </a:lnTo>
                      <a:lnTo>
                        <a:pt x="189" y="1043"/>
                      </a:lnTo>
                      <a:lnTo>
                        <a:pt x="317" y="1036"/>
                      </a:lnTo>
                      <a:lnTo>
                        <a:pt x="340" y="1030"/>
                      </a:lnTo>
                      <a:lnTo>
                        <a:pt x="264" y="1014"/>
                      </a:lnTo>
                      <a:lnTo>
                        <a:pt x="143" y="966"/>
                      </a:lnTo>
                      <a:lnTo>
                        <a:pt x="284" y="1011"/>
                      </a:lnTo>
                      <a:lnTo>
                        <a:pt x="350" y="1024"/>
                      </a:lnTo>
                      <a:lnTo>
                        <a:pt x="395" y="1014"/>
                      </a:lnTo>
                      <a:lnTo>
                        <a:pt x="324" y="1001"/>
                      </a:lnTo>
                      <a:lnTo>
                        <a:pt x="175" y="951"/>
                      </a:lnTo>
                      <a:lnTo>
                        <a:pt x="337" y="996"/>
                      </a:lnTo>
                      <a:lnTo>
                        <a:pt x="407" y="1011"/>
                      </a:lnTo>
                      <a:lnTo>
                        <a:pt x="418" y="1005"/>
                      </a:lnTo>
                      <a:lnTo>
                        <a:pt x="353" y="982"/>
                      </a:lnTo>
                      <a:lnTo>
                        <a:pt x="244" y="929"/>
                      </a:lnTo>
                      <a:lnTo>
                        <a:pt x="371" y="983"/>
                      </a:lnTo>
                      <a:lnTo>
                        <a:pt x="438" y="1002"/>
                      </a:lnTo>
                      <a:lnTo>
                        <a:pt x="722" y="999"/>
                      </a:lnTo>
                      <a:lnTo>
                        <a:pt x="758" y="990"/>
                      </a:lnTo>
                      <a:lnTo>
                        <a:pt x="789" y="979"/>
                      </a:lnTo>
                      <a:lnTo>
                        <a:pt x="822" y="947"/>
                      </a:lnTo>
                      <a:lnTo>
                        <a:pt x="828" y="911"/>
                      </a:lnTo>
                      <a:lnTo>
                        <a:pt x="832" y="882"/>
                      </a:lnTo>
                      <a:lnTo>
                        <a:pt x="824" y="835"/>
                      </a:lnTo>
                      <a:lnTo>
                        <a:pt x="803" y="775"/>
                      </a:lnTo>
                      <a:lnTo>
                        <a:pt x="787" y="728"/>
                      </a:lnTo>
                      <a:lnTo>
                        <a:pt x="779" y="686"/>
                      </a:lnTo>
                      <a:lnTo>
                        <a:pt x="756" y="681"/>
                      </a:lnTo>
                      <a:lnTo>
                        <a:pt x="735" y="710"/>
                      </a:lnTo>
                      <a:lnTo>
                        <a:pt x="672" y="757"/>
                      </a:lnTo>
                      <a:lnTo>
                        <a:pt x="728" y="706"/>
                      </a:lnTo>
                      <a:lnTo>
                        <a:pt x="745" y="678"/>
                      </a:lnTo>
                      <a:lnTo>
                        <a:pt x="738" y="645"/>
                      </a:lnTo>
                      <a:lnTo>
                        <a:pt x="664" y="625"/>
                      </a:lnTo>
                      <a:lnTo>
                        <a:pt x="613" y="594"/>
                      </a:lnTo>
                      <a:lnTo>
                        <a:pt x="674" y="620"/>
                      </a:lnTo>
                      <a:lnTo>
                        <a:pt x="736" y="635"/>
                      </a:lnTo>
                      <a:lnTo>
                        <a:pt x="734" y="591"/>
                      </a:lnTo>
                      <a:lnTo>
                        <a:pt x="707" y="561"/>
                      </a:lnTo>
                      <a:lnTo>
                        <a:pt x="687" y="512"/>
                      </a:lnTo>
                      <a:lnTo>
                        <a:pt x="712" y="556"/>
                      </a:lnTo>
                      <a:lnTo>
                        <a:pt x="742" y="585"/>
                      </a:lnTo>
                      <a:lnTo>
                        <a:pt x="771" y="581"/>
                      </a:lnTo>
                      <a:lnTo>
                        <a:pt x="788" y="502"/>
                      </a:lnTo>
                      <a:lnTo>
                        <a:pt x="812" y="419"/>
                      </a:lnTo>
                      <a:lnTo>
                        <a:pt x="823" y="365"/>
                      </a:lnTo>
                      <a:lnTo>
                        <a:pt x="822" y="315"/>
                      </a:lnTo>
                      <a:lnTo>
                        <a:pt x="815" y="256"/>
                      </a:lnTo>
                      <a:lnTo>
                        <a:pt x="823" y="289"/>
                      </a:lnTo>
                      <a:lnTo>
                        <a:pt x="828" y="324"/>
                      </a:lnTo>
                      <a:lnTo>
                        <a:pt x="830" y="353"/>
                      </a:lnTo>
                      <a:lnTo>
                        <a:pt x="837" y="302"/>
                      </a:lnTo>
                      <a:lnTo>
                        <a:pt x="839" y="264"/>
                      </a:lnTo>
                      <a:lnTo>
                        <a:pt x="839" y="236"/>
                      </a:lnTo>
                      <a:lnTo>
                        <a:pt x="828" y="195"/>
                      </a:lnTo>
                      <a:lnTo>
                        <a:pt x="812" y="157"/>
                      </a:lnTo>
                      <a:lnTo>
                        <a:pt x="787" y="121"/>
                      </a:lnTo>
                      <a:lnTo>
                        <a:pt x="813" y="151"/>
                      </a:lnTo>
                      <a:lnTo>
                        <a:pt x="826" y="176"/>
                      </a:lnTo>
                      <a:lnTo>
                        <a:pt x="840" y="223"/>
                      </a:lnTo>
                      <a:lnTo>
                        <a:pt x="837" y="189"/>
                      </a:lnTo>
                      <a:lnTo>
                        <a:pt x="828" y="146"/>
                      </a:lnTo>
                      <a:lnTo>
                        <a:pt x="808" y="99"/>
                      </a:lnTo>
                      <a:lnTo>
                        <a:pt x="789" y="51"/>
                      </a:lnTo>
                      <a:lnTo>
                        <a:pt x="766" y="28"/>
                      </a:lnTo>
                      <a:lnTo>
                        <a:pt x="734" y="0"/>
                      </a:lnTo>
                      <a:lnTo>
                        <a:pt x="698" y="4"/>
                      </a:lnTo>
                      <a:lnTo>
                        <a:pt x="664" y="22"/>
                      </a:lnTo>
                    </a:path>
                  </a:pathLst>
                </a:custGeom>
                <a:solidFill>
                  <a:srgbClr val="0000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78" name="Freeform 111"/>
                <p:cNvSpPr>
                  <a:spLocks/>
                </p:cNvSpPr>
                <p:nvPr/>
              </p:nvSpPr>
              <p:spPr bwMode="auto">
                <a:xfrm>
                  <a:off x="2851" y="2429"/>
                  <a:ext cx="36" cy="87"/>
                </a:xfrm>
                <a:custGeom>
                  <a:avLst/>
                  <a:gdLst>
                    <a:gd name="T0" fmla="*/ 27 w 36"/>
                    <a:gd name="T1" fmla="*/ 0 h 87"/>
                    <a:gd name="T2" fmla="*/ 1 w 36"/>
                    <a:gd name="T3" fmla="*/ 5 h 87"/>
                    <a:gd name="T4" fmla="*/ 0 w 36"/>
                    <a:gd name="T5" fmla="*/ 39 h 87"/>
                    <a:gd name="T6" fmla="*/ 3 w 36"/>
                    <a:gd name="T7" fmla="*/ 75 h 87"/>
                    <a:gd name="T8" fmla="*/ 29 w 36"/>
                    <a:gd name="T9" fmla="*/ 86 h 87"/>
                    <a:gd name="T10" fmla="*/ 35 w 36"/>
                    <a:gd name="T11" fmla="*/ 72 h 87"/>
                    <a:gd name="T12" fmla="*/ 35 w 36"/>
                    <a:gd name="T13" fmla="*/ 22 h 87"/>
                    <a:gd name="T14" fmla="*/ 27 w 36"/>
                    <a:gd name="T15" fmla="*/ 0 h 8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6"/>
                    <a:gd name="T25" fmla="*/ 0 h 87"/>
                    <a:gd name="T26" fmla="*/ 36 w 36"/>
                    <a:gd name="T27" fmla="*/ 87 h 8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6" h="87">
                      <a:moveTo>
                        <a:pt x="27" y="0"/>
                      </a:moveTo>
                      <a:lnTo>
                        <a:pt x="1" y="5"/>
                      </a:lnTo>
                      <a:lnTo>
                        <a:pt x="0" y="39"/>
                      </a:lnTo>
                      <a:lnTo>
                        <a:pt x="3" y="75"/>
                      </a:lnTo>
                      <a:lnTo>
                        <a:pt x="29" y="86"/>
                      </a:lnTo>
                      <a:lnTo>
                        <a:pt x="35" y="72"/>
                      </a:lnTo>
                      <a:lnTo>
                        <a:pt x="35" y="22"/>
                      </a:lnTo>
                      <a:lnTo>
                        <a:pt x="27" y="0"/>
                      </a:lnTo>
                    </a:path>
                  </a:pathLst>
                </a:custGeom>
                <a:solidFill>
                  <a:srgbClr val="00404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79" name="Freeform 112"/>
                <p:cNvSpPr>
                  <a:spLocks/>
                </p:cNvSpPr>
                <p:nvPr/>
              </p:nvSpPr>
              <p:spPr bwMode="auto">
                <a:xfrm>
                  <a:off x="2443" y="2720"/>
                  <a:ext cx="386" cy="47"/>
                </a:xfrm>
                <a:custGeom>
                  <a:avLst/>
                  <a:gdLst>
                    <a:gd name="T0" fmla="*/ 0 w 386"/>
                    <a:gd name="T1" fmla="*/ 0 h 47"/>
                    <a:gd name="T2" fmla="*/ 104 w 386"/>
                    <a:gd name="T3" fmla="*/ 22 h 47"/>
                    <a:gd name="T4" fmla="*/ 184 w 386"/>
                    <a:gd name="T5" fmla="*/ 32 h 47"/>
                    <a:gd name="T6" fmla="*/ 265 w 386"/>
                    <a:gd name="T7" fmla="*/ 39 h 47"/>
                    <a:gd name="T8" fmla="*/ 326 w 386"/>
                    <a:gd name="T9" fmla="*/ 42 h 47"/>
                    <a:gd name="T10" fmla="*/ 385 w 386"/>
                    <a:gd name="T11" fmla="*/ 39 h 47"/>
                    <a:gd name="T12" fmla="*/ 329 w 386"/>
                    <a:gd name="T13" fmla="*/ 46 h 47"/>
                    <a:gd name="T14" fmla="*/ 235 w 386"/>
                    <a:gd name="T15" fmla="*/ 46 h 47"/>
                    <a:gd name="T16" fmla="*/ 135 w 386"/>
                    <a:gd name="T17" fmla="*/ 34 h 47"/>
                    <a:gd name="T18" fmla="*/ 84 w 386"/>
                    <a:gd name="T19" fmla="*/ 25 h 47"/>
                    <a:gd name="T20" fmla="*/ 0 w 386"/>
                    <a:gd name="T21" fmla="*/ 0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86"/>
                    <a:gd name="T34" fmla="*/ 0 h 47"/>
                    <a:gd name="T35" fmla="*/ 386 w 386"/>
                    <a:gd name="T36" fmla="*/ 47 h 4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86" h="47">
                      <a:moveTo>
                        <a:pt x="0" y="0"/>
                      </a:moveTo>
                      <a:lnTo>
                        <a:pt x="104" y="22"/>
                      </a:lnTo>
                      <a:lnTo>
                        <a:pt x="184" y="32"/>
                      </a:lnTo>
                      <a:lnTo>
                        <a:pt x="265" y="39"/>
                      </a:lnTo>
                      <a:lnTo>
                        <a:pt x="326" y="42"/>
                      </a:lnTo>
                      <a:lnTo>
                        <a:pt x="385" y="39"/>
                      </a:lnTo>
                      <a:lnTo>
                        <a:pt x="329" y="46"/>
                      </a:lnTo>
                      <a:lnTo>
                        <a:pt x="235" y="46"/>
                      </a:lnTo>
                      <a:lnTo>
                        <a:pt x="135" y="34"/>
                      </a:lnTo>
                      <a:lnTo>
                        <a:pt x="84" y="2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202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80" name="Freeform 113"/>
                <p:cNvSpPr>
                  <a:spLocks/>
                </p:cNvSpPr>
                <p:nvPr/>
              </p:nvSpPr>
              <p:spPr bwMode="auto">
                <a:xfrm>
                  <a:off x="2568" y="1444"/>
                  <a:ext cx="334" cy="487"/>
                </a:xfrm>
                <a:custGeom>
                  <a:avLst/>
                  <a:gdLst>
                    <a:gd name="T0" fmla="*/ 150 w 334"/>
                    <a:gd name="T1" fmla="*/ 190 h 487"/>
                    <a:gd name="T2" fmla="*/ 161 w 334"/>
                    <a:gd name="T3" fmla="*/ 167 h 487"/>
                    <a:gd name="T4" fmla="*/ 175 w 334"/>
                    <a:gd name="T5" fmla="*/ 165 h 487"/>
                    <a:gd name="T6" fmla="*/ 188 w 334"/>
                    <a:gd name="T7" fmla="*/ 169 h 487"/>
                    <a:gd name="T8" fmla="*/ 194 w 334"/>
                    <a:gd name="T9" fmla="*/ 183 h 487"/>
                    <a:gd name="T10" fmla="*/ 195 w 334"/>
                    <a:gd name="T11" fmla="*/ 196 h 487"/>
                    <a:gd name="T12" fmla="*/ 193 w 334"/>
                    <a:gd name="T13" fmla="*/ 226 h 487"/>
                    <a:gd name="T14" fmla="*/ 186 w 334"/>
                    <a:gd name="T15" fmla="*/ 242 h 487"/>
                    <a:gd name="T16" fmla="*/ 177 w 334"/>
                    <a:gd name="T17" fmla="*/ 260 h 487"/>
                    <a:gd name="T18" fmla="*/ 169 w 334"/>
                    <a:gd name="T19" fmla="*/ 282 h 487"/>
                    <a:gd name="T20" fmla="*/ 158 w 334"/>
                    <a:gd name="T21" fmla="*/ 315 h 487"/>
                    <a:gd name="T22" fmla="*/ 150 w 334"/>
                    <a:gd name="T23" fmla="*/ 359 h 487"/>
                    <a:gd name="T24" fmla="*/ 135 w 334"/>
                    <a:gd name="T25" fmla="*/ 387 h 487"/>
                    <a:gd name="T26" fmla="*/ 119 w 334"/>
                    <a:gd name="T27" fmla="*/ 425 h 487"/>
                    <a:gd name="T28" fmla="*/ 112 w 334"/>
                    <a:gd name="T29" fmla="*/ 456 h 487"/>
                    <a:gd name="T30" fmla="*/ 110 w 334"/>
                    <a:gd name="T31" fmla="*/ 486 h 487"/>
                    <a:gd name="T32" fmla="*/ 146 w 334"/>
                    <a:gd name="T33" fmla="*/ 442 h 487"/>
                    <a:gd name="T34" fmla="*/ 187 w 334"/>
                    <a:gd name="T35" fmla="*/ 414 h 487"/>
                    <a:gd name="T36" fmla="*/ 209 w 334"/>
                    <a:gd name="T37" fmla="*/ 400 h 487"/>
                    <a:gd name="T38" fmla="*/ 238 w 334"/>
                    <a:gd name="T39" fmla="*/ 390 h 487"/>
                    <a:gd name="T40" fmla="*/ 269 w 334"/>
                    <a:gd name="T41" fmla="*/ 392 h 487"/>
                    <a:gd name="T42" fmla="*/ 301 w 334"/>
                    <a:gd name="T43" fmla="*/ 411 h 487"/>
                    <a:gd name="T44" fmla="*/ 332 w 334"/>
                    <a:gd name="T45" fmla="*/ 445 h 487"/>
                    <a:gd name="T46" fmla="*/ 333 w 334"/>
                    <a:gd name="T47" fmla="*/ 417 h 487"/>
                    <a:gd name="T48" fmla="*/ 316 w 334"/>
                    <a:gd name="T49" fmla="*/ 381 h 487"/>
                    <a:gd name="T50" fmla="*/ 295 w 334"/>
                    <a:gd name="T51" fmla="*/ 338 h 487"/>
                    <a:gd name="T52" fmla="*/ 286 w 334"/>
                    <a:gd name="T53" fmla="*/ 308 h 487"/>
                    <a:gd name="T54" fmla="*/ 284 w 334"/>
                    <a:gd name="T55" fmla="*/ 278 h 487"/>
                    <a:gd name="T56" fmla="*/ 290 w 334"/>
                    <a:gd name="T57" fmla="*/ 253 h 487"/>
                    <a:gd name="T58" fmla="*/ 302 w 334"/>
                    <a:gd name="T59" fmla="*/ 235 h 487"/>
                    <a:gd name="T60" fmla="*/ 311 w 334"/>
                    <a:gd name="T61" fmla="*/ 205 h 487"/>
                    <a:gd name="T62" fmla="*/ 314 w 334"/>
                    <a:gd name="T63" fmla="*/ 185 h 487"/>
                    <a:gd name="T64" fmla="*/ 321 w 334"/>
                    <a:gd name="T65" fmla="*/ 159 h 487"/>
                    <a:gd name="T66" fmla="*/ 322 w 334"/>
                    <a:gd name="T67" fmla="*/ 127 h 487"/>
                    <a:gd name="T68" fmla="*/ 317 w 334"/>
                    <a:gd name="T69" fmla="*/ 104 h 487"/>
                    <a:gd name="T70" fmla="*/ 307 w 334"/>
                    <a:gd name="T71" fmla="*/ 83 h 487"/>
                    <a:gd name="T72" fmla="*/ 297 w 334"/>
                    <a:gd name="T73" fmla="*/ 56 h 487"/>
                    <a:gd name="T74" fmla="*/ 277 w 334"/>
                    <a:gd name="T75" fmla="*/ 33 h 487"/>
                    <a:gd name="T76" fmla="*/ 256 w 334"/>
                    <a:gd name="T77" fmla="*/ 18 h 487"/>
                    <a:gd name="T78" fmla="*/ 225 w 334"/>
                    <a:gd name="T79" fmla="*/ 9 h 487"/>
                    <a:gd name="T80" fmla="*/ 193 w 334"/>
                    <a:gd name="T81" fmla="*/ 1 h 487"/>
                    <a:gd name="T82" fmla="*/ 137 w 334"/>
                    <a:gd name="T83" fmla="*/ 0 h 487"/>
                    <a:gd name="T84" fmla="*/ 108 w 334"/>
                    <a:gd name="T85" fmla="*/ 4 h 487"/>
                    <a:gd name="T86" fmla="*/ 78 w 334"/>
                    <a:gd name="T87" fmla="*/ 13 h 487"/>
                    <a:gd name="T88" fmla="*/ 50 w 334"/>
                    <a:gd name="T89" fmla="*/ 24 h 487"/>
                    <a:gd name="T90" fmla="*/ 32 w 334"/>
                    <a:gd name="T91" fmla="*/ 40 h 487"/>
                    <a:gd name="T92" fmla="*/ 11 w 334"/>
                    <a:gd name="T93" fmla="*/ 60 h 487"/>
                    <a:gd name="T94" fmla="*/ 2 w 334"/>
                    <a:gd name="T95" fmla="*/ 91 h 487"/>
                    <a:gd name="T96" fmla="*/ 0 w 334"/>
                    <a:gd name="T97" fmla="*/ 118 h 487"/>
                    <a:gd name="T98" fmla="*/ 8 w 334"/>
                    <a:gd name="T99" fmla="*/ 140 h 487"/>
                    <a:gd name="T100" fmla="*/ 30 w 334"/>
                    <a:gd name="T101" fmla="*/ 118 h 487"/>
                    <a:gd name="T102" fmla="*/ 58 w 334"/>
                    <a:gd name="T103" fmla="*/ 106 h 487"/>
                    <a:gd name="T104" fmla="*/ 95 w 334"/>
                    <a:gd name="T105" fmla="*/ 100 h 487"/>
                    <a:gd name="T106" fmla="*/ 91 w 334"/>
                    <a:gd name="T107" fmla="*/ 131 h 487"/>
                    <a:gd name="T108" fmla="*/ 111 w 334"/>
                    <a:gd name="T109" fmla="*/ 139 h 487"/>
                    <a:gd name="T110" fmla="*/ 116 w 334"/>
                    <a:gd name="T111" fmla="*/ 158 h 487"/>
                    <a:gd name="T112" fmla="*/ 145 w 334"/>
                    <a:gd name="T113" fmla="*/ 164 h 487"/>
                    <a:gd name="T114" fmla="*/ 150 w 334"/>
                    <a:gd name="T115" fmla="*/ 190 h 487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34"/>
                    <a:gd name="T175" fmla="*/ 0 h 487"/>
                    <a:gd name="T176" fmla="*/ 334 w 334"/>
                    <a:gd name="T177" fmla="*/ 487 h 487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34" h="487">
                      <a:moveTo>
                        <a:pt x="150" y="190"/>
                      </a:moveTo>
                      <a:lnTo>
                        <a:pt x="161" y="167"/>
                      </a:lnTo>
                      <a:lnTo>
                        <a:pt x="175" y="165"/>
                      </a:lnTo>
                      <a:lnTo>
                        <a:pt x="188" y="169"/>
                      </a:lnTo>
                      <a:lnTo>
                        <a:pt x="194" y="183"/>
                      </a:lnTo>
                      <a:lnTo>
                        <a:pt x="195" y="196"/>
                      </a:lnTo>
                      <a:lnTo>
                        <a:pt x="193" y="226"/>
                      </a:lnTo>
                      <a:lnTo>
                        <a:pt x="186" y="242"/>
                      </a:lnTo>
                      <a:lnTo>
                        <a:pt x="177" y="260"/>
                      </a:lnTo>
                      <a:lnTo>
                        <a:pt x="169" y="282"/>
                      </a:lnTo>
                      <a:lnTo>
                        <a:pt x="158" y="315"/>
                      </a:lnTo>
                      <a:lnTo>
                        <a:pt x="150" y="359"/>
                      </a:lnTo>
                      <a:lnTo>
                        <a:pt x="135" y="387"/>
                      </a:lnTo>
                      <a:lnTo>
                        <a:pt x="119" y="425"/>
                      </a:lnTo>
                      <a:lnTo>
                        <a:pt x="112" y="456"/>
                      </a:lnTo>
                      <a:lnTo>
                        <a:pt x="110" y="486"/>
                      </a:lnTo>
                      <a:lnTo>
                        <a:pt x="146" y="442"/>
                      </a:lnTo>
                      <a:lnTo>
                        <a:pt x="187" y="414"/>
                      </a:lnTo>
                      <a:lnTo>
                        <a:pt x="209" y="400"/>
                      </a:lnTo>
                      <a:lnTo>
                        <a:pt x="238" y="390"/>
                      </a:lnTo>
                      <a:lnTo>
                        <a:pt x="269" y="392"/>
                      </a:lnTo>
                      <a:lnTo>
                        <a:pt x="301" y="411"/>
                      </a:lnTo>
                      <a:lnTo>
                        <a:pt x="332" y="445"/>
                      </a:lnTo>
                      <a:lnTo>
                        <a:pt x="333" y="417"/>
                      </a:lnTo>
                      <a:lnTo>
                        <a:pt x="316" y="381"/>
                      </a:lnTo>
                      <a:lnTo>
                        <a:pt x="295" y="338"/>
                      </a:lnTo>
                      <a:lnTo>
                        <a:pt x="286" y="308"/>
                      </a:lnTo>
                      <a:lnTo>
                        <a:pt x="284" y="278"/>
                      </a:lnTo>
                      <a:lnTo>
                        <a:pt x="290" y="253"/>
                      </a:lnTo>
                      <a:lnTo>
                        <a:pt x="302" y="235"/>
                      </a:lnTo>
                      <a:lnTo>
                        <a:pt x="311" y="205"/>
                      </a:lnTo>
                      <a:lnTo>
                        <a:pt x="314" y="185"/>
                      </a:lnTo>
                      <a:lnTo>
                        <a:pt x="321" y="159"/>
                      </a:lnTo>
                      <a:lnTo>
                        <a:pt x="322" y="127"/>
                      </a:lnTo>
                      <a:lnTo>
                        <a:pt x="317" y="104"/>
                      </a:lnTo>
                      <a:lnTo>
                        <a:pt x="307" y="83"/>
                      </a:lnTo>
                      <a:lnTo>
                        <a:pt x="297" y="56"/>
                      </a:lnTo>
                      <a:lnTo>
                        <a:pt x="277" y="33"/>
                      </a:lnTo>
                      <a:lnTo>
                        <a:pt x="256" y="18"/>
                      </a:lnTo>
                      <a:lnTo>
                        <a:pt x="225" y="9"/>
                      </a:lnTo>
                      <a:lnTo>
                        <a:pt x="193" y="1"/>
                      </a:lnTo>
                      <a:lnTo>
                        <a:pt x="137" y="0"/>
                      </a:lnTo>
                      <a:lnTo>
                        <a:pt x="108" y="4"/>
                      </a:lnTo>
                      <a:lnTo>
                        <a:pt x="78" y="13"/>
                      </a:lnTo>
                      <a:lnTo>
                        <a:pt x="50" y="24"/>
                      </a:lnTo>
                      <a:lnTo>
                        <a:pt x="32" y="40"/>
                      </a:lnTo>
                      <a:lnTo>
                        <a:pt x="11" y="60"/>
                      </a:lnTo>
                      <a:lnTo>
                        <a:pt x="2" y="91"/>
                      </a:lnTo>
                      <a:lnTo>
                        <a:pt x="0" y="118"/>
                      </a:lnTo>
                      <a:lnTo>
                        <a:pt x="8" y="140"/>
                      </a:lnTo>
                      <a:lnTo>
                        <a:pt x="30" y="118"/>
                      </a:lnTo>
                      <a:lnTo>
                        <a:pt x="58" y="106"/>
                      </a:lnTo>
                      <a:lnTo>
                        <a:pt x="95" y="100"/>
                      </a:lnTo>
                      <a:lnTo>
                        <a:pt x="91" y="131"/>
                      </a:lnTo>
                      <a:lnTo>
                        <a:pt x="111" y="139"/>
                      </a:lnTo>
                      <a:lnTo>
                        <a:pt x="116" y="158"/>
                      </a:lnTo>
                      <a:lnTo>
                        <a:pt x="145" y="164"/>
                      </a:lnTo>
                      <a:lnTo>
                        <a:pt x="150" y="19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060" name="Group 114"/>
              <p:cNvGrpSpPr>
                <a:grpSpLocks/>
              </p:cNvGrpSpPr>
              <p:nvPr/>
            </p:nvGrpSpPr>
            <p:grpSpPr bwMode="auto">
              <a:xfrm>
                <a:off x="2677" y="2176"/>
                <a:ext cx="477" cy="709"/>
                <a:chOff x="2677" y="2176"/>
                <a:chExt cx="477" cy="709"/>
              </a:xfrm>
            </p:grpSpPr>
            <p:sp>
              <p:nvSpPr>
                <p:cNvPr id="32061" name="Freeform 115"/>
                <p:cNvSpPr>
                  <a:spLocks/>
                </p:cNvSpPr>
                <p:nvPr/>
              </p:nvSpPr>
              <p:spPr bwMode="auto">
                <a:xfrm>
                  <a:off x="2677" y="2176"/>
                  <a:ext cx="477" cy="709"/>
                </a:xfrm>
                <a:custGeom>
                  <a:avLst/>
                  <a:gdLst>
                    <a:gd name="T0" fmla="*/ 212 w 477"/>
                    <a:gd name="T1" fmla="*/ 103 h 709"/>
                    <a:gd name="T2" fmla="*/ 299 w 477"/>
                    <a:gd name="T3" fmla="*/ 96 h 709"/>
                    <a:gd name="T4" fmla="*/ 352 w 477"/>
                    <a:gd name="T5" fmla="*/ 80 h 709"/>
                    <a:gd name="T6" fmla="*/ 370 w 477"/>
                    <a:gd name="T7" fmla="*/ 54 h 709"/>
                    <a:gd name="T8" fmla="*/ 370 w 477"/>
                    <a:gd name="T9" fmla="*/ 30 h 709"/>
                    <a:gd name="T10" fmla="*/ 383 w 477"/>
                    <a:gd name="T11" fmla="*/ 11 h 709"/>
                    <a:gd name="T12" fmla="*/ 433 w 477"/>
                    <a:gd name="T13" fmla="*/ 0 h 709"/>
                    <a:gd name="T14" fmla="*/ 476 w 477"/>
                    <a:gd name="T15" fmla="*/ 4 h 709"/>
                    <a:gd name="T16" fmla="*/ 422 w 477"/>
                    <a:gd name="T17" fmla="*/ 552 h 709"/>
                    <a:gd name="T18" fmla="*/ 383 w 477"/>
                    <a:gd name="T19" fmla="*/ 602 h 709"/>
                    <a:gd name="T20" fmla="*/ 335 w 477"/>
                    <a:gd name="T21" fmla="*/ 652 h 709"/>
                    <a:gd name="T22" fmla="*/ 265 w 477"/>
                    <a:gd name="T23" fmla="*/ 690 h 709"/>
                    <a:gd name="T24" fmla="*/ 184 w 477"/>
                    <a:gd name="T25" fmla="*/ 702 h 709"/>
                    <a:gd name="T26" fmla="*/ 76 w 477"/>
                    <a:gd name="T27" fmla="*/ 708 h 709"/>
                    <a:gd name="T28" fmla="*/ 13 w 477"/>
                    <a:gd name="T29" fmla="*/ 698 h 709"/>
                    <a:gd name="T30" fmla="*/ 0 w 477"/>
                    <a:gd name="T31" fmla="*/ 659 h 709"/>
                    <a:gd name="T32" fmla="*/ 6 w 477"/>
                    <a:gd name="T33" fmla="*/ 610 h 709"/>
                    <a:gd name="T34" fmla="*/ 51 w 477"/>
                    <a:gd name="T35" fmla="*/ 456 h 709"/>
                    <a:gd name="T36" fmla="*/ 90 w 477"/>
                    <a:gd name="T37" fmla="*/ 303 h 709"/>
                    <a:gd name="T38" fmla="*/ 107 w 477"/>
                    <a:gd name="T39" fmla="*/ 188 h 709"/>
                    <a:gd name="T40" fmla="*/ 107 w 477"/>
                    <a:gd name="T41" fmla="*/ 157 h 709"/>
                    <a:gd name="T42" fmla="*/ 132 w 477"/>
                    <a:gd name="T43" fmla="*/ 115 h 709"/>
                    <a:gd name="T44" fmla="*/ 160 w 477"/>
                    <a:gd name="T45" fmla="*/ 103 h 709"/>
                    <a:gd name="T46" fmla="*/ 212 w 477"/>
                    <a:gd name="T47" fmla="*/ 103 h 70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77"/>
                    <a:gd name="T73" fmla="*/ 0 h 709"/>
                    <a:gd name="T74" fmla="*/ 477 w 477"/>
                    <a:gd name="T75" fmla="*/ 709 h 709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77" h="709">
                      <a:moveTo>
                        <a:pt x="212" y="103"/>
                      </a:moveTo>
                      <a:lnTo>
                        <a:pt x="299" y="96"/>
                      </a:lnTo>
                      <a:lnTo>
                        <a:pt x="352" y="80"/>
                      </a:lnTo>
                      <a:lnTo>
                        <a:pt x="370" y="54"/>
                      </a:lnTo>
                      <a:lnTo>
                        <a:pt x="370" y="30"/>
                      </a:lnTo>
                      <a:lnTo>
                        <a:pt x="383" y="11"/>
                      </a:lnTo>
                      <a:lnTo>
                        <a:pt x="433" y="0"/>
                      </a:lnTo>
                      <a:lnTo>
                        <a:pt x="476" y="4"/>
                      </a:lnTo>
                      <a:lnTo>
                        <a:pt x="422" y="552"/>
                      </a:lnTo>
                      <a:lnTo>
                        <a:pt x="383" y="602"/>
                      </a:lnTo>
                      <a:lnTo>
                        <a:pt x="335" y="652"/>
                      </a:lnTo>
                      <a:lnTo>
                        <a:pt x="265" y="690"/>
                      </a:lnTo>
                      <a:lnTo>
                        <a:pt x="184" y="702"/>
                      </a:lnTo>
                      <a:lnTo>
                        <a:pt x="76" y="708"/>
                      </a:lnTo>
                      <a:lnTo>
                        <a:pt x="13" y="698"/>
                      </a:lnTo>
                      <a:lnTo>
                        <a:pt x="0" y="659"/>
                      </a:lnTo>
                      <a:lnTo>
                        <a:pt x="6" y="610"/>
                      </a:lnTo>
                      <a:lnTo>
                        <a:pt x="51" y="456"/>
                      </a:lnTo>
                      <a:lnTo>
                        <a:pt x="90" y="303"/>
                      </a:lnTo>
                      <a:lnTo>
                        <a:pt x="107" y="188"/>
                      </a:lnTo>
                      <a:lnTo>
                        <a:pt x="107" y="157"/>
                      </a:lnTo>
                      <a:lnTo>
                        <a:pt x="132" y="115"/>
                      </a:lnTo>
                      <a:lnTo>
                        <a:pt x="160" y="103"/>
                      </a:lnTo>
                      <a:lnTo>
                        <a:pt x="212" y="103"/>
                      </a:lnTo>
                    </a:path>
                  </a:pathLst>
                </a:custGeom>
                <a:solidFill>
                  <a:srgbClr val="40404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62" name="Freeform 116"/>
                <p:cNvSpPr>
                  <a:spLocks/>
                </p:cNvSpPr>
                <p:nvPr/>
              </p:nvSpPr>
              <p:spPr bwMode="auto">
                <a:xfrm>
                  <a:off x="2738" y="2211"/>
                  <a:ext cx="407" cy="646"/>
                </a:xfrm>
                <a:custGeom>
                  <a:avLst/>
                  <a:gdLst>
                    <a:gd name="T0" fmla="*/ 142 w 407"/>
                    <a:gd name="T1" fmla="*/ 129 h 646"/>
                    <a:gd name="T2" fmla="*/ 217 w 407"/>
                    <a:gd name="T3" fmla="*/ 125 h 646"/>
                    <a:gd name="T4" fmla="*/ 297 w 407"/>
                    <a:gd name="T5" fmla="*/ 110 h 646"/>
                    <a:gd name="T6" fmla="*/ 344 w 407"/>
                    <a:gd name="T7" fmla="*/ 83 h 646"/>
                    <a:gd name="T8" fmla="*/ 372 w 407"/>
                    <a:gd name="T9" fmla="*/ 60 h 646"/>
                    <a:gd name="T10" fmla="*/ 406 w 407"/>
                    <a:gd name="T11" fmla="*/ 0 h 646"/>
                    <a:gd name="T12" fmla="*/ 355 w 407"/>
                    <a:gd name="T13" fmla="*/ 497 h 646"/>
                    <a:gd name="T14" fmla="*/ 320 w 407"/>
                    <a:gd name="T15" fmla="*/ 542 h 646"/>
                    <a:gd name="T16" fmla="*/ 283 w 407"/>
                    <a:gd name="T17" fmla="*/ 585 h 646"/>
                    <a:gd name="T18" fmla="*/ 234 w 407"/>
                    <a:gd name="T19" fmla="*/ 614 h 646"/>
                    <a:gd name="T20" fmla="*/ 193 w 407"/>
                    <a:gd name="T21" fmla="*/ 629 h 646"/>
                    <a:gd name="T22" fmla="*/ 142 w 407"/>
                    <a:gd name="T23" fmla="*/ 638 h 646"/>
                    <a:gd name="T24" fmla="*/ 93 w 407"/>
                    <a:gd name="T25" fmla="*/ 645 h 646"/>
                    <a:gd name="T26" fmla="*/ 37 w 407"/>
                    <a:gd name="T27" fmla="*/ 645 h 646"/>
                    <a:gd name="T28" fmla="*/ 15 w 407"/>
                    <a:gd name="T29" fmla="*/ 638 h 646"/>
                    <a:gd name="T30" fmla="*/ 0 w 407"/>
                    <a:gd name="T31" fmla="*/ 614 h 646"/>
                    <a:gd name="T32" fmla="*/ 6 w 407"/>
                    <a:gd name="T33" fmla="*/ 577 h 646"/>
                    <a:gd name="T34" fmla="*/ 41 w 407"/>
                    <a:gd name="T35" fmla="*/ 489 h 646"/>
                    <a:gd name="T36" fmla="*/ 101 w 407"/>
                    <a:gd name="T37" fmla="*/ 193 h 646"/>
                    <a:gd name="T38" fmla="*/ 110 w 407"/>
                    <a:gd name="T39" fmla="*/ 152 h 646"/>
                    <a:gd name="T40" fmla="*/ 142 w 407"/>
                    <a:gd name="T41" fmla="*/ 129 h 64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07"/>
                    <a:gd name="T64" fmla="*/ 0 h 646"/>
                    <a:gd name="T65" fmla="*/ 407 w 407"/>
                    <a:gd name="T66" fmla="*/ 646 h 64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07" h="646">
                      <a:moveTo>
                        <a:pt x="142" y="129"/>
                      </a:moveTo>
                      <a:lnTo>
                        <a:pt x="217" y="125"/>
                      </a:lnTo>
                      <a:lnTo>
                        <a:pt x="297" y="110"/>
                      </a:lnTo>
                      <a:lnTo>
                        <a:pt x="344" y="83"/>
                      </a:lnTo>
                      <a:lnTo>
                        <a:pt x="372" y="60"/>
                      </a:lnTo>
                      <a:lnTo>
                        <a:pt x="406" y="0"/>
                      </a:lnTo>
                      <a:lnTo>
                        <a:pt x="355" y="497"/>
                      </a:lnTo>
                      <a:lnTo>
                        <a:pt x="320" y="542"/>
                      </a:lnTo>
                      <a:lnTo>
                        <a:pt x="283" y="585"/>
                      </a:lnTo>
                      <a:lnTo>
                        <a:pt x="234" y="614"/>
                      </a:lnTo>
                      <a:lnTo>
                        <a:pt x="193" y="629"/>
                      </a:lnTo>
                      <a:lnTo>
                        <a:pt x="142" y="638"/>
                      </a:lnTo>
                      <a:lnTo>
                        <a:pt x="93" y="645"/>
                      </a:lnTo>
                      <a:lnTo>
                        <a:pt x="37" y="645"/>
                      </a:lnTo>
                      <a:lnTo>
                        <a:pt x="15" y="638"/>
                      </a:lnTo>
                      <a:lnTo>
                        <a:pt x="0" y="614"/>
                      </a:lnTo>
                      <a:lnTo>
                        <a:pt x="6" y="577"/>
                      </a:lnTo>
                      <a:lnTo>
                        <a:pt x="41" y="489"/>
                      </a:lnTo>
                      <a:lnTo>
                        <a:pt x="101" y="193"/>
                      </a:lnTo>
                      <a:lnTo>
                        <a:pt x="110" y="152"/>
                      </a:lnTo>
                      <a:lnTo>
                        <a:pt x="142" y="129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755" name="Group 117"/>
            <p:cNvGrpSpPr>
              <a:grpSpLocks/>
            </p:cNvGrpSpPr>
            <p:nvPr/>
          </p:nvGrpSpPr>
          <p:grpSpPr bwMode="auto">
            <a:xfrm>
              <a:off x="2682" y="1834"/>
              <a:ext cx="1271" cy="1972"/>
              <a:chOff x="2682" y="1834"/>
              <a:chExt cx="1271" cy="1972"/>
            </a:xfrm>
          </p:grpSpPr>
          <p:grpSp>
            <p:nvGrpSpPr>
              <p:cNvPr id="32000" name="Group 118"/>
              <p:cNvGrpSpPr>
                <a:grpSpLocks/>
              </p:cNvGrpSpPr>
              <p:nvPr/>
            </p:nvGrpSpPr>
            <p:grpSpPr bwMode="auto">
              <a:xfrm>
                <a:off x="2774" y="3565"/>
                <a:ext cx="364" cy="187"/>
                <a:chOff x="2774" y="3565"/>
                <a:chExt cx="364" cy="187"/>
              </a:xfrm>
            </p:grpSpPr>
            <p:sp>
              <p:nvSpPr>
                <p:cNvPr id="32053" name="Freeform 119"/>
                <p:cNvSpPr>
                  <a:spLocks/>
                </p:cNvSpPr>
                <p:nvPr/>
              </p:nvSpPr>
              <p:spPr bwMode="auto">
                <a:xfrm>
                  <a:off x="2774" y="3565"/>
                  <a:ext cx="364" cy="187"/>
                </a:xfrm>
                <a:custGeom>
                  <a:avLst/>
                  <a:gdLst>
                    <a:gd name="T0" fmla="*/ 216 w 364"/>
                    <a:gd name="T1" fmla="*/ 6 h 187"/>
                    <a:gd name="T2" fmla="*/ 220 w 364"/>
                    <a:gd name="T3" fmla="*/ 54 h 187"/>
                    <a:gd name="T4" fmla="*/ 124 w 364"/>
                    <a:gd name="T5" fmla="*/ 100 h 187"/>
                    <a:gd name="T6" fmla="*/ 45 w 364"/>
                    <a:gd name="T7" fmla="*/ 119 h 187"/>
                    <a:gd name="T8" fmla="*/ 0 w 364"/>
                    <a:gd name="T9" fmla="*/ 138 h 187"/>
                    <a:gd name="T10" fmla="*/ 3 w 364"/>
                    <a:gd name="T11" fmla="*/ 164 h 187"/>
                    <a:gd name="T12" fmla="*/ 60 w 364"/>
                    <a:gd name="T13" fmla="*/ 180 h 187"/>
                    <a:gd name="T14" fmla="*/ 146 w 364"/>
                    <a:gd name="T15" fmla="*/ 186 h 187"/>
                    <a:gd name="T16" fmla="*/ 220 w 364"/>
                    <a:gd name="T17" fmla="*/ 174 h 187"/>
                    <a:gd name="T18" fmla="*/ 264 w 364"/>
                    <a:gd name="T19" fmla="*/ 161 h 187"/>
                    <a:gd name="T20" fmla="*/ 267 w 364"/>
                    <a:gd name="T21" fmla="*/ 176 h 187"/>
                    <a:gd name="T22" fmla="*/ 324 w 364"/>
                    <a:gd name="T23" fmla="*/ 174 h 187"/>
                    <a:gd name="T24" fmla="*/ 359 w 364"/>
                    <a:gd name="T25" fmla="*/ 168 h 187"/>
                    <a:gd name="T26" fmla="*/ 359 w 364"/>
                    <a:gd name="T27" fmla="*/ 142 h 187"/>
                    <a:gd name="T28" fmla="*/ 363 w 364"/>
                    <a:gd name="T29" fmla="*/ 127 h 187"/>
                    <a:gd name="T30" fmla="*/ 363 w 364"/>
                    <a:gd name="T31" fmla="*/ 91 h 187"/>
                    <a:gd name="T32" fmla="*/ 353 w 364"/>
                    <a:gd name="T33" fmla="*/ 71 h 187"/>
                    <a:gd name="T34" fmla="*/ 335 w 364"/>
                    <a:gd name="T35" fmla="*/ 48 h 187"/>
                    <a:gd name="T36" fmla="*/ 331 w 364"/>
                    <a:gd name="T37" fmla="*/ 0 h 187"/>
                    <a:gd name="T38" fmla="*/ 216 w 364"/>
                    <a:gd name="T39" fmla="*/ 6 h 18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64"/>
                    <a:gd name="T61" fmla="*/ 0 h 187"/>
                    <a:gd name="T62" fmla="*/ 364 w 364"/>
                    <a:gd name="T63" fmla="*/ 187 h 18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64" h="187">
                      <a:moveTo>
                        <a:pt x="216" y="6"/>
                      </a:moveTo>
                      <a:lnTo>
                        <a:pt x="220" y="54"/>
                      </a:lnTo>
                      <a:lnTo>
                        <a:pt x="124" y="100"/>
                      </a:lnTo>
                      <a:lnTo>
                        <a:pt x="45" y="119"/>
                      </a:lnTo>
                      <a:lnTo>
                        <a:pt x="0" y="138"/>
                      </a:lnTo>
                      <a:lnTo>
                        <a:pt x="3" y="164"/>
                      </a:lnTo>
                      <a:lnTo>
                        <a:pt x="60" y="180"/>
                      </a:lnTo>
                      <a:lnTo>
                        <a:pt x="146" y="186"/>
                      </a:lnTo>
                      <a:lnTo>
                        <a:pt x="220" y="174"/>
                      </a:lnTo>
                      <a:lnTo>
                        <a:pt x="264" y="161"/>
                      </a:lnTo>
                      <a:lnTo>
                        <a:pt x="267" y="176"/>
                      </a:lnTo>
                      <a:lnTo>
                        <a:pt x="324" y="174"/>
                      </a:lnTo>
                      <a:lnTo>
                        <a:pt x="359" y="168"/>
                      </a:lnTo>
                      <a:lnTo>
                        <a:pt x="359" y="142"/>
                      </a:lnTo>
                      <a:lnTo>
                        <a:pt x="363" y="127"/>
                      </a:lnTo>
                      <a:lnTo>
                        <a:pt x="363" y="91"/>
                      </a:lnTo>
                      <a:lnTo>
                        <a:pt x="353" y="71"/>
                      </a:lnTo>
                      <a:lnTo>
                        <a:pt x="335" y="48"/>
                      </a:lnTo>
                      <a:lnTo>
                        <a:pt x="331" y="0"/>
                      </a:lnTo>
                      <a:lnTo>
                        <a:pt x="216" y="6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54" name="Freeform 120"/>
                <p:cNvSpPr>
                  <a:spLocks/>
                </p:cNvSpPr>
                <p:nvPr/>
              </p:nvSpPr>
              <p:spPr bwMode="auto">
                <a:xfrm>
                  <a:off x="2912" y="3632"/>
                  <a:ext cx="105" cy="54"/>
                </a:xfrm>
                <a:custGeom>
                  <a:avLst/>
                  <a:gdLst>
                    <a:gd name="T0" fmla="*/ 78 w 105"/>
                    <a:gd name="T1" fmla="*/ 0 h 54"/>
                    <a:gd name="T2" fmla="*/ 104 w 105"/>
                    <a:gd name="T3" fmla="*/ 28 h 54"/>
                    <a:gd name="T4" fmla="*/ 11 w 105"/>
                    <a:gd name="T5" fmla="*/ 53 h 54"/>
                    <a:gd name="T6" fmla="*/ 0 w 105"/>
                    <a:gd name="T7" fmla="*/ 33 h 54"/>
                    <a:gd name="T8" fmla="*/ 78 w 105"/>
                    <a:gd name="T9" fmla="*/ 0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5"/>
                    <a:gd name="T16" fmla="*/ 0 h 54"/>
                    <a:gd name="T17" fmla="*/ 105 w 105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5" h="54">
                      <a:moveTo>
                        <a:pt x="78" y="0"/>
                      </a:moveTo>
                      <a:lnTo>
                        <a:pt x="104" y="28"/>
                      </a:lnTo>
                      <a:lnTo>
                        <a:pt x="11" y="53"/>
                      </a:lnTo>
                      <a:lnTo>
                        <a:pt x="0" y="33"/>
                      </a:lnTo>
                      <a:lnTo>
                        <a:pt x="78" y="0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55" name="Freeform 121"/>
                <p:cNvSpPr>
                  <a:spLocks/>
                </p:cNvSpPr>
                <p:nvPr/>
              </p:nvSpPr>
              <p:spPr bwMode="auto">
                <a:xfrm>
                  <a:off x="2790" y="3673"/>
                  <a:ext cx="119" cy="31"/>
                </a:xfrm>
                <a:custGeom>
                  <a:avLst/>
                  <a:gdLst>
                    <a:gd name="T0" fmla="*/ 105 w 119"/>
                    <a:gd name="T1" fmla="*/ 0 h 31"/>
                    <a:gd name="T2" fmla="*/ 118 w 119"/>
                    <a:gd name="T3" fmla="*/ 14 h 31"/>
                    <a:gd name="T4" fmla="*/ 61 w 119"/>
                    <a:gd name="T5" fmla="*/ 27 h 31"/>
                    <a:gd name="T6" fmla="*/ 33 w 119"/>
                    <a:gd name="T7" fmla="*/ 30 h 31"/>
                    <a:gd name="T8" fmla="*/ 0 w 119"/>
                    <a:gd name="T9" fmla="*/ 28 h 31"/>
                    <a:gd name="T10" fmla="*/ 35 w 119"/>
                    <a:gd name="T11" fmla="*/ 13 h 31"/>
                    <a:gd name="T12" fmla="*/ 105 w 119"/>
                    <a:gd name="T13" fmla="*/ 0 h 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9"/>
                    <a:gd name="T22" fmla="*/ 0 h 31"/>
                    <a:gd name="T23" fmla="*/ 119 w 119"/>
                    <a:gd name="T24" fmla="*/ 31 h 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9" h="31">
                      <a:moveTo>
                        <a:pt x="105" y="0"/>
                      </a:moveTo>
                      <a:lnTo>
                        <a:pt x="118" y="14"/>
                      </a:lnTo>
                      <a:lnTo>
                        <a:pt x="61" y="27"/>
                      </a:lnTo>
                      <a:lnTo>
                        <a:pt x="33" y="30"/>
                      </a:lnTo>
                      <a:lnTo>
                        <a:pt x="0" y="28"/>
                      </a:lnTo>
                      <a:lnTo>
                        <a:pt x="35" y="13"/>
                      </a:lnTo>
                      <a:lnTo>
                        <a:pt x="105" y="0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56" name="Freeform 122"/>
                <p:cNvSpPr>
                  <a:spLocks/>
                </p:cNvSpPr>
                <p:nvPr/>
              </p:nvSpPr>
              <p:spPr bwMode="auto">
                <a:xfrm>
                  <a:off x="2788" y="3632"/>
                  <a:ext cx="347" cy="106"/>
                </a:xfrm>
                <a:custGeom>
                  <a:avLst/>
                  <a:gdLst>
                    <a:gd name="T0" fmla="*/ 0 w 347"/>
                    <a:gd name="T1" fmla="*/ 89 h 106"/>
                    <a:gd name="T2" fmla="*/ 0 w 347"/>
                    <a:gd name="T3" fmla="*/ 73 h 106"/>
                    <a:gd name="T4" fmla="*/ 44 w 347"/>
                    <a:gd name="T5" fmla="*/ 78 h 106"/>
                    <a:gd name="T6" fmla="*/ 118 w 347"/>
                    <a:gd name="T7" fmla="*/ 67 h 106"/>
                    <a:gd name="T8" fmla="*/ 159 w 347"/>
                    <a:gd name="T9" fmla="*/ 58 h 106"/>
                    <a:gd name="T10" fmla="*/ 239 w 347"/>
                    <a:gd name="T11" fmla="*/ 33 h 106"/>
                    <a:gd name="T12" fmla="*/ 274 w 347"/>
                    <a:gd name="T13" fmla="*/ 29 h 106"/>
                    <a:gd name="T14" fmla="*/ 308 w 347"/>
                    <a:gd name="T15" fmla="*/ 17 h 106"/>
                    <a:gd name="T16" fmla="*/ 325 w 347"/>
                    <a:gd name="T17" fmla="*/ 0 h 106"/>
                    <a:gd name="T18" fmla="*/ 346 w 347"/>
                    <a:gd name="T19" fmla="*/ 22 h 106"/>
                    <a:gd name="T20" fmla="*/ 346 w 347"/>
                    <a:gd name="T21" fmla="*/ 66 h 106"/>
                    <a:gd name="T22" fmla="*/ 320 w 347"/>
                    <a:gd name="T23" fmla="*/ 73 h 106"/>
                    <a:gd name="T24" fmla="*/ 258 w 347"/>
                    <a:gd name="T25" fmla="*/ 81 h 106"/>
                    <a:gd name="T26" fmla="*/ 233 w 347"/>
                    <a:gd name="T27" fmla="*/ 84 h 106"/>
                    <a:gd name="T28" fmla="*/ 192 w 347"/>
                    <a:gd name="T29" fmla="*/ 98 h 106"/>
                    <a:gd name="T30" fmla="*/ 145 w 347"/>
                    <a:gd name="T31" fmla="*/ 105 h 106"/>
                    <a:gd name="T32" fmla="*/ 112 w 347"/>
                    <a:gd name="T33" fmla="*/ 105 h 106"/>
                    <a:gd name="T34" fmla="*/ 60 w 347"/>
                    <a:gd name="T35" fmla="*/ 105 h 106"/>
                    <a:gd name="T36" fmla="*/ 0 w 347"/>
                    <a:gd name="T37" fmla="*/ 89 h 10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47"/>
                    <a:gd name="T58" fmla="*/ 0 h 106"/>
                    <a:gd name="T59" fmla="*/ 347 w 347"/>
                    <a:gd name="T60" fmla="*/ 106 h 10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47" h="106">
                      <a:moveTo>
                        <a:pt x="0" y="89"/>
                      </a:moveTo>
                      <a:lnTo>
                        <a:pt x="0" y="73"/>
                      </a:lnTo>
                      <a:lnTo>
                        <a:pt x="44" y="78"/>
                      </a:lnTo>
                      <a:lnTo>
                        <a:pt x="118" y="67"/>
                      </a:lnTo>
                      <a:lnTo>
                        <a:pt x="159" y="58"/>
                      </a:lnTo>
                      <a:lnTo>
                        <a:pt x="239" y="33"/>
                      </a:lnTo>
                      <a:lnTo>
                        <a:pt x="274" y="29"/>
                      </a:lnTo>
                      <a:lnTo>
                        <a:pt x="308" y="17"/>
                      </a:lnTo>
                      <a:lnTo>
                        <a:pt x="325" y="0"/>
                      </a:lnTo>
                      <a:lnTo>
                        <a:pt x="346" y="22"/>
                      </a:lnTo>
                      <a:lnTo>
                        <a:pt x="346" y="66"/>
                      </a:lnTo>
                      <a:lnTo>
                        <a:pt x="320" y="73"/>
                      </a:lnTo>
                      <a:lnTo>
                        <a:pt x="258" y="81"/>
                      </a:lnTo>
                      <a:lnTo>
                        <a:pt x="233" y="84"/>
                      </a:lnTo>
                      <a:lnTo>
                        <a:pt x="192" y="98"/>
                      </a:lnTo>
                      <a:lnTo>
                        <a:pt x="145" y="105"/>
                      </a:lnTo>
                      <a:lnTo>
                        <a:pt x="112" y="105"/>
                      </a:lnTo>
                      <a:lnTo>
                        <a:pt x="60" y="105"/>
                      </a:lnTo>
                      <a:lnTo>
                        <a:pt x="0" y="89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57" name="Freeform 123"/>
                <p:cNvSpPr>
                  <a:spLocks/>
                </p:cNvSpPr>
                <p:nvPr/>
              </p:nvSpPr>
              <p:spPr bwMode="auto">
                <a:xfrm>
                  <a:off x="2999" y="3569"/>
                  <a:ext cx="112" cy="85"/>
                </a:xfrm>
                <a:custGeom>
                  <a:avLst/>
                  <a:gdLst>
                    <a:gd name="T0" fmla="*/ 4 w 112"/>
                    <a:gd name="T1" fmla="*/ 6 h 85"/>
                    <a:gd name="T2" fmla="*/ 7 w 112"/>
                    <a:gd name="T3" fmla="*/ 47 h 85"/>
                    <a:gd name="T4" fmla="*/ 0 w 112"/>
                    <a:gd name="T5" fmla="*/ 56 h 85"/>
                    <a:gd name="T6" fmla="*/ 25 w 112"/>
                    <a:gd name="T7" fmla="*/ 84 h 85"/>
                    <a:gd name="T8" fmla="*/ 59 w 112"/>
                    <a:gd name="T9" fmla="*/ 84 h 85"/>
                    <a:gd name="T10" fmla="*/ 97 w 112"/>
                    <a:gd name="T11" fmla="*/ 72 h 85"/>
                    <a:gd name="T12" fmla="*/ 111 w 112"/>
                    <a:gd name="T13" fmla="*/ 55 h 85"/>
                    <a:gd name="T14" fmla="*/ 103 w 112"/>
                    <a:gd name="T15" fmla="*/ 44 h 85"/>
                    <a:gd name="T16" fmla="*/ 101 w 112"/>
                    <a:gd name="T17" fmla="*/ 0 h 85"/>
                    <a:gd name="T18" fmla="*/ 4 w 112"/>
                    <a:gd name="T19" fmla="*/ 6 h 8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2"/>
                    <a:gd name="T31" fmla="*/ 0 h 85"/>
                    <a:gd name="T32" fmla="*/ 112 w 112"/>
                    <a:gd name="T33" fmla="*/ 85 h 8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2" h="85">
                      <a:moveTo>
                        <a:pt x="4" y="6"/>
                      </a:moveTo>
                      <a:lnTo>
                        <a:pt x="7" y="47"/>
                      </a:lnTo>
                      <a:lnTo>
                        <a:pt x="0" y="56"/>
                      </a:lnTo>
                      <a:lnTo>
                        <a:pt x="25" y="84"/>
                      </a:lnTo>
                      <a:lnTo>
                        <a:pt x="59" y="84"/>
                      </a:lnTo>
                      <a:lnTo>
                        <a:pt x="97" y="72"/>
                      </a:lnTo>
                      <a:lnTo>
                        <a:pt x="111" y="55"/>
                      </a:lnTo>
                      <a:lnTo>
                        <a:pt x="103" y="44"/>
                      </a:lnTo>
                      <a:lnTo>
                        <a:pt x="101" y="0"/>
                      </a:lnTo>
                      <a:lnTo>
                        <a:pt x="4" y="6"/>
                      </a:lnTo>
                    </a:path>
                  </a:pathLst>
                </a:custGeom>
                <a:solidFill>
                  <a:srgbClr val="A0A0A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001" name="Group 124"/>
              <p:cNvGrpSpPr>
                <a:grpSpLocks/>
              </p:cNvGrpSpPr>
              <p:nvPr/>
            </p:nvGrpSpPr>
            <p:grpSpPr bwMode="auto">
              <a:xfrm>
                <a:off x="2977" y="3282"/>
                <a:ext cx="154" cy="330"/>
                <a:chOff x="2977" y="3282"/>
                <a:chExt cx="154" cy="330"/>
              </a:xfrm>
            </p:grpSpPr>
            <p:sp>
              <p:nvSpPr>
                <p:cNvPr id="32051" name="Freeform 125"/>
                <p:cNvSpPr>
                  <a:spLocks/>
                </p:cNvSpPr>
                <p:nvPr/>
              </p:nvSpPr>
              <p:spPr bwMode="auto">
                <a:xfrm>
                  <a:off x="2977" y="3282"/>
                  <a:ext cx="154" cy="330"/>
                </a:xfrm>
                <a:custGeom>
                  <a:avLst/>
                  <a:gdLst>
                    <a:gd name="T0" fmla="*/ 141 w 154"/>
                    <a:gd name="T1" fmla="*/ 7 h 330"/>
                    <a:gd name="T2" fmla="*/ 150 w 154"/>
                    <a:gd name="T3" fmla="*/ 118 h 330"/>
                    <a:gd name="T4" fmla="*/ 148 w 154"/>
                    <a:gd name="T5" fmla="*/ 210 h 330"/>
                    <a:gd name="T6" fmla="*/ 153 w 154"/>
                    <a:gd name="T7" fmla="*/ 314 h 330"/>
                    <a:gd name="T8" fmla="*/ 78 w 154"/>
                    <a:gd name="T9" fmla="*/ 329 h 330"/>
                    <a:gd name="T10" fmla="*/ 5 w 154"/>
                    <a:gd name="T11" fmla="*/ 329 h 330"/>
                    <a:gd name="T12" fmla="*/ 0 w 154"/>
                    <a:gd name="T13" fmla="*/ 0 h 330"/>
                    <a:gd name="T14" fmla="*/ 141 w 154"/>
                    <a:gd name="T15" fmla="*/ 7 h 3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4"/>
                    <a:gd name="T25" fmla="*/ 0 h 330"/>
                    <a:gd name="T26" fmla="*/ 154 w 154"/>
                    <a:gd name="T27" fmla="*/ 330 h 3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4" h="330">
                      <a:moveTo>
                        <a:pt x="141" y="7"/>
                      </a:moveTo>
                      <a:lnTo>
                        <a:pt x="150" y="118"/>
                      </a:lnTo>
                      <a:lnTo>
                        <a:pt x="148" y="210"/>
                      </a:lnTo>
                      <a:lnTo>
                        <a:pt x="153" y="314"/>
                      </a:lnTo>
                      <a:lnTo>
                        <a:pt x="78" y="329"/>
                      </a:lnTo>
                      <a:lnTo>
                        <a:pt x="5" y="329"/>
                      </a:lnTo>
                      <a:lnTo>
                        <a:pt x="0" y="0"/>
                      </a:lnTo>
                      <a:lnTo>
                        <a:pt x="141" y="7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52" name="Freeform 126"/>
                <p:cNvSpPr>
                  <a:spLocks/>
                </p:cNvSpPr>
                <p:nvPr/>
              </p:nvSpPr>
              <p:spPr bwMode="auto">
                <a:xfrm>
                  <a:off x="2991" y="3286"/>
                  <a:ext cx="128" cy="313"/>
                </a:xfrm>
                <a:custGeom>
                  <a:avLst/>
                  <a:gdLst>
                    <a:gd name="T0" fmla="*/ 116 w 128"/>
                    <a:gd name="T1" fmla="*/ 10 h 313"/>
                    <a:gd name="T2" fmla="*/ 127 w 128"/>
                    <a:gd name="T3" fmla="*/ 103 h 313"/>
                    <a:gd name="T4" fmla="*/ 124 w 128"/>
                    <a:gd name="T5" fmla="*/ 177 h 313"/>
                    <a:gd name="T6" fmla="*/ 124 w 128"/>
                    <a:gd name="T7" fmla="*/ 290 h 313"/>
                    <a:gd name="T8" fmla="*/ 62 w 128"/>
                    <a:gd name="T9" fmla="*/ 312 h 313"/>
                    <a:gd name="T10" fmla="*/ 7 w 128"/>
                    <a:gd name="T11" fmla="*/ 312 h 313"/>
                    <a:gd name="T12" fmla="*/ 0 w 128"/>
                    <a:gd name="T13" fmla="*/ 0 h 313"/>
                    <a:gd name="T14" fmla="*/ 116 w 128"/>
                    <a:gd name="T15" fmla="*/ 10 h 3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8"/>
                    <a:gd name="T25" fmla="*/ 0 h 313"/>
                    <a:gd name="T26" fmla="*/ 128 w 128"/>
                    <a:gd name="T27" fmla="*/ 313 h 3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8" h="313">
                      <a:moveTo>
                        <a:pt x="116" y="10"/>
                      </a:moveTo>
                      <a:lnTo>
                        <a:pt x="127" y="103"/>
                      </a:lnTo>
                      <a:lnTo>
                        <a:pt x="124" y="177"/>
                      </a:lnTo>
                      <a:lnTo>
                        <a:pt x="124" y="290"/>
                      </a:lnTo>
                      <a:lnTo>
                        <a:pt x="62" y="312"/>
                      </a:lnTo>
                      <a:lnTo>
                        <a:pt x="7" y="312"/>
                      </a:lnTo>
                      <a:lnTo>
                        <a:pt x="0" y="0"/>
                      </a:lnTo>
                      <a:lnTo>
                        <a:pt x="116" y="10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002" name="Group 127"/>
              <p:cNvGrpSpPr>
                <a:grpSpLocks/>
              </p:cNvGrpSpPr>
              <p:nvPr/>
            </p:nvGrpSpPr>
            <p:grpSpPr bwMode="auto">
              <a:xfrm>
                <a:off x="2682" y="3618"/>
                <a:ext cx="369" cy="188"/>
                <a:chOff x="2682" y="3618"/>
                <a:chExt cx="369" cy="188"/>
              </a:xfrm>
            </p:grpSpPr>
            <p:sp>
              <p:nvSpPr>
                <p:cNvPr id="32046" name="Freeform 128"/>
                <p:cNvSpPr>
                  <a:spLocks/>
                </p:cNvSpPr>
                <p:nvPr/>
              </p:nvSpPr>
              <p:spPr bwMode="auto">
                <a:xfrm>
                  <a:off x="2682" y="3618"/>
                  <a:ext cx="369" cy="188"/>
                </a:xfrm>
                <a:custGeom>
                  <a:avLst/>
                  <a:gdLst>
                    <a:gd name="T0" fmla="*/ 219 w 369"/>
                    <a:gd name="T1" fmla="*/ 6 h 188"/>
                    <a:gd name="T2" fmla="*/ 222 w 369"/>
                    <a:gd name="T3" fmla="*/ 55 h 188"/>
                    <a:gd name="T4" fmla="*/ 126 w 369"/>
                    <a:gd name="T5" fmla="*/ 100 h 188"/>
                    <a:gd name="T6" fmla="*/ 45 w 369"/>
                    <a:gd name="T7" fmla="*/ 119 h 188"/>
                    <a:gd name="T8" fmla="*/ 0 w 369"/>
                    <a:gd name="T9" fmla="*/ 139 h 188"/>
                    <a:gd name="T10" fmla="*/ 3 w 369"/>
                    <a:gd name="T11" fmla="*/ 165 h 188"/>
                    <a:gd name="T12" fmla="*/ 61 w 369"/>
                    <a:gd name="T13" fmla="*/ 181 h 188"/>
                    <a:gd name="T14" fmla="*/ 148 w 369"/>
                    <a:gd name="T15" fmla="*/ 187 h 188"/>
                    <a:gd name="T16" fmla="*/ 222 w 369"/>
                    <a:gd name="T17" fmla="*/ 174 h 188"/>
                    <a:gd name="T18" fmla="*/ 268 w 369"/>
                    <a:gd name="T19" fmla="*/ 161 h 188"/>
                    <a:gd name="T20" fmla="*/ 270 w 369"/>
                    <a:gd name="T21" fmla="*/ 176 h 188"/>
                    <a:gd name="T22" fmla="*/ 329 w 369"/>
                    <a:gd name="T23" fmla="*/ 174 h 188"/>
                    <a:gd name="T24" fmla="*/ 364 w 369"/>
                    <a:gd name="T25" fmla="*/ 168 h 188"/>
                    <a:gd name="T26" fmla="*/ 364 w 369"/>
                    <a:gd name="T27" fmla="*/ 142 h 188"/>
                    <a:gd name="T28" fmla="*/ 368 w 369"/>
                    <a:gd name="T29" fmla="*/ 127 h 188"/>
                    <a:gd name="T30" fmla="*/ 368 w 369"/>
                    <a:gd name="T31" fmla="*/ 91 h 188"/>
                    <a:gd name="T32" fmla="*/ 358 w 369"/>
                    <a:gd name="T33" fmla="*/ 71 h 188"/>
                    <a:gd name="T34" fmla="*/ 339 w 369"/>
                    <a:gd name="T35" fmla="*/ 49 h 188"/>
                    <a:gd name="T36" fmla="*/ 335 w 369"/>
                    <a:gd name="T37" fmla="*/ 0 h 188"/>
                    <a:gd name="T38" fmla="*/ 219 w 369"/>
                    <a:gd name="T39" fmla="*/ 6 h 18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69"/>
                    <a:gd name="T61" fmla="*/ 0 h 188"/>
                    <a:gd name="T62" fmla="*/ 369 w 369"/>
                    <a:gd name="T63" fmla="*/ 188 h 18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69" h="188">
                      <a:moveTo>
                        <a:pt x="219" y="6"/>
                      </a:moveTo>
                      <a:lnTo>
                        <a:pt x="222" y="55"/>
                      </a:lnTo>
                      <a:lnTo>
                        <a:pt x="126" y="100"/>
                      </a:lnTo>
                      <a:lnTo>
                        <a:pt x="45" y="119"/>
                      </a:lnTo>
                      <a:lnTo>
                        <a:pt x="0" y="139"/>
                      </a:lnTo>
                      <a:lnTo>
                        <a:pt x="3" y="165"/>
                      </a:lnTo>
                      <a:lnTo>
                        <a:pt x="61" y="181"/>
                      </a:lnTo>
                      <a:lnTo>
                        <a:pt x="148" y="187"/>
                      </a:lnTo>
                      <a:lnTo>
                        <a:pt x="222" y="174"/>
                      </a:lnTo>
                      <a:lnTo>
                        <a:pt x="268" y="161"/>
                      </a:lnTo>
                      <a:lnTo>
                        <a:pt x="270" y="176"/>
                      </a:lnTo>
                      <a:lnTo>
                        <a:pt x="329" y="174"/>
                      </a:lnTo>
                      <a:lnTo>
                        <a:pt x="364" y="168"/>
                      </a:lnTo>
                      <a:lnTo>
                        <a:pt x="364" y="142"/>
                      </a:lnTo>
                      <a:lnTo>
                        <a:pt x="368" y="127"/>
                      </a:lnTo>
                      <a:lnTo>
                        <a:pt x="368" y="91"/>
                      </a:lnTo>
                      <a:lnTo>
                        <a:pt x="358" y="71"/>
                      </a:lnTo>
                      <a:lnTo>
                        <a:pt x="339" y="49"/>
                      </a:lnTo>
                      <a:lnTo>
                        <a:pt x="335" y="0"/>
                      </a:lnTo>
                      <a:lnTo>
                        <a:pt x="219" y="6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47" name="Freeform 129"/>
                <p:cNvSpPr>
                  <a:spLocks/>
                </p:cNvSpPr>
                <p:nvPr/>
              </p:nvSpPr>
              <p:spPr bwMode="auto">
                <a:xfrm>
                  <a:off x="2822" y="3685"/>
                  <a:ext cx="106" cy="54"/>
                </a:xfrm>
                <a:custGeom>
                  <a:avLst/>
                  <a:gdLst>
                    <a:gd name="T0" fmla="*/ 79 w 106"/>
                    <a:gd name="T1" fmla="*/ 0 h 54"/>
                    <a:gd name="T2" fmla="*/ 105 w 106"/>
                    <a:gd name="T3" fmla="*/ 28 h 54"/>
                    <a:gd name="T4" fmla="*/ 11 w 106"/>
                    <a:gd name="T5" fmla="*/ 53 h 54"/>
                    <a:gd name="T6" fmla="*/ 0 w 106"/>
                    <a:gd name="T7" fmla="*/ 33 h 54"/>
                    <a:gd name="T8" fmla="*/ 79 w 106"/>
                    <a:gd name="T9" fmla="*/ 0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6"/>
                    <a:gd name="T16" fmla="*/ 0 h 54"/>
                    <a:gd name="T17" fmla="*/ 106 w 106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6" h="54">
                      <a:moveTo>
                        <a:pt x="79" y="0"/>
                      </a:moveTo>
                      <a:lnTo>
                        <a:pt x="105" y="28"/>
                      </a:lnTo>
                      <a:lnTo>
                        <a:pt x="11" y="53"/>
                      </a:lnTo>
                      <a:lnTo>
                        <a:pt x="0" y="33"/>
                      </a:lnTo>
                      <a:lnTo>
                        <a:pt x="79" y="0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48" name="Freeform 130"/>
                <p:cNvSpPr>
                  <a:spLocks/>
                </p:cNvSpPr>
                <p:nvPr/>
              </p:nvSpPr>
              <p:spPr bwMode="auto">
                <a:xfrm>
                  <a:off x="2699" y="3726"/>
                  <a:ext cx="120" cy="31"/>
                </a:xfrm>
                <a:custGeom>
                  <a:avLst/>
                  <a:gdLst>
                    <a:gd name="T0" fmla="*/ 106 w 120"/>
                    <a:gd name="T1" fmla="*/ 0 h 31"/>
                    <a:gd name="T2" fmla="*/ 119 w 120"/>
                    <a:gd name="T3" fmla="*/ 14 h 31"/>
                    <a:gd name="T4" fmla="*/ 61 w 120"/>
                    <a:gd name="T5" fmla="*/ 28 h 31"/>
                    <a:gd name="T6" fmla="*/ 33 w 120"/>
                    <a:gd name="T7" fmla="*/ 30 h 31"/>
                    <a:gd name="T8" fmla="*/ 0 w 120"/>
                    <a:gd name="T9" fmla="*/ 28 h 31"/>
                    <a:gd name="T10" fmla="*/ 35 w 120"/>
                    <a:gd name="T11" fmla="*/ 13 h 31"/>
                    <a:gd name="T12" fmla="*/ 106 w 120"/>
                    <a:gd name="T13" fmla="*/ 0 h 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0"/>
                    <a:gd name="T22" fmla="*/ 0 h 31"/>
                    <a:gd name="T23" fmla="*/ 120 w 120"/>
                    <a:gd name="T24" fmla="*/ 31 h 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0" h="31">
                      <a:moveTo>
                        <a:pt x="106" y="0"/>
                      </a:moveTo>
                      <a:lnTo>
                        <a:pt x="119" y="14"/>
                      </a:lnTo>
                      <a:lnTo>
                        <a:pt x="61" y="28"/>
                      </a:lnTo>
                      <a:lnTo>
                        <a:pt x="33" y="30"/>
                      </a:lnTo>
                      <a:lnTo>
                        <a:pt x="0" y="28"/>
                      </a:lnTo>
                      <a:lnTo>
                        <a:pt x="35" y="13"/>
                      </a:lnTo>
                      <a:lnTo>
                        <a:pt x="106" y="0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49" name="Freeform 131"/>
                <p:cNvSpPr>
                  <a:spLocks/>
                </p:cNvSpPr>
                <p:nvPr/>
              </p:nvSpPr>
              <p:spPr bwMode="auto">
                <a:xfrm>
                  <a:off x="2696" y="3685"/>
                  <a:ext cx="352" cy="106"/>
                </a:xfrm>
                <a:custGeom>
                  <a:avLst/>
                  <a:gdLst>
                    <a:gd name="T0" fmla="*/ 0 w 352"/>
                    <a:gd name="T1" fmla="*/ 89 h 106"/>
                    <a:gd name="T2" fmla="*/ 0 w 352"/>
                    <a:gd name="T3" fmla="*/ 73 h 106"/>
                    <a:gd name="T4" fmla="*/ 45 w 352"/>
                    <a:gd name="T5" fmla="*/ 78 h 106"/>
                    <a:gd name="T6" fmla="*/ 120 w 352"/>
                    <a:gd name="T7" fmla="*/ 67 h 106"/>
                    <a:gd name="T8" fmla="*/ 161 w 352"/>
                    <a:gd name="T9" fmla="*/ 59 h 106"/>
                    <a:gd name="T10" fmla="*/ 243 w 352"/>
                    <a:gd name="T11" fmla="*/ 33 h 106"/>
                    <a:gd name="T12" fmla="*/ 278 w 352"/>
                    <a:gd name="T13" fmla="*/ 29 h 106"/>
                    <a:gd name="T14" fmla="*/ 313 w 352"/>
                    <a:gd name="T15" fmla="*/ 17 h 106"/>
                    <a:gd name="T16" fmla="*/ 330 w 352"/>
                    <a:gd name="T17" fmla="*/ 0 h 106"/>
                    <a:gd name="T18" fmla="*/ 351 w 352"/>
                    <a:gd name="T19" fmla="*/ 22 h 106"/>
                    <a:gd name="T20" fmla="*/ 351 w 352"/>
                    <a:gd name="T21" fmla="*/ 66 h 106"/>
                    <a:gd name="T22" fmla="*/ 324 w 352"/>
                    <a:gd name="T23" fmla="*/ 73 h 106"/>
                    <a:gd name="T24" fmla="*/ 262 w 352"/>
                    <a:gd name="T25" fmla="*/ 81 h 106"/>
                    <a:gd name="T26" fmla="*/ 237 w 352"/>
                    <a:gd name="T27" fmla="*/ 84 h 106"/>
                    <a:gd name="T28" fmla="*/ 195 w 352"/>
                    <a:gd name="T29" fmla="*/ 98 h 106"/>
                    <a:gd name="T30" fmla="*/ 147 w 352"/>
                    <a:gd name="T31" fmla="*/ 105 h 106"/>
                    <a:gd name="T32" fmla="*/ 114 w 352"/>
                    <a:gd name="T33" fmla="*/ 105 h 106"/>
                    <a:gd name="T34" fmla="*/ 61 w 352"/>
                    <a:gd name="T35" fmla="*/ 105 h 106"/>
                    <a:gd name="T36" fmla="*/ 0 w 352"/>
                    <a:gd name="T37" fmla="*/ 89 h 10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52"/>
                    <a:gd name="T58" fmla="*/ 0 h 106"/>
                    <a:gd name="T59" fmla="*/ 352 w 352"/>
                    <a:gd name="T60" fmla="*/ 106 h 10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52" h="106">
                      <a:moveTo>
                        <a:pt x="0" y="89"/>
                      </a:moveTo>
                      <a:lnTo>
                        <a:pt x="0" y="73"/>
                      </a:lnTo>
                      <a:lnTo>
                        <a:pt x="45" y="78"/>
                      </a:lnTo>
                      <a:lnTo>
                        <a:pt x="120" y="67"/>
                      </a:lnTo>
                      <a:lnTo>
                        <a:pt x="161" y="59"/>
                      </a:lnTo>
                      <a:lnTo>
                        <a:pt x="243" y="33"/>
                      </a:lnTo>
                      <a:lnTo>
                        <a:pt x="278" y="29"/>
                      </a:lnTo>
                      <a:lnTo>
                        <a:pt x="313" y="17"/>
                      </a:lnTo>
                      <a:lnTo>
                        <a:pt x="330" y="0"/>
                      </a:lnTo>
                      <a:lnTo>
                        <a:pt x="351" y="22"/>
                      </a:lnTo>
                      <a:lnTo>
                        <a:pt x="351" y="66"/>
                      </a:lnTo>
                      <a:lnTo>
                        <a:pt x="324" y="73"/>
                      </a:lnTo>
                      <a:lnTo>
                        <a:pt x="262" y="81"/>
                      </a:lnTo>
                      <a:lnTo>
                        <a:pt x="237" y="84"/>
                      </a:lnTo>
                      <a:lnTo>
                        <a:pt x="195" y="98"/>
                      </a:lnTo>
                      <a:lnTo>
                        <a:pt x="147" y="105"/>
                      </a:lnTo>
                      <a:lnTo>
                        <a:pt x="114" y="105"/>
                      </a:lnTo>
                      <a:lnTo>
                        <a:pt x="61" y="105"/>
                      </a:lnTo>
                      <a:lnTo>
                        <a:pt x="0" y="89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50" name="Freeform 132"/>
                <p:cNvSpPr>
                  <a:spLocks/>
                </p:cNvSpPr>
                <p:nvPr/>
              </p:nvSpPr>
              <p:spPr bwMode="auto">
                <a:xfrm>
                  <a:off x="2910" y="3622"/>
                  <a:ext cx="114" cy="86"/>
                </a:xfrm>
                <a:custGeom>
                  <a:avLst/>
                  <a:gdLst>
                    <a:gd name="T0" fmla="*/ 4 w 114"/>
                    <a:gd name="T1" fmla="*/ 6 h 86"/>
                    <a:gd name="T2" fmla="*/ 7 w 114"/>
                    <a:gd name="T3" fmla="*/ 48 h 86"/>
                    <a:gd name="T4" fmla="*/ 0 w 114"/>
                    <a:gd name="T5" fmla="*/ 56 h 86"/>
                    <a:gd name="T6" fmla="*/ 26 w 114"/>
                    <a:gd name="T7" fmla="*/ 85 h 86"/>
                    <a:gd name="T8" fmla="*/ 60 w 114"/>
                    <a:gd name="T9" fmla="*/ 85 h 86"/>
                    <a:gd name="T10" fmla="*/ 99 w 114"/>
                    <a:gd name="T11" fmla="*/ 72 h 86"/>
                    <a:gd name="T12" fmla="*/ 113 w 114"/>
                    <a:gd name="T13" fmla="*/ 55 h 86"/>
                    <a:gd name="T14" fmla="*/ 104 w 114"/>
                    <a:gd name="T15" fmla="*/ 44 h 86"/>
                    <a:gd name="T16" fmla="*/ 103 w 114"/>
                    <a:gd name="T17" fmla="*/ 0 h 86"/>
                    <a:gd name="T18" fmla="*/ 4 w 114"/>
                    <a:gd name="T19" fmla="*/ 6 h 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4"/>
                    <a:gd name="T31" fmla="*/ 0 h 86"/>
                    <a:gd name="T32" fmla="*/ 114 w 114"/>
                    <a:gd name="T33" fmla="*/ 86 h 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4" h="86">
                      <a:moveTo>
                        <a:pt x="4" y="6"/>
                      </a:moveTo>
                      <a:lnTo>
                        <a:pt x="7" y="48"/>
                      </a:lnTo>
                      <a:lnTo>
                        <a:pt x="0" y="56"/>
                      </a:lnTo>
                      <a:lnTo>
                        <a:pt x="26" y="85"/>
                      </a:lnTo>
                      <a:lnTo>
                        <a:pt x="60" y="85"/>
                      </a:lnTo>
                      <a:lnTo>
                        <a:pt x="99" y="72"/>
                      </a:lnTo>
                      <a:lnTo>
                        <a:pt x="113" y="55"/>
                      </a:lnTo>
                      <a:lnTo>
                        <a:pt x="104" y="44"/>
                      </a:lnTo>
                      <a:lnTo>
                        <a:pt x="103" y="0"/>
                      </a:lnTo>
                      <a:lnTo>
                        <a:pt x="4" y="6"/>
                      </a:lnTo>
                    </a:path>
                  </a:pathLst>
                </a:custGeom>
                <a:solidFill>
                  <a:srgbClr val="A0A0A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003" name="Group 133"/>
              <p:cNvGrpSpPr>
                <a:grpSpLocks/>
              </p:cNvGrpSpPr>
              <p:nvPr/>
            </p:nvGrpSpPr>
            <p:grpSpPr bwMode="auto">
              <a:xfrm>
                <a:off x="3313" y="3271"/>
                <a:ext cx="463" cy="503"/>
                <a:chOff x="3313" y="3271"/>
                <a:chExt cx="463" cy="503"/>
              </a:xfrm>
            </p:grpSpPr>
            <p:sp>
              <p:nvSpPr>
                <p:cNvPr id="32044" name="Oval 134"/>
                <p:cNvSpPr>
                  <a:spLocks noChangeArrowheads="1"/>
                </p:cNvSpPr>
                <p:nvPr/>
              </p:nvSpPr>
              <p:spPr bwMode="auto">
                <a:xfrm>
                  <a:off x="3313" y="3552"/>
                  <a:ext cx="463" cy="222"/>
                </a:xfrm>
                <a:prstGeom prst="ellipse">
                  <a:avLst/>
                </a:prstGeom>
                <a:solidFill>
                  <a:srgbClr val="60606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45" name="Rectangle 135"/>
                <p:cNvSpPr>
                  <a:spLocks noChangeArrowheads="1"/>
                </p:cNvSpPr>
                <p:nvPr/>
              </p:nvSpPr>
              <p:spPr bwMode="auto">
                <a:xfrm>
                  <a:off x="3496" y="3271"/>
                  <a:ext cx="106" cy="319"/>
                </a:xfrm>
                <a:prstGeom prst="rect">
                  <a:avLst/>
                </a:prstGeom>
                <a:solidFill>
                  <a:srgbClr val="60606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004" name="Group 136"/>
              <p:cNvGrpSpPr>
                <a:grpSpLocks/>
              </p:cNvGrpSpPr>
              <p:nvPr/>
            </p:nvGrpSpPr>
            <p:grpSpPr bwMode="auto">
              <a:xfrm>
                <a:off x="3385" y="1834"/>
                <a:ext cx="344" cy="401"/>
                <a:chOff x="3385" y="1834"/>
                <a:chExt cx="344" cy="401"/>
              </a:xfrm>
            </p:grpSpPr>
            <p:sp>
              <p:nvSpPr>
                <p:cNvPr id="32027" name="Freeform 137"/>
                <p:cNvSpPr>
                  <a:spLocks/>
                </p:cNvSpPr>
                <p:nvPr/>
              </p:nvSpPr>
              <p:spPr bwMode="auto">
                <a:xfrm>
                  <a:off x="3385" y="1853"/>
                  <a:ext cx="322" cy="382"/>
                </a:xfrm>
                <a:custGeom>
                  <a:avLst/>
                  <a:gdLst>
                    <a:gd name="T0" fmla="*/ 102 w 322"/>
                    <a:gd name="T1" fmla="*/ 29 h 382"/>
                    <a:gd name="T2" fmla="*/ 81 w 322"/>
                    <a:gd name="T3" fmla="*/ 40 h 382"/>
                    <a:gd name="T4" fmla="*/ 67 w 322"/>
                    <a:gd name="T5" fmla="*/ 49 h 382"/>
                    <a:gd name="T6" fmla="*/ 49 w 322"/>
                    <a:gd name="T7" fmla="*/ 69 h 382"/>
                    <a:gd name="T8" fmla="*/ 37 w 322"/>
                    <a:gd name="T9" fmla="*/ 100 h 382"/>
                    <a:gd name="T10" fmla="*/ 32 w 322"/>
                    <a:gd name="T11" fmla="*/ 116 h 382"/>
                    <a:gd name="T12" fmla="*/ 33 w 322"/>
                    <a:gd name="T13" fmla="*/ 135 h 382"/>
                    <a:gd name="T14" fmla="*/ 39 w 322"/>
                    <a:gd name="T15" fmla="*/ 151 h 382"/>
                    <a:gd name="T16" fmla="*/ 30 w 322"/>
                    <a:gd name="T17" fmla="*/ 163 h 382"/>
                    <a:gd name="T18" fmla="*/ 14 w 322"/>
                    <a:gd name="T19" fmla="*/ 189 h 382"/>
                    <a:gd name="T20" fmla="*/ 2 w 322"/>
                    <a:gd name="T21" fmla="*/ 214 h 382"/>
                    <a:gd name="T22" fmla="*/ 0 w 322"/>
                    <a:gd name="T23" fmla="*/ 227 h 382"/>
                    <a:gd name="T24" fmla="*/ 5 w 322"/>
                    <a:gd name="T25" fmla="*/ 239 h 382"/>
                    <a:gd name="T26" fmla="*/ 11 w 322"/>
                    <a:gd name="T27" fmla="*/ 243 h 382"/>
                    <a:gd name="T28" fmla="*/ 22 w 322"/>
                    <a:gd name="T29" fmla="*/ 245 h 382"/>
                    <a:gd name="T30" fmla="*/ 31 w 322"/>
                    <a:gd name="T31" fmla="*/ 248 h 382"/>
                    <a:gd name="T32" fmla="*/ 30 w 322"/>
                    <a:gd name="T33" fmla="*/ 263 h 382"/>
                    <a:gd name="T34" fmla="*/ 23 w 322"/>
                    <a:gd name="T35" fmla="*/ 277 h 382"/>
                    <a:gd name="T36" fmla="*/ 32 w 322"/>
                    <a:gd name="T37" fmla="*/ 291 h 382"/>
                    <a:gd name="T38" fmla="*/ 31 w 322"/>
                    <a:gd name="T39" fmla="*/ 305 h 382"/>
                    <a:gd name="T40" fmla="*/ 38 w 322"/>
                    <a:gd name="T41" fmla="*/ 311 h 382"/>
                    <a:gd name="T42" fmla="*/ 43 w 322"/>
                    <a:gd name="T43" fmla="*/ 316 h 382"/>
                    <a:gd name="T44" fmla="*/ 45 w 322"/>
                    <a:gd name="T45" fmla="*/ 338 h 382"/>
                    <a:gd name="T46" fmla="*/ 53 w 322"/>
                    <a:gd name="T47" fmla="*/ 348 h 382"/>
                    <a:gd name="T48" fmla="*/ 71 w 322"/>
                    <a:gd name="T49" fmla="*/ 353 h 382"/>
                    <a:gd name="T50" fmla="*/ 86 w 322"/>
                    <a:gd name="T51" fmla="*/ 353 h 382"/>
                    <a:gd name="T52" fmla="*/ 101 w 322"/>
                    <a:gd name="T53" fmla="*/ 354 h 382"/>
                    <a:gd name="T54" fmla="*/ 113 w 322"/>
                    <a:gd name="T55" fmla="*/ 354 h 382"/>
                    <a:gd name="T56" fmla="*/ 111 w 322"/>
                    <a:gd name="T57" fmla="*/ 381 h 382"/>
                    <a:gd name="T58" fmla="*/ 284 w 322"/>
                    <a:gd name="T59" fmla="*/ 324 h 382"/>
                    <a:gd name="T60" fmla="*/ 270 w 322"/>
                    <a:gd name="T61" fmla="*/ 290 h 382"/>
                    <a:gd name="T62" fmla="*/ 273 w 322"/>
                    <a:gd name="T63" fmla="*/ 264 h 382"/>
                    <a:gd name="T64" fmla="*/ 321 w 322"/>
                    <a:gd name="T65" fmla="*/ 216 h 382"/>
                    <a:gd name="T66" fmla="*/ 321 w 322"/>
                    <a:gd name="T67" fmla="*/ 87 h 382"/>
                    <a:gd name="T68" fmla="*/ 288 w 322"/>
                    <a:gd name="T69" fmla="*/ 52 h 382"/>
                    <a:gd name="T70" fmla="*/ 249 w 322"/>
                    <a:gd name="T71" fmla="*/ 34 h 382"/>
                    <a:gd name="T72" fmla="*/ 222 w 322"/>
                    <a:gd name="T73" fmla="*/ 4 h 382"/>
                    <a:gd name="T74" fmla="*/ 192 w 322"/>
                    <a:gd name="T75" fmla="*/ 0 h 382"/>
                    <a:gd name="T76" fmla="*/ 154 w 322"/>
                    <a:gd name="T77" fmla="*/ 9 h 382"/>
                    <a:gd name="T78" fmla="*/ 124 w 322"/>
                    <a:gd name="T79" fmla="*/ 16 h 382"/>
                    <a:gd name="T80" fmla="*/ 102 w 322"/>
                    <a:gd name="T81" fmla="*/ 29 h 38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22"/>
                    <a:gd name="T124" fmla="*/ 0 h 382"/>
                    <a:gd name="T125" fmla="*/ 322 w 322"/>
                    <a:gd name="T126" fmla="*/ 382 h 38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22" h="382">
                      <a:moveTo>
                        <a:pt x="102" y="29"/>
                      </a:moveTo>
                      <a:lnTo>
                        <a:pt x="81" y="40"/>
                      </a:lnTo>
                      <a:lnTo>
                        <a:pt x="67" y="49"/>
                      </a:lnTo>
                      <a:lnTo>
                        <a:pt x="49" y="69"/>
                      </a:lnTo>
                      <a:lnTo>
                        <a:pt x="37" y="100"/>
                      </a:lnTo>
                      <a:lnTo>
                        <a:pt x="32" y="116"/>
                      </a:lnTo>
                      <a:lnTo>
                        <a:pt x="33" y="135"/>
                      </a:lnTo>
                      <a:lnTo>
                        <a:pt x="39" y="151"/>
                      </a:lnTo>
                      <a:lnTo>
                        <a:pt x="30" y="163"/>
                      </a:lnTo>
                      <a:lnTo>
                        <a:pt x="14" y="189"/>
                      </a:lnTo>
                      <a:lnTo>
                        <a:pt x="2" y="214"/>
                      </a:lnTo>
                      <a:lnTo>
                        <a:pt x="0" y="227"/>
                      </a:lnTo>
                      <a:lnTo>
                        <a:pt x="5" y="239"/>
                      </a:lnTo>
                      <a:lnTo>
                        <a:pt x="11" y="243"/>
                      </a:lnTo>
                      <a:lnTo>
                        <a:pt x="22" y="245"/>
                      </a:lnTo>
                      <a:lnTo>
                        <a:pt x="31" y="248"/>
                      </a:lnTo>
                      <a:lnTo>
                        <a:pt x="30" y="263"/>
                      </a:lnTo>
                      <a:lnTo>
                        <a:pt x="23" y="277"/>
                      </a:lnTo>
                      <a:lnTo>
                        <a:pt x="32" y="291"/>
                      </a:lnTo>
                      <a:lnTo>
                        <a:pt x="31" y="305"/>
                      </a:lnTo>
                      <a:lnTo>
                        <a:pt x="38" y="311"/>
                      </a:lnTo>
                      <a:lnTo>
                        <a:pt x="43" y="316"/>
                      </a:lnTo>
                      <a:lnTo>
                        <a:pt x="45" y="338"/>
                      </a:lnTo>
                      <a:lnTo>
                        <a:pt x="53" y="348"/>
                      </a:lnTo>
                      <a:lnTo>
                        <a:pt x="71" y="353"/>
                      </a:lnTo>
                      <a:lnTo>
                        <a:pt x="86" y="353"/>
                      </a:lnTo>
                      <a:lnTo>
                        <a:pt x="101" y="354"/>
                      </a:lnTo>
                      <a:lnTo>
                        <a:pt x="113" y="354"/>
                      </a:lnTo>
                      <a:lnTo>
                        <a:pt x="111" y="381"/>
                      </a:lnTo>
                      <a:lnTo>
                        <a:pt x="284" y="324"/>
                      </a:lnTo>
                      <a:lnTo>
                        <a:pt x="270" y="290"/>
                      </a:lnTo>
                      <a:lnTo>
                        <a:pt x="273" y="264"/>
                      </a:lnTo>
                      <a:lnTo>
                        <a:pt x="321" y="216"/>
                      </a:lnTo>
                      <a:lnTo>
                        <a:pt x="321" y="87"/>
                      </a:lnTo>
                      <a:lnTo>
                        <a:pt x="288" y="52"/>
                      </a:lnTo>
                      <a:lnTo>
                        <a:pt x="249" y="34"/>
                      </a:lnTo>
                      <a:lnTo>
                        <a:pt x="222" y="4"/>
                      </a:lnTo>
                      <a:lnTo>
                        <a:pt x="192" y="0"/>
                      </a:lnTo>
                      <a:lnTo>
                        <a:pt x="154" y="9"/>
                      </a:lnTo>
                      <a:lnTo>
                        <a:pt x="124" y="16"/>
                      </a:lnTo>
                      <a:lnTo>
                        <a:pt x="102" y="29"/>
                      </a:lnTo>
                    </a:path>
                  </a:pathLst>
                </a:custGeom>
                <a:solidFill>
                  <a:srgbClr val="FFC080"/>
                </a:solidFill>
                <a:ln w="12700" cap="rnd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28" name="Freeform 138"/>
                <p:cNvSpPr>
                  <a:spLocks/>
                </p:cNvSpPr>
                <p:nvPr/>
              </p:nvSpPr>
              <p:spPr bwMode="auto">
                <a:xfrm>
                  <a:off x="3446" y="1834"/>
                  <a:ext cx="283" cy="283"/>
                </a:xfrm>
                <a:custGeom>
                  <a:avLst/>
                  <a:gdLst>
                    <a:gd name="T0" fmla="*/ 52 w 283"/>
                    <a:gd name="T1" fmla="*/ 62 h 283"/>
                    <a:gd name="T2" fmla="*/ 67 w 283"/>
                    <a:gd name="T3" fmla="*/ 67 h 283"/>
                    <a:gd name="T4" fmla="*/ 79 w 283"/>
                    <a:gd name="T5" fmla="*/ 73 h 283"/>
                    <a:gd name="T6" fmla="*/ 93 w 283"/>
                    <a:gd name="T7" fmla="*/ 93 h 283"/>
                    <a:gd name="T8" fmla="*/ 91 w 283"/>
                    <a:gd name="T9" fmla="*/ 111 h 283"/>
                    <a:gd name="T10" fmla="*/ 85 w 283"/>
                    <a:gd name="T11" fmla="*/ 123 h 283"/>
                    <a:gd name="T12" fmla="*/ 76 w 283"/>
                    <a:gd name="T13" fmla="*/ 143 h 283"/>
                    <a:gd name="T14" fmla="*/ 79 w 283"/>
                    <a:gd name="T15" fmla="*/ 161 h 283"/>
                    <a:gd name="T16" fmla="*/ 82 w 283"/>
                    <a:gd name="T17" fmla="*/ 186 h 283"/>
                    <a:gd name="T18" fmla="*/ 106 w 283"/>
                    <a:gd name="T19" fmla="*/ 185 h 283"/>
                    <a:gd name="T20" fmla="*/ 106 w 283"/>
                    <a:gd name="T21" fmla="*/ 160 h 283"/>
                    <a:gd name="T22" fmla="*/ 116 w 283"/>
                    <a:gd name="T23" fmla="*/ 148 h 283"/>
                    <a:gd name="T24" fmla="*/ 137 w 283"/>
                    <a:gd name="T25" fmla="*/ 148 h 283"/>
                    <a:gd name="T26" fmla="*/ 159 w 283"/>
                    <a:gd name="T27" fmla="*/ 153 h 283"/>
                    <a:gd name="T28" fmla="*/ 165 w 283"/>
                    <a:gd name="T29" fmla="*/ 170 h 283"/>
                    <a:gd name="T30" fmla="*/ 167 w 283"/>
                    <a:gd name="T31" fmla="*/ 196 h 283"/>
                    <a:gd name="T32" fmla="*/ 165 w 283"/>
                    <a:gd name="T33" fmla="*/ 214 h 283"/>
                    <a:gd name="T34" fmla="*/ 165 w 283"/>
                    <a:gd name="T35" fmla="*/ 228 h 283"/>
                    <a:gd name="T36" fmla="*/ 165 w 283"/>
                    <a:gd name="T37" fmla="*/ 243 h 283"/>
                    <a:gd name="T38" fmla="*/ 180 w 283"/>
                    <a:gd name="T39" fmla="*/ 257 h 283"/>
                    <a:gd name="T40" fmla="*/ 190 w 283"/>
                    <a:gd name="T41" fmla="*/ 265 h 283"/>
                    <a:gd name="T42" fmla="*/ 215 w 283"/>
                    <a:gd name="T43" fmla="*/ 282 h 283"/>
                    <a:gd name="T44" fmla="*/ 262 w 283"/>
                    <a:gd name="T45" fmla="*/ 232 h 283"/>
                    <a:gd name="T46" fmla="*/ 276 w 283"/>
                    <a:gd name="T47" fmla="*/ 191 h 283"/>
                    <a:gd name="T48" fmla="*/ 282 w 283"/>
                    <a:gd name="T49" fmla="*/ 126 h 283"/>
                    <a:gd name="T50" fmla="*/ 278 w 283"/>
                    <a:gd name="T51" fmla="*/ 84 h 283"/>
                    <a:gd name="T52" fmla="*/ 261 w 283"/>
                    <a:gd name="T53" fmla="*/ 44 h 283"/>
                    <a:gd name="T54" fmla="*/ 248 w 283"/>
                    <a:gd name="T55" fmla="*/ 29 h 283"/>
                    <a:gd name="T56" fmla="*/ 228 w 283"/>
                    <a:gd name="T57" fmla="*/ 14 h 283"/>
                    <a:gd name="T58" fmla="*/ 195 w 283"/>
                    <a:gd name="T59" fmla="*/ 3 h 283"/>
                    <a:gd name="T60" fmla="*/ 120 w 283"/>
                    <a:gd name="T61" fmla="*/ 0 h 283"/>
                    <a:gd name="T62" fmla="*/ 77 w 283"/>
                    <a:gd name="T63" fmla="*/ 6 h 283"/>
                    <a:gd name="T64" fmla="*/ 33 w 283"/>
                    <a:gd name="T65" fmla="*/ 17 h 283"/>
                    <a:gd name="T66" fmla="*/ 3 w 283"/>
                    <a:gd name="T67" fmla="*/ 34 h 283"/>
                    <a:gd name="T68" fmla="*/ 0 w 283"/>
                    <a:gd name="T69" fmla="*/ 55 h 283"/>
                    <a:gd name="T70" fmla="*/ 17 w 283"/>
                    <a:gd name="T71" fmla="*/ 66 h 283"/>
                    <a:gd name="T72" fmla="*/ 52 w 283"/>
                    <a:gd name="T73" fmla="*/ 62 h 28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83"/>
                    <a:gd name="T112" fmla="*/ 0 h 283"/>
                    <a:gd name="T113" fmla="*/ 283 w 283"/>
                    <a:gd name="T114" fmla="*/ 283 h 28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83" h="283">
                      <a:moveTo>
                        <a:pt x="52" y="62"/>
                      </a:moveTo>
                      <a:lnTo>
                        <a:pt x="67" y="67"/>
                      </a:lnTo>
                      <a:lnTo>
                        <a:pt x="79" y="73"/>
                      </a:lnTo>
                      <a:lnTo>
                        <a:pt x="93" y="93"/>
                      </a:lnTo>
                      <a:lnTo>
                        <a:pt x="91" y="111"/>
                      </a:lnTo>
                      <a:lnTo>
                        <a:pt x="85" y="123"/>
                      </a:lnTo>
                      <a:lnTo>
                        <a:pt x="76" y="143"/>
                      </a:lnTo>
                      <a:lnTo>
                        <a:pt x="79" y="161"/>
                      </a:lnTo>
                      <a:lnTo>
                        <a:pt x="82" y="186"/>
                      </a:lnTo>
                      <a:lnTo>
                        <a:pt x="106" y="185"/>
                      </a:lnTo>
                      <a:lnTo>
                        <a:pt x="106" y="160"/>
                      </a:lnTo>
                      <a:lnTo>
                        <a:pt x="116" y="148"/>
                      </a:lnTo>
                      <a:lnTo>
                        <a:pt x="137" y="148"/>
                      </a:lnTo>
                      <a:lnTo>
                        <a:pt x="159" y="153"/>
                      </a:lnTo>
                      <a:lnTo>
                        <a:pt x="165" y="170"/>
                      </a:lnTo>
                      <a:lnTo>
                        <a:pt x="167" y="196"/>
                      </a:lnTo>
                      <a:lnTo>
                        <a:pt x="165" y="214"/>
                      </a:lnTo>
                      <a:lnTo>
                        <a:pt x="165" y="228"/>
                      </a:lnTo>
                      <a:lnTo>
                        <a:pt x="165" y="243"/>
                      </a:lnTo>
                      <a:lnTo>
                        <a:pt x="180" y="257"/>
                      </a:lnTo>
                      <a:lnTo>
                        <a:pt x="190" y="265"/>
                      </a:lnTo>
                      <a:lnTo>
                        <a:pt x="215" y="282"/>
                      </a:lnTo>
                      <a:lnTo>
                        <a:pt x="262" y="232"/>
                      </a:lnTo>
                      <a:lnTo>
                        <a:pt x="276" y="191"/>
                      </a:lnTo>
                      <a:lnTo>
                        <a:pt x="282" y="126"/>
                      </a:lnTo>
                      <a:lnTo>
                        <a:pt x="278" y="84"/>
                      </a:lnTo>
                      <a:lnTo>
                        <a:pt x="261" y="44"/>
                      </a:lnTo>
                      <a:lnTo>
                        <a:pt x="248" y="29"/>
                      </a:lnTo>
                      <a:lnTo>
                        <a:pt x="228" y="14"/>
                      </a:lnTo>
                      <a:lnTo>
                        <a:pt x="195" y="3"/>
                      </a:lnTo>
                      <a:lnTo>
                        <a:pt x="120" y="0"/>
                      </a:lnTo>
                      <a:lnTo>
                        <a:pt x="77" y="6"/>
                      </a:lnTo>
                      <a:lnTo>
                        <a:pt x="33" y="17"/>
                      </a:lnTo>
                      <a:lnTo>
                        <a:pt x="3" y="34"/>
                      </a:lnTo>
                      <a:lnTo>
                        <a:pt x="0" y="55"/>
                      </a:lnTo>
                      <a:lnTo>
                        <a:pt x="17" y="66"/>
                      </a:lnTo>
                      <a:lnTo>
                        <a:pt x="52" y="62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29" name="Freeform 139"/>
                <p:cNvSpPr>
                  <a:spLocks/>
                </p:cNvSpPr>
                <p:nvPr/>
              </p:nvSpPr>
              <p:spPr bwMode="auto">
                <a:xfrm>
                  <a:off x="3455" y="1843"/>
                  <a:ext cx="266" cy="265"/>
                </a:xfrm>
                <a:custGeom>
                  <a:avLst/>
                  <a:gdLst>
                    <a:gd name="T0" fmla="*/ 0 w 266"/>
                    <a:gd name="T1" fmla="*/ 29 h 265"/>
                    <a:gd name="T2" fmla="*/ 24 w 266"/>
                    <a:gd name="T3" fmla="*/ 47 h 265"/>
                    <a:gd name="T4" fmla="*/ 78 w 266"/>
                    <a:gd name="T5" fmla="*/ 43 h 265"/>
                    <a:gd name="T6" fmla="*/ 119 w 266"/>
                    <a:gd name="T7" fmla="*/ 35 h 265"/>
                    <a:gd name="T8" fmla="*/ 110 w 266"/>
                    <a:gd name="T9" fmla="*/ 41 h 265"/>
                    <a:gd name="T10" fmla="*/ 82 w 266"/>
                    <a:gd name="T11" fmla="*/ 49 h 265"/>
                    <a:gd name="T12" fmla="*/ 87 w 266"/>
                    <a:gd name="T13" fmla="*/ 55 h 265"/>
                    <a:gd name="T14" fmla="*/ 105 w 266"/>
                    <a:gd name="T15" fmla="*/ 55 h 265"/>
                    <a:gd name="T16" fmla="*/ 135 w 266"/>
                    <a:gd name="T17" fmla="*/ 48 h 265"/>
                    <a:gd name="T18" fmla="*/ 120 w 266"/>
                    <a:gd name="T19" fmla="*/ 57 h 265"/>
                    <a:gd name="T20" fmla="*/ 98 w 266"/>
                    <a:gd name="T21" fmla="*/ 69 h 265"/>
                    <a:gd name="T22" fmla="*/ 120 w 266"/>
                    <a:gd name="T23" fmla="*/ 70 h 265"/>
                    <a:gd name="T24" fmla="*/ 110 w 266"/>
                    <a:gd name="T25" fmla="*/ 80 h 265"/>
                    <a:gd name="T26" fmla="*/ 99 w 266"/>
                    <a:gd name="T27" fmla="*/ 98 h 265"/>
                    <a:gd name="T28" fmla="*/ 110 w 266"/>
                    <a:gd name="T29" fmla="*/ 96 h 265"/>
                    <a:gd name="T30" fmla="*/ 145 w 266"/>
                    <a:gd name="T31" fmla="*/ 93 h 265"/>
                    <a:gd name="T32" fmla="*/ 92 w 266"/>
                    <a:gd name="T33" fmla="*/ 110 h 265"/>
                    <a:gd name="T34" fmla="*/ 77 w 266"/>
                    <a:gd name="T35" fmla="*/ 128 h 265"/>
                    <a:gd name="T36" fmla="*/ 115 w 266"/>
                    <a:gd name="T37" fmla="*/ 113 h 265"/>
                    <a:gd name="T38" fmla="*/ 102 w 266"/>
                    <a:gd name="T39" fmla="*/ 122 h 265"/>
                    <a:gd name="T40" fmla="*/ 76 w 266"/>
                    <a:gd name="T41" fmla="*/ 137 h 265"/>
                    <a:gd name="T42" fmla="*/ 93 w 266"/>
                    <a:gd name="T43" fmla="*/ 139 h 265"/>
                    <a:gd name="T44" fmla="*/ 135 w 266"/>
                    <a:gd name="T45" fmla="*/ 131 h 265"/>
                    <a:gd name="T46" fmla="*/ 173 w 266"/>
                    <a:gd name="T47" fmla="*/ 134 h 265"/>
                    <a:gd name="T48" fmla="*/ 186 w 266"/>
                    <a:gd name="T49" fmla="*/ 137 h 265"/>
                    <a:gd name="T50" fmla="*/ 159 w 266"/>
                    <a:gd name="T51" fmla="*/ 154 h 265"/>
                    <a:gd name="T52" fmla="*/ 206 w 266"/>
                    <a:gd name="T53" fmla="*/ 140 h 265"/>
                    <a:gd name="T54" fmla="*/ 193 w 266"/>
                    <a:gd name="T55" fmla="*/ 154 h 265"/>
                    <a:gd name="T56" fmla="*/ 159 w 266"/>
                    <a:gd name="T57" fmla="*/ 164 h 265"/>
                    <a:gd name="T58" fmla="*/ 183 w 266"/>
                    <a:gd name="T59" fmla="*/ 172 h 265"/>
                    <a:gd name="T60" fmla="*/ 191 w 266"/>
                    <a:gd name="T61" fmla="*/ 175 h 265"/>
                    <a:gd name="T62" fmla="*/ 161 w 266"/>
                    <a:gd name="T63" fmla="*/ 181 h 265"/>
                    <a:gd name="T64" fmla="*/ 182 w 266"/>
                    <a:gd name="T65" fmla="*/ 198 h 265"/>
                    <a:gd name="T66" fmla="*/ 181 w 266"/>
                    <a:gd name="T67" fmla="*/ 205 h 265"/>
                    <a:gd name="T68" fmla="*/ 159 w 266"/>
                    <a:gd name="T69" fmla="*/ 226 h 265"/>
                    <a:gd name="T70" fmla="*/ 183 w 266"/>
                    <a:gd name="T71" fmla="*/ 225 h 265"/>
                    <a:gd name="T72" fmla="*/ 208 w 266"/>
                    <a:gd name="T73" fmla="*/ 189 h 265"/>
                    <a:gd name="T74" fmla="*/ 191 w 266"/>
                    <a:gd name="T75" fmla="*/ 226 h 265"/>
                    <a:gd name="T76" fmla="*/ 186 w 266"/>
                    <a:gd name="T77" fmla="*/ 258 h 265"/>
                    <a:gd name="T78" fmla="*/ 215 w 266"/>
                    <a:gd name="T79" fmla="*/ 225 h 265"/>
                    <a:gd name="T80" fmla="*/ 217 w 266"/>
                    <a:gd name="T81" fmla="*/ 234 h 265"/>
                    <a:gd name="T82" fmla="*/ 195 w 266"/>
                    <a:gd name="T83" fmla="*/ 259 h 265"/>
                    <a:gd name="T84" fmla="*/ 228 w 266"/>
                    <a:gd name="T85" fmla="*/ 245 h 265"/>
                    <a:gd name="T86" fmla="*/ 256 w 266"/>
                    <a:gd name="T87" fmla="*/ 192 h 265"/>
                    <a:gd name="T88" fmla="*/ 265 w 266"/>
                    <a:gd name="T89" fmla="*/ 120 h 265"/>
                    <a:gd name="T90" fmla="*/ 245 w 266"/>
                    <a:gd name="T91" fmla="*/ 93 h 265"/>
                    <a:gd name="T92" fmla="*/ 181 w 266"/>
                    <a:gd name="T93" fmla="*/ 112 h 265"/>
                    <a:gd name="T94" fmla="*/ 229 w 266"/>
                    <a:gd name="T95" fmla="*/ 90 h 265"/>
                    <a:gd name="T96" fmla="*/ 255 w 266"/>
                    <a:gd name="T97" fmla="*/ 60 h 265"/>
                    <a:gd name="T98" fmla="*/ 212 w 266"/>
                    <a:gd name="T99" fmla="*/ 48 h 265"/>
                    <a:gd name="T100" fmla="*/ 209 w 266"/>
                    <a:gd name="T101" fmla="*/ 43 h 265"/>
                    <a:gd name="T102" fmla="*/ 216 w 266"/>
                    <a:gd name="T103" fmla="*/ 12 h 265"/>
                    <a:gd name="T104" fmla="*/ 155 w 266"/>
                    <a:gd name="T105" fmla="*/ 0 h 265"/>
                    <a:gd name="T106" fmla="*/ 66 w 266"/>
                    <a:gd name="T107" fmla="*/ 6 h 265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66"/>
                    <a:gd name="T163" fmla="*/ 0 h 265"/>
                    <a:gd name="T164" fmla="*/ 266 w 266"/>
                    <a:gd name="T165" fmla="*/ 265 h 265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66" h="265">
                      <a:moveTo>
                        <a:pt x="14" y="22"/>
                      </a:moveTo>
                      <a:lnTo>
                        <a:pt x="0" y="29"/>
                      </a:lnTo>
                      <a:lnTo>
                        <a:pt x="4" y="51"/>
                      </a:lnTo>
                      <a:lnTo>
                        <a:pt x="24" y="47"/>
                      </a:lnTo>
                      <a:lnTo>
                        <a:pt x="64" y="49"/>
                      </a:lnTo>
                      <a:lnTo>
                        <a:pt x="78" y="43"/>
                      </a:lnTo>
                      <a:lnTo>
                        <a:pt x="101" y="37"/>
                      </a:lnTo>
                      <a:lnTo>
                        <a:pt x="119" y="35"/>
                      </a:lnTo>
                      <a:lnTo>
                        <a:pt x="142" y="37"/>
                      </a:lnTo>
                      <a:lnTo>
                        <a:pt x="110" y="41"/>
                      </a:lnTo>
                      <a:lnTo>
                        <a:pt x="93" y="45"/>
                      </a:lnTo>
                      <a:lnTo>
                        <a:pt x="82" y="49"/>
                      </a:lnTo>
                      <a:lnTo>
                        <a:pt x="78" y="51"/>
                      </a:lnTo>
                      <a:lnTo>
                        <a:pt x="87" y="55"/>
                      </a:lnTo>
                      <a:lnTo>
                        <a:pt x="93" y="62"/>
                      </a:lnTo>
                      <a:lnTo>
                        <a:pt x="105" y="55"/>
                      </a:lnTo>
                      <a:lnTo>
                        <a:pt x="114" y="53"/>
                      </a:lnTo>
                      <a:lnTo>
                        <a:pt x="135" y="48"/>
                      </a:lnTo>
                      <a:lnTo>
                        <a:pt x="141" y="48"/>
                      </a:lnTo>
                      <a:lnTo>
                        <a:pt x="120" y="57"/>
                      </a:lnTo>
                      <a:lnTo>
                        <a:pt x="106" y="64"/>
                      </a:lnTo>
                      <a:lnTo>
                        <a:pt x="98" y="69"/>
                      </a:lnTo>
                      <a:lnTo>
                        <a:pt x="105" y="75"/>
                      </a:lnTo>
                      <a:lnTo>
                        <a:pt x="120" y="70"/>
                      </a:lnTo>
                      <a:lnTo>
                        <a:pt x="135" y="67"/>
                      </a:lnTo>
                      <a:lnTo>
                        <a:pt x="110" y="80"/>
                      </a:lnTo>
                      <a:lnTo>
                        <a:pt x="102" y="86"/>
                      </a:lnTo>
                      <a:lnTo>
                        <a:pt x="99" y="98"/>
                      </a:lnTo>
                      <a:lnTo>
                        <a:pt x="95" y="104"/>
                      </a:lnTo>
                      <a:lnTo>
                        <a:pt x="110" y="96"/>
                      </a:lnTo>
                      <a:lnTo>
                        <a:pt x="123" y="94"/>
                      </a:lnTo>
                      <a:lnTo>
                        <a:pt x="145" y="93"/>
                      </a:lnTo>
                      <a:lnTo>
                        <a:pt x="112" y="103"/>
                      </a:lnTo>
                      <a:lnTo>
                        <a:pt x="92" y="110"/>
                      </a:lnTo>
                      <a:lnTo>
                        <a:pt x="78" y="117"/>
                      </a:lnTo>
                      <a:lnTo>
                        <a:pt x="77" y="128"/>
                      </a:lnTo>
                      <a:lnTo>
                        <a:pt x="93" y="120"/>
                      </a:lnTo>
                      <a:lnTo>
                        <a:pt x="115" y="113"/>
                      </a:lnTo>
                      <a:lnTo>
                        <a:pt x="126" y="113"/>
                      </a:lnTo>
                      <a:lnTo>
                        <a:pt x="102" y="122"/>
                      </a:lnTo>
                      <a:lnTo>
                        <a:pt x="83" y="130"/>
                      </a:lnTo>
                      <a:lnTo>
                        <a:pt x="76" y="137"/>
                      </a:lnTo>
                      <a:lnTo>
                        <a:pt x="78" y="144"/>
                      </a:lnTo>
                      <a:lnTo>
                        <a:pt x="93" y="139"/>
                      </a:lnTo>
                      <a:lnTo>
                        <a:pt x="107" y="133"/>
                      </a:lnTo>
                      <a:lnTo>
                        <a:pt x="135" y="131"/>
                      </a:lnTo>
                      <a:lnTo>
                        <a:pt x="147" y="133"/>
                      </a:lnTo>
                      <a:lnTo>
                        <a:pt x="173" y="134"/>
                      </a:lnTo>
                      <a:lnTo>
                        <a:pt x="204" y="130"/>
                      </a:lnTo>
                      <a:lnTo>
                        <a:pt x="186" y="137"/>
                      </a:lnTo>
                      <a:lnTo>
                        <a:pt x="154" y="143"/>
                      </a:lnTo>
                      <a:lnTo>
                        <a:pt x="159" y="154"/>
                      </a:lnTo>
                      <a:lnTo>
                        <a:pt x="183" y="148"/>
                      </a:lnTo>
                      <a:lnTo>
                        <a:pt x="206" y="140"/>
                      </a:lnTo>
                      <a:lnTo>
                        <a:pt x="221" y="133"/>
                      </a:lnTo>
                      <a:lnTo>
                        <a:pt x="193" y="154"/>
                      </a:lnTo>
                      <a:lnTo>
                        <a:pt x="175" y="159"/>
                      </a:lnTo>
                      <a:lnTo>
                        <a:pt x="159" y="164"/>
                      </a:lnTo>
                      <a:lnTo>
                        <a:pt x="161" y="176"/>
                      </a:lnTo>
                      <a:lnTo>
                        <a:pt x="183" y="172"/>
                      </a:lnTo>
                      <a:lnTo>
                        <a:pt x="200" y="167"/>
                      </a:lnTo>
                      <a:lnTo>
                        <a:pt x="191" y="175"/>
                      </a:lnTo>
                      <a:lnTo>
                        <a:pt x="171" y="180"/>
                      </a:lnTo>
                      <a:lnTo>
                        <a:pt x="161" y="181"/>
                      </a:lnTo>
                      <a:lnTo>
                        <a:pt x="161" y="206"/>
                      </a:lnTo>
                      <a:lnTo>
                        <a:pt x="182" y="198"/>
                      </a:lnTo>
                      <a:lnTo>
                        <a:pt x="199" y="192"/>
                      </a:lnTo>
                      <a:lnTo>
                        <a:pt x="181" y="205"/>
                      </a:lnTo>
                      <a:lnTo>
                        <a:pt x="158" y="215"/>
                      </a:lnTo>
                      <a:lnTo>
                        <a:pt x="159" y="226"/>
                      </a:lnTo>
                      <a:lnTo>
                        <a:pt x="172" y="239"/>
                      </a:lnTo>
                      <a:lnTo>
                        <a:pt x="183" y="225"/>
                      </a:lnTo>
                      <a:lnTo>
                        <a:pt x="199" y="206"/>
                      </a:lnTo>
                      <a:lnTo>
                        <a:pt x="208" y="189"/>
                      </a:lnTo>
                      <a:lnTo>
                        <a:pt x="199" y="216"/>
                      </a:lnTo>
                      <a:lnTo>
                        <a:pt x="191" y="226"/>
                      </a:lnTo>
                      <a:lnTo>
                        <a:pt x="175" y="245"/>
                      </a:lnTo>
                      <a:lnTo>
                        <a:pt x="186" y="258"/>
                      </a:lnTo>
                      <a:lnTo>
                        <a:pt x="203" y="242"/>
                      </a:lnTo>
                      <a:lnTo>
                        <a:pt x="215" y="225"/>
                      </a:lnTo>
                      <a:lnTo>
                        <a:pt x="228" y="205"/>
                      </a:lnTo>
                      <a:lnTo>
                        <a:pt x="217" y="234"/>
                      </a:lnTo>
                      <a:lnTo>
                        <a:pt x="206" y="246"/>
                      </a:lnTo>
                      <a:lnTo>
                        <a:pt x="195" y="259"/>
                      </a:lnTo>
                      <a:lnTo>
                        <a:pt x="204" y="264"/>
                      </a:lnTo>
                      <a:lnTo>
                        <a:pt x="228" y="245"/>
                      </a:lnTo>
                      <a:lnTo>
                        <a:pt x="248" y="215"/>
                      </a:lnTo>
                      <a:lnTo>
                        <a:pt x="256" y="192"/>
                      </a:lnTo>
                      <a:lnTo>
                        <a:pt x="261" y="151"/>
                      </a:lnTo>
                      <a:lnTo>
                        <a:pt x="265" y="120"/>
                      </a:lnTo>
                      <a:lnTo>
                        <a:pt x="263" y="92"/>
                      </a:lnTo>
                      <a:lnTo>
                        <a:pt x="245" y="93"/>
                      </a:lnTo>
                      <a:lnTo>
                        <a:pt x="219" y="103"/>
                      </a:lnTo>
                      <a:lnTo>
                        <a:pt x="181" y="112"/>
                      </a:lnTo>
                      <a:lnTo>
                        <a:pt x="215" y="98"/>
                      </a:lnTo>
                      <a:lnTo>
                        <a:pt x="229" y="90"/>
                      </a:lnTo>
                      <a:lnTo>
                        <a:pt x="260" y="78"/>
                      </a:lnTo>
                      <a:lnTo>
                        <a:pt x="255" y="60"/>
                      </a:lnTo>
                      <a:lnTo>
                        <a:pt x="245" y="39"/>
                      </a:lnTo>
                      <a:lnTo>
                        <a:pt x="212" y="48"/>
                      </a:lnTo>
                      <a:lnTo>
                        <a:pt x="187" y="61"/>
                      </a:lnTo>
                      <a:lnTo>
                        <a:pt x="209" y="43"/>
                      </a:lnTo>
                      <a:lnTo>
                        <a:pt x="241" y="32"/>
                      </a:lnTo>
                      <a:lnTo>
                        <a:pt x="216" y="12"/>
                      </a:lnTo>
                      <a:lnTo>
                        <a:pt x="199" y="4"/>
                      </a:lnTo>
                      <a:lnTo>
                        <a:pt x="155" y="0"/>
                      </a:lnTo>
                      <a:lnTo>
                        <a:pt x="103" y="2"/>
                      </a:lnTo>
                      <a:lnTo>
                        <a:pt x="66" y="6"/>
                      </a:lnTo>
                      <a:lnTo>
                        <a:pt x="14" y="22"/>
                      </a:lnTo>
                    </a:path>
                  </a:pathLst>
                </a:custGeom>
                <a:solidFill>
                  <a:srgbClr val="603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2030" name="Group 140"/>
                <p:cNvGrpSpPr>
                  <a:grpSpLocks/>
                </p:cNvGrpSpPr>
                <p:nvPr/>
              </p:nvGrpSpPr>
              <p:grpSpPr bwMode="auto">
                <a:xfrm>
                  <a:off x="3405" y="1978"/>
                  <a:ext cx="203" cy="197"/>
                  <a:chOff x="3405" y="1978"/>
                  <a:chExt cx="203" cy="197"/>
                </a:xfrm>
              </p:grpSpPr>
              <p:sp>
                <p:nvSpPr>
                  <p:cNvPr id="32031" name="Freeform 141"/>
                  <p:cNvSpPr>
                    <a:spLocks/>
                  </p:cNvSpPr>
                  <p:nvPr/>
                </p:nvSpPr>
                <p:spPr bwMode="auto">
                  <a:xfrm>
                    <a:off x="3405" y="2088"/>
                    <a:ext cx="17" cy="1"/>
                  </a:xfrm>
                  <a:custGeom>
                    <a:avLst/>
                    <a:gdLst>
                      <a:gd name="T0" fmla="*/ 0 w 17"/>
                      <a:gd name="T1" fmla="*/ 0 h 1"/>
                      <a:gd name="T2" fmla="*/ 3 w 17"/>
                      <a:gd name="T3" fmla="*/ 0 h 1"/>
                      <a:gd name="T4" fmla="*/ 12 w 17"/>
                      <a:gd name="T5" fmla="*/ 0 h 1"/>
                      <a:gd name="T6" fmla="*/ 14 w 17"/>
                      <a:gd name="T7" fmla="*/ 0 h 1"/>
                      <a:gd name="T8" fmla="*/ 16 w 17"/>
                      <a:gd name="T9" fmla="*/ 0 h 1"/>
                      <a:gd name="T10" fmla="*/ 11 w 17"/>
                      <a:gd name="T11" fmla="*/ 0 h 1"/>
                      <a:gd name="T12" fmla="*/ 0 w 17"/>
                      <a:gd name="T13" fmla="*/ 0 h 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7"/>
                      <a:gd name="T22" fmla="*/ 0 h 1"/>
                      <a:gd name="T23" fmla="*/ 17 w 17"/>
                      <a:gd name="T24" fmla="*/ 1 h 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7" h="1">
                        <a:moveTo>
                          <a:pt x="0" y="0"/>
                        </a:moveTo>
                        <a:lnTo>
                          <a:pt x="3" y="0"/>
                        </a:lnTo>
                        <a:lnTo>
                          <a:pt x="12" y="0"/>
                        </a:lnTo>
                        <a:lnTo>
                          <a:pt x="14" y="0"/>
                        </a:lnTo>
                        <a:lnTo>
                          <a:pt x="16" y="0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32" name="Freeform 142"/>
                  <p:cNvSpPr>
                    <a:spLocks/>
                  </p:cNvSpPr>
                  <p:nvPr/>
                </p:nvSpPr>
                <p:spPr bwMode="auto">
                  <a:xfrm>
                    <a:off x="3429" y="2074"/>
                    <a:ext cx="17" cy="17"/>
                  </a:xfrm>
                  <a:custGeom>
                    <a:avLst/>
                    <a:gdLst>
                      <a:gd name="T0" fmla="*/ 0 w 17"/>
                      <a:gd name="T1" fmla="*/ 0 h 17"/>
                      <a:gd name="T2" fmla="*/ 9 w 17"/>
                      <a:gd name="T3" fmla="*/ 4 h 17"/>
                      <a:gd name="T4" fmla="*/ 12 w 17"/>
                      <a:gd name="T5" fmla="*/ 9 h 17"/>
                      <a:gd name="T6" fmla="*/ 0 w 17"/>
                      <a:gd name="T7" fmla="*/ 16 h 17"/>
                      <a:gd name="T8" fmla="*/ 12 w 17"/>
                      <a:gd name="T9" fmla="*/ 14 h 17"/>
                      <a:gd name="T10" fmla="*/ 16 w 17"/>
                      <a:gd name="T11" fmla="*/ 8 h 17"/>
                      <a:gd name="T12" fmla="*/ 12 w 17"/>
                      <a:gd name="T13" fmla="*/ 1 h 17"/>
                      <a:gd name="T14" fmla="*/ 0 w 17"/>
                      <a:gd name="T15" fmla="*/ 0 h 1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7"/>
                      <a:gd name="T25" fmla="*/ 0 h 17"/>
                      <a:gd name="T26" fmla="*/ 17 w 17"/>
                      <a:gd name="T27" fmla="*/ 17 h 1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7" h="17">
                        <a:moveTo>
                          <a:pt x="0" y="0"/>
                        </a:moveTo>
                        <a:lnTo>
                          <a:pt x="9" y="4"/>
                        </a:lnTo>
                        <a:lnTo>
                          <a:pt x="12" y="9"/>
                        </a:lnTo>
                        <a:lnTo>
                          <a:pt x="0" y="16"/>
                        </a:lnTo>
                        <a:lnTo>
                          <a:pt x="12" y="14"/>
                        </a:lnTo>
                        <a:lnTo>
                          <a:pt x="16" y="8"/>
                        </a:lnTo>
                        <a:lnTo>
                          <a:pt x="12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33" name="Freeform 143"/>
                  <p:cNvSpPr>
                    <a:spLocks/>
                  </p:cNvSpPr>
                  <p:nvPr/>
                </p:nvSpPr>
                <p:spPr bwMode="auto">
                  <a:xfrm>
                    <a:off x="3441" y="2004"/>
                    <a:ext cx="31" cy="19"/>
                  </a:xfrm>
                  <a:custGeom>
                    <a:avLst/>
                    <a:gdLst>
                      <a:gd name="T0" fmla="*/ 0 w 31"/>
                      <a:gd name="T1" fmla="*/ 0 h 19"/>
                      <a:gd name="T2" fmla="*/ 3 w 31"/>
                      <a:gd name="T3" fmla="*/ 3 h 19"/>
                      <a:gd name="T4" fmla="*/ 6 w 31"/>
                      <a:gd name="T5" fmla="*/ 10 h 19"/>
                      <a:gd name="T6" fmla="*/ 5 w 31"/>
                      <a:gd name="T7" fmla="*/ 13 h 19"/>
                      <a:gd name="T8" fmla="*/ 5 w 31"/>
                      <a:gd name="T9" fmla="*/ 14 h 19"/>
                      <a:gd name="T10" fmla="*/ 3 w 31"/>
                      <a:gd name="T11" fmla="*/ 18 h 19"/>
                      <a:gd name="T12" fmla="*/ 8 w 31"/>
                      <a:gd name="T13" fmla="*/ 12 h 19"/>
                      <a:gd name="T14" fmla="*/ 13 w 31"/>
                      <a:gd name="T15" fmla="*/ 12 h 19"/>
                      <a:gd name="T16" fmla="*/ 19 w 31"/>
                      <a:gd name="T17" fmla="*/ 10 h 19"/>
                      <a:gd name="T18" fmla="*/ 30 w 31"/>
                      <a:gd name="T19" fmla="*/ 10 h 19"/>
                      <a:gd name="T20" fmla="*/ 19 w 31"/>
                      <a:gd name="T21" fmla="*/ 3 h 19"/>
                      <a:gd name="T22" fmla="*/ 0 w 31"/>
                      <a:gd name="T23" fmla="*/ 0 h 1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1"/>
                      <a:gd name="T37" fmla="*/ 0 h 19"/>
                      <a:gd name="T38" fmla="*/ 31 w 31"/>
                      <a:gd name="T39" fmla="*/ 19 h 1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1" h="19">
                        <a:moveTo>
                          <a:pt x="0" y="0"/>
                        </a:moveTo>
                        <a:lnTo>
                          <a:pt x="3" y="3"/>
                        </a:lnTo>
                        <a:lnTo>
                          <a:pt x="6" y="10"/>
                        </a:lnTo>
                        <a:lnTo>
                          <a:pt x="5" y="13"/>
                        </a:lnTo>
                        <a:lnTo>
                          <a:pt x="5" y="14"/>
                        </a:lnTo>
                        <a:lnTo>
                          <a:pt x="3" y="18"/>
                        </a:lnTo>
                        <a:lnTo>
                          <a:pt x="8" y="12"/>
                        </a:lnTo>
                        <a:lnTo>
                          <a:pt x="13" y="12"/>
                        </a:lnTo>
                        <a:lnTo>
                          <a:pt x="19" y="10"/>
                        </a:lnTo>
                        <a:lnTo>
                          <a:pt x="30" y="10"/>
                        </a:lnTo>
                        <a:lnTo>
                          <a:pt x="19" y="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34" name="Freeform 144"/>
                  <p:cNvSpPr>
                    <a:spLocks/>
                  </p:cNvSpPr>
                  <p:nvPr/>
                </p:nvSpPr>
                <p:spPr bwMode="auto">
                  <a:xfrm>
                    <a:off x="3432" y="1978"/>
                    <a:ext cx="66" cy="17"/>
                  </a:xfrm>
                  <a:custGeom>
                    <a:avLst/>
                    <a:gdLst>
                      <a:gd name="T0" fmla="*/ 0 w 66"/>
                      <a:gd name="T1" fmla="*/ 8 h 17"/>
                      <a:gd name="T2" fmla="*/ 3 w 66"/>
                      <a:gd name="T3" fmla="*/ 14 h 17"/>
                      <a:gd name="T4" fmla="*/ 10 w 66"/>
                      <a:gd name="T5" fmla="*/ 16 h 17"/>
                      <a:gd name="T6" fmla="*/ 20 w 66"/>
                      <a:gd name="T7" fmla="*/ 12 h 17"/>
                      <a:gd name="T8" fmla="*/ 33 w 66"/>
                      <a:gd name="T9" fmla="*/ 8 h 17"/>
                      <a:gd name="T10" fmla="*/ 55 w 66"/>
                      <a:gd name="T11" fmla="*/ 8 h 17"/>
                      <a:gd name="T12" fmla="*/ 65 w 66"/>
                      <a:gd name="T13" fmla="*/ 8 h 17"/>
                      <a:gd name="T14" fmla="*/ 49 w 66"/>
                      <a:gd name="T15" fmla="*/ 3 h 17"/>
                      <a:gd name="T16" fmla="*/ 38 w 66"/>
                      <a:gd name="T17" fmla="*/ 1 h 17"/>
                      <a:gd name="T18" fmla="*/ 38 w 66"/>
                      <a:gd name="T19" fmla="*/ 0 h 17"/>
                      <a:gd name="T20" fmla="*/ 28 w 66"/>
                      <a:gd name="T21" fmla="*/ 3 h 17"/>
                      <a:gd name="T22" fmla="*/ 29 w 66"/>
                      <a:gd name="T23" fmla="*/ 1 h 17"/>
                      <a:gd name="T24" fmla="*/ 19 w 66"/>
                      <a:gd name="T25" fmla="*/ 3 h 17"/>
                      <a:gd name="T26" fmla="*/ 11 w 66"/>
                      <a:gd name="T27" fmla="*/ 3 h 17"/>
                      <a:gd name="T28" fmla="*/ 0 w 66"/>
                      <a:gd name="T29" fmla="*/ 8 h 1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66"/>
                      <a:gd name="T46" fmla="*/ 0 h 17"/>
                      <a:gd name="T47" fmla="*/ 66 w 66"/>
                      <a:gd name="T48" fmla="*/ 17 h 17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66" h="17">
                        <a:moveTo>
                          <a:pt x="0" y="8"/>
                        </a:moveTo>
                        <a:lnTo>
                          <a:pt x="3" y="14"/>
                        </a:lnTo>
                        <a:lnTo>
                          <a:pt x="10" y="16"/>
                        </a:lnTo>
                        <a:lnTo>
                          <a:pt x="20" y="12"/>
                        </a:lnTo>
                        <a:lnTo>
                          <a:pt x="33" y="8"/>
                        </a:lnTo>
                        <a:lnTo>
                          <a:pt x="55" y="8"/>
                        </a:lnTo>
                        <a:lnTo>
                          <a:pt x="65" y="8"/>
                        </a:lnTo>
                        <a:lnTo>
                          <a:pt x="49" y="3"/>
                        </a:lnTo>
                        <a:lnTo>
                          <a:pt x="38" y="1"/>
                        </a:lnTo>
                        <a:lnTo>
                          <a:pt x="38" y="0"/>
                        </a:lnTo>
                        <a:lnTo>
                          <a:pt x="28" y="3"/>
                        </a:lnTo>
                        <a:lnTo>
                          <a:pt x="29" y="1"/>
                        </a:lnTo>
                        <a:lnTo>
                          <a:pt x="19" y="3"/>
                        </a:lnTo>
                        <a:lnTo>
                          <a:pt x="11" y="3"/>
                        </a:lnTo>
                        <a:lnTo>
                          <a:pt x="0" y="8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2035" name="Group 145"/>
                  <p:cNvGrpSpPr>
                    <a:grpSpLocks/>
                  </p:cNvGrpSpPr>
                  <p:nvPr/>
                </p:nvGrpSpPr>
                <p:grpSpPr bwMode="auto">
                  <a:xfrm>
                    <a:off x="3555" y="1994"/>
                    <a:ext cx="53" cy="87"/>
                    <a:chOff x="3555" y="1994"/>
                    <a:chExt cx="53" cy="87"/>
                  </a:xfrm>
                </p:grpSpPr>
                <p:sp>
                  <p:nvSpPr>
                    <p:cNvPr id="32042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3565" y="2005"/>
                      <a:ext cx="30" cy="62"/>
                    </a:xfrm>
                    <a:custGeom>
                      <a:avLst/>
                      <a:gdLst>
                        <a:gd name="T0" fmla="*/ 0 w 30"/>
                        <a:gd name="T1" fmla="*/ 11 h 62"/>
                        <a:gd name="T2" fmla="*/ 9 w 30"/>
                        <a:gd name="T3" fmla="*/ 4 h 62"/>
                        <a:gd name="T4" fmla="*/ 20 w 30"/>
                        <a:gd name="T5" fmla="*/ 5 h 62"/>
                        <a:gd name="T6" fmla="*/ 26 w 30"/>
                        <a:gd name="T7" fmla="*/ 16 h 62"/>
                        <a:gd name="T8" fmla="*/ 27 w 30"/>
                        <a:gd name="T9" fmla="*/ 30 h 62"/>
                        <a:gd name="T10" fmla="*/ 26 w 30"/>
                        <a:gd name="T11" fmla="*/ 40 h 62"/>
                        <a:gd name="T12" fmla="*/ 22 w 30"/>
                        <a:gd name="T13" fmla="*/ 49 h 62"/>
                        <a:gd name="T14" fmla="*/ 17 w 30"/>
                        <a:gd name="T15" fmla="*/ 36 h 62"/>
                        <a:gd name="T16" fmla="*/ 12 w 30"/>
                        <a:gd name="T17" fmla="*/ 28 h 62"/>
                        <a:gd name="T18" fmla="*/ 2 w 30"/>
                        <a:gd name="T19" fmla="*/ 23 h 62"/>
                        <a:gd name="T20" fmla="*/ 10 w 30"/>
                        <a:gd name="T21" fmla="*/ 34 h 62"/>
                        <a:gd name="T22" fmla="*/ 17 w 30"/>
                        <a:gd name="T23" fmla="*/ 43 h 62"/>
                        <a:gd name="T24" fmla="*/ 18 w 30"/>
                        <a:gd name="T25" fmla="*/ 51 h 62"/>
                        <a:gd name="T26" fmla="*/ 15 w 30"/>
                        <a:gd name="T27" fmla="*/ 60 h 62"/>
                        <a:gd name="T28" fmla="*/ 11 w 30"/>
                        <a:gd name="T29" fmla="*/ 61 h 62"/>
                        <a:gd name="T30" fmla="*/ 23 w 30"/>
                        <a:gd name="T31" fmla="*/ 58 h 62"/>
                        <a:gd name="T32" fmla="*/ 29 w 30"/>
                        <a:gd name="T33" fmla="*/ 45 h 62"/>
                        <a:gd name="T34" fmla="*/ 29 w 30"/>
                        <a:gd name="T35" fmla="*/ 28 h 62"/>
                        <a:gd name="T36" fmla="*/ 29 w 30"/>
                        <a:gd name="T37" fmla="*/ 13 h 62"/>
                        <a:gd name="T38" fmla="*/ 22 w 30"/>
                        <a:gd name="T39" fmla="*/ 3 h 62"/>
                        <a:gd name="T40" fmla="*/ 13 w 30"/>
                        <a:gd name="T41" fmla="*/ 0 h 62"/>
                        <a:gd name="T42" fmla="*/ 4 w 30"/>
                        <a:gd name="T43" fmla="*/ 1 h 62"/>
                        <a:gd name="T44" fmla="*/ 0 w 30"/>
                        <a:gd name="T45" fmla="*/ 11 h 62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30"/>
                        <a:gd name="T70" fmla="*/ 0 h 62"/>
                        <a:gd name="T71" fmla="*/ 30 w 30"/>
                        <a:gd name="T72" fmla="*/ 62 h 62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30" h="62">
                          <a:moveTo>
                            <a:pt x="0" y="11"/>
                          </a:moveTo>
                          <a:lnTo>
                            <a:pt x="9" y="4"/>
                          </a:lnTo>
                          <a:lnTo>
                            <a:pt x="20" y="5"/>
                          </a:lnTo>
                          <a:lnTo>
                            <a:pt x="26" y="16"/>
                          </a:lnTo>
                          <a:lnTo>
                            <a:pt x="27" y="30"/>
                          </a:lnTo>
                          <a:lnTo>
                            <a:pt x="26" y="40"/>
                          </a:lnTo>
                          <a:lnTo>
                            <a:pt x="22" y="49"/>
                          </a:lnTo>
                          <a:lnTo>
                            <a:pt x="17" y="36"/>
                          </a:lnTo>
                          <a:lnTo>
                            <a:pt x="12" y="28"/>
                          </a:lnTo>
                          <a:lnTo>
                            <a:pt x="2" y="23"/>
                          </a:lnTo>
                          <a:lnTo>
                            <a:pt x="10" y="34"/>
                          </a:lnTo>
                          <a:lnTo>
                            <a:pt x="17" y="43"/>
                          </a:lnTo>
                          <a:lnTo>
                            <a:pt x="18" y="51"/>
                          </a:lnTo>
                          <a:lnTo>
                            <a:pt x="15" y="60"/>
                          </a:lnTo>
                          <a:lnTo>
                            <a:pt x="11" y="61"/>
                          </a:lnTo>
                          <a:lnTo>
                            <a:pt x="23" y="58"/>
                          </a:lnTo>
                          <a:lnTo>
                            <a:pt x="29" y="45"/>
                          </a:lnTo>
                          <a:lnTo>
                            <a:pt x="29" y="28"/>
                          </a:lnTo>
                          <a:lnTo>
                            <a:pt x="29" y="13"/>
                          </a:lnTo>
                          <a:lnTo>
                            <a:pt x="22" y="3"/>
                          </a:lnTo>
                          <a:lnTo>
                            <a:pt x="13" y="0"/>
                          </a:lnTo>
                          <a:lnTo>
                            <a:pt x="4" y="1"/>
                          </a:lnTo>
                          <a:lnTo>
                            <a:pt x="0" y="11"/>
                          </a:lnTo>
                        </a:path>
                      </a:pathLst>
                    </a:custGeom>
                    <a:solidFill>
                      <a:srgbClr val="402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043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3555" y="1994"/>
                      <a:ext cx="53" cy="87"/>
                    </a:xfrm>
                    <a:custGeom>
                      <a:avLst/>
                      <a:gdLst>
                        <a:gd name="T0" fmla="*/ 0 w 53"/>
                        <a:gd name="T1" fmla="*/ 21 h 87"/>
                        <a:gd name="T2" fmla="*/ 7 w 53"/>
                        <a:gd name="T3" fmla="*/ 7 h 87"/>
                        <a:gd name="T4" fmla="*/ 22 w 53"/>
                        <a:gd name="T5" fmla="*/ 4 h 87"/>
                        <a:gd name="T6" fmla="*/ 38 w 53"/>
                        <a:gd name="T7" fmla="*/ 7 h 87"/>
                        <a:gd name="T8" fmla="*/ 44 w 53"/>
                        <a:gd name="T9" fmla="*/ 14 h 87"/>
                        <a:gd name="T10" fmla="*/ 48 w 53"/>
                        <a:gd name="T11" fmla="*/ 27 h 87"/>
                        <a:gd name="T12" fmla="*/ 48 w 53"/>
                        <a:gd name="T13" fmla="*/ 36 h 87"/>
                        <a:gd name="T14" fmla="*/ 46 w 53"/>
                        <a:gd name="T15" fmla="*/ 44 h 87"/>
                        <a:gd name="T16" fmla="*/ 46 w 53"/>
                        <a:gd name="T17" fmla="*/ 54 h 87"/>
                        <a:gd name="T18" fmla="*/ 43 w 53"/>
                        <a:gd name="T19" fmla="*/ 66 h 87"/>
                        <a:gd name="T20" fmla="*/ 31 w 53"/>
                        <a:gd name="T21" fmla="*/ 79 h 87"/>
                        <a:gd name="T22" fmla="*/ 19 w 53"/>
                        <a:gd name="T23" fmla="*/ 78 h 87"/>
                        <a:gd name="T24" fmla="*/ 7 w 53"/>
                        <a:gd name="T25" fmla="*/ 73 h 87"/>
                        <a:gd name="T26" fmla="*/ 7 w 53"/>
                        <a:gd name="T27" fmla="*/ 80 h 87"/>
                        <a:gd name="T28" fmla="*/ 19 w 53"/>
                        <a:gd name="T29" fmla="*/ 86 h 87"/>
                        <a:gd name="T30" fmla="*/ 30 w 53"/>
                        <a:gd name="T31" fmla="*/ 83 h 87"/>
                        <a:gd name="T32" fmla="*/ 40 w 53"/>
                        <a:gd name="T33" fmla="*/ 79 h 87"/>
                        <a:gd name="T34" fmla="*/ 48 w 53"/>
                        <a:gd name="T35" fmla="*/ 67 h 87"/>
                        <a:gd name="T36" fmla="*/ 49 w 53"/>
                        <a:gd name="T37" fmla="*/ 48 h 87"/>
                        <a:gd name="T38" fmla="*/ 52 w 53"/>
                        <a:gd name="T39" fmla="*/ 34 h 87"/>
                        <a:gd name="T40" fmla="*/ 52 w 53"/>
                        <a:gd name="T41" fmla="*/ 23 h 87"/>
                        <a:gd name="T42" fmla="*/ 48 w 53"/>
                        <a:gd name="T43" fmla="*/ 12 h 87"/>
                        <a:gd name="T44" fmla="*/ 41 w 53"/>
                        <a:gd name="T45" fmla="*/ 4 h 87"/>
                        <a:gd name="T46" fmla="*/ 28 w 53"/>
                        <a:gd name="T47" fmla="*/ 0 h 87"/>
                        <a:gd name="T48" fmla="*/ 7 w 53"/>
                        <a:gd name="T49" fmla="*/ 3 h 87"/>
                        <a:gd name="T50" fmla="*/ 1 w 53"/>
                        <a:gd name="T51" fmla="*/ 7 h 87"/>
                        <a:gd name="T52" fmla="*/ 0 w 53"/>
                        <a:gd name="T53" fmla="*/ 21 h 87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53"/>
                        <a:gd name="T82" fmla="*/ 0 h 87"/>
                        <a:gd name="T83" fmla="*/ 53 w 53"/>
                        <a:gd name="T84" fmla="*/ 87 h 87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53" h="87">
                          <a:moveTo>
                            <a:pt x="0" y="21"/>
                          </a:moveTo>
                          <a:lnTo>
                            <a:pt x="7" y="7"/>
                          </a:lnTo>
                          <a:lnTo>
                            <a:pt x="22" y="4"/>
                          </a:lnTo>
                          <a:lnTo>
                            <a:pt x="38" y="7"/>
                          </a:lnTo>
                          <a:lnTo>
                            <a:pt x="44" y="14"/>
                          </a:lnTo>
                          <a:lnTo>
                            <a:pt x="48" y="27"/>
                          </a:lnTo>
                          <a:lnTo>
                            <a:pt x="48" y="36"/>
                          </a:lnTo>
                          <a:lnTo>
                            <a:pt x="46" y="44"/>
                          </a:lnTo>
                          <a:lnTo>
                            <a:pt x="46" y="54"/>
                          </a:lnTo>
                          <a:lnTo>
                            <a:pt x="43" y="66"/>
                          </a:lnTo>
                          <a:lnTo>
                            <a:pt x="31" y="79"/>
                          </a:lnTo>
                          <a:lnTo>
                            <a:pt x="19" y="78"/>
                          </a:lnTo>
                          <a:lnTo>
                            <a:pt x="7" y="73"/>
                          </a:lnTo>
                          <a:lnTo>
                            <a:pt x="7" y="80"/>
                          </a:lnTo>
                          <a:lnTo>
                            <a:pt x="19" y="86"/>
                          </a:lnTo>
                          <a:lnTo>
                            <a:pt x="30" y="83"/>
                          </a:lnTo>
                          <a:lnTo>
                            <a:pt x="40" y="79"/>
                          </a:lnTo>
                          <a:lnTo>
                            <a:pt x="48" y="67"/>
                          </a:lnTo>
                          <a:lnTo>
                            <a:pt x="49" y="48"/>
                          </a:lnTo>
                          <a:lnTo>
                            <a:pt x="52" y="34"/>
                          </a:lnTo>
                          <a:lnTo>
                            <a:pt x="52" y="23"/>
                          </a:lnTo>
                          <a:lnTo>
                            <a:pt x="48" y="12"/>
                          </a:lnTo>
                          <a:lnTo>
                            <a:pt x="41" y="4"/>
                          </a:lnTo>
                          <a:lnTo>
                            <a:pt x="28" y="0"/>
                          </a:lnTo>
                          <a:lnTo>
                            <a:pt x="7" y="3"/>
                          </a:lnTo>
                          <a:lnTo>
                            <a:pt x="1" y="7"/>
                          </a:lnTo>
                          <a:lnTo>
                            <a:pt x="0" y="21"/>
                          </a:lnTo>
                        </a:path>
                      </a:pathLst>
                    </a:custGeom>
                    <a:solidFill>
                      <a:srgbClr val="402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2036" name="Freeform 148"/>
                  <p:cNvSpPr>
                    <a:spLocks/>
                  </p:cNvSpPr>
                  <p:nvPr/>
                </p:nvSpPr>
                <p:spPr bwMode="auto">
                  <a:xfrm>
                    <a:off x="3417" y="2132"/>
                    <a:ext cx="20" cy="17"/>
                  </a:xfrm>
                  <a:custGeom>
                    <a:avLst/>
                    <a:gdLst>
                      <a:gd name="T0" fmla="*/ 0 w 20"/>
                      <a:gd name="T1" fmla="*/ 0 h 17"/>
                      <a:gd name="T2" fmla="*/ 5 w 20"/>
                      <a:gd name="T3" fmla="*/ 5 h 17"/>
                      <a:gd name="T4" fmla="*/ 10 w 20"/>
                      <a:gd name="T5" fmla="*/ 8 h 17"/>
                      <a:gd name="T6" fmla="*/ 15 w 20"/>
                      <a:gd name="T7" fmla="*/ 10 h 17"/>
                      <a:gd name="T8" fmla="*/ 19 w 20"/>
                      <a:gd name="T9" fmla="*/ 16 h 17"/>
                      <a:gd name="T10" fmla="*/ 13 w 20"/>
                      <a:gd name="T11" fmla="*/ 14 h 17"/>
                      <a:gd name="T12" fmla="*/ 5 w 20"/>
                      <a:gd name="T13" fmla="*/ 12 h 17"/>
                      <a:gd name="T14" fmla="*/ 0 w 20"/>
                      <a:gd name="T15" fmla="*/ 0 h 1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"/>
                      <a:gd name="T25" fmla="*/ 0 h 17"/>
                      <a:gd name="T26" fmla="*/ 20 w 20"/>
                      <a:gd name="T27" fmla="*/ 17 h 1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" h="17">
                        <a:moveTo>
                          <a:pt x="0" y="0"/>
                        </a:moveTo>
                        <a:lnTo>
                          <a:pt x="5" y="5"/>
                        </a:lnTo>
                        <a:lnTo>
                          <a:pt x="10" y="8"/>
                        </a:lnTo>
                        <a:lnTo>
                          <a:pt x="15" y="10"/>
                        </a:lnTo>
                        <a:lnTo>
                          <a:pt x="19" y="16"/>
                        </a:lnTo>
                        <a:lnTo>
                          <a:pt x="13" y="14"/>
                        </a:lnTo>
                        <a:lnTo>
                          <a:pt x="5" y="1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37" name="Freeform 149"/>
                  <p:cNvSpPr>
                    <a:spLocks/>
                  </p:cNvSpPr>
                  <p:nvPr/>
                </p:nvSpPr>
                <p:spPr bwMode="auto">
                  <a:xfrm>
                    <a:off x="3450" y="2026"/>
                    <a:ext cx="19" cy="17"/>
                  </a:xfrm>
                  <a:custGeom>
                    <a:avLst/>
                    <a:gdLst>
                      <a:gd name="T0" fmla="*/ 0 w 19"/>
                      <a:gd name="T1" fmla="*/ 0 h 17"/>
                      <a:gd name="T2" fmla="*/ 4 w 19"/>
                      <a:gd name="T3" fmla="*/ 8 h 17"/>
                      <a:gd name="T4" fmla="*/ 13 w 19"/>
                      <a:gd name="T5" fmla="*/ 12 h 17"/>
                      <a:gd name="T6" fmla="*/ 18 w 19"/>
                      <a:gd name="T7" fmla="*/ 16 h 17"/>
                      <a:gd name="T8" fmla="*/ 11 w 19"/>
                      <a:gd name="T9" fmla="*/ 16 h 17"/>
                      <a:gd name="T10" fmla="*/ 3 w 19"/>
                      <a:gd name="T11" fmla="*/ 8 h 17"/>
                      <a:gd name="T12" fmla="*/ 0 w 19"/>
                      <a:gd name="T13" fmla="*/ 0 h 1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9"/>
                      <a:gd name="T22" fmla="*/ 0 h 17"/>
                      <a:gd name="T23" fmla="*/ 19 w 19"/>
                      <a:gd name="T24" fmla="*/ 17 h 1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9" h="17">
                        <a:moveTo>
                          <a:pt x="0" y="0"/>
                        </a:moveTo>
                        <a:lnTo>
                          <a:pt x="4" y="8"/>
                        </a:lnTo>
                        <a:lnTo>
                          <a:pt x="13" y="12"/>
                        </a:lnTo>
                        <a:lnTo>
                          <a:pt x="18" y="16"/>
                        </a:lnTo>
                        <a:lnTo>
                          <a:pt x="11" y="16"/>
                        </a:lnTo>
                        <a:lnTo>
                          <a:pt x="3" y="8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38" name="Freeform 150"/>
                  <p:cNvSpPr>
                    <a:spLocks/>
                  </p:cNvSpPr>
                  <p:nvPr/>
                </p:nvSpPr>
                <p:spPr bwMode="auto">
                  <a:xfrm>
                    <a:off x="3440" y="2001"/>
                    <a:ext cx="25" cy="17"/>
                  </a:xfrm>
                  <a:custGeom>
                    <a:avLst/>
                    <a:gdLst>
                      <a:gd name="T0" fmla="*/ 0 w 25"/>
                      <a:gd name="T1" fmla="*/ 0 h 17"/>
                      <a:gd name="T2" fmla="*/ 12 w 25"/>
                      <a:gd name="T3" fmla="*/ 0 h 17"/>
                      <a:gd name="T4" fmla="*/ 24 w 25"/>
                      <a:gd name="T5" fmla="*/ 16 h 17"/>
                      <a:gd name="T6" fmla="*/ 11 w 25"/>
                      <a:gd name="T7" fmla="*/ 0 h 17"/>
                      <a:gd name="T8" fmla="*/ 0 w 25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"/>
                      <a:gd name="T16" fmla="*/ 0 h 17"/>
                      <a:gd name="T17" fmla="*/ 25 w 25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" h="17">
                        <a:moveTo>
                          <a:pt x="0" y="0"/>
                        </a:moveTo>
                        <a:lnTo>
                          <a:pt x="12" y="0"/>
                        </a:lnTo>
                        <a:lnTo>
                          <a:pt x="24" y="16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39" name="Freeform 151"/>
                  <p:cNvSpPr>
                    <a:spLocks/>
                  </p:cNvSpPr>
                  <p:nvPr/>
                </p:nvSpPr>
                <p:spPr bwMode="auto">
                  <a:xfrm>
                    <a:off x="3480" y="2015"/>
                    <a:ext cx="17" cy="17"/>
                  </a:xfrm>
                  <a:custGeom>
                    <a:avLst/>
                    <a:gdLst>
                      <a:gd name="T0" fmla="*/ 0 w 17"/>
                      <a:gd name="T1" fmla="*/ 4 h 17"/>
                      <a:gd name="T2" fmla="*/ 5 w 17"/>
                      <a:gd name="T3" fmla="*/ 12 h 17"/>
                      <a:gd name="T4" fmla="*/ 12 w 17"/>
                      <a:gd name="T5" fmla="*/ 16 h 17"/>
                      <a:gd name="T6" fmla="*/ 4 w 17"/>
                      <a:gd name="T7" fmla="*/ 8 h 17"/>
                      <a:gd name="T8" fmla="*/ 8 w 17"/>
                      <a:gd name="T9" fmla="*/ 8 h 17"/>
                      <a:gd name="T10" fmla="*/ 14 w 17"/>
                      <a:gd name="T11" fmla="*/ 4 h 17"/>
                      <a:gd name="T12" fmla="*/ 4 w 17"/>
                      <a:gd name="T13" fmla="*/ 8 h 17"/>
                      <a:gd name="T14" fmla="*/ 8 w 17"/>
                      <a:gd name="T15" fmla="*/ 4 h 17"/>
                      <a:gd name="T16" fmla="*/ 16 w 17"/>
                      <a:gd name="T17" fmla="*/ 0 h 17"/>
                      <a:gd name="T18" fmla="*/ 0 w 17"/>
                      <a:gd name="T19" fmla="*/ 4 h 1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7"/>
                      <a:gd name="T31" fmla="*/ 0 h 17"/>
                      <a:gd name="T32" fmla="*/ 17 w 17"/>
                      <a:gd name="T33" fmla="*/ 17 h 1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7" h="17">
                        <a:moveTo>
                          <a:pt x="0" y="4"/>
                        </a:moveTo>
                        <a:lnTo>
                          <a:pt x="5" y="12"/>
                        </a:lnTo>
                        <a:lnTo>
                          <a:pt x="12" y="16"/>
                        </a:lnTo>
                        <a:lnTo>
                          <a:pt x="4" y="8"/>
                        </a:lnTo>
                        <a:lnTo>
                          <a:pt x="8" y="8"/>
                        </a:lnTo>
                        <a:lnTo>
                          <a:pt x="14" y="4"/>
                        </a:lnTo>
                        <a:lnTo>
                          <a:pt x="4" y="8"/>
                        </a:lnTo>
                        <a:lnTo>
                          <a:pt x="8" y="4"/>
                        </a:lnTo>
                        <a:lnTo>
                          <a:pt x="16" y="0"/>
                        </a:lnTo>
                        <a:lnTo>
                          <a:pt x="0" y="4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40" name="Freeform 152"/>
                  <p:cNvSpPr>
                    <a:spLocks/>
                  </p:cNvSpPr>
                  <p:nvPr/>
                </p:nvSpPr>
                <p:spPr bwMode="auto">
                  <a:xfrm>
                    <a:off x="3437" y="2075"/>
                    <a:ext cx="17" cy="43"/>
                  </a:xfrm>
                  <a:custGeom>
                    <a:avLst/>
                    <a:gdLst>
                      <a:gd name="T0" fmla="*/ 1 w 17"/>
                      <a:gd name="T1" fmla="*/ 0 h 43"/>
                      <a:gd name="T2" fmla="*/ 0 w 17"/>
                      <a:gd name="T3" fmla="*/ 9 h 43"/>
                      <a:gd name="T4" fmla="*/ 8 w 17"/>
                      <a:gd name="T5" fmla="*/ 20 h 43"/>
                      <a:gd name="T6" fmla="*/ 16 w 17"/>
                      <a:gd name="T7" fmla="*/ 42 h 43"/>
                      <a:gd name="T8" fmla="*/ 16 w 17"/>
                      <a:gd name="T9" fmla="*/ 27 h 43"/>
                      <a:gd name="T10" fmla="*/ 14 w 17"/>
                      <a:gd name="T11" fmla="*/ 19 h 43"/>
                      <a:gd name="T12" fmla="*/ 10 w 17"/>
                      <a:gd name="T13" fmla="*/ 11 h 43"/>
                      <a:gd name="T14" fmla="*/ 1 w 17"/>
                      <a:gd name="T15" fmla="*/ 0 h 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7"/>
                      <a:gd name="T25" fmla="*/ 0 h 43"/>
                      <a:gd name="T26" fmla="*/ 17 w 17"/>
                      <a:gd name="T27" fmla="*/ 43 h 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7" h="43">
                        <a:moveTo>
                          <a:pt x="1" y="0"/>
                        </a:moveTo>
                        <a:lnTo>
                          <a:pt x="0" y="9"/>
                        </a:lnTo>
                        <a:lnTo>
                          <a:pt x="8" y="20"/>
                        </a:lnTo>
                        <a:lnTo>
                          <a:pt x="16" y="42"/>
                        </a:lnTo>
                        <a:lnTo>
                          <a:pt x="16" y="27"/>
                        </a:lnTo>
                        <a:lnTo>
                          <a:pt x="14" y="19"/>
                        </a:lnTo>
                        <a:lnTo>
                          <a:pt x="10" y="11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41" name="Freeform 153"/>
                  <p:cNvSpPr>
                    <a:spLocks/>
                  </p:cNvSpPr>
                  <p:nvPr/>
                </p:nvSpPr>
                <p:spPr bwMode="auto">
                  <a:xfrm>
                    <a:off x="3527" y="2109"/>
                    <a:ext cx="44" cy="66"/>
                  </a:xfrm>
                  <a:custGeom>
                    <a:avLst/>
                    <a:gdLst>
                      <a:gd name="T0" fmla="*/ 43 w 44"/>
                      <a:gd name="T1" fmla="*/ 0 h 66"/>
                      <a:gd name="T2" fmla="*/ 39 w 44"/>
                      <a:gd name="T3" fmla="*/ 27 h 66"/>
                      <a:gd name="T4" fmla="*/ 30 w 44"/>
                      <a:gd name="T5" fmla="*/ 44 h 66"/>
                      <a:gd name="T6" fmla="*/ 12 w 44"/>
                      <a:gd name="T7" fmla="*/ 58 h 66"/>
                      <a:gd name="T8" fmla="*/ 0 w 44"/>
                      <a:gd name="T9" fmla="*/ 65 h 66"/>
                      <a:gd name="T10" fmla="*/ 19 w 44"/>
                      <a:gd name="T11" fmla="*/ 59 h 66"/>
                      <a:gd name="T12" fmla="*/ 37 w 44"/>
                      <a:gd name="T13" fmla="*/ 47 h 66"/>
                      <a:gd name="T14" fmla="*/ 43 w 44"/>
                      <a:gd name="T15" fmla="*/ 37 h 66"/>
                      <a:gd name="T16" fmla="*/ 43 w 44"/>
                      <a:gd name="T17" fmla="*/ 0 h 6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4"/>
                      <a:gd name="T28" fmla="*/ 0 h 66"/>
                      <a:gd name="T29" fmla="*/ 44 w 44"/>
                      <a:gd name="T30" fmla="*/ 66 h 6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4" h="66">
                        <a:moveTo>
                          <a:pt x="43" y="0"/>
                        </a:moveTo>
                        <a:lnTo>
                          <a:pt x="39" y="27"/>
                        </a:lnTo>
                        <a:lnTo>
                          <a:pt x="30" y="44"/>
                        </a:lnTo>
                        <a:lnTo>
                          <a:pt x="12" y="58"/>
                        </a:lnTo>
                        <a:lnTo>
                          <a:pt x="0" y="65"/>
                        </a:lnTo>
                        <a:lnTo>
                          <a:pt x="19" y="59"/>
                        </a:lnTo>
                        <a:lnTo>
                          <a:pt x="37" y="47"/>
                        </a:lnTo>
                        <a:lnTo>
                          <a:pt x="43" y="37"/>
                        </a:lnTo>
                        <a:lnTo>
                          <a:pt x="43" y="0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2005" name="Group 154"/>
              <p:cNvGrpSpPr>
                <a:grpSpLocks/>
              </p:cNvGrpSpPr>
              <p:nvPr/>
            </p:nvGrpSpPr>
            <p:grpSpPr bwMode="auto">
              <a:xfrm>
                <a:off x="3066" y="3129"/>
                <a:ext cx="728" cy="264"/>
                <a:chOff x="3066" y="3129"/>
                <a:chExt cx="728" cy="264"/>
              </a:xfrm>
            </p:grpSpPr>
            <p:sp>
              <p:nvSpPr>
                <p:cNvPr id="32025" name="Freeform 155"/>
                <p:cNvSpPr>
                  <a:spLocks/>
                </p:cNvSpPr>
                <p:nvPr/>
              </p:nvSpPr>
              <p:spPr bwMode="auto">
                <a:xfrm>
                  <a:off x="3066" y="3129"/>
                  <a:ext cx="728" cy="264"/>
                </a:xfrm>
                <a:custGeom>
                  <a:avLst/>
                  <a:gdLst>
                    <a:gd name="T0" fmla="*/ 0 w 728"/>
                    <a:gd name="T1" fmla="*/ 138 h 264"/>
                    <a:gd name="T2" fmla="*/ 4 w 728"/>
                    <a:gd name="T3" fmla="*/ 219 h 264"/>
                    <a:gd name="T4" fmla="*/ 244 w 728"/>
                    <a:gd name="T5" fmla="*/ 263 h 264"/>
                    <a:gd name="T6" fmla="*/ 507 w 728"/>
                    <a:gd name="T7" fmla="*/ 263 h 264"/>
                    <a:gd name="T8" fmla="*/ 715 w 728"/>
                    <a:gd name="T9" fmla="*/ 197 h 264"/>
                    <a:gd name="T10" fmla="*/ 727 w 728"/>
                    <a:gd name="T11" fmla="*/ 7 h 264"/>
                    <a:gd name="T12" fmla="*/ 317 w 728"/>
                    <a:gd name="T13" fmla="*/ 0 h 264"/>
                    <a:gd name="T14" fmla="*/ 0 w 728"/>
                    <a:gd name="T15" fmla="*/ 138 h 26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8"/>
                    <a:gd name="T25" fmla="*/ 0 h 264"/>
                    <a:gd name="T26" fmla="*/ 728 w 728"/>
                    <a:gd name="T27" fmla="*/ 264 h 26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8" h="264">
                      <a:moveTo>
                        <a:pt x="0" y="138"/>
                      </a:moveTo>
                      <a:lnTo>
                        <a:pt x="4" y="219"/>
                      </a:lnTo>
                      <a:lnTo>
                        <a:pt x="244" y="263"/>
                      </a:lnTo>
                      <a:lnTo>
                        <a:pt x="507" y="263"/>
                      </a:lnTo>
                      <a:lnTo>
                        <a:pt x="715" y="197"/>
                      </a:lnTo>
                      <a:lnTo>
                        <a:pt x="727" y="7"/>
                      </a:lnTo>
                      <a:lnTo>
                        <a:pt x="317" y="0"/>
                      </a:lnTo>
                      <a:lnTo>
                        <a:pt x="0" y="138"/>
                      </a:lnTo>
                    </a:path>
                  </a:pathLst>
                </a:custGeom>
                <a:solidFill>
                  <a:srgbClr val="40404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26" name="Freeform 156"/>
                <p:cNvSpPr>
                  <a:spLocks/>
                </p:cNvSpPr>
                <p:nvPr/>
              </p:nvSpPr>
              <p:spPr bwMode="auto">
                <a:xfrm>
                  <a:off x="3088" y="3230"/>
                  <a:ext cx="689" cy="146"/>
                </a:xfrm>
                <a:custGeom>
                  <a:avLst/>
                  <a:gdLst>
                    <a:gd name="T0" fmla="*/ 0 w 689"/>
                    <a:gd name="T1" fmla="*/ 49 h 146"/>
                    <a:gd name="T2" fmla="*/ 4 w 689"/>
                    <a:gd name="T3" fmla="*/ 107 h 146"/>
                    <a:gd name="T4" fmla="*/ 217 w 689"/>
                    <a:gd name="T5" fmla="*/ 145 h 146"/>
                    <a:gd name="T6" fmla="*/ 495 w 689"/>
                    <a:gd name="T7" fmla="*/ 145 h 146"/>
                    <a:gd name="T8" fmla="*/ 688 w 689"/>
                    <a:gd name="T9" fmla="*/ 78 h 146"/>
                    <a:gd name="T10" fmla="*/ 688 w 689"/>
                    <a:gd name="T11" fmla="*/ 0 h 146"/>
                    <a:gd name="T12" fmla="*/ 504 w 689"/>
                    <a:gd name="T13" fmla="*/ 78 h 146"/>
                    <a:gd name="T14" fmla="*/ 221 w 689"/>
                    <a:gd name="T15" fmla="*/ 81 h 146"/>
                    <a:gd name="T16" fmla="*/ 0 w 689"/>
                    <a:gd name="T17" fmla="*/ 49 h 1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89"/>
                    <a:gd name="T28" fmla="*/ 0 h 146"/>
                    <a:gd name="T29" fmla="*/ 689 w 689"/>
                    <a:gd name="T30" fmla="*/ 146 h 14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89" h="146">
                      <a:moveTo>
                        <a:pt x="0" y="49"/>
                      </a:moveTo>
                      <a:lnTo>
                        <a:pt x="4" y="107"/>
                      </a:lnTo>
                      <a:lnTo>
                        <a:pt x="217" y="145"/>
                      </a:lnTo>
                      <a:lnTo>
                        <a:pt x="495" y="145"/>
                      </a:lnTo>
                      <a:lnTo>
                        <a:pt x="688" y="78"/>
                      </a:lnTo>
                      <a:lnTo>
                        <a:pt x="688" y="0"/>
                      </a:lnTo>
                      <a:lnTo>
                        <a:pt x="504" y="78"/>
                      </a:lnTo>
                      <a:lnTo>
                        <a:pt x="221" y="81"/>
                      </a:lnTo>
                      <a:lnTo>
                        <a:pt x="0" y="49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006" name="Freeform 157"/>
              <p:cNvSpPr>
                <a:spLocks/>
              </p:cNvSpPr>
              <p:nvPr/>
            </p:nvSpPr>
            <p:spPr bwMode="auto">
              <a:xfrm>
                <a:off x="2850" y="2891"/>
                <a:ext cx="925" cy="757"/>
              </a:xfrm>
              <a:custGeom>
                <a:avLst/>
                <a:gdLst>
                  <a:gd name="T0" fmla="*/ 187 w 925"/>
                  <a:gd name="T1" fmla="*/ 582 h 757"/>
                  <a:gd name="T2" fmla="*/ 183 w 925"/>
                  <a:gd name="T3" fmla="*/ 733 h 757"/>
                  <a:gd name="T4" fmla="*/ 103 w 925"/>
                  <a:gd name="T5" fmla="*/ 756 h 757"/>
                  <a:gd name="T6" fmla="*/ 13 w 925"/>
                  <a:gd name="T7" fmla="*/ 749 h 757"/>
                  <a:gd name="T8" fmla="*/ 7 w 925"/>
                  <a:gd name="T9" fmla="*/ 521 h 757"/>
                  <a:gd name="T10" fmla="*/ 10 w 925"/>
                  <a:gd name="T11" fmla="*/ 407 h 757"/>
                  <a:gd name="T12" fmla="*/ 10 w 925"/>
                  <a:gd name="T13" fmla="*/ 354 h 757"/>
                  <a:gd name="T14" fmla="*/ 0 w 925"/>
                  <a:gd name="T15" fmla="*/ 309 h 757"/>
                  <a:gd name="T16" fmla="*/ 0 w 925"/>
                  <a:gd name="T17" fmla="*/ 273 h 757"/>
                  <a:gd name="T18" fmla="*/ 11 w 925"/>
                  <a:gd name="T19" fmla="*/ 241 h 757"/>
                  <a:gd name="T20" fmla="*/ 51 w 925"/>
                  <a:gd name="T21" fmla="*/ 199 h 757"/>
                  <a:gd name="T22" fmla="*/ 99 w 925"/>
                  <a:gd name="T23" fmla="*/ 174 h 757"/>
                  <a:gd name="T24" fmla="*/ 209 w 925"/>
                  <a:gd name="T25" fmla="*/ 133 h 757"/>
                  <a:gd name="T26" fmla="*/ 370 w 925"/>
                  <a:gd name="T27" fmla="*/ 93 h 757"/>
                  <a:gd name="T28" fmla="*/ 402 w 925"/>
                  <a:gd name="T29" fmla="*/ 90 h 757"/>
                  <a:gd name="T30" fmla="*/ 423 w 925"/>
                  <a:gd name="T31" fmla="*/ 93 h 757"/>
                  <a:gd name="T32" fmla="*/ 429 w 925"/>
                  <a:gd name="T33" fmla="*/ 85 h 757"/>
                  <a:gd name="T34" fmla="*/ 437 w 925"/>
                  <a:gd name="T35" fmla="*/ 76 h 757"/>
                  <a:gd name="T36" fmla="*/ 448 w 925"/>
                  <a:gd name="T37" fmla="*/ 78 h 757"/>
                  <a:gd name="T38" fmla="*/ 461 w 925"/>
                  <a:gd name="T39" fmla="*/ 79 h 757"/>
                  <a:gd name="T40" fmla="*/ 468 w 925"/>
                  <a:gd name="T41" fmla="*/ 62 h 757"/>
                  <a:gd name="T42" fmla="*/ 480 w 925"/>
                  <a:gd name="T43" fmla="*/ 53 h 757"/>
                  <a:gd name="T44" fmla="*/ 492 w 925"/>
                  <a:gd name="T45" fmla="*/ 51 h 757"/>
                  <a:gd name="T46" fmla="*/ 509 w 925"/>
                  <a:gd name="T47" fmla="*/ 51 h 757"/>
                  <a:gd name="T48" fmla="*/ 506 w 925"/>
                  <a:gd name="T49" fmla="*/ 37 h 757"/>
                  <a:gd name="T50" fmla="*/ 526 w 925"/>
                  <a:gd name="T51" fmla="*/ 0 h 757"/>
                  <a:gd name="T52" fmla="*/ 902 w 925"/>
                  <a:gd name="T53" fmla="*/ 10 h 757"/>
                  <a:gd name="T54" fmla="*/ 901 w 925"/>
                  <a:gd name="T55" fmla="*/ 49 h 757"/>
                  <a:gd name="T56" fmla="*/ 908 w 925"/>
                  <a:gd name="T57" fmla="*/ 85 h 757"/>
                  <a:gd name="T58" fmla="*/ 913 w 925"/>
                  <a:gd name="T59" fmla="*/ 110 h 757"/>
                  <a:gd name="T60" fmla="*/ 920 w 925"/>
                  <a:gd name="T61" fmla="*/ 141 h 757"/>
                  <a:gd name="T62" fmla="*/ 924 w 925"/>
                  <a:gd name="T63" fmla="*/ 192 h 757"/>
                  <a:gd name="T64" fmla="*/ 918 w 925"/>
                  <a:gd name="T65" fmla="*/ 222 h 757"/>
                  <a:gd name="T66" fmla="*/ 908 w 925"/>
                  <a:gd name="T67" fmla="*/ 251 h 757"/>
                  <a:gd name="T68" fmla="*/ 894 w 925"/>
                  <a:gd name="T69" fmla="*/ 274 h 757"/>
                  <a:gd name="T70" fmla="*/ 877 w 925"/>
                  <a:gd name="T71" fmla="*/ 283 h 757"/>
                  <a:gd name="T72" fmla="*/ 850 w 925"/>
                  <a:gd name="T73" fmla="*/ 291 h 757"/>
                  <a:gd name="T74" fmla="*/ 813 w 925"/>
                  <a:gd name="T75" fmla="*/ 303 h 757"/>
                  <a:gd name="T76" fmla="*/ 797 w 925"/>
                  <a:gd name="T77" fmla="*/ 323 h 757"/>
                  <a:gd name="T78" fmla="*/ 778 w 925"/>
                  <a:gd name="T79" fmla="*/ 339 h 757"/>
                  <a:gd name="T80" fmla="*/ 747 w 925"/>
                  <a:gd name="T81" fmla="*/ 354 h 757"/>
                  <a:gd name="T82" fmla="*/ 711 w 925"/>
                  <a:gd name="T83" fmla="*/ 366 h 757"/>
                  <a:gd name="T84" fmla="*/ 654 w 925"/>
                  <a:gd name="T85" fmla="*/ 372 h 757"/>
                  <a:gd name="T86" fmla="*/ 605 w 925"/>
                  <a:gd name="T87" fmla="*/ 372 h 757"/>
                  <a:gd name="T88" fmla="*/ 568 w 925"/>
                  <a:gd name="T89" fmla="*/ 368 h 757"/>
                  <a:gd name="T90" fmla="*/ 534 w 925"/>
                  <a:gd name="T91" fmla="*/ 366 h 757"/>
                  <a:gd name="T92" fmla="*/ 509 w 925"/>
                  <a:gd name="T93" fmla="*/ 379 h 757"/>
                  <a:gd name="T94" fmla="*/ 460 w 925"/>
                  <a:gd name="T95" fmla="*/ 376 h 757"/>
                  <a:gd name="T96" fmla="*/ 259 w 925"/>
                  <a:gd name="T97" fmla="*/ 395 h 757"/>
                  <a:gd name="T98" fmla="*/ 214 w 925"/>
                  <a:gd name="T99" fmla="*/ 405 h 757"/>
                  <a:gd name="T100" fmla="*/ 206 w 925"/>
                  <a:gd name="T101" fmla="*/ 415 h 757"/>
                  <a:gd name="T102" fmla="*/ 177 w 925"/>
                  <a:gd name="T103" fmla="*/ 419 h 757"/>
                  <a:gd name="T104" fmla="*/ 189 w 925"/>
                  <a:gd name="T105" fmla="*/ 438 h 757"/>
                  <a:gd name="T106" fmla="*/ 179 w 925"/>
                  <a:gd name="T107" fmla="*/ 462 h 757"/>
                  <a:gd name="T108" fmla="*/ 187 w 925"/>
                  <a:gd name="T109" fmla="*/ 520 h 757"/>
                  <a:gd name="T110" fmla="*/ 187 w 925"/>
                  <a:gd name="T111" fmla="*/ 582 h 75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25"/>
                  <a:gd name="T169" fmla="*/ 0 h 757"/>
                  <a:gd name="T170" fmla="*/ 925 w 925"/>
                  <a:gd name="T171" fmla="*/ 757 h 75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25" h="757">
                    <a:moveTo>
                      <a:pt x="187" y="582"/>
                    </a:moveTo>
                    <a:lnTo>
                      <a:pt x="183" y="733"/>
                    </a:lnTo>
                    <a:lnTo>
                      <a:pt x="103" y="756"/>
                    </a:lnTo>
                    <a:lnTo>
                      <a:pt x="13" y="749"/>
                    </a:lnTo>
                    <a:lnTo>
                      <a:pt x="7" y="521"/>
                    </a:lnTo>
                    <a:lnTo>
                      <a:pt x="10" y="407"/>
                    </a:lnTo>
                    <a:lnTo>
                      <a:pt x="10" y="354"/>
                    </a:lnTo>
                    <a:lnTo>
                      <a:pt x="0" y="309"/>
                    </a:lnTo>
                    <a:lnTo>
                      <a:pt x="0" y="273"/>
                    </a:lnTo>
                    <a:lnTo>
                      <a:pt x="11" y="241"/>
                    </a:lnTo>
                    <a:lnTo>
                      <a:pt x="51" y="199"/>
                    </a:lnTo>
                    <a:lnTo>
                      <a:pt x="99" y="174"/>
                    </a:lnTo>
                    <a:lnTo>
                      <a:pt x="209" y="133"/>
                    </a:lnTo>
                    <a:lnTo>
                      <a:pt x="370" y="93"/>
                    </a:lnTo>
                    <a:lnTo>
                      <a:pt x="402" y="90"/>
                    </a:lnTo>
                    <a:lnTo>
                      <a:pt x="423" y="93"/>
                    </a:lnTo>
                    <a:lnTo>
                      <a:pt x="429" y="85"/>
                    </a:lnTo>
                    <a:lnTo>
                      <a:pt x="437" y="76"/>
                    </a:lnTo>
                    <a:lnTo>
                      <a:pt x="448" y="78"/>
                    </a:lnTo>
                    <a:lnTo>
                      <a:pt x="461" y="79"/>
                    </a:lnTo>
                    <a:lnTo>
                      <a:pt x="468" y="62"/>
                    </a:lnTo>
                    <a:lnTo>
                      <a:pt x="480" y="53"/>
                    </a:lnTo>
                    <a:lnTo>
                      <a:pt x="492" y="51"/>
                    </a:lnTo>
                    <a:lnTo>
                      <a:pt x="509" y="51"/>
                    </a:lnTo>
                    <a:lnTo>
                      <a:pt x="506" y="37"/>
                    </a:lnTo>
                    <a:lnTo>
                      <a:pt x="526" y="0"/>
                    </a:lnTo>
                    <a:lnTo>
                      <a:pt x="902" y="10"/>
                    </a:lnTo>
                    <a:lnTo>
                      <a:pt x="901" y="49"/>
                    </a:lnTo>
                    <a:lnTo>
                      <a:pt x="908" y="85"/>
                    </a:lnTo>
                    <a:lnTo>
                      <a:pt x="913" y="110"/>
                    </a:lnTo>
                    <a:lnTo>
                      <a:pt x="920" y="141"/>
                    </a:lnTo>
                    <a:lnTo>
                      <a:pt x="924" y="192"/>
                    </a:lnTo>
                    <a:lnTo>
                      <a:pt x="918" y="222"/>
                    </a:lnTo>
                    <a:lnTo>
                      <a:pt x="908" y="251"/>
                    </a:lnTo>
                    <a:lnTo>
                      <a:pt x="894" y="274"/>
                    </a:lnTo>
                    <a:lnTo>
                      <a:pt x="877" y="283"/>
                    </a:lnTo>
                    <a:lnTo>
                      <a:pt x="850" y="291"/>
                    </a:lnTo>
                    <a:lnTo>
                      <a:pt x="813" y="303"/>
                    </a:lnTo>
                    <a:lnTo>
                      <a:pt x="797" y="323"/>
                    </a:lnTo>
                    <a:lnTo>
                      <a:pt x="778" y="339"/>
                    </a:lnTo>
                    <a:lnTo>
                      <a:pt x="747" y="354"/>
                    </a:lnTo>
                    <a:lnTo>
                      <a:pt x="711" y="366"/>
                    </a:lnTo>
                    <a:lnTo>
                      <a:pt x="654" y="372"/>
                    </a:lnTo>
                    <a:lnTo>
                      <a:pt x="605" y="372"/>
                    </a:lnTo>
                    <a:lnTo>
                      <a:pt x="568" y="368"/>
                    </a:lnTo>
                    <a:lnTo>
                      <a:pt x="534" y="366"/>
                    </a:lnTo>
                    <a:lnTo>
                      <a:pt x="509" y="379"/>
                    </a:lnTo>
                    <a:lnTo>
                      <a:pt x="460" y="376"/>
                    </a:lnTo>
                    <a:lnTo>
                      <a:pt x="259" y="395"/>
                    </a:lnTo>
                    <a:lnTo>
                      <a:pt x="214" y="405"/>
                    </a:lnTo>
                    <a:lnTo>
                      <a:pt x="206" y="415"/>
                    </a:lnTo>
                    <a:lnTo>
                      <a:pt x="177" y="419"/>
                    </a:lnTo>
                    <a:lnTo>
                      <a:pt x="189" y="438"/>
                    </a:lnTo>
                    <a:lnTo>
                      <a:pt x="179" y="462"/>
                    </a:lnTo>
                    <a:lnTo>
                      <a:pt x="187" y="520"/>
                    </a:lnTo>
                    <a:lnTo>
                      <a:pt x="187" y="582"/>
                    </a:lnTo>
                  </a:path>
                </a:pathLst>
              </a:custGeom>
              <a:solidFill>
                <a:srgbClr val="60606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7" name="Freeform 158"/>
              <p:cNvSpPr>
                <a:spLocks/>
              </p:cNvSpPr>
              <p:nvPr/>
            </p:nvSpPr>
            <p:spPr bwMode="auto">
              <a:xfrm>
                <a:off x="2862" y="2928"/>
                <a:ext cx="902" cy="704"/>
              </a:xfrm>
              <a:custGeom>
                <a:avLst/>
                <a:gdLst>
                  <a:gd name="T0" fmla="*/ 873 w 902"/>
                  <a:gd name="T1" fmla="*/ 41 h 704"/>
                  <a:gd name="T2" fmla="*/ 896 w 902"/>
                  <a:gd name="T3" fmla="*/ 89 h 704"/>
                  <a:gd name="T4" fmla="*/ 877 w 902"/>
                  <a:gd name="T5" fmla="*/ 229 h 704"/>
                  <a:gd name="T6" fmla="*/ 827 w 902"/>
                  <a:gd name="T7" fmla="*/ 229 h 704"/>
                  <a:gd name="T8" fmla="*/ 773 w 902"/>
                  <a:gd name="T9" fmla="*/ 280 h 704"/>
                  <a:gd name="T10" fmla="*/ 644 w 902"/>
                  <a:gd name="T11" fmla="*/ 314 h 704"/>
                  <a:gd name="T12" fmla="*/ 523 w 902"/>
                  <a:gd name="T13" fmla="*/ 314 h 704"/>
                  <a:gd name="T14" fmla="*/ 568 w 902"/>
                  <a:gd name="T15" fmla="*/ 264 h 704"/>
                  <a:gd name="T16" fmla="*/ 511 w 902"/>
                  <a:gd name="T17" fmla="*/ 312 h 704"/>
                  <a:gd name="T18" fmla="*/ 451 w 902"/>
                  <a:gd name="T19" fmla="*/ 324 h 704"/>
                  <a:gd name="T20" fmla="*/ 492 w 902"/>
                  <a:gd name="T21" fmla="*/ 293 h 704"/>
                  <a:gd name="T22" fmla="*/ 427 w 902"/>
                  <a:gd name="T23" fmla="*/ 328 h 704"/>
                  <a:gd name="T24" fmla="*/ 222 w 902"/>
                  <a:gd name="T25" fmla="*/ 357 h 704"/>
                  <a:gd name="T26" fmla="*/ 166 w 902"/>
                  <a:gd name="T27" fmla="*/ 375 h 704"/>
                  <a:gd name="T28" fmla="*/ 113 w 902"/>
                  <a:gd name="T29" fmla="*/ 362 h 704"/>
                  <a:gd name="T30" fmla="*/ 162 w 902"/>
                  <a:gd name="T31" fmla="*/ 384 h 704"/>
                  <a:gd name="T32" fmla="*/ 164 w 902"/>
                  <a:gd name="T33" fmla="*/ 420 h 704"/>
                  <a:gd name="T34" fmla="*/ 109 w 902"/>
                  <a:gd name="T35" fmla="*/ 694 h 704"/>
                  <a:gd name="T36" fmla="*/ 16 w 902"/>
                  <a:gd name="T37" fmla="*/ 694 h 704"/>
                  <a:gd name="T38" fmla="*/ 0 w 902"/>
                  <a:gd name="T39" fmla="*/ 274 h 704"/>
                  <a:gd name="T40" fmla="*/ 25 w 902"/>
                  <a:gd name="T41" fmla="*/ 195 h 704"/>
                  <a:gd name="T42" fmla="*/ 130 w 902"/>
                  <a:gd name="T43" fmla="*/ 132 h 704"/>
                  <a:gd name="T44" fmla="*/ 355 w 902"/>
                  <a:gd name="T45" fmla="*/ 64 h 704"/>
                  <a:gd name="T46" fmla="*/ 430 w 902"/>
                  <a:gd name="T47" fmla="*/ 93 h 704"/>
                  <a:gd name="T48" fmla="*/ 461 w 902"/>
                  <a:gd name="T49" fmla="*/ 97 h 704"/>
                  <a:gd name="T50" fmla="*/ 423 w 902"/>
                  <a:gd name="T51" fmla="*/ 59 h 704"/>
                  <a:gd name="T52" fmla="*/ 447 w 902"/>
                  <a:gd name="T53" fmla="*/ 49 h 704"/>
                  <a:gd name="T54" fmla="*/ 471 w 902"/>
                  <a:gd name="T55" fmla="*/ 73 h 704"/>
                  <a:gd name="T56" fmla="*/ 473 w 902"/>
                  <a:gd name="T57" fmla="*/ 60 h 704"/>
                  <a:gd name="T58" fmla="*/ 469 w 902"/>
                  <a:gd name="T59" fmla="*/ 31 h 704"/>
                  <a:gd name="T60" fmla="*/ 525 w 902"/>
                  <a:gd name="T61" fmla="*/ 51 h 704"/>
                  <a:gd name="T62" fmla="*/ 520 w 902"/>
                  <a:gd name="T63" fmla="*/ 29 h 704"/>
                  <a:gd name="T64" fmla="*/ 507 w 902"/>
                  <a:gd name="T65" fmla="*/ 0 h 704"/>
                  <a:gd name="T66" fmla="*/ 564 w 902"/>
                  <a:gd name="T67" fmla="*/ 25 h 704"/>
                  <a:gd name="T68" fmla="*/ 668 w 902"/>
                  <a:gd name="T69" fmla="*/ 48 h 704"/>
                  <a:gd name="T70" fmla="*/ 691 w 902"/>
                  <a:gd name="T71" fmla="*/ 16 h 704"/>
                  <a:gd name="T72" fmla="*/ 717 w 902"/>
                  <a:gd name="T73" fmla="*/ 51 h 704"/>
                  <a:gd name="T74" fmla="*/ 769 w 902"/>
                  <a:gd name="T75" fmla="*/ 29 h 704"/>
                  <a:gd name="T76" fmla="*/ 791 w 902"/>
                  <a:gd name="T77" fmla="*/ 59 h 704"/>
                  <a:gd name="T78" fmla="*/ 855 w 902"/>
                  <a:gd name="T79" fmla="*/ 49 h 704"/>
                  <a:gd name="T80" fmla="*/ 871 w 902"/>
                  <a:gd name="T81" fmla="*/ 15 h 70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02"/>
                  <a:gd name="T124" fmla="*/ 0 h 704"/>
                  <a:gd name="T125" fmla="*/ 902 w 902"/>
                  <a:gd name="T126" fmla="*/ 704 h 70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02" h="704">
                    <a:moveTo>
                      <a:pt x="871" y="15"/>
                    </a:moveTo>
                    <a:lnTo>
                      <a:pt x="873" y="41"/>
                    </a:lnTo>
                    <a:lnTo>
                      <a:pt x="883" y="31"/>
                    </a:lnTo>
                    <a:lnTo>
                      <a:pt x="896" y="89"/>
                    </a:lnTo>
                    <a:lnTo>
                      <a:pt x="901" y="158"/>
                    </a:lnTo>
                    <a:lnTo>
                      <a:pt x="877" y="229"/>
                    </a:lnTo>
                    <a:lnTo>
                      <a:pt x="823" y="245"/>
                    </a:lnTo>
                    <a:lnTo>
                      <a:pt x="827" y="229"/>
                    </a:lnTo>
                    <a:lnTo>
                      <a:pt x="799" y="254"/>
                    </a:lnTo>
                    <a:lnTo>
                      <a:pt x="773" y="280"/>
                    </a:lnTo>
                    <a:lnTo>
                      <a:pt x="715" y="308"/>
                    </a:lnTo>
                    <a:lnTo>
                      <a:pt x="644" y="314"/>
                    </a:lnTo>
                    <a:lnTo>
                      <a:pt x="558" y="318"/>
                    </a:lnTo>
                    <a:lnTo>
                      <a:pt x="523" y="314"/>
                    </a:lnTo>
                    <a:lnTo>
                      <a:pt x="555" y="299"/>
                    </a:lnTo>
                    <a:lnTo>
                      <a:pt x="568" y="264"/>
                    </a:lnTo>
                    <a:lnTo>
                      <a:pt x="542" y="293"/>
                    </a:lnTo>
                    <a:lnTo>
                      <a:pt x="511" y="312"/>
                    </a:lnTo>
                    <a:lnTo>
                      <a:pt x="482" y="328"/>
                    </a:lnTo>
                    <a:lnTo>
                      <a:pt x="451" y="324"/>
                    </a:lnTo>
                    <a:lnTo>
                      <a:pt x="471" y="310"/>
                    </a:lnTo>
                    <a:lnTo>
                      <a:pt x="492" y="293"/>
                    </a:lnTo>
                    <a:lnTo>
                      <a:pt x="460" y="303"/>
                    </a:lnTo>
                    <a:lnTo>
                      <a:pt x="427" y="328"/>
                    </a:lnTo>
                    <a:lnTo>
                      <a:pt x="325" y="341"/>
                    </a:lnTo>
                    <a:lnTo>
                      <a:pt x="222" y="357"/>
                    </a:lnTo>
                    <a:lnTo>
                      <a:pt x="178" y="369"/>
                    </a:lnTo>
                    <a:lnTo>
                      <a:pt x="166" y="375"/>
                    </a:lnTo>
                    <a:lnTo>
                      <a:pt x="147" y="367"/>
                    </a:lnTo>
                    <a:lnTo>
                      <a:pt x="113" y="362"/>
                    </a:lnTo>
                    <a:lnTo>
                      <a:pt x="132" y="373"/>
                    </a:lnTo>
                    <a:lnTo>
                      <a:pt x="162" y="384"/>
                    </a:lnTo>
                    <a:lnTo>
                      <a:pt x="174" y="393"/>
                    </a:lnTo>
                    <a:lnTo>
                      <a:pt x="164" y="420"/>
                    </a:lnTo>
                    <a:lnTo>
                      <a:pt x="167" y="681"/>
                    </a:lnTo>
                    <a:lnTo>
                      <a:pt x="109" y="694"/>
                    </a:lnTo>
                    <a:lnTo>
                      <a:pt x="65" y="703"/>
                    </a:lnTo>
                    <a:lnTo>
                      <a:pt x="16" y="694"/>
                    </a:lnTo>
                    <a:lnTo>
                      <a:pt x="15" y="347"/>
                    </a:lnTo>
                    <a:lnTo>
                      <a:pt x="0" y="274"/>
                    </a:lnTo>
                    <a:lnTo>
                      <a:pt x="3" y="227"/>
                    </a:lnTo>
                    <a:lnTo>
                      <a:pt x="25" y="195"/>
                    </a:lnTo>
                    <a:lnTo>
                      <a:pt x="54" y="165"/>
                    </a:lnTo>
                    <a:lnTo>
                      <a:pt x="130" y="132"/>
                    </a:lnTo>
                    <a:lnTo>
                      <a:pt x="223" y="99"/>
                    </a:lnTo>
                    <a:lnTo>
                      <a:pt x="355" y="64"/>
                    </a:lnTo>
                    <a:lnTo>
                      <a:pt x="408" y="60"/>
                    </a:lnTo>
                    <a:lnTo>
                      <a:pt x="430" y="93"/>
                    </a:lnTo>
                    <a:lnTo>
                      <a:pt x="497" y="128"/>
                    </a:lnTo>
                    <a:lnTo>
                      <a:pt x="461" y="97"/>
                    </a:lnTo>
                    <a:lnTo>
                      <a:pt x="434" y="81"/>
                    </a:lnTo>
                    <a:lnTo>
                      <a:pt x="423" y="59"/>
                    </a:lnTo>
                    <a:lnTo>
                      <a:pt x="427" y="49"/>
                    </a:lnTo>
                    <a:lnTo>
                      <a:pt x="447" y="49"/>
                    </a:lnTo>
                    <a:lnTo>
                      <a:pt x="460" y="60"/>
                    </a:lnTo>
                    <a:lnTo>
                      <a:pt x="471" y="73"/>
                    </a:lnTo>
                    <a:lnTo>
                      <a:pt x="501" y="85"/>
                    </a:lnTo>
                    <a:lnTo>
                      <a:pt x="473" y="60"/>
                    </a:lnTo>
                    <a:lnTo>
                      <a:pt x="461" y="43"/>
                    </a:lnTo>
                    <a:lnTo>
                      <a:pt x="469" y="31"/>
                    </a:lnTo>
                    <a:lnTo>
                      <a:pt x="493" y="23"/>
                    </a:lnTo>
                    <a:lnTo>
                      <a:pt x="525" y="51"/>
                    </a:lnTo>
                    <a:lnTo>
                      <a:pt x="555" y="68"/>
                    </a:lnTo>
                    <a:lnTo>
                      <a:pt x="520" y="29"/>
                    </a:lnTo>
                    <a:lnTo>
                      <a:pt x="507" y="12"/>
                    </a:lnTo>
                    <a:lnTo>
                      <a:pt x="507" y="0"/>
                    </a:lnTo>
                    <a:lnTo>
                      <a:pt x="536" y="4"/>
                    </a:lnTo>
                    <a:lnTo>
                      <a:pt x="564" y="25"/>
                    </a:lnTo>
                    <a:lnTo>
                      <a:pt x="582" y="39"/>
                    </a:lnTo>
                    <a:lnTo>
                      <a:pt x="668" y="48"/>
                    </a:lnTo>
                    <a:lnTo>
                      <a:pt x="665" y="25"/>
                    </a:lnTo>
                    <a:lnTo>
                      <a:pt x="691" y="16"/>
                    </a:lnTo>
                    <a:lnTo>
                      <a:pt x="691" y="45"/>
                    </a:lnTo>
                    <a:lnTo>
                      <a:pt x="717" y="51"/>
                    </a:lnTo>
                    <a:lnTo>
                      <a:pt x="773" y="59"/>
                    </a:lnTo>
                    <a:lnTo>
                      <a:pt x="769" y="29"/>
                    </a:lnTo>
                    <a:lnTo>
                      <a:pt x="789" y="29"/>
                    </a:lnTo>
                    <a:lnTo>
                      <a:pt x="791" y="59"/>
                    </a:lnTo>
                    <a:lnTo>
                      <a:pt x="823" y="58"/>
                    </a:lnTo>
                    <a:lnTo>
                      <a:pt x="855" y="49"/>
                    </a:lnTo>
                    <a:lnTo>
                      <a:pt x="858" y="25"/>
                    </a:lnTo>
                    <a:lnTo>
                      <a:pt x="871" y="15"/>
                    </a:lnTo>
                  </a:path>
                </a:pathLst>
              </a:custGeom>
              <a:solidFill>
                <a:srgbClr val="80808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8" name="Freeform 159"/>
              <p:cNvSpPr>
                <a:spLocks/>
              </p:cNvSpPr>
              <p:nvPr/>
            </p:nvSpPr>
            <p:spPr bwMode="auto">
              <a:xfrm>
                <a:off x="2962" y="3157"/>
                <a:ext cx="369" cy="91"/>
              </a:xfrm>
              <a:custGeom>
                <a:avLst/>
                <a:gdLst>
                  <a:gd name="T0" fmla="*/ 368 w 369"/>
                  <a:gd name="T1" fmla="*/ 0 h 91"/>
                  <a:gd name="T2" fmla="*/ 274 w 369"/>
                  <a:gd name="T3" fmla="*/ 4 h 91"/>
                  <a:gd name="T4" fmla="*/ 178 w 369"/>
                  <a:gd name="T5" fmla="*/ 27 h 91"/>
                  <a:gd name="T6" fmla="*/ 107 w 369"/>
                  <a:gd name="T7" fmla="*/ 31 h 91"/>
                  <a:gd name="T8" fmla="*/ 48 w 369"/>
                  <a:gd name="T9" fmla="*/ 42 h 91"/>
                  <a:gd name="T10" fmla="*/ 28 w 369"/>
                  <a:gd name="T11" fmla="*/ 72 h 91"/>
                  <a:gd name="T12" fmla="*/ 0 w 369"/>
                  <a:gd name="T13" fmla="*/ 90 h 91"/>
                  <a:gd name="T14" fmla="*/ 28 w 369"/>
                  <a:gd name="T15" fmla="*/ 84 h 91"/>
                  <a:gd name="T16" fmla="*/ 52 w 369"/>
                  <a:gd name="T17" fmla="*/ 50 h 91"/>
                  <a:gd name="T18" fmla="*/ 131 w 369"/>
                  <a:gd name="T19" fmla="*/ 35 h 91"/>
                  <a:gd name="T20" fmla="*/ 178 w 369"/>
                  <a:gd name="T21" fmla="*/ 35 h 91"/>
                  <a:gd name="T22" fmla="*/ 215 w 369"/>
                  <a:gd name="T23" fmla="*/ 27 h 91"/>
                  <a:gd name="T24" fmla="*/ 280 w 369"/>
                  <a:gd name="T25" fmla="*/ 9 h 91"/>
                  <a:gd name="T26" fmla="*/ 368 w 369"/>
                  <a:gd name="T27" fmla="*/ 0 h 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69"/>
                  <a:gd name="T43" fmla="*/ 0 h 91"/>
                  <a:gd name="T44" fmla="*/ 369 w 369"/>
                  <a:gd name="T45" fmla="*/ 91 h 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69" h="91">
                    <a:moveTo>
                      <a:pt x="368" y="0"/>
                    </a:moveTo>
                    <a:lnTo>
                      <a:pt x="274" y="4"/>
                    </a:lnTo>
                    <a:lnTo>
                      <a:pt x="178" y="27"/>
                    </a:lnTo>
                    <a:lnTo>
                      <a:pt x="107" y="31"/>
                    </a:lnTo>
                    <a:lnTo>
                      <a:pt x="48" y="42"/>
                    </a:lnTo>
                    <a:lnTo>
                      <a:pt x="28" y="72"/>
                    </a:lnTo>
                    <a:lnTo>
                      <a:pt x="0" y="90"/>
                    </a:lnTo>
                    <a:lnTo>
                      <a:pt x="28" y="84"/>
                    </a:lnTo>
                    <a:lnTo>
                      <a:pt x="52" y="50"/>
                    </a:lnTo>
                    <a:lnTo>
                      <a:pt x="131" y="35"/>
                    </a:lnTo>
                    <a:lnTo>
                      <a:pt x="178" y="35"/>
                    </a:lnTo>
                    <a:lnTo>
                      <a:pt x="215" y="27"/>
                    </a:lnTo>
                    <a:lnTo>
                      <a:pt x="280" y="9"/>
                    </a:lnTo>
                    <a:lnTo>
                      <a:pt x="368" y="0"/>
                    </a:lnTo>
                  </a:path>
                </a:pathLst>
              </a:custGeom>
              <a:solidFill>
                <a:srgbClr val="606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9" name="Freeform 160"/>
              <p:cNvSpPr>
                <a:spLocks/>
              </p:cNvSpPr>
              <p:nvPr/>
            </p:nvSpPr>
            <p:spPr bwMode="auto">
              <a:xfrm>
                <a:off x="3520" y="3065"/>
                <a:ext cx="118" cy="17"/>
              </a:xfrm>
              <a:custGeom>
                <a:avLst/>
                <a:gdLst>
                  <a:gd name="T0" fmla="*/ 117 w 118"/>
                  <a:gd name="T1" fmla="*/ 0 h 17"/>
                  <a:gd name="T2" fmla="*/ 63 w 118"/>
                  <a:gd name="T3" fmla="*/ 16 h 17"/>
                  <a:gd name="T4" fmla="*/ 0 w 118"/>
                  <a:gd name="T5" fmla="*/ 12 h 17"/>
                  <a:gd name="T6" fmla="*/ 117 w 118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8"/>
                  <a:gd name="T13" fmla="*/ 0 h 17"/>
                  <a:gd name="T14" fmla="*/ 118 w 118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8" h="17">
                    <a:moveTo>
                      <a:pt x="117" y="0"/>
                    </a:moveTo>
                    <a:lnTo>
                      <a:pt x="63" y="16"/>
                    </a:lnTo>
                    <a:lnTo>
                      <a:pt x="0" y="12"/>
                    </a:lnTo>
                    <a:lnTo>
                      <a:pt x="117" y="0"/>
                    </a:lnTo>
                  </a:path>
                </a:pathLst>
              </a:custGeom>
              <a:solidFill>
                <a:srgbClr val="606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0" name="Freeform 161"/>
              <p:cNvSpPr>
                <a:spLocks/>
              </p:cNvSpPr>
              <p:nvPr/>
            </p:nvSpPr>
            <p:spPr bwMode="auto">
              <a:xfrm>
                <a:off x="3690" y="3031"/>
                <a:ext cx="70" cy="21"/>
              </a:xfrm>
              <a:custGeom>
                <a:avLst/>
                <a:gdLst>
                  <a:gd name="T0" fmla="*/ 69 w 70"/>
                  <a:gd name="T1" fmla="*/ 0 h 21"/>
                  <a:gd name="T2" fmla="*/ 51 w 70"/>
                  <a:gd name="T3" fmla="*/ 12 h 21"/>
                  <a:gd name="T4" fmla="*/ 0 w 70"/>
                  <a:gd name="T5" fmla="*/ 18 h 21"/>
                  <a:gd name="T6" fmla="*/ 53 w 70"/>
                  <a:gd name="T7" fmla="*/ 20 h 21"/>
                  <a:gd name="T8" fmla="*/ 69 w 70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21"/>
                  <a:gd name="T17" fmla="*/ 70 w 70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21">
                    <a:moveTo>
                      <a:pt x="69" y="0"/>
                    </a:moveTo>
                    <a:lnTo>
                      <a:pt x="51" y="12"/>
                    </a:lnTo>
                    <a:lnTo>
                      <a:pt x="0" y="18"/>
                    </a:lnTo>
                    <a:lnTo>
                      <a:pt x="53" y="20"/>
                    </a:lnTo>
                    <a:lnTo>
                      <a:pt x="69" y="0"/>
                    </a:lnTo>
                  </a:path>
                </a:pathLst>
              </a:custGeom>
              <a:solidFill>
                <a:srgbClr val="606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1" name="Freeform 162"/>
              <p:cNvSpPr>
                <a:spLocks/>
              </p:cNvSpPr>
              <p:nvPr/>
            </p:nvSpPr>
            <p:spPr bwMode="auto">
              <a:xfrm>
                <a:off x="3336" y="3010"/>
                <a:ext cx="111" cy="60"/>
              </a:xfrm>
              <a:custGeom>
                <a:avLst/>
                <a:gdLst>
                  <a:gd name="T0" fmla="*/ 110 w 111"/>
                  <a:gd name="T1" fmla="*/ 0 h 60"/>
                  <a:gd name="T2" fmla="*/ 61 w 111"/>
                  <a:gd name="T3" fmla="*/ 5 h 60"/>
                  <a:gd name="T4" fmla="*/ 51 w 111"/>
                  <a:gd name="T5" fmla="*/ 13 h 60"/>
                  <a:gd name="T6" fmla="*/ 51 w 111"/>
                  <a:gd name="T7" fmla="*/ 32 h 60"/>
                  <a:gd name="T8" fmla="*/ 47 w 111"/>
                  <a:gd name="T9" fmla="*/ 52 h 60"/>
                  <a:gd name="T10" fmla="*/ 0 w 111"/>
                  <a:gd name="T11" fmla="*/ 59 h 60"/>
                  <a:gd name="T12" fmla="*/ 57 w 111"/>
                  <a:gd name="T13" fmla="*/ 57 h 60"/>
                  <a:gd name="T14" fmla="*/ 67 w 111"/>
                  <a:gd name="T15" fmla="*/ 20 h 60"/>
                  <a:gd name="T16" fmla="*/ 110 w 111"/>
                  <a:gd name="T17" fmla="*/ 0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1"/>
                  <a:gd name="T28" fmla="*/ 0 h 60"/>
                  <a:gd name="T29" fmla="*/ 111 w 111"/>
                  <a:gd name="T30" fmla="*/ 60 h 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1" h="60">
                    <a:moveTo>
                      <a:pt x="110" y="0"/>
                    </a:moveTo>
                    <a:lnTo>
                      <a:pt x="61" y="5"/>
                    </a:lnTo>
                    <a:lnTo>
                      <a:pt x="51" y="13"/>
                    </a:lnTo>
                    <a:lnTo>
                      <a:pt x="51" y="32"/>
                    </a:lnTo>
                    <a:lnTo>
                      <a:pt x="47" y="52"/>
                    </a:lnTo>
                    <a:lnTo>
                      <a:pt x="0" y="59"/>
                    </a:lnTo>
                    <a:lnTo>
                      <a:pt x="57" y="57"/>
                    </a:lnTo>
                    <a:lnTo>
                      <a:pt x="67" y="20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606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2" name="Freeform 163"/>
              <p:cNvSpPr>
                <a:spLocks/>
              </p:cNvSpPr>
              <p:nvPr/>
            </p:nvSpPr>
            <p:spPr bwMode="auto">
              <a:xfrm>
                <a:off x="3426" y="2242"/>
                <a:ext cx="80" cy="165"/>
              </a:xfrm>
              <a:custGeom>
                <a:avLst/>
                <a:gdLst>
                  <a:gd name="T0" fmla="*/ 61 w 80"/>
                  <a:gd name="T1" fmla="*/ 0 h 165"/>
                  <a:gd name="T2" fmla="*/ 43 w 80"/>
                  <a:gd name="T3" fmla="*/ 20 h 165"/>
                  <a:gd name="T4" fmla="*/ 38 w 80"/>
                  <a:gd name="T5" fmla="*/ 49 h 165"/>
                  <a:gd name="T6" fmla="*/ 13 w 80"/>
                  <a:gd name="T7" fmla="*/ 79 h 165"/>
                  <a:gd name="T8" fmla="*/ 3 w 80"/>
                  <a:gd name="T9" fmla="*/ 109 h 165"/>
                  <a:gd name="T10" fmla="*/ 0 w 80"/>
                  <a:gd name="T11" fmla="*/ 141 h 165"/>
                  <a:gd name="T12" fmla="*/ 4 w 80"/>
                  <a:gd name="T13" fmla="*/ 164 h 165"/>
                  <a:gd name="T14" fmla="*/ 79 w 80"/>
                  <a:gd name="T15" fmla="*/ 66 h 165"/>
                  <a:gd name="T16" fmla="*/ 61 w 80"/>
                  <a:gd name="T17" fmla="*/ 0 h 1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0"/>
                  <a:gd name="T28" fmla="*/ 0 h 165"/>
                  <a:gd name="T29" fmla="*/ 80 w 80"/>
                  <a:gd name="T30" fmla="*/ 165 h 1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0" h="165">
                    <a:moveTo>
                      <a:pt x="61" y="0"/>
                    </a:moveTo>
                    <a:lnTo>
                      <a:pt x="43" y="20"/>
                    </a:lnTo>
                    <a:lnTo>
                      <a:pt x="38" y="49"/>
                    </a:lnTo>
                    <a:lnTo>
                      <a:pt x="13" y="79"/>
                    </a:lnTo>
                    <a:lnTo>
                      <a:pt x="3" y="109"/>
                    </a:lnTo>
                    <a:lnTo>
                      <a:pt x="0" y="141"/>
                    </a:lnTo>
                    <a:lnTo>
                      <a:pt x="4" y="164"/>
                    </a:lnTo>
                    <a:lnTo>
                      <a:pt x="79" y="66"/>
                    </a:lnTo>
                    <a:lnTo>
                      <a:pt x="61" y="0"/>
                    </a:lnTo>
                  </a:path>
                </a:pathLst>
              </a:custGeom>
              <a:solidFill>
                <a:srgbClr val="4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3" name="Freeform 164"/>
              <p:cNvSpPr>
                <a:spLocks/>
              </p:cNvSpPr>
              <p:nvPr/>
            </p:nvSpPr>
            <p:spPr bwMode="auto">
              <a:xfrm>
                <a:off x="3485" y="2151"/>
                <a:ext cx="188" cy="122"/>
              </a:xfrm>
              <a:custGeom>
                <a:avLst/>
                <a:gdLst>
                  <a:gd name="T0" fmla="*/ 177 w 188"/>
                  <a:gd name="T1" fmla="*/ 0 h 122"/>
                  <a:gd name="T2" fmla="*/ 149 w 188"/>
                  <a:gd name="T3" fmla="*/ 4 h 122"/>
                  <a:gd name="T4" fmla="*/ 111 w 188"/>
                  <a:gd name="T5" fmla="*/ 19 h 122"/>
                  <a:gd name="T6" fmla="*/ 66 w 188"/>
                  <a:gd name="T7" fmla="*/ 40 h 122"/>
                  <a:gd name="T8" fmla="*/ 32 w 188"/>
                  <a:gd name="T9" fmla="*/ 61 h 122"/>
                  <a:gd name="T10" fmla="*/ 7 w 188"/>
                  <a:gd name="T11" fmla="*/ 76 h 122"/>
                  <a:gd name="T12" fmla="*/ 1 w 188"/>
                  <a:gd name="T13" fmla="*/ 91 h 122"/>
                  <a:gd name="T14" fmla="*/ 0 w 188"/>
                  <a:gd name="T15" fmla="*/ 121 h 122"/>
                  <a:gd name="T16" fmla="*/ 187 w 188"/>
                  <a:gd name="T17" fmla="*/ 27 h 122"/>
                  <a:gd name="T18" fmla="*/ 177 w 188"/>
                  <a:gd name="T19" fmla="*/ 0 h 1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8"/>
                  <a:gd name="T31" fmla="*/ 0 h 122"/>
                  <a:gd name="T32" fmla="*/ 188 w 188"/>
                  <a:gd name="T33" fmla="*/ 122 h 1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8" h="122">
                    <a:moveTo>
                      <a:pt x="177" y="0"/>
                    </a:moveTo>
                    <a:lnTo>
                      <a:pt x="149" y="4"/>
                    </a:lnTo>
                    <a:lnTo>
                      <a:pt x="111" y="19"/>
                    </a:lnTo>
                    <a:lnTo>
                      <a:pt x="66" y="40"/>
                    </a:lnTo>
                    <a:lnTo>
                      <a:pt x="32" y="61"/>
                    </a:lnTo>
                    <a:lnTo>
                      <a:pt x="7" y="76"/>
                    </a:lnTo>
                    <a:lnTo>
                      <a:pt x="1" y="91"/>
                    </a:lnTo>
                    <a:lnTo>
                      <a:pt x="0" y="121"/>
                    </a:lnTo>
                    <a:lnTo>
                      <a:pt x="187" y="27"/>
                    </a:lnTo>
                    <a:lnTo>
                      <a:pt x="177" y="0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4" name="Freeform 165"/>
              <p:cNvSpPr>
                <a:spLocks/>
              </p:cNvSpPr>
              <p:nvPr/>
            </p:nvSpPr>
            <p:spPr bwMode="auto">
              <a:xfrm>
                <a:off x="3496" y="2156"/>
                <a:ext cx="179" cy="116"/>
              </a:xfrm>
              <a:custGeom>
                <a:avLst/>
                <a:gdLst>
                  <a:gd name="T0" fmla="*/ 0 w 179"/>
                  <a:gd name="T1" fmla="*/ 115 h 116"/>
                  <a:gd name="T2" fmla="*/ 0 w 179"/>
                  <a:gd name="T3" fmla="*/ 85 h 116"/>
                  <a:gd name="T4" fmla="*/ 6 w 179"/>
                  <a:gd name="T5" fmla="*/ 71 h 116"/>
                  <a:gd name="T6" fmla="*/ 44 w 179"/>
                  <a:gd name="T7" fmla="*/ 49 h 116"/>
                  <a:gd name="T8" fmla="*/ 86 w 179"/>
                  <a:gd name="T9" fmla="*/ 26 h 116"/>
                  <a:gd name="T10" fmla="*/ 133 w 179"/>
                  <a:gd name="T11" fmla="*/ 7 h 116"/>
                  <a:gd name="T12" fmla="*/ 165 w 179"/>
                  <a:gd name="T13" fmla="*/ 0 h 116"/>
                  <a:gd name="T14" fmla="*/ 178 w 179"/>
                  <a:gd name="T15" fmla="*/ 35 h 116"/>
                  <a:gd name="T16" fmla="*/ 42 w 179"/>
                  <a:gd name="T17" fmla="*/ 95 h 116"/>
                  <a:gd name="T18" fmla="*/ 0 w 179"/>
                  <a:gd name="T19" fmla="*/ 115 h 1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9"/>
                  <a:gd name="T31" fmla="*/ 0 h 116"/>
                  <a:gd name="T32" fmla="*/ 179 w 179"/>
                  <a:gd name="T33" fmla="*/ 116 h 1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9" h="116">
                    <a:moveTo>
                      <a:pt x="0" y="115"/>
                    </a:moveTo>
                    <a:lnTo>
                      <a:pt x="0" y="85"/>
                    </a:lnTo>
                    <a:lnTo>
                      <a:pt x="6" y="71"/>
                    </a:lnTo>
                    <a:lnTo>
                      <a:pt x="44" y="49"/>
                    </a:lnTo>
                    <a:lnTo>
                      <a:pt x="86" y="26"/>
                    </a:lnTo>
                    <a:lnTo>
                      <a:pt x="133" y="7"/>
                    </a:lnTo>
                    <a:lnTo>
                      <a:pt x="165" y="0"/>
                    </a:lnTo>
                    <a:lnTo>
                      <a:pt x="178" y="35"/>
                    </a:lnTo>
                    <a:lnTo>
                      <a:pt x="42" y="95"/>
                    </a:lnTo>
                    <a:lnTo>
                      <a:pt x="0" y="115"/>
                    </a:lnTo>
                  </a:path>
                </a:pathLst>
              </a:custGeom>
              <a:solidFill>
                <a:srgbClr val="E0E0E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5" name="Freeform 166"/>
              <p:cNvSpPr>
                <a:spLocks/>
              </p:cNvSpPr>
              <p:nvPr/>
            </p:nvSpPr>
            <p:spPr bwMode="auto">
              <a:xfrm>
                <a:off x="3498" y="2199"/>
                <a:ext cx="177" cy="83"/>
              </a:xfrm>
              <a:custGeom>
                <a:avLst/>
                <a:gdLst>
                  <a:gd name="T0" fmla="*/ 176 w 177"/>
                  <a:gd name="T1" fmla="*/ 0 h 83"/>
                  <a:gd name="T2" fmla="*/ 118 w 177"/>
                  <a:gd name="T3" fmla="*/ 25 h 83"/>
                  <a:gd name="T4" fmla="*/ 62 w 177"/>
                  <a:gd name="T5" fmla="*/ 56 h 83"/>
                  <a:gd name="T6" fmla="*/ 22 w 177"/>
                  <a:gd name="T7" fmla="*/ 75 h 83"/>
                  <a:gd name="T8" fmla="*/ 0 w 177"/>
                  <a:gd name="T9" fmla="*/ 82 h 83"/>
                  <a:gd name="T10" fmla="*/ 43 w 177"/>
                  <a:gd name="T11" fmla="*/ 72 h 83"/>
                  <a:gd name="T12" fmla="*/ 88 w 177"/>
                  <a:gd name="T13" fmla="*/ 49 h 83"/>
                  <a:gd name="T14" fmla="*/ 132 w 177"/>
                  <a:gd name="T15" fmla="*/ 26 h 83"/>
                  <a:gd name="T16" fmla="*/ 176 w 177"/>
                  <a:gd name="T17" fmla="*/ 0 h 8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7"/>
                  <a:gd name="T28" fmla="*/ 0 h 83"/>
                  <a:gd name="T29" fmla="*/ 177 w 177"/>
                  <a:gd name="T30" fmla="*/ 83 h 8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7" h="83">
                    <a:moveTo>
                      <a:pt x="176" y="0"/>
                    </a:moveTo>
                    <a:lnTo>
                      <a:pt x="118" y="25"/>
                    </a:lnTo>
                    <a:lnTo>
                      <a:pt x="62" y="56"/>
                    </a:lnTo>
                    <a:lnTo>
                      <a:pt x="22" y="75"/>
                    </a:lnTo>
                    <a:lnTo>
                      <a:pt x="0" y="82"/>
                    </a:lnTo>
                    <a:lnTo>
                      <a:pt x="43" y="72"/>
                    </a:lnTo>
                    <a:lnTo>
                      <a:pt x="88" y="49"/>
                    </a:lnTo>
                    <a:lnTo>
                      <a:pt x="132" y="26"/>
                    </a:lnTo>
                    <a:lnTo>
                      <a:pt x="176" y="0"/>
                    </a:lnTo>
                  </a:path>
                </a:pathLst>
              </a:custGeom>
              <a:solidFill>
                <a:srgbClr val="606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6" name="Freeform 167"/>
              <p:cNvSpPr>
                <a:spLocks/>
              </p:cNvSpPr>
              <p:nvPr/>
            </p:nvSpPr>
            <p:spPr bwMode="auto">
              <a:xfrm>
                <a:off x="3285" y="2161"/>
                <a:ext cx="532" cy="1088"/>
              </a:xfrm>
              <a:custGeom>
                <a:avLst/>
                <a:gdLst>
                  <a:gd name="T0" fmla="*/ 401 w 532"/>
                  <a:gd name="T1" fmla="*/ 30 h 1088"/>
                  <a:gd name="T2" fmla="*/ 382 w 532"/>
                  <a:gd name="T3" fmla="*/ 0 h 1088"/>
                  <a:gd name="T4" fmla="*/ 346 w 532"/>
                  <a:gd name="T5" fmla="*/ 19 h 1088"/>
                  <a:gd name="T6" fmla="*/ 309 w 532"/>
                  <a:gd name="T7" fmla="*/ 36 h 1088"/>
                  <a:gd name="T8" fmla="*/ 274 w 532"/>
                  <a:gd name="T9" fmla="*/ 55 h 1088"/>
                  <a:gd name="T10" fmla="*/ 236 w 532"/>
                  <a:gd name="T11" fmla="*/ 76 h 1088"/>
                  <a:gd name="T12" fmla="*/ 206 w 532"/>
                  <a:gd name="T13" fmla="*/ 94 h 1088"/>
                  <a:gd name="T14" fmla="*/ 192 w 532"/>
                  <a:gd name="T15" fmla="*/ 117 h 1088"/>
                  <a:gd name="T16" fmla="*/ 185 w 532"/>
                  <a:gd name="T17" fmla="*/ 138 h 1088"/>
                  <a:gd name="T18" fmla="*/ 165 w 532"/>
                  <a:gd name="T19" fmla="*/ 160 h 1088"/>
                  <a:gd name="T20" fmla="*/ 154 w 532"/>
                  <a:gd name="T21" fmla="*/ 201 h 1088"/>
                  <a:gd name="T22" fmla="*/ 116 w 532"/>
                  <a:gd name="T23" fmla="*/ 289 h 1088"/>
                  <a:gd name="T24" fmla="*/ 87 w 532"/>
                  <a:gd name="T25" fmla="*/ 451 h 1088"/>
                  <a:gd name="T26" fmla="*/ 84 w 532"/>
                  <a:gd name="T27" fmla="*/ 572 h 1088"/>
                  <a:gd name="T28" fmla="*/ 67 w 532"/>
                  <a:gd name="T29" fmla="*/ 671 h 1088"/>
                  <a:gd name="T30" fmla="*/ 62 w 532"/>
                  <a:gd name="T31" fmla="*/ 746 h 1088"/>
                  <a:gd name="T32" fmla="*/ 57 w 532"/>
                  <a:gd name="T33" fmla="*/ 798 h 1088"/>
                  <a:gd name="T34" fmla="*/ 43 w 532"/>
                  <a:gd name="T35" fmla="*/ 859 h 1088"/>
                  <a:gd name="T36" fmla="*/ 0 w 532"/>
                  <a:gd name="T37" fmla="*/ 954 h 1088"/>
                  <a:gd name="T38" fmla="*/ 35 w 532"/>
                  <a:gd name="T39" fmla="*/ 1001 h 1088"/>
                  <a:gd name="T40" fmla="*/ 119 w 532"/>
                  <a:gd name="T41" fmla="*/ 1054 h 1088"/>
                  <a:gd name="T42" fmla="*/ 255 w 532"/>
                  <a:gd name="T43" fmla="*/ 1087 h 1088"/>
                  <a:gd name="T44" fmla="*/ 344 w 532"/>
                  <a:gd name="T45" fmla="*/ 1076 h 1088"/>
                  <a:gd name="T46" fmla="*/ 412 w 532"/>
                  <a:gd name="T47" fmla="*/ 1043 h 1088"/>
                  <a:gd name="T48" fmla="*/ 423 w 532"/>
                  <a:gd name="T49" fmla="*/ 882 h 1088"/>
                  <a:gd name="T50" fmla="*/ 439 w 532"/>
                  <a:gd name="T51" fmla="*/ 1021 h 1088"/>
                  <a:gd name="T52" fmla="*/ 501 w 532"/>
                  <a:gd name="T53" fmla="*/ 979 h 1088"/>
                  <a:gd name="T54" fmla="*/ 512 w 532"/>
                  <a:gd name="T55" fmla="*/ 901 h 1088"/>
                  <a:gd name="T56" fmla="*/ 473 w 532"/>
                  <a:gd name="T57" fmla="*/ 741 h 1088"/>
                  <a:gd name="T58" fmla="*/ 469 w 532"/>
                  <a:gd name="T59" fmla="*/ 695 h 1088"/>
                  <a:gd name="T60" fmla="*/ 483 w 532"/>
                  <a:gd name="T61" fmla="*/ 639 h 1088"/>
                  <a:gd name="T62" fmla="*/ 492 w 532"/>
                  <a:gd name="T63" fmla="*/ 566 h 1088"/>
                  <a:gd name="T64" fmla="*/ 509 w 532"/>
                  <a:gd name="T65" fmla="*/ 497 h 1088"/>
                  <a:gd name="T66" fmla="*/ 531 w 532"/>
                  <a:gd name="T67" fmla="*/ 396 h 1088"/>
                  <a:gd name="T68" fmla="*/ 527 w 532"/>
                  <a:gd name="T69" fmla="*/ 294 h 1088"/>
                  <a:gd name="T70" fmla="*/ 528 w 532"/>
                  <a:gd name="T71" fmla="*/ 219 h 1088"/>
                  <a:gd name="T72" fmla="*/ 516 w 532"/>
                  <a:gd name="T73" fmla="*/ 153 h 1088"/>
                  <a:gd name="T74" fmla="*/ 501 w 532"/>
                  <a:gd name="T75" fmla="*/ 120 h 1088"/>
                  <a:gd name="T76" fmla="*/ 472 w 532"/>
                  <a:gd name="T77" fmla="*/ 80 h 1088"/>
                  <a:gd name="T78" fmla="*/ 442 w 532"/>
                  <a:gd name="T79" fmla="*/ 52 h 1088"/>
                  <a:gd name="T80" fmla="*/ 401 w 532"/>
                  <a:gd name="T81" fmla="*/ 30 h 108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2"/>
                  <a:gd name="T124" fmla="*/ 0 h 1088"/>
                  <a:gd name="T125" fmla="*/ 532 w 532"/>
                  <a:gd name="T126" fmla="*/ 1088 h 108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32" h="1088">
                    <a:moveTo>
                      <a:pt x="401" y="30"/>
                    </a:moveTo>
                    <a:lnTo>
                      <a:pt x="382" y="0"/>
                    </a:lnTo>
                    <a:lnTo>
                      <a:pt x="346" y="19"/>
                    </a:lnTo>
                    <a:lnTo>
                      <a:pt x="309" y="36"/>
                    </a:lnTo>
                    <a:lnTo>
                      <a:pt x="274" y="55"/>
                    </a:lnTo>
                    <a:lnTo>
                      <a:pt x="236" y="76"/>
                    </a:lnTo>
                    <a:lnTo>
                      <a:pt x="206" y="94"/>
                    </a:lnTo>
                    <a:lnTo>
                      <a:pt x="192" y="117"/>
                    </a:lnTo>
                    <a:lnTo>
                      <a:pt x="185" y="138"/>
                    </a:lnTo>
                    <a:lnTo>
                      <a:pt x="165" y="160"/>
                    </a:lnTo>
                    <a:lnTo>
                      <a:pt x="154" y="201"/>
                    </a:lnTo>
                    <a:lnTo>
                      <a:pt x="116" y="289"/>
                    </a:lnTo>
                    <a:lnTo>
                      <a:pt x="87" y="451"/>
                    </a:lnTo>
                    <a:lnTo>
                      <a:pt x="84" y="572"/>
                    </a:lnTo>
                    <a:lnTo>
                      <a:pt x="67" y="671"/>
                    </a:lnTo>
                    <a:lnTo>
                      <a:pt x="62" y="746"/>
                    </a:lnTo>
                    <a:lnTo>
                      <a:pt x="57" y="798"/>
                    </a:lnTo>
                    <a:lnTo>
                      <a:pt x="43" y="859"/>
                    </a:lnTo>
                    <a:lnTo>
                      <a:pt x="0" y="954"/>
                    </a:lnTo>
                    <a:lnTo>
                      <a:pt x="35" y="1001"/>
                    </a:lnTo>
                    <a:lnTo>
                      <a:pt x="119" y="1054"/>
                    </a:lnTo>
                    <a:lnTo>
                      <a:pt x="255" y="1087"/>
                    </a:lnTo>
                    <a:lnTo>
                      <a:pt x="344" y="1076"/>
                    </a:lnTo>
                    <a:lnTo>
                      <a:pt x="412" y="1043"/>
                    </a:lnTo>
                    <a:lnTo>
                      <a:pt x="423" y="882"/>
                    </a:lnTo>
                    <a:lnTo>
                      <a:pt x="439" y="1021"/>
                    </a:lnTo>
                    <a:lnTo>
                      <a:pt x="501" y="979"/>
                    </a:lnTo>
                    <a:lnTo>
                      <a:pt x="512" y="901"/>
                    </a:lnTo>
                    <a:lnTo>
                      <a:pt x="473" y="741"/>
                    </a:lnTo>
                    <a:lnTo>
                      <a:pt x="469" y="695"/>
                    </a:lnTo>
                    <a:lnTo>
                      <a:pt x="483" y="639"/>
                    </a:lnTo>
                    <a:lnTo>
                      <a:pt x="492" y="566"/>
                    </a:lnTo>
                    <a:lnTo>
                      <a:pt x="509" y="497"/>
                    </a:lnTo>
                    <a:lnTo>
                      <a:pt x="531" y="396"/>
                    </a:lnTo>
                    <a:lnTo>
                      <a:pt x="527" y="294"/>
                    </a:lnTo>
                    <a:lnTo>
                      <a:pt x="528" y="219"/>
                    </a:lnTo>
                    <a:lnTo>
                      <a:pt x="516" y="153"/>
                    </a:lnTo>
                    <a:lnTo>
                      <a:pt x="501" y="120"/>
                    </a:lnTo>
                    <a:lnTo>
                      <a:pt x="472" y="80"/>
                    </a:lnTo>
                    <a:lnTo>
                      <a:pt x="442" y="52"/>
                    </a:lnTo>
                    <a:lnTo>
                      <a:pt x="401" y="30"/>
                    </a:lnTo>
                  </a:path>
                </a:pathLst>
              </a:custGeom>
              <a:solidFill>
                <a:srgbClr val="60606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7" name="Freeform 168"/>
              <p:cNvSpPr>
                <a:spLocks/>
              </p:cNvSpPr>
              <p:nvPr/>
            </p:nvSpPr>
            <p:spPr bwMode="auto">
              <a:xfrm>
                <a:off x="3299" y="2170"/>
                <a:ext cx="507" cy="1054"/>
              </a:xfrm>
              <a:custGeom>
                <a:avLst/>
                <a:gdLst>
                  <a:gd name="T0" fmla="*/ 65 w 507"/>
                  <a:gd name="T1" fmla="*/ 654 h 1054"/>
                  <a:gd name="T2" fmla="*/ 80 w 507"/>
                  <a:gd name="T3" fmla="*/ 583 h 1054"/>
                  <a:gd name="T4" fmla="*/ 80 w 507"/>
                  <a:gd name="T5" fmla="*/ 543 h 1054"/>
                  <a:gd name="T6" fmla="*/ 133 w 507"/>
                  <a:gd name="T7" fmla="*/ 512 h 1054"/>
                  <a:gd name="T8" fmla="*/ 195 w 507"/>
                  <a:gd name="T9" fmla="*/ 470 h 1054"/>
                  <a:gd name="T10" fmla="*/ 277 w 507"/>
                  <a:gd name="T11" fmla="*/ 377 h 1054"/>
                  <a:gd name="T12" fmla="*/ 326 w 507"/>
                  <a:gd name="T13" fmla="*/ 308 h 1054"/>
                  <a:gd name="T14" fmla="*/ 414 w 507"/>
                  <a:gd name="T15" fmla="*/ 263 h 1054"/>
                  <a:gd name="T16" fmla="*/ 341 w 507"/>
                  <a:gd name="T17" fmla="*/ 288 h 1054"/>
                  <a:gd name="T18" fmla="*/ 343 w 507"/>
                  <a:gd name="T19" fmla="*/ 244 h 1054"/>
                  <a:gd name="T20" fmla="*/ 336 w 507"/>
                  <a:gd name="T21" fmla="*/ 200 h 1054"/>
                  <a:gd name="T22" fmla="*/ 322 w 507"/>
                  <a:gd name="T23" fmla="*/ 176 h 1054"/>
                  <a:gd name="T24" fmla="*/ 292 w 507"/>
                  <a:gd name="T25" fmla="*/ 147 h 1054"/>
                  <a:gd name="T26" fmla="*/ 260 w 507"/>
                  <a:gd name="T27" fmla="*/ 135 h 1054"/>
                  <a:gd name="T28" fmla="*/ 233 w 507"/>
                  <a:gd name="T29" fmla="*/ 132 h 1054"/>
                  <a:gd name="T30" fmla="*/ 202 w 507"/>
                  <a:gd name="T31" fmla="*/ 135 h 1054"/>
                  <a:gd name="T32" fmla="*/ 170 w 507"/>
                  <a:gd name="T33" fmla="*/ 147 h 1054"/>
                  <a:gd name="T34" fmla="*/ 189 w 507"/>
                  <a:gd name="T35" fmla="*/ 114 h 1054"/>
                  <a:gd name="T36" fmla="*/ 203 w 507"/>
                  <a:gd name="T37" fmla="*/ 86 h 1054"/>
                  <a:gd name="T38" fmla="*/ 236 w 507"/>
                  <a:gd name="T39" fmla="*/ 66 h 1054"/>
                  <a:gd name="T40" fmla="*/ 272 w 507"/>
                  <a:gd name="T41" fmla="*/ 46 h 1054"/>
                  <a:gd name="T42" fmla="*/ 317 w 507"/>
                  <a:gd name="T43" fmla="*/ 23 h 1054"/>
                  <a:gd name="T44" fmla="*/ 350 w 507"/>
                  <a:gd name="T45" fmla="*/ 7 h 1054"/>
                  <a:gd name="T46" fmla="*/ 371 w 507"/>
                  <a:gd name="T47" fmla="*/ 0 h 1054"/>
                  <a:gd name="T48" fmla="*/ 381 w 507"/>
                  <a:gd name="T49" fmla="*/ 23 h 1054"/>
                  <a:gd name="T50" fmla="*/ 423 w 507"/>
                  <a:gd name="T51" fmla="*/ 50 h 1054"/>
                  <a:gd name="T52" fmla="*/ 443 w 507"/>
                  <a:gd name="T53" fmla="*/ 69 h 1054"/>
                  <a:gd name="T54" fmla="*/ 470 w 507"/>
                  <a:gd name="T55" fmla="*/ 103 h 1054"/>
                  <a:gd name="T56" fmla="*/ 490 w 507"/>
                  <a:gd name="T57" fmla="*/ 141 h 1054"/>
                  <a:gd name="T58" fmla="*/ 504 w 507"/>
                  <a:gd name="T59" fmla="*/ 184 h 1054"/>
                  <a:gd name="T60" fmla="*/ 506 w 507"/>
                  <a:gd name="T61" fmla="*/ 241 h 1054"/>
                  <a:gd name="T62" fmla="*/ 503 w 507"/>
                  <a:gd name="T63" fmla="*/ 308 h 1054"/>
                  <a:gd name="T64" fmla="*/ 504 w 507"/>
                  <a:gd name="T65" fmla="*/ 375 h 1054"/>
                  <a:gd name="T66" fmla="*/ 486 w 507"/>
                  <a:gd name="T67" fmla="*/ 463 h 1054"/>
                  <a:gd name="T68" fmla="*/ 469 w 507"/>
                  <a:gd name="T69" fmla="*/ 545 h 1054"/>
                  <a:gd name="T70" fmla="*/ 462 w 507"/>
                  <a:gd name="T71" fmla="*/ 615 h 1054"/>
                  <a:gd name="T72" fmla="*/ 449 w 507"/>
                  <a:gd name="T73" fmla="*/ 665 h 1054"/>
                  <a:gd name="T74" fmla="*/ 451 w 507"/>
                  <a:gd name="T75" fmla="*/ 711 h 1054"/>
                  <a:gd name="T76" fmla="*/ 450 w 507"/>
                  <a:gd name="T77" fmla="*/ 761 h 1054"/>
                  <a:gd name="T78" fmla="*/ 485 w 507"/>
                  <a:gd name="T79" fmla="*/ 876 h 1054"/>
                  <a:gd name="T80" fmla="*/ 479 w 507"/>
                  <a:gd name="T81" fmla="*/ 948 h 1054"/>
                  <a:gd name="T82" fmla="*/ 442 w 507"/>
                  <a:gd name="T83" fmla="*/ 972 h 1054"/>
                  <a:gd name="T84" fmla="*/ 412 w 507"/>
                  <a:gd name="T85" fmla="*/ 840 h 1054"/>
                  <a:gd name="T86" fmla="*/ 383 w 507"/>
                  <a:gd name="T87" fmla="*/ 1017 h 1054"/>
                  <a:gd name="T88" fmla="*/ 327 w 507"/>
                  <a:gd name="T89" fmla="*/ 1042 h 1054"/>
                  <a:gd name="T90" fmla="*/ 241 w 507"/>
                  <a:gd name="T91" fmla="*/ 1053 h 1054"/>
                  <a:gd name="T92" fmla="*/ 113 w 507"/>
                  <a:gd name="T93" fmla="*/ 1026 h 1054"/>
                  <a:gd name="T94" fmla="*/ 35 w 507"/>
                  <a:gd name="T95" fmla="*/ 978 h 1054"/>
                  <a:gd name="T96" fmla="*/ 0 w 507"/>
                  <a:gd name="T97" fmla="*/ 937 h 1054"/>
                  <a:gd name="T98" fmla="*/ 27 w 507"/>
                  <a:gd name="T99" fmla="*/ 893 h 1054"/>
                  <a:gd name="T100" fmla="*/ 56 w 507"/>
                  <a:gd name="T101" fmla="*/ 812 h 1054"/>
                  <a:gd name="T102" fmla="*/ 65 w 507"/>
                  <a:gd name="T103" fmla="*/ 711 h 1054"/>
                  <a:gd name="T104" fmla="*/ 65 w 507"/>
                  <a:gd name="T105" fmla="*/ 654 h 105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07"/>
                  <a:gd name="T160" fmla="*/ 0 h 1054"/>
                  <a:gd name="T161" fmla="*/ 507 w 507"/>
                  <a:gd name="T162" fmla="*/ 1054 h 105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07" h="1054">
                    <a:moveTo>
                      <a:pt x="65" y="654"/>
                    </a:moveTo>
                    <a:lnTo>
                      <a:pt x="80" y="583"/>
                    </a:lnTo>
                    <a:lnTo>
                      <a:pt x="80" y="543"/>
                    </a:lnTo>
                    <a:lnTo>
                      <a:pt x="133" y="512"/>
                    </a:lnTo>
                    <a:lnTo>
                      <a:pt x="195" y="470"/>
                    </a:lnTo>
                    <a:lnTo>
                      <a:pt x="277" y="377"/>
                    </a:lnTo>
                    <a:lnTo>
                      <a:pt x="326" y="308"/>
                    </a:lnTo>
                    <a:lnTo>
                      <a:pt x="414" y="263"/>
                    </a:lnTo>
                    <a:lnTo>
                      <a:pt x="341" y="288"/>
                    </a:lnTo>
                    <a:lnTo>
                      <a:pt x="343" y="244"/>
                    </a:lnTo>
                    <a:lnTo>
                      <a:pt x="336" y="200"/>
                    </a:lnTo>
                    <a:lnTo>
                      <a:pt x="322" y="176"/>
                    </a:lnTo>
                    <a:lnTo>
                      <a:pt x="292" y="147"/>
                    </a:lnTo>
                    <a:lnTo>
                      <a:pt x="260" y="135"/>
                    </a:lnTo>
                    <a:lnTo>
                      <a:pt x="233" y="132"/>
                    </a:lnTo>
                    <a:lnTo>
                      <a:pt x="202" y="135"/>
                    </a:lnTo>
                    <a:lnTo>
                      <a:pt x="170" y="147"/>
                    </a:lnTo>
                    <a:lnTo>
                      <a:pt x="189" y="114"/>
                    </a:lnTo>
                    <a:lnTo>
                      <a:pt x="203" y="86"/>
                    </a:lnTo>
                    <a:lnTo>
                      <a:pt x="236" y="66"/>
                    </a:lnTo>
                    <a:lnTo>
                      <a:pt x="272" y="46"/>
                    </a:lnTo>
                    <a:lnTo>
                      <a:pt x="317" y="23"/>
                    </a:lnTo>
                    <a:lnTo>
                      <a:pt x="350" y="7"/>
                    </a:lnTo>
                    <a:lnTo>
                      <a:pt x="371" y="0"/>
                    </a:lnTo>
                    <a:lnTo>
                      <a:pt x="381" y="23"/>
                    </a:lnTo>
                    <a:lnTo>
                      <a:pt x="423" y="50"/>
                    </a:lnTo>
                    <a:lnTo>
                      <a:pt x="443" y="69"/>
                    </a:lnTo>
                    <a:lnTo>
                      <a:pt x="470" y="103"/>
                    </a:lnTo>
                    <a:lnTo>
                      <a:pt x="490" y="141"/>
                    </a:lnTo>
                    <a:lnTo>
                      <a:pt x="504" y="184"/>
                    </a:lnTo>
                    <a:lnTo>
                      <a:pt x="506" y="241"/>
                    </a:lnTo>
                    <a:lnTo>
                      <a:pt x="503" y="308"/>
                    </a:lnTo>
                    <a:lnTo>
                      <a:pt x="504" y="375"/>
                    </a:lnTo>
                    <a:lnTo>
                      <a:pt x="486" y="463"/>
                    </a:lnTo>
                    <a:lnTo>
                      <a:pt x="469" y="545"/>
                    </a:lnTo>
                    <a:lnTo>
                      <a:pt x="462" y="615"/>
                    </a:lnTo>
                    <a:lnTo>
                      <a:pt x="449" y="665"/>
                    </a:lnTo>
                    <a:lnTo>
                      <a:pt x="451" y="711"/>
                    </a:lnTo>
                    <a:lnTo>
                      <a:pt x="450" y="761"/>
                    </a:lnTo>
                    <a:lnTo>
                      <a:pt x="485" y="876"/>
                    </a:lnTo>
                    <a:lnTo>
                      <a:pt x="479" y="948"/>
                    </a:lnTo>
                    <a:lnTo>
                      <a:pt x="442" y="972"/>
                    </a:lnTo>
                    <a:lnTo>
                      <a:pt x="412" y="840"/>
                    </a:lnTo>
                    <a:lnTo>
                      <a:pt x="383" y="1017"/>
                    </a:lnTo>
                    <a:lnTo>
                      <a:pt x="327" y="1042"/>
                    </a:lnTo>
                    <a:lnTo>
                      <a:pt x="241" y="1053"/>
                    </a:lnTo>
                    <a:lnTo>
                      <a:pt x="113" y="1026"/>
                    </a:lnTo>
                    <a:lnTo>
                      <a:pt x="35" y="978"/>
                    </a:lnTo>
                    <a:lnTo>
                      <a:pt x="0" y="937"/>
                    </a:lnTo>
                    <a:lnTo>
                      <a:pt x="27" y="893"/>
                    </a:lnTo>
                    <a:lnTo>
                      <a:pt x="56" y="812"/>
                    </a:lnTo>
                    <a:lnTo>
                      <a:pt x="65" y="711"/>
                    </a:lnTo>
                    <a:lnTo>
                      <a:pt x="65" y="654"/>
                    </a:lnTo>
                  </a:path>
                </a:pathLst>
              </a:custGeom>
              <a:solidFill>
                <a:srgbClr val="80808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8" name="Freeform 169"/>
              <p:cNvSpPr>
                <a:spLocks/>
              </p:cNvSpPr>
              <p:nvPr/>
            </p:nvSpPr>
            <p:spPr bwMode="auto">
              <a:xfrm>
                <a:off x="3647" y="2570"/>
                <a:ext cx="126" cy="345"/>
              </a:xfrm>
              <a:custGeom>
                <a:avLst/>
                <a:gdLst>
                  <a:gd name="T0" fmla="*/ 0 w 126"/>
                  <a:gd name="T1" fmla="*/ 344 h 345"/>
                  <a:gd name="T2" fmla="*/ 21 w 126"/>
                  <a:gd name="T3" fmla="*/ 332 h 345"/>
                  <a:gd name="T4" fmla="*/ 45 w 126"/>
                  <a:gd name="T5" fmla="*/ 305 h 345"/>
                  <a:gd name="T6" fmla="*/ 66 w 126"/>
                  <a:gd name="T7" fmla="*/ 254 h 345"/>
                  <a:gd name="T8" fmla="*/ 76 w 126"/>
                  <a:gd name="T9" fmla="*/ 212 h 345"/>
                  <a:gd name="T10" fmla="*/ 93 w 126"/>
                  <a:gd name="T11" fmla="*/ 165 h 345"/>
                  <a:gd name="T12" fmla="*/ 101 w 126"/>
                  <a:gd name="T13" fmla="*/ 121 h 345"/>
                  <a:gd name="T14" fmla="*/ 114 w 126"/>
                  <a:gd name="T15" fmla="*/ 51 h 345"/>
                  <a:gd name="T16" fmla="*/ 125 w 126"/>
                  <a:gd name="T17" fmla="*/ 0 h 345"/>
                  <a:gd name="T18" fmla="*/ 97 w 126"/>
                  <a:gd name="T19" fmla="*/ 100 h 345"/>
                  <a:gd name="T20" fmla="*/ 76 w 126"/>
                  <a:gd name="T21" fmla="*/ 179 h 345"/>
                  <a:gd name="T22" fmla="*/ 53 w 126"/>
                  <a:gd name="T23" fmla="*/ 231 h 345"/>
                  <a:gd name="T24" fmla="*/ 16 w 126"/>
                  <a:gd name="T25" fmla="*/ 288 h 345"/>
                  <a:gd name="T26" fmla="*/ 0 w 126"/>
                  <a:gd name="T27" fmla="*/ 344 h 34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6"/>
                  <a:gd name="T43" fmla="*/ 0 h 345"/>
                  <a:gd name="T44" fmla="*/ 126 w 126"/>
                  <a:gd name="T45" fmla="*/ 345 h 34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6" h="345">
                    <a:moveTo>
                      <a:pt x="0" y="344"/>
                    </a:moveTo>
                    <a:lnTo>
                      <a:pt x="21" y="332"/>
                    </a:lnTo>
                    <a:lnTo>
                      <a:pt x="45" y="305"/>
                    </a:lnTo>
                    <a:lnTo>
                      <a:pt x="66" y="254"/>
                    </a:lnTo>
                    <a:lnTo>
                      <a:pt x="76" y="212"/>
                    </a:lnTo>
                    <a:lnTo>
                      <a:pt x="93" y="165"/>
                    </a:lnTo>
                    <a:lnTo>
                      <a:pt x="101" y="121"/>
                    </a:lnTo>
                    <a:lnTo>
                      <a:pt x="114" y="51"/>
                    </a:lnTo>
                    <a:lnTo>
                      <a:pt x="125" y="0"/>
                    </a:lnTo>
                    <a:lnTo>
                      <a:pt x="97" y="100"/>
                    </a:lnTo>
                    <a:lnTo>
                      <a:pt x="76" y="179"/>
                    </a:lnTo>
                    <a:lnTo>
                      <a:pt x="53" y="231"/>
                    </a:lnTo>
                    <a:lnTo>
                      <a:pt x="16" y="288"/>
                    </a:lnTo>
                    <a:lnTo>
                      <a:pt x="0" y="344"/>
                    </a:lnTo>
                  </a:path>
                </a:pathLst>
              </a:custGeom>
              <a:solidFill>
                <a:srgbClr val="606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9" name="Freeform 170"/>
              <p:cNvSpPr>
                <a:spLocks/>
              </p:cNvSpPr>
              <p:nvPr/>
            </p:nvSpPr>
            <p:spPr bwMode="auto">
              <a:xfrm>
                <a:off x="3362" y="2861"/>
                <a:ext cx="187" cy="76"/>
              </a:xfrm>
              <a:custGeom>
                <a:avLst/>
                <a:gdLst>
                  <a:gd name="T0" fmla="*/ 31 w 187"/>
                  <a:gd name="T1" fmla="*/ 0 h 76"/>
                  <a:gd name="T2" fmla="*/ 16 w 187"/>
                  <a:gd name="T3" fmla="*/ 42 h 76"/>
                  <a:gd name="T4" fmla="*/ 89 w 187"/>
                  <a:gd name="T5" fmla="*/ 59 h 76"/>
                  <a:gd name="T6" fmla="*/ 168 w 187"/>
                  <a:gd name="T7" fmla="*/ 68 h 76"/>
                  <a:gd name="T8" fmla="*/ 186 w 187"/>
                  <a:gd name="T9" fmla="*/ 29 h 76"/>
                  <a:gd name="T10" fmla="*/ 175 w 187"/>
                  <a:gd name="T11" fmla="*/ 72 h 76"/>
                  <a:gd name="T12" fmla="*/ 100 w 187"/>
                  <a:gd name="T13" fmla="*/ 75 h 76"/>
                  <a:gd name="T14" fmla="*/ 0 w 187"/>
                  <a:gd name="T15" fmla="*/ 49 h 76"/>
                  <a:gd name="T16" fmla="*/ 31 w 187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7"/>
                  <a:gd name="T28" fmla="*/ 0 h 76"/>
                  <a:gd name="T29" fmla="*/ 187 w 187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7" h="76">
                    <a:moveTo>
                      <a:pt x="31" y="0"/>
                    </a:moveTo>
                    <a:lnTo>
                      <a:pt x="16" y="42"/>
                    </a:lnTo>
                    <a:lnTo>
                      <a:pt x="89" y="59"/>
                    </a:lnTo>
                    <a:lnTo>
                      <a:pt x="168" y="68"/>
                    </a:lnTo>
                    <a:lnTo>
                      <a:pt x="186" y="29"/>
                    </a:lnTo>
                    <a:lnTo>
                      <a:pt x="175" y="72"/>
                    </a:lnTo>
                    <a:lnTo>
                      <a:pt x="100" y="75"/>
                    </a:lnTo>
                    <a:lnTo>
                      <a:pt x="0" y="49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606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2020" name="Group 171"/>
              <p:cNvGrpSpPr>
                <a:grpSpLocks/>
              </p:cNvGrpSpPr>
              <p:nvPr/>
            </p:nvGrpSpPr>
            <p:grpSpPr bwMode="auto">
              <a:xfrm>
                <a:off x="3391" y="2644"/>
                <a:ext cx="562" cy="664"/>
                <a:chOff x="3391" y="2644"/>
                <a:chExt cx="562" cy="664"/>
              </a:xfrm>
            </p:grpSpPr>
            <p:sp>
              <p:nvSpPr>
                <p:cNvPr id="32023" name="Freeform 172"/>
                <p:cNvSpPr>
                  <a:spLocks/>
                </p:cNvSpPr>
                <p:nvPr/>
              </p:nvSpPr>
              <p:spPr bwMode="auto">
                <a:xfrm>
                  <a:off x="3391" y="2644"/>
                  <a:ext cx="562" cy="664"/>
                </a:xfrm>
                <a:custGeom>
                  <a:avLst/>
                  <a:gdLst>
                    <a:gd name="T0" fmla="*/ 250 w 562"/>
                    <a:gd name="T1" fmla="*/ 97 h 664"/>
                    <a:gd name="T2" fmla="*/ 352 w 562"/>
                    <a:gd name="T3" fmla="*/ 89 h 664"/>
                    <a:gd name="T4" fmla="*/ 414 w 562"/>
                    <a:gd name="T5" fmla="*/ 76 h 664"/>
                    <a:gd name="T6" fmla="*/ 434 w 562"/>
                    <a:gd name="T7" fmla="*/ 51 h 664"/>
                    <a:gd name="T8" fmla="*/ 434 w 562"/>
                    <a:gd name="T9" fmla="*/ 29 h 664"/>
                    <a:gd name="T10" fmla="*/ 451 w 562"/>
                    <a:gd name="T11" fmla="*/ 11 h 664"/>
                    <a:gd name="T12" fmla="*/ 508 w 562"/>
                    <a:gd name="T13" fmla="*/ 0 h 664"/>
                    <a:gd name="T14" fmla="*/ 561 w 562"/>
                    <a:gd name="T15" fmla="*/ 3 h 664"/>
                    <a:gd name="T16" fmla="*/ 496 w 562"/>
                    <a:gd name="T17" fmla="*/ 516 h 664"/>
                    <a:gd name="T18" fmla="*/ 451 w 562"/>
                    <a:gd name="T19" fmla="*/ 563 h 664"/>
                    <a:gd name="T20" fmla="*/ 394 w 562"/>
                    <a:gd name="T21" fmla="*/ 609 h 664"/>
                    <a:gd name="T22" fmla="*/ 313 w 562"/>
                    <a:gd name="T23" fmla="*/ 646 h 664"/>
                    <a:gd name="T24" fmla="*/ 217 w 562"/>
                    <a:gd name="T25" fmla="*/ 656 h 664"/>
                    <a:gd name="T26" fmla="*/ 91 w 562"/>
                    <a:gd name="T27" fmla="*/ 663 h 664"/>
                    <a:gd name="T28" fmla="*/ 17 w 562"/>
                    <a:gd name="T29" fmla="*/ 653 h 664"/>
                    <a:gd name="T30" fmla="*/ 0 w 562"/>
                    <a:gd name="T31" fmla="*/ 616 h 664"/>
                    <a:gd name="T32" fmla="*/ 9 w 562"/>
                    <a:gd name="T33" fmla="*/ 570 h 664"/>
                    <a:gd name="T34" fmla="*/ 62 w 562"/>
                    <a:gd name="T35" fmla="*/ 427 h 664"/>
                    <a:gd name="T36" fmla="*/ 107 w 562"/>
                    <a:gd name="T37" fmla="*/ 283 h 664"/>
                    <a:gd name="T38" fmla="*/ 127 w 562"/>
                    <a:gd name="T39" fmla="*/ 176 h 664"/>
                    <a:gd name="T40" fmla="*/ 127 w 562"/>
                    <a:gd name="T41" fmla="*/ 147 h 664"/>
                    <a:gd name="T42" fmla="*/ 156 w 562"/>
                    <a:gd name="T43" fmla="*/ 108 h 664"/>
                    <a:gd name="T44" fmla="*/ 189 w 562"/>
                    <a:gd name="T45" fmla="*/ 97 h 664"/>
                    <a:gd name="T46" fmla="*/ 250 w 562"/>
                    <a:gd name="T47" fmla="*/ 97 h 66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62"/>
                    <a:gd name="T73" fmla="*/ 0 h 664"/>
                    <a:gd name="T74" fmla="*/ 562 w 562"/>
                    <a:gd name="T75" fmla="*/ 664 h 66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62" h="664">
                      <a:moveTo>
                        <a:pt x="250" y="97"/>
                      </a:moveTo>
                      <a:lnTo>
                        <a:pt x="352" y="89"/>
                      </a:lnTo>
                      <a:lnTo>
                        <a:pt x="414" y="76"/>
                      </a:lnTo>
                      <a:lnTo>
                        <a:pt x="434" y="51"/>
                      </a:lnTo>
                      <a:lnTo>
                        <a:pt x="434" y="29"/>
                      </a:lnTo>
                      <a:lnTo>
                        <a:pt x="451" y="11"/>
                      </a:lnTo>
                      <a:lnTo>
                        <a:pt x="508" y="0"/>
                      </a:lnTo>
                      <a:lnTo>
                        <a:pt x="561" y="3"/>
                      </a:lnTo>
                      <a:lnTo>
                        <a:pt x="496" y="516"/>
                      </a:lnTo>
                      <a:lnTo>
                        <a:pt x="451" y="563"/>
                      </a:lnTo>
                      <a:lnTo>
                        <a:pt x="394" y="609"/>
                      </a:lnTo>
                      <a:lnTo>
                        <a:pt x="313" y="646"/>
                      </a:lnTo>
                      <a:lnTo>
                        <a:pt x="217" y="656"/>
                      </a:lnTo>
                      <a:lnTo>
                        <a:pt x="91" y="663"/>
                      </a:lnTo>
                      <a:lnTo>
                        <a:pt x="17" y="653"/>
                      </a:lnTo>
                      <a:lnTo>
                        <a:pt x="0" y="616"/>
                      </a:lnTo>
                      <a:lnTo>
                        <a:pt x="9" y="570"/>
                      </a:lnTo>
                      <a:lnTo>
                        <a:pt x="62" y="427"/>
                      </a:lnTo>
                      <a:lnTo>
                        <a:pt x="107" y="283"/>
                      </a:lnTo>
                      <a:lnTo>
                        <a:pt x="127" y="176"/>
                      </a:lnTo>
                      <a:lnTo>
                        <a:pt x="127" y="147"/>
                      </a:lnTo>
                      <a:lnTo>
                        <a:pt x="156" y="108"/>
                      </a:lnTo>
                      <a:lnTo>
                        <a:pt x="189" y="97"/>
                      </a:lnTo>
                      <a:lnTo>
                        <a:pt x="250" y="97"/>
                      </a:lnTo>
                    </a:path>
                  </a:pathLst>
                </a:custGeom>
                <a:solidFill>
                  <a:srgbClr val="40404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24" name="Freeform 173"/>
                <p:cNvSpPr>
                  <a:spLocks/>
                </p:cNvSpPr>
                <p:nvPr/>
              </p:nvSpPr>
              <p:spPr bwMode="auto">
                <a:xfrm>
                  <a:off x="3463" y="2677"/>
                  <a:ext cx="478" cy="604"/>
                </a:xfrm>
                <a:custGeom>
                  <a:avLst/>
                  <a:gdLst>
                    <a:gd name="T0" fmla="*/ 165 w 478"/>
                    <a:gd name="T1" fmla="*/ 120 h 604"/>
                    <a:gd name="T2" fmla="*/ 255 w 478"/>
                    <a:gd name="T3" fmla="*/ 116 h 604"/>
                    <a:gd name="T4" fmla="*/ 349 w 478"/>
                    <a:gd name="T5" fmla="*/ 102 h 604"/>
                    <a:gd name="T6" fmla="*/ 404 w 478"/>
                    <a:gd name="T7" fmla="*/ 77 h 604"/>
                    <a:gd name="T8" fmla="*/ 437 w 478"/>
                    <a:gd name="T9" fmla="*/ 55 h 604"/>
                    <a:gd name="T10" fmla="*/ 477 w 478"/>
                    <a:gd name="T11" fmla="*/ 0 h 604"/>
                    <a:gd name="T12" fmla="*/ 417 w 478"/>
                    <a:gd name="T13" fmla="*/ 464 h 604"/>
                    <a:gd name="T14" fmla="*/ 377 w 478"/>
                    <a:gd name="T15" fmla="*/ 507 h 604"/>
                    <a:gd name="T16" fmla="*/ 332 w 478"/>
                    <a:gd name="T17" fmla="*/ 547 h 604"/>
                    <a:gd name="T18" fmla="*/ 276 w 478"/>
                    <a:gd name="T19" fmla="*/ 574 h 604"/>
                    <a:gd name="T20" fmla="*/ 227 w 478"/>
                    <a:gd name="T21" fmla="*/ 589 h 604"/>
                    <a:gd name="T22" fmla="*/ 165 w 478"/>
                    <a:gd name="T23" fmla="*/ 596 h 604"/>
                    <a:gd name="T24" fmla="*/ 109 w 478"/>
                    <a:gd name="T25" fmla="*/ 603 h 604"/>
                    <a:gd name="T26" fmla="*/ 44 w 478"/>
                    <a:gd name="T27" fmla="*/ 603 h 604"/>
                    <a:gd name="T28" fmla="*/ 16 w 478"/>
                    <a:gd name="T29" fmla="*/ 596 h 604"/>
                    <a:gd name="T30" fmla="*/ 0 w 478"/>
                    <a:gd name="T31" fmla="*/ 574 h 604"/>
                    <a:gd name="T32" fmla="*/ 8 w 478"/>
                    <a:gd name="T33" fmla="*/ 539 h 604"/>
                    <a:gd name="T34" fmla="*/ 48 w 478"/>
                    <a:gd name="T35" fmla="*/ 456 h 604"/>
                    <a:gd name="T36" fmla="*/ 118 w 478"/>
                    <a:gd name="T37" fmla="*/ 180 h 604"/>
                    <a:gd name="T38" fmla="*/ 129 w 478"/>
                    <a:gd name="T39" fmla="*/ 142 h 604"/>
                    <a:gd name="T40" fmla="*/ 165 w 478"/>
                    <a:gd name="T41" fmla="*/ 120 h 60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78"/>
                    <a:gd name="T64" fmla="*/ 0 h 604"/>
                    <a:gd name="T65" fmla="*/ 478 w 478"/>
                    <a:gd name="T66" fmla="*/ 604 h 60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78" h="604">
                      <a:moveTo>
                        <a:pt x="165" y="120"/>
                      </a:moveTo>
                      <a:lnTo>
                        <a:pt x="255" y="116"/>
                      </a:lnTo>
                      <a:lnTo>
                        <a:pt x="349" y="102"/>
                      </a:lnTo>
                      <a:lnTo>
                        <a:pt x="404" y="77"/>
                      </a:lnTo>
                      <a:lnTo>
                        <a:pt x="437" y="55"/>
                      </a:lnTo>
                      <a:lnTo>
                        <a:pt x="477" y="0"/>
                      </a:lnTo>
                      <a:lnTo>
                        <a:pt x="417" y="464"/>
                      </a:lnTo>
                      <a:lnTo>
                        <a:pt x="377" y="507"/>
                      </a:lnTo>
                      <a:lnTo>
                        <a:pt x="332" y="547"/>
                      </a:lnTo>
                      <a:lnTo>
                        <a:pt x="276" y="574"/>
                      </a:lnTo>
                      <a:lnTo>
                        <a:pt x="227" y="589"/>
                      </a:lnTo>
                      <a:lnTo>
                        <a:pt x="165" y="596"/>
                      </a:lnTo>
                      <a:lnTo>
                        <a:pt x="109" y="603"/>
                      </a:lnTo>
                      <a:lnTo>
                        <a:pt x="44" y="603"/>
                      </a:lnTo>
                      <a:lnTo>
                        <a:pt x="16" y="596"/>
                      </a:lnTo>
                      <a:lnTo>
                        <a:pt x="0" y="574"/>
                      </a:lnTo>
                      <a:lnTo>
                        <a:pt x="8" y="539"/>
                      </a:lnTo>
                      <a:lnTo>
                        <a:pt x="48" y="456"/>
                      </a:lnTo>
                      <a:lnTo>
                        <a:pt x="118" y="180"/>
                      </a:lnTo>
                      <a:lnTo>
                        <a:pt x="129" y="142"/>
                      </a:lnTo>
                      <a:lnTo>
                        <a:pt x="165" y="120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021" name="Freeform 174"/>
              <p:cNvSpPr>
                <a:spLocks/>
              </p:cNvSpPr>
              <p:nvPr/>
            </p:nvSpPr>
            <p:spPr bwMode="auto">
              <a:xfrm>
                <a:off x="2941" y="3265"/>
                <a:ext cx="19" cy="355"/>
              </a:xfrm>
              <a:custGeom>
                <a:avLst/>
                <a:gdLst>
                  <a:gd name="T0" fmla="*/ 6 w 19"/>
                  <a:gd name="T1" fmla="*/ 0 h 355"/>
                  <a:gd name="T2" fmla="*/ 0 w 19"/>
                  <a:gd name="T3" fmla="*/ 20 h 355"/>
                  <a:gd name="T4" fmla="*/ 8 w 19"/>
                  <a:gd name="T5" fmla="*/ 35 h 355"/>
                  <a:gd name="T6" fmla="*/ 13 w 19"/>
                  <a:gd name="T7" fmla="*/ 66 h 355"/>
                  <a:gd name="T8" fmla="*/ 5 w 19"/>
                  <a:gd name="T9" fmla="*/ 97 h 355"/>
                  <a:gd name="T10" fmla="*/ 12 w 19"/>
                  <a:gd name="T11" fmla="*/ 160 h 355"/>
                  <a:gd name="T12" fmla="*/ 8 w 19"/>
                  <a:gd name="T13" fmla="*/ 354 h 355"/>
                  <a:gd name="T14" fmla="*/ 16 w 19"/>
                  <a:gd name="T15" fmla="*/ 349 h 355"/>
                  <a:gd name="T16" fmla="*/ 18 w 19"/>
                  <a:gd name="T17" fmla="*/ 156 h 355"/>
                  <a:gd name="T18" fmla="*/ 10 w 19"/>
                  <a:gd name="T19" fmla="*/ 101 h 355"/>
                  <a:gd name="T20" fmla="*/ 15 w 19"/>
                  <a:gd name="T21" fmla="*/ 75 h 355"/>
                  <a:gd name="T22" fmla="*/ 17 w 19"/>
                  <a:gd name="T23" fmla="*/ 66 h 355"/>
                  <a:gd name="T24" fmla="*/ 14 w 19"/>
                  <a:gd name="T25" fmla="*/ 37 h 355"/>
                  <a:gd name="T26" fmla="*/ 8 w 19"/>
                  <a:gd name="T27" fmla="*/ 23 h 355"/>
                  <a:gd name="T28" fmla="*/ 6 w 19"/>
                  <a:gd name="T29" fmla="*/ 0 h 35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"/>
                  <a:gd name="T46" fmla="*/ 0 h 355"/>
                  <a:gd name="T47" fmla="*/ 19 w 19"/>
                  <a:gd name="T48" fmla="*/ 355 h 35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" h="355">
                    <a:moveTo>
                      <a:pt x="6" y="0"/>
                    </a:moveTo>
                    <a:lnTo>
                      <a:pt x="0" y="20"/>
                    </a:lnTo>
                    <a:lnTo>
                      <a:pt x="8" y="35"/>
                    </a:lnTo>
                    <a:lnTo>
                      <a:pt x="13" y="66"/>
                    </a:lnTo>
                    <a:lnTo>
                      <a:pt x="5" y="97"/>
                    </a:lnTo>
                    <a:lnTo>
                      <a:pt x="12" y="160"/>
                    </a:lnTo>
                    <a:lnTo>
                      <a:pt x="8" y="354"/>
                    </a:lnTo>
                    <a:lnTo>
                      <a:pt x="16" y="349"/>
                    </a:lnTo>
                    <a:lnTo>
                      <a:pt x="18" y="156"/>
                    </a:lnTo>
                    <a:lnTo>
                      <a:pt x="10" y="101"/>
                    </a:lnTo>
                    <a:lnTo>
                      <a:pt x="15" y="75"/>
                    </a:lnTo>
                    <a:lnTo>
                      <a:pt x="17" y="66"/>
                    </a:lnTo>
                    <a:lnTo>
                      <a:pt x="14" y="37"/>
                    </a:lnTo>
                    <a:lnTo>
                      <a:pt x="8" y="23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606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2" name="Freeform 175"/>
              <p:cNvSpPr>
                <a:spLocks/>
              </p:cNvSpPr>
              <p:nvPr/>
            </p:nvSpPr>
            <p:spPr bwMode="auto">
              <a:xfrm>
                <a:off x="3002" y="3270"/>
                <a:ext cx="55" cy="17"/>
              </a:xfrm>
              <a:custGeom>
                <a:avLst/>
                <a:gdLst>
                  <a:gd name="T0" fmla="*/ 0 w 55"/>
                  <a:gd name="T1" fmla="*/ 0 h 17"/>
                  <a:gd name="T2" fmla="*/ 26 w 55"/>
                  <a:gd name="T3" fmla="*/ 12 h 17"/>
                  <a:gd name="T4" fmla="*/ 50 w 55"/>
                  <a:gd name="T5" fmla="*/ 16 h 17"/>
                  <a:gd name="T6" fmla="*/ 54 w 55"/>
                  <a:gd name="T7" fmla="*/ 16 h 17"/>
                  <a:gd name="T8" fmla="*/ 40 w 55"/>
                  <a:gd name="T9" fmla="*/ 4 h 17"/>
                  <a:gd name="T10" fmla="*/ 0 w 55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17"/>
                  <a:gd name="T20" fmla="*/ 55 w 55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17">
                    <a:moveTo>
                      <a:pt x="0" y="0"/>
                    </a:moveTo>
                    <a:lnTo>
                      <a:pt x="26" y="12"/>
                    </a:lnTo>
                    <a:lnTo>
                      <a:pt x="50" y="16"/>
                    </a:lnTo>
                    <a:lnTo>
                      <a:pt x="54" y="16"/>
                    </a:lnTo>
                    <a:lnTo>
                      <a:pt x="40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06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756" name="Group 176"/>
            <p:cNvGrpSpPr>
              <a:grpSpLocks/>
            </p:cNvGrpSpPr>
            <p:nvPr/>
          </p:nvGrpSpPr>
          <p:grpSpPr bwMode="auto">
            <a:xfrm>
              <a:off x="1051" y="723"/>
              <a:ext cx="798" cy="1511"/>
              <a:chOff x="1051" y="723"/>
              <a:chExt cx="798" cy="1511"/>
            </a:xfrm>
          </p:grpSpPr>
          <p:grpSp>
            <p:nvGrpSpPr>
              <p:cNvPr id="31936" name="Group 177"/>
              <p:cNvGrpSpPr>
                <a:grpSpLocks/>
              </p:cNvGrpSpPr>
              <p:nvPr/>
            </p:nvGrpSpPr>
            <p:grpSpPr bwMode="auto">
              <a:xfrm>
                <a:off x="1350" y="1039"/>
                <a:ext cx="220" cy="386"/>
                <a:chOff x="1350" y="1039"/>
                <a:chExt cx="220" cy="386"/>
              </a:xfrm>
            </p:grpSpPr>
            <p:sp>
              <p:nvSpPr>
                <p:cNvPr id="31994" name="Freeform 178"/>
                <p:cNvSpPr>
                  <a:spLocks/>
                </p:cNvSpPr>
                <p:nvPr/>
              </p:nvSpPr>
              <p:spPr bwMode="auto">
                <a:xfrm>
                  <a:off x="1350" y="1039"/>
                  <a:ext cx="220" cy="386"/>
                </a:xfrm>
                <a:custGeom>
                  <a:avLst/>
                  <a:gdLst>
                    <a:gd name="T0" fmla="*/ 6 w 220"/>
                    <a:gd name="T1" fmla="*/ 40 h 386"/>
                    <a:gd name="T2" fmla="*/ 18 w 220"/>
                    <a:gd name="T3" fmla="*/ 27 h 386"/>
                    <a:gd name="T4" fmla="*/ 169 w 220"/>
                    <a:gd name="T5" fmla="*/ 0 h 386"/>
                    <a:gd name="T6" fmla="*/ 186 w 220"/>
                    <a:gd name="T7" fmla="*/ 5 h 386"/>
                    <a:gd name="T8" fmla="*/ 195 w 220"/>
                    <a:gd name="T9" fmla="*/ 12 h 386"/>
                    <a:gd name="T10" fmla="*/ 202 w 220"/>
                    <a:gd name="T11" fmla="*/ 26 h 386"/>
                    <a:gd name="T12" fmla="*/ 219 w 220"/>
                    <a:gd name="T13" fmla="*/ 234 h 386"/>
                    <a:gd name="T14" fmla="*/ 113 w 220"/>
                    <a:gd name="T15" fmla="*/ 385 h 386"/>
                    <a:gd name="T16" fmla="*/ 73 w 220"/>
                    <a:gd name="T17" fmla="*/ 383 h 386"/>
                    <a:gd name="T18" fmla="*/ 0 w 220"/>
                    <a:gd name="T19" fmla="*/ 159 h 386"/>
                    <a:gd name="T20" fmla="*/ 6 w 220"/>
                    <a:gd name="T21" fmla="*/ 40 h 38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0"/>
                    <a:gd name="T34" fmla="*/ 0 h 386"/>
                    <a:gd name="T35" fmla="*/ 220 w 220"/>
                    <a:gd name="T36" fmla="*/ 386 h 38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0" h="386">
                      <a:moveTo>
                        <a:pt x="6" y="40"/>
                      </a:moveTo>
                      <a:lnTo>
                        <a:pt x="18" y="27"/>
                      </a:lnTo>
                      <a:lnTo>
                        <a:pt x="169" y="0"/>
                      </a:lnTo>
                      <a:lnTo>
                        <a:pt x="186" y="5"/>
                      </a:lnTo>
                      <a:lnTo>
                        <a:pt x="195" y="12"/>
                      </a:lnTo>
                      <a:lnTo>
                        <a:pt x="202" y="26"/>
                      </a:lnTo>
                      <a:lnTo>
                        <a:pt x="219" y="234"/>
                      </a:lnTo>
                      <a:lnTo>
                        <a:pt x="113" y="385"/>
                      </a:lnTo>
                      <a:lnTo>
                        <a:pt x="73" y="383"/>
                      </a:lnTo>
                      <a:lnTo>
                        <a:pt x="0" y="159"/>
                      </a:lnTo>
                      <a:lnTo>
                        <a:pt x="6" y="40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95" name="Freeform 179"/>
                <p:cNvSpPr>
                  <a:spLocks/>
                </p:cNvSpPr>
                <p:nvPr/>
              </p:nvSpPr>
              <p:spPr bwMode="auto">
                <a:xfrm>
                  <a:off x="1372" y="1078"/>
                  <a:ext cx="62" cy="100"/>
                </a:xfrm>
                <a:custGeom>
                  <a:avLst/>
                  <a:gdLst>
                    <a:gd name="T0" fmla="*/ 61 w 62"/>
                    <a:gd name="T1" fmla="*/ 49 h 100"/>
                    <a:gd name="T2" fmla="*/ 42 w 62"/>
                    <a:gd name="T3" fmla="*/ 71 h 100"/>
                    <a:gd name="T4" fmla="*/ 32 w 62"/>
                    <a:gd name="T5" fmla="*/ 99 h 100"/>
                    <a:gd name="T6" fmla="*/ 11 w 62"/>
                    <a:gd name="T7" fmla="*/ 74 h 100"/>
                    <a:gd name="T8" fmla="*/ 3 w 62"/>
                    <a:gd name="T9" fmla="*/ 60 h 100"/>
                    <a:gd name="T10" fmla="*/ 0 w 62"/>
                    <a:gd name="T11" fmla="*/ 33 h 100"/>
                    <a:gd name="T12" fmla="*/ 2 w 62"/>
                    <a:gd name="T13" fmla="*/ 0 h 100"/>
                    <a:gd name="T14" fmla="*/ 21 w 62"/>
                    <a:gd name="T15" fmla="*/ 22 h 100"/>
                    <a:gd name="T16" fmla="*/ 25 w 62"/>
                    <a:gd name="T17" fmla="*/ 32 h 100"/>
                    <a:gd name="T18" fmla="*/ 30 w 62"/>
                    <a:gd name="T19" fmla="*/ 39 h 100"/>
                    <a:gd name="T20" fmla="*/ 46 w 62"/>
                    <a:gd name="T21" fmla="*/ 46 h 100"/>
                    <a:gd name="T22" fmla="*/ 61 w 62"/>
                    <a:gd name="T23" fmla="*/ 49 h 1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2"/>
                    <a:gd name="T37" fmla="*/ 0 h 100"/>
                    <a:gd name="T38" fmla="*/ 62 w 62"/>
                    <a:gd name="T39" fmla="*/ 100 h 10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2" h="100">
                      <a:moveTo>
                        <a:pt x="61" y="49"/>
                      </a:moveTo>
                      <a:lnTo>
                        <a:pt x="42" y="71"/>
                      </a:lnTo>
                      <a:lnTo>
                        <a:pt x="32" y="99"/>
                      </a:lnTo>
                      <a:lnTo>
                        <a:pt x="11" y="74"/>
                      </a:lnTo>
                      <a:lnTo>
                        <a:pt x="3" y="60"/>
                      </a:lnTo>
                      <a:lnTo>
                        <a:pt x="0" y="33"/>
                      </a:lnTo>
                      <a:lnTo>
                        <a:pt x="2" y="0"/>
                      </a:lnTo>
                      <a:lnTo>
                        <a:pt x="21" y="22"/>
                      </a:lnTo>
                      <a:lnTo>
                        <a:pt x="25" y="32"/>
                      </a:lnTo>
                      <a:lnTo>
                        <a:pt x="30" y="39"/>
                      </a:lnTo>
                      <a:lnTo>
                        <a:pt x="46" y="46"/>
                      </a:lnTo>
                      <a:lnTo>
                        <a:pt x="61" y="49"/>
                      </a:lnTo>
                    </a:path>
                  </a:pathLst>
                </a:custGeom>
                <a:solidFill>
                  <a:srgbClr val="E0E0E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96" name="Freeform 180"/>
                <p:cNvSpPr>
                  <a:spLocks/>
                </p:cNvSpPr>
                <p:nvPr/>
              </p:nvSpPr>
              <p:spPr bwMode="auto">
                <a:xfrm>
                  <a:off x="1446" y="1052"/>
                  <a:ext cx="101" cy="131"/>
                </a:xfrm>
                <a:custGeom>
                  <a:avLst/>
                  <a:gdLst>
                    <a:gd name="T0" fmla="*/ 0 w 101"/>
                    <a:gd name="T1" fmla="*/ 76 h 131"/>
                    <a:gd name="T2" fmla="*/ 10 w 101"/>
                    <a:gd name="T3" fmla="*/ 82 h 131"/>
                    <a:gd name="T4" fmla="*/ 23 w 101"/>
                    <a:gd name="T5" fmla="*/ 98 h 131"/>
                    <a:gd name="T6" fmla="*/ 33 w 101"/>
                    <a:gd name="T7" fmla="*/ 130 h 131"/>
                    <a:gd name="T8" fmla="*/ 58 w 101"/>
                    <a:gd name="T9" fmla="*/ 111 h 131"/>
                    <a:gd name="T10" fmla="*/ 81 w 101"/>
                    <a:gd name="T11" fmla="*/ 94 h 131"/>
                    <a:gd name="T12" fmla="*/ 98 w 101"/>
                    <a:gd name="T13" fmla="*/ 72 h 131"/>
                    <a:gd name="T14" fmla="*/ 98 w 101"/>
                    <a:gd name="T15" fmla="*/ 47 h 131"/>
                    <a:gd name="T16" fmla="*/ 100 w 101"/>
                    <a:gd name="T17" fmla="*/ 20 h 131"/>
                    <a:gd name="T18" fmla="*/ 99 w 101"/>
                    <a:gd name="T19" fmla="*/ 7 h 131"/>
                    <a:gd name="T20" fmla="*/ 93 w 101"/>
                    <a:gd name="T21" fmla="*/ 0 h 131"/>
                    <a:gd name="T22" fmla="*/ 93 w 101"/>
                    <a:gd name="T23" fmla="*/ 10 h 131"/>
                    <a:gd name="T24" fmla="*/ 78 w 101"/>
                    <a:gd name="T25" fmla="*/ 27 h 131"/>
                    <a:gd name="T26" fmla="*/ 60 w 101"/>
                    <a:gd name="T27" fmla="*/ 47 h 131"/>
                    <a:gd name="T28" fmla="*/ 42 w 101"/>
                    <a:gd name="T29" fmla="*/ 59 h 131"/>
                    <a:gd name="T30" fmla="*/ 22 w 101"/>
                    <a:gd name="T31" fmla="*/ 69 h 131"/>
                    <a:gd name="T32" fmla="*/ 0 w 101"/>
                    <a:gd name="T33" fmla="*/ 76 h 13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1"/>
                    <a:gd name="T52" fmla="*/ 0 h 131"/>
                    <a:gd name="T53" fmla="*/ 101 w 101"/>
                    <a:gd name="T54" fmla="*/ 131 h 13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1" h="131">
                      <a:moveTo>
                        <a:pt x="0" y="76"/>
                      </a:moveTo>
                      <a:lnTo>
                        <a:pt x="10" y="82"/>
                      </a:lnTo>
                      <a:lnTo>
                        <a:pt x="23" y="98"/>
                      </a:lnTo>
                      <a:lnTo>
                        <a:pt x="33" y="130"/>
                      </a:lnTo>
                      <a:lnTo>
                        <a:pt x="58" y="111"/>
                      </a:lnTo>
                      <a:lnTo>
                        <a:pt x="81" y="94"/>
                      </a:lnTo>
                      <a:lnTo>
                        <a:pt x="98" y="72"/>
                      </a:lnTo>
                      <a:lnTo>
                        <a:pt x="98" y="47"/>
                      </a:lnTo>
                      <a:lnTo>
                        <a:pt x="100" y="20"/>
                      </a:lnTo>
                      <a:lnTo>
                        <a:pt x="99" y="7"/>
                      </a:lnTo>
                      <a:lnTo>
                        <a:pt x="93" y="0"/>
                      </a:lnTo>
                      <a:lnTo>
                        <a:pt x="93" y="10"/>
                      </a:lnTo>
                      <a:lnTo>
                        <a:pt x="78" y="27"/>
                      </a:lnTo>
                      <a:lnTo>
                        <a:pt x="60" y="47"/>
                      </a:lnTo>
                      <a:lnTo>
                        <a:pt x="42" y="59"/>
                      </a:lnTo>
                      <a:lnTo>
                        <a:pt x="22" y="69"/>
                      </a:lnTo>
                      <a:lnTo>
                        <a:pt x="0" y="76"/>
                      </a:lnTo>
                    </a:path>
                  </a:pathLst>
                </a:custGeom>
                <a:solidFill>
                  <a:srgbClr val="E0E0E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97" name="Freeform 181"/>
                <p:cNvSpPr>
                  <a:spLocks/>
                </p:cNvSpPr>
                <p:nvPr/>
              </p:nvSpPr>
              <p:spPr bwMode="auto">
                <a:xfrm>
                  <a:off x="1416" y="1135"/>
                  <a:ext cx="79" cy="259"/>
                </a:xfrm>
                <a:custGeom>
                  <a:avLst/>
                  <a:gdLst>
                    <a:gd name="T0" fmla="*/ 22 w 79"/>
                    <a:gd name="T1" fmla="*/ 0 h 259"/>
                    <a:gd name="T2" fmla="*/ 6 w 79"/>
                    <a:gd name="T3" fmla="*/ 18 h 259"/>
                    <a:gd name="T4" fmla="*/ 0 w 79"/>
                    <a:gd name="T5" fmla="*/ 42 h 259"/>
                    <a:gd name="T6" fmla="*/ 1 w 79"/>
                    <a:gd name="T7" fmla="*/ 54 h 259"/>
                    <a:gd name="T8" fmla="*/ 5 w 79"/>
                    <a:gd name="T9" fmla="*/ 65 h 259"/>
                    <a:gd name="T10" fmla="*/ 9 w 79"/>
                    <a:gd name="T11" fmla="*/ 73 h 259"/>
                    <a:gd name="T12" fmla="*/ 7 w 79"/>
                    <a:gd name="T13" fmla="*/ 96 h 259"/>
                    <a:gd name="T14" fmla="*/ 5 w 79"/>
                    <a:gd name="T15" fmla="*/ 132 h 259"/>
                    <a:gd name="T16" fmla="*/ 24 w 79"/>
                    <a:gd name="T17" fmla="*/ 191 h 259"/>
                    <a:gd name="T18" fmla="*/ 39 w 79"/>
                    <a:gd name="T19" fmla="*/ 258 h 259"/>
                    <a:gd name="T20" fmla="*/ 55 w 79"/>
                    <a:gd name="T21" fmla="*/ 217 h 259"/>
                    <a:gd name="T22" fmla="*/ 72 w 79"/>
                    <a:gd name="T23" fmla="*/ 170 h 259"/>
                    <a:gd name="T24" fmla="*/ 78 w 79"/>
                    <a:gd name="T25" fmla="*/ 149 h 259"/>
                    <a:gd name="T26" fmla="*/ 66 w 79"/>
                    <a:gd name="T27" fmla="*/ 105 h 259"/>
                    <a:gd name="T28" fmla="*/ 50 w 79"/>
                    <a:gd name="T29" fmla="*/ 73 h 259"/>
                    <a:gd name="T30" fmla="*/ 54 w 79"/>
                    <a:gd name="T31" fmla="*/ 51 h 259"/>
                    <a:gd name="T32" fmla="*/ 48 w 79"/>
                    <a:gd name="T33" fmla="*/ 26 h 259"/>
                    <a:gd name="T34" fmla="*/ 40 w 79"/>
                    <a:gd name="T35" fmla="*/ 12 h 259"/>
                    <a:gd name="T36" fmla="*/ 22 w 79"/>
                    <a:gd name="T37" fmla="*/ 0 h 25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9"/>
                    <a:gd name="T58" fmla="*/ 0 h 259"/>
                    <a:gd name="T59" fmla="*/ 79 w 79"/>
                    <a:gd name="T60" fmla="*/ 259 h 25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9" h="259">
                      <a:moveTo>
                        <a:pt x="22" y="0"/>
                      </a:moveTo>
                      <a:lnTo>
                        <a:pt x="6" y="18"/>
                      </a:lnTo>
                      <a:lnTo>
                        <a:pt x="0" y="42"/>
                      </a:lnTo>
                      <a:lnTo>
                        <a:pt x="1" y="54"/>
                      </a:lnTo>
                      <a:lnTo>
                        <a:pt x="5" y="65"/>
                      </a:lnTo>
                      <a:lnTo>
                        <a:pt x="9" y="73"/>
                      </a:lnTo>
                      <a:lnTo>
                        <a:pt x="7" y="96"/>
                      </a:lnTo>
                      <a:lnTo>
                        <a:pt x="5" y="132"/>
                      </a:lnTo>
                      <a:lnTo>
                        <a:pt x="24" y="191"/>
                      </a:lnTo>
                      <a:lnTo>
                        <a:pt x="39" y="258"/>
                      </a:lnTo>
                      <a:lnTo>
                        <a:pt x="55" y="217"/>
                      </a:lnTo>
                      <a:lnTo>
                        <a:pt x="72" y="170"/>
                      </a:lnTo>
                      <a:lnTo>
                        <a:pt x="78" y="149"/>
                      </a:lnTo>
                      <a:lnTo>
                        <a:pt x="66" y="105"/>
                      </a:lnTo>
                      <a:lnTo>
                        <a:pt x="50" y="73"/>
                      </a:lnTo>
                      <a:lnTo>
                        <a:pt x="54" y="51"/>
                      </a:lnTo>
                      <a:lnTo>
                        <a:pt x="48" y="26"/>
                      </a:lnTo>
                      <a:lnTo>
                        <a:pt x="40" y="12"/>
                      </a:lnTo>
                      <a:lnTo>
                        <a:pt x="22" y="0"/>
                      </a:lnTo>
                    </a:path>
                  </a:pathLst>
                </a:custGeom>
                <a:solidFill>
                  <a:srgbClr val="8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98" name="Freeform 182"/>
                <p:cNvSpPr>
                  <a:spLocks/>
                </p:cNvSpPr>
                <p:nvPr/>
              </p:nvSpPr>
              <p:spPr bwMode="auto">
                <a:xfrm>
                  <a:off x="1377" y="1152"/>
                  <a:ext cx="39" cy="107"/>
                </a:xfrm>
                <a:custGeom>
                  <a:avLst/>
                  <a:gdLst>
                    <a:gd name="T0" fmla="*/ 0 w 39"/>
                    <a:gd name="T1" fmla="*/ 0 h 107"/>
                    <a:gd name="T2" fmla="*/ 13 w 39"/>
                    <a:gd name="T3" fmla="*/ 22 h 107"/>
                    <a:gd name="T4" fmla="*/ 24 w 39"/>
                    <a:gd name="T5" fmla="*/ 35 h 107"/>
                    <a:gd name="T6" fmla="*/ 30 w 39"/>
                    <a:gd name="T7" fmla="*/ 37 h 107"/>
                    <a:gd name="T8" fmla="*/ 38 w 39"/>
                    <a:gd name="T9" fmla="*/ 58 h 107"/>
                    <a:gd name="T10" fmla="*/ 35 w 39"/>
                    <a:gd name="T11" fmla="*/ 106 h 107"/>
                    <a:gd name="T12" fmla="*/ 29 w 39"/>
                    <a:gd name="T13" fmla="*/ 88 h 107"/>
                    <a:gd name="T14" fmla="*/ 17 w 39"/>
                    <a:gd name="T15" fmla="*/ 58 h 107"/>
                    <a:gd name="T16" fmla="*/ 8 w 39"/>
                    <a:gd name="T17" fmla="*/ 33 h 107"/>
                    <a:gd name="T18" fmla="*/ 0 w 39"/>
                    <a:gd name="T19" fmla="*/ 0 h 10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9"/>
                    <a:gd name="T31" fmla="*/ 0 h 107"/>
                    <a:gd name="T32" fmla="*/ 39 w 39"/>
                    <a:gd name="T33" fmla="*/ 107 h 10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9" h="107">
                      <a:moveTo>
                        <a:pt x="0" y="0"/>
                      </a:moveTo>
                      <a:lnTo>
                        <a:pt x="13" y="22"/>
                      </a:lnTo>
                      <a:lnTo>
                        <a:pt x="24" y="35"/>
                      </a:lnTo>
                      <a:lnTo>
                        <a:pt x="30" y="37"/>
                      </a:lnTo>
                      <a:lnTo>
                        <a:pt x="38" y="58"/>
                      </a:lnTo>
                      <a:lnTo>
                        <a:pt x="35" y="106"/>
                      </a:lnTo>
                      <a:lnTo>
                        <a:pt x="29" y="88"/>
                      </a:lnTo>
                      <a:lnTo>
                        <a:pt x="17" y="58"/>
                      </a:lnTo>
                      <a:lnTo>
                        <a:pt x="8" y="3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0E0E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99" name="Freeform 183"/>
                <p:cNvSpPr>
                  <a:spLocks/>
                </p:cNvSpPr>
                <p:nvPr/>
              </p:nvSpPr>
              <p:spPr bwMode="auto">
                <a:xfrm>
                  <a:off x="1474" y="1135"/>
                  <a:ext cx="71" cy="144"/>
                </a:xfrm>
                <a:custGeom>
                  <a:avLst/>
                  <a:gdLst>
                    <a:gd name="T0" fmla="*/ 5 w 71"/>
                    <a:gd name="T1" fmla="*/ 56 h 144"/>
                    <a:gd name="T2" fmla="*/ 0 w 71"/>
                    <a:gd name="T3" fmla="*/ 69 h 144"/>
                    <a:gd name="T4" fmla="*/ 10 w 71"/>
                    <a:gd name="T5" fmla="*/ 91 h 144"/>
                    <a:gd name="T6" fmla="*/ 17 w 71"/>
                    <a:gd name="T7" fmla="*/ 108 h 144"/>
                    <a:gd name="T8" fmla="*/ 26 w 71"/>
                    <a:gd name="T9" fmla="*/ 143 h 144"/>
                    <a:gd name="T10" fmla="*/ 40 w 71"/>
                    <a:gd name="T11" fmla="*/ 100 h 144"/>
                    <a:gd name="T12" fmla="*/ 50 w 71"/>
                    <a:gd name="T13" fmla="*/ 68 h 144"/>
                    <a:gd name="T14" fmla="*/ 60 w 71"/>
                    <a:gd name="T15" fmla="*/ 40 h 144"/>
                    <a:gd name="T16" fmla="*/ 65 w 71"/>
                    <a:gd name="T17" fmla="*/ 19 h 144"/>
                    <a:gd name="T18" fmla="*/ 70 w 71"/>
                    <a:gd name="T19" fmla="*/ 1 h 144"/>
                    <a:gd name="T20" fmla="*/ 69 w 71"/>
                    <a:gd name="T21" fmla="*/ 0 h 144"/>
                    <a:gd name="T22" fmla="*/ 60 w 71"/>
                    <a:gd name="T23" fmla="*/ 13 h 144"/>
                    <a:gd name="T24" fmla="*/ 39 w 71"/>
                    <a:gd name="T25" fmla="*/ 31 h 144"/>
                    <a:gd name="T26" fmla="*/ 5 w 71"/>
                    <a:gd name="T27" fmla="*/ 56 h 14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1"/>
                    <a:gd name="T43" fmla="*/ 0 h 144"/>
                    <a:gd name="T44" fmla="*/ 71 w 71"/>
                    <a:gd name="T45" fmla="*/ 144 h 14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1" h="144">
                      <a:moveTo>
                        <a:pt x="5" y="56"/>
                      </a:moveTo>
                      <a:lnTo>
                        <a:pt x="0" y="69"/>
                      </a:lnTo>
                      <a:lnTo>
                        <a:pt x="10" y="91"/>
                      </a:lnTo>
                      <a:lnTo>
                        <a:pt x="17" y="108"/>
                      </a:lnTo>
                      <a:lnTo>
                        <a:pt x="26" y="143"/>
                      </a:lnTo>
                      <a:lnTo>
                        <a:pt x="40" y="100"/>
                      </a:lnTo>
                      <a:lnTo>
                        <a:pt x="50" y="68"/>
                      </a:lnTo>
                      <a:lnTo>
                        <a:pt x="60" y="40"/>
                      </a:lnTo>
                      <a:lnTo>
                        <a:pt x="65" y="19"/>
                      </a:lnTo>
                      <a:lnTo>
                        <a:pt x="70" y="1"/>
                      </a:lnTo>
                      <a:lnTo>
                        <a:pt x="69" y="0"/>
                      </a:lnTo>
                      <a:lnTo>
                        <a:pt x="60" y="13"/>
                      </a:lnTo>
                      <a:lnTo>
                        <a:pt x="39" y="31"/>
                      </a:lnTo>
                      <a:lnTo>
                        <a:pt x="5" y="56"/>
                      </a:lnTo>
                    </a:path>
                  </a:pathLst>
                </a:custGeom>
                <a:solidFill>
                  <a:srgbClr val="E0E0E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937" name="Group 184"/>
              <p:cNvGrpSpPr>
                <a:grpSpLocks/>
              </p:cNvGrpSpPr>
              <p:nvPr/>
            </p:nvGrpSpPr>
            <p:grpSpPr bwMode="auto">
              <a:xfrm>
                <a:off x="1307" y="723"/>
                <a:ext cx="268" cy="402"/>
                <a:chOff x="1307" y="723"/>
                <a:chExt cx="268" cy="402"/>
              </a:xfrm>
            </p:grpSpPr>
            <p:sp>
              <p:nvSpPr>
                <p:cNvPr id="31969" name="Freeform 185"/>
                <p:cNvSpPr>
                  <a:spLocks/>
                </p:cNvSpPr>
                <p:nvPr/>
              </p:nvSpPr>
              <p:spPr bwMode="auto">
                <a:xfrm>
                  <a:off x="1390" y="988"/>
                  <a:ext cx="146" cy="137"/>
                </a:xfrm>
                <a:custGeom>
                  <a:avLst/>
                  <a:gdLst>
                    <a:gd name="T0" fmla="*/ 0 w 146"/>
                    <a:gd name="T1" fmla="*/ 97 h 137"/>
                    <a:gd name="T2" fmla="*/ 7 w 146"/>
                    <a:gd name="T3" fmla="*/ 120 h 137"/>
                    <a:gd name="T4" fmla="*/ 19 w 146"/>
                    <a:gd name="T5" fmla="*/ 130 h 137"/>
                    <a:gd name="T6" fmla="*/ 32 w 146"/>
                    <a:gd name="T7" fmla="*/ 136 h 137"/>
                    <a:gd name="T8" fmla="*/ 55 w 146"/>
                    <a:gd name="T9" fmla="*/ 136 h 137"/>
                    <a:gd name="T10" fmla="*/ 71 w 146"/>
                    <a:gd name="T11" fmla="*/ 130 h 137"/>
                    <a:gd name="T12" fmla="*/ 93 w 146"/>
                    <a:gd name="T13" fmla="*/ 119 h 137"/>
                    <a:gd name="T14" fmla="*/ 109 w 146"/>
                    <a:gd name="T15" fmla="*/ 108 h 137"/>
                    <a:gd name="T16" fmla="*/ 122 w 146"/>
                    <a:gd name="T17" fmla="*/ 97 h 137"/>
                    <a:gd name="T18" fmla="*/ 133 w 146"/>
                    <a:gd name="T19" fmla="*/ 85 h 137"/>
                    <a:gd name="T20" fmla="*/ 145 w 146"/>
                    <a:gd name="T21" fmla="*/ 67 h 137"/>
                    <a:gd name="T22" fmla="*/ 142 w 146"/>
                    <a:gd name="T23" fmla="*/ 54 h 137"/>
                    <a:gd name="T24" fmla="*/ 140 w 146"/>
                    <a:gd name="T25" fmla="*/ 42 h 137"/>
                    <a:gd name="T26" fmla="*/ 140 w 146"/>
                    <a:gd name="T27" fmla="*/ 27 h 137"/>
                    <a:gd name="T28" fmla="*/ 142 w 146"/>
                    <a:gd name="T29" fmla="*/ 0 h 137"/>
                    <a:gd name="T30" fmla="*/ 0 w 146"/>
                    <a:gd name="T31" fmla="*/ 97 h 13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46"/>
                    <a:gd name="T49" fmla="*/ 0 h 137"/>
                    <a:gd name="T50" fmla="*/ 146 w 146"/>
                    <a:gd name="T51" fmla="*/ 137 h 13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46" h="137">
                      <a:moveTo>
                        <a:pt x="0" y="97"/>
                      </a:moveTo>
                      <a:lnTo>
                        <a:pt x="7" y="120"/>
                      </a:lnTo>
                      <a:lnTo>
                        <a:pt x="19" y="130"/>
                      </a:lnTo>
                      <a:lnTo>
                        <a:pt x="32" y="136"/>
                      </a:lnTo>
                      <a:lnTo>
                        <a:pt x="55" y="136"/>
                      </a:lnTo>
                      <a:lnTo>
                        <a:pt x="71" y="130"/>
                      </a:lnTo>
                      <a:lnTo>
                        <a:pt x="93" y="119"/>
                      </a:lnTo>
                      <a:lnTo>
                        <a:pt x="109" y="108"/>
                      </a:lnTo>
                      <a:lnTo>
                        <a:pt x="122" y="97"/>
                      </a:lnTo>
                      <a:lnTo>
                        <a:pt x="133" y="85"/>
                      </a:lnTo>
                      <a:lnTo>
                        <a:pt x="145" y="67"/>
                      </a:lnTo>
                      <a:lnTo>
                        <a:pt x="142" y="54"/>
                      </a:lnTo>
                      <a:lnTo>
                        <a:pt x="140" y="42"/>
                      </a:lnTo>
                      <a:lnTo>
                        <a:pt x="140" y="27"/>
                      </a:lnTo>
                      <a:lnTo>
                        <a:pt x="142" y="0"/>
                      </a:lnTo>
                      <a:lnTo>
                        <a:pt x="0" y="97"/>
                      </a:lnTo>
                    </a:path>
                  </a:pathLst>
                </a:custGeom>
                <a:solidFill>
                  <a:srgbClr val="FFC080"/>
                </a:solidFill>
                <a:ln w="12700" cap="rnd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1970" name="Group 186"/>
                <p:cNvGrpSpPr>
                  <a:grpSpLocks/>
                </p:cNvGrpSpPr>
                <p:nvPr/>
              </p:nvGrpSpPr>
              <p:grpSpPr bwMode="auto">
                <a:xfrm>
                  <a:off x="1307" y="723"/>
                  <a:ext cx="268" cy="377"/>
                  <a:chOff x="1307" y="723"/>
                  <a:chExt cx="268" cy="377"/>
                </a:xfrm>
              </p:grpSpPr>
              <p:sp>
                <p:nvSpPr>
                  <p:cNvPr id="31971" name="Freeform 187"/>
                  <p:cNvSpPr>
                    <a:spLocks/>
                  </p:cNvSpPr>
                  <p:nvPr/>
                </p:nvSpPr>
                <p:spPr bwMode="auto">
                  <a:xfrm>
                    <a:off x="1307" y="723"/>
                    <a:ext cx="268" cy="256"/>
                  </a:xfrm>
                  <a:custGeom>
                    <a:avLst/>
                    <a:gdLst>
                      <a:gd name="T0" fmla="*/ 89 w 268"/>
                      <a:gd name="T1" fmla="*/ 1 h 256"/>
                      <a:gd name="T2" fmla="*/ 55 w 268"/>
                      <a:gd name="T3" fmla="*/ 23 h 256"/>
                      <a:gd name="T4" fmla="*/ 41 w 268"/>
                      <a:gd name="T5" fmla="*/ 49 h 256"/>
                      <a:gd name="T6" fmla="*/ 14 w 268"/>
                      <a:gd name="T7" fmla="*/ 63 h 256"/>
                      <a:gd name="T8" fmla="*/ 5 w 268"/>
                      <a:gd name="T9" fmla="*/ 83 h 256"/>
                      <a:gd name="T10" fmla="*/ 0 w 268"/>
                      <a:gd name="T11" fmla="*/ 120 h 256"/>
                      <a:gd name="T12" fmla="*/ 1 w 268"/>
                      <a:gd name="T13" fmla="*/ 147 h 256"/>
                      <a:gd name="T14" fmla="*/ 5 w 268"/>
                      <a:gd name="T15" fmla="*/ 172 h 256"/>
                      <a:gd name="T16" fmla="*/ 21 w 268"/>
                      <a:gd name="T17" fmla="*/ 187 h 256"/>
                      <a:gd name="T18" fmla="*/ 241 w 268"/>
                      <a:gd name="T19" fmla="*/ 255 h 256"/>
                      <a:gd name="T20" fmla="*/ 245 w 268"/>
                      <a:gd name="T21" fmla="*/ 216 h 256"/>
                      <a:gd name="T22" fmla="*/ 255 w 268"/>
                      <a:gd name="T23" fmla="*/ 189 h 256"/>
                      <a:gd name="T24" fmla="*/ 266 w 268"/>
                      <a:gd name="T25" fmla="*/ 160 h 256"/>
                      <a:gd name="T26" fmla="*/ 267 w 268"/>
                      <a:gd name="T27" fmla="*/ 126 h 256"/>
                      <a:gd name="T28" fmla="*/ 260 w 268"/>
                      <a:gd name="T29" fmla="*/ 92 h 256"/>
                      <a:gd name="T30" fmla="*/ 250 w 268"/>
                      <a:gd name="T31" fmla="*/ 63 h 256"/>
                      <a:gd name="T32" fmla="*/ 234 w 268"/>
                      <a:gd name="T33" fmla="*/ 39 h 256"/>
                      <a:gd name="T34" fmla="*/ 211 w 268"/>
                      <a:gd name="T35" fmla="*/ 22 h 256"/>
                      <a:gd name="T36" fmla="*/ 185 w 268"/>
                      <a:gd name="T37" fmla="*/ 5 h 256"/>
                      <a:gd name="T38" fmla="*/ 131 w 268"/>
                      <a:gd name="T39" fmla="*/ 0 h 256"/>
                      <a:gd name="T40" fmla="*/ 89 w 268"/>
                      <a:gd name="T41" fmla="*/ 1 h 25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68"/>
                      <a:gd name="T64" fmla="*/ 0 h 256"/>
                      <a:gd name="T65" fmla="*/ 268 w 268"/>
                      <a:gd name="T66" fmla="*/ 256 h 25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68" h="256">
                        <a:moveTo>
                          <a:pt x="89" y="1"/>
                        </a:moveTo>
                        <a:lnTo>
                          <a:pt x="55" y="23"/>
                        </a:lnTo>
                        <a:lnTo>
                          <a:pt x="41" y="49"/>
                        </a:lnTo>
                        <a:lnTo>
                          <a:pt x="14" y="63"/>
                        </a:lnTo>
                        <a:lnTo>
                          <a:pt x="5" y="83"/>
                        </a:lnTo>
                        <a:lnTo>
                          <a:pt x="0" y="120"/>
                        </a:lnTo>
                        <a:lnTo>
                          <a:pt x="1" y="147"/>
                        </a:lnTo>
                        <a:lnTo>
                          <a:pt x="5" y="172"/>
                        </a:lnTo>
                        <a:lnTo>
                          <a:pt x="21" y="187"/>
                        </a:lnTo>
                        <a:lnTo>
                          <a:pt x="241" y="255"/>
                        </a:lnTo>
                        <a:lnTo>
                          <a:pt x="245" y="216"/>
                        </a:lnTo>
                        <a:lnTo>
                          <a:pt x="255" y="189"/>
                        </a:lnTo>
                        <a:lnTo>
                          <a:pt x="266" y="160"/>
                        </a:lnTo>
                        <a:lnTo>
                          <a:pt x="267" y="126"/>
                        </a:lnTo>
                        <a:lnTo>
                          <a:pt x="260" y="92"/>
                        </a:lnTo>
                        <a:lnTo>
                          <a:pt x="250" y="63"/>
                        </a:lnTo>
                        <a:lnTo>
                          <a:pt x="234" y="39"/>
                        </a:lnTo>
                        <a:lnTo>
                          <a:pt x="211" y="22"/>
                        </a:lnTo>
                        <a:lnTo>
                          <a:pt x="185" y="5"/>
                        </a:lnTo>
                        <a:lnTo>
                          <a:pt x="131" y="0"/>
                        </a:lnTo>
                        <a:lnTo>
                          <a:pt x="89" y="1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1972" name="Group 188"/>
                  <p:cNvGrpSpPr>
                    <a:grpSpLocks/>
                  </p:cNvGrpSpPr>
                  <p:nvPr/>
                </p:nvGrpSpPr>
                <p:grpSpPr bwMode="auto">
                  <a:xfrm>
                    <a:off x="1324" y="827"/>
                    <a:ext cx="230" cy="273"/>
                    <a:chOff x="1324" y="827"/>
                    <a:chExt cx="230" cy="273"/>
                  </a:xfrm>
                </p:grpSpPr>
                <p:sp>
                  <p:nvSpPr>
                    <p:cNvPr id="31975" name="Freeform 189"/>
                    <p:cNvSpPr>
                      <a:spLocks/>
                    </p:cNvSpPr>
                    <p:nvPr/>
                  </p:nvSpPr>
                  <p:spPr bwMode="auto">
                    <a:xfrm>
                      <a:off x="1324" y="827"/>
                      <a:ext cx="230" cy="273"/>
                    </a:xfrm>
                    <a:custGeom>
                      <a:avLst/>
                      <a:gdLst>
                        <a:gd name="T0" fmla="*/ 0 w 230"/>
                        <a:gd name="T1" fmla="*/ 82 h 273"/>
                        <a:gd name="T2" fmla="*/ 7 w 230"/>
                        <a:gd name="T3" fmla="*/ 94 h 273"/>
                        <a:gd name="T4" fmla="*/ 7 w 230"/>
                        <a:gd name="T5" fmla="*/ 110 h 273"/>
                        <a:gd name="T6" fmla="*/ 9 w 230"/>
                        <a:gd name="T7" fmla="*/ 127 h 273"/>
                        <a:gd name="T8" fmla="*/ 15 w 230"/>
                        <a:gd name="T9" fmla="*/ 150 h 273"/>
                        <a:gd name="T10" fmla="*/ 24 w 230"/>
                        <a:gd name="T11" fmla="*/ 176 h 273"/>
                        <a:gd name="T12" fmla="*/ 31 w 230"/>
                        <a:gd name="T13" fmla="*/ 202 h 273"/>
                        <a:gd name="T14" fmla="*/ 40 w 230"/>
                        <a:gd name="T15" fmla="*/ 230 h 273"/>
                        <a:gd name="T16" fmla="*/ 47 w 230"/>
                        <a:gd name="T17" fmla="*/ 246 h 273"/>
                        <a:gd name="T18" fmla="*/ 58 w 230"/>
                        <a:gd name="T19" fmla="*/ 258 h 273"/>
                        <a:gd name="T20" fmla="*/ 69 w 230"/>
                        <a:gd name="T21" fmla="*/ 270 h 273"/>
                        <a:gd name="T22" fmla="*/ 83 w 230"/>
                        <a:gd name="T23" fmla="*/ 272 h 273"/>
                        <a:gd name="T24" fmla="*/ 102 w 230"/>
                        <a:gd name="T25" fmla="*/ 268 h 273"/>
                        <a:gd name="T26" fmla="*/ 123 w 230"/>
                        <a:gd name="T27" fmla="*/ 261 h 273"/>
                        <a:gd name="T28" fmla="*/ 139 w 230"/>
                        <a:gd name="T29" fmla="*/ 255 h 273"/>
                        <a:gd name="T30" fmla="*/ 154 w 230"/>
                        <a:gd name="T31" fmla="*/ 245 h 273"/>
                        <a:gd name="T32" fmla="*/ 166 w 230"/>
                        <a:gd name="T33" fmla="*/ 235 h 273"/>
                        <a:gd name="T34" fmla="*/ 177 w 230"/>
                        <a:gd name="T35" fmla="*/ 224 h 273"/>
                        <a:gd name="T36" fmla="*/ 189 w 230"/>
                        <a:gd name="T37" fmla="*/ 211 h 273"/>
                        <a:gd name="T38" fmla="*/ 203 w 230"/>
                        <a:gd name="T39" fmla="*/ 194 h 273"/>
                        <a:gd name="T40" fmla="*/ 212 w 230"/>
                        <a:gd name="T41" fmla="*/ 174 h 273"/>
                        <a:gd name="T42" fmla="*/ 215 w 230"/>
                        <a:gd name="T43" fmla="*/ 144 h 273"/>
                        <a:gd name="T44" fmla="*/ 215 w 230"/>
                        <a:gd name="T45" fmla="*/ 126 h 273"/>
                        <a:gd name="T46" fmla="*/ 222 w 230"/>
                        <a:gd name="T47" fmla="*/ 114 h 273"/>
                        <a:gd name="T48" fmla="*/ 228 w 230"/>
                        <a:gd name="T49" fmla="*/ 100 h 273"/>
                        <a:gd name="T50" fmla="*/ 229 w 230"/>
                        <a:gd name="T51" fmla="*/ 84 h 273"/>
                        <a:gd name="T52" fmla="*/ 227 w 230"/>
                        <a:gd name="T53" fmla="*/ 63 h 273"/>
                        <a:gd name="T54" fmla="*/ 217 w 230"/>
                        <a:gd name="T55" fmla="*/ 50 h 273"/>
                        <a:gd name="T56" fmla="*/ 205 w 230"/>
                        <a:gd name="T57" fmla="*/ 48 h 273"/>
                        <a:gd name="T58" fmla="*/ 198 w 230"/>
                        <a:gd name="T59" fmla="*/ 58 h 273"/>
                        <a:gd name="T60" fmla="*/ 192 w 230"/>
                        <a:gd name="T61" fmla="*/ 74 h 273"/>
                        <a:gd name="T62" fmla="*/ 185 w 230"/>
                        <a:gd name="T63" fmla="*/ 48 h 273"/>
                        <a:gd name="T64" fmla="*/ 173 w 230"/>
                        <a:gd name="T65" fmla="*/ 45 h 273"/>
                        <a:gd name="T66" fmla="*/ 162 w 230"/>
                        <a:gd name="T67" fmla="*/ 42 h 273"/>
                        <a:gd name="T68" fmla="*/ 122 w 230"/>
                        <a:gd name="T69" fmla="*/ 31 h 273"/>
                        <a:gd name="T70" fmla="*/ 88 w 230"/>
                        <a:gd name="T71" fmla="*/ 12 h 273"/>
                        <a:gd name="T72" fmla="*/ 56 w 230"/>
                        <a:gd name="T73" fmla="*/ 0 h 273"/>
                        <a:gd name="T74" fmla="*/ 26 w 230"/>
                        <a:gd name="T75" fmla="*/ 2 h 273"/>
                        <a:gd name="T76" fmla="*/ 7 w 230"/>
                        <a:gd name="T77" fmla="*/ 10 h 273"/>
                        <a:gd name="T78" fmla="*/ 3 w 230"/>
                        <a:gd name="T79" fmla="*/ 48 h 273"/>
                        <a:gd name="T80" fmla="*/ 0 w 230"/>
                        <a:gd name="T81" fmla="*/ 68 h 273"/>
                        <a:gd name="T82" fmla="*/ 0 w 230"/>
                        <a:gd name="T83" fmla="*/ 82 h 273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230"/>
                        <a:gd name="T127" fmla="*/ 0 h 273"/>
                        <a:gd name="T128" fmla="*/ 230 w 230"/>
                        <a:gd name="T129" fmla="*/ 273 h 273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230" h="273">
                          <a:moveTo>
                            <a:pt x="0" y="82"/>
                          </a:moveTo>
                          <a:lnTo>
                            <a:pt x="7" y="94"/>
                          </a:lnTo>
                          <a:lnTo>
                            <a:pt x="7" y="110"/>
                          </a:lnTo>
                          <a:lnTo>
                            <a:pt x="9" y="127"/>
                          </a:lnTo>
                          <a:lnTo>
                            <a:pt x="15" y="150"/>
                          </a:lnTo>
                          <a:lnTo>
                            <a:pt x="24" y="176"/>
                          </a:lnTo>
                          <a:lnTo>
                            <a:pt x="31" y="202"/>
                          </a:lnTo>
                          <a:lnTo>
                            <a:pt x="40" y="230"/>
                          </a:lnTo>
                          <a:lnTo>
                            <a:pt x="47" y="246"/>
                          </a:lnTo>
                          <a:lnTo>
                            <a:pt x="58" y="258"/>
                          </a:lnTo>
                          <a:lnTo>
                            <a:pt x="69" y="270"/>
                          </a:lnTo>
                          <a:lnTo>
                            <a:pt x="83" y="272"/>
                          </a:lnTo>
                          <a:lnTo>
                            <a:pt x="102" y="268"/>
                          </a:lnTo>
                          <a:lnTo>
                            <a:pt x="123" y="261"/>
                          </a:lnTo>
                          <a:lnTo>
                            <a:pt x="139" y="255"/>
                          </a:lnTo>
                          <a:lnTo>
                            <a:pt x="154" y="245"/>
                          </a:lnTo>
                          <a:lnTo>
                            <a:pt x="166" y="235"/>
                          </a:lnTo>
                          <a:lnTo>
                            <a:pt x="177" y="224"/>
                          </a:lnTo>
                          <a:lnTo>
                            <a:pt x="189" y="211"/>
                          </a:lnTo>
                          <a:lnTo>
                            <a:pt x="203" y="194"/>
                          </a:lnTo>
                          <a:lnTo>
                            <a:pt x="212" y="174"/>
                          </a:lnTo>
                          <a:lnTo>
                            <a:pt x="215" y="144"/>
                          </a:lnTo>
                          <a:lnTo>
                            <a:pt x="215" y="126"/>
                          </a:lnTo>
                          <a:lnTo>
                            <a:pt x="222" y="114"/>
                          </a:lnTo>
                          <a:lnTo>
                            <a:pt x="228" y="100"/>
                          </a:lnTo>
                          <a:lnTo>
                            <a:pt x="229" y="84"/>
                          </a:lnTo>
                          <a:lnTo>
                            <a:pt x="227" y="63"/>
                          </a:lnTo>
                          <a:lnTo>
                            <a:pt x="217" y="50"/>
                          </a:lnTo>
                          <a:lnTo>
                            <a:pt x="205" y="48"/>
                          </a:lnTo>
                          <a:lnTo>
                            <a:pt x="198" y="58"/>
                          </a:lnTo>
                          <a:lnTo>
                            <a:pt x="192" y="74"/>
                          </a:lnTo>
                          <a:lnTo>
                            <a:pt x="185" y="48"/>
                          </a:lnTo>
                          <a:lnTo>
                            <a:pt x="173" y="45"/>
                          </a:lnTo>
                          <a:lnTo>
                            <a:pt x="162" y="42"/>
                          </a:lnTo>
                          <a:lnTo>
                            <a:pt x="122" y="31"/>
                          </a:lnTo>
                          <a:lnTo>
                            <a:pt x="88" y="12"/>
                          </a:lnTo>
                          <a:lnTo>
                            <a:pt x="56" y="0"/>
                          </a:lnTo>
                          <a:lnTo>
                            <a:pt x="26" y="2"/>
                          </a:lnTo>
                          <a:lnTo>
                            <a:pt x="7" y="10"/>
                          </a:lnTo>
                          <a:lnTo>
                            <a:pt x="3" y="48"/>
                          </a:lnTo>
                          <a:lnTo>
                            <a:pt x="0" y="68"/>
                          </a:lnTo>
                          <a:lnTo>
                            <a:pt x="0" y="82"/>
                          </a:lnTo>
                        </a:path>
                      </a:pathLst>
                    </a:custGeom>
                    <a:solidFill>
                      <a:srgbClr val="FFC080"/>
                    </a:solidFill>
                    <a:ln w="12700" cap="rnd">
                      <a:solidFill>
                        <a:srgbClr val="402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76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1370" y="1034"/>
                      <a:ext cx="68" cy="17"/>
                    </a:xfrm>
                    <a:custGeom>
                      <a:avLst/>
                      <a:gdLst>
                        <a:gd name="T0" fmla="*/ 2 w 68"/>
                        <a:gd name="T1" fmla="*/ 14 h 17"/>
                        <a:gd name="T2" fmla="*/ 0 w 68"/>
                        <a:gd name="T3" fmla="*/ 8 h 17"/>
                        <a:gd name="T4" fmla="*/ 0 w 68"/>
                        <a:gd name="T5" fmla="*/ 1 h 17"/>
                        <a:gd name="T6" fmla="*/ 4 w 68"/>
                        <a:gd name="T7" fmla="*/ 5 h 17"/>
                        <a:gd name="T8" fmla="*/ 14 w 68"/>
                        <a:gd name="T9" fmla="*/ 1 h 17"/>
                        <a:gd name="T10" fmla="*/ 21 w 68"/>
                        <a:gd name="T11" fmla="*/ 1 h 17"/>
                        <a:gd name="T12" fmla="*/ 28 w 68"/>
                        <a:gd name="T13" fmla="*/ 0 h 17"/>
                        <a:gd name="T14" fmla="*/ 48 w 68"/>
                        <a:gd name="T15" fmla="*/ 3 h 17"/>
                        <a:gd name="T16" fmla="*/ 56 w 68"/>
                        <a:gd name="T17" fmla="*/ 3 h 17"/>
                        <a:gd name="T18" fmla="*/ 61 w 68"/>
                        <a:gd name="T19" fmla="*/ 3 h 17"/>
                        <a:gd name="T20" fmla="*/ 64 w 68"/>
                        <a:gd name="T21" fmla="*/ 1 h 17"/>
                        <a:gd name="T22" fmla="*/ 64 w 68"/>
                        <a:gd name="T23" fmla="*/ 8 h 17"/>
                        <a:gd name="T24" fmla="*/ 67 w 68"/>
                        <a:gd name="T25" fmla="*/ 16 h 17"/>
                        <a:gd name="T26" fmla="*/ 59 w 68"/>
                        <a:gd name="T27" fmla="*/ 7 h 17"/>
                        <a:gd name="T28" fmla="*/ 47 w 68"/>
                        <a:gd name="T29" fmla="*/ 5 h 17"/>
                        <a:gd name="T30" fmla="*/ 29 w 68"/>
                        <a:gd name="T31" fmla="*/ 5 h 17"/>
                        <a:gd name="T32" fmla="*/ 22 w 68"/>
                        <a:gd name="T33" fmla="*/ 7 h 17"/>
                        <a:gd name="T34" fmla="*/ 15 w 68"/>
                        <a:gd name="T35" fmla="*/ 5 h 17"/>
                        <a:gd name="T36" fmla="*/ 8 w 68"/>
                        <a:gd name="T37" fmla="*/ 7 h 17"/>
                        <a:gd name="T38" fmla="*/ 4 w 68"/>
                        <a:gd name="T39" fmla="*/ 8 h 17"/>
                        <a:gd name="T40" fmla="*/ 2 w 68"/>
                        <a:gd name="T41" fmla="*/ 14 h 17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68"/>
                        <a:gd name="T64" fmla="*/ 0 h 17"/>
                        <a:gd name="T65" fmla="*/ 68 w 68"/>
                        <a:gd name="T66" fmla="*/ 17 h 17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68" h="17">
                          <a:moveTo>
                            <a:pt x="2" y="14"/>
                          </a:moveTo>
                          <a:lnTo>
                            <a:pt x="0" y="8"/>
                          </a:lnTo>
                          <a:lnTo>
                            <a:pt x="0" y="1"/>
                          </a:lnTo>
                          <a:lnTo>
                            <a:pt x="4" y="5"/>
                          </a:lnTo>
                          <a:lnTo>
                            <a:pt x="14" y="1"/>
                          </a:lnTo>
                          <a:lnTo>
                            <a:pt x="21" y="1"/>
                          </a:lnTo>
                          <a:lnTo>
                            <a:pt x="28" y="0"/>
                          </a:lnTo>
                          <a:lnTo>
                            <a:pt x="48" y="3"/>
                          </a:lnTo>
                          <a:lnTo>
                            <a:pt x="56" y="3"/>
                          </a:lnTo>
                          <a:lnTo>
                            <a:pt x="61" y="3"/>
                          </a:lnTo>
                          <a:lnTo>
                            <a:pt x="64" y="1"/>
                          </a:lnTo>
                          <a:lnTo>
                            <a:pt x="64" y="8"/>
                          </a:lnTo>
                          <a:lnTo>
                            <a:pt x="67" y="16"/>
                          </a:lnTo>
                          <a:lnTo>
                            <a:pt x="59" y="7"/>
                          </a:lnTo>
                          <a:lnTo>
                            <a:pt x="47" y="5"/>
                          </a:lnTo>
                          <a:lnTo>
                            <a:pt x="29" y="5"/>
                          </a:lnTo>
                          <a:lnTo>
                            <a:pt x="22" y="7"/>
                          </a:lnTo>
                          <a:lnTo>
                            <a:pt x="15" y="5"/>
                          </a:lnTo>
                          <a:lnTo>
                            <a:pt x="8" y="7"/>
                          </a:lnTo>
                          <a:lnTo>
                            <a:pt x="4" y="8"/>
                          </a:lnTo>
                          <a:lnTo>
                            <a:pt x="2" y="14"/>
                          </a:lnTo>
                        </a:path>
                      </a:pathLst>
                    </a:custGeom>
                    <a:solidFill>
                      <a:srgbClr val="402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77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1384" y="1054"/>
                      <a:ext cx="30" cy="1"/>
                    </a:xfrm>
                    <a:custGeom>
                      <a:avLst/>
                      <a:gdLst>
                        <a:gd name="T0" fmla="*/ 0 w 30"/>
                        <a:gd name="T1" fmla="*/ 0 h 1"/>
                        <a:gd name="T2" fmla="*/ 7 w 30"/>
                        <a:gd name="T3" fmla="*/ 0 h 1"/>
                        <a:gd name="T4" fmla="*/ 13 w 30"/>
                        <a:gd name="T5" fmla="*/ 0 h 1"/>
                        <a:gd name="T6" fmla="*/ 29 w 30"/>
                        <a:gd name="T7" fmla="*/ 0 h 1"/>
                        <a:gd name="T8" fmla="*/ 16 w 30"/>
                        <a:gd name="T9" fmla="*/ 0 h 1"/>
                        <a:gd name="T10" fmla="*/ 7 w 30"/>
                        <a:gd name="T11" fmla="*/ 0 h 1"/>
                        <a:gd name="T12" fmla="*/ 0 w 30"/>
                        <a:gd name="T13" fmla="*/ 0 h 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0"/>
                        <a:gd name="T22" fmla="*/ 0 h 1"/>
                        <a:gd name="T23" fmla="*/ 30 w 30"/>
                        <a:gd name="T24" fmla="*/ 1 h 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0" h="1">
                          <a:moveTo>
                            <a:pt x="0" y="0"/>
                          </a:moveTo>
                          <a:lnTo>
                            <a:pt x="7" y="0"/>
                          </a:lnTo>
                          <a:lnTo>
                            <a:pt x="13" y="0"/>
                          </a:lnTo>
                          <a:lnTo>
                            <a:pt x="29" y="0"/>
                          </a:lnTo>
                          <a:lnTo>
                            <a:pt x="16" y="0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402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78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1396" y="1082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0 h 17"/>
                        <a:gd name="T2" fmla="*/ 6 w 17"/>
                        <a:gd name="T3" fmla="*/ 5 h 17"/>
                        <a:gd name="T4" fmla="*/ 8 w 17"/>
                        <a:gd name="T5" fmla="*/ 16 h 17"/>
                        <a:gd name="T6" fmla="*/ 8 w 17"/>
                        <a:gd name="T7" fmla="*/ 5 h 17"/>
                        <a:gd name="T8" fmla="*/ 16 w 17"/>
                        <a:gd name="T9" fmla="*/ 0 h 17"/>
                        <a:gd name="T10" fmla="*/ 7 w 17"/>
                        <a:gd name="T11" fmla="*/ 2 h 17"/>
                        <a:gd name="T12" fmla="*/ 0 w 17"/>
                        <a:gd name="T13" fmla="*/ 0 h 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7"/>
                        <a:gd name="T22" fmla="*/ 0 h 17"/>
                        <a:gd name="T23" fmla="*/ 17 w 17"/>
                        <a:gd name="T24" fmla="*/ 17 h 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7" h="17">
                          <a:moveTo>
                            <a:pt x="0" y="0"/>
                          </a:moveTo>
                          <a:lnTo>
                            <a:pt x="6" y="5"/>
                          </a:lnTo>
                          <a:lnTo>
                            <a:pt x="8" y="16"/>
                          </a:lnTo>
                          <a:lnTo>
                            <a:pt x="8" y="5"/>
                          </a:lnTo>
                          <a:lnTo>
                            <a:pt x="16" y="0"/>
                          </a:lnTo>
                          <a:lnTo>
                            <a:pt x="7" y="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402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79" name="Freeform 193"/>
                    <p:cNvSpPr>
                      <a:spLocks/>
                    </p:cNvSpPr>
                    <p:nvPr/>
                  </p:nvSpPr>
                  <p:spPr bwMode="auto">
                    <a:xfrm>
                      <a:off x="1532" y="903"/>
                      <a:ext cx="17" cy="25"/>
                    </a:xfrm>
                    <a:custGeom>
                      <a:avLst/>
                      <a:gdLst>
                        <a:gd name="T0" fmla="*/ 8 w 17"/>
                        <a:gd name="T1" fmla="*/ 0 h 25"/>
                        <a:gd name="T2" fmla="*/ 0 w 17"/>
                        <a:gd name="T3" fmla="*/ 5 h 25"/>
                        <a:gd name="T4" fmla="*/ 8 w 17"/>
                        <a:gd name="T5" fmla="*/ 9 h 25"/>
                        <a:gd name="T6" fmla="*/ 8 w 17"/>
                        <a:gd name="T7" fmla="*/ 14 h 25"/>
                        <a:gd name="T8" fmla="*/ 8 w 17"/>
                        <a:gd name="T9" fmla="*/ 24 h 25"/>
                        <a:gd name="T10" fmla="*/ 16 w 17"/>
                        <a:gd name="T11" fmla="*/ 11 h 25"/>
                        <a:gd name="T12" fmla="*/ 8 w 17"/>
                        <a:gd name="T13" fmla="*/ 0 h 2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7"/>
                        <a:gd name="T22" fmla="*/ 0 h 25"/>
                        <a:gd name="T23" fmla="*/ 17 w 17"/>
                        <a:gd name="T24" fmla="*/ 25 h 2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7" h="25">
                          <a:moveTo>
                            <a:pt x="8" y="0"/>
                          </a:moveTo>
                          <a:lnTo>
                            <a:pt x="0" y="5"/>
                          </a:lnTo>
                          <a:lnTo>
                            <a:pt x="8" y="9"/>
                          </a:lnTo>
                          <a:lnTo>
                            <a:pt x="8" y="14"/>
                          </a:lnTo>
                          <a:lnTo>
                            <a:pt x="8" y="24"/>
                          </a:lnTo>
                          <a:lnTo>
                            <a:pt x="16" y="11"/>
                          </a:lnTo>
                          <a:lnTo>
                            <a:pt x="8" y="0"/>
                          </a:lnTo>
                        </a:path>
                      </a:pathLst>
                    </a:custGeom>
                    <a:solidFill>
                      <a:srgbClr val="402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80" name="Freeform 194"/>
                    <p:cNvSpPr>
                      <a:spLocks/>
                    </p:cNvSpPr>
                    <p:nvPr/>
                  </p:nvSpPr>
                  <p:spPr bwMode="auto">
                    <a:xfrm>
                      <a:off x="1532" y="887"/>
                      <a:ext cx="17" cy="41"/>
                    </a:xfrm>
                    <a:custGeom>
                      <a:avLst/>
                      <a:gdLst>
                        <a:gd name="T0" fmla="*/ 1 w 17"/>
                        <a:gd name="T1" fmla="*/ 13 h 41"/>
                        <a:gd name="T2" fmla="*/ 0 w 17"/>
                        <a:gd name="T3" fmla="*/ 8 h 41"/>
                        <a:gd name="T4" fmla="*/ 4 w 17"/>
                        <a:gd name="T5" fmla="*/ 1 h 41"/>
                        <a:gd name="T6" fmla="*/ 9 w 17"/>
                        <a:gd name="T7" fmla="*/ 0 h 41"/>
                        <a:gd name="T8" fmla="*/ 14 w 17"/>
                        <a:gd name="T9" fmla="*/ 4 h 41"/>
                        <a:gd name="T10" fmla="*/ 16 w 17"/>
                        <a:gd name="T11" fmla="*/ 17 h 41"/>
                        <a:gd name="T12" fmla="*/ 14 w 17"/>
                        <a:gd name="T13" fmla="*/ 34 h 41"/>
                        <a:gd name="T14" fmla="*/ 9 w 17"/>
                        <a:gd name="T15" fmla="*/ 40 h 41"/>
                        <a:gd name="T16" fmla="*/ 14 w 17"/>
                        <a:gd name="T17" fmla="*/ 30 h 41"/>
                        <a:gd name="T18" fmla="*/ 14 w 17"/>
                        <a:gd name="T19" fmla="*/ 13 h 41"/>
                        <a:gd name="T20" fmla="*/ 11 w 17"/>
                        <a:gd name="T21" fmla="*/ 4 h 41"/>
                        <a:gd name="T22" fmla="*/ 6 w 17"/>
                        <a:gd name="T23" fmla="*/ 4 h 41"/>
                        <a:gd name="T24" fmla="*/ 1 w 17"/>
                        <a:gd name="T25" fmla="*/ 13 h 41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7"/>
                        <a:gd name="T40" fmla="*/ 0 h 41"/>
                        <a:gd name="T41" fmla="*/ 17 w 17"/>
                        <a:gd name="T42" fmla="*/ 41 h 41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7" h="41">
                          <a:moveTo>
                            <a:pt x="1" y="13"/>
                          </a:moveTo>
                          <a:lnTo>
                            <a:pt x="0" y="8"/>
                          </a:lnTo>
                          <a:lnTo>
                            <a:pt x="4" y="1"/>
                          </a:lnTo>
                          <a:lnTo>
                            <a:pt x="9" y="0"/>
                          </a:lnTo>
                          <a:lnTo>
                            <a:pt x="14" y="4"/>
                          </a:lnTo>
                          <a:lnTo>
                            <a:pt x="16" y="17"/>
                          </a:lnTo>
                          <a:lnTo>
                            <a:pt x="14" y="34"/>
                          </a:lnTo>
                          <a:lnTo>
                            <a:pt x="9" y="40"/>
                          </a:lnTo>
                          <a:lnTo>
                            <a:pt x="14" y="30"/>
                          </a:lnTo>
                          <a:lnTo>
                            <a:pt x="14" y="13"/>
                          </a:lnTo>
                          <a:lnTo>
                            <a:pt x="11" y="4"/>
                          </a:lnTo>
                          <a:lnTo>
                            <a:pt x="6" y="4"/>
                          </a:lnTo>
                          <a:lnTo>
                            <a:pt x="1" y="13"/>
                          </a:lnTo>
                        </a:path>
                      </a:pathLst>
                    </a:custGeom>
                    <a:solidFill>
                      <a:srgbClr val="402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81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1532" y="953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6 h 17"/>
                        <a:gd name="T2" fmla="*/ 16 w 17"/>
                        <a:gd name="T3" fmla="*/ 0 h 17"/>
                        <a:gd name="T4" fmla="*/ 8 w 17"/>
                        <a:gd name="T5" fmla="*/ 4 h 17"/>
                        <a:gd name="T6" fmla="*/ 0 w 17"/>
                        <a:gd name="T7" fmla="*/ 4 h 17"/>
                        <a:gd name="T8" fmla="*/ 16 w 17"/>
                        <a:gd name="T9" fmla="*/ 16 h 17"/>
                        <a:gd name="T10" fmla="*/ 16 w 17"/>
                        <a:gd name="T11" fmla="*/ 6 h 1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7"/>
                        <a:gd name="T19" fmla="*/ 0 h 17"/>
                        <a:gd name="T20" fmla="*/ 17 w 17"/>
                        <a:gd name="T21" fmla="*/ 17 h 1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7" h="17">
                          <a:moveTo>
                            <a:pt x="16" y="6"/>
                          </a:moveTo>
                          <a:lnTo>
                            <a:pt x="16" y="0"/>
                          </a:lnTo>
                          <a:lnTo>
                            <a:pt x="8" y="4"/>
                          </a:lnTo>
                          <a:lnTo>
                            <a:pt x="0" y="4"/>
                          </a:lnTo>
                          <a:lnTo>
                            <a:pt x="16" y="16"/>
                          </a:lnTo>
                          <a:lnTo>
                            <a:pt x="16" y="6"/>
                          </a:lnTo>
                        </a:path>
                      </a:pathLst>
                    </a:custGeom>
                    <a:solidFill>
                      <a:srgbClr val="402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82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1492" y="953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0 h 17"/>
                        <a:gd name="T2" fmla="*/ 2 w 17"/>
                        <a:gd name="T3" fmla="*/ 6 h 17"/>
                        <a:gd name="T4" fmla="*/ 0 w 17"/>
                        <a:gd name="T5" fmla="*/ 16 h 17"/>
                        <a:gd name="T6" fmla="*/ 16 w 17"/>
                        <a:gd name="T7" fmla="*/ 0 h 1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"/>
                        <a:gd name="T13" fmla="*/ 0 h 17"/>
                        <a:gd name="T14" fmla="*/ 17 w 17"/>
                        <a:gd name="T15" fmla="*/ 17 h 17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" h="17">
                          <a:moveTo>
                            <a:pt x="16" y="0"/>
                          </a:moveTo>
                          <a:lnTo>
                            <a:pt x="2" y="6"/>
                          </a:lnTo>
                          <a:lnTo>
                            <a:pt x="0" y="16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402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1983" name="Group 1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99" y="898"/>
                      <a:ext cx="67" cy="37"/>
                      <a:chOff x="1399" y="898"/>
                      <a:chExt cx="67" cy="37"/>
                    </a:xfrm>
                  </p:grpSpPr>
                  <p:sp>
                    <p:nvSpPr>
                      <p:cNvPr id="31990" name="Freeform 1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15" y="917"/>
                        <a:ext cx="36" cy="18"/>
                      </a:xfrm>
                      <a:custGeom>
                        <a:avLst/>
                        <a:gdLst>
                          <a:gd name="T0" fmla="*/ 6 w 36"/>
                          <a:gd name="T1" fmla="*/ 3 h 18"/>
                          <a:gd name="T2" fmla="*/ 0 w 36"/>
                          <a:gd name="T3" fmla="*/ 7 h 18"/>
                          <a:gd name="T4" fmla="*/ 3 w 36"/>
                          <a:gd name="T5" fmla="*/ 8 h 18"/>
                          <a:gd name="T6" fmla="*/ 6 w 36"/>
                          <a:gd name="T7" fmla="*/ 10 h 18"/>
                          <a:gd name="T8" fmla="*/ 8 w 36"/>
                          <a:gd name="T9" fmla="*/ 14 h 18"/>
                          <a:gd name="T10" fmla="*/ 12 w 36"/>
                          <a:gd name="T11" fmla="*/ 17 h 18"/>
                          <a:gd name="T12" fmla="*/ 9 w 36"/>
                          <a:gd name="T13" fmla="*/ 13 h 18"/>
                          <a:gd name="T14" fmla="*/ 9 w 36"/>
                          <a:gd name="T15" fmla="*/ 10 h 18"/>
                          <a:gd name="T16" fmla="*/ 15 w 36"/>
                          <a:gd name="T17" fmla="*/ 13 h 18"/>
                          <a:gd name="T18" fmla="*/ 20 w 36"/>
                          <a:gd name="T19" fmla="*/ 11 h 18"/>
                          <a:gd name="T20" fmla="*/ 25 w 36"/>
                          <a:gd name="T21" fmla="*/ 10 h 18"/>
                          <a:gd name="T22" fmla="*/ 31 w 36"/>
                          <a:gd name="T23" fmla="*/ 6 h 18"/>
                          <a:gd name="T24" fmla="*/ 35 w 36"/>
                          <a:gd name="T25" fmla="*/ 4 h 18"/>
                          <a:gd name="T26" fmla="*/ 29 w 36"/>
                          <a:gd name="T27" fmla="*/ 1 h 18"/>
                          <a:gd name="T28" fmla="*/ 21 w 36"/>
                          <a:gd name="T29" fmla="*/ 0 h 18"/>
                          <a:gd name="T30" fmla="*/ 16 w 36"/>
                          <a:gd name="T31" fmla="*/ 0 h 18"/>
                          <a:gd name="T32" fmla="*/ 10 w 36"/>
                          <a:gd name="T33" fmla="*/ 1 h 18"/>
                          <a:gd name="T34" fmla="*/ 6 w 36"/>
                          <a:gd name="T35" fmla="*/ 3 h 18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36"/>
                          <a:gd name="T55" fmla="*/ 0 h 18"/>
                          <a:gd name="T56" fmla="*/ 36 w 36"/>
                          <a:gd name="T57" fmla="*/ 18 h 18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36" h="18">
                            <a:moveTo>
                              <a:pt x="6" y="3"/>
                            </a:moveTo>
                            <a:lnTo>
                              <a:pt x="0" y="7"/>
                            </a:lnTo>
                            <a:lnTo>
                              <a:pt x="3" y="8"/>
                            </a:lnTo>
                            <a:lnTo>
                              <a:pt x="6" y="10"/>
                            </a:lnTo>
                            <a:lnTo>
                              <a:pt x="8" y="14"/>
                            </a:lnTo>
                            <a:lnTo>
                              <a:pt x="12" y="17"/>
                            </a:lnTo>
                            <a:lnTo>
                              <a:pt x="9" y="13"/>
                            </a:lnTo>
                            <a:lnTo>
                              <a:pt x="9" y="10"/>
                            </a:lnTo>
                            <a:lnTo>
                              <a:pt x="15" y="13"/>
                            </a:lnTo>
                            <a:lnTo>
                              <a:pt x="20" y="11"/>
                            </a:lnTo>
                            <a:lnTo>
                              <a:pt x="25" y="10"/>
                            </a:lnTo>
                            <a:lnTo>
                              <a:pt x="31" y="6"/>
                            </a:lnTo>
                            <a:lnTo>
                              <a:pt x="35" y="4"/>
                            </a:lnTo>
                            <a:lnTo>
                              <a:pt x="29" y="1"/>
                            </a:lnTo>
                            <a:lnTo>
                              <a:pt x="21" y="0"/>
                            </a:lnTo>
                            <a:lnTo>
                              <a:pt x="16" y="0"/>
                            </a:lnTo>
                            <a:lnTo>
                              <a:pt x="10" y="1"/>
                            </a:lnTo>
                            <a:lnTo>
                              <a:pt x="6" y="3"/>
                            </a:lnTo>
                          </a:path>
                        </a:pathLst>
                      </a:custGeom>
                      <a:solidFill>
                        <a:srgbClr val="40200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991" name="Freeform 1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99" y="898"/>
                        <a:ext cx="67" cy="17"/>
                      </a:xfrm>
                      <a:custGeom>
                        <a:avLst/>
                        <a:gdLst>
                          <a:gd name="T0" fmla="*/ 0 w 67"/>
                          <a:gd name="T1" fmla="*/ 9 h 17"/>
                          <a:gd name="T2" fmla="*/ 7 w 67"/>
                          <a:gd name="T3" fmla="*/ 16 h 17"/>
                          <a:gd name="T4" fmla="*/ 23 w 67"/>
                          <a:gd name="T5" fmla="*/ 9 h 17"/>
                          <a:gd name="T6" fmla="*/ 41 w 67"/>
                          <a:gd name="T7" fmla="*/ 5 h 17"/>
                          <a:gd name="T8" fmla="*/ 66 w 67"/>
                          <a:gd name="T9" fmla="*/ 6 h 17"/>
                          <a:gd name="T10" fmla="*/ 46 w 67"/>
                          <a:gd name="T11" fmla="*/ 3 h 17"/>
                          <a:gd name="T12" fmla="*/ 51 w 67"/>
                          <a:gd name="T13" fmla="*/ 0 h 17"/>
                          <a:gd name="T14" fmla="*/ 38 w 67"/>
                          <a:gd name="T15" fmla="*/ 1 h 17"/>
                          <a:gd name="T16" fmla="*/ 28 w 67"/>
                          <a:gd name="T17" fmla="*/ 4 h 17"/>
                          <a:gd name="T18" fmla="*/ 32 w 67"/>
                          <a:gd name="T19" fmla="*/ 1 h 17"/>
                          <a:gd name="T20" fmla="*/ 21 w 67"/>
                          <a:gd name="T21" fmla="*/ 3 h 17"/>
                          <a:gd name="T22" fmla="*/ 14 w 67"/>
                          <a:gd name="T23" fmla="*/ 6 h 17"/>
                          <a:gd name="T24" fmla="*/ 16 w 67"/>
                          <a:gd name="T25" fmla="*/ 3 h 17"/>
                          <a:gd name="T26" fmla="*/ 0 w 67"/>
                          <a:gd name="T27" fmla="*/ 9 h 17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67"/>
                          <a:gd name="T43" fmla="*/ 0 h 17"/>
                          <a:gd name="T44" fmla="*/ 67 w 67"/>
                          <a:gd name="T45" fmla="*/ 17 h 17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67" h="17">
                            <a:moveTo>
                              <a:pt x="0" y="9"/>
                            </a:moveTo>
                            <a:lnTo>
                              <a:pt x="7" y="16"/>
                            </a:lnTo>
                            <a:lnTo>
                              <a:pt x="23" y="9"/>
                            </a:lnTo>
                            <a:lnTo>
                              <a:pt x="41" y="5"/>
                            </a:lnTo>
                            <a:lnTo>
                              <a:pt x="66" y="6"/>
                            </a:lnTo>
                            <a:lnTo>
                              <a:pt x="46" y="3"/>
                            </a:lnTo>
                            <a:lnTo>
                              <a:pt x="51" y="0"/>
                            </a:lnTo>
                            <a:lnTo>
                              <a:pt x="38" y="1"/>
                            </a:lnTo>
                            <a:lnTo>
                              <a:pt x="28" y="4"/>
                            </a:lnTo>
                            <a:lnTo>
                              <a:pt x="32" y="1"/>
                            </a:lnTo>
                            <a:lnTo>
                              <a:pt x="21" y="3"/>
                            </a:lnTo>
                            <a:lnTo>
                              <a:pt x="14" y="6"/>
                            </a:lnTo>
                            <a:lnTo>
                              <a:pt x="16" y="3"/>
                            </a:lnTo>
                            <a:lnTo>
                              <a:pt x="0" y="9"/>
                            </a:lnTo>
                          </a:path>
                        </a:pathLst>
                      </a:custGeom>
                      <a:solidFill>
                        <a:srgbClr val="40200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992" name="Freeform 2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22" y="923"/>
                        <a:ext cx="1" cy="1"/>
                      </a:xfrm>
                      <a:custGeom>
                        <a:avLst/>
                        <a:gdLst>
                          <a:gd name="T0" fmla="*/ 0 w 1"/>
                          <a:gd name="T1" fmla="*/ 0 h 1"/>
                          <a:gd name="T2" fmla="*/ 0 w 1"/>
                          <a:gd name="T3" fmla="*/ 0 h 1"/>
                          <a:gd name="T4" fmla="*/ 0 w 1"/>
                          <a:gd name="T5" fmla="*/ 0 h 1"/>
                          <a:gd name="T6" fmla="*/ 0 w 1"/>
                          <a:gd name="T7" fmla="*/ 0 h 1"/>
                          <a:gd name="T8" fmla="*/ 0 w 1"/>
                          <a:gd name="T9" fmla="*/ 0 h 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"/>
                          <a:gd name="T16" fmla="*/ 0 h 1"/>
                          <a:gd name="T17" fmla="*/ 1 w 1"/>
                          <a:gd name="T18" fmla="*/ 1 h 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" h="1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FFC08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993" name="Freeform 2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18" y="913"/>
                        <a:ext cx="28" cy="17"/>
                      </a:xfrm>
                      <a:custGeom>
                        <a:avLst/>
                        <a:gdLst>
                          <a:gd name="T0" fmla="*/ 0 w 28"/>
                          <a:gd name="T1" fmla="*/ 16 h 17"/>
                          <a:gd name="T2" fmla="*/ 7 w 28"/>
                          <a:gd name="T3" fmla="*/ 8 h 17"/>
                          <a:gd name="T4" fmla="*/ 15 w 28"/>
                          <a:gd name="T5" fmla="*/ 8 h 17"/>
                          <a:gd name="T6" fmla="*/ 21 w 28"/>
                          <a:gd name="T7" fmla="*/ 8 h 17"/>
                          <a:gd name="T8" fmla="*/ 27 w 28"/>
                          <a:gd name="T9" fmla="*/ 8 h 17"/>
                          <a:gd name="T10" fmla="*/ 20 w 28"/>
                          <a:gd name="T11" fmla="*/ 0 h 17"/>
                          <a:gd name="T12" fmla="*/ 13 w 28"/>
                          <a:gd name="T13" fmla="*/ 0 h 17"/>
                          <a:gd name="T14" fmla="*/ 9 w 28"/>
                          <a:gd name="T15" fmla="*/ 0 h 17"/>
                          <a:gd name="T16" fmla="*/ 5 w 28"/>
                          <a:gd name="T17" fmla="*/ 8 h 17"/>
                          <a:gd name="T18" fmla="*/ 0 w 28"/>
                          <a:gd name="T19" fmla="*/ 16 h 17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28"/>
                          <a:gd name="T31" fmla="*/ 0 h 17"/>
                          <a:gd name="T32" fmla="*/ 28 w 28"/>
                          <a:gd name="T33" fmla="*/ 17 h 17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28" h="17">
                            <a:moveTo>
                              <a:pt x="0" y="16"/>
                            </a:moveTo>
                            <a:lnTo>
                              <a:pt x="7" y="8"/>
                            </a:lnTo>
                            <a:lnTo>
                              <a:pt x="15" y="8"/>
                            </a:lnTo>
                            <a:lnTo>
                              <a:pt x="21" y="8"/>
                            </a:lnTo>
                            <a:lnTo>
                              <a:pt x="27" y="8"/>
                            </a:lnTo>
                            <a:lnTo>
                              <a:pt x="20" y="0"/>
                            </a:lnTo>
                            <a:lnTo>
                              <a:pt x="13" y="0"/>
                            </a:lnTo>
                            <a:lnTo>
                              <a:pt x="9" y="0"/>
                            </a:lnTo>
                            <a:lnTo>
                              <a:pt x="5" y="8"/>
                            </a:lnTo>
                            <a:lnTo>
                              <a:pt x="0" y="16"/>
                            </a:lnTo>
                          </a:path>
                        </a:pathLst>
                      </a:custGeom>
                      <a:solidFill>
                        <a:srgbClr val="40200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1984" name="Group 2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35" y="904"/>
                      <a:ext cx="38" cy="40"/>
                      <a:chOff x="1335" y="904"/>
                      <a:chExt cx="38" cy="40"/>
                    </a:xfrm>
                  </p:grpSpPr>
                  <p:sp>
                    <p:nvSpPr>
                      <p:cNvPr id="31986" name="Freeform 2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1" y="923"/>
                        <a:ext cx="24" cy="17"/>
                      </a:xfrm>
                      <a:custGeom>
                        <a:avLst/>
                        <a:gdLst>
                          <a:gd name="T0" fmla="*/ 0 w 24"/>
                          <a:gd name="T1" fmla="*/ 4 h 17"/>
                          <a:gd name="T2" fmla="*/ 3 w 24"/>
                          <a:gd name="T3" fmla="*/ 6 h 17"/>
                          <a:gd name="T4" fmla="*/ 6 w 24"/>
                          <a:gd name="T5" fmla="*/ 9 h 17"/>
                          <a:gd name="T6" fmla="*/ 13 w 24"/>
                          <a:gd name="T7" fmla="*/ 9 h 17"/>
                          <a:gd name="T8" fmla="*/ 17 w 24"/>
                          <a:gd name="T9" fmla="*/ 8 h 17"/>
                          <a:gd name="T10" fmla="*/ 17 w 24"/>
                          <a:gd name="T11" fmla="*/ 11 h 17"/>
                          <a:gd name="T12" fmla="*/ 13 w 24"/>
                          <a:gd name="T13" fmla="*/ 16 h 17"/>
                          <a:gd name="T14" fmla="*/ 18 w 24"/>
                          <a:gd name="T15" fmla="*/ 11 h 17"/>
                          <a:gd name="T16" fmla="*/ 21 w 24"/>
                          <a:gd name="T17" fmla="*/ 9 h 17"/>
                          <a:gd name="T18" fmla="*/ 23 w 24"/>
                          <a:gd name="T19" fmla="*/ 6 h 17"/>
                          <a:gd name="T20" fmla="*/ 23 w 24"/>
                          <a:gd name="T21" fmla="*/ 3 h 17"/>
                          <a:gd name="T22" fmla="*/ 21 w 24"/>
                          <a:gd name="T23" fmla="*/ 1 h 17"/>
                          <a:gd name="T24" fmla="*/ 16 w 24"/>
                          <a:gd name="T25" fmla="*/ 1 h 17"/>
                          <a:gd name="T26" fmla="*/ 10 w 24"/>
                          <a:gd name="T27" fmla="*/ 0 h 17"/>
                          <a:gd name="T28" fmla="*/ 5 w 24"/>
                          <a:gd name="T29" fmla="*/ 1 h 17"/>
                          <a:gd name="T30" fmla="*/ 0 w 24"/>
                          <a:gd name="T31" fmla="*/ 4 h 17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w 24"/>
                          <a:gd name="T49" fmla="*/ 0 h 17"/>
                          <a:gd name="T50" fmla="*/ 24 w 24"/>
                          <a:gd name="T51" fmla="*/ 17 h 17"/>
                        </a:gdLst>
                        <a:ahLst/>
                        <a:cxnLst>
                          <a:cxn ang="T32">
                            <a:pos x="T0" y="T1"/>
                          </a:cxn>
                          <a:cxn ang="T33">
                            <a:pos x="T2" y="T3"/>
                          </a:cxn>
                          <a:cxn ang="T34">
                            <a:pos x="T4" y="T5"/>
                          </a:cxn>
                          <a:cxn ang="T35">
                            <a:pos x="T6" y="T7"/>
                          </a:cxn>
                          <a:cxn ang="T36">
                            <a:pos x="T8" y="T9"/>
                          </a:cxn>
                          <a:cxn ang="T37">
                            <a:pos x="T10" y="T11"/>
                          </a:cxn>
                          <a:cxn ang="T38">
                            <a:pos x="T12" y="T13"/>
                          </a:cxn>
                          <a:cxn ang="T39">
                            <a:pos x="T14" y="T15"/>
                          </a:cxn>
                          <a:cxn ang="T40">
                            <a:pos x="T16" y="T17"/>
                          </a:cxn>
                          <a:cxn ang="T41">
                            <a:pos x="T18" y="T19"/>
                          </a:cxn>
                          <a:cxn ang="T42">
                            <a:pos x="T20" y="T21"/>
                          </a:cxn>
                          <a:cxn ang="T43">
                            <a:pos x="T22" y="T23"/>
                          </a:cxn>
                          <a:cxn ang="T44">
                            <a:pos x="T24" y="T25"/>
                          </a:cxn>
                          <a:cxn ang="T45">
                            <a:pos x="T26" y="T27"/>
                          </a:cxn>
                          <a:cxn ang="T46">
                            <a:pos x="T28" y="T29"/>
                          </a:cxn>
                          <a:cxn ang="T47">
                            <a:pos x="T30" y="T31"/>
                          </a:cxn>
                        </a:cxnLst>
                        <a:rect l="T48" t="T49" r="T50" b="T51"/>
                        <a:pathLst>
                          <a:path w="24" h="17">
                            <a:moveTo>
                              <a:pt x="0" y="4"/>
                            </a:moveTo>
                            <a:lnTo>
                              <a:pt x="3" y="6"/>
                            </a:lnTo>
                            <a:lnTo>
                              <a:pt x="6" y="9"/>
                            </a:lnTo>
                            <a:lnTo>
                              <a:pt x="13" y="9"/>
                            </a:lnTo>
                            <a:lnTo>
                              <a:pt x="17" y="8"/>
                            </a:lnTo>
                            <a:lnTo>
                              <a:pt x="17" y="11"/>
                            </a:lnTo>
                            <a:lnTo>
                              <a:pt x="13" y="16"/>
                            </a:lnTo>
                            <a:lnTo>
                              <a:pt x="18" y="11"/>
                            </a:lnTo>
                            <a:lnTo>
                              <a:pt x="21" y="9"/>
                            </a:lnTo>
                            <a:lnTo>
                              <a:pt x="23" y="6"/>
                            </a:lnTo>
                            <a:lnTo>
                              <a:pt x="23" y="3"/>
                            </a:lnTo>
                            <a:lnTo>
                              <a:pt x="21" y="1"/>
                            </a:lnTo>
                            <a:lnTo>
                              <a:pt x="16" y="1"/>
                            </a:lnTo>
                            <a:lnTo>
                              <a:pt x="10" y="0"/>
                            </a:lnTo>
                            <a:lnTo>
                              <a:pt x="5" y="1"/>
                            </a:lnTo>
                            <a:lnTo>
                              <a:pt x="0" y="4"/>
                            </a:lnTo>
                          </a:path>
                        </a:pathLst>
                      </a:custGeom>
                      <a:solidFill>
                        <a:srgbClr val="40200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987" name="Freeform 2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35" y="904"/>
                        <a:ext cx="38" cy="31"/>
                      </a:xfrm>
                      <a:custGeom>
                        <a:avLst/>
                        <a:gdLst>
                          <a:gd name="T0" fmla="*/ 0 w 38"/>
                          <a:gd name="T1" fmla="*/ 3 h 31"/>
                          <a:gd name="T2" fmla="*/ 9 w 38"/>
                          <a:gd name="T3" fmla="*/ 1 h 31"/>
                          <a:gd name="T4" fmla="*/ 14 w 38"/>
                          <a:gd name="T5" fmla="*/ 0 h 31"/>
                          <a:gd name="T6" fmla="*/ 20 w 38"/>
                          <a:gd name="T7" fmla="*/ 2 h 31"/>
                          <a:gd name="T8" fmla="*/ 17 w 38"/>
                          <a:gd name="T9" fmla="*/ 0 h 31"/>
                          <a:gd name="T10" fmla="*/ 24 w 38"/>
                          <a:gd name="T11" fmla="*/ 2 h 31"/>
                          <a:gd name="T12" fmla="*/ 29 w 38"/>
                          <a:gd name="T13" fmla="*/ 5 h 31"/>
                          <a:gd name="T14" fmla="*/ 28 w 38"/>
                          <a:gd name="T15" fmla="*/ 2 h 31"/>
                          <a:gd name="T16" fmla="*/ 32 w 38"/>
                          <a:gd name="T17" fmla="*/ 6 h 31"/>
                          <a:gd name="T18" fmla="*/ 36 w 38"/>
                          <a:gd name="T19" fmla="*/ 4 h 31"/>
                          <a:gd name="T20" fmla="*/ 37 w 38"/>
                          <a:gd name="T21" fmla="*/ 9 h 31"/>
                          <a:gd name="T22" fmla="*/ 35 w 38"/>
                          <a:gd name="T23" fmla="*/ 13 h 31"/>
                          <a:gd name="T24" fmla="*/ 35 w 38"/>
                          <a:gd name="T25" fmla="*/ 22 h 31"/>
                          <a:gd name="T26" fmla="*/ 34 w 38"/>
                          <a:gd name="T27" fmla="*/ 30 h 31"/>
                          <a:gd name="T28" fmla="*/ 33 w 38"/>
                          <a:gd name="T29" fmla="*/ 25 h 31"/>
                          <a:gd name="T30" fmla="*/ 34 w 38"/>
                          <a:gd name="T31" fmla="*/ 15 h 31"/>
                          <a:gd name="T32" fmla="*/ 32 w 38"/>
                          <a:gd name="T33" fmla="*/ 13 h 31"/>
                          <a:gd name="T34" fmla="*/ 27 w 38"/>
                          <a:gd name="T35" fmla="*/ 9 h 31"/>
                          <a:gd name="T36" fmla="*/ 21 w 38"/>
                          <a:gd name="T37" fmla="*/ 8 h 31"/>
                          <a:gd name="T38" fmla="*/ 10 w 38"/>
                          <a:gd name="T39" fmla="*/ 4 h 31"/>
                          <a:gd name="T40" fmla="*/ 0 w 38"/>
                          <a:gd name="T41" fmla="*/ 3 h 31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w 38"/>
                          <a:gd name="T64" fmla="*/ 0 h 31"/>
                          <a:gd name="T65" fmla="*/ 38 w 38"/>
                          <a:gd name="T66" fmla="*/ 31 h 31"/>
                        </a:gdLst>
                        <a:ahLst/>
                        <a:cxnLst>
                          <a:cxn ang="T42">
                            <a:pos x="T0" y="T1"/>
                          </a:cxn>
                          <a:cxn ang="T43">
                            <a:pos x="T2" y="T3"/>
                          </a:cxn>
                          <a:cxn ang="T44">
                            <a:pos x="T4" y="T5"/>
                          </a:cxn>
                          <a:cxn ang="T45">
                            <a:pos x="T6" y="T7"/>
                          </a:cxn>
                          <a:cxn ang="T46">
                            <a:pos x="T8" y="T9"/>
                          </a:cxn>
                          <a:cxn ang="T47">
                            <a:pos x="T10" y="T11"/>
                          </a:cxn>
                          <a:cxn ang="T48">
                            <a:pos x="T12" y="T13"/>
                          </a:cxn>
                          <a:cxn ang="T49">
                            <a:pos x="T14" y="T15"/>
                          </a:cxn>
                          <a:cxn ang="T50">
                            <a:pos x="T16" y="T17"/>
                          </a:cxn>
                          <a:cxn ang="T51">
                            <a:pos x="T18" y="T19"/>
                          </a:cxn>
                          <a:cxn ang="T52">
                            <a:pos x="T20" y="T21"/>
                          </a:cxn>
                          <a:cxn ang="T53">
                            <a:pos x="T22" y="T23"/>
                          </a:cxn>
                          <a:cxn ang="T54">
                            <a:pos x="T24" y="T25"/>
                          </a:cxn>
                          <a:cxn ang="T55">
                            <a:pos x="T26" y="T27"/>
                          </a:cxn>
                          <a:cxn ang="T56">
                            <a:pos x="T28" y="T29"/>
                          </a:cxn>
                          <a:cxn ang="T57">
                            <a:pos x="T30" y="T31"/>
                          </a:cxn>
                          <a:cxn ang="T58">
                            <a:pos x="T32" y="T33"/>
                          </a:cxn>
                          <a:cxn ang="T59">
                            <a:pos x="T34" y="T35"/>
                          </a:cxn>
                          <a:cxn ang="T60">
                            <a:pos x="T36" y="T37"/>
                          </a:cxn>
                          <a:cxn ang="T61">
                            <a:pos x="T38" y="T39"/>
                          </a:cxn>
                          <a:cxn ang="T62">
                            <a:pos x="T40" y="T41"/>
                          </a:cxn>
                        </a:cxnLst>
                        <a:rect l="T63" t="T64" r="T65" b="T66"/>
                        <a:pathLst>
                          <a:path w="38" h="31">
                            <a:moveTo>
                              <a:pt x="0" y="3"/>
                            </a:moveTo>
                            <a:lnTo>
                              <a:pt x="9" y="1"/>
                            </a:lnTo>
                            <a:lnTo>
                              <a:pt x="14" y="0"/>
                            </a:lnTo>
                            <a:lnTo>
                              <a:pt x="20" y="2"/>
                            </a:lnTo>
                            <a:lnTo>
                              <a:pt x="17" y="0"/>
                            </a:lnTo>
                            <a:lnTo>
                              <a:pt x="24" y="2"/>
                            </a:lnTo>
                            <a:lnTo>
                              <a:pt x="29" y="5"/>
                            </a:lnTo>
                            <a:lnTo>
                              <a:pt x="28" y="2"/>
                            </a:lnTo>
                            <a:lnTo>
                              <a:pt x="32" y="6"/>
                            </a:lnTo>
                            <a:lnTo>
                              <a:pt x="36" y="4"/>
                            </a:lnTo>
                            <a:lnTo>
                              <a:pt x="37" y="9"/>
                            </a:lnTo>
                            <a:lnTo>
                              <a:pt x="35" y="13"/>
                            </a:lnTo>
                            <a:lnTo>
                              <a:pt x="35" y="22"/>
                            </a:lnTo>
                            <a:lnTo>
                              <a:pt x="34" y="30"/>
                            </a:lnTo>
                            <a:lnTo>
                              <a:pt x="33" y="25"/>
                            </a:lnTo>
                            <a:lnTo>
                              <a:pt x="34" y="15"/>
                            </a:lnTo>
                            <a:lnTo>
                              <a:pt x="32" y="13"/>
                            </a:lnTo>
                            <a:lnTo>
                              <a:pt x="27" y="9"/>
                            </a:lnTo>
                            <a:lnTo>
                              <a:pt x="21" y="8"/>
                            </a:lnTo>
                            <a:lnTo>
                              <a:pt x="10" y="4"/>
                            </a:lnTo>
                            <a:lnTo>
                              <a:pt x="0" y="3"/>
                            </a:lnTo>
                          </a:path>
                        </a:pathLst>
                      </a:custGeom>
                      <a:solidFill>
                        <a:srgbClr val="40200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988" name="Freeform 2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6" y="927"/>
                        <a:ext cx="1" cy="17"/>
                      </a:xfrm>
                      <a:custGeom>
                        <a:avLst/>
                        <a:gdLst>
                          <a:gd name="T0" fmla="*/ 0 w 1"/>
                          <a:gd name="T1" fmla="*/ 0 h 17"/>
                          <a:gd name="T2" fmla="*/ 0 w 1"/>
                          <a:gd name="T3" fmla="*/ 16 h 17"/>
                          <a:gd name="T4" fmla="*/ 0 w 1"/>
                          <a:gd name="T5" fmla="*/ 16 h 17"/>
                          <a:gd name="T6" fmla="*/ 0 w 1"/>
                          <a:gd name="T7" fmla="*/ 16 h 17"/>
                          <a:gd name="T8" fmla="*/ 0 w 1"/>
                          <a:gd name="T9" fmla="*/ 0 h 17"/>
                          <a:gd name="T10" fmla="*/ 0 w 1"/>
                          <a:gd name="T11" fmla="*/ 0 h 17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1"/>
                          <a:gd name="T19" fmla="*/ 0 h 17"/>
                          <a:gd name="T20" fmla="*/ 1 w 1"/>
                          <a:gd name="T21" fmla="*/ 17 h 17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1" h="17">
                            <a:moveTo>
                              <a:pt x="0" y="0"/>
                            </a:moveTo>
                            <a:lnTo>
                              <a:pt x="0" y="1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FFC08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989" name="Freeform 2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1" y="919"/>
                        <a:ext cx="23" cy="17"/>
                      </a:xfrm>
                      <a:custGeom>
                        <a:avLst/>
                        <a:gdLst>
                          <a:gd name="T0" fmla="*/ 22 w 23"/>
                          <a:gd name="T1" fmla="*/ 8 h 17"/>
                          <a:gd name="T2" fmla="*/ 19 w 23"/>
                          <a:gd name="T3" fmla="*/ 8 h 17"/>
                          <a:gd name="T4" fmla="*/ 14 w 23"/>
                          <a:gd name="T5" fmla="*/ 8 h 17"/>
                          <a:gd name="T6" fmla="*/ 11 w 23"/>
                          <a:gd name="T7" fmla="*/ 8 h 17"/>
                          <a:gd name="T8" fmla="*/ 8 w 23"/>
                          <a:gd name="T9" fmla="*/ 8 h 17"/>
                          <a:gd name="T10" fmla="*/ 0 w 23"/>
                          <a:gd name="T11" fmla="*/ 16 h 17"/>
                          <a:gd name="T12" fmla="*/ 7 w 23"/>
                          <a:gd name="T13" fmla="*/ 8 h 17"/>
                          <a:gd name="T14" fmla="*/ 10 w 23"/>
                          <a:gd name="T15" fmla="*/ 0 h 17"/>
                          <a:gd name="T16" fmla="*/ 16 w 23"/>
                          <a:gd name="T17" fmla="*/ 0 h 17"/>
                          <a:gd name="T18" fmla="*/ 19 w 23"/>
                          <a:gd name="T19" fmla="*/ 8 h 17"/>
                          <a:gd name="T20" fmla="*/ 22 w 23"/>
                          <a:gd name="T21" fmla="*/ 8 h 17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23"/>
                          <a:gd name="T34" fmla="*/ 0 h 17"/>
                          <a:gd name="T35" fmla="*/ 23 w 23"/>
                          <a:gd name="T36" fmla="*/ 17 h 17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23" h="17">
                            <a:moveTo>
                              <a:pt x="22" y="8"/>
                            </a:moveTo>
                            <a:lnTo>
                              <a:pt x="19" y="8"/>
                            </a:lnTo>
                            <a:lnTo>
                              <a:pt x="14" y="8"/>
                            </a:lnTo>
                            <a:lnTo>
                              <a:pt x="11" y="8"/>
                            </a:lnTo>
                            <a:lnTo>
                              <a:pt x="8" y="8"/>
                            </a:lnTo>
                            <a:lnTo>
                              <a:pt x="0" y="16"/>
                            </a:lnTo>
                            <a:lnTo>
                              <a:pt x="7" y="8"/>
                            </a:lnTo>
                            <a:lnTo>
                              <a:pt x="10" y="0"/>
                            </a:lnTo>
                            <a:lnTo>
                              <a:pt x="16" y="0"/>
                            </a:lnTo>
                            <a:lnTo>
                              <a:pt x="19" y="8"/>
                            </a:lnTo>
                            <a:lnTo>
                              <a:pt x="22" y="8"/>
                            </a:lnTo>
                          </a:path>
                        </a:pathLst>
                      </a:custGeom>
                      <a:solidFill>
                        <a:srgbClr val="40200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31985" name="Freeform 207"/>
                    <p:cNvSpPr>
                      <a:spLocks/>
                    </p:cNvSpPr>
                    <p:nvPr/>
                  </p:nvSpPr>
                  <p:spPr bwMode="auto">
                    <a:xfrm>
                      <a:off x="1370" y="986"/>
                      <a:ext cx="45" cy="22"/>
                    </a:xfrm>
                    <a:custGeom>
                      <a:avLst/>
                      <a:gdLst>
                        <a:gd name="T0" fmla="*/ 4 w 45"/>
                        <a:gd name="T1" fmla="*/ 1 h 22"/>
                        <a:gd name="T2" fmla="*/ 4 w 45"/>
                        <a:gd name="T3" fmla="*/ 4 h 22"/>
                        <a:gd name="T4" fmla="*/ 4 w 45"/>
                        <a:gd name="T5" fmla="*/ 9 h 22"/>
                        <a:gd name="T6" fmla="*/ 7 w 45"/>
                        <a:gd name="T7" fmla="*/ 11 h 22"/>
                        <a:gd name="T8" fmla="*/ 11 w 45"/>
                        <a:gd name="T9" fmla="*/ 12 h 22"/>
                        <a:gd name="T10" fmla="*/ 18 w 45"/>
                        <a:gd name="T11" fmla="*/ 12 h 22"/>
                        <a:gd name="T12" fmla="*/ 25 w 45"/>
                        <a:gd name="T13" fmla="*/ 10 h 22"/>
                        <a:gd name="T14" fmla="*/ 28 w 45"/>
                        <a:gd name="T15" fmla="*/ 7 h 22"/>
                        <a:gd name="T16" fmla="*/ 33 w 45"/>
                        <a:gd name="T17" fmla="*/ 5 h 22"/>
                        <a:gd name="T18" fmla="*/ 38 w 45"/>
                        <a:gd name="T19" fmla="*/ 6 h 22"/>
                        <a:gd name="T20" fmla="*/ 41 w 45"/>
                        <a:gd name="T21" fmla="*/ 5 h 22"/>
                        <a:gd name="T22" fmla="*/ 44 w 45"/>
                        <a:gd name="T23" fmla="*/ 0 h 22"/>
                        <a:gd name="T24" fmla="*/ 43 w 45"/>
                        <a:gd name="T25" fmla="*/ 6 h 22"/>
                        <a:gd name="T26" fmla="*/ 40 w 45"/>
                        <a:gd name="T27" fmla="*/ 8 h 22"/>
                        <a:gd name="T28" fmla="*/ 33 w 45"/>
                        <a:gd name="T29" fmla="*/ 10 h 22"/>
                        <a:gd name="T30" fmla="*/ 29 w 45"/>
                        <a:gd name="T31" fmla="*/ 12 h 22"/>
                        <a:gd name="T32" fmla="*/ 23 w 45"/>
                        <a:gd name="T33" fmla="*/ 16 h 22"/>
                        <a:gd name="T34" fmla="*/ 18 w 45"/>
                        <a:gd name="T35" fmla="*/ 19 h 22"/>
                        <a:gd name="T36" fmla="*/ 14 w 45"/>
                        <a:gd name="T37" fmla="*/ 20 h 22"/>
                        <a:gd name="T38" fmla="*/ 9 w 45"/>
                        <a:gd name="T39" fmla="*/ 21 h 22"/>
                        <a:gd name="T40" fmla="*/ 5 w 45"/>
                        <a:gd name="T41" fmla="*/ 19 h 22"/>
                        <a:gd name="T42" fmla="*/ 4 w 45"/>
                        <a:gd name="T43" fmla="*/ 16 h 22"/>
                        <a:gd name="T44" fmla="*/ 2 w 45"/>
                        <a:gd name="T45" fmla="*/ 12 h 22"/>
                        <a:gd name="T46" fmla="*/ 0 w 45"/>
                        <a:gd name="T47" fmla="*/ 6 h 22"/>
                        <a:gd name="T48" fmla="*/ 4 w 45"/>
                        <a:gd name="T49" fmla="*/ 1 h 22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45"/>
                        <a:gd name="T76" fmla="*/ 0 h 22"/>
                        <a:gd name="T77" fmla="*/ 45 w 45"/>
                        <a:gd name="T78" fmla="*/ 22 h 22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45" h="22">
                          <a:moveTo>
                            <a:pt x="4" y="1"/>
                          </a:moveTo>
                          <a:lnTo>
                            <a:pt x="4" y="4"/>
                          </a:lnTo>
                          <a:lnTo>
                            <a:pt x="4" y="9"/>
                          </a:lnTo>
                          <a:lnTo>
                            <a:pt x="7" y="11"/>
                          </a:lnTo>
                          <a:lnTo>
                            <a:pt x="11" y="12"/>
                          </a:lnTo>
                          <a:lnTo>
                            <a:pt x="18" y="12"/>
                          </a:lnTo>
                          <a:lnTo>
                            <a:pt x="25" y="10"/>
                          </a:lnTo>
                          <a:lnTo>
                            <a:pt x="28" y="7"/>
                          </a:lnTo>
                          <a:lnTo>
                            <a:pt x="33" y="5"/>
                          </a:lnTo>
                          <a:lnTo>
                            <a:pt x="38" y="6"/>
                          </a:lnTo>
                          <a:lnTo>
                            <a:pt x="41" y="5"/>
                          </a:lnTo>
                          <a:lnTo>
                            <a:pt x="44" y="0"/>
                          </a:lnTo>
                          <a:lnTo>
                            <a:pt x="43" y="6"/>
                          </a:lnTo>
                          <a:lnTo>
                            <a:pt x="40" y="8"/>
                          </a:lnTo>
                          <a:lnTo>
                            <a:pt x="33" y="10"/>
                          </a:lnTo>
                          <a:lnTo>
                            <a:pt x="29" y="12"/>
                          </a:lnTo>
                          <a:lnTo>
                            <a:pt x="23" y="16"/>
                          </a:lnTo>
                          <a:lnTo>
                            <a:pt x="18" y="19"/>
                          </a:lnTo>
                          <a:lnTo>
                            <a:pt x="14" y="20"/>
                          </a:lnTo>
                          <a:lnTo>
                            <a:pt x="9" y="21"/>
                          </a:lnTo>
                          <a:lnTo>
                            <a:pt x="5" y="19"/>
                          </a:lnTo>
                          <a:lnTo>
                            <a:pt x="4" y="16"/>
                          </a:lnTo>
                          <a:lnTo>
                            <a:pt x="2" y="12"/>
                          </a:lnTo>
                          <a:lnTo>
                            <a:pt x="0" y="6"/>
                          </a:lnTo>
                          <a:lnTo>
                            <a:pt x="4" y="1"/>
                          </a:lnTo>
                        </a:path>
                      </a:pathLst>
                    </a:custGeom>
                    <a:solidFill>
                      <a:srgbClr val="402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1973" name="Freeform 208"/>
                  <p:cNvSpPr>
                    <a:spLocks/>
                  </p:cNvSpPr>
                  <p:nvPr/>
                </p:nvSpPr>
                <p:spPr bwMode="auto">
                  <a:xfrm>
                    <a:off x="1326" y="729"/>
                    <a:ext cx="242" cy="137"/>
                  </a:xfrm>
                  <a:custGeom>
                    <a:avLst/>
                    <a:gdLst>
                      <a:gd name="T0" fmla="*/ 0 w 242"/>
                      <a:gd name="T1" fmla="*/ 81 h 137"/>
                      <a:gd name="T2" fmla="*/ 22 w 242"/>
                      <a:gd name="T3" fmla="*/ 91 h 137"/>
                      <a:gd name="T4" fmla="*/ 47 w 242"/>
                      <a:gd name="T5" fmla="*/ 90 h 137"/>
                      <a:gd name="T6" fmla="*/ 72 w 242"/>
                      <a:gd name="T7" fmla="*/ 93 h 137"/>
                      <a:gd name="T8" fmla="*/ 118 w 242"/>
                      <a:gd name="T9" fmla="*/ 115 h 137"/>
                      <a:gd name="T10" fmla="*/ 147 w 242"/>
                      <a:gd name="T11" fmla="*/ 127 h 137"/>
                      <a:gd name="T12" fmla="*/ 187 w 242"/>
                      <a:gd name="T13" fmla="*/ 135 h 137"/>
                      <a:gd name="T14" fmla="*/ 215 w 242"/>
                      <a:gd name="T15" fmla="*/ 134 h 137"/>
                      <a:gd name="T16" fmla="*/ 179 w 242"/>
                      <a:gd name="T17" fmla="*/ 127 h 137"/>
                      <a:gd name="T18" fmla="*/ 162 w 242"/>
                      <a:gd name="T19" fmla="*/ 124 h 137"/>
                      <a:gd name="T20" fmla="*/ 131 w 242"/>
                      <a:gd name="T21" fmla="*/ 104 h 137"/>
                      <a:gd name="T22" fmla="*/ 154 w 242"/>
                      <a:gd name="T23" fmla="*/ 112 h 137"/>
                      <a:gd name="T24" fmla="*/ 180 w 242"/>
                      <a:gd name="T25" fmla="*/ 124 h 137"/>
                      <a:gd name="T26" fmla="*/ 209 w 242"/>
                      <a:gd name="T27" fmla="*/ 127 h 137"/>
                      <a:gd name="T28" fmla="*/ 231 w 242"/>
                      <a:gd name="T29" fmla="*/ 130 h 137"/>
                      <a:gd name="T30" fmla="*/ 210 w 242"/>
                      <a:gd name="T31" fmla="*/ 112 h 137"/>
                      <a:gd name="T32" fmla="*/ 187 w 242"/>
                      <a:gd name="T33" fmla="*/ 88 h 137"/>
                      <a:gd name="T34" fmla="*/ 156 w 242"/>
                      <a:gd name="T35" fmla="*/ 70 h 137"/>
                      <a:gd name="T36" fmla="*/ 137 w 242"/>
                      <a:gd name="T37" fmla="*/ 64 h 137"/>
                      <a:gd name="T38" fmla="*/ 160 w 242"/>
                      <a:gd name="T39" fmla="*/ 66 h 137"/>
                      <a:gd name="T40" fmla="*/ 180 w 242"/>
                      <a:gd name="T41" fmla="*/ 75 h 137"/>
                      <a:gd name="T42" fmla="*/ 203 w 242"/>
                      <a:gd name="T43" fmla="*/ 93 h 137"/>
                      <a:gd name="T44" fmla="*/ 232 w 242"/>
                      <a:gd name="T45" fmla="*/ 125 h 137"/>
                      <a:gd name="T46" fmla="*/ 229 w 242"/>
                      <a:gd name="T47" fmla="*/ 99 h 137"/>
                      <a:gd name="T48" fmla="*/ 221 w 242"/>
                      <a:gd name="T49" fmla="*/ 77 h 137"/>
                      <a:gd name="T50" fmla="*/ 209 w 242"/>
                      <a:gd name="T51" fmla="*/ 57 h 137"/>
                      <a:gd name="T52" fmla="*/ 225 w 242"/>
                      <a:gd name="T53" fmla="*/ 75 h 137"/>
                      <a:gd name="T54" fmla="*/ 231 w 242"/>
                      <a:gd name="T55" fmla="*/ 96 h 137"/>
                      <a:gd name="T56" fmla="*/ 233 w 242"/>
                      <a:gd name="T57" fmla="*/ 125 h 137"/>
                      <a:gd name="T58" fmla="*/ 236 w 242"/>
                      <a:gd name="T59" fmla="*/ 136 h 137"/>
                      <a:gd name="T60" fmla="*/ 241 w 242"/>
                      <a:gd name="T61" fmla="*/ 121 h 137"/>
                      <a:gd name="T62" fmla="*/ 241 w 242"/>
                      <a:gd name="T63" fmla="*/ 86 h 137"/>
                      <a:gd name="T64" fmla="*/ 226 w 242"/>
                      <a:gd name="T65" fmla="*/ 54 h 137"/>
                      <a:gd name="T66" fmla="*/ 205 w 242"/>
                      <a:gd name="T67" fmla="*/ 30 h 137"/>
                      <a:gd name="T68" fmla="*/ 171 w 242"/>
                      <a:gd name="T69" fmla="*/ 10 h 137"/>
                      <a:gd name="T70" fmla="*/ 152 w 242"/>
                      <a:gd name="T71" fmla="*/ 4 h 137"/>
                      <a:gd name="T72" fmla="*/ 112 w 242"/>
                      <a:gd name="T73" fmla="*/ 1 h 137"/>
                      <a:gd name="T74" fmla="*/ 85 w 242"/>
                      <a:gd name="T75" fmla="*/ 0 h 137"/>
                      <a:gd name="T76" fmla="*/ 67 w 242"/>
                      <a:gd name="T77" fmla="*/ 3 h 137"/>
                      <a:gd name="T78" fmla="*/ 51 w 242"/>
                      <a:gd name="T79" fmla="*/ 14 h 137"/>
                      <a:gd name="T80" fmla="*/ 38 w 242"/>
                      <a:gd name="T81" fmla="*/ 26 h 137"/>
                      <a:gd name="T82" fmla="*/ 34 w 242"/>
                      <a:gd name="T83" fmla="*/ 36 h 137"/>
                      <a:gd name="T84" fmla="*/ 47 w 242"/>
                      <a:gd name="T85" fmla="*/ 32 h 137"/>
                      <a:gd name="T86" fmla="*/ 68 w 242"/>
                      <a:gd name="T87" fmla="*/ 27 h 137"/>
                      <a:gd name="T88" fmla="*/ 102 w 242"/>
                      <a:gd name="T89" fmla="*/ 32 h 137"/>
                      <a:gd name="T90" fmla="*/ 71 w 242"/>
                      <a:gd name="T91" fmla="*/ 31 h 137"/>
                      <a:gd name="T92" fmla="*/ 45 w 242"/>
                      <a:gd name="T93" fmla="*/ 37 h 137"/>
                      <a:gd name="T94" fmla="*/ 27 w 242"/>
                      <a:gd name="T95" fmla="*/ 43 h 137"/>
                      <a:gd name="T96" fmla="*/ 10 w 242"/>
                      <a:gd name="T97" fmla="*/ 55 h 137"/>
                      <a:gd name="T98" fmla="*/ 7 w 242"/>
                      <a:gd name="T99" fmla="*/ 61 h 137"/>
                      <a:gd name="T100" fmla="*/ 45 w 242"/>
                      <a:gd name="T101" fmla="*/ 50 h 137"/>
                      <a:gd name="T102" fmla="*/ 81 w 242"/>
                      <a:gd name="T103" fmla="*/ 58 h 137"/>
                      <a:gd name="T104" fmla="*/ 98 w 242"/>
                      <a:gd name="T105" fmla="*/ 71 h 137"/>
                      <a:gd name="T106" fmla="*/ 119 w 242"/>
                      <a:gd name="T107" fmla="*/ 76 h 137"/>
                      <a:gd name="T108" fmla="*/ 81 w 242"/>
                      <a:gd name="T109" fmla="*/ 70 h 137"/>
                      <a:gd name="T110" fmla="*/ 60 w 242"/>
                      <a:gd name="T111" fmla="*/ 59 h 137"/>
                      <a:gd name="T112" fmla="*/ 35 w 242"/>
                      <a:gd name="T113" fmla="*/ 60 h 137"/>
                      <a:gd name="T114" fmla="*/ 15 w 242"/>
                      <a:gd name="T115" fmla="*/ 63 h 137"/>
                      <a:gd name="T116" fmla="*/ 2 w 242"/>
                      <a:gd name="T117" fmla="*/ 69 h 137"/>
                      <a:gd name="T118" fmla="*/ 0 w 242"/>
                      <a:gd name="T119" fmla="*/ 81 h 137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242"/>
                      <a:gd name="T181" fmla="*/ 0 h 137"/>
                      <a:gd name="T182" fmla="*/ 242 w 242"/>
                      <a:gd name="T183" fmla="*/ 137 h 137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242" h="137">
                        <a:moveTo>
                          <a:pt x="0" y="81"/>
                        </a:moveTo>
                        <a:lnTo>
                          <a:pt x="22" y="91"/>
                        </a:lnTo>
                        <a:lnTo>
                          <a:pt x="47" y="90"/>
                        </a:lnTo>
                        <a:lnTo>
                          <a:pt x="72" y="93"/>
                        </a:lnTo>
                        <a:lnTo>
                          <a:pt x="118" y="115"/>
                        </a:lnTo>
                        <a:lnTo>
                          <a:pt x="147" y="127"/>
                        </a:lnTo>
                        <a:lnTo>
                          <a:pt x="187" y="135"/>
                        </a:lnTo>
                        <a:lnTo>
                          <a:pt x="215" y="134"/>
                        </a:lnTo>
                        <a:lnTo>
                          <a:pt x="179" y="127"/>
                        </a:lnTo>
                        <a:lnTo>
                          <a:pt x="162" y="124"/>
                        </a:lnTo>
                        <a:lnTo>
                          <a:pt x="131" y="104"/>
                        </a:lnTo>
                        <a:lnTo>
                          <a:pt x="154" y="112"/>
                        </a:lnTo>
                        <a:lnTo>
                          <a:pt x="180" y="124"/>
                        </a:lnTo>
                        <a:lnTo>
                          <a:pt x="209" y="127"/>
                        </a:lnTo>
                        <a:lnTo>
                          <a:pt x="231" y="130"/>
                        </a:lnTo>
                        <a:lnTo>
                          <a:pt x="210" y="112"/>
                        </a:lnTo>
                        <a:lnTo>
                          <a:pt x="187" y="88"/>
                        </a:lnTo>
                        <a:lnTo>
                          <a:pt x="156" y="70"/>
                        </a:lnTo>
                        <a:lnTo>
                          <a:pt x="137" y="64"/>
                        </a:lnTo>
                        <a:lnTo>
                          <a:pt x="160" y="66"/>
                        </a:lnTo>
                        <a:lnTo>
                          <a:pt x="180" y="75"/>
                        </a:lnTo>
                        <a:lnTo>
                          <a:pt x="203" y="93"/>
                        </a:lnTo>
                        <a:lnTo>
                          <a:pt x="232" y="125"/>
                        </a:lnTo>
                        <a:lnTo>
                          <a:pt x="229" y="99"/>
                        </a:lnTo>
                        <a:lnTo>
                          <a:pt x="221" y="77"/>
                        </a:lnTo>
                        <a:lnTo>
                          <a:pt x="209" y="57"/>
                        </a:lnTo>
                        <a:lnTo>
                          <a:pt x="225" y="75"/>
                        </a:lnTo>
                        <a:lnTo>
                          <a:pt x="231" y="96"/>
                        </a:lnTo>
                        <a:lnTo>
                          <a:pt x="233" y="125"/>
                        </a:lnTo>
                        <a:lnTo>
                          <a:pt x="236" y="136"/>
                        </a:lnTo>
                        <a:lnTo>
                          <a:pt x="241" y="121"/>
                        </a:lnTo>
                        <a:lnTo>
                          <a:pt x="241" y="86"/>
                        </a:lnTo>
                        <a:lnTo>
                          <a:pt x="226" y="54"/>
                        </a:lnTo>
                        <a:lnTo>
                          <a:pt x="205" y="30"/>
                        </a:lnTo>
                        <a:lnTo>
                          <a:pt x="171" y="10"/>
                        </a:lnTo>
                        <a:lnTo>
                          <a:pt x="152" y="4"/>
                        </a:lnTo>
                        <a:lnTo>
                          <a:pt x="112" y="1"/>
                        </a:lnTo>
                        <a:lnTo>
                          <a:pt x="85" y="0"/>
                        </a:lnTo>
                        <a:lnTo>
                          <a:pt x="67" y="3"/>
                        </a:lnTo>
                        <a:lnTo>
                          <a:pt x="51" y="14"/>
                        </a:lnTo>
                        <a:lnTo>
                          <a:pt x="38" y="26"/>
                        </a:lnTo>
                        <a:lnTo>
                          <a:pt x="34" y="36"/>
                        </a:lnTo>
                        <a:lnTo>
                          <a:pt x="47" y="32"/>
                        </a:lnTo>
                        <a:lnTo>
                          <a:pt x="68" y="27"/>
                        </a:lnTo>
                        <a:lnTo>
                          <a:pt x="102" y="32"/>
                        </a:lnTo>
                        <a:lnTo>
                          <a:pt x="71" y="31"/>
                        </a:lnTo>
                        <a:lnTo>
                          <a:pt x="45" y="37"/>
                        </a:lnTo>
                        <a:lnTo>
                          <a:pt x="27" y="43"/>
                        </a:lnTo>
                        <a:lnTo>
                          <a:pt x="10" y="55"/>
                        </a:lnTo>
                        <a:lnTo>
                          <a:pt x="7" y="61"/>
                        </a:lnTo>
                        <a:lnTo>
                          <a:pt x="45" y="50"/>
                        </a:lnTo>
                        <a:lnTo>
                          <a:pt x="81" y="58"/>
                        </a:lnTo>
                        <a:lnTo>
                          <a:pt x="98" y="71"/>
                        </a:lnTo>
                        <a:lnTo>
                          <a:pt x="119" y="76"/>
                        </a:lnTo>
                        <a:lnTo>
                          <a:pt x="81" y="70"/>
                        </a:lnTo>
                        <a:lnTo>
                          <a:pt x="60" y="59"/>
                        </a:lnTo>
                        <a:lnTo>
                          <a:pt x="35" y="60"/>
                        </a:lnTo>
                        <a:lnTo>
                          <a:pt x="15" y="63"/>
                        </a:lnTo>
                        <a:lnTo>
                          <a:pt x="2" y="69"/>
                        </a:lnTo>
                        <a:lnTo>
                          <a:pt x="0" y="81"/>
                        </a:lnTo>
                      </a:path>
                    </a:pathLst>
                  </a:custGeom>
                  <a:solidFill>
                    <a:srgbClr val="603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74" name="Freeform 209"/>
                  <p:cNvSpPr>
                    <a:spLocks/>
                  </p:cNvSpPr>
                  <p:nvPr/>
                </p:nvSpPr>
                <p:spPr bwMode="auto">
                  <a:xfrm>
                    <a:off x="1315" y="816"/>
                    <a:ext cx="17" cy="77"/>
                  </a:xfrm>
                  <a:custGeom>
                    <a:avLst/>
                    <a:gdLst>
                      <a:gd name="T0" fmla="*/ 4 w 17"/>
                      <a:gd name="T1" fmla="*/ 0 h 77"/>
                      <a:gd name="T2" fmla="*/ 8 w 17"/>
                      <a:gd name="T3" fmla="*/ 18 h 77"/>
                      <a:gd name="T4" fmla="*/ 16 w 17"/>
                      <a:gd name="T5" fmla="*/ 25 h 77"/>
                      <a:gd name="T6" fmla="*/ 12 w 17"/>
                      <a:gd name="T7" fmla="*/ 46 h 77"/>
                      <a:gd name="T8" fmla="*/ 9 w 17"/>
                      <a:gd name="T9" fmla="*/ 76 h 77"/>
                      <a:gd name="T10" fmla="*/ 1 w 17"/>
                      <a:gd name="T11" fmla="*/ 66 h 77"/>
                      <a:gd name="T12" fmla="*/ 0 w 17"/>
                      <a:gd name="T13" fmla="*/ 43 h 77"/>
                      <a:gd name="T14" fmla="*/ 4 w 17"/>
                      <a:gd name="T15" fmla="*/ 55 h 77"/>
                      <a:gd name="T16" fmla="*/ 0 w 17"/>
                      <a:gd name="T17" fmla="*/ 33 h 77"/>
                      <a:gd name="T18" fmla="*/ 0 w 17"/>
                      <a:gd name="T19" fmla="*/ 21 h 77"/>
                      <a:gd name="T20" fmla="*/ 5 w 17"/>
                      <a:gd name="T21" fmla="*/ 33 h 77"/>
                      <a:gd name="T22" fmla="*/ 2 w 17"/>
                      <a:gd name="T23" fmla="*/ 15 h 77"/>
                      <a:gd name="T24" fmla="*/ 4 w 17"/>
                      <a:gd name="T25" fmla="*/ 0 h 7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77"/>
                      <a:gd name="T41" fmla="*/ 17 w 17"/>
                      <a:gd name="T42" fmla="*/ 77 h 7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77">
                        <a:moveTo>
                          <a:pt x="4" y="0"/>
                        </a:moveTo>
                        <a:lnTo>
                          <a:pt x="8" y="18"/>
                        </a:lnTo>
                        <a:lnTo>
                          <a:pt x="16" y="25"/>
                        </a:lnTo>
                        <a:lnTo>
                          <a:pt x="12" y="46"/>
                        </a:lnTo>
                        <a:lnTo>
                          <a:pt x="9" y="76"/>
                        </a:lnTo>
                        <a:lnTo>
                          <a:pt x="1" y="66"/>
                        </a:lnTo>
                        <a:lnTo>
                          <a:pt x="0" y="43"/>
                        </a:lnTo>
                        <a:lnTo>
                          <a:pt x="4" y="55"/>
                        </a:lnTo>
                        <a:lnTo>
                          <a:pt x="0" y="33"/>
                        </a:lnTo>
                        <a:lnTo>
                          <a:pt x="0" y="21"/>
                        </a:lnTo>
                        <a:lnTo>
                          <a:pt x="5" y="33"/>
                        </a:lnTo>
                        <a:lnTo>
                          <a:pt x="2" y="15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603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1938" name="Freeform 210"/>
              <p:cNvSpPr>
                <a:spLocks/>
              </p:cNvSpPr>
              <p:nvPr/>
            </p:nvSpPr>
            <p:spPr bwMode="auto">
              <a:xfrm>
                <a:off x="1051" y="1056"/>
                <a:ext cx="798" cy="1178"/>
              </a:xfrm>
              <a:custGeom>
                <a:avLst/>
                <a:gdLst>
                  <a:gd name="T0" fmla="*/ 391 w 798"/>
                  <a:gd name="T1" fmla="*/ 320 h 1178"/>
                  <a:gd name="T2" fmla="*/ 373 w 798"/>
                  <a:gd name="T3" fmla="*/ 253 h 1178"/>
                  <a:gd name="T4" fmla="*/ 345 w 798"/>
                  <a:gd name="T5" fmla="*/ 188 h 1178"/>
                  <a:gd name="T6" fmla="*/ 316 w 798"/>
                  <a:gd name="T7" fmla="*/ 109 h 1178"/>
                  <a:gd name="T8" fmla="*/ 311 w 798"/>
                  <a:gd name="T9" fmla="*/ 15 h 1178"/>
                  <a:gd name="T10" fmla="*/ 240 w 798"/>
                  <a:gd name="T11" fmla="*/ 77 h 1178"/>
                  <a:gd name="T12" fmla="*/ 134 w 798"/>
                  <a:gd name="T13" fmla="*/ 110 h 1178"/>
                  <a:gd name="T14" fmla="*/ 89 w 798"/>
                  <a:gd name="T15" fmla="*/ 127 h 1178"/>
                  <a:gd name="T16" fmla="*/ 71 w 798"/>
                  <a:gd name="T17" fmla="*/ 175 h 1178"/>
                  <a:gd name="T18" fmla="*/ 64 w 798"/>
                  <a:gd name="T19" fmla="*/ 272 h 1178"/>
                  <a:gd name="T20" fmla="*/ 18 w 798"/>
                  <a:gd name="T21" fmla="*/ 439 h 1178"/>
                  <a:gd name="T22" fmla="*/ 9 w 798"/>
                  <a:gd name="T23" fmla="*/ 524 h 1178"/>
                  <a:gd name="T24" fmla="*/ 14 w 798"/>
                  <a:gd name="T25" fmla="*/ 590 h 1178"/>
                  <a:gd name="T26" fmla="*/ 50 w 798"/>
                  <a:gd name="T27" fmla="*/ 621 h 1178"/>
                  <a:gd name="T28" fmla="*/ 151 w 798"/>
                  <a:gd name="T29" fmla="*/ 602 h 1178"/>
                  <a:gd name="T30" fmla="*/ 126 w 798"/>
                  <a:gd name="T31" fmla="*/ 783 h 1178"/>
                  <a:gd name="T32" fmla="*/ 113 w 798"/>
                  <a:gd name="T33" fmla="*/ 960 h 1178"/>
                  <a:gd name="T34" fmla="*/ 116 w 798"/>
                  <a:gd name="T35" fmla="*/ 1177 h 1178"/>
                  <a:gd name="T36" fmla="*/ 382 w 798"/>
                  <a:gd name="T37" fmla="*/ 1010 h 1178"/>
                  <a:gd name="T38" fmla="*/ 661 w 798"/>
                  <a:gd name="T39" fmla="*/ 1177 h 1178"/>
                  <a:gd name="T40" fmla="*/ 677 w 798"/>
                  <a:gd name="T41" fmla="*/ 957 h 1178"/>
                  <a:gd name="T42" fmla="*/ 670 w 798"/>
                  <a:gd name="T43" fmla="*/ 770 h 1178"/>
                  <a:gd name="T44" fmla="*/ 780 w 798"/>
                  <a:gd name="T45" fmla="*/ 592 h 1178"/>
                  <a:gd name="T46" fmla="*/ 797 w 798"/>
                  <a:gd name="T47" fmla="*/ 519 h 1178"/>
                  <a:gd name="T48" fmla="*/ 767 w 798"/>
                  <a:gd name="T49" fmla="*/ 392 h 1178"/>
                  <a:gd name="T50" fmla="*/ 748 w 798"/>
                  <a:gd name="T51" fmla="*/ 263 h 1178"/>
                  <a:gd name="T52" fmla="*/ 732 w 798"/>
                  <a:gd name="T53" fmla="*/ 163 h 1178"/>
                  <a:gd name="T54" fmla="*/ 695 w 798"/>
                  <a:gd name="T55" fmla="*/ 88 h 1178"/>
                  <a:gd name="T56" fmla="*/ 595 w 798"/>
                  <a:gd name="T57" fmla="*/ 67 h 1178"/>
                  <a:gd name="T58" fmla="*/ 532 w 798"/>
                  <a:gd name="T59" fmla="*/ 39 h 1178"/>
                  <a:gd name="T60" fmla="*/ 499 w 798"/>
                  <a:gd name="T61" fmla="*/ 52 h 1178"/>
                  <a:gd name="T62" fmla="*/ 484 w 798"/>
                  <a:gd name="T63" fmla="*/ 130 h 1178"/>
                  <a:gd name="T64" fmla="*/ 459 w 798"/>
                  <a:gd name="T65" fmla="*/ 212 h 1178"/>
                  <a:gd name="T66" fmla="*/ 427 w 798"/>
                  <a:gd name="T67" fmla="*/ 295 h 117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98"/>
                  <a:gd name="T103" fmla="*/ 0 h 1178"/>
                  <a:gd name="T104" fmla="*/ 798 w 798"/>
                  <a:gd name="T105" fmla="*/ 1178 h 117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98" h="1178">
                    <a:moveTo>
                      <a:pt x="400" y="357"/>
                    </a:moveTo>
                    <a:lnTo>
                      <a:pt x="391" y="320"/>
                    </a:lnTo>
                    <a:lnTo>
                      <a:pt x="381" y="286"/>
                    </a:lnTo>
                    <a:lnTo>
                      <a:pt x="373" y="253"/>
                    </a:lnTo>
                    <a:lnTo>
                      <a:pt x="360" y="221"/>
                    </a:lnTo>
                    <a:lnTo>
                      <a:pt x="345" y="188"/>
                    </a:lnTo>
                    <a:lnTo>
                      <a:pt x="332" y="156"/>
                    </a:lnTo>
                    <a:lnTo>
                      <a:pt x="316" y="109"/>
                    </a:lnTo>
                    <a:lnTo>
                      <a:pt x="309" y="56"/>
                    </a:lnTo>
                    <a:lnTo>
                      <a:pt x="311" y="15"/>
                    </a:lnTo>
                    <a:lnTo>
                      <a:pt x="274" y="58"/>
                    </a:lnTo>
                    <a:lnTo>
                      <a:pt x="240" y="77"/>
                    </a:lnTo>
                    <a:lnTo>
                      <a:pt x="177" y="100"/>
                    </a:lnTo>
                    <a:lnTo>
                      <a:pt x="134" y="110"/>
                    </a:lnTo>
                    <a:lnTo>
                      <a:pt x="111" y="117"/>
                    </a:lnTo>
                    <a:lnTo>
                      <a:pt x="89" y="127"/>
                    </a:lnTo>
                    <a:lnTo>
                      <a:pt x="77" y="150"/>
                    </a:lnTo>
                    <a:lnTo>
                      <a:pt x="71" y="175"/>
                    </a:lnTo>
                    <a:lnTo>
                      <a:pt x="64" y="217"/>
                    </a:lnTo>
                    <a:lnTo>
                      <a:pt x="64" y="272"/>
                    </a:lnTo>
                    <a:lnTo>
                      <a:pt x="39" y="392"/>
                    </a:lnTo>
                    <a:lnTo>
                      <a:pt x="18" y="439"/>
                    </a:lnTo>
                    <a:lnTo>
                      <a:pt x="11" y="488"/>
                    </a:lnTo>
                    <a:lnTo>
                      <a:pt x="9" y="524"/>
                    </a:lnTo>
                    <a:lnTo>
                      <a:pt x="0" y="565"/>
                    </a:lnTo>
                    <a:lnTo>
                      <a:pt x="14" y="590"/>
                    </a:lnTo>
                    <a:lnTo>
                      <a:pt x="30" y="611"/>
                    </a:lnTo>
                    <a:lnTo>
                      <a:pt x="50" y="621"/>
                    </a:lnTo>
                    <a:lnTo>
                      <a:pt x="93" y="611"/>
                    </a:lnTo>
                    <a:lnTo>
                      <a:pt x="151" y="602"/>
                    </a:lnTo>
                    <a:lnTo>
                      <a:pt x="155" y="686"/>
                    </a:lnTo>
                    <a:lnTo>
                      <a:pt x="126" y="783"/>
                    </a:lnTo>
                    <a:lnTo>
                      <a:pt x="138" y="795"/>
                    </a:lnTo>
                    <a:lnTo>
                      <a:pt x="113" y="960"/>
                    </a:lnTo>
                    <a:lnTo>
                      <a:pt x="138" y="970"/>
                    </a:lnTo>
                    <a:lnTo>
                      <a:pt x="116" y="1177"/>
                    </a:lnTo>
                    <a:lnTo>
                      <a:pt x="367" y="1175"/>
                    </a:lnTo>
                    <a:lnTo>
                      <a:pt x="382" y="1010"/>
                    </a:lnTo>
                    <a:lnTo>
                      <a:pt x="396" y="1175"/>
                    </a:lnTo>
                    <a:lnTo>
                      <a:pt x="661" y="1177"/>
                    </a:lnTo>
                    <a:lnTo>
                      <a:pt x="653" y="976"/>
                    </a:lnTo>
                    <a:lnTo>
                      <a:pt x="677" y="957"/>
                    </a:lnTo>
                    <a:lnTo>
                      <a:pt x="657" y="792"/>
                    </a:lnTo>
                    <a:lnTo>
                      <a:pt x="670" y="770"/>
                    </a:lnTo>
                    <a:lnTo>
                      <a:pt x="657" y="695"/>
                    </a:lnTo>
                    <a:lnTo>
                      <a:pt x="780" y="592"/>
                    </a:lnTo>
                    <a:lnTo>
                      <a:pt x="797" y="568"/>
                    </a:lnTo>
                    <a:lnTo>
                      <a:pt x="797" y="519"/>
                    </a:lnTo>
                    <a:lnTo>
                      <a:pt x="790" y="460"/>
                    </a:lnTo>
                    <a:lnTo>
                      <a:pt x="767" y="392"/>
                    </a:lnTo>
                    <a:lnTo>
                      <a:pt x="751" y="321"/>
                    </a:lnTo>
                    <a:lnTo>
                      <a:pt x="748" y="263"/>
                    </a:lnTo>
                    <a:lnTo>
                      <a:pt x="741" y="211"/>
                    </a:lnTo>
                    <a:lnTo>
                      <a:pt x="732" y="163"/>
                    </a:lnTo>
                    <a:lnTo>
                      <a:pt x="730" y="121"/>
                    </a:lnTo>
                    <a:lnTo>
                      <a:pt x="695" y="88"/>
                    </a:lnTo>
                    <a:lnTo>
                      <a:pt x="645" y="79"/>
                    </a:lnTo>
                    <a:lnTo>
                      <a:pt x="595" y="67"/>
                    </a:lnTo>
                    <a:lnTo>
                      <a:pt x="566" y="55"/>
                    </a:lnTo>
                    <a:lnTo>
                      <a:pt x="532" y="39"/>
                    </a:lnTo>
                    <a:lnTo>
                      <a:pt x="499" y="0"/>
                    </a:lnTo>
                    <a:lnTo>
                      <a:pt x="499" y="52"/>
                    </a:lnTo>
                    <a:lnTo>
                      <a:pt x="496" y="85"/>
                    </a:lnTo>
                    <a:lnTo>
                      <a:pt x="484" y="130"/>
                    </a:lnTo>
                    <a:lnTo>
                      <a:pt x="472" y="171"/>
                    </a:lnTo>
                    <a:lnTo>
                      <a:pt x="459" y="212"/>
                    </a:lnTo>
                    <a:lnTo>
                      <a:pt x="443" y="253"/>
                    </a:lnTo>
                    <a:lnTo>
                      <a:pt x="427" y="295"/>
                    </a:lnTo>
                    <a:lnTo>
                      <a:pt x="400" y="357"/>
                    </a:lnTo>
                  </a:path>
                </a:pathLst>
              </a:custGeom>
              <a:solidFill>
                <a:srgbClr val="20202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939" name="Group 211"/>
              <p:cNvGrpSpPr>
                <a:grpSpLocks/>
              </p:cNvGrpSpPr>
              <p:nvPr/>
            </p:nvGrpSpPr>
            <p:grpSpPr bwMode="auto">
              <a:xfrm>
                <a:off x="1139" y="1413"/>
                <a:ext cx="126" cy="200"/>
                <a:chOff x="1139" y="1413"/>
                <a:chExt cx="126" cy="200"/>
              </a:xfrm>
            </p:grpSpPr>
            <p:sp>
              <p:nvSpPr>
                <p:cNvPr id="31957" name="Freeform 212"/>
                <p:cNvSpPr>
                  <a:spLocks/>
                </p:cNvSpPr>
                <p:nvPr/>
              </p:nvSpPr>
              <p:spPr bwMode="auto">
                <a:xfrm>
                  <a:off x="1139" y="1413"/>
                  <a:ext cx="126" cy="200"/>
                </a:xfrm>
                <a:custGeom>
                  <a:avLst/>
                  <a:gdLst>
                    <a:gd name="T0" fmla="*/ 67 w 126"/>
                    <a:gd name="T1" fmla="*/ 198 h 200"/>
                    <a:gd name="T2" fmla="*/ 49 w 126"/>
                    <a:gd name="T3" fmla="*/ 192 h 200"/>
                    <a:gd name="T4" fmla="*/ 34 w 126"/>
                    <a:gd name="T5" fmla="*/ 186 h 200"/>
                    <a:gd name="T6" fmla="*/ 23 w 126"/>
                    <a:gd name="T7" fmla="*/ 174 h 200"/>
                    <a:gd name="T8" fmla="*/ 18 w 126"/>
                    <a:gd name="T9" fmla="*/ 157 h 200"/>
                    <a:gd name="T10" fmla="*/ 9 w 126"/>
                    <a:gd name="T11" fmla="*/ 150 h 200"/>
                    <a:gd name="T12" fmla="*/ 3 w 126"/>
                    <a:gd name="T13" fmla="*/ 135 h 200"/>
                    <a:gd name="T14" fmla="*/ 11 w 126"/>
                    <a:gd name="T15" fmla="*/ 118 h 200"/>
                    <a:gd name="T16" fmla="*/ 0 w 126"/>
                    <a:gd name="T17" fmla="*/ 104 h 200"/>
                    <a:gd name="T18" fmla="*/ 0 w 126"/>
                    <a:gd name="T19" fmla="*/ 82 h 200"/>
                    <a:gd name="T20" fmla="*/ 15 w 126"/>
                    <a:gd name="T21" fmla="*/ 69 h 200"/>
                    <a:gd name="T22" fmla="*/ 15 w 126"/>
                    <a:gd name="T23" fmla="*/ 56 h 200"/>
                    <a:gd name="T24" fmla="*/ 17 w 126"/>
                    <a:gd name="T25" fmla="*/ 47 h 200"/>
                    <a:gd name="T26" fmla="*/ 28 w 126"/>
                    <a:gd name="T27" fmla="*/ 38 h 200"/>
                    <a:gd name="T28" fmla="*/ 42 w 126"/>
                    <a:gd name="T29" fmla="*/ 35 h 200"/>
                    <a:gd name="T30" fmla="*/ 58 w 126"/>
                    <a:gd name="T31" fmla="*/ 42 h 200"/>
                    <a:gd name="T32" fmla="*/ 59 w 126"/>
                    <a:gd name="T33" fmla="*/ 25 h 200"/>
                    <a:gd name="T34" fmla="*/ 63 w 126"/>
                    <a:gd name="T35" fmla="*/ 13 h 200"/>
                    <a:gd name="T36" fmla="*/ 68 w 126"/>
                    <a:gd name="T37" fmla="*/ 5 h 200"/>
                    <a:gd name="T38" fmla="*/ 77 w 126"/>
                    <a:gd name="T39" fmla="*/ 1 h 200"/>
                    <a:gd name="T40" fmla="*/ 86 w 126"/>
                    <a:gd name="T41" fmla="*/ 0 h 200"/>
                    <a:gd name="T42" fmla="*/ 95 w 126"/>
                    <a:gd name="T43" fmla="*/ 5 h 200"/>
                    <a:gd name="T44" fmla="*/ 90 w 126"/>
                    <a:gd name="T45" fmla="*/ 21 h 200"/>
                    <a:gd name="T46" fmla="*/ 91 w 126"/>
                    <a:gd name="T47" fmla="*/ 32 h 200"/>
                    <a:gd name="T48" fmla="*/ 91 w 126"/>
                    <a:gd name="T49" fmla="*/ 44 h 200"/>
                    <a:gd name="T50" fmla="*/ 97 w 126"/>
                    <a:gd name="T51" fmla="*/ 54 h 200"/>
                    <a:gd name="T52" fmla="*/ 104 w 126"/>
                    <a:gd name="T53" fmla="*/ 61 h 200"/>
                    <a:gd name="T54" fmla="*/ 115 w 126"/>
                    <a:gd name="T55" fmla="*/ 72 h 200"/>
                    <a:gd name="T56" fmla="*/ 121 w 126"/>
                    <a:gd name="T57" fmla="*/ 87 h 200"/>
                    <a:gd name="T58" fmla="*/ 125 w 126"/>
                    <a:gd name="T59" fmla="*/ 106 h 200"/>
                    <a:gd name="T60" fmla="*/ 121 w 126"/>
                    <a:gd name="T61" fmla="*/ 121 h 200"/>
                    <a:gd name="T62" fmla="*/ 117 w 126"/>
                    <a:gd name="T63" fmla="*/ 135 h 200"/>
                    <a:gd name="T64" fmla="*/ 110 w 126"/>
                    <a:gd name="T65" fmla="*/ 145 h 200"/>
                    <a:gd name="T66" fmla="*/ 111 w 126"/>
                    <a:gd name="T67" fmla="*/ 162 h 200"/>
                    <a:gd name="T68" fmla="*/ 110 w 126"/>
                    <a:gd name="T69" fmla="*/ 178 h 200"/>
                    <a:gd name="T70" fmla="*/ 107 w 126"/>
                    <a:gd name="T71" fmla="*/ 190 h 200"/>
                    <a:gd name="T72" fmla="*/ 97 w 126"/>
                    <a:gd name="T73" fmla="*/ 197 h 200"/>
                    <a:gd name="T74" fmla="*/ 81 w 126"/>
                    <a:gd name="T75" fmla="*/ 199 h 200"/>
                    <a:gd name="T76" fmla="*/ 67 w 126"/>
                    <a:gd name="T77" fmla="*/ 198 h 20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26"/>
                    <a:gd name="T118" fmla="*/ 0 h 200"/>
                    <a:gd name="T119" fmla="*/ 126 w 126"/>
                    <a:gd name="T120" fmla="*/ 200 h 20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26" h="200">
                      <a:moveTo>
                        <a:pt x="67" y="198"/>
                      </a:moveTo>
                      <a:lnTo>
                        <a:pt x="49" y="192"/>
                      </a:lnTo>
                      <a:lnTo>
                        <a:pt x="34" y="186"/>
                      </a:lnTo>
                      <a:lnTo>
                        <a:pt x="23" y="174"/>
                      </a:lnTo>
                      <a:lnTo>
                        <a:pt x="18" y="157"/>
                      </a:lnTo>
                      <a:lnTo>
                        <a:pt x="9" y="150"/>
                      </a:lnTo>
                      <a:lnTo>
                        <a:pt x="3" y="135"/>
                      </a:lnTo>
                      <a:lnTo>
                        <a:pt x="11" y="118"/>
                      </a:lnTo>
                      <a:lnTo>
                        <a:pt x="0" y="104"/>
                      </a:lnTo>
                      <a:lnTo>
                        <a:pt x="0" y="82"/>
                      </a:lnTo>
                      <a:lnTo>
                        <a:pt x="15" y="69"/>
                      </a:lnTo>
                      <a:lnTo>
                        <a:pt x="15" y="56"/>
                      </a:lnTo>
                      <a:lnTo>
                        <a:pt x="17" y="47"/>
                      </a:lnTo>
                      <a:lnTo>
                        <a:pt x="28" y="38"/>
                      </a:lnTo>
                      <a:lnTo>
                        <a:pt x="42" y="35"/>
                      </a:lnTo>
                      <a:lnTo>
                        <a:pt x="58" y="42"/>
                      </a:lnTo>
                      <a:lnTo>
                        <a:pt x="59" y="25"/>
                      </a:lnTo>
                      <a:lnTo>
                        <a:pt x="63" y="13"/>
                      </a:lnTo>
                      <a:lnTo>
                        <a:pt x="68" y="5"/>
                      </a:lnTo>
                      <a:lnTo>
                        <a:pt x="77" y="1"/>
                      </a:lnTo>
                      <a:lnTo>
                        <a:pt x="86" y="0"/>
                      </a:lnTo>
                      <a:lnTo>
                        <a:pt x="95" y="5"/>
                      </a:lnTo>
                      <a:lnTo>
                        <a:pt x="90" y="21"/>
                      </a:lnTo>
                      <a:lnTo>
                        <a:pt x="91" y="32"/>
                      </a:lnTo>
                      <a:lnTo>
                        <a:pt x="91" y="44"/>
                      </a:lnTo>
                      <a:lnTo>
                        <a:pt x="97" y="54"/>
                      </a:lnTo>
                      <a:lnTo>
                        <a:pt x="104" y="61"/>
                      </a:lnTo>
                      <a:lnTo>
                        <a:pt x="115" y="72"/>
                      </a:lnTo>
                      <a:lnTo>
                        <a:pt x="121" y="87"/>
                      </a:lnTo>
                      <a:lnTo>
                        <a:pt x="125" y="106"/>
                      </a:lnTo>
                      <a:lnTo>
                        <a:pt x="121" y="121"/>
                      </a:lnTo>
                      <a:lnTo>
                        <a:pt x="117" y="135"/>
                      </a:lnTo>
                      <a:lnTo>
                        <a:pt x="110" y="145"/>
                      </a:lnTo>
                      <a:lnTo>
                        <a:pt x="111" y="162"/>
                      </a:lnTo>
                      <a:lnTo>
                        <a:pt x="110" y="178"/>
                      </a:lnTo>
                      <a:lnTo>
                        <a:pt x="107" y="190"/>
                      </a:lnTo>
                      <a:lnTo>
                        <a:pt x="97" y="197"/>
                      </a:lnTo>
                      <a:lnTo>
                        <a:pt x="81" y="199"/>
                      </a:lnTo>
                      <a:lnTo>
                        <a:pt x="67" y="198"/>
                      </a:lnTo>
                    </a:path>
                  </a:pathLst>
                </a:custGeom>
                <a:solidFill>
                  <a:srgbClr val="FFC080"/>
                </a:solidFill>
                <a:ln w="12700" cap="rnd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58" name="Freeform 213"/>
                <p:cNvSpPr>
                  <a:spLocks/>
                </p:cNvSpPr>
                <p:nvPr/>
              </p:nvSpPr>
              <p:spPr bwMode="auto">
                <a:xfrm>
                  <a:off x="1174" y="1462"/>
                  <a:ext cx="27" cy="129"/>
                </a:xfrm>
                <a:custGeom>
                  <a:avLst/>
                  <a:gdLst>
                    <a:gd name="T0" fmla="*/ 22 w 27"/>
                    <a:gd name="T1" fmla="*/ 1 h 129"/>
                    <a:gd name="T2" fmla="*/ 12 w 27"/>
                    <a:gd name="T3" fmla="*/ 0 h 129"/>
                    <a:gd name="T4" fmla="*/ 17 w 27"/>
                    <a:gd name="T5" fmla="*/ 4 h 129"/>
                    <a:gd name="T6" fmla="*/ 19 w 27"/>
                    <a:gd name="T7" fmla="*/ 12 h 129"/>
                    <a:gd name="T8" fmla="*/ 17 w 27"/>
                    <a:gd name="T9" fmla="*/ 20 h 129"/>
                    <a:gd name="T10" fmla="*/ 14 w 27"/>
                    <a:gd name="T11" fmla="*/ 26 h 129"/>
                    <a:gd name="T12" fmla="*/ 3 w 27"/>
                    <a:gd name="T13" fmla="*/ 28 h 129"/>
                    <a:gd name="T14" fmla="*/ 6 w 27"/>
                    <a:gd name="T15" fmla="*/ 31 h 129"/>
                    <a:gd name="T16" fmla="*/ 7 w 27"/>
                    <a:gd name="T17" fmla="*/ 37 h 129"/>
                    <a:gd name="T18" fmla="*/ 8 w 27"/>
                    <a:gd name="T19" fmla="*/ 50 h 129"/>
                    <a:gd name="T20" fmla="*/ 7 w 27"/>
                    <a:gd name="T21" fmla="*/ 55 h 129"/>
                    <a:gd name="T22" fmla="*/ 0 w 27"/>
                    <a:gd name="T23" fmla="*/ 60 h 129"/>
                    <a:gd name="T24" fmla="*/ 3 w 27"/>
                    <a:gd name="T25" fmla="*/ 64 h 129"/>
                    <a:gd name="T26" fmla="*/ 7 w 27"/>
                    <a:gd name="T27" fmla="*/ 72 h 129"/>
                    <a:gd name="T28" fmla="*/ 8 w 27"/>
                    <a:gd name="T29" fmla="*/ 81 h 129"/>
                    <a:gd name="T30" fmla="*/ 8 w 27"/>
                    <a:gd name="T31" fmla="*/ 88 h 129"/>
                    <a:gd name="T32" fmla="*/ 4 w 27"/>
                    <a:gd name="T33" fmla="*/ 96 h 129"/>
                    <a:gd name="T34" fmla="*/ 12 w 27"/>
                    <a:gd name="T35" fmla="*/ 96 h 129"/>
                    <a:gd name="T36" fmla="*/ 20 w 27"/>
                    <a:gd name="T37" fmla="*/ 97 h 129"/>
                    <a:gd name="T38" fmla="*/ 24 w 27"/>
                    <a:gd name="T39" fmla="*/ 101 h 129"/>
                    <a:gd name="T40" fmla="*/ 24 w 27"/>
                    <a:gd name="T41" fmla="*/ 108 h 129"/>
                    <a:gd name="T42" fmla="*/ 23 w 27"/>
                    <a:gd name="T43" fmla="*/ 116 h 129"/>
                    <a:gd name="T44" fmla="*/ 16 w 27"/>
                    <a:gd name="T45" fmla="*/ 120 h 129"/>
                    <a:gd name="T46" fmla="*/ 14 w 27"/>
                    <a:gd name="T47" fmla="*/ 124 h 129"/>
                    <a:gd name="T48" fmla="*/ 15 w 27"/>
                    <a:gd name="T49" fmla="*/ 126 h 129"/>
                    <a:gd name="T50" fmla="*/ 19 w 27"/>
                    <a:gd name="T51" fmla="*/ 128 h 129"/>
                    <a:gd name="T52" fmla="*/ 18 w 27"/>
                    <a:gd name="T53" fmla="*/ 123 h 129"/>
                    <a:gd name="T54" fmla="*/ 24 w 27"/>
                    <a:gd name="T55" fmla="*/ 117 h 129"/>
                    <a:gd name="T56" fmla="*/ 26 w 27"/>
                    <a:gd name="T57" fmla="*/ 109 h 129"/>
                    <a:gd name="T58" fmla="*/ 26 w 27"/>
                    <a:gd name="T59" fmla="*/ 100 h 129"/>
                    <a:gd name="T60" fmla="*/ 23 w 27"/>
                    <a:gd name="T61" fmla="*/ 96 h 129"/>
                    <a:gd name="T62" fmla="*/ 18 w 27"/>
                    <a:gd name="T63" fmla="*/ 95 h 129"/>
                    <a:gd name="T64" fmla="*/ 9 w 27"/>
                    <a:gd name="T65" fmla="*/ 94 h 129"/>
                    <a:gd name="T66" fmla="*/ 11 w 27"/>
                    <a:gd name="T67" fmla="*/ 86 h 129"/>
                    <a:gd name="T68" fmla="*/ 11 w 27"/>
                    <a:gd name="T69" fmla="*/ 76 h 129"/>
                    <a:gd name="T70" fmla="*/ 10 w 27"/>
                    <a:gd name="T71" fmla="*/ 70 h 129"/>
                    <a:gd name="T72" fmla="*/ 7 w 27"/>
                    <a:gd name="T73" fmla="*/ 66 h 129"/>
                    <a:gd name="T74" fmla="*/ 4 w 27"/>
                    <a:gd name="T75" fmla="*/ 61 h 129"/>
                    <a:gd name="T76" fmla="*/ 9 w 27"/>
                    <a:gd name="T77" fmla="*/ 58 h 129"/>
                    <a:gd name="T78" fmla="*/ 11 w 27"/>
                    <a:gd name="T79" fmla="*/ 52 h 129"/>
                    <a:gd name="T80" fmla="*/ 11 w 27"/>
                    <a:gd name="T81" fmla="*/ 41 h 129"/>
                    <a:gd name="T82" fmla="*/ 9 w 27"/>
                    <a:gd name="T83" fmla="*/ 33 h 129"/>
                    <a:gd name="T84" fmla="*/ 7 w 27"/>
                    <a:gd name="T85" fmla="*/ 29 h 129"/>
                    <a:gd name="T86" fmla="*/ 15 w 27"/>
                    <a:gd name="T87" fmla="*/ 30 h 129"/>
                    <a:gd name="T88" fmla="*/ 19 w 27"/>
                    <a:gd name="T89" fmla="*/ 22 h 129"/>
                    <a:gd name="T90" fmla="*/ 22 w 27"/>
                    <a:gd name="T91" fmla="*/ 11 h 129"/>
                    <a:gd name="T92" fmla="*/ 22 w 27"/>
                    <a:gd name="T93" fmla="*/ 1 h 12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7"/>
                    <a:gd name="T142" fmla="*/ 0 h 129"/>
                    <a:gd name="T143" fmla="*/ 27 w 27"/>
                    <a:gd name="T144" fmla="*/ 129 h 12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7" h="129">
                      <a:moveTo>
                        <a:pt x="22" y="1"/>
                      </a:moveTo>
                      <a:lnTo>
                        <a:pt x="12" y="0"/>
                      </a:lnTo>
                      <a:lnTo>
                        <a:pt x="17" y="4"/>
                      </a:lnTo>
                      <a:lnTo>
                        <a:pt x="19" y="12"/>
                      </a:lnTo>
                      <a:lnTo>
                        <a:pt x="17" y="20"/>
                      </a:lnTo>
                      <a:lnTo>
                        <a:pt x="14" y="26"/>
                      </a:lnTo>
                      <a:lnTo>
                        <a:pt x="3" y="28"/>
                      </a:lnTo>
                      <a:lnTo>
                        <a:pt x="6" y="31"/>
                      </a:lnTo>
                      <a:lnTo>
                        <a:pt x="7" y="37"/>
                      </a:lnTo>
                      <a:lnTo>
                        <a:pt x="8" y="50"/>
                      </a:lnTo>
                      <a:lnTo>
                        <a:pt x="7" y="55"/>
                      </a:lnTo>
                      <a:lnTo>
                        <a:pt x="0" y="60"/>
                      </a:lnTo>
                      <a:lnTo>
                        <a:pt x="3" y="64"/>
                      </a:lnTo>
                      <a:lnTo>
                        <a:pt x="7" y="72"/>
                      </a:lnTo>
                      <a:lnTo>
                        <a:pt x="8" y="81"/>
                      </a:lnTo>
                      <a:lnTo>
                        <a:pt x="8" y="88"/>
                      </a:lnTo>
                      <a:lnTo>
                        <a:pt x="4" y="96"/>
                      </a:lnTo>
                      <a:lnTo>
                        <a:pt x="12" y="96"/>
                      </a:lnTo>
                      <a:lnTo>
                        <a:pt x="20" y="97"/>
                      </a:lnTo>
                      <a:lnTo>
                        <a:pt x="24" y="101"/>
                      </a:lnTo>
                      <a:lnTo>
                        <a:pt x="24" y="108"/>
                      </a:lnTo>
                      <a:lnTo>
                        <a:pt x="23" y="116"/>
                      </a:lnTo>
                      <a:lnTo>
                        <a:pt x="16" y="120"/>
                      </a:lnTo>
                      <a:lnTo>
                        <a:pt x="14" y="124"/>
                      </a:lnTo>
                      <a:lnTo>
                        <a:pt x="15" y="126"/>
                      </a:lnTo>
                      <a:lnTo>
                        <a:pt x="19" y="128"/>
                      </a:lnTo>
                      <a:lnTo>
                        <a:pt x="18" y="123"/>
                      </a:lnTo>
                      <a:lnTo>
                        <a:pt x="24" y="117"/>
                      </a:lnTo>
                      <a:lnTo>
                        <a:pt x="26" y="109"/>
                      </a:lnTo>
                      <a:lnTo>
                        <a:pt x="26" y="100"/>
                      </a:lnTo>
                      <a:lnTo>
                        <a:pt x="23" y="96"/>
                      </a:lnTo>
                      <a:lnTo>
                        <a:pt x="18" y="95"/>
                      </a:lnTo>
                      <a:lnTo>
                        <a:pt x="9" y="94"/>
                      </a:lnTo>
                      <a:lnTo>
                        <a:pt x="11" y="86"/>
                      </a:lnTo>
                      <a:lnTo>
                        <a:pt x="11" y="76"/>
                      </a:lnTo>
                      <a:lnTo>
                        <a:pt x="10" y="70"/>
                      </a:lnTo>
                      <a:lnTo>
                        <a:pt x="7" y="66"/>
                      </a:lnTo>
                      <a:lnTo>
                        <a:pt x="4" y="61"/>
                      </a:lnTo>
                      <a:lnTo>
                        <a:pt x="9" y="58"/>
                      </a:lnTo>
                      <a:lnTo>
                        <a:pt x="11" y="52"/>
                      </a:lnTo>
                      <a:lnTo>
                        <a:pt x="11" y="41"/>
                      </a:lnTo>
                      <a:lnTo>
                        <a:pt x="9" y="33"/>
                      </a:lnTo>
                      <a:lnTo>
                        <a:pt x="7" y="29"/>
                      </a:lnTo>
                      <a:lnTo>
                        <a:pt x="15" y="30"/>
                      </a:lnTo>
                      <a:lnTo>
                        <a:pt x="19" y="22"/>
                      </a:lnTo>
                      <a:lnTo>
                        <a:pt x="22" y="11"/>
                      </a:lnTo>
                      <a:lnTo>
                        <a:pt x="22" y="1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59" name="Freeform 214"/>
                <p:cNvSpPr>
                  <a:spLocks/>
                </p:cNvSpPr>
                <p:nvPr/>
              </p:nvSpPr>
              <p:spPr bwMode="auto">
                <a:xfrm>
                  <a:off x="1173" y="1465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8 w 17"/>
                    <a:gd name="T3" fmla="*/ 3 h 17"/>
                    <a:gd name="T4" fmla="*/ 0 w 17"/>
                    <a:gd name="T5" fmla="*/ 9 h 17"/>
                    <a:gd name="T6" fmla="*/ 8 w 17"/>
                    <a:gd name="T7" fmla="*/ 16 h 17"/>
                    <a:gd name="T8" fmla="*/ 8 w 17"/>
                    <a:gd name="T9" fmla="*/ 9 h 17"/>
                    <a:gd name="T10" fmla="*/ 16 w 17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17"/>
                    <a:gd name="T20" fmla="*/ 17 w 17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17">
                      <a:moveTo>
                        <a:pt x="16" y="0"/>
                      </a:moveTo>
                      <a:lnTo>
                        <a:pt x="8" y="3"/>
                      </a:lnTo>
                      <a:lnTo>
                        <a:pt x="0" y="9"/>
                      </a:lnTo>
                      <a:lnTo>
                        <a:pt x="8" y="16"/>
                      </a:lnTo>
                      <a:lnTo>
                        <a:pt x="8" y="9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60" name="Freeform 215"/>
                <p:cNvSpPr>
                  <a:spLocks/>
                </p:cNvSpPr>
                <p:nvPr/>
              </p:nvSpPr>
              <p:spPr bwMode="auto">
                <a:xfrm>
                  <a:off x="1172" y="1496"/>
                  <a:ext cx="17" cy="19"/>
                </a:xfrm>
                <a:custGeom>
                  <a:avLst/>
                  <a:gdLst>
                    <a:gd name="T0" fmla="*/ 0 w 17"/>
                    <a:gd name="T1" fmla="*/ 0 h 19"/>
                    <a:gd name="T2" fmla="*/ 16 w 17"/>
                    <a:gd name="T3" fmla="*/ 3 h 19"/>
                    <a:gd name="T4" fmla="*/ 16 w 17"/>
                    <a:gd name="T5" fmla="*/ 8 h 19"/>
                    <a:gd name="T6" fmla="*/ 16 w 17"/>
                    <a:gd name="T7" fmla="*/ 13 h 19"/>
                    <a:gd name="T8" fmla="*/ 0 w 17"/>
                    <a:gd name="T9" fmla="*/ 18 h 19"/>
                    <a:gd name="T10" fmla="*/ 16 w 17"/>
                    <a:gd name="T11" fmla="*/ 15 h 19"/>
                    <a:gd name="T12" fmla="*/ 16 w 17"/>
                    <a:gd name="T13" fmla="*/ 11 h 19"/>
                    <a:gd name="T14" fmla="*/ 16 w 17"/>
                    <a:gd name="T15" fmla="*/ 6 h 19"/>
                    <a:gd name="T16" fmla="*/ 0 w 17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9"/>
                    <a:gd name="T29" fmla="*/ 17 w 17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9">
                      <a:moveTo>
                        <a:pt x="0" y="0"/>
                      </a:moveTo>
                      <a:lnTo>
                        <a:pt x="16" y="3"/>
                      </a:lnTo>
                      <a:lnTo>
                        <a:pt x="16" y="8"/>
                      </a:lnTo>
                      <a:lnTo>
                        <a:pt x="16" y="13"/>
                      </a:lnTo>
                      <a:lnTo>
                        <a:pt x="0" y="18"/>
                      </a:lnTo>
                      <a:lnTo>
                        <a:pt x="16" y="15"/>
                      </a:lnTo>
                      <a:lnTo>
                        <a:pt x="16" y="11"/>
                      </a:lnTo>
                      <a:lnTo>
                        <a:pt x="16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61" name="Freeform 216"/>
                <p:cNvSpPr>
                  <a:spLocks/>
                </p:cNvSpPr>
                <p:nvPr/>
              </p:nvSpPr>
              <p:spPr bwMode="auto">
                <a:xfrm>
                  <a:off x="1165" y="1533"/>
                  <a:ext cx="17" cy="20"/>
                </a:xfrm>
                <a:custGeom>
                  <a:avLst/>
                  <a:gdLst>
                    <a:gd name="T0" fmla="*/ 0 w 17"/>
                    <a:gd name="T1" fmla="*/ 4 h 20"/>
                    <a:gd name="T2" fmla="*/ 8 w 17"/>
                    <a:gd name="T3" fmla="*/ 2 h 20"/>
                    <a:gd name="T4" fmla="*/ 12 w 17"/>
                    <a:gd name="T5" fmla="*/ 5 h 20"/>
                    <a:gd name="T6" fmla="*/ 14 w 17"/>
                    <a:gd name="T7" fmla="*/ 11 h 20"/>
                    <a:gd name="T8" fmla="*/ 12 w 17"/>
                    <a:gd name="T9" fmla="*/ 19 h 20"/>
                    <a:gd name="T10" fmla="*/ 16 w 17"/>
                    <a:gd name="T11" fmla="*/ 12 h 20"/>
                    <a:gd name="T12" fmla="*/ 16 w 17"/>
                    <a:gd name="T13" fmla="*/ 6 h 20"/>
                    <a:gd name="T14" fmla="*/ 10 w 17"/>
                    <a:gd name="T15" fmla="*/ 1 h 20"/>
                    <a:gd name="T16" fmla="*/ 8 w 17"/>
                    <a:gd name="T17" fmla="*/ 0 h 20"/>
                    <a:gd name="T18" fmla="*/ 0 w 17"/>
                    <a:gd name="T19" fmla="*/ 4 h 2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20"/>
                    <a:gd name="T32" fmla="*/ 17 w 17"/>
                    <a:gd name="T33" fmla="*/ 20 h 2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20">
                      <a:moveTo>
                        <a:pt x="0" y="4"/>
                      </a:moveTo>
                      <a:lnTo>
                        <a:pt x="8" y="2"/>
                      </a:lnTo>
                      <a:lnTo>
                        <a:pt x="12" y="5"/>
                      </a:lnTo>
                      <a:lnTo>
                        <a:pt x="14" y="11"/>
                      </a:lnTo>
                      <a:lnTo>
                        <a:pt x="12" y="19"/>
                      </a:lnTo>
                      <a:lnTo>
                        <a:pt x="16" y="12"/>
                      </a:lnTo>
                      <a:lnTo>
                        <a:pt x="16" y="6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62" name="Freeform 217"/>
                <p:cNvSpPr>
                  <a:spLocks/>
                </p:cNvSpPr>
                <p:nvPr/>
              </p:nvSpPr>
              <p:spPr bwMode="auto">
                <a:xfrm>
                  <a:off x="1190" y="1568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4 w 17"/>
                    <a:gd name="T3" fmla="*/ 1 h 17"/>
                    <a:gd name="T4" fmla="*/ 12 w 17"/>
                    <a:gd name="T5" fmla="*/ 5 h 17"/>
                    <a:gd name="T6" fmla="*/ 12 w 17"/>
                    <a:gd name="T7" fmla="*/ 12 h 17"/>
                    <a:gd name="T8" fmla="*/ 8 w 17"/>
                    <a:gd name="T9" fmla="*/ 16 h 17"/>
                    <a:gd name="T10" fmla="*/ 16 w 17"/>
                    <a:gd name="T11" fmla="*/ 12 h 17"/>
                    <a:gd name="T12" fmla="*/ 16 w 17"/>
                    <a:gd name="T13" fmla="*/ 7 h 17"/>
                    <a:gd name="T14" fmla="*/ 12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12" y="5"/>
                      </a:lnTo>
                      <a:lnTo>
                        <a:pt x="12" y="12"/>
                      </a:lnTo>
                      <a:lnTo>
                        <a:pt x="8" y="16"/>
                      </a:lnTo>
                      <a:lnTo>
                        <a:pt x="16" y="12"/>
                      </a:lnTo>
                      <a:lnTo>
                        <a:pt x="16" y="7"/>
                      </a:lnTo>
                      <a:lnTo>
                        <a:pt x="12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63" name="Freeform 218"/>
                <p:cNvSpPr>
                  <a:spLocks/>
                </p:cNvSpPr>
                <p:nvPr/>
              </p:nvSpPr>
              <p:spPr bwMode="auto">
                <a:xfrm>
                  <a:off x="1157" y="1499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0 w 17"/>
                    <a:gd name="T3" fmla="*/ 1 h 17"/>
                    <a:gd name="T4" fmla="*/ 0 w 17"/>
                    <a:gd name="T5" fmla="*/ 9 h 17"/>
                    <a:gd name="T6" fmla="*/ 16 w 17"/>
                    <a:gd name="T7" fmla="*/ 16 h 17"/>
                    <a:gd name="T8" fmla="*/ 0 w 17"/>
                    <a:gd name="T9" fmla="*/ 9 h 17"/>
                    <a:gd name="T10" fmla="*/ 16 w 17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17"/>
                    <a:gd name="T20" fmla="*/ 17 w 17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17">
                      <a:moveTo>
                        <a:pt x="16" y="0"/>
                      </a:moveTo>
                      <a:lnTo>
                        <a:pt x="0" y="1"/>
                      </a:lnTo>
                      <a:lnTo>
                        <a:pt x="0" y="9"/>
                      </a:lnTo>
                      <a:lnTo>
                        <a:pt x="16" y="16"/>
                      </a:lnTo>
                      <a:lnTo>
                        <a:pt x="0" y="9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64" name="Freeform 219"/>
                <p:cNvSpPr>
                  <a:spLocks/>
                </p:cNvSpPr>
                <p:nvPr/>
              </p:nvSpPr>
              <p:spPr bwMode="auto">
                <a:xfrm>
                  <a:off x="1156" y="1543"/>
                  <a:ext cx="17" cy="17"/>
                </a:xfrm>
                <a:custGeom>
                  <a:avLst/>
                  <a:gdLst>
                    <a:gd name="T0" fmla="*/ 6 w 17"/>
                    <a:gd name="T1" fmla="*/ 0 h 17"/>
                    <a:gd name="T2" fmla="*/ 0 w 17"/>
                    <a:gd name="T3" fmla="*/ 2 h 17"/>
                    <a:gd name="T4" fmla="*/ 6 w 17"/>
                    <a:gd name="T5" fmla="*/ 14 h 17"/>
                    <a:gd name="T6" fmla="*/ 16 w 17"/>
                    <a:gd name="T7" fmla="*/ 16 h 17"/>
                    <a:gd name="T8" fmla="*/ 9 w 17"/>
                    <a:gd name="T9" fmla="*/ 12 h 17"/>
                    <a:gd name="T10" fmla="*/ 6 w 17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17"/>
                    <a:gd name="T20" fmla="*/ 17 w 17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17">
                      <a:moveTo>
                        <a:pt x="6" y="0"/>
                      </a:moveTo>
                      <a:lnTo>
                        <a:pt x="0" y="2"/>
                      </a:lnTo>
                      <a:lnTo>
                        <a:pt x="6" y="14"/>
                      </a:lnTo>
                      <a:lnTo>
                        <a:pt x="16" y="16"/>
                      </a:lnTo>
                      <a:lnTo>
                        <a:pt x="9" y="12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65" name="Freeform 220"/>
                <p:cNvSpPr>
                  <a:spLocks/>
                </p:cNvSpPr>
                <p:nvPr/>
              </p:nvSpPr>
              <p:spPr bwMode="auto">
                <a:xfrm>
                  <a:off x="1179" y="1571"/>
                  <a:ext cx="17" cy="17"/>
                </a:xfrm>
                <a:custGeom>
                  <a:avLst/>
                  <a:gdLst>
                    <a:gd name="T0" fmla="*/ 8 w 17"/>
                    <a:gd name="T1" fmla="*/ 0 h 17"/>
                    <a:gd name="T2" fmla="*/ 0 w 17"/>
                    <a:gd name="T3" fmla="*/ 4 h 17"/>
                    <a:gd name="T4" fmla="*/ 8 w 17"/>
                    <a:gd name="T5" fmla="*/ 16 h 17"/>
                    <a:gd name="T6" fmla="*/ 16 w 17"/>
                    <a:gd name="T7" fmla="*/ 16 h 17"/>
                    <a:gd name="T8" fmla="*/ 8 w 17"/>
                    <a:gd name="T9" fmla="*/ 14 h 17"/>
                    <a:gd name="T10" fmla="*/ 8 w 17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17"/>
                    <a:gd name="T20" fmla="*/ 17 w 17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17">
                      <a:moveTo>
                        <a:pt x="8" y="0"/>
                      </a:moveTo>
                      <a:lnTo>
                        <a:pt x="0" y="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8" y="14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66" name="Freeform 221"/>
                <p:cNvSpPr>
                  <a:spLocks/>
                </p:cNvSpPr>
                <p:nvPr/>
              </p:nvSpPr>
              <p:spPr bwMode="auto">
                <a:xfrm>
                  <a:off x="1207" y="1497"/>
                  <a:ext cx="30" cy="51"/>
                </a:xfrm>
                <a:custGeom>
                  <a:avLst/>
                  <a:gdLst>
                    <a:gd name="T0" fmla="*/ 0 w 30"/>
                    <a:gd name="T1" fmla="*/ 0 h 51"/>
                    <a:gd name="T2" fmla="*/ 3 w 30"/>
                    <a:gd name="T3" fmla="*/ 21 h 51"/>
                    <a:gd name="T4" fmla="*/ 9 w 30"/>
                    <a:gd name="T5" fmla="*/ 32 h 51"/>
                    <a:gd name="T6" fmla="*/ 17 w 30"/>
                    <a:gd name="T7" fmla="*/ 41 h 51"/>
                    <a:gd name="T8" fmla="*/ 29 w 30"/>
                    <a:gd name="T9" fmla="*/ 50 h 51"/>
                    <a:gd name="T10" fmla="*/ 14 w 30"/>
                    <a:gd name="T11" fmla="*/ 44 h 51"/>
                    <a:gd name="T12" fmla="*/ 2 w 30"/>
                    <a:gd name="T13" fmla="*/ 30 h 51"/>
                    <a:gd name="T14" fmla="*/ 1 w 30"/>
                    <a:gd name="T15" fmla="*/ 21 h 51"/>
                    <a:gd name="T16" fmla="*/ 0 w 30"/>
                    <a:gd name="T17" fmla="*/ 0 h 5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0"/>
                    <a:gd name="T28" fmla="*/ 0 h 51"/>
                    <a:gd name="T29" fmla="*/ 30 w 30"/>
                    <a:gd name="T30" fmla="*/ 51 h 5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0" h="51">
                      <a:moveTo>
                        <a:pt x="0" y="0"/>
                      </a:moveTo>
                      <a:lnTo>
                        <a:pt x="3" y="21"/>
                      </a:lnTo>
                      <a:lnTo>
                        <a:pt x="9" y="32"/>
                      </a:lnTo>
                      <a:lnTo>
                        <a:pt x="17" y="41"/>
                      </a:lnTo>
                      <a:lnTo>
                        <a:pt x="29" y="50"/>
                      </a:lnTo>
                      <a:lnTo>
                        <a:pt x="14" y="44"/>
                      </a:lnTo>
                      <a:lnTo>
                        <a:pt x="2" y="30"/>
                      </a:lnTo>
                      <a:lnTo>
                        <a:pt x="1" y="2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67" name="Freeform 222"/>
                <p:cNvSpPr>
                  <a:spLocks/>
                </p:cNvSpPr>
                <p:nvPr/>
              </p:nvSpPr>
              <p:spPr bwMode="auto">
                <a:xfrm>
                  <a:off x="1200" y="1453"/>
                  <a:ext cx="25" cy="29"/>
                </a:xfrm>
                <a:custGeom>
                  <a:avLst/>
                  <a:gdLst>
                    <a:gd name="T0" fmla="*/ 0 w 25"/>
                    <a:gd name="T1" fmla="*/ 0 h 29"/>
                    <a:gd name="T2" fmla="*/ 3 w 25"/>
                    <a:gd name="T3" fmla="*/ 1 h 29"/>
                    <a:gd name="T4" fmla="*/ 6 w 25"/>
                    <a:gd name="T5" fmla="*/ 11 h 29"/>
                    <a:gd name="T6" fmla="*/ 10 w 25"/>
                    <a:gd name="T7" fmla="*/ 14 h 29"/>
                    <a:gd name="T8" fmla="*/ 11 w 25"/>
                    <a:gd name="T9" fmla="*/ 19 h 29"/>
                    <a:gd name="T10" fmla="*/ 24 w 25"/>
                    <a:gd name="T11" fmla="*/ 28 h 29"/>
                    <a:gd name="T12" fmla="*/ 14 w 25"/>
                    <a:gd name="T13" fmla="*/ 22 h 29"/>
                    <a:gd name="T14" fmla="*/ 10 w 25"/>
                    <a:gd name="T15" fmla="*/ 21 h 29"/>
                    <a:gd name="T16" fmla="*/ 2 w 25"/>
                    <a:gd name="T17" fmla="*/ 25 h 29"/>
                    <a:gd name="T18" fmla="*/ 8 w 25"/>
                    <a:gd name="T19" fmla="*/ 20 h 29"/>
                    <a:gd name="T20" fmla="*/ 8 w 25"/>
                    <a:gd name="T21" fmla="*/ 15 h 29"/>
                    <a:gd name="T22" fmla="*/ 3 w 25"/>
                    <a:gd name="T23" fmla="*/ 9 h 29"/>
                    <a:gd name="T24" fmla="*/ 0 w 25"/>
                    <a:gd name="T25" fmla="*/ 0 h 2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5"/>
                    <a:gd name="T40" fmla="*/ 0 h 29"/>
                    <a:gd name="T41" fmla="*/ 25 w 25"/>
                    <a:gd name="T42" fmla="*/ 29 h 2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5" h="29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6" y="11"/>
                      </a:lnTo>
                      <a:lnTo>
                        <a:pt x="10" y="14"/>
                      </a:lnTo>
                      <a:lnTo>
                        <a:pt x="11" y="19"/>
                      </a:lnTo>
                      <a:lnTo>
                        <a:pt x="24" y="28"/>
                      </a:lnTo>
                      <a:lnTo>
                        <a:pt x="14" y="22"/>
                      </a:lnTo>
                      <a:lnTo>
                        <a:pt x="10" y="21"/>
                      </a:lnTo>
                      <a:lnTo>
                        <a:pt x="2" y="25"/>
                      </a:lnTo>
                      <a:lnTo>
                        <a:pt x="8" y="20"/>
                      </a:lnTo>
                      <a:lnTo>
                        <a:pt x="8" y="15"/>
                      </a:lnTo>
                      <a:lnTo>
                        <a:pt x="3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68" name="Freeform 223"/>
                <p:cNvSpPr>
                  <a:spLocks/>
                </p:cNvSpPr>
                <p:nvPr/>
              </p:nvSpPr>
              <p:spPr bwMode="auto">
                <a:xfrm>
                  <a:off x="1185" y="1468"/>
                  <a:ext cx="17" cy="17"/>
                </a:xfrm>
                <a:custGeom>
                  <a:avLst/>
                  <a:gdLst>
                    <a:gd name="T0" fmla="*/ 8 w 17"/>
                    <a:gd name="T1" fmla="*/ 0 h 17"/>
                    <a:gd name="T2" fmla="*/ 16 w 17"/>
                    <a:gd name="T3" fmla="*/ 4 h 17"/>
                    <a:gd name="T4" fmla="*/ 8 w 17"/>
                    <a:gd name="T5" fmla="*/ 11 h 17"/>
                    <a:gd name="T6" fmla="*/ 0 w 17"/>
                    <a:gd name="T7" fmla="*/ 16 h 17"/>
                    <a:gd name="T8" fmla="*/ 8 w 17"/>
                    <a:gd name="T9" fmla="*/ 12 h 17"/>
                    <a:gd name="T10" fmla="*/ 16 w 17"/>
                    <a:gd name="T11" fmla="*/ 7 h 17"/>
                    <a:gd name="T12" fmla="*/ 8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8" y="0"/>
                      </a:moveTo>
                      <a:lnTo>
                        <a:pt x="16" y="4"/>
                      </a:lnTo>
                      <a:lnTo>
                        <a:pt x="8" y="11"/>
                      </a:lnTo>
                      <a:lnTo>
                        <a:pt x="0" y="16"/>
                      </a:lnTo>
                      <a:lnTo>
                        <a:pt x="8" y="12"/>
                      </a:lnTo>
                      <a:lnTo>
                        <a:pt x="16" y="7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940" name="Group 224"/>
              <p:cNvGrpSpPr>
                <a:grpSpLocks/>
              </p:cNvGrpSpPr>
              <p:nvPr/>
            </p:nvGrpSpPr>
            <p:grpSpPr bwMode="auto">
              <a:xfrm>
                <a:off x="1380" y="1505"/>
                <a:ext cx="327" cy="379"/>
                <a:chOff x="1380" y="1505"/>
                <a:chExt cx="327" cy="379"/>
              </a:xfrm>
            </p:grpSpPr>
            <p:grpSp>
              <p:nvGrpSpPr>
                <p:cNvPr id="31941" name="Group 225"/>
                <p:cNvGrpSpPr>
                  <a:grpSpLocks/>
                </p:cNvGrpSpPr>
                <p:nvPr/>
              </p:nvGrpSpPr>
              <p:grpSpPr bwMode="auto">
                <a:xfrm>
                  <a:off x="1557" y="1626"/>
                  <a:ext cx="114" cy="52"/>
                  <a:chOff x="1557" y="1626"/>
                  <a:chExt cx="114" cy="52"/>
                </a:xfrm>
              </p:grpSpPr>
              <p:sp>
                <p:nvSpPr>
                  <p:cNvPr id="31955" name="Freeform 226"/>
                  <p:cNvSpPr>
                    <a:spLocks/>
                  </p:cNvSpPr>
                  <p:nvPr/>
                </p:nvSpPr>
                <p:spPr bwMode="auto">
                  <a:xfrm>
                    <a:off x="1557" y="1626"/>
                    <a:ext cx="114" cy="52"/>
                  </a:xfrm>
                  <a:custGeom>
                    <a:avLst/>
                    <a:gdLst>
                      <a:gd name="T0" fmla="*/ 9 w 114"/>
                      <a:gd name="T1" fmla="*/ 0 h 52"/>
                      <a:gd name="T2" fmla="*/ 34 w 114"/>
                      <a:gd name="T3" fmla="*/ 5 h 52"/>
                      <a:gd name="T4" fmla="*/ 51 w 114"/>
                      <a:gd name="T5" fmla="*/ 12 h 52"/>
                      <a:gd name="T6" fmla="*/ 69 w 114"/>
                      <a:gd name="T7" fmla="*/ 12 h 52"/>
                      <a:gd name="T8" fmla="*/ 79 w 114"/>
                      <a:gd name="T9" fmla="*/ 12 h 52"/>
                      <a:gd name="T10" fmla="*/ 93 w 114"/>
                      <a:gd name="T11" fmla="*/ 15 h 52"/>
                      <a:gd name="T12" fmla="*/ 104 w 114"/>
                      <a:gd name="T13" fmla="*/ 20 h 52"/>
                      <a:gd name="T14" fmla="*/ 113 w 114"/>
                      <a:gd name="T15" fmla="*/ 20 h 52"/>
                      <a:gd name="T16" fmla="*/ 107 w 114"/>
                      <a:gd name="T17" fmla="*/ 28 h 52"/>
                      <a:gd name="T18" fmla="*/ 94 w 114"/>
                      <a:gd name="T19" fmla="*/ 31 h 52"/>
                      <a:gd name="T20" fmla="*/ 87 w 114"/>
                      <a:gd name="T21" fmla="*/ 35 h 52"/>
                      <a:gd name="T22" fmla="*/ 77 w 114"/>
                      <a:gd name="T23" fmla="*/ 46 h 52"/>
                      <a:gd name="T24" fmla="*/ 60 w 114"/>
                      <a:gd name="T25" fmla="*/ 51 h 52"/>
                      <a:gd name="T26" fmla="*/ 54 w 114"/>
                      <a:gd name="T27" fmla="*/ 43 h 52"/>
                      <a:gd name="T28" fmla="*/ 45 w 114"/>
                      <a:gd name="T29" fmla="*/ 38 h 52"/>
                      <a:gd name="T30" fmla="*/ 35 w 114"/>
                      <a:gd name="T31" fmla="*/ 37 h 52"/>
                      <a:gd name="T32" fmla="*/ 17 w 114"/>
                      <a:gd name="T33" fmla="*/ 31 h 52"/>
                      <a:gd name="T34" fmla="*/ 3 w 114"/>
                      <a:gd name="T35" fmla="*/ 20 h 52"/>
                      <a:gd name="T36" fmla="*/ 0 w 114"/>
                      <a:gd name="T37" fmla="*/ 11 h 52"/>
                      <a:gd name="T38" fmla="*/ 3 w 114"/>
                      <a:gd name="T39" fmla="*/ 4 h 52"/>
                      <a:gd name="T40" fmla="*/ 9 w 114"/>
                      <a:gd name="T41" fmla="*/ 0 h 52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14"/>
                      <a:gd name="T64" fmla="*/ 0 h 52"/>
                      <a:gd name="T65" fmla="*/ 114 w 114"/>
                      <a:gd name="T66" fmla="*/ 52 h 52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14" h="52">
                        <a:moveTo>
                          <a:pt x="9" y="0"/>
                        </a:moveTo>
                        <a:lnTo>
                          <a:pt x="34" y="5"/>
                        </a:lnTo>
                        <a:lnTo>
                          <a:pt x="51" y="12"/>
                        </a:lnTo>
                        <a:lnTo>
                          <a:pt x="69" y="12"/>
                        </a:lnTo>
                        <a:lnTo>
                          <a:pt x="79" y="12"/>
                        </a:lnTo>
                        <a:lnTo>
                          <a:pt x="93" y="15"/>
                        </a:lnTo>
                        <a:lnTo>
                          <a:pt x="104" y="20"/>
                        </a:lnTo>
                        <a:lnTo>
                          <a:pt x="113" y="20"/>
                        </a:lnTo>
                        <a:lnTo>
                          <a:pt x="107" y="28"/>
                        </a:lnTo>
                        <a:lnTo>
                          <a:pt x="94" y="31"/>
                        </a:lnTo>
                        <a:lnTo>
                          <a:pt x="87" y="35"/>
                        </a:lnTo>
                        <a:lnTo>
                          <a:pt x="77" y="46"/>
                        </a:lnTo>
                        <a:lnTo>
                          <a:pt x="60" y="51"/>
                        </a:lnTo>
                        <a:lnTo>
                          <a:pt x="54" y="43"/>
                        </a:lnTo>
                        <a:lnTo>
                          <a:pt x="45" y="38"/>
                        </a:lnTo>
                        <a:lnTo>
                          <a:pt x="35" y="37"/>
                        </a:lnTo>
                        <a:lnTo>
                          <a:pt x="17" y="31"/>
                        </a:lnTo>
                        <a:lnTo>
                          <a:pt x="3" y="20"/>
                        </a:lnTo>
                        <a:lnTo>
                          <a:pt x="0" y="11"/>
                        </a:lnTo>
                        <a:lnTo>
                          <a:pt x="3" y="4"/>
                        </a:lnTo>
                        <a:lnTo>
                          <a:pt x="9" y="0"/>
                        </a:lnTo>
                      </a:path>
                    </a:pathLst>
                  </a:custGeom>
                  <a:solidFill>
                    <a:srgbClr val="FFC080"/>
                  </a:solidFill>
                  <a:ln w="12700" cap="rnd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56" name="Freeform 227"/>
                  <p:cNvSpPr>
                    <a:spLocks/>
                  </p:cNvSpPr>
                  <p:nvPr/>
                </p:nvSpPr>
                <p:spPr bwMode="auto">
                  <a:xfrm>
                    <a:off x="1608" y="1654"/>
                    <a:ext cx="17" cy="17"/>
                  </a:xfrm>
                  <a:custGeom>
                    <a:avLst/>
                    <a:gdLst>
                      <a:gd name="T0" fmla="*/ 0 w 17"/>
                      <a:gd name="T1" fmla="*/ 10 h 17"/>
                      <a:gd name="T2" fmla="*/ 0 w 17"/>
                      <a:gd name="T3" fmla="*/ 2 h 17"/>
                      <a:gd name="T4" fmla="*/ 0 w 17"/>
                      <a:gd name="T5" fmla="*/ 0 h 17"/>
                      <a:gd name="T6" fmla="*/ 16 w 17"/>
                      <a:gd name="T7" fmla="*/ 16 h 17"/>
                      <a:gd name="T8" fmla="*/ 0 w 17"/>
                      <a:gd name="T9" fmla="*/ 1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0" y="10"/>
                        </a:move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16" y="16"/>
                        </a:lnTo>
                        <a:lnTo>
                          <a:pt x="0" y="10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942" name="Freeform 228"/>
                <p:cNvSpPr>
                  <a:spLocks/>
                </p:cNvSpPr>
                <p:nvPr/>
              </p:nvSpPr>
              <p:spPr bwMode="auto">
                <a:xfrm>
                  <a:off x="1380" y="1505"/>
                  <a:ext cx="277" cy="379"/>
                </a:xfrm>
                <a:custGeom>
                  <a:avLst/>
                  <a:gdLst>
                    <a:gd name="T0" fmla="*/ 276 w 277"/>
                    <a:gd name="T1" fmla="*/ 0 h 379"/>
                    <a:gd name="T2" fmla="*/ 264 w 277"/>
                    <a:gd name="T3" fmla="*/ 34 h 379"/>
                    <a:gd name="T4" fmla="*/ 257 w 277"/>
                    <a:gd name="T5" fmla="*/ 73 h 379"/>
                    <a:gd name="T6" fmla="*/ 249 w 277"/>
                    <a:gd name="T7" fmla="*/ 107 h 379"/>
                    <a:gd name="T8" fmla="*/ 230 w 277"/>
                    <a:gd name="T9" fmla="*/ 286 h 379"/>
                    <a:gd name="T10" fmla="*/ 0 w 277"/>
                    <a:gd name="T11" fmla="*/ 378 h 379"/>
                    <a:gd name="T12" fmla="*/ 15 w 277"/>
                    <a:gd name="T13" fmla="*/ 337 h 379"/>
                    <a:gd name="T14" fmla="*/ 22 w 277"/>
                    <a:gd name="T15" fmla="*/ 308 h 379"/>
                    <a:gd name="T16" fmla="*/ 27 w 277"/>
                    <a:gd name="T17" fmla="*/ 269 h 379"/>
                    <a:gd name="T18" fmla="*/ 27 w 277"/>
                    <a:gd name="T19" fmla="*/ 223 h 379"/>
                    <a:gd name="T20" fmla="*/ 27 w 277"/>
                    <a:gd name="T21" fmla="*/ 187 h 379"/>
                    <a:gd name="T22" fmla="*/ 20 w 277"/>
                    <a:gd name="T23" fmla="*/ 141 h 379"/>
                    <a:gd name="T24" fmla="*/ 15 w 277"/>
                    <a:gd name="T25" fmla="*/ 85 h 379"/>
                    <a:gd name="T26" fmla="*/ 276 w 277"/>
                    <a:gd name="T27" fmla="*/ 0 h 37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77"/>
                    <a:gd name="T43" fmla="*/ 0 h 379"/>
                    <a:gd name="T44" fmla="*/ 277 w 277"/>
                    <a:gd name="T45" fmla="*/ 379 h 37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77" h="379">
                      <a:moveTo>
                        <a:pt x="276" y="0"/>
                      </a:moveTo>
                      <a:lnTo>
                        <a:pt x="264" y="34"/>
                      </a:lnTo>
                      <a:lnTo>
                        <a:pt x="257" y="73"/>
                      </a:lnTo>
                      <a:lnTo>
                        <a:pt x="249" y="107"/>
                      </a:lnTo>
                      <a:lnTo>
                        <a:pt x="230" y="286"/>
                      </a:lnTo>
                      <a:lnTo>
                        <a:pt x="0" y="378"/>
                      </a:lnTo>
                      <a:lnTo>
                        <a:pt x="15" y="337"/>
                      </a:lnTo>
                      <a:lnTo>
                        <a:pt x="22" y="308"/>
                      </a:lnTo>
                      <a:lnTo>
                        <a:pt x="27" y="269"/>
                      </a:lnTo>
                      <a:lnTo>
                        <a:pt x="27" y="223"/>
                      </a:lnTo>
                      <a:lnTo>
                        <a:pt x="27" y="187"/>
                      </a:lnTo>
                      <a:lnTo>
                        <a:pt x="20" y="141"/>
                      </a:lnTo>
                      <a:lnTo>
                        <a:pt x="15" y="85"/>
                      </a:lnTo>
                      <a:lnTo>
                        <a:pt x="276" y="0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1943" name="Group 229"/>
                <p:cNvGrpSpPr>
                  <a:grpSpLocks/>
                </p:cNvGrpSpPr>
                <p:nvPr/>
              </p:nvGrpSpPr>
              <p:grpSpPr bwMode="auto">
                <a:xfrm>
                  <a:off x="1503" y="1637"/>
                  <a:ext cx="204" cy="150"/>
                  <a:chOff x="1503" y="1637"/>
                  <a:chExt cx="204" cy="150"/>
                </a:xfrm>
              </p:grpSpPr>
              <p:sp>
                <p:nvSpPr>
                  <p:cNvPr id="31944" name="Freeform 230"/>
                  <p:cNvSpPr>
                    <a:spLocks/>
                  </p:cNvSpPr>
                  <p:nvPr/>
                </p:nvSpPr>
                <p:spPr bwMode="auto">
                  <a:xfrm>
                    <a:off x="1503" y="1637"/>
                    <a:ext cx="204" cy="145"/>
                  </a:xfrm>
                  <a:custGeom>
                    <a:avLst/>
                    <a:gdLst>
                      <a:gd name="T0" fmla="*/ 148 w 204"/>
                      <a:gd name="T1" fmla="*/ 4 h 145"/>
                      <a:gd name="T2" fmla="*/ 162 w 204"/>
                      <a:gd name="T3" fmla="*/ 2 h 145"/>
                      <a:gd name="T4" fmla="*/ 172 w 204"/>
                      <a:gd name="T5" fmla="*/ 0 h 145"/>
                      <a:gd name="T6" fmla="*/ 182 w 204"/>
                      <a:gd name="T7" fmla="*/ 2 h 145"/>
                      <a:gd name="T8" fmla="*/ 193 w 204"/>
                      <a:gd name="T9" fmla="*/ 6 h 145"/>
                      <a:gd name="T10" fmla="*/ 200 w 204"/>
                      <a:gd name="T11" fmla="*/ 21 h 145"/>
                      <a:gd name="T12" fmla="*/ 203 w 204"/>
                      <a:gd name="T13" fmla="*/ 27 h 145"/>
                      <a:gd name="T14" fmla="*/ 203 w 204"/>
                      <a:gd name="T15" fmla="*/ 36 h 145"/>
                      <a:gd name="T16" fmla="*/ 203 w 204"/>
                      <a:gd name="T17" fmla="*/ 47 h 145"/>
                      <a:gd name="T18" fmla="*/ 203 w 204"/>
                      <a:gd name="T19" fmla="*/ 59 h 145"/>
                      <a:gd name="T20" fmla="*/ 200 w 204"/>
                      <a:gd name="T21" fmla="*/ 66 h 145"/>
                      <a:gd name="T22" fmla="*/ 195 w 204"/>
                      <a:gd name="T23" fmla="*/ 72 h 145"/>
                      <a:gd name="T24" fmla="*/ 175 w 204"/>
                      <a:gd name="T25" fmla="*/ 87 h 145"/>
                      <a:gd name="T26" fmla="*/ 170 w 204"/>
                      <a:gd name="T27" fmla="*/ 97 h 145"/>
                      <a:gd name="T28" fmla="*/ 168 w 204"/>
                      <a:gd name="T29" fmla="*/ 105 h 145"/>
                      <a:gd name="T30" fmla="*/ 162 w 204"/>
                      <a:gd name="T31" fmla="*/ 115 h 145"/>
                      <a:gd name="T32" fmla="*/ 158 w 204"/>
                      <a:gd name="T33" fmla="*/ 129 h 145"/>
                      <a:gd name="T34" fmla="*/ 152 w 204"/>
                      <a:gd name="T35" fmla="*/ 133 h 145"/>
                      <a:gd name="T36" fmla="*/ 128 w 204"/>
                      <a:gd name="T37" fmla="*/ 137 h 145"/>
                      <a:gd name="T38" fmla="*/ 118 w 204"/>
                      <a:gd name="T39" fmla="*/ 141 h 145"/>
                      <a:gd name="T40" fmla="*/ 108 w 204"/>
                      <a:gd name="T41" fmla="*/ 141 h 145"/>
                      <a:gd name="T42" fmla="*/ 90 w 204"/>
                      <a:gd name="T43" fmla="*/ 144 h 145"/>
                      <a:gd name="T44" fmla="*/ 81 w 204"/>
                      <a:gd name="T45" fmla="*/ 144 h 145"/>
                      <a:gd name="T46" fmla="*/ 72 w 204"/>
                      <a:gd name="T47" fmla="*/ 143 h 145"/>
                      <a:gd name="T48" fmla="*/ 58 w 204"/>
                      <a:gd name="T49" fmla="*/ 142 h 145"/>
                      <a:gd name="T50" fmla="*/ 51 w 204"/>
                      <a:gd name="T51" fmla="*/ 139 h 145"/>
                      <a:gd name="T52" fmla="*/ 45 w 204"/>
                      <a:gd name="T53" fmla="*/ 135 h 145"/>
                      <a:gd name="T54" fmla="*/ 42 w 204"/>
                      <a:gd name="T55" fmla="*/ 130 h 145"/>
                      <a:gd name="T56" fmla="*/ 35 w 204"/>
                      <a:gd name="T57" fmla="*/ 128 h 145"/>
                      <a:gd name="T58" fmla="*/ 27 w 204"/>
                      <a:gd name="T59" fmla="*/ 126 h 145"/>
                      <a:gd name="T60" fmla="*/ 21 w 204"/>
                      <a:gd name="T61" fmla="*/ 121 h 145"/>
                      <a:gd name="T62" fmla="*/ 16 w 204"/>
                      <a:gd name="T63" fmla="*/ 114 h 145"/>
                      <a:gd name="T64" fmla="*/ 8 w 204"/>
                      <a:gd name="T65" fmla="*/ 112 h 145"/>
                      <a:gd name="T66" fmla="*/ 2 w 204"/>
                      <a:gd name="T67" fmla="*/ 108 h 145"/>
                      <a:gd name="T68" fmla="*/ 0 w 204"/>
                      <a:gd name="T69" fmla="*/ 103 h 145"/>
                      <a:gd name="T70" fmla="*/ 0 w 204"/>
                      <a:gd name="T71" fmla="*/ 98 h 145"/>
                      <a:gd name="T72" fmla="*/ 2 w 204"/>
                      <a:gd name="T73" fmla="*/ 93 h 145"/>
                      <a:gd name="T74" fmla="*/ 8 w 204"/>
                      <a:gd name="T75" fmla="*/ 90 h 145"/>
                      <a:gd name="T76" fmla="*/ 104 w 204"/>
                      <a:gd name="T77" fmla="*/ 74 h 145"/>
                      <a:gd name="T78" fmla="*/ 71 w 204"/>
                      <a:gd name="T79" fmla="*/ 72 h 145"/>
                      <a:gd name="T80" fmla="*/ 60 w 204"/>
                      <a:gd name="T81" fmla="*/ 73 h 145"/>
                      <a:gd name="T82" fmla="*/ 48 w 204"/>
                      <a:gd name="T83" fmla="*/ 73 h 145"/>
                      <a:gd name="T84" fmla="*/ 34 w 204"/>
                      <a:gd name="T85" fmla="*/ 75 h 145"/>
                      <a:gd name="T86" fmla="*/ 19 w 204"/>
                      <a:gd name="T87" fmla="*/ 74 h 145"/>
                      <a:gd name="T88" fmla="*/ 9 w 204"/>
                      <a:gd name="T89" fmla="*/ 73 h 145"/>
                      <a:gd name="T90" fmla="*/ 5 w 204"/>
                      <a:gd name="T91" fmla="*/ 69 h 145"/>
                      <a:gd name="T92" fmla="*/ 3 w 204"/>
                      <a:gd name="T93" fmla="*/ 63 h 145"/>
                      <a:gd name="T94" fmla="*/ 3 w 204"/>
                      <a:gd name="T95" fmla="*/ 58 h 145"/>
                      <a:gd name="T96" fmla="*/ 9 w 204"/>
                      <a:gd name="T97" fmla="*/ 53 h 145"/>
                      <a:gd name="T98" fmla="*/ 32 w 204"/>
                      <a:gd name="T99" fmla="*/ 50 h 145"/>
                      <a:gd name="T100" fmla="*/ 47 w 204"/>
                      <a:gd name="T101" fmla="*/ 49 h 145"/>
                      <a:gd name="T102" fmla="*/ 68 w 204"/>
                      <a:gd name="T103" fmla="*/ 46 h 145"/>
                      <a:gd name="T104" fmla="*/ 90 w 204"/>
                      <a:gd name="T105" fmla="*/ 45 h 145"/>
                      <a:gd name="T106" fmla="*/ 116 w 204"/>
                      <a:gd name="T107" fmla="*/ 40 h 145"/>
                      <a:gd name="T108" fmla="*/ 134 w 204"/>
                      <a:gd name="T109" fmla="*/ 34 h 145"/>
                      <a:gd name="T110" fmla="*/ 140 w 204"/>
                      <a:gd name="T111" fmla="*/ 24 h 145"/>
                      <a:gd name="T112" fmla="*/ 146 w 204"/>
                      <a:gd name="T113" fmla="*/ 18 h 145"/>
                      <a:gd name="T114" fmla="*/ 143 w 204"/>
                      <a:gd name="T115" fmla="*/ 11 h 145"/>
                      <a:gd name="T116" fmla="*/ 131 w 204"/>
                      <a:gd name="T117" fmla="*/ 0 h 145"/>
                      <a:gd name="T118" fmla="*/ 141 w 204"/>
                      <a:gd name="T119" fmla="*/ 3 h 145"/>
                      <a:gd name="T120" fmla="*/ 148 w 204"/>
                      <a:gd name="T121" fmla="*/ 4 h 145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204"/>
                      <a:gd name="T184" fmla="*/ 0 h 145"/>
                      <a:gd name="T185" fmla="*/ 204 w 204"/>
                      <a:gd name="T186" fmla="*/ 145 h 145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204" h="145">
                        <a:moveTo>
                          <a:pt x="148" y="4"/>
                        </a:moveTo>
                        <a:lnTo>
                          <a:pt x="162" y="2"/>
                        </a:lnTo>
                        <a:lnTo>
                          <a:pt x="172" y="0"/>
                        </a:lnTo>
                        <a:lnTo>
                          <a:pt x="182" y="2"/>
                        </a:lnTo>
                        <a:lnTo>
                          <a:pt x="193" y="6"/>
                        </a:lnTo>
                        <a:lnTo>
                          <a:pt x="200" y="21"/>
                        </a:lnTo>
                        <a:lnTo>
                          <a:pt x="203" y="27"/>
                        </a:lnTo>
                        <a:lnTo>
                          <a:pt x="203" y="36"/>
                        </a:lnTo>
                        <a:lnTo>
                          <a:pt x="203" y="47"/>
                        </a:lnTo>
                        <a:lnTo>
                          <a:pt x="203" y="59"/>
                        </a:lnTo>
                        <a:lnTo>
                          <a:pt x="200" y="66"/>
                        </a:lnTo>
                        <a:lnTo>
                          <a:pt x="195" y="72"/>
                        </a:lnTo>
                        <a:lnTo>
                          <a:pt x="175" y="87"/>
                        </a:lnTo>
                        <a:lnTo>
                          <a:pt x="170" y="97"/>
                        </a:lnTo>
                        <a:lnTo>
                          <a:pt x="168" y="105"/>
                        </a:lnTo>
                        <a:lnTo>
                          <a:pt x="162" y="115"/>
                        </a:lnTo>
                        <a:lnTo>
                          <a:pt x="158" y="129"/>
                        </a:lnTo>
                        <a:lnTo>
                          <a:pt x="152" y="133"/>
                        </a:lnTo>
                        <a:lnTo>
                          <a:pt x="128" y="137"/>
                        </a:lnTo>
                        <a:lnTo>
                          <a:pt x="118" y="141"/>
                        </a:lnTo>
                        <a:lnTo>
                          <a:pt x="108" y="141"/>
                        </a:lnTo>
                        <a:lnTo>
                          <a:pt x="90" y="144"/>
                        </a:lnTo>
                        <a:lnTo>
                          <a:pt x="81" y="144"/>
                        </a:lnTo>
                        <a:lnTo>
                          <a:pt x="72" y="143"/>
                        </a:lnTo>
                        <a:lnTo>
                          <a:pt x="58" y="142"/>
                        </a:lnTo>
                        <a:lnTo>
                          <a:pt x="51" y="139"/>
                        </a:lnTo>
                        <a:lnTo>
                          <a:pt x="45" y="135"/>
                        </a:lnTo>
                        <a:lnTo>
                          <a:pt x="42" y="130"/>
                        </a:lnTo>
                        <a:lnTo>
                          <a:pt x="35" y="128"/>
                        </a:lnTo>
                        <a:lnTo>
                          <a:pt x="27" y="126"/>
                        </a:lnTo>
                        <a:lnTo>
                          <a:pt x="21" y="121"/>
                        </a:lnTo>
                        <a:lnTo>
                          <a:pt x="16" y="114"/>
                        </a:lnTo>
                        <a:lnTo>
                          <a:pt x="8" y="112"/>
                        </a:lnTo>
                        <a:lnTo>
                          <a:pt x="2" y="108"/>
                        </a:lnTo>
                        <a:lnTo>
                          <a:pt x="0" y="103"/>
                        </a:lnTo>
                        <a:lnTo>
                          <a:pt x="0" y="98"/>
                        </a:lnTo>
                        <a:lnTo>
                          <a:pt x="2" y="93"/>
                        </a:lnTo>
                        <a:lnTo>
                          <a:pt x="8" y="90"/>
                        </a:lnTo>
                        <a:lnTo>
                          <a:pt x="104" y="74"/>
                        </a:lnTo>
                        <a:lnTo>
                          <a:pt x="71" y="72"/>
                        </a:lnTo>
                        <a:lnTo>
                          <a:pt x="60" y="73"/>
                        </a:lnTo>
                        <a:lnTo>
                          <a:pt x="48" y="73"/>
                        </a:lnTo>
                        <a:lnTo>
                          <a:pt x="34" y="75"/>
                        </a:lnTo>
                        <a:lnTo>
                          <a:pt x="19" y="74"/>
                        </a:lnTo>
                        <a:lnTo>
                          <a:pt x="9" y="73"/>
                        </a:lnTo>
                        <a:lnTo>
                          <a:pt x="5" y="69"/>
                        </a:lnTo>
                        <a:lnTo>
                          <a:pt x="3" y="63"/>
                        </a:lnTo>
                        <a:lnTo>
                          <a:pt x="3" y="58"/>
                        </a:lnTo>
                        <a:lnTo>
                          <a:pt x="9" y="53"/>
                        </a:lnTo>
                        <a:lnTo>
                          <a:pt x="32" y="50"/>
                        </a:lnTo>
                        <a:lnTo>
                          <a:pt x="47" y="49"/>
                        </a:lnTo>
                        <a:lnTo>
                          <a:pt x="68" y="46"/>
                        </a:lnTo>
                        <a:lnTo>
                          <a:pt x="90" y="45"/>
                        </a:lnTo>
                        <a:lnTo>
                          <a:pt x="116" y="40"/>
                        </a:lnTo>
                        <a:lnTo>
                          <a:pt x="134" y="34"/>
                        </a:lnTo>
                        <a:lnTo>
                          <a:pt x="140" y="24"/>
                        </a:lnTo>
                        <a:lnTo>
                          <a:pt x="146" y="18"/>
                        </a:lnTo>
                        <a:lnTo>
                          <a:pt x="143" y="11"/>
                        </a:lnTo>
                        <a:lnTo>
                          <a:pt x="131" y="0"/>
                        </a:lnTo>
                        <a:lnTo>
                          <a:pt x="141" y="3"/>
                        </a:lnTo>
                        <a:lnTo>
                          <a:pt x="148" y="4"/>
                        </a:lnTo>
                      </a:path>
                    </a:pathLst>
                  </a:custGeom>
                  <a:solidFill>
                    <a:srgbClr val="FFC080"/>
                  </a:solidFill>
                  <a:ln w="12700" cap="rnd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45" name="Freeform 231"/>
                  <p:cNvSpPr>
                    <a:spLocks/>
                  </p:cNvSpPr>
                  <p:nvPr/>
                </p:nvSpPr>
                <p:spPr bwMode="auto">
                  <a:xfrm>
                    <a:off x="1531" y="1694"/>
                    <a:ext cx="17" cy="17"/>
                  </a:xfrm>
                  <a:custGeom>
                    <a:avLst/>
                    <a:gdLst>
                      <a:gd name="T0" fmla="*/ 0 w 17"/>
                      <a:gd name="T1" fmla="*/ 0 h 17"/>
                      <a:gd name="T2" fmla="*/ 8 w 17"/>
                      <a:gd name="T3" fmla="*/ 4 h 17"/>
                      <a:gd name="T4" fmla="*/ 8 w 17"/>
                      <a:gd name="T5" fmla="*/ 10 h 17"/>
                      <a:gd name="T6" fmla="*/ 8 w 17"/>
                      <a:gd name="T7" fmla="*/ 16 h 17"/>
                      <a:gd name="T8" fmla="*/ 16 w 17"/>
                      <a:gd name="T9" fmla="*/ 12 h 17"/>
                      <a:gd name="T10" fmla="*/ 16 w 17"/>
                      <a:gd name="T11" fmla="*/ 4 h 17"/>
                      <a:gd name="T12" fmla="*/ 0 w 17"/>
                      <a:gd name="T13" fmla="*/ 0 h 1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7"/>
                      <a:gd name="T22" fmla="*/ 0 h 17"/>
                      <a:gd name="T23" fmla="*/ 17 w 17"/>
                      <a:gd name="T24" fmla="*/ 17 h 1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7" h="17">
                        <a:moveTo>
                          <a:pt x="0" y="0"/>
                        </a:moveTo>
                        <a:lnTo>
                          <a:pt x="8" y="4"/>
                        </a:lnTo>
                        <a:lnTo>
                          <a:pt x="8" y="10"/>
                        </a:lnTo>
                        <a:lnTo>
                          <a:pt x="8" y="16"/>
                        </a:lnTo>
                        <a:lnTo>
                          <a:pt x="16" y="12"/>
                        </a:lnTo>
                        <a:lnTo>
                          <a:pt x="16" y="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46" name="Freeform 232"/>
                  <p:cNvSpPr>
                    <a:spLocks/>
                  </p:cNvSpPr>
                  <p:nvPr/>
                </p:nvSpPr>
                <p:spPr bwMode="auto">
                  <a:xfrm>
                    <a:off x="1526" y="1733"/>
                    <a:ext cx="1" cy="17"/>
                  </a:xfrm>
                  <a:custGeom>
                    <a:avLst/>
                    <a:gdLst>
                      <a:gd name="T0" fmla="*/ 0 w 1"/>
                      <a:gd name="T1" fmla="*/ 0 h 17"/>
                      <a:gd name="T2" fmla="*/ 0 w 1"/>
                      <a:gd name="T3" fmla="*/ 6 h 17"/>
                      <a:gd name="T4" fmla="*/ 0 w 1"/>
                      <a:gd name="T5" fmla="*/ 16 h 17"/>
                      <a:gd name="T6" fmla="*/ 0 w 1"/>
                      <a:gd name="T7" fmla="*/ 8 h 17"/>
                      <a:gd name="T8" fmla="*/ 0 w 1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"/>
                      <a:gd name="T16" fmla="*/ 0 h 17"/>
                      <a:gd name="T17" fmla="*/ 1 w 1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" h="17">
                        <a:moveTo>
                          <a:pt x="0" y="0"/>
                        </a:moveTo>
                        <a:lnTo>
                          <a:pt x="0" y="6"/>
                        </a:lnTo>
                        <a:lnTo>
                          <a:pt x="0" y="16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47" name="Freeform 233"/>
                  <p:cNvSpPr>
                    <a:spLocks/>
                  </p:cNvSpPr>
                  <p:nvPr/>
                </p:nvSpPr>
                <p:spPr bwMode="auto">
                  <a:xfrm>
                    <a:off x="1544" y="1754"/>
                    <a:ext cx="17" cy="17"/>
                  </a:xfrm>
                  <a:custGeom>
                    <a:avLst/>
                    <a:gdLst>
                      <a:gd name="T0" fmla="*/ 0 w 17"/>
                      <a:gd name="T1" fmla="*/ 0 h 17"/>
                      <a:gd name="T2" fmla="*/ 16 w 17"/>
                      <a:gd name="T3" fmla="*/ 16 h 17"/>
                      <a:gd name="T4" fmla="*/ 8 w 17"/>
                      <a:gd name="T5" fmla="*/ 16 h 17"/>
                      <a:gd name="T6" fmla="*/ 0 w 17"/>
                      <a:gd name="T7" fmla="*/ 0 h 1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"/>
                      <a:gd name="T13" fmla="*/ 0 h 17"/>
                      <a:gd name="T14" fmla="*/ 17 w 17"/>
                      <a:gd name="T15" fmla="*/ 17 h 1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" h="17">
                        <a:moveTo>
                          <a:pt x="0" y="0"/>
                        </a:moveTo>
                        <a:lnTo>
                          <a:pt x="16" y="16"/>
                        </a:lnTo>
                        <a:lnTo>
                          <a:pt x="8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48" name="Freeform 234"/>
                  <p:cNvSpPr>
                    <a:spLocks/>
                  </p:cNvSpPr>
                  <p:nvPr/>
                </p:nvSpPr>
                <p:spPr bwMode="auto">
                  <a:xfrm>
                    <a:off x="1580" y="1761"/>
                    <a:ext cx="53" cy="1"/>
                  </a:xfrm>
                  <a:custGeom>
                    <a:avLst/>
                    <a:gdLst>
                      <a:gd name="T0" fmla="*/ 0 w 53"/>
                      <a:gd name="T1" fmla="*/ 0 h 1"/>
                      <a:gd name="T2" fmla="*/ 14 w 53"/>
                      <a:gd name="T3" fmla="*/ 0 h 1"/>
                      <a:gd name="T4" fmla="*/ 35 w 53"/>
                      <a:gd name="T5" fmla="*/ 0 h 1"/>
                      <a:gd name="T6" fmla="*/ 52 w 53"/>
                      <a:gd name="T7" fmla="*/ 0 h 1"/>
                      <a:gd name="T8" fmla="*/ 31 w 53"/>
                      <a:gd name="T9" fmla="*/ 0 h 1"/>
                      <a:gd name="T10" fmla="*/ 14 w 53"/>
                      <a:gd name="T11" fmla="*/ 0 h 1"/>
                      <a:gd name="T12" fmla="*/ 0 w 53"/>
                      <a:gd name="T13" fmla="*/ 0 h 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53"/>
                      <a:gd name="T22" fmla="*/ 0 h 1"/>
                      <a:gd name="T23" fmla="*/ 53 w 53"/>
                      <a:gd name="T24" fmla="*/ 1 h 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53" h="1">
                        <a:moveTo>
                          <a:pt x="0" y="0"/>
                        </a:moveTo>
                        <a:lnTo>
                          <a:pt x="14" y="0"/>
                        </a:lnTo>
                        <a:lnTo>
                          <a:pt x="35" y="0"/>
                        </a:lnTo>
                        <a:lnTo>
                          <a:pt x="52" y="0"/>
                        </a:lnTo>
                        <a:lnTo>
                          <a:pt x="31" y="0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49" name="Freeform 235"/>
                  <p:cNvSpPr>
                    <a:spLocks/>
                  </p:cNvSpPr>
                  <p:nvPr/>
                </p:nvSpPr>
                <p:spPr bwMode="auto">
                  <a:xfrm>
                    <a:off x="1525" y="1736"/>
                    <a:ext cx="116" cy="17"/>
                  </a:xfrm>
                  <a:custGeom>
                    <a:avLst/>
                    <a:gdLst>
                      <a:gd name="T0" fmla="*/ 2 w 116"/>
                      <a:gd name="T1" fmla="*/ 16 h 17"/>
                      <a:gd name="T2" fmla="*/ 0 w 116"/>
                      <a:gd name="T3" fmla="*/ 12 h 17"/>
                      <a:gd name="T4" fmla="*/ 15 w 116"/>
                      <a:gd name="T5" fmla="*/ 12 h 17"/>
                      <a:gd name="T6" fmla="*/ 30 w 116"/>
                      <a:gd name="T7" fmla="*/ 8 h 17"/>
                      <a:gd name="T8" fmla="*/ 50 w 116"/>
                      <a:gd name="T9" fmla="*/ 8 h 17"/>
                      <a:gd name="T10" fmla="*/ 66 w 116"/>
                      <a:gd name="T11" fmla="*/ 5 h 17"/>
                      <a:gd name="T12" fmla="*/ 89 w 116"/>
                      <a:gd name="T13" fmla="*/ 2 h 17"/>
                      <a:gd name="T14" fmla="*/ 105 w 116"/>
                      <a:gd name="T15" fmla="*/ 0 h 17"/>
                      <a:gd name="T16" fmla="*/ 115 w 116"/>
                      <a:gd name="T17" fmla="*/ 5 h 17"/>
                      <a:gd name="T18" fmla="*/ 98 w 116"/>
                      <a:gd name="T19" fmla="*/ 5 h 17"/>
                      <a:gd name="T20" fmla="*/ 83 w 116"/>
                      <a:gd name="T21" fmla="*/ 4 h 17"/>
                      <a:gd name="T22" fmla="*/ 65 w 116"/>
                      <a:gd name="T23" fmla="*/ 6 h 17"/>
                      <a:gd name="T24" fmla="*/ 55 w 116"/>
                      <a:gd name="T25" fmla="*/ 9 h 17"/>
                      <a:gd name="T26" fmla="*/ 47 w 116"/>
                      <a:gd name="T27" fmla="*/ 10 h 17"/>
                      <a:gd name="T28" fmla="*/ 37 w 116"/>
                      <a:gd name="T29" fmla="*/ 10 h 17"/>
                      <a:gd name="T30" fmla="*/ 30 w 116"/>
                      <a:gd name="T31" fmla="*/ 10 h 17"/>
                      <a:gd name="T32" fmla="*/ 22 w 116"/>
                      <a:gd name="T33" fmla="*/ 12 h 17"/>
                      <a:gd name="T34" fmla="*/ 2 w 116"/>
                      <a:gd name="T35" fmla="*/ 16 h 1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16"/>
                      <a:gd name="T55" fmla="*/ 0 h 17"/>
                      <a:gd name="T56" fmla="*/ 116 w 116"/>
                      <a:gd name="T57" fmla="*/ 17 h 1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16" h="17">
                        <a:moveTo>
                          <a:pt x="2" y="16"/>
                        </a:moveTo>
                        <a:lnTo>
                          <a:pt x="0" y="12"/>
                        </a:lnTo>
                        <a:lnTo>
                          <a:pt x="15" y="12"/>
                        </a:lnTo>
                        <a:lnTo>
                          <a:pt x="30" y="8"/>
                        </a:lnTo>
                        <a:lnTo>
                          <a:pt x="50" y="8"/>
                        </a:lnTo>
                        <a:lnTo>
                          <a:pt x="66" y="5"/>
                        </a:lnTo>
                        <a:lnTo>
                          <a:pt x="89" y="2"/>
                        </a:lnTo>
                        <a:lnTo>
                          <a:pt x="105" y="0"/>
                        </a:lnTo>
                        <a:lnTo>
                          <a:pt x="115" y="5"/>
                        </a:lnTo>
                        <a:lnTo>
                          <a:pt x="98" y="5"/>
                        </a:lnTo>
                        <a:lnTo>
                          <a:pt x="83" y="4"/>
                        </a:lnTo>
                        <a:lnTo>
                          <a:pt x="65" y="6"/>
                        </a:lnTo>
                        <a:lnTo>
                          <a:pt x="55" y="9"/>
                        </a:lnTo>
                        <a:lnTo>
                          <a:pt x="47" y="10"/>
                        </a:lnTo>
                        <a:lnTo>
                          <a:pt x="37" y="10"/>
                        </a:lnTo>
                        <a:lnTo>
                          <a:pt x="30" y="10"/>
                        </a:lnTo>
                        <a:lnTo>
                          <a:pt x="22" y="12"/>
                        </a:lnTo>
                        <a:lnTo>
                          <a:pt x="2" y="16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50" name="Freeform 236"/>
                  <p:cNvSpPr>
                    <a:spLocks/>
                  </p:cNvSpPr>
                  <p:nvPr/>
                </p:nvSpPr>
                <p:spPr bwMode="auto">
                  <a:xfrm>
                    <a:off x="1637" y="1696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8 w 17"/>
                      <a:gd name="T3" fmla="*/ 8 h 17"/>
                      <a:gd name="T4" fmla="*/ 0 w 17"/>
                      <a:gd name="T5" fmla="*/ 16 h 17"/>
                      <a:gd name="T6" fmla="*/ 7 w 17"/>
                      <a:gd name="T7" fmla="*/ 8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8" y="8"/>
                        </a:lnTo>
                        <a:lnTo>
                          <a:pt x="0" y="16"/>
                        </a:lnTo>
                        <a:lnTo>
                          <a:pt x="7" y="8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51" name="Freeform 237"/>
                  <p:cNvSpPr>
                    <a:spLocks/>
                  </p:cNvSpPr>
                  <p:nvPr/>
                </p:nvSpPr>
                <p:spPr bwMode="auto">
                  <a:xfrm>
                    <a:off x="1675" y="1665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4 w 17"/>
                      <a:gd name="T3" fmla="*/ 6 h 17"/>
                      <a:gd name="T4" fmla="*/ 0 w 17"/>
                      <a:gd name="T5" fmla="*/ 16 h 17"/>
                      <a:gd name="T6" fmla="*/ 16 w 17"/>
                      <a:gd name="T7" fmla="*/ 0 h 1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"/>
                      <a:gd name="T13" fmla="*/ 0 h 17"/>
                      <a:gd name="T14" fmla="*/ 17 w 17"/>
                      <a:gd name="T15" fmla="*/ 17 h 1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" h="17">
                        <a:moveTo>
                          <a:pt x="16" y="0"/>
                        </a:moveTo>
                        <a:lnTo>
                          <a:pt x="4" y="6"/>
                        </a:lnTo>
                        <a:lnTo>
                          <a:pt x="0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52" name="Freeform 238"/>
                  <p:cNvSpPr>
                    <a:spLocks/>
                  </p:cNvSpPr>
                  <p:nvPr/>
                </p:nvSpPr>
                <p:spPr bwMode="auto">
                  <a:xfrm>
                    <a:off x="1665" y="1688"/>
                    <a:ext cx="17" cy="68"/>
                  </a:xfrm>
                  <a:custGeom>
                    <a:avLst/>
                    <a:gdLst>
                      <a:gd name="T0" fmla="*/ 3 w 17"/>
                      <a:gd name="T1" fmla="*/ 67 h 68"/>
                      <a:gd name="T2" fmla="*/ 3 w 17"/>
                      <a:gd name="T3" fmla="*/ 58 h 68"/>
                      <a:gd name="T4" fmla="*/ 16 w 17"/>
                      <a:gd name="T5" fmla="*/ 41 h 68"/>
                      <a:gd name="T6" fmla="*/ 12 w 17"/>
                      <a:gd name="T7" fmla="*/ 32 h 68"/>
                      <a:gd name="T8" fmla="*/ 9 w 17"/>
                      <a:gd name="T9" fmla="*/ 25 h 68"/>
                      <a:gd name="T10" fmla="*/ 16 w 17"/>
                      <a:gd name="T11" fmla="*/ 14 h 68"/>
                      <a:gd name="T12" fmla="*/ 9 w 17"/>
                      <a:gd name="T13" fmla="*/ 0 h 68"/>
                      <a:gd name="T14" fmla="*/ 9 w 17"/>
                      <a:gd name="T15" fmla="*/ 7 h 68"/>
                      <a:gd name="T16" fmla="*/ 9 w 17"/>
                      <a:gd name="T17" fmla="*/ 16 h 68"/>
                      <a:gd name="T18" fmla="*/ 3 w 17"/>
                      <a:gd name="T19" fmla="*/ 24 h 68"/>
                      <a:gd name="T20" fmla="*/ 6 w 17"/>
                      <a:gd name="T21" fmla="*/ 27 h 68"/>
                      <a:gd name="T22" fmla="*/ 9 w 17"/>
                      <a:gd name="T23" fmla="*/ 37 h 68"/>
                      <a:gd name="T24" fmla="*/ 6 w 17"/>
                      <a:gd name="T25" fmla="*/ 47 h 68"/>
                      <a:gd name="T26" fmla="*/ 0 w 17"/>
                      <a:gd name="T27" fmla="*/ 50 h 68"/>
                      <a:gd name="T28" fmla="*/ 3 w 17"/>
                      <a:gd name="T29" fmla="*/ 67 h 6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7"/>
                      <a:gd name="T46" fmla="*/ 0 h 68"/>
                      <a:gd name="T47" fmla="*/ 17 w 17"/>
                      <a:gd name="T48" fmla="*/ 68 h 6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7" h="68">
                        <a:moveTo>
                          <a:pt x="3" y="67"/>
                        </a:moveTo>
                        <a:lnTo>
                          <a:pt x="3" y="58"/>
                        </a:lnTo>
                        <a:lnTo>
                          <a:pt x="16" y="41"/>
                        </a:lnTo>
                        <a:lnTo>
                          <a:pt x="12" y="32"/>
                        </a:lnTo>
                        <a:lnTo>
                          <a:pt x="9" y="25"/>
                        </a:lnTo>
                        <a:lnTo>
                          <a:pt x="16" y="14"/>
                        </a:lnTo>
                        <a:lnTo>
                          <a:pt x="9" y="0"/>
                        </a:lnTo>
                        <a:lnTo>
                          <a:pt x="9" y="7"/>
                        </a:lnTo>
                        <a:lnTo>
                          <a:pt x="9" y="16"/>
                        </a:lnTo>
                        <a:lnTo>
                          <a:pt x="3" y="24"/>
                        </a:lnTo>
                        <a:lnTo>
                          <a:pt x="6" y="27"/>
                        </a:lnTo>
                        <a:lnTo>
                          <a:pt x="9" y="37"/>
                        </a:lnTo>
                        <a:lnTo>
                          <a:pt x="6" y="47"/>
                        </a:lnTo>
                        <a:lnTo>
                          <a:pt x="0" y="50"/>
                        </a:lnTo>
                        <a:lnTo>
                          <a:pt x="3" y="67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53" name="Freeform 239"/>
                  <p:cNvSpPr>
                    <a:spLocks/>
                  </p:cNvSpPr>
                  <p:nvPr/>
                </p:nvSpPr>
                <p:spPr bwMode="auto">
                  <a:xfrm>
                    <a:off x="1548" y="1762"/>
                    <a:ext cx="22" cy="17"/>
                  </a:xfrm>
                  <a:custGeom>
                    <a:avLst/>
                    <a:gdLst>
                      <a:gd name="T0" fmla="*/ 0 w 22"/>
                      <a:gd name="T1" fmla="*/ 0 h 17"/>
                      <a:gd name="T2" fmla="*/ 4 w 22"/>
                      <a:gd name="T3" fmla="*/ 16 h 17"/>
                      <a:gd name="T4" fmla="*/ 11 w 22"/>
                      <a:gd name="T5" fmla="*/ 16 h 17"/>
                      <a:gd name="T6" fmla="*/ 21 w 22"/>
                      <a:gd name="T7" fmla="*/ 0 h 17"/>
                      <a:gd name="T8" fmla="*/ 12 w 22"/>
                      <a:gd name="T9" fmla="*/ 0 h 17"/>
                      <a:gd name="T10" fmla="*/ 0 w 22"/>
                      <a:gd name="T11" fmla="*/ 0 h 1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"/>
                      <a:gd name="T19" fmla="*/ 0 h 17"/>
                      <a:gd name="T20" fmla="*/ 22 w 22"/>
                      <a:gd name="T21" fmla="*/ 17 h 1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" h="17">
                        <a:moveTo>
                          <a:pt x="0" y="0"/>
                        </a:moveTo>
                        <a:lnTo>
                          <a:pt x="4" y="16"/>
                        </a:lnTo>
                        <a:lnTo>
                          <a:pt x="11" y="16"/>
                        </a:lnTo>
                        <a:lnTo>
                          <a:pt x="21" y="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54" name="Freeform 240"/>
                  <p:cNvSpPr>
                    <a:spLocks/>
                  </p:cNvSpPr>
                  <p:nvPr/>
                </p:nvSpPr>
                <p:spPr bwMode="auto">
                  <a:xfrm>
                    <a:off x="1562" y="1770"/>
                    <a:ext cx="17" cy="17"/>
                  </a:xfrm>
                  <a:custGeom>
                    <a:avLst/>
                    <a:gdLst>
                      <a:gd name="T0" fmla="*/ 0 w 17"/>
                      <a:gd name="T1" fmla="*/ 0 h 17"/>
                      <a:gd name="T2" fmla="*/ 16 w 17"/>
                      <a:gd name="T3" fmla="*/ 8 h 17"/>
                      <a:gd name="T4" fmla="*/ 16 w 17"/>
                      <a:gd name="T5" fmla="*/ 16 h 17"/>
                      <a:gd name="T6" fmla="*/ 0 w 17"/>
                      <a:gd name="T7" fmla="*/ 0 h 1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"/>
                      <a:gd name="T13" fmla="*/ 0 h 17"/>
                      <a:gd name="T14" fmla="*/ 17 w 17"/>
                      <a:gd name="T15" fmla="*/ 17 h 1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" h="17">
                        <a:moveTo>
                          <a:pt x="0" y="0"/>
                        </a:moveTo>
                        <a:lnTo>
                          <a:pt x="16" y="8"/>
                        </a:lnTo>
                        <a:lnTo>
                          <a:pt x="16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1757" name="Group 241"/>
            <p:cNvGrpSpPr>
              <a:grpSpLocks/>
            </p:cNvGrpSpPr>
            <p:nvPr/>
          </p:nvGrpSpPr>
          <p:grpSpPr bwMode="auto">
            <a:xfrm>
              <a:off x="629" y="2163"/>
              <a:ext cx="3173" cy="1847"/>
              <a:chOff x="629" y="2163"/>
              <a:chExt cx="3173" cy="1847"/>
            </a:xfrm>
          </p:grpSpPr>
          <p:grpSp>
            <p:nvGrpSpPr>
              <p:cNvPr id="31929" name="Group 242"/>
              <p:cNvGrpSpPr>
                <a:grpSpLocks/>
              </p:cNvGrpSpPr>
              <p:nvPr/>
            </p:nvGrpSpPr>
            <p:grpSpPr bwMode="auto">
              <a:xfrm>
                <a:off x="2217" y="3176"/>
                <a:ext cx="412" cy="834"/>
                <a:chOff x="2217" y="3176"/>
                <a:chExt cx="412" cy="834"/>
              </a:xfrm>
            </p:grpSpPr>
            <p:sp>
              <p:nvSpPr>
                <p:cNvPr id="31934" name="Rectangle 243"/>
                <p:cNvSpPr>
                  <a:spLocks noChangeArrowheads="1"/>
                </p:cNvSpPr>
                <p:nvPr/>
              </p:nvSpPr>
              <p:spPr bwMode="auto">
                <a:xfrm>
                  <a:off x="2350" y="3219"/>
                  <a:ext cx="279" cy="783"/>
                </a:xfrm>
                <a:prstGeom prst="rect">
                  <a:avLst/>
                </a:prstGeom>
                <a:solidFill>
                  <a:srgbClr val="4020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35" name="Freeform 244"/>
                <p:cNvSpPr>
                  <a:spLocks/>
                </p:cNvSpPr>
                <p:nvPr/>
              </p:nvSpPr>
              <p:spPr bwMode="auto">
                <a:xfrm>
                  <a:off x="2217" y="3176"/>
                  <a:ext cx="126" cy="834"/>
                </a:xfrm>
                <a:custGeom>
                  <a:avLst/>
                  <a:gdLst>
                    <a:gd name="T0" fmla="*/ 125 w 126"/>
                    <a:gd name="T1" fmla="*/ 29 h 834"/>
                    <a:gd name="T2" fmla="*/ 125 w 126"/>
                    <a:gd name="T3" fmla="*/ 833 h 834"/>
                    <a:gd name="T4" fmla="*/ 0 w 126"/>
                    <a:gd name="T5" fmla="*/ 698 h 834"/>
                    <a:gd name="T6" fmla="*/ 0 w 126"/>
                    <a:gd name="T7" fmla="*/ 0 h 834"/>
                    <a:gd name="T8" fmla="*/ 125 w 126"/>
                    <a:gd name="T9" fmla="*/ 29 h 8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834"/>
                    <a:gd name="T17" fmla="*/ 126 w 126"/>
                    <a:gd name="T18" fmla="*/ 834 h 8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834">
                      <a:moveTo>
                        <a:pt x="125" y="29"/>
                      </a:moveTo>
                      <a:lnTo>
                        <a:pt x="125" y="833"/>
                      </a:lnTo>
                      <a:lnTo>
                        <a:pt x="0" y="698"/>
                      </a:lnTo>
                      <a:lnTo>
                        <a:pt x="0" y="0"/>
                      </a:lnTo>
                      <a:lnTo>
                        <a:pt x="125" y="29"/>
                      </a:lnTo>
                    </a:path>
                  </a:pathLst>
                </a:custGeom>
                <a:solidFill>
                  <a:srgbClr val="201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930" name="Group 245"/>
              <p:cNvGrpSpPr>
                <a:grpSpLocks/>
              </p:cNvGrpSpPr>
              <p:nvPr/>
            </p:nvGrpSpPr>
            <p:grpSpPr bwMode="auto">
              <a:xfrm>
                <a:off x="629" y="2163"/>
                <a:ext cx="3173" cy="1103"/>
                <a:chOff x="629" y="2163"/>
                <a:chExt cx="3173" cy="1103"/>
              </a:xfrm>
            </p:grpSpPr>
            <p:sp>
              <p:nvSpPr>
                <p:cNvPr id="31931" name="Freeform 246"/>
                <p:cNvSpPr>
                  <a:spLocks/>
                </p:cNvSpPr>
                <p:nvPr/>
              </p:nvSpPr>
              <p:spPr bwMode="auto">
                <a:xfrm>
                  <a:off x="629" y="2163"/>
                  <a:ext cx="3173" cy="1009"/>
                </a:xfrm>
                <a:custGeom>
                  <a:avLst/>
                  <a:gdLst>
                    <a:gd name="T0" fmla="*/ 1557 w 3173"/>
                    <a:gd name="T1" fmla="*/ 0 h 1009"/>
                    <a:gd name="T2" fmla="*/ 0 w 3173"/>
                    <a:gd name="T3" fmla="*/ 0 h 1009"/>
                    <a:gd name="T4" fmla="*/ 851 w 3173"/>
                    <a:gd name="T5" fmla="*/ 1008 h 1009"/>
                    <a:gd name="T6" fmla="*/ 3172 w 3173"/>
                    <a:gd name="T7" fmla="*/ 1008 h 1009"/>
                    <a:gd name="T8" fmla="*/ 1557 w 3173"/>
                    <a:gd name="T9" fmla="*/ 0 h 10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73"/>
                    <a:gd name="T16" fmla="*/ 0 h 1009"/>
                    <a:gd name="T17" fmla="*/ 3173 w 3173"/>
                    <a:gd name="T18" fmla="*/ 1009 h 10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73" h="1009">
                      <a:moveTo>
                        <a:pt x="1557" y="0"/>
                      </a:moveTo>
                      <a:lnTo>
                        <a:pt x="0" y="0"/>
                      </a:lnTo>
                      <a:lnTo>
                        <a:pt x="851" y="1008"/>
                      </a:lnTo>
                      <a:lnTo>
                        <a:pt x="3172" y="1008"/>
                      </a:lnTo>
                      <a:lnTo>
                        <a:pt x="1557" y="0"/>
                      </a:lnTo>
                    </a:path>
                  </a:pathLst>
                </a:custGeom>
                <a:solidFill>
                  <a:srgbClr val="603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32" name="Freeform 247"/>
                <p:cNvSpPr>
                  <a:spLocks/>
                </p:cNvSpPr>
                <p:nvPr/>
              </p:nvSpPr>
              <p:spPr bwMode="auto">
                <a:xfrm>
                  <a:off x="629" y="2166"/>
                  <a:ext cx="852" cy="1100"/>
                </a:xfrm>
                <a:custGeom>
                  <a:avLst/>
                  <a:gdLst>
                    <a:gd name="T0" fmla="*/ 851 w 852"/>
                    <a:gd name="T1" fmla="*/ 1007 h 1100"/>
                    <a:gd name="T2" fmla="*/ 0 w 852"/>
                    <a:gd name="T3" fmla="*/ 0 h 1100"/>
                    <a:gd name="T4" fmla="*/ 0 w 852"/>
                    <a:gd name="T5" fmla="*/ 48 h 1100"/>
                    <a:gd name="T6" fmla="*/ 851 w 852"/>
                    <a:gd name="T7" fmla="*/ 1099 h 1100"/>
                    <a:gd name="T8" fmla="*/ 851 w 852"/>
                    <a:gd name="T9" fmla="*/ 1007 h 1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52"/>
                    <a:gd name="T16" fmla="*/ 0 h 1100"/>
                    <a:gd name="T17" fmla="*/ 852 w 852"/>
                    <a:gd name="T18" fmla="*/ 1100 h 1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52" h="1100">
                      <a:moveTo>
                        <a:pt x="851" y="1007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851" y="1099"/>
                      </a:lnTo>
                      <a:lnTo>
                        <a:pt x="851" y="1007"/>
                      </a:lnTo>
                    </a:path>
                  </a:pathLst>
                </a:custGeom>
                <a:solidFill>
                  <a:srgbClr val="201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33" name="Freeform 248"/>
                <p:cNvSpPr>
                  <a:spLocks/>
                </p:cNvSpPr>
                <p:nvPr/>
              </p:nvSpPr>
              <p:spPr bwMode="auto">
                <a:xfrm>
                  <a:off x="1480" y="3173"/>
                  <a:ext cx="2322" cy="93"/>
                </a:xfrm>
                <a:custGeom>
                  <a:avLst/>
                  <a:gdLst>
                    <a:gd name="T0" fmla="*/ 0 w 2322"/>
                    <a:gd name="T1" fmla="*/ 92 h 93"/>
                    <a:gd name="T2" fmla="*/ 0 w 2322"/>
                    <a:gd name="T3" fmla="*/ 0 h 93"/>
                    <a:gd name="T4" fmla="*/ 2321 w 2322"/>
                    <a:gd name="T5" fmla="*/ 0 h 93"/>
                    <a:gd name="T6" fmla="*/ 2321 w 2322"/>
                    <a:gd name="T7" fmla="*/ 92 h 93"/>
                    <a:gd name="T8" fmla="*/ 0 w 2322"/>
                    <a:gd name="T9" fmla="*/ 92 h 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22"/>
                    <a:gd name="T16" fmla="*/ 0 h 93"/>
                    <a:gd name="T17" fmla="*/ 2322 w 2322"/>
                    <a:gd name="T18" fmla="*/ 93 h 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22" h="93">
                      <a:moveTo>
                        <a:pt x="0" y="92"/>
                      </a:moveTo>
                      <a:lnTo>
                        <a:pt x="0" y="0"/>
                      </a:lnTo>
                      <a:lnTo>
                        <a:pt x="2321" y="0"/>
                      </a:lnTo>
                      <a:lnTo>
                        <a:pt x="2321" y="92"/>
                      </a:lnTo>
                      <a:lnTo>
                        <a:pt x="0" y="92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758" name="Group 249"/>
            <p:cNvGrpSpPr>
              <a:grpSpLocks/>
            </p:cNvGrpSpPr>
            <p:nvPr/>
          </p:nvGrpSpPr>
          <p:grpSpPr bwMode="auto">
            <a:xfrm>
              <a:off x="46" y="1660"/>
              <a:ext cx="1250" cy="1904"/>
              <a:chOff x="46" y="1660"/>
              <a:chExt cx="1250" cy="1904"/>
            </a:xfrm>
          </p:grpSpPr>
          <p:grpSp>
            <p:nvGrpSpPr>
              <p:cNvPr id="31831" name="Group 250"/>
              <p:cNvGrpSpPr>
                <a:grpSpLocks/>
              </p:cNvGrpSpPr>
              <p:nvPr/>
            </p:nvGrpSpPr>
            <p:grpSpPr bwMode="auto">
              <a:xfrm>
                <a:off x="840" y="3323"/>
                <a:ext cx="364" cy="187"/>
                <a:chOff x="840" y="3323"/>
                <a:chExt cx="364" cy="187"/>
              </a:xfrm>
            </p:grpSpPr>
            <p:sp>
              <p:nvSpPr>
                <p:cNvPr id="31924" name="Freeform 251"/>
                <p:cNvSpPr>
                  <a:spLocks/>
                </p:cNvSpPr>
                <p:nvPr/>
              </p:nvSpPr>
              <p:spPr bwMode="auto">
                <a:xfrm>
                  <a:off x="840" y="3323"/>
                  <a:ext cx="364" cy="187"/>
                </a:xfrm>
                <a:custGeom>
                  <a:avLst/>
                  <a:gdLst>
                    <a:gd name="T0" fmla="*/ 147 w 364"/>
                    <a:gd name="T1" fmla="*/ 6 h 187"/>
                    <a:gd name="T2" fmla="*/ 144 w 364"/>
                    <a:gd name="T3" fmla="*/ 54 h 187"/>
                    <a:gd name="T4" fmla="*/ 239 w 364"/>
                    <a:gd name="T5" fmla="*/ 99 h 187"/>
                    <a:gd name="T6" fmla="*/ 318 w 364"/>
                    <a:gd name="T7" fmla="*/ 119 h 187"/>
                    <a:gd name="T8" fmla="*/ 363 w 364"/>
                    <a:gd name="T9" fmla="*/ 138 h 187"/>
                    <a:gd name="T10" fmla="*/ 360 w 364"/>
                    <a:gd name="T11" fmla="*/ 164 h 187"/>
                    <a:gd name="T12" fmla="*/ 303 w 364"/>
                    <a:gd name="T13" fmla="*/ 180 h 187"/>
                    <a:gd name="T14" fmla="*/ 217 w 364"/>
                    <a:gd name="T15" fmla="*/ 186 h 187"/>
                    <a:gd name="T16" fmla="*/ 144 w 364"/>
                    <a:gd name="T17" fmla="*/ 174 h 187"/>
                    <a:gd name="T18" fmla="*/ 99 w 364"/>
                    <a:gd name="T19" fmla="*/ 161 h 187"/>
                    <a:gd name="T20" fmla="*/ 96 w 364"/>
                    <a:gd name="T21" fmla="*/ 175 h 187"/>
                    <a:gd name="T22" fmla="*/ 39 w 364"/>
                    <a:gd name="T23" fmla="*/ 174 h 187"/>
                    <a:gd name="T24" fmla="*/ 4 w 364"/>
                    <a:gd name="T25" fmla="*/ 167 h 187"/>
                    <a:gd name="T26" fmla="*/ 4 w 364"/>
                    <a:gd name="T27" fmla="*/ 141 h 187"/>
                    <a:gd name="T28" fmla="*/ 0 w 364"/>
                    <a:gd name="T29" fmla="*/ 127 h 187"/>
                    <a:gd name="T30" fmla="*/ 0 w 364"/>
                    <a:gd name="T31" fmla="*/ 91 h 187"/>
                    <a:gd name="T32" fmla="*/ 10 w 364"/>
                    <a:gd name="T33" fmla="*/ 70 h 187"/>
                    <a:gd name="T34" fmla="*/ 28 w 364"/>
                    <a:gd name="T35" fmla="*/ 48 h 187"/>
                    <a:gd name="T36" fmla="*/ 32 w 364"/>
                    <a:gd name="T37" fmla="*/ 0 h 187"/>
                    <a:gd name="T38" fmla="*/ 147 w 364"/>
                    <a:gd name="T39" fmla="*/ 6 h 18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64"/>
                    <a:gd name="T61" fmla="*/ 0 h 187"/>
                    <a:gd name="T62" fmla="*/ 364 w 364"/>
                    <a:gd name="T63" fmla="*/ 187 h 18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64" h="187">
                      <a:moveTo>
                        <a:pt x="147" y="6"/>
                      </a:moveTo>
                      <a:lnTo>
                        <a:pt x="144" y="54"/>
                      </a:lnTo>
                      <a:lnTo>
                        <a:pt x="239" y="99"/>
                      </a:lnTo>
                      <a:lnTo>
                        <a:pt x="318" y="119"/>
                      </a:lnTo>
                      <a:lnTo>
                        <a:pt x="363" y="138"/>
                      </a:lnTo>
                      <a:lnTo>
                        <a:pt x="360" y="164"/>
                      </a:lnTo>
                      <a:lnTo>
                        <a:pt x="303" y="180"/>
                      </a:lnTo>
                      <a:lnTo>
                        <a:pt x="217" y="186"/>
                      </a:lnTo>
                      <a:lnTo>
                        <a:pt x="144" y="174"/>
                      </a:lnTo>
                      <a:lnTo>
                        <a:pt x="99" y="161"/>
                      </a:lnTo>
                      <a:lnTo>
                        <a:pt x="96" y="175"/>
                      </a:lnTo>
                      <a:lnTo>
                        <a:pt x="39" y="174"/>
                      </a:lnTo>
                      <a:lnTo>
                        <a:pt x="4" y="167"/>
                      </a:lnTo>
                      <a:lnTo>
                        <a:pt x="4" y="141"/>
                      </a:lnTo>
                      <a:lnTo>
                        <a:pt x="0" y="127"/>
                      </a:lnTo>
                      <a:lnTo>
                        <a:pt x="0" y="91"/>
                      </a:lnTo>
                      <a:lnTo>
                        <a:pt x="10" y="70"/>
                      </a:lnTo>
                      <a:lnTo>
                        <a:pt x="28" y="48"/>
                      </a:lnTo>
                      <a:lnTo>
                        <a:pt x="32" y="0"/>
                      </a:lnTo>
                      <a:lnTo>
                        <a:pt x="147" y="6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25" name="Freeform 252"/>
                <p:cNvSpPr>
                  <a:spLocks/>
                </p:cNvSpPr>
                <p:nvPr/>
              </p:nvSpPr>
              <p:spPr bwMode="auto">
                <a:xfrm>
                  <a:off x="967" y="3389"/>
                  <a:ext cx="105" cy="55"/>
                </a:xfrm>
                <a:custGeom>
                  <a:avLst/>
                  <a:gdLst>
                    <a:gd name="T0" fmla="*/ 26 w 105"/>
                    <a:gd name="T1" fmla="*/ 0 h 55"/>
                    <a:gd name="T2" fmla="*/ 0 w 105"/>
                    <a:gd name="T3" fmla="*/ 29 h 55"/>
                    <a:gd name="T4" fmla="*/ 93 w 105"/>
                    <a:gd name="T5" fmla="*/ 54 h 55"/>
                    <a:gd name="T6" fmla="*/ 104 w 105"/>
                    <a:gd name="T7" fmla="*/ 34 h 55"/>
                    <a:gd name="T8" fmla="*/ 26 w 105"/>
                    <a:gd name="T9" fmla="*/ 0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5"/>
                    <a:gd name="T16" fmla="*/ 0 h 55"/>
                    <a:gd name="T17" fmla="*/ 105 w 105"/>
                    <a:gd name="T18" fmla="*/ 55 h 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5" h="55">
                      <a:moveTo>
                        <a:pt x="26" y="0"/>
                      </a:moveTo>
                      <a:lnTo>
                        <a:pt x="0" y="29"/>
                      </a:lnTo>
                      <a:lnTo>
                        <a:pt x="93" y="54"/>
                      </a:lnTo>
                      <a:lnTo>
                        <a:pt x="104" y="34"/>
                      </a:lnTo>
                      <a:lnTo>
                        <a:pt x="26" y="0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26" name="Freeform 253"/>
                <p:cNvSpPr>
                  <a:spLocks/>
                </p:cNvSpPr>
                <p:nvPr/>
              </p:nvSpPr>
              <p:spPr bwMode="auto">
                <a:xfrm>
                  <a:off x="1075" y="3431"/>
                  <a:ext cx="119" cy="31"/>
                </a:xfrm>
                <a:custGeom>
                  <a:avLst/>
                  <a:gdLst>
                    <a:gd name="T0" fmla="*/ 13 w 119"/>
                    <a:gd name="T1" fmla="*/ 0 h 31"/>
                    <a:gd name="T2" fmla="*/ 0 w 119"/>
                    <a:gd name="T3" fmla="*/ 14 h 31"/>
                    <a:gd name="T4" fmla="*/ 57 w 119"/>
                    <a:gd name="T5" fmla="*/ 27 h 31"/>
                    <a:gd name="T6" fmla="*/ 85 w 119"/>
                    <a:gd name="T7" fmla="*/ 30 h 31"/>
                    <a:gd name="T8" fmla="*/ 118 w 119"/>
                    <a:gd name="T9" fmla="*/ 28 h 31"/>
                    <a:gd name="T10" fmla="*/ 83 w 119"/>
                    <a:gd name="T11" fmla="*/ 13 h 31"/>
                    <a:gd name="T12" fmla="*/ 13 w 119"/>
                    <a:gd name="T13" fmla="*/ 0 h 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9"/>
                    <a:gd name="T22" fmla="*/ 0 h 31"/>
                    <a:gd name="T23" fmla="*/ 119 w 119"/>
                    <a:gd name="T24" fmla="*/ 31 h 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9" h="31">
                      <a:moveTo>
                        <a:pt x="13" y="0"/>
                      </a:moveTo>
                      <a:lnTo>
                        <a:pt x="0" y="14"/>
                      </a:lnTo>
                      <a:lnTo>
                        <a:pt x="57" y="27"/>
                      </a:lnTo>
                      <a:lnTo>
                        <a:pt x="85" y="30"/>
                      </a:lnTo>
                      <a:lnTo>
                        <a:pt x="118" y="28"/>
                      </a:lnTo>
                      <a:lnTo>
                        <a:pt x="83" y="13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27" name="Freeform 254"/>
                <p:cNvSpPr>
                  <a:spLocks/>
                </p:cNvSpPr>
                <p:nvPr/>
              </p:nvSpPr>
              <p:spPr bwMode="auto">
                <a:xfrm>
                  <a:off x="849" y="3389"/>
                  <a:ext cx="347" cy="107"/>
                </a:xfrm>
                <a:custGeom>
                  <a:avLst/>
                  <a:gdLst>
                    <a:gd name="T0" fmla="*/ 346 w 347"/>
                    <a:gd name="T1" fmla="*/ 90 h 107"/>
                    <a:gd name="T2" fmla="*/ 346 w 347"/>
                    <a:gd name="T3" fmla="*/ 74 h 107"/>
                    <a:gd name="T4" fmla="*/ 302 w 347"/>
                    <a:gd name="T5" fmla="*/ 79 h 107"/>
                    <a:gd name="T6" fmla="*/ 228 w 347"/>
                    <a:gd name="T7" fmla="*/ 68 h 107"/>
                    <a:gd name="T8" fmla="*/ 187 w 347"/>
                    <a:gd name="T9" fmla="*/ 59 h 107"/>
                    <a:gd name="T10" fmla="*/ 107 w 347"/>
                    <a:gd name="T11" fmla="*/ 34 h 107"/>
                    <a:gd name="T12" fmla="*/ 72 w 347"/>
                    <a:gd name="T13" fmla="*/ 30 h 107"/>
                    <a:gd name="T14" fmla="*/ 38 w 347"/>
                    <a:gd name="T15" fmla="*/ 18 h 107"/>
                    <a:gd name="T16" fmla="*/ 21 w 347"/>
                    <a:gd name="T17" fmla="*/ 0 h 107"/>
                    <a:gd name="T18" fmla="*/ 0 w 347"/>
                    <a:gd name="T19" fmla="*/ 22 h 107"/>
                    <a:gd name="T20" fmla="*/ 0 w 347"/>
                    <a:gd name="T21" fmla="*/ 67 h 107"/>
                    <a:gd name="T22" fmla="*/ 26 w 347"/>
                    <a:gd name="T23" fmla="*/ 74 h 107"/>
                    <a:gd name="T24" fmla="*/ 88 w 347"/>
                    <a:gd name="T25" fmla="*/ 81 h 107"/>
                    <a:gd name="T26" fmla="*/ 113 w 347"/>
                    <a:gd name="T27" fmla="*/ 85 h 107"/>
                    <a:gd name="T28" fmla="*/ 154 w 347"/>
                    <a:gd name="T29" fmla="*/ 99 h 107"/>
                    <a:gd name="T30" fmla="*/ 201 w 347"/>
                    <a:gd name="T31" fmla="*/ 106 h 107"/>
                    <a:gd name="T32" fmla="*/ 234 w 347"/>
                    <a:gd name="T33" fmla="*/ 106 h 107"/>
                    <a:gd name="T34" fmla="*/ 286 w 347"/>
                    <a:gd name="T35" fmla="*/ 106 h 107"/>
                    <a:gd name="T36" fmla="*/ 346 w 347"/>
                    <a:gd name="T37" fmla="*/ 90 h 10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47"/>
                    <a:gd name="T58" fmla="*/ 0 h 107"/>
                    <a:gd name="T59" fmla="*/ 347 w 347"/>
                    <a:gd name="T60" fmla="*/ 107 h 10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47" h="107">
                      <a:moveTo>
                        <a:pt x="346" y="90"/>
                      </a:moveTo>
                      <a:lnTo>
                        <a:pt x="346" y="74"/>
                      </a:lnTo>
                      <a:lnTo>
                        <a:pt x="302" y="79"/>
                      </a:lnTo>
                      <a:lnTo>
                        <a:pt x="228" y="68"/>
                      </a:lnTo>
                      <a:lnTo>
                        <a:pt x="187" y="59"/>
                      </a:lnTo>
                      <a:lnTo>
                        <a:pt x="107" y="34"/>
                      </a:lnTo>
                      <a:lnTo>
                        <a:pt x="72" y="30"/>
                      </a:lnTo>
                      <a:lnTo>
                        <a:pt x="38" y="18"/>
                      </a:lnTo>
                      <a:lnTo>
                        <a:pt x="21" y="0"/>
                      </a:lnTo>
                      <a:lnTo>
                        <a:pt x="0" y="22"/>
                      </a:lnTo>
                      <a:lnTo>
                        <a:pt x="0" y="67"/>
                      </a:lnTo>
                      <a:lnTo>
                        <a:pt x="26" y="74"/>
                      </a:lnTo>
                      <a:lnTo>
                        <a:pt x="88" y="81"/>
                      </a:lnTo>
                      <a:lnTo>
                        <a:pt x="113" y="85"/>
                      </a:lnTo>
                      <a:lnTo>
                        <a:pt x="154" y="99"/>
                      </a:lnTo>
                      <a:lnTo>
                        <a:pt x="201" y="106"/>
                      </a:lnTo>
                      <a:lnTo>
                        <a:pt x="234" y="106"/>
                      </a:lnTo>
                      <a:lnTo>
                        <a:pt x="286" y="106"/>
                      </a:lnTo>
                      <a:lnTo>
                        <a:pt x="346" y="90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28" name="Freeform 255"/>
                <p:cNvSpPr>
                  <a:spLocks/>
                </p:cNvSpPr>
                <p:nvPr/>
              </p:nvSpPr>
              <p:spPr bwMode="auto">
                <a:xfrm>
                  <a:off x="873" y="3326"/>
                  <a:ext cx="112" cy="86"/>
                </a:xfrm>
                <a:custGeom>
                  <a:avLst/>
                  <a:gdLst>
                    <a:gd name="T0" fmla="*/ 107 w 112"/>
                    <a:gd name="T1" fmla="*/ 6 h 86"/>
                    <a:gd name="T2" fmla="*/ 104 w 112"/>
                    <a:gd name="T3" fmla="*/ 48 h 86"/>
                    <a:gd name="T4" fmla="*/ 111 w 112"/>
                    <a:gd name="T5" fmla="*/ 57 h 86"/>
                    <a:gd name="T6" fmla="*/ 86 w 112"/>
                    <a:gd name="T7" fmla="*/ 85 h 86"/>
                    <a:gd name="T8" fmla="*/ 52 w 112"/>
                    <a:gd name="T9" fmla="*/ 85 h 86"/>
                    <a:gd name="T10" fmla="*/ 14 w 112"/>
                    <a:gd name="T11" fmla="*/ 73 h 86"/>
                    <a:gd name="T12" fmla="*/ 0 w 112"/>
                    <a:gd name="T13" fmla="*/ 56 h 86"/>
                    <a:gd name="T14" fmla="*/ 9 w 112"/>
                    <a:gd name="T15" fmla="*/ 45 h 86"/>
                    <a:gd name="T16" fmla="*/ 10 w 112"/>
                    <a:gd name="T17" fmla="*/ 0 h 86"/>
                    <a:gd name="T18" fmla="*/ 107 w 112"/>
                    <a:gd name="T19" fmla="*/ 6 h 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2"/>
                    <a:gd name="T31" fmla="*/ 0 h 86"/>
                    <a:gd name="T32" fmla="*/ 112 w 112"/>
                    <a:gd name="T33" fmla="*/ 86 h 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2" h="86">
                      <a:moveTo>
                        <a:pt x="107" y="6"/>
                      </a:moveTo>
                      <a:lnTo>
                        <a:pt x="104" y="48"/>
                      </a:lnTo>
                      <a:lnTo>
                        <a:pt x="111" y="57"/>
                      </a:lnTo>
                      <a:lnTo>
                        <a:pt x="86" y="85"/>
                      </a:lnTo>
                      <a:lnTo>
                        <a:pt x="52" y="85"/>
                      </a:lnTo>
                      <a:lnTo>
                        <a:pt x="14" y="73"/>
                      </a:lnTo>
                      <a:lnTo>
                        <a:pt x="0" y="56"/>
                      </a:lnTo>
                      <a:lnTo>
                        <a:pt x="9" y="45"/>
                      </a:lnTo>
                      <a:lnTo>
                        <a:pt x="10" y="0"/>
                      </a:lnTo>
                      <a:lnTo>
                        <a:pt x="107" y="6"/>
                      </a:lnTo>
                    </a:path>
                  </a:pathLst>
                </a:custGeom>
                <a:solidFill>
                  <a:srgbClr val="A0A0A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832" name="Group 256"/>
              <p:cNvGrpSpPr>
                <a:grpSpLocks/>
              </p:cNvGrpSpPr>
              <p:nvPr/>
            </p:nvGrpSpPr>
            <p:grpSpPr bwMode="auto">
              <a:xfrm>
                <a:off x="847" y="3039"/>
                <a:ext cx="154" cy="331"/>
                <a:chOff x="847" y="3039"/>
                <a:chExt cx="154" cy="331"/>
              </a:xfrm>
            </p:grpSpPr>
            <p:sp>
              <p:nvSpPr>
                <p:cNvPr id="31922" name="Freeform 257"/>
                <p:cNvSpPr>
                  <a:spLocks/>
                </p:cNvSpPr>
                <p:nvPr/>
              </p:nvSpPr>
              <p:spPr bwMode="auto">
                <a:xfrm>
                  <a:off x="847" y="3039"/>
                  <a:ext cx="154" cy="331"/>
                </a:xfrm>
                <a:custGeom>
                  <a:avLst/>
                  <a:gdLst>
                    <a:gd name="T0" fmla="*/ 12 w 154"/>
                    <a:gd name="T1" fmla="*/ 8 h 331"/>
                    <a:gd name="T2" fmla="*/ 3 w 154"/>
                    <a:gd name="T3" fmla="*/ 119 h 331"/>
                    <a:gd name="T4" fmla="*/ 5 w 154"/>
                    <a:gd name="T5" fmla="*/ 211 h 331"/>
                    <a:gd name="T6" fmla="*/ 0 w 154"/>
                    <a:gd name="T7" fmla="*/ 315 h 331"/>
                    <a:gd name="T8" fmla="*/ 75 w 154"/>
                    <a:gd name="T9" fmla="*/ 330 h 331"/>
                    <a:gd name="T10" fmla="*/ 148 w 154"/>
                    <a:gd name="T11" fmla="*/ 330 h 331"/>
                    <a:gd name="T12" fmla="*/ 153 w 154"/>
                    <a:gd name="T13" fmla="*/ 0 h 331"/>
                    <a:gd name="T14" fmla="*/ 12 w 154"/>
                    <a:gd name="T15" fmla="*/ 8 h 3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4"/>
                    <a:gd name="T25" fmla="*/ 0 h 331"/>
                    <a:gd name="T26" fmla="*/ 154 w 154"/>
                    <a:gd name="T27" fmla="*/ 331 h 3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4" h="331">
                      <a:moveTo>
                        <a:pt x="12" y="8"/>
                      </a:moveTo>
                      <a:lnTo>
                        <a:pt x="3" y="119"/>
                      </a:lnTo>
                      <a:lnTo>
                        <a:pt x="5" y="211"/>
                      </a:lnTo>
                      <a:lnTo>
                        <a:pt x="0" y="315"/>
                      </a:lnTo>
                      <a:lnTo>
                        <a:pt x="75" y="330"/>
                      </a:lnTo>
                      <a:lnTo>
                        <a:pt x="148" y="330"/>
                      </a:lnTo>
                      <a:lnTo>
                        <a:pt x="153" y="0"/>
                      </a:lnTo>
                      <a:lnTo>
                        <a:pt x="12" y="8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23" name="Freeform 258"/>
                <p:cNvSpPr>
                  <a:spLocks/>
                </p:cNvSpPr>
                <p:nvPr/>
              </p:nvSpPr>
              <p:spPr bwMode="auto">
                <a:xfrm>
                  <a:off x="865" y="3044"/>
                  <a:ext cx="128" cy="313"/>
                </a:xfrm>
                <a:custGeom>
                  <a:avLst/>
                  <a:gdLst>
                    <a:gd name="T0" fmla="*/ 11 w 128"/>
                    <a:gd name="T1" fmla="*/ 10 h 313"/>
                    <a:gd name="T2" fmla="*/ 0 w 128"/>
                    <a:gd name="T3" fmla="*/ 102 h 313"/>
                    <a:gd name="T4" fmla="*/ 3 w 128"/>
                    <a:gd name="T5" fmla="*/ 176 h 313"/>
                    <a:gd name="T6" fmla="*/ 3 w 128"/>
                    <a:gd name="T7" fmla="*/ 290 h 313"/>
                    <a:gd name="T8" fmla="*/ 65 w 128"/>
                    <a:gd name="T9" fmla="*/ 312 h 313"/>
                    <a:gd name="T10" fmla="*/ 120 w 128"/>
                    <a:gd name="T11" fmla="*/ 312 h 313"/>
                    <a:gd name="T12" fmla="*/ 127 w 128"/>
                    <a:gd name="T13" fmla="*/ 0 h 313"/>
                    <a:gd name="T14" fmla="*/ 11 w 128"/>
                    <a:gd name="T15" fmla="*/ 10 h 3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8"/>
                    <a:gd name="T25" fmla="*/ 0 h 313"/>
                    <a:gd name="T26" fmla="*/ 128 w 128"/>
                    <a:gd name="T27" fmla="*/ 313 h 3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8" h="313">
                      <a:moveTo>
                        <a:pt x="11" y="10"/>
                      </a:moveTo>
                      <a:lnTo>
                        <a:pt x="0" y="102"/>
                      </a:lnTo>
                      <a:lnTo>
                        <a:pt x="3" y="176"/>
                      </a:lnTo>
                      <a:lnTo>
                        <a:pt x="3" y="290"/>
                      </a:lnTo>
                      <a:lnTo>
                        <a:pt x="65" y="312"/>
                      </a:lnTo>
                      <a:lnTo>
                        <a:pt x="120" y="312"/>
                      </a:lnTo>
                      <a:lnTo>
                        <a:pt x="127" y="0"/>
                      </a:lnTo>
                      <a:lnTo>
                        <a:pt x="11" y="10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833" name="Group 259"/>
              <p:cNvGrpSpPr>
                <a:grpSpLocks/>
              </p:cNvGrpSpPr>
              <p:nvPr/>
            </p:nvGrpSpPr>
            <p:grpSpPr bwMode="auto">
              <a:xfrm>
                <a:off x="927" y="3376"/>
                <a:ext cx="369" cy="188"/>
                <a:chOff x="927" y="3376"/>
                <a:chExt cx="369" cy="188"/>
              </a:xfrm>
            </p:grpSpPr>
            <p:sp>
              <p:nvSpPr>
                <p:cNvPr id="31917" name="Freeform 260"/>
                <p:cNvSpPr>
                  <a:spLocks/>
                </p:cNvSpPr>
                <p:nvPr/>
              </p:nvSpPr>
              <p:spPr bwMode="auto">
                <a:xfrm>
                  <a:off x="927" y="3376"/>
                  <a:ext cx="369" cy="188"/>
                </a:xfrm>
                <a:custGeom>
                  <a:avLst/>
                  <a:gdLst>
                    <a:gd name="T0" fmla="*/ 149 w 369"/>
                    <a:gd name="T1" fmla="*/ 6 h 188"/>
                    <a:gd name="T2" fmla="*/ 146 w 369"/>
                    <a:gd name="T3" fmla="*/ 55 h 188"/>
                    <a:gd name="T4" fmla="*/ 242 w 369"/>
                    <a:gd name="T5" fmla="*/ 100 h 188"/>
                    <a:gd name="T6" fmla="*/ 323 w 369"/>
                    <a:gd name="T7" fmla="*/ 119 h 188"/>
                    <a:gd name="T8" fmla="*/ 368 w 369"/>
                    <a:gd name="T9" fmla="*/ 139 h 188"/>
                    <a:gd name="T10" fmla="*/ 365 w 369"/>
                    <a:gd name="T11" fmla="*/ 164 h 188"/>
                    <a:gd name="T12" fmla="*/ 307 w 369"/>
                    <a:gd name="T13" fmla="*/ 181 h 188"/>
                    <a:gd name="T14" fmla="*/ 220 w 369"/>
                    <a:gd name="T15" fmla="*/ 187 h 188"/>
                    <a:gd name="T16" fmla="*/ 146 w 369"/>
                    <a:gd name="T17" fmla="*/ 174 h 188"/>
                    <a:gd name="T18" fmla="*/ 100 w 369"/>
                    <a:gd name="T19" fmla="*/ 161 h 188"/>
                    <a:gd name="T20" fmla="*/ 98 w 369"/>
                    <a:gd name="T21" fmla="*/ 176 h 188"/>
                    <a:gd name="T22" fmla="*/ 39 w 369"/>
                    <a:gd name="T23" fmla="*/ 174 h 188"/>
                    <a:gd name="T24" fmla="*/ 4 w 369"/>
                    <a:gd name="T25" fmla="*/ 168 h 188"/>
                    <a:gd name="T26" fmla="*/ 4 w 369"/>
                    <a:gd name="T27" fmla="*/ 142 h 188"/>
                    <a:gd name="T28" fmla="*/ 0 w 369"/>
                    <a:gd name="T29" fmla="*/ 127 h 188"/>
                    <a:gd name="T30" fmla="*/ 0 w 369"/>
                    <a:gd name="T31" fmla="*/ 91 h 188"/>
                    <a:gd name="T32" fmla="*/ 10 w 369"/>
                    <a:gd name="T33" fmla="*/ 71 h 188"/>
                    <a:gd name="T34" fmla="*/ 29 w 369"/>
                    <a:gd name="T35" fmla="*/ 49 h 188"/>
                    <a:gd name="T36" fmla="*/ 33 w 369"/>
                    <a:gd name="T37" fmla="*/ 0 h 188"/>
                    <a:gd name="T38" fmla="*/ 149 w 369"/>
                    <a:gd name="T39" fmla="*/ 6 h 18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69"/>
                    <a:gd name="T61" fmla="*/ 0 h 188"/>
                    <a:gd name="T62" fmla="*/ 369 w 369"/>
                    <a:gd name="T63" fmla="*/ 188 h 18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69" h="188">
                      <a:moveTo>
                        <a:pt x="149" y="6"/>
                      </a:moveTo>
                      <a:lnTo>
                        <a:pt x="146" y="55"/>
                      </a:lnTo>
                      <a:lnTo>
                        <a:pt x="242" y="100"/>
                      </a:lnTo>
                      <a:lnTo>
                        <a:pt x="323" y="119"/>
                      </a:lnTo>
                      <a:lnTo>
                        <a:pt x="368" y="139"/>
                      </a:lnTo>
                      <a:lnTo>
                        <a:pt x="365" y="164"/>
                      </a:lnTo>
                      <a:lnTo>
                        <a:pt x="307" y="181"/>
                      </a:lnTo>
                      <a:lnTo>
                        <a:pt x="220" y="187"/>
                      </a:lnTo>
                      <a:lnTo>
                        <a:pt x="146" y="174"/>
                      </a:lnTo>
                      <a:lnTo>
                        <a:pt x="100" y="161"/>
                      </a:lnTo>
                      <a:lnTo>
                        <a:pt x="98" y="176"/>
                      </a:lnTo>
                      <a:lnTo>
                        <a:pt x="39" y="174"/>
                      </a:lnTo>
                      <a:lnTo>
                        <a:pt x="4" y="168"/>
                      </a:lnTo>
                      <a:lnTo>
                        <a:pt x="4" y="142"/>
                      </a:lnTo>
                      <a:lnTo>
                        <a:pt x="0" y="127"/>
                      </a:lnTo>
                      <a:lnTo>
                        <a:pt x="0" y="91"/>
                      </a:lnTo>
                      <a:lnTo>
                        <a:pt x="10" y="71"/>
                      </a:lnTo>
                      <a:lnTo>
                        <a:pt x="29" y="49"/>
                      </a:lnTo>
                      <a:lnTo>
                        <a:pt x="33" y="0"/>
                      </a:lnTo>
                      <a:lnTo>
                        <a:pt x="149" y="6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18" name="Freeform 261"/>
                <p:cNvSpPr>
                  <a:spLocks/>
                </p:cNvSpPr>
                <p:nvPr/>
              </p:nvSpPr>
              <p:spPr bwMode="auto">
                <a:xfrm>
                  <a:off x="1056" y="3443"/>
                  <a:ext cx="106" cy="54"/>
                </a:xfrm>
                <a:custGeom>
                  <a:avLst/>
                  <a:gdLst>
                    <a:gd name="T0" fmla="*/ 26 w 106"/>
                    <a:gd name="T1" fmla="*/ 0 h 54"/>
                    <a:gd name="T2" fmla="*/ 0 w 106"/>
                    <a:gd name="T3" fmla="*/ 28 h 54"/>
                    <a:gd name="T4" fmla="*/ 94 w 106"/>
                    <a:gd name="T5" fmla="*/ 53 h 54"/>
                    <a:gd name="T6" fmla="*/ 105 w 106"/>
                    <a:gd name="T7" fmla="*/ 33 h 54"/>
                    <a:gd name="T8" fmla="*/ 26 w 106"/>
                    <a:gd name="T9" fmla="*/ 0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6"/>
                    <a:gd name="T16" fmla="*/ 0 h 54"/>
                    <a:gd name="T17" fmla="*/ 106 w 106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6" h="54">
                      <a:moveTo>
                        <a:pt x="26" y="0"/>
                      </a:moveTo>
                      <a:lnTo>
                        <a:pt x="0" y="28"/>
                      </a:lnTo>
                      <a:lnTo>
                        <a:pt x="94" y="53"/>
                      </a:lnTo>
                      <a:lnTo>
                        <a:pt x="105" y="33"/>
                      </a:lnTo>
                      <a:lnTo>
                        <a:pt x="26" y="0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19" name="Freeform 262"/>
                <p:cNvSpPr>
                  <a:spLocks/>
                </p:cNvSpPr>
                <p:nvPr/>
              </p:nvSpPr>
              <p:spPr bwMode="auto">
                <a:xfrm>
                  <a:off x="1165" y="3484"/>
                  <a:ext cx="121" cy="31"/>
                </a:xfrm>
                <a:custGeom>
                  <a:avLst/>
                  <a:gdLst>
                    <a:gd name="T0" fmla="*/ 13 w 121"/>
                    <a:gd name="T1" fmla="*/ 0 h 31"/>
                    <a:gd name="T2" fmla="*/ 0 w 121"/>
                    <a:gd name="T3" fmla="*/ 14 h 31"/>
                    <a:gd name="T4" fmla="*/ 58 w 121"/>
                    <a:gd name="T5" fmla="*/ 28 h 31"/>
                    <a:gd name="T6" fmla="*/ 86 w 121"/>
                    <a:gd name="T7" fmla="*/ 30 h 31"/>
                    <a:gd name="T8" fmla="*/ 120 w 121"/>
                    <a:gd name="T9" fmla="*/ 28 h 31"/>
                    <a:gd name="T10" fmla="*/ 84 w 121"/>
                    <a:gd name="T11" fmla="*/ 13 h 31"/>
                    <a:gd name="T12" fmla="*/ 13 w 121"/>
                    <a:gd name="T13" fmla="*/ 0 h 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1"/>
                    <a:gd name="T22" fmla="*/ 0 h 31"/>
                    <a:gd name="T23" fmla="*/ 121 w 121"/>
                    <a:gd name="T24" fmla="*/ 31 h 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1" h="31">
                      <a:moveTo>
                        <a:pt x="13" y="0"/>
                      </a:moveTo>
                      <a:lnTo>
                        <a:pt x="0" y="14"/>
                      </a:lnTo>
                      <a:lnTo>
                        <a:pt x="58" y="28"/>
                      </a:lnTo>
                      <a:lnTo>
                        <a:pt x="86" y="30"/>
                      </a:lnTo>
                      <a:lnTo>
                        <a:pt x="120" y="28"/>
                      </a:lnTo>
                      <a:lnTo>
                        <a:pt x="84" y="13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20" name="Freeform 263"/>
                <p:cNvSpPr>
                  <a:spLocks/>
                </p:cNvSpPr>
                <p:nvPr/>
              </p:nvSpPr>
              <p:spPr bwMode="auto">
                <a:xfrm>
                  <a:off x="936" y="3443"/>
                  <a:ext cx="352" cy="106"/>
                </a:xfrm>
                <a:custGeom>
                  <a:avLst/>
                  <a:gdLst>
                    <a:gd name="T0" fmla="*/ 351 w 352"/>
                    <a:gd name="T1" fmla="*/ 89 h 106"/>
                    <a:gd name="T2" fmla="*/ 351 w 352"/>
                    <a:gd name="T3" fmla="*/ 73 h 106"/>
                    <a:gd name="T4" fmla="*/ 306 w 352"/>
                    <a:gd name="T5" fmla="*/ 78 h 106"/>
                    <a:gd name="T6" fmla="*/ 231 w 352"/>
                    <a:gd name="T7" fmla="*/ 67 h 106"/>
                    <a:gd name="T8" fmla="*/ 190 w 352"/>
                    <a:gd name="T9" fmla="*/ 58 h 106"/>
                    <a:gd name="T10" fmla="*/ 108 w 352"/>
                    <a:gd name="T11" fmla="*/ 33 h 106"/>
                    <a:gd name="T12" fmla="*/ 73 w 352"/>
                    <a:gd name="T13" fmla="*/ 29 h 106"/>
                    <a:gd name="T14" fmla="*/ 38 w 352"/>
                    <a:gd name="T15" fmla="*/ 17 h 106"/>
                    <a:gd name="T16" fmla="*/ 21 w 352"/>
                    <a:gd name="T17" fmla="*/ 0 h 106"/>
                    <a:gd name="T18" fmla="*/ 0 w 352"/>
                    <a:gd name="T19" fmla="*/ 22 h 106"/>
                    <a:gd name="T20" fmla="*/ 0 w 352"/>
                    <a:gd name="T21" fmla="*/ 66 h 106"/>
                    <a:gd name="T22" fmla="*/ 27 w 352"/>
                    <a:gd name="T23" fmla="*/ 73 h 106"/>
                    <a:gd name="T24" fmla="*/ 89 w 352"/>
                    <a:gd name="T25" fmla="*/ 81 h 106"/>
                    <a:gd name="T26" fmla="*/ 114 w 352"/>
                    <a:gd name="T27" fmla="*/ 84 h 106"/>
                    <a:gd name="T28" fmla="*/ 156 w 352"/>
                    <a:gd name="T29" fmla="*/ 98 h 106"/>
                    <a:gd name="T30" fmla="*/ 204 w 352"/>
                    <a:gd name="T31" fmla="*/ 105 h 106"/>
                    <a:gd name="T32" fmla="*/ 237 w 352"/>
                    <a:gd name="T33" fmla="*/ 105 h 106"/>
                    <a:gd name="T34" fmla="*/ 290 w 352"/>
                    <a:gd name="T35" fmla="*/ 105 h 106"/>
                    <a:gd name="T36" fmla="*/ 351 w 352"/>
                    <a:gd name="T37" fmla="*/ 89 h 10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52"/>
                    <a:gd name="T58" fmla="*/ 0 h 106"/>
                    <a:gd name="T59" fmla="*/ 352 w 352"/>
                    <a:gd name="T60" fmla="*/ 106 h 10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52" h="106">
                      <a:moveTo>
                        <a:pt x="351" y="89"/>
                      </a:moveTo>
                      <a:lnTo>
                        <a:pt x="351" y="73"/>
                      </a:lnTo>
                      <a:lnTo>
                        <a:pt x="306" y="78"/>
                      </a:lnTo>
                      <a:lnTo>
                        <a:pt x="231" y="67"/>
                      </a:lnTo>
                      <a:lnTo>
                        <a:pt x="190" y="58"/>
                      </a:lnTo>
                      <a:lnTo>
                        <a:pt x="108" y="33"/>
                      </a:lnTo>
                      <a:lnTo>
                        <a:pt x="73" y="29"/>
                      </a:lnTo>
                      <a:lnTo>
                        <a:pt x="38" y="17"/>
                      </a:lnTo>
                      <a:lnTo>
                        <a:pt x="21" y="0"/>
                      </a:lnTo>
                      <a:lnTo>
                        <a:pt x="0" y="22"/>
                      </a:lnTo>
                      <a:lnTo>
                        <a:pt x="0" y="66"/>
                      </a:lnTo>
                      <a:lnTo>
                        <a:pt x="27" y="73"/>
                      </a:lnTo>
                      <a:lnTo>
                        <a:pt x="89" y="81"/>
                      </a:lnTo>
                      <a:lnTo>
                        <a:pt x="114" y="84"/>
                      </a:lnTo>
                      <a:lnTo>
                        <a:pt x="156" y="98"/>
                      </a:lnTo>
                      <a:lnTo>
                        <a:pt x="204" y="105"/>
                      </a:lnTo>
                      <a:lnTo>
                        <a:pt x="237" y="105"/>
                      </a:lnTo>
                      <a:lnTo>
                        <a:pt x="290" y="105"/>
                      </a:lnTo>
                      <a:lnTo>
                        <a:pt x="351" y="89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21" name="Freeform 264"/>
                <p:cNvSpPr>
                  <a:spLocks/>
                </p:cNvSpPr>
                <p:nvPr/>
              </p:nvSpPr>
              <p:spPr bwMode="auto">
                <a:xfrm>
                  <a:off x="961" y="3380"/>
                  <a:ext cx="113" cy="86"/>
                </a:xfrm>
                <a:custGeom>
                  <a:avLst/>
                  <a:gdLst>
                    <a:gd name="T0" fmla="*/ 108 w 113"/>
                    <a:gd name="T1" fmla="*/ 6 h 86"/>
                    <a:gd name="T2" fmla="*/ 105 w 113"/>
                    <a:gd name="T3" fmla="*/ 48 h 86"/>
                    <a:gd name="T4" fmla="*/ 112 w 113"/>
                    <a:gd name="T5" fmla="*/ 56 h 86"/>
                    <a:gd name="T6" fmla="*/ 86 w 113"/>
                    <a:gd name="T7" fmla="*/ 85 h 86"/>
                    <a:gd name="T8" fmla="*/ 52 w 113"/>
                    <a:gd name="T9" fmla="*/ 85 h 86"/>
                    <a:gd name="T10" fmla="*/ 13 w 113"/>
                    <a:gd name="T11" fmla="*/ 72 h 86"/>
                    <a:gd name="T12" fmla="*/ 0 w 113"/>
                    <a:gd name="T13" fmla="*/ 55 h 86"/>
                    <a:gd name="T14" fmla="*/ 8 w 113"/>
                    <a:gd name="T15" fmla="*/ 44 h 86"/>
                    <a:gd name="T16" fmla="*/ 9 w 113"/>
                    <a:gd name="T17" fmla="*/ 0 h 86"/>
                    <a:gd name="T18" fmla="*/ 108 w 113"/>
                    <a:gd name="T19" fmla="*/ 6 h 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3"/>
                    <a:gd name="T31" fmla="*/ 0 h 86"/>
                    <a:gd name="T32" fmla="*/ 113 w 113"/>
                    <a:gd name="T33" fmla="*/ 86 h 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3" h="86">
                      <a:moveTo>
                        <a:pt x="108" y="6"/>
                      </a:moveTo>
                      <a:lnTo>
                        <a:pt x="105" y="48"/>
                      </a:lnTo>
                      <a:lnTo>
                        <a:pt x="112" y="56"/>
                      </a:lnTo>
                      <a:lnTo>
                        <a:pt x="86" y="85"/>
                      </a:lnTo>
                      <a:lnTo>
                        <a:pt x="52" y="85"/>
                      </a:lnTo>
                      <a:lnTo>
                        <a:pt x="13" y="72"/>
                      </a:lnTo>
                      <a:lnTo>
                        <a:pt x="0" y="55"/>
                      </a:lnTo>
                      <a:lnTo>
                        <a:pt x="8" y="44"/>
                      </a:lnTo>
                      <a:lnTo>
                        <a:pt x="9" y="0"/>
                      </a:lnTo>
                      <a:lnTo>
                        <a:pt x="108" y="6"/>
                      </a:lnTo>
                    </a:path>
                  </a:pathLst>
                </a:custGeom>
                <a:solidFill>
                  <a:srgbClr val="A0A0A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834" name="Group 265"/>
              <p:cNvGrpSpPr>
                <a:grpSpLocks/>
              </p:cNvGrpSpPr>
              <p:nvPr/>
            </p:nvGrpSpPr>
            <p:grpSpPr bwMode="auto">
              <a:xfrm>
                <a:off x="280" y="3053"/>
                <a:ext cx="463" cy="503"/>
                <a:chOff x="280" y="3053"/>
                <a:chExt cx="463" cy="503"/>
              </a:xfrm>
            </p:grpSpPr>
            <p:sp>
              <p:nvSpPr>
                <p:cNvPr id="31915" name="Oval 266"/>
                <p:cNvSpPr>
                  <a:spLocks noChangeArrowheads="1"/>
                </p:cNvSpPr>
                <p:nvPr/>
              </p:nvSpPr>
              <p:spPr bwMode="auto">
                <a:xfrm>
                  <a:off x="280" y="3334"/>
                  <a:ext cx="463" cy="222"/>
                </a:xfrm>
                <a:prstGeom prst="ellipse">
                  <a:avLst/>
                </a:prstGeom>
                <a:solidFill>
                  <a:srgbClr val="60606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16" name="Rectangle 267"/>
                <p:cNvSpPr>
                  <a:spLocks noChangeArrowheads="1"/>
                </p:cNvSpPr>
                <p:nvPr/>
              </p:nvSpPr>
              <p:spPr bwMode="auto">
                <a:xfrm>
                  <a:off x="454" y="3053"/>
                  <a:ext cx="105" cy="319"/>
                </a:xfrm>
                <a:prstGeom prst="rect">
                  <a:avLst/>
                </a:prstGeom>
                <a:solidFill>
                  <a:srgbClr val="60606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835" name="Group 268"/>
              <p:cNvGrpSpPr>
                <a:grpSpLocks/>
              </p:cNvGrpSpPr>
              <p:nvPr/>
            </p:nvGrpSpPr>
            <p:grpSpPr bwMode="auto">
              <a:xfrm>
                <a:off x="203" y="2891"/>
                <a:ext cx="711" cy="252"/>
                <a:chOff x="203" y="2891"/>
                <a:chExt cx="711" cy="252"/>
              </a:xfrm>
            </p:grpSpPr>
            <p:sp>
              <p:nvSpPr>
                <p:cNvPr id="31913" name="Freeform 269"/>
                <p:cNvSpPr>
                  <a:spLocks/>
                </p:cNvSpPr>
                <p:nvPr/>
              </p:nvSpPr>
              <p:spPr bwMode="auto">
                <a:xfrm>
                  <a:off x="203" y="2891"/>
                  <a:ext cx="711" cy="252"/>
                </a:xfrm>
                <a:custGeom>
                  <a:avLst/>
                  <a:gdLst>
                    <a:gd name="T0" fmla="*/ 710 w 711"/>
                    <a:gd name="T1" fmla="*/ 131 h 252"/>
                    <a:gd name="T2" fmla="*/ 706 w 711"/>
                    <a:gd name="T3" fmla="*/ 209 h 252"/>
                    <a:gd name="T4" fmla="*/ 472 w 711"/>
                    <a:gd name="T5" fmla="*/ 251 h 252"/>
                    <a:gd name="T6" fmla="*/ 214 w 711"/>
                    <a:gd name="T7" fmla="*/ 251 h 252"/>
                    <a:gd name="T8" fmla="*/ 11 w 711"/>
                    <a:gd name="T9" fmla="*/ 188 h 252"/>
                    <a:gd name="T10" fmla="*/ 0 w 711"/>
                    <a:gd name="T11" fmla="*/ 7 h 252"/>
                    <a:gd name="T12" fmla="*/ 401 w 711"/>
                    <a:gd name="T13" fmla="*/ 0 h 252"/>
                    <a:gd name="T14" fmla="*/ 710 w 711"/>
                    <a:gd name="T15" fmla="*/ 131 h 25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1"/>
                    <a:gd name="T25" fmla="*/ 0 h 252"/>
                    <a:gd name="T26" fmla="*/ 711 w 711"/>
                    <a:gd name="T27" fmla="*/ 252 h 25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1" h="252">
                      <a:moveTo>
                        <a:pt x="710" y="131"/>
                      </a:moveTo>
                      <a:lnTo>
                        <a:pt x="706" y="209"/>
                      </a:lnTo>
                      <a:lnTo>
                        <a:pt x="472" y="251"/>
                      </a:lnTo>
                      <a:lnTo>
                        <a:pt x="214" y="251"/>
                      </a:lnTo>
                      <a:lnTo>
                        <a:pt x="11" y="188"/>
                      </a:lnTo>
                      <a:lnTo>
                        <a:pt x="0" y="7"/>
                      </a:lnTo>
                      <a:lnTo>
                        <a:pt x="401" y="0"/>
                      </a:lnTo>
                      <a:lnTo>
                        <a:pt x="710" y="131"/>
                      </a:lnTo>
                    </a:path>
                  </a:pathLst>
                </a:custGeom>
                <a:solidFill>
                  <a:srgbClr val="40404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14" name="Freeform 270"/>
                <p:cNvSpPr>
                  <a:spLocks/>
                </p:cNvSpPr>
                <p:nvPr/>
              </p:nvSpPr>
              <p:spPr bwMode="auto">
                <a:xfrm>
                  <a:off x="224" y="2987"/>
                  <a:ext cx="674" cy="140"/>
                </a:xfrm>
                <a:custGeom>
                  <a:avLst/>
                  <a:gdLst>
                    <a:gd name="T0" fmla="*/ 673 w 674"/>
                    <a:gd name="T1" fmla="*/ 47 h 140"/>
                    <a:gd name="T2" fmla="*/ 670 w 674"/>
                    <a:gd name="T3" fmla="*/ 102 h 140"/>
                    <a:gd name="T4" fmla="*/ 461 w 674"/>
                    <a:gd name="T5" fmla="*/ 139 h 140"/>
                    <a:gd name="T6" fmla="*/ 189 w 674"/>
                    <a:gd name="T7" fmla="*/ 139 h 140"/>
                    <a:gd name="T8" fmla="*/ 0 w 674"/>
                    <a:gd name="T9" fmla="*/ 74 h 140"/>
                    <a:gd name="T10" fmla="*/ 0 w 674"/>
                    <a:gd name="T11" fmla="*/ 0 h 140"/>
                    <a:gd name="T12" fmla="*/ 181 w 674"/>
                    <a:gd name="T13" fmla="*/ 74 h 140"/>
                    <a:gd name="T14" fmla="*/ 457 w 674"/>
                    <a:gd name="T15" fmla="*/ 78 h 140"/>
                    <a:gd name="T16" fmla="*/ 673 w 674"/>
                    <a:gd name="T17" fmla="*/ 47 h 1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74"/>
                    <a:gd name="T28" fmla="*/ 0 h 140"/>
                    <a:gd name="T29" fmla="*/ 674 w 674"/>
                    <a:gd name="T30" fmla="*/ 140 h 14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74" h="140">
                      <a:moveTo>
                        <a:pt x="673" y="47"/>
                      </a:moveTo>
                      <a:lnTo>
                        <a:pt x="670" y="102"/>
                      </a:lnTo>
                      <a:lnTo>
                        <a:pt x="461" y="139"/>
                      </a:lnTo>
                      <a:lnTo>
                        <a:pt x="189" y="139"/>
                      </a:lnTo>
                      <a:lnTo>
                        <a:pt x="0" y="74"/>
                      </a:lnTo>
                      <a:lnTo>
                        <a:pt x="0" y="0"/>
                      </a:lnTo>
                      <a:lnTo>
                        <a:pt x="181" y="74"/>
                      </a:lnTo>
                      <a:lnTo>
                        <a:pt x="457" y="78"/>
                      </a:lnTo>
                      <a:lnTo>
                        <a:pt x="673" y="47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836" name="Group 271"/>
              <p:cNvGrpSpPr>
                <a:grpSpLocks/>
              </p:cNvGrpSpPr>
              <p:nvPr/>
            </p:nvGrpSpPr>
            <p:grpSpPr bwMode="auto">
              <a:xfrm>
                <a:off x="641" y="2227"/>
                <a:ext cx="327" cy="165"/>
                <a:chOff x="641" y="2227"/>
                <a:chExt cx="327" cy="165"/>
              </a:xfrm>
            </p:grpSpPr>
            <p:sp>
              <p:nvSpPr>
                <p:cNvPr id="31904" name="Freeform 272"/>
                <p:cNvSpPr>
                  <a:spLocks/>
                </p:cNvSpPr>
                <p:nvPr/>
              </p:nvSpPr>
              <p:spPr bwMode="auto">
                <a:xfrm>
                  <a:off x="641" y="2227"/>
                  <a:ext cx="324" cy="165"/>
                </a:xfrm>
                <a:custGeom>
                  <a:avLst/>
                  <a:gdLst>
                    <a:gd name="T0" fmla="*/ 31 w 324"/>
                    <a:gd name="T1" fmla="*/ 164 h 165"/>
                    <a:gd name="T2" fmla="*/ 48 w 324"/>
                    <a:gd name="T3" fmla="*/ 160 h 165"/>
                    <a:gd name="T4" fmla="*/ 65 w 324"/>
                    <a:gd name="T5" fmla="*/ 152 h 165"/>
                    <a:gd name="T6" fmla="*/ 81 w 324"/>
                    <a:gd name="T7" fmla="*/ 148 h 165"/>
                    <a:gd name="T8" fmla="*/ 108 w 324"/>
                    <a:gd name="T9" fmla="*/ 152 h 165"/>
                    <a:gd name="T10" fmla="*/ 127 w 324"/>
                    <a:gd name="T11" fmla="*/ 152 h 165"/>
                    <a:gd name="T12" fmla="*/ 141 w 324"/>
                    <a:gd name="T13" fmla="*/ 147 h 165"/>
                    <a:gd name="T14" fmla="*/ 152 w 324"/>
                    <a:gd name="T15" fmla="*/ 143 h 165"/>
                    <a:gd name="T16" fmla="*/ 163 w 324"/>
                    <a:gd name="T17" fmla="*/ 138 h 165"/>
                    <a:gd name="T18" fmla="*/ 174 w 324"/>
                    <a:gd name="T19" fmla="*/ 128 h 165"/>
                    <a:gd name="T20" fmla="*/ 184 w 324"/>
                    <a:gd name="T21" fmla="*/ 118 h 165"/>
                    <a:gd name="T22" fmla="*/ 199 w 324"/>
                    <a:gd name="T23" fmla="*/ 106 h 165"/>
                    <a:gd name="T24" fmla="*/ 214 w 324"/>
                    <a:gd name="T25" fmla="*/ 106 h 165"/>
                    <a:gd name="T26" fmla="*/ 228 w 324"/>
                    <a:gd name="T27" fmla="*/ 104 h 165"/>
                    <a:gd name="T28" fmla="*/ 234 w 324"/>
                    <a:gd name="T29" fmla="*/ 100 h 165"/>
                    <a:gd name="T30" fmla="*/ 241 w 324"/>
                    <a:gd name="T31" fmla="*/ 94 h 165"/>
                    <a:gd name="T32" fmla="*/ 247 w 324"/>
                    <a:gd name="T33" fmla="*/ 85 h 165"/>
                    <a:gd name="T34" fmla="*/ 247 w 324"/>
                    <a:gd name="T35" fmla="*/ 79 h 165"/>
                    <a:gd name="T36" fmla="*/ 241 w 324"/>
                    <a:gd name="T37" fmla="*/ 72 h 165"/>
                    <a:gd name="T38" fmla="*/ 235 w 324"/>
                    <a:gd name="T39" fmla="*/ 69 h 165"/>
                    <a:gd name="T40" fmla="*/ 218 w 324"/>
                    <a:gd name="T41" fmla="*/ 73 h 165"/>
                    <a:gd name="T42" fmla="*/ 196 w 324"/>
                    <a:gd name="T43" fmla="*/ 74 h 165"/>
                    <a:gd name="T44" fmla="*/ 213 w 324"/>
                    <a:gd name="T45" fmla="*/ 61 h 165"/>
                    <a:gd name="T46" fmla="*/ 233 w 324"/>
                    <a:gd name="T47" fmla="*/ 53 h 165"/>
                    <a:gd name="T48" fmla="*/ 251 w 324"/>
                    <a:gd name="T49" fmla="*/ 54 h 165"/>
                    <a:gd name="T50" fmla="*/ 270 w 324"/>
                    <a:gd name="T51" fmla="*/ 53 h 165"/>
                    <a:gd name="T52" fmla="*/ 282 w 324"/>
                    <a:gd name="T53" fmla="*/ 57 h 165"/>
                    <a:gd name="T54" fmla="*/ 299 w 324"/>
                    <a:gd name="T55" fmla="*/ 58 h 165"/>
                    <a:gd name="T56" fmla="*/ 305 w 324"/>
                    <a:gd name="T57" fmla="*/ 53 h 165"/>
                    <a:gd name="T58" fmla="*/ 306 w 324"/>
                    <a:gd name="T59" fmla="*/ 46 h 165"/>
                    <a:gd name="T60" fmla="*/ 315 w 324"/>
                    <a:gd name="T61" fmla="*/ 46 h 165"/>
                    <a:gd name="T62" fmla="*/ 320 w 324"/>
                    <a:gd name="T63" fmla="*/ 45 h 165"/>
                    <a:gd name="T64" fmla="*/ 323 w 324"/>
                    <a:gd name="T65" fmla="*/ 38 h 165"/>
                    <a:gd name="T66" fmla="*/ 321 w 324"/>
                    <a:gd name="T67" fmla="*/ 33 h 165"/>
                    <a:gd name="T68" fmla="*/ 316 w 324"/>
                    <a:gd name="T69" fmla="*/ 30 h 165"/>
                    <a:gd name="T70" fmla="*/ 307 w 324"/>
                    <a:gd name="T71" fmla="*/ 25 h 165"/>
                    <a:gd name="T72" fmla="*/ 300 w 324"/>
                    <a:gd name="T73" fmla="*/ 20 h 165"/>
                    <a:gd name="T74" fmla="*/ 292 w 324"/>
                    <a:gd name="T75" fmla="*/ 15 h 165"/>
                    <a:gd name="T76" fmla="*/ 282 w 324"/>
                    <a:gd name="T77" fmla="*/ 13 h 165"/>
                    <a:gd name="T78" fmla="*/ 274 w 324"/>
                    <a:gd name="T79" fmla="*/ 13 h 165"/>
                    <a:gd name="T80" fmla="*/ 236 w 324"/>
                    <a:gd name="T81" fmla="*/ 4 h 165"/>
                    <a:gd name="T82" fmla="*/ 227 w 324"/>
                    <a:gd name="T83" fmla="*/ 2 h 165"/>
                    <a:gd name="T84" fmla="*/ 218 w 324"/>
                    <a:gd name="T85" fmla="*/ 0 h 165"/>
                    <a:gd name="T86" fmla="*/ 208 w 324"/>
                    <a:gd name="T87" fmla="*/ 2 h 165"/>
                    <a:gd name="T88" fmla="*/ 196 w 324"/>
                    <a:gd name="T89" fmla="*/ 6 h 165"/>
                    <a:gd name="T90" fmla="*/ 163 w 324"/>
                    <a:gd name="T91" fmla="*/ 25 h 165"/>
                    <a:gd name="T92" fmla="*/ 147 w 324"/>
                    <a:gd name="T93" fmla="*/ 28 h 165"/>
                    <a:gd name="T94" fmla="*/ 133 w 324"/>
                    <a:gd name="T95" fmla="*/ 31 h 165"/>
                    <a:gd name="T96" fmla="*/ 122 w 324"/>
                    <a:gd name="T97" fmla="*/ 38 h 165"/>
                    <a:gd name="T98" fmla="*/ 115 w 324"/>
                    <a:gd name="T99" fmla="*/ 47 h 165"/>
                    <a:gd name="T100" fmla="*/ 87 w 324"/>
                    <a:gd name="T101" fmla="*/ 67 h 165"/>
                    <a:gd name="T102" fmla="*/ 75 w 324"/>
                    <a:gd name="T103" fmla="*/ 75 h 165"/>
                    <a:gd name="T104" fmla="*/ 58 w 324"/>
                    <a:gd name="T105" fmla="*/ 93 h 165"/>
                    <a:gd name="T106" fmla="*/ 48 w 324"/>
                    <a:gd name="T107" fmla="*/ 98 h 165"/>
                    <a:gd name="T108" fmla="*/ 0 w 324"/>
                    <a:gd name="T109" fmla="*/ 100 h 165"/>
                    <a:gd name="T110" fmla="*/ 31 w 324"/>
                    <a:gd name="T111" fmla="*/ 164 h 16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24"/>
                    <a:gd name="T169" fmla="*/ 0 h 165"/>
                    <a:gd name="T170" fmla="*/ 324 w 324"/>
                    <a:gd name="T171" fmla="*/ 165 h 16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24" h="165">
                      <a:moveTo>
                        <a:pt x="31" y="164"/>
                      </a:moveTo>
                      <a:lnTo>
                        <a:pt x="48" y="160"/>
                      </a:lnTo>
                      <a:lnTo>
                        <a:pt x="65" y="152"/>
                      </a:lnTo>
                      <a:lnTo>
                        <a:pt x="81" y="148"/>
                      </a:lnTo>
                      <a:lnTo>
                        <a:pt x="108" y="152"/>
                      </a:lnTo>
                      <a:lnTo>
                        <a:pt x="127" y="152"/>
                      </a:lnTo>
                      <a:lnTo>
                        <a:pt x="141" y="147"/>
                      </a:lnTo>
                      <a:lnTo>
                        <a:pt x="152" y="143"/>
                      </a:lnTo>
                      <a:lnTo>
                        <a:pt x="163" y="138"/>
                      </a:lnTo>
                      <a:lnTo>
                        <a:pt x="174" y="128"/>
                      </a:lnTo>
                      <a:lnTo>
                        <a:pt x="184" y="118"/>
                      </a:lnTo>
                      <a:lnTo>
                        <a:pt x="199" y="106"/>
                      </a:lnTo>
                      <a:lnTo>
                        <a:pt x="214" y="106"/>
                      </a:lnTo>
                      <a:lnTo>
                        <a:pt x="228" y="104"/>
                      </a:lnTo>
                      <a:lnTo>
                        <a:pt x="234" y="100"/>
                      </a:lnTo>
                      <a:lnTo>
                        <a:pt x="241" y="94"/>
                      </a:lnTo>
                      <a:lnTo>
                        <a:pt x="247" y="85"/>
                      </a:lnTo>
                      <a:lnTo>
                        <a:pt x="247" y="79"/>
                      </a:lnTo>
                      <a:lnTo>
                        <a:pt x="241" y="72"/>
                      </a:lnTo>
                      <a:lnTo>
                        <a:pt x="235" y="69"/>
                      </a:lnTo>
                      <a:lnTo>
                        <a:pt x="218" y="73"/>
                      </a:lnTo>
                      <a:lnTo>
                        <a:pt x="196" y="74"/>
                      </a:lnTo>
                      <a:lnTo>
                        <a:pt x="213" y="61"/>
                      </a:lnTo>
                      <a:lnTo>
                        <a:pt x="233" y="53"/>
                      </a:lnTo>
                      <a:lnTo>
                        <a:pt x="251" y="54"/>
                      </a:lnTo>
                      <a:lnTo>
                        <a:pt x="270" y="53"/>
                      </a:lnTo>
                      <a:lnTo>
                        <a:pt x="282" y="57"/>
                      </a:lnTo>
                      <a:lnTo>
                        <a:pt x="299" y="58"/>
                      </a:lnTo>
                      <a:lnTo>
                        <a:pt x="305" y="53"/>
                      </a:lnTo>
                      <a:lnTo>
                        <a:pt x="306" y="46"/>
                      </a:lnTo>
                      <a:lnTo>
                        <a:pt x="315" y="46"/>
                      </a:lnTo>
                      <a:lnTo>
                        <a:pt x="320" y="45"/>
                      </a:lnTo>
                      <a:lnTo>
                        <a:pt x="323" y="38"/>
                      </a:lnTo>
                      <a:lnTo>
                        <a:pt x="321" y="33"/>
                      </a:lnTo>
                      <a:lnTo>
                        <a:pt x="316" y="30"/>
                      </a:lnTo>
                      <a:lnTo>
                        <a:pt x="307" y="25"/>
                      </a:lnTo>
                      <a:lnTo>
                        <a:pt x="300" y="20"/>
                      </a:lnTo>
                      <a:lnTo>
                        <a:pt x="292" y="15"/>
                      </a:lnTo>
                      <a:lnTo>
                        <a:pt x="282" y="13"/>
                      </a:lnTo>
                      <a:lnTo>
                        <a:pt x="274" y="13"/>
                      </a:lnTo>
                      <a:lnTo>
                        <a:pt x="236" y="4"/>
                      </a:lnTo>
                      <a:lnTo>
                        <a:pt x="227" y="2"/>
                      </a:lnTo>
                      <a:lnTo>
                        <a:pt x="218" y="0"/>
                      </a:lnTo>
                      <a:lnTo>
                        <a:pt x="208" y="2"/>
                      </a:lnTo>
                      <a:lnTo>
                        <a:pt x="196" y="6"/>
                      </a:lnTo>
                      <a:lnTo>
                        <a:pt x="163" y="25"/>
                      </a:lnTo>
                      <a:lnTo>
                        <a:pt x="147" y="28"/>
                      </a:lnTo>
                      <a:lnTo>
                        <a:pt x="133" y="31"/>
                      </a:lnTo>
                      <a:lnTo>
                        <a:pt x="122" y="38"/>
                      </a:lnTo>
                      <a:lnTo>
                        <a:pt x="115" y="47"/>
                      </a:lnTo>
                      <a:lnTo>
                        <a:pt x="87" y="67"/>
                      </a:lnTo>
                      <a:lnTo>
                        <a:pt x="75" y="75"/>
                      </a:lnTo>
                      <a:lnTo>
                        <a:pt x="58" y="93"/>
                      </a:lnTo>
                      <a:lnTo>
                        <a:pt x="48" y="98"/>
                      </a:lnTo>
                      <a:lnTo>
                        <a:pt x="0" y="100"/>
                      </a:lnTo>
                      <a:lnTo>
                        <a:pt x="31" y="164"/>
                      </a:lnTo>
                    </a:path>
                  </a:pathLst>
                </a:custGeom>
                <a:solidFill>
                  <a:srgbClr val="FFC080"/>
                </a:solidFill>
                <a:ln w="12700" cap="rnd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05" name="Freeform 273"/>
                <p:cNvSpPr>
                  <a:spLocks/>
                </p:cNvSpPr>
                <p:nvPr/>
              </p:nvSpPr>
              <p:spPr bwMode="auto">
                <a:xfrm>
                  <a:off x="768" y="2299"/>
                  <a:ext cx="73" cy="17"/>
                </a:xfrm>
                <a:custGeom>
                  <a:avLst/>
                  <a:gdLst>
                    <a:gd name="T0" fmla="*/ 72 w 73"/>
                    <a:gd name="T1" fmla="*/ 0 h 17"/>
                    <a:gd name="T2" fmla="*/ 69 w 73"/>
                    <a:gd name="T3" fmla="*/ 3 h 17"/>
                    <a:gd name="T4" fmla="*/ 57 w 73"/>
                    <a:gd name="T5" fmla="*/ 3 h 17"/>
                    <a:gd name="T6" fmla="*/ 52 w 73"/>
                    <a:gd name="T7" fmla="*/ 6 h 17"/>
                    <a:gd name="T8" fmla="*/ 42 w 73"/>
                    <a:gd name="T9" fmla="*/ 11 h 17"/>
                    <a:gd name="T10" fmla="*/ 27 w 73"/>
                    <a:gd name="T11" fmla="*/ 14 h 17"/>
                    <a:gd name="T12" fmla="*/ 12 w 73"/>
                    <a:gd name="T13" fmla="*/ 14 h 17"/>
                    <a:gd name="T14" fmla="*/ 0 w 73"/>
                    <a:gd name="T15" fmla="*/ 16 h 17"/>
                    <a:gd name="T16" fmla="*/ 9 w 73"/>
                    <a:gd name="T17" fmla="*/ 12 h 17"/>
                    <a:gd name="T18" fmla="*/ 22 w 73"/>
                    <a:gd name="T19" fmla="*/ 11 h 17"/>
                    <a:gd name="T20" fmla="*/ 30 w 73"/>
                    <a:gd name="T21" fmla="*/ 11 h 17"/>
                    <a:gd name="T22" fmla="*/ 42 w 73"/>
                    <a:gd name="T23" fmla="*/ 8 h 17"/>
                    <a:gd name="T24" fmla="*/ 51 w 73"/>
                    <a:gd name="T25" fmla="*/ 2 h 17"/>
                    <a:gd name="T26" fmla="*/ 55 w 73"/>
                    <a:gd name="T27" fmla="*/ 1 h 17"/>
                    <a:gd name="T28" fmla="*/ 72 w 73"/>
                    <a:gd name="T29" fmla="*/ 0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73"/>
                    <a:gd name="T46" fmla="*/ 0 h 17"/>
                    <a:gd name="T47" fmla="*/ 73 w 73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73" h="17">
                      <a:moveTo>
                        <a:pt x="72" y="0"/>
                      </a:moveTo>
                      <a:lnTo>
                        <a:pt x="69" y="3"/>
                      </a:lnTo>
                      <a:lnTo>
                        <a:pt x="57" y="3"/>
                      </a:lnTo>
                      <a:lnTo>
                        <a:pt x="52" y="6"/>
                      </a:lnTo>
                      <a:lnTo>
                        <a:pt x="42" y="11"/>
                      </a:lnTo>
                      <a:lnTo>
                        <a:pt x="27" y="14"/>
                      </a:lnTo>
                      <a:lnTo>
                        <a:pt x="12" y="14"/>
                      </a:lnTo>
                      <a:lnTo>
                        <a:pt x="0" y="16"/>
                      </a:lnTo>
                      <a:lnTo>
                        <a:pt x="9" y="12"/>
                      </a:lnTo>
                      <a:lnTo>
                        <a:pt x="22" y="11"/>
                      </a:lnTo>
                      <a:lnTo>
                        <a:pt x="30" y="11"/>
                      </a:lnTo>
                      <a:lnTo>
                        <a:pt x="42" y="8"/>
                      </a:lnTo>
                      <a:lnTo>
                        <a:pt x="51" y="2"/>
                      </a:lnTo>
                      <a:lnTo>
                        <a:pt x="55" y="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06" name="Freeform 274"/>
                <p:cNvSpPr>
                  <a:spLocks/>
                </p:cNvSpPr>
                <p:nvPr/>
              </p:nvSpPr>
              <p:spPr bwMode="auto">
                <a:xfrm>
                  <a:off x="910" y="2252"/>
                  <a:ext cx="41" cy="17"/>
                </a:xfrm>
                <a:custGeom>
                  <a:avLst/>
                  <a:gdLst>
                    <a:gd name="T0" fmla="*/ 40 w 41"/>
                    <a:gd name="T1" fmla="*/ 14 h 17"/>
                    <a:gd name="T2" fmla="*/ 36 w 41"/>
                    <a:gd name="T3" fmla="*/ 16 h 17"/>
                    <a:gd name="T4" fmla="*/ 30 w 41"/>
                    <a:gd name="T5" fmla="*/ 11 h 17"/>
                    <a:gd name="T6" fmla="*/ 22 w 41"/>
                    <a:gd name="T7" fmla="*/ 8 h 17"/>
                    <a:gd name="T8" fmla="*/ 18 w 41"/>
                    <a:gd name="T9" fmla="*/ 4 h 17"/>
                    <a:gd name="T10" fmla="*/ 15 w 41"/>
                    <a:gd name="T11" fmla="*/ 3 h 17"/>
                    <a:gd name="T12" fmla="*/ 5 w 41"/>
                    <a:gd name="T13" fmla="*/ 1 h 17"/>
                    <a:gd name="T14" fmla="*/ 0 w 41"/>
                    <a:gd name="T15" fmla="*/ 1 h 17"/>
                    <a:gd name="T16" fmla="*/ 8 w 41"/>
                    <a:gd name="T17" fmla="*/ 0 h 17"/>
                    <a:gd name="T18" fmla="*/ 17 w 41"/>
                    <a:gd name="T19" fmla="*/ 1 h 17"/>
                    <a:gd name="T20" fmla="*/ 21 w 41"/>
                    <a:gd name="T21" fmla="*/ 4 h 17"/>
                    <a:gd name="T22" fmla="*/ 25 w 41"/>
                    <a:gd name="T23" fmla="*/ 6 h 17"/>
                    <a:gd name="T24" fmla="*/ 40 w 41"/>
                    <a:gd name="T25" fmla="*/ 14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1"/>
                    <a:gd name="T40" fmla="*/ 0 h 17"/>
                    <a:gd name="T41" fmla="*/ 41 w 41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1" h="17">
                      <a:moveTo>
                        <a:pt x="40" y="14"/>
                      </a:moveTo>
                      <a:lnTo>
                        <a:pt x="36" y="16"/>
                      </a:lnTo>
                      <a:lnTo>
                        <a:pt x="30" y="11"/>
                      </a:lnTo>
                      <a:lnTo>
                        <a:pt x="22" y="8"/>
                      </a:lnTo>
                      <a:lnTo>
                        <a:pt x="18" y="4"/>
                      </a:lnTo>
                      <a:lnTo>
                        <a:pt x="15" y="3"/>
                      </a:lnTo>
                      <a:lnTo>
                        <a:pt x="5" y="1"/>
                      </a:lnTo>
                      <a:lnTo>
                        <a:pt x="0" y="1"/>
                      </a:lnTo>
                      <a:lnTo>
                        <a:pt x="8" y="0"/>
                      </a:lnTo>
                      <a:lnTo>
                        <a:pt x="17" y="1"/>
                      </a:lnTo>
                      <a:lnTo>
                        <a:pt x="21" y="4"/>
                      </a:lnTo>
                      <a:lnTo>
                        <a:pt x="25" y="6"/>
                      </a:lnTo>
                      <a:lnTo>
                        <a:pt x="40" y="14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07" name="Freeform 275"/>
                <p:cNvSpPr>
                  <a:spLocks/>
                </p:cNvSpPr>
                <p:nvPr/>
              </p:nvSpPr>
              <p:spPr bwMode="auto">
                <a:xfrm>
                  <a:off x="817" y="2243"/>
                  <a:ext cx="67" cy="17"/>
                </a:xfrm>
                <a:custGeom>
                  <a:avLst/>
                  <a:gdLst>
                    <a:gd name="T0" fmla="*/ 66 w 67"/>
                    <a:gd name="T1" fmla="*/ 3 h 17"/>
                    <a:gd name="T2" fmla="*/ 52 w 67"/>
                    <a:gd name="T3" fmla="*/ 2 h 17"/>
                    <a:gd name="T4" fmla="*/ 44 w 67"/>
                    <a:gd name="T5" fmla="*/ 0 h 17"/>
                    <a:gd name="T6" fmla="*/ 41 w 67"/>
                    <a:gd name="T7" fmla="*/ 0 h 17"/>
                    <a:gd name="T8" fmla="*/ 33 w 67"/>
                    <a:gd name="T9" fmla="*/ 1 h 17"/>
                    <a:gd name="T10" fmla="*/ 28 w 67"/>
                    <a:gd name="T11" fmla="*/ 6 h 17"/>
                    <a:gd name="T12" fmla="*/ 23 w 67"/>
                    <a:gd name="T13" fmla="*/ 9 h 17"/>
                    <a:gd name="T14" fmla="*/ 10 w 67"/>
                    <a:gd name="T15" fmla="*/ 14 h 17"/>
                    <a:gd name="T16" fmla="*/ 0 w 67"/>
                    <a:gd name="T17" fmla="*/ 14 h 17"/>
                    <a:gd name="T18" fmla="*/ 10 w 67"/>
                    <a:gd name="T19" fmla="*/ 16 h 17"/>
                    <a:gd name="T20" fmla="*/ 16 w 67"/>
                    <a:gd name="T21" fmla="*/ 14 h 17"/>
                    <a:gd name="T22" fmla="*/ 30 w 67"/>
                    <a:gd name="T23" fmla="*/ 8 h 17"/>
                    <a:gd name="T24" fmla="*/ 35 w 67"/>
                    <a:gd name="T25" fmla="*/ 3 h 17"/>
                    <a:gd name="T26" fmla="*/ 44 w 67"/>
                    <a:gd name="T27" fmla="*/ 3 h 17"/>
                    <a:gd name="T28" fmla="*/ 52 w 67"/>
                    <a:gd name="T29" fmla="*/ 3 h 17"/>
                    <a:gd name="T30" fmla="*/ 66 w 67"/>
                    <a:gd name="T31" fmla="*/ 3 h 1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7"/>
                    <a:gd name="T49" fmla="*/ 0 h 17"/>
                    <a:gd name="T50" fmla="*/ 67 w 67"/>
                    <a:gd name="T51" fmla="*/ 17 h 1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7" h="17">
                      <a:moveTo>
                        <a:pt x="66" y="3"/>
                      </a:moveTo>
                      <a:lnTo>
                        <a:pt x="52" y="2"/>
                      </a:lnTo>
                      <a:lnTo>
                        <a:pt x="44" y="0"/>
                      </a:lnTo>
                      <a:lnTo>
                        <a:pt x="41" y="0"/>
                      </a:lnTo>
                      <a:lnTo>
                        <a:pt x="33" y="1"/>
                      </a:lnTo>
                      <a:lnTo>
                        <a:pt x="28" y="6"/>
                      </a:lnTo>
                      <a:lnTo>
                        <a:pt x="23" y="9"/>
                      </a:lnTo>
                      <a:lnTo>
                        <a:pt x="10" y="14"/>
                      </a:lnTo>
                      <a:lnTo>
                        <a:pt x="0" y="14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30" y="8"/>
                      </a:lnTo>
                      <a:lnTo>
                        <a:pt x="35" y="3"/>
                      </a:lnTo>
                      <a:lnTo>
                        <a:pt x="44" y="3"/>
                      </a:lnTo>
                      <a:lnTo>
                        <a:pt x="52" y="3"/>
                      </a:lnTo>
                      <a:lnTo>
                        <a:pt x="66" y="3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08" name="Freeform 276"/>
                <p:cNvSpPr>
                  <a:spLocks/>
                </p:cNvSpPr>
                <p:nvPr/>
              </p:nvSpPr>
              <p:spPr bwMode="auto">
                <a:xfrm>
                  <a:off x="765" y="2269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1 w 17"/>
                    <a:gd name="T3" fmla="*/ 8 h 17"/>
                    <a:gd name="T4" fmla="*/ 5 w 17"/>
                    <a:gd name="T5" fmla="*/ 14 h 17"/>
                    <a:gd name="T6" fmla="*/ 0 w 17"/>
                    <a:gd name="T7" fmla="*/ 16 h 17"/>
                    <a:gd name="T8" fmla="*/ 16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16" y="0"/>
                      </a:moveTo>
                      <a:lnTo>
                        <a:pt x="11" y="8"/>
                      </a:lnTo>
                      <a:lnTo>
                        <a:pt x="5" y="14"/>
                      </a:lnTo>
                      <a:lnTo>
                        <a:pt x="0" y="16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09" name="Freeform 277"/>
                <p:cNvSpPr>
                  <a:spLocks/>
                </p:cNvSpPr>
                <p:nvPr/>
              </p:nvSpPr>
              <p:spPr bwMode="auto">
                <a:xfrm>
                  <a:off x="703" y="2348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1 w 17"/>
                    <a:gd name="T3" fmla="*/ 6 h 17"/>
                    <a:gd name="T4" fmla="*/ 16 w 17"/>
                    <a:gd name="T5" fmla="*/ 16 h 17"/>
                    <a:gd name="T6" fmla="*/ 0 w 17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17"/>
                    <a:gd name="T14" fmla="*/ 17 w 17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17">
                      <a:moveTo>
                        <a:pt x="0" y="0"/>
                      </a:moveTo>
                      <a:lnTo>
                        <a:pt x="11" y="6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10" name="Freeform 278"/>
                <p:cNvSpPr>
                  <a:spLocks/>
                </p:cNvSpPr>
                <p:nvPr/>
              </p:nvSpPr>
              <p:spPr bwMode="auto">
                <a:xfrm>
                  <a:off x="865" y="2307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2 w 17"/>
                    <a:gd name="T3" fmla="*/ 9 h 17"/>
                    <a:gd name="T4" fmla="*/ 6 w 17"/>
                    <a:gd name="T5" fmla="*/ 12 h 17"/>
                    <a:gd name="T6" fmla="*/ 0 w 17"/>
                    <a:gd name="T7" fmla="*/ 0 h 17"/>
                    <a:gd name="T8" fmla="*/ 4 w 17"/>
                    <a:gd name="T9" fmla="*/ 16 h 17"/>
                    <a:gd name="T10" fmla="*/ 12 w 17"/>
                    <a:gd name="T11" fmla="*/ 16 h 17"/>
                    <a:gd name="T12" fmla="*/ 16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16" y="0"/>
                      </a:moveTo>
                      <a:lnTo>
                        <a:pt x="12" y="9"/>
                      </a:lnTo>
                      <a:lnTo>
                        <a:pt x="6" y="12"/>
                      </a:lnTo>
                      <a:lnTo>
                        <a:pt x="0" y="0"/>
                      </a:lnTo>
                      <a:lnTo>
                        <a:pt x="4" y="16"/>
                      </a:lnTo>
                      <a:lnTo>
                        <a:pt x="12" y="16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11" name="Freeform 279"/>
                <p:cNvSpPr>
                  <a:spLocks/>
                </p:cNvSpPr>
                <p:nvPr/>
              </p:nvSpPr>
              <p:spPr bwMode="auto">
                <a:xfrm>
                  <a:off x="925" y="2268"/>
                  <a:ext cx="18" cy="17"/>
                </a:xfrm>
                <a:custGeom>
                  <a:avLst/>
                  <a:gdLst>
                    <a:gd name="T0" fmla="*/ 17 w 18"/>
                    <a:gd name="T1" fmla="*/ 10 h 17"/>
                    <a:gd name="T2" fmla="*/ 10 w 18"/>
                    <a:gd name="T3" fmla="*/ 10 h 17"/>
                    <a:gd name="T4" fmla="*/ 0 w 18"/>
                    <a:gd name="T5" fmla="*/ 0 h 17"/>
                    <a:gd name="T6" fmla="*/ 9 w 18"/>
                    <a:gd name="T7" fmla="*/ 16 h 17"/>
                    <a:gd name="T8" fmla="*/ 17 w 18"/>
                    <a:gd name="T9" fmla="*/ 1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7"/>
                    <a:gd name="T17" fmla="*/ 18 w 18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7">
                      <a:moveTo>
                        <a:pt x="17" y="10"/>
                      </a:moveTo>
                      <a:lnTo>
                        <a:pt x="10" y="10"/>
                      </a:lnTo>
                      <a:lnTo>
                        <a:pt x="0" y="0"/>
                      </a:lnTo>
                      <a:lnTo>
                        <a:pt x="9" y="16"/>
                      </a:lnTo>
                      <a:lnTo>
                        <a:pt x="17" y="1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12" name="Freeform 280"/>
                <p:cNvSpPr>
                  <a:spLocks/>
                </p:cNvSpPr>
                <p:nvPr/>
              </p:nvSpPr>
              <p:spPr bwMode="auto">
                <a:xfrm>
                  <a:off x="951" y="2258"/>
                  <a:ext cx="17" cy="1"/>
                </a:xfrm>
                <a:custGeom>
                  <a:avLst/>
                  <a:gdLst>
                    <a:gd name="T0" fmla="*/ 16 w 17"/>
                    <a:gd name="T1" fmla="*/ 0 h 1"/>
                    <a:gd name="T2" fmla="*/ 7 w 17"/>
                    <a:gd name="T3" fmla="*/ 0 h 1"/>
                    <a:gd name="T4" fmla="*/ 0 w 17"/>
                    <a:gd name="T5" fmla="*/ 0 h 1"/>
                    <a:gd name="T6" fmla="*/ 1 w 17"/>
                    <a:gd name="T7" fmla="*/ 0 h 1"/>
                    <a:gd name="T8" fmla="*/ 7 w 17"/>
                    <a:gd name="T9" fmla="*/ 0 h 1"/>
                    <a:gd name="T10" fmla="*/ 16 w 17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1"/>
                    <a:gd name="T20" fmla="*/ 17 w 17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1">
                      <a:moveTo>
                        <a:pt x="16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7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837" name="Group 281"/>
              <p:cNvGrpSpPr>
                <a:grpSpLocks/>
              </p:cNvGrpSpPr>
              <p:nvPr/>
            </p:nvGrpSpPr>
            <p:grpSpPr bwMode="auto">
              <a:xfrm>
                <a:off x="849" y="2397"/>
                <a:ext cx="297" cy="121"/>
                <a:chOff x="849" y="2397"/>
                <a:chExt cx="297" cy="121"/>
              </a:xfrm>
            </p:grpSpPr>
            <p:sp>
              <p:nvSpPr>
                <p:cNvPr id="31891" name="Freeform 282"/>
                <p:cNvSpPr>
                  <a:spLocks/>
                </p:cNvSpPr>
                <p:nvPr/>
              </p:nvSpPr>
              <p:spPr bwMode="auto">
                <a:xfrm>
                  <a:off x="849" y="2397"/>
                  <a:ext cx="297" cy="121"/>
                </a:xfrm>
                <a:custGeom>
                  <a:avLst/>
                  <a:gdLst>
                    <a:gd name="T0" fmla="*/ 0 w 297"/>
                    <a:gd name="T1" fmla="*/ 47 h 121"/>
                    <a:gd name="T2" fmla="*/ 28 w 297"/>
                    <a:gd name="T3" fmla="*/ 44 h 121"/>
                    <a:gd name="T4" fmla="*/ 47 w 297"/>
                    <a:gd name="T5" fmla="*/ 32 h 121"/>
                    <a:gd name="T6" fmla="*/ 93 w 297"/>
                    <a:gd name="T7" fmla="*/ 15 h 121"/>
                    <a:gd name="T8" fmla="*/ 112 w 297"/>
                    <a:gd name="T9" fmla="*/ 3 h 121"/>
                    <a:gd name="T10" fmla="*/ 125 w 297"/>
                    <a:gd name="T11" fmla="*/ 0 h 121"/>
                    <a:gd name="T12" fmla="*/ 137 w 297"/>
                    <a:gd name="T13" fmla="*/ 4 h 121"/>
                    <a:gd name="T14" fmla="*/ 175 w 297"/>
                    <a:gd name="T15" fmla="*/ 7 h 121"/>
                    <a:gd name="T16" fmla="*/ 194 w 297"/>
                    <a:gd name="T17" fmla="*/ 7 h 121"/>
                    <a:gd name="T18" fmla="*/ 210 w 297"/>
                    <a:gd name="T19" fmla="*/ 11 h 121"/>
                    <a:gd name="T20" fmla="*/ 221 w 297"/>
                    <a:gd name="T21" fmla="*/ 18 h 121"/>
                    <a:gd name="T22" fmla="*/ 241 w 297"/>
                    <a:gd name="T23" fmla="*/ 24 h 121"/>
                    <a:gd name="T24" fmla="*/ 264 w 297"/>
                    <a:gd name="T25" fmla="*/ 29 h 121"/>
                    <a:gd name="T26" fmla="*/ 272 w 297"/>
                    <a:gd name="T27" fmla="*/ 34 h 121"/>
                    <a:gd name="T28" fmla="*/ 278 w 297"/>
                    <a:gd name="T29" fmla="*/ 40 h 121"/>
                    <a:gd name="T30" fmla="*/ 292 w 297"/>
                    <a:gd name="T31" fmla="*/ 45 h 121"/>
                    <a:gd name="T32" fmla="*/ 296 w 297"/>
                    <a:gd name="T33" fmla="*/ 52 h 121"/>
                    <a:gd name="T34" fmla="*/ 295 w 297"/>
                    <a:gd name="T35" fmla="*/ 59 h 121"/>
                    <a:gd name="T36" fmla="*/ 289 w 297"/>
                    <a:gd name="T37" fmla="*/ 64 h 121"/>
                    <a:gd name="T38" fmla="*/ 288 w 297"/>
                    <a:gd name="T39" fmla="*/ 73 h 121"/>
                    <a:gd name="T40" fmla="*/ 280 w 297"/>
                    <a:gd name="T41" fmla="*/ 79 h 121"/>
                    <a:gd name="T42" fmla="*/ 263 w 297"/>
                    <a:gd name="T43" fmla="*/ 79 h 121"/>
                    <a:gd name="T44" fmla="*/ 255 w 297"/>
                    <a:gd name="T45" fmla="*/ 84 h 121"/>
                    <a:gd name="T46" fmla="*/ 243 w 297"/>
                    <a:gd name="T47" fmla="*/ 87 h 121"/>
                    <a:gd name="T48" fmla="*/ 201 w 297"/>
                    <a:gd name="T49" fmla="*/ 81 h 121"/>
                    <a:gd name="T50" fmla="*/ 170 w 297"/>
                    <a:gd name="T51" fmla="*/ 83 h 121"/>
                    <a:gd name="T52" fmla="*/ 149 w 297"/>
                    <a:gd name="T53" fmla="*/ 95 h 121"/>
                    <a:gd name="T54" fmla="*/ 130 w 297"/>
                    <a:gd name="T55" fmla="*/ 101 h 121"/>
                    <a:gd name="T56" fmla="*/ 110 w 297"/>
                    <a:gd name="T57" fmla="*/ 110 h 121"/>
                    <a:gd name="T58" fmla="*/ 92 w 297"/>
                    <a:gd name="T59" fmla="*/ 116 h 121"/>
                    <a:gd name="T60" fmla="*/ 74 w 297"/>
                    <a:gd name="T61" fmla="*/ 118 h 121"/>
                    <a:gd name="T62" fmla="*/ 41 w 297"/>
                    <a:gd name="T63" fmla="*/ 114 h 121"/>
                    <a:gd name="T64" fmla="*/ 20 w 297"/>
                    <a:gd name="T65" fmla="*/ 120 h 121"/>
                    <a:gd name="T66" fmla="*/ 0 w 297"/>
                    <a:gd name="T67" fmla="*/ 47 h 12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97"/>
                    <a:gd name="T103" fmla="*/ 0 h 121"/>
                    <a:gd name="T104" fmla="*/ 297 w 297"/>
                    <a:gd name="T105" fmla="*/ 121 h 12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97" h="121">
                      <a:moveTo>
                        <a:pt x="0" y="47"/>
                      </a:moveTo>
                      <a:lnTo>
                        <a:pt x="28" y="44"/>
                      </a:lnTo>
                      <a:lnTo>
                        <a:pt x="47" y="32"/>
                      </a:lnTo>
                      <a:lnTo>
                        <a:pt x="93" y="15"/>
                      </a:lnTo>
                      <a:lnTo>
                        <a:pt x="112" y="3"/>
                      </a:lnTo>
                      <a:lnTo>
                        <a:pt x="125" y="0"/>
                      </a:lnTo>
                      <a:lnTo>
                        <a:pt x="137" y="4"/>
                      </a:lnTo>
                      <a:lnTo>
                        <a:pt x="175" y="7"/>
                      </a:lnTo>
                      <a:lnTo>
                        <a:pt x="194" y="7"/>
                      </a:lnTo>
                      <a:lnTo>
                        <a:pt x="210" y="11"/>
                      </a:lnTo>
                      <a:lnTo>
                        <a:pt x="221" y="18"/>
                      </a:lnTo>
                      <a:lnTo>
                        <a:pt x="241" y="24"/>
                      </a:lnTo>
                      <a:lnTo>
                        <a:pt x="264" y="29"/>
                      </a:lnTo>
                      <a:lnTo>
                        <a:pt x="272" y="34"/>
                      </a:lnTo>
                      <a:lnTo>
                        <a:pt x="278" y="40"/>
                      </a:lnTo>
                      <a:lnTo>
                        <a:pt x="292" y="45"/>
                      </a:lnTo>
                      <a:lnTo>
                        <a:pt x="296" y="52"/>
                      </a:lnTo>
                      <a:lnTo>
                        <a:pt x="295" y="59"/>
                      </a:lnTo>
                      <a:lnTo>
                        <a:pt x="289" y="64"/>
                      </a:lnTo>
                      <a:lnTo>
                        <a:pt x="288" y="73"/>
                      </a:lnTo>
                      <a:lnTo>
                        <a:pt x="280" y="79"/>
                      </a:lnTo>
                      <a:lnTo>
                        <a:pt x="263" y="79"/>
                      </a:lnTo>
                      <a:lnTo>
                        <a:pt x="255" y="84"/>
                      </a:lnTo>
                      <a:lnTo>
                        <a:pt x="243" y="87"/>
                      </a:lnTo>
                      <a:lnTo>
                        <a:pt x="201" y="81"/>
                      </a:lnTo>
                      <a:lnTo>
                        <a:pt x="170" y="83"/>
                      </a:lnTo>
                      <a:lnTo>
                        <a:pt x="149" y="95"/>
                      </a:lnTo>
                      <a:lnTo>
                        <a:pt x="130" y="101"/>
                      </a:lnTo>
                      <a:lnTo>
                        <a:pt x="110" y="110"/>
                      </a:lnTo>
                      <a:lnTo>
                        <a:pt x="92" y="116"/>
                      </a:lnTo>
                      <a:lnTo>
                        <a:pt x="74" y="118"/>
                      </a:lnTo>
                      <a:lnTo>
                        <a:pt x="41" y="114"/>
                      </a:lnTo>
                      <a:lnTo>
                        <a:pt x="20" y="120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FFC080"/>
                </a:solidFill>
                <a:ln w="12700" cap="rnd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92" name="Freeform 283"/>
                <p:cNvSpPr>
                  <a:spLocks/>
                </p:cNvSpPr>
                <p:nvPr/>
              </p:nvSpPr>
              <p:spPr bwMode="auto">
                <a:xfrm>
                  <a:off x="1052" y="2450"/>
                  <a:ext cx="55" cy="17"/>
                </a:xfrm>
                <a:custGeom>
                  <a:avLst/>
                  <a:gdLst>
                    <a:gd name="T0" fmla="*/ 54 w 55"/>
                    <a:gd name="T1" fmla="*/ 16 h 17"/>
                    <a:gd name="T2" fmla="*/ 40 w 55"/>
                    <a:gd name="T3" fmla="*/ 11 h 17"/>
                    <a:gd name="T4" fmla="*/ 23 w 55"/>
                    <a:gd name="T5" fmla="*/ 8 h 17"/>
                    <a:gd name="T6" fmla="*/ 0 w 55"/>
                    <a:gd name="T7" fmla="*/ 1 h 17"/>
                    <a:gd name="T8" fmla="*/ 6 w 55"/>
                    <a:gd name="T9" fmla="*/ 0 h 17"/>
                    <a:gd name="T10" fmla="*/ 26 w 55"/>
                    <a:gd name="T11" fmla="*/ 7 h 17"/>
                    <a:gd name="T12" fmla="*/ 40 w 55"/>
                    <a:gd name="T13" fmla="*/ 7 h 17"/>
                    <a:gd name="T14" fmla="*/ 47 w 55"/>
                    <a:gd name="T15" fmla="*/ 13 h 17"/>
                    <a:gd name="T16" fmla="*/ 54 w 55"/>
                    <a:gd name="T17" fmla="*/ 16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5"/>
                    <a:gd name="T28" fmla="*/ 0 h 17"/>
                    <a:gd name="T29" fmla="*/ 55 w 55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5" h="17">
                      <a:moveTo>
                        <a:pt x="54" y="16"/>
                      </a:moveTo>
                      <a:lnTo>
                        <a:pt x="40" y="11"/>
                      </a:lnTo>
                      <a:lnTo>
                        <a:pt x="23" y="8"/>
                      </a:lnTo>
                      <a:lnTo>
                        <a:pt x="0" y="1"/>
                      </a:lnTo>
                      <a:lnTo>
                        <a:pt x="6" y="0"/>
                      </a:lnTo>
                      <a:lnTo>
                        <a:pt x="26" y="7"/>
                      </a:lnTo>
                      <a:lnTo>
                        <a:pt x="40" y="7"/>
                      </a:lnTo>
                      <a:lnTo>
                        <a:pt x="47" y="13"/>
                      </a:lnTo>
                      <a:lnTo>
                        <a:pt x="54" y="16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93" name="Freeform 284"/>
                <p:cNvSpPr>
                  <a:spLocks/>
                </p:cNvSpPr>
                <p:nvPr/>
              </p:nvSpPr>
              <p:spPr bwMode="auto">
                <a:xfrm>
                  <a:off x="1002" y="2449"/>
                  <a:ext cx="24" cy="1"/>
                </a:xfrm>
                <a:custGeom>
                  <a:avLst/>
                  <a:gdLst>
                    <a:gd name="T0" fmla="*/ 23 w 24"/>
                    <a:gd name="T1" fmla="*/ 0 h 1"/>
                    <a:gd name="T2" fmla="*/ 8 w 24"/>
                    <a:gd name="T3" fmla="*/ 0 h 1"/>
                    <a:gd name="T4" fmla="*/ 0 w 24"/>
                    <a:gd name="T5" fmla="*/ 0 h 1"/>
                    <a:gd name="T6" fmla="*/ 7 w 24"/>
                    <a:gd name="T7" fmla="*/ 0 h 1"/>
                    <a:gd name="T8" fmla="*/ 23 w 2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"/>
                    <a:gd name="T17" fmla="*/ 24 w 2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">
                      <a:moveTo>
                        <a:pt x="23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94" name="Freeform 285"/>
                <p:cNvSpPr>
                  <a:spLocks/>
                </p:cNvSpPr>
                <p:nvPr/>
              </p:nvSpPr>
              <p:spPr bwMode="auto">
                <a:xfrm>
                  <a:off x="1031" y="2425"/>
                  <a:ext cx="101" cy="27"/>
                </a:xfrm>
                <a:custGeom>
                  <a:avLst/>
                  <a:gdLst>
                    <a:gd name="T0" fmla="*/ 100 w 101"/>
                    <a:gd name="T1" fmla="*/ 26 h 27"/>
                    <a:gd name="T2" fmla="*/ 87 w 101"/>
                    <a:gd name="T3" fmla="*/ 21 h 27"/>
                    <a:gd name="T4" fmla="*/ 75 w 101"/>
                    <a:gd name="T5" fmla="*/ 15 h 27"/>
                    <a:gd name="T6" fmla="*/ 58 w 101"/>
                    <a:gd name="T7" fmla="*/ 12 h 27"/>
                    <a:gd name="T8" fmla="*/ 38 w 101"/>
                    <a:gd name="T9" fmla="*/ 7 h 27"/>
                    <a:gd name="T10" fmla="*/ 16 w 101"/>
                    <a:gd name="T11" fmla="*/ 2 h 27"/>
                    <a:gd name="T12" fmla="*/ 0 w 101"/>
                    <a:gd name="T13" fmla="*/ 2 h 27"/>
                    <a:gd name="T14" fmla="*/ 18 w 101"/>
                    <a:gd name="T15" fmla="*/ 0 h 27"/>
                    <a:gd name="T16" fmla="*/ 28 w 101"/>
                    <a:gd name="T17" fmla="*/ 2 h 27"/>
                    <a:gd name="T18" fmla="*/ 42 w 101"/>
                    <a:gd name="T19" fmla="*/ 6 h 27"/>
                    <a:gd name="T20" fmla="*/ 60 w 101"/>
                    <a:gd name="T21" fmla="*/ 11 h 27"/>
                    <a:gd name="T22" fmla="*/ 76 w 101"/>
                    <a:gd name="T23" fmla="*/ 12 h 27"/>
                    <a:gd name="T24" fmla="*/ 84 w 101"/>
                    <a:gd name="T25" fmla="*/ 18 h 27"/>
                    <a:gd name="T26" fmla="*/ 100 w 101"/>
                    <a:gd name="T27" fmla="*/ 26 h 2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01"/>
                    <a:gd name="T43" fmla="*/ 0 h 27"/>
                    <a:gd name="T44" fmla="*/ 101 w 101"/>
                    <a:gd name="T45" fmla="*/ 27 h 2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01" h="27">
                      <a:moveTo>
                        <a:pt x="100" y="26"/>
                      </a:moveTo>
                      <a:lnTo>
                        <a:pt x="87" y="21"/>
                      </a:lnTo>
                      <a:lnTo>
                        <a:pt x="75" y="15"/>
                      </a:lnTo>
                      <a:lnTo>
                        <a:pt x="58" y="12"/>
                      </a:lnTo>
                      <a:lnTo>
                        <a:pt x="38" y="7"/>
                      </a:lnTo>
                      <a:lnTo>
                        <a:pt x="16" y="2"/>
                      </a:lnTo>
                      <a:lnTo>
                        <a:pt x="0" y="2"/>
                      </a:lnTo>
                      <a:lnTo>
                        <a:pt x="18" y="0"/>
                      </a:lnTo>
                      <a:lnTo>
                        <a:pt x="28" y="2"/>
                      </a:lnTo>
                      <a:lnTo>
                        <a:pt x="42" y="6"/>
                      </a:lnTo>
                      <a:lnTo>
                        <a:pt x="60" y="11"/>
                      </a:lnTo>
                      <a:lnTo>
                        <a:pt x="76" y="12"/>
                      </a:lnTo>
                      <a:lnTo>
                        <a:pt x="84" y="18"/>
                      </a:lnTo>
                      <a:lnTo>
                        <a:pt x="100" y="26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95" name="Freeform 286"/>
                <p:cNvSpPr>
                  <a:spLocks/>
                </p:cNvSpPr>
                <p:nvPr/>
              </p:nvSpPr>
              <p:spPr bwMode="auto">
                <a:xfrm>
                  <a:off x="996" y="2419"/>
                  <a:ext cx="24" cy="17"/>
                </a:xfrm>
                <a:custGeom>
                  <a:avLst/>
                  <a:gdLst>
                    <a:gd name="T0" fmla="*/ 0 w 24"/>
                    <a:gd name="T1" fmla="*/ 0 h 17"/>
                    <a:gd name="T2" fmla="*/ 9 w 24"/>
                    <a:gd name="T3" fmla="*/ 8 h 17"/>
                    <a:gd name="T4" fmla="*/ 23 w 24"/>
                    <a:gd name="T5" fmla="*/ 16 h 17"/>
                    <a:gd name="T6" fmla="*/ 12 w 24"/>
                    <a:gd name="T7" fmla="*/ 8 h 17"/>
                    <a:gd name="T8" fmla="*/ 0 w 24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7"/>
                    <a:gd name="T17" fmla="*/ 24 w 2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7">
                      <a:moveTo>
                        <a:pt x="0" y="0"/>
                      </a:moveTo>
                      <a:lnTo>
                        <a:pt x="9" y="8"/>
                      </a:lnTo>
                      <a:lnTo>
                        <a:pt x="23" y="16"/>
                      </a:lnTo>
                      <a:lnTo>
                        <a:pt x="12" y="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96" name="Freeform 287"/>
                <p:cNvSpPr>
                  <a:spLocks/>
                </p:cNvSpPr>
                <p:nvPr/>
              </p:nvSpPr>
              <p:spPr bwMode="auto">
                <a:xfrm>
                  <a:off x="1076" y="2420"/>
                  <a:ext cx="52" cy="17"/>
                </a:xfrm>
                <a:custGeom>
                  <a:avLst/>
                  <a:gdLst>
                    <a:gd name="T0" fmla="*/ 47 w 52"/>
                    <a:gd name="T1" fmla="*/ 12 h 17"/>
                    <a:gd name="T2" fmla="*/ 51 w 52"/>
                    <a:gd name="T3" fmla="*/ 16 h 17"/>
                    <a:gd name="T4" fmla="*/ 33 w 52"/>
                    <a:gd name="T5" fmla="*/ 9 h 17"/>
                    <a:gd name="T6" fmla="*/ 19 w 52"/>
                    <a:gd name="T7" fmla="*/ 6 h 17"/>
                    <a:gd name="T8" fmla="*/ 7 w 52"/>
                    <a:gd name="T9" fmla="*/ 2 h 17"/>
                    <a:gd name="T10" fmla="*/ 0 w 52"/>
                    <a:gd name="T11" fmla="*/ 0 h 17"/>
                    <a:gd name="T12" fmla="*/ 18 w 52"/>
                    <a:gd name="T13" fmla="*/ 3 h 17"/>
                    <a:gd name="T14" fmla="*/ 32 w 52"/>
                    <a:gd name="T15" fmla="*/ 7 h 17"/>
                    <a:gd name="T16" fmla="*/ 47 w 52"/>
                    <a:gd name="T17" fmla="*/ 12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2"/>
                    <a:gd name="T28" fmla="*/ 0 h 17"/>
                    <a:gd name="T29" fmla="*/ 52 w 52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2" h="17">
                      <a:moveTo>
                        <a:pt x="47" y="12"/>
                      </a:moveTo>
                      <a:lnTo>
                        <a:pt x="51" y="16"/>
                      </a:lnTo>
                      <a:lnTo>
                        <a:pt x="33" y="9"/>
                      </a:lnTo>
                      <a:lnTo>
                        <a:pt x="19" y="6"/>
                      </a:lnTo>
                      <a:lnTo>
                        <a:pt x="7" y="2"/>
                      </a:lnTo>
                      <a:lnTo>
                        <a:pt x="0" y="0"/>
                      </a:lnTo>
                      <a:lnTo>
                        <a:pt x="18" y="3"/>
                      </a:lnTo>
                      <a:lnTo>
                        <a:pt x="32" y="7"/>
                      </a:lnTo>
                      <a:lnTo>
                        <a:pt x="47" y="12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97" name="Freeform 288"/>
                <p:cNvSpPr>
                  <a:spLocks/>
                </p:cNvSpPr>
                <p:nvPr/>
              </p:nvSpPr>
              <p:spPr bwMode="auto">
                <a:xfrm>
                  <a:off x="1002" y="2406"/>
                  <a:ext cx="46" cy="17"/>
                </a:xfrm>
                <a:custGeom>
                  <a:avLst/>
                  <a:gdLst>
                    <a:gd name="T0" fmla="*/ 45 w 46"/>
                    <a:gd name="T1" fmla="*/ 16 h 17"/>
                    <a:gd name="T2" fmla="*/ 34 w 46"/>
                    <a:gd name="T3" fmla="*/ 16 h 17"/>
                    <a:gd name="T4" fmla="*/ 18 w 46"/>
                    <a:gd name="T5" fmla="*/ 16 h 17"/>
                    <a:gd name="T6" fmla="*/ 0 w 46"/>
                    <a:gd name="T7" fmla="*/ 0 h 17"/>
                    <a:gd name="T8" fmla="*/ 20 w 46"/>
                    <a:gd name="T9" fmla="*/ 0 h 17"/>
                    <a:gd name="T10" fmla="*/ 45 w 46"/>
                    <a:gd name="T11" fmla="*/ 16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6"/>
                    <a:gd name="T19" fmla="*/ 0 h 17"/>
                    <a:gd name="T20" fmla="*/ 46 w 46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6" h="17">
                      <a:moveTo>
                        <a:pt x="45" y="16"/>
                      </a:moveTo>
                      <a:lnTo>
                        <a:pt x="34" y="16"/>
                      </a:lnTo>
                      <a:lnTo>
                        <a:pt x="18" y="16"/>
                      </a:lnTo>
                      <a:lnTo>
                        <a:pt x="0" y="0"/>
                      </a:lnTo>
                      <a:lnTo>
                        <a:pt x="20" y="0"/>
                      </a:lnTo>
                      <a:lnTo>
                        <a:pt x="45" y="16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98" name="Freeform 289"/>
                <p:cNvSpPr>
                  <a:spLocks/>
                </p:cNvSpPr>
                <p:nvPr/>
              </p:nvSpPr>
              <p:spPr bwMode="auto">
                <a:xfrm>
                  <a:off x="1087" y="2464"/>
                  <a:ext cx="1" cy="17"/>
                </a:xfrm>
                <a:custGeom>
                  <a:avLst/>
                  <a:gdLst>
                    <a:gd name="T0" fmla="*/ 0 w 1"/>
                    <a:gd name="T1" fmla="*/ 0 h 17"/>
                    <a:gd name="T2" fmla="*/ 0 w 1"/>
                    <a:gd name="T3" fmla="*/ 4 h 17"/>
                    <a:gd name="T4" fmla="*/ 0 w 1"/>
                    <a:gd name="T5" fmla="*/ 16 h 17"/>
                    <a:gd name="T6" fmla="*/ 0 w 1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99" name="Freeform 290"/>
                <p:cNvSpPr>
                  <a:spLocks/>
                </p:cNvSpPr>
                <p:nvPr/>
              </p:nvSpPr>
              <p:spPr bwMode="auto">
                <a:xfrm>
                  <a:off x="1116" y="2453"/>
                  <a:ext cx="17" cy="17"/>
                </a:xfrm>
                <a:custGeom>
                  <a:avLst/>
                  <a:gdLst>
                    <a:gd name="T0" fmla="*/ 5 w 17"/>
                    <a:gd name="T1" fmla="*/ 0 h 17"/>
                    <a:gd name="T2" fmla="*/ 0 w 17"/>
                    <a:gd name="T3" fmla="*/ 6 h 17"/>
                    <a:gd name="T4" fmla="*/ 10 w 17"/>
                    <a:gd name="T5" fmla="*/ 14 h 17"/>
                    <a:gd name="T6" fmla="*/ 16 w 17"/>
                    <a:gd name="T7" fmla="*/ 16 h 17"/>
                    <a:gd name="T8" fmla="*/ 10 w 17"/>
                    <a:gd name="T9" fmla="*/ 11 h 17"/>
                    <a:gd name="T10" fmla="*/ 5 w 17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17"/>
                    <a:gd name="T20" fmla="*/ 17 w 17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17">
                      <a:moveTo>
                        <a:pt x="5" y="0"/>
                      </a:moveTo>
                      <a:lnTo>
                        <a:pt x="0" y="6"/>
                      </a:lnTo>
                      <a:lnTo>
                        <a:pt x="10" y="14"/>
                      </a:lnTo>
                      <a:lnTo>
                        <a:pt x="16" y="16"/>
                      </a:lnTo>
                      <a:lnTo>
                        <a:pt x="10" y="11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00" name="Freeform 291"/>
                <p:cNvSpPr>
                  <a:spLocks/>
                </p:cNvSpPr>
                <p:nvPr/>
              </p:nvSpPr>
              <p:spPr bwMode="auto">
                <a:xfrm>
                  <a:off x="1129" y="2441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8 h 17"/>
                    <a:gd name="T4" fmla="*/ 6 w 17"/>
                    <a:gd name="T5" fmla="*/ 12 h 17"/>
                    <a:gd name="T6" fmla="*/ 16 w 17"/>
                    <a:gd name="T7" fmla="*/ 16 h 17"/>
                    <a:gd name="T8" fmla="*/ 6 w 17"/>
                    <a:gd name="T9" fmla="*/ 10 h 17"/>
                    <a:gd name="T10" fmla="*/ 0 w 17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17"/>
                    <a:gd name="T20" fmla="*/ 17 w 17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17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6" y="12"/>
                      </a:lnTo>
                      <a:lnTo>
                        <a:pt x="16" y="16"/>
                      </a:lnTo>
                      <a:lnTo>
                        <a:pt x="6" y="1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01" name="Freeform 292"/>
                <p:cNvSpPr>
                  <a:spLocks/>
                </p:cNvSpPr>
                <p:nvPr/>
              </p:nvSpPr>
              <p:spPr bwMode="auto">
                <a:xfrm>
                  <a:off x="961" y="2418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0 w 17"/>
                    <a:gd name="T3" fmla="*/ 7 h 17"/>
                    <a:gd name="T4" fmla="*/ 0 w 17"/>
                    <a:gd name="T5" fmla="*/ 16 h 17"/>
                    <a:gd name="T6" fmla="*/ 16 w 17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17"/>
                    <a:gd name="T14" fmla="*/ 17 w 17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17">
                      <a:moveTo>
                        <a:pt x="16" y="0"/>
                      </a:moveTo>
                      <a:lnTo>
                        <a:pt x="0" y="7"/>
                      </a:lnTo>
                      <a:lnTo>
                        <a:pt x="0" y="16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02" name="Freeform 293"/>
                <p:cNvSpPr>
                  <a:spLocks/>
                </p:cNvSpPr>
                <p:nvPr/>
              </p:nvSpPr>
              <p:spPr bwMode="auto">
                <a:xfrm>
                  <a:off x="896" y="2464"/>
                  <a:ext cx="68" cy="17"/>
                </a:xfrm>
                <a:custGeom>
                  <a:avLst/>
                  <a:gdLst>
                    <a:gd name="T0" fmla="*/ 67 w 68"/>
                    <a:gd name="T1" fmla="*/ 0 h 17"/>
                    <a:gd name="T2" fmla="*/ 37 w 68"/>
                    <a:gd name="T3" fmla="*/ 9 h 17"/>
                    <a:gd name="T4" fmla="*/ 0 w 68"/>
                    <a:gd name="T5" fmla="*/ 16 h 17"/>
                    <a:gd name="T6" fmla="*/ 28 w 68"/>
                    <a:gd name="T7" fmla="*/ 13 h 17"/>
                    <a:gd name="T8" fmla="*/ 67 w 68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"/>
                    <a:gd name="T16" fmla="*/ 0 h 17"/>
                    <a:gd name="T17" fmla="*/ 68 w 68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" h="17">
                      <a:moveTo>
                        <a:pt x="67" y="0"/>
                      </a:moveTo>
                      <a:lnTo>
                        <a:pt x="37" y="9"/>
                      </a:lnTo>
                      <a:lnTo>
                        <a:pt x="0" y="16"/>
                      </a:lnTo>
                      <a:lnTo>
                        <a:pt x="28" y="13"/>
                      </a:lnTo>
                      <a:lnTo>
                        <a:pt x="67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03" name="Freeform 294"/>
                <p:cNvSpPr>
                  <a:spLocks/>
                </p:cNvSpPr>
                <p:nvPr/>
              </p:nvSpPr>
              <p:spPr bwMode="auto">
                <a:xfrm>
                  <a:off x="896" y="2431"/>
                  <a:ext cx="49" cy="20"/>
                </a:xfrm>
                <a:custGeom>
                  <a:avLst/>
                  <a:gdLst>
                    <a:gd name="T0" fmla="*/ 48 w 49"/>
                    <a:gd name="T1" fmla="*/ 0 h 20"/>
                    <a:gd name="T2" fmla="*/ 21 w 49"/>
                    <a:gd name="T3" fmla="*/ 13 h 20"/>
                    <a:gd name="T4" fmla="*/ 0 w 49"/>
                    <a:gd name="T5" fmla="*/ 19 h 20"/>
                    <a:gd name="T6" fmla="*/ 20 w 49"/>
                    <a:gd name="T7" fmla="*/ 11 h 20"/>
                    <a:gd name="T8" fmla="*/ 48 w 49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20"/>
                    <a:gd name="T17" fmla="*/ 49 w 49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20">
                      <a:moveTo>
                        <a:pt x="48" y="0"/>
                      </a:moveTo>
                      <a:lnTo>
                        <a:pt x="21" y="13"/>
                      </a:lnTo>
                      <a:lnTo>
                        <a:pt x="0" y="19"/>
                      </a:lnTo>
                      <a:lnTo>
                        <a:pt x="20" y="11"/>
                      </a:lnTo>
                      <a:lnTo>
                        <a:pt x="48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838" name="Freeform 295"/>
              <p:cNvSpPr>
                <a:spLocks/>
              </p:cNvSpPr>
              <p:nvPr/>
            </p:nvSpPr>
            <p:spPr bwMode="auto">
              <a:xfrm>
                <a:off x="220" y="2663"/>
                <a:ext cx="906" cy="749"/>
              </a:xfrm>
              <a:custGeom>
                <a:avLst/>
                <a:gdLst>
                  <a:gd name="T0" fmla="*/ 728 w 906"/>
                  <a:gd name="T1" fmla="*/ 498 h 749"/>
                  <a:gd name="T2" fmla="*/ 720 w 906"/>
                  <a:gd name="T3" fmla="*/ 731 h 749"/>
                  <a:gd name="T4" fmla="*/ 783 w 906"/>
                  <a:gd name="T5" fmla="*/ 748 h 749"/>
                  <a:gd name="T6" fmla="*/ 829 w 906"/>
                  <a:gd name="T7" fmla="*/ 745 h 749"/>
                  <a:gd name="T8" fmla="*/ 870 w 906"/>
                  <a:gd name="T9" fmla="*/ 733 h 749"/>
                  <a:gd name="T10" fmla="*/ 892 w 906"/>
                  <a:gd name="T11" fmla="*/ 520 h 749"/>
                  <a:gd name="T12" fmla="*/ 895 w 906"/>
                  <a:gd name="T13" fmla="*/ 389 h 749"/>
                  <a:gd name="T14" fmla="*/ 895 w 906"/>
                  <a:gd name="T15" fmla="*/ 338 h 749"/>
                  <a:gd name="T16" fmla="*/ 905 w 906"/>
                  <a:gd name="T17" fmla="*/ 296 h 749"/>
                  <a:gd name="T18" fmla="*/ 905 w 906"/>
                  <a:gd name="T19" fmla="*/ 261 h 749"/>
                  <a:gd name="T20" fmla="*/ 894 w 906"/>
                  <a:gd name="T21" fmla="*/ 231 h 749"/>
                  <a:gd name="T22" fmla="*/ 855 w 906"/>
                  <a:gd name="T23" fmla="*/ 190 h 749"/>
                  <a:gd name="T24" fmla="*/ 807 w 906"/>
                  <a:gd name="T25" fmla="*/ 167 h 749"/>
                  <a:gd name="T26" fmla="*/ 700 w 906"/>
                  <a:gd name="T27" fmla="*/ 127 h 749"/>
                  <a:gd name="T28" fmla="*/ 542 w 906"/>
                  <a:gd name="T29" fmla="*/ 89 h 749"/>
                  <a:gd name="T30" fmla="*/ 511 w 906"/>
                  <a:gd name="T31" fmla="*/ 87 h 749"/>
                  <a:gd name="T32" fmla="*/ 491 w 906"/>
                  <a:gd name="T33" fmla="*/ 89 h 749"/>
                  <a:gd name="T34" fmla="*/ 485 w 906"/>
                  <a:gd name="T35" fmla="*/ 81 h 749"/>
                  <a:gd name="T36" fmla="*/ 477 w 906"/>
                  <a:gd name="T37" fmla="*/ 73 h 749"/>
                  <a:gd name="T38" fmla="*/ 467 w 906"/>
                  <a:gd name="T39" fmla="*/ 74 h 749"/>
                  <a:gd name="T40" fmla="*/ 453 w 906"/>
                  <a:gd name="T41" fmla="*/ 76 h 749"/>
                  <a:gd name="T42" fmla="*/ 447 w 906"/>
                  <a:gd name="T43" fmla="*/ 60 h 749"/>
                  <a:gd name="T44" fmla="*/ 435 w 906"/>
                  <a:gd name="T45" fmla="*/ 51 h 749"/>
                  <a:gd name="T46" fmla="*/ 423 w 906"/>
                  <a:gd name="T47" fmla="*/ 49 h 749"/>
                  <a:gd name="T48" fmla="*/ 406 w 906"/>
                  <a:gd name="T49" fmla="*/ 49 h 749"/>
                  <a:gd name="T50" fmla="*/ 409 w 906"/>
                  <a:gd name="T51" fmla="*/ 35 h 749"/>
                  <a:gd name="T52" fmla="*/ 390 w 906"/>
                  <a:gd name="T53" fmla="*/ 0 h 749"/>
                  <a:gd name="T54" fmla="*/ 22 w 906"/>
                  <a:gd name="T55" fmla="*/ 9 h 749"/>
                  <a:gd name="T56" fmla="*/ 23 w 906"/>
                  <a:gd name="T57" fmla="*/ 47 h 749"/>
                  <a:gd name="T58" fmla="*/ 17 w 906"/>
                  <a:gd name="T59" fmla="*/ 81 h 749"/>
                  <a:gd name="T60" fmla="*/ 11 w 906"/>
                  <a:gd name="T61" fmla="*/ 105 h 749"/>
                  <a:gd name="T62" fmla="*/ 5 w 906"/>
                  <a:gd name="T63" fmla="*/ 135 h 749"/>
                  <a:gd name="T64" fmla="*/ 0 w 906"/>
                  <a:gd name="T65" fmla="*/ 184 h 749"/>
                  <a:gd name="T66" fmla="*/ 6 w 906"/>
                  <a:gd name="T67" fmla="*/ 213 h 749"/>
                  <a:gd name="T68" fmla="*/ 17 w 906"/>
                  <a:gd name="T69" fmla="*/ 240 h 749"/>
                  <a:gd name="T70" fmla="*/ 30 w 906"/>
                  <a:gd name="T71" fmla="*/ 262 h 749"/>
                  <a:gd name="T72" fmla="*/ 47 w 906"/>
                  <a:gd name="T73" fmla="*/ 271 h 749"/>
                  <a:gd name="T74" fmla="*/ 73 w 906"/>
                  <a:gd name="T75" fmla="*/ 279 h 749"/>
                  <a:gd name="T76" fmla="*/ 109 w 906"/>
                  <a:gd name="T77" fmla="*/ 290 h 749"/>
                  <a:gd name="T78" fmla="*/ 125 w 906"/>
                  <a:gd name="T79" fmla="*/ 309 h 749"/>
                  <a:gd name="T80" fmla="*/ 144 w 906"/>
                  <a:gd name="T81" fmla="*/ 325 h 749"/>
                  <a:gd name="T82" fmla="*/ 174 w 906"/>
                  <a:gd name="T83" fmla="*/ 338 h 749"/>
                  <a:gd name="T84" fmla="*/ 209 w 906"/>
                  <a:gd name="T85" fmla="*/ 349 h 749"/>
                  <a:gd name="T86" fmla="*/ 265 w 906"/>
                  <a:gd name="T87" fmla="*/ 356 h 749"/>
                  <a:gd name="T88" fmla="*/ 313 w 906"/>
                  <a:gd name="T89" fmla="*/ 356 h 749"/>
                  <a:gd name="T90" fmla="*/ 349 w 906"/>
                  <a:gd name="T91" fmla="*/ 352 h 749"/>
                  <a:gd name="T92" fmla="*/ 382 w 906"/>
                  <a:gd name="T93" fmla="*/ 349 h 749"/>
                  <a:gd name="T94" fmla="*/ 406 w 906"/>
                  <a:gd name="T95" fmla="*/ 363 h 749"/>
                  <a:gd name="T96" fmla="*/ 455 w 906"/>
                  <a:gd name="T97" fmla="*/ 360 h 749"/>
                  <a:gd name="T98" fmla="*/ 651 w 906"/>
                  <a:gd name="T99" fmla="*/ 378 h 749"/>
                  <a:gd name="T100" fmla="*/ 696 w 906"/>
                  <a:gd name="T101" fmla="*/ 387 h 749"/>
                  <a:gd name="T102" fmla="*/ 703 w 906"/>
                  <a:gd name="T103" fmla="*/ 397 h 749"/>
                  <a:gd name="T104" fmla="*/ 731 w 906"/>
                  <a:gd name="T105" fmla="*/ 401 h 749"/>
                  <a:gd name="T106" fmla="*/ 720 w 906"/>
                  <a:gd name="T107" fmla="*/ 419 h 749"/>
                  <a:gd name="T108" fmla="*/ 729 w 906"/>
                  <a:gd name="T109" fmla="*/ 442 h 749"/>
                  <a:gd name="T110" fmla="*/ 728 w 906"/>
                  <a:gd name="T111" fmla="*/ 498 h 74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06"/>
                  <a:gd name="T169" fmla="*/ 0 h 749"/>
                  <a:gd name="T170" fmla="*/ 906 w 906"/>
                  <a:gd name="T171" fmla="*/ 749 h 74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06" h="749">
                    <a:moveTo>
                      <a:pt x="728" y="498"/>
                    </a:moveTo>
                    <a:lnTo>
                      <a:pt x="720" y="731"/>
                    </a:lnTo>
                    <a:lnTo>
                      <a:pt x="783" y="748"/>
                    </a:lnTo>
                    <a:lnTo>
                      <a:pt x="829" y="745"/>
                    </a:lnTo>
                    <a:lnTo>
                      <a:pt x="870" y="733"/>
                    </a:lnTo>
                    <a:lnTo>
                      <a:pt x="892" y="520"/>
                    </a:lnTo>
                    <a:lnTo>
                      <a:pt x="895" y="389"/>
                    </a:lnTo>
                    <a:lnTo>
                      <a:pt x="895" y="338"/>
                    </a:lnTo>
                    <a:lnTo>
                      <a:pt x="905" y="296"/>
                    </a:lnTo>
                    <a:lnTo>
                      <a:pt x="905" y="261"/>
                    </a:lnTo>
                    <a:lnTo>
                      <a:pt x="894" y="231"/>
                    </a:lnTo>
                    <a:lnTo>
                      <a:pt x="855" y="190"/>
                    </a:lnTo>
                    <a:lnTo>
                      <a:pt x="807" y="167"/>
                    </a:lnTo>
                    <a:lnTo>
                      <a:pt x="700" y="127"/>
                    </a:lnTo>
                    <a:lnTo>
                      <a:pt x="542" y="89"/>
                    </a:lnTo>
                    <a:lnTo>
                      <a:pt x="511" y="87"/>
                    </a:lnTo>
                    <a:lnTo>
                      <a:pt x="491" y="89"/>
                    </a:lnTo>
                    <a:lnTo>
                      <a:pt x="485" y="81"/>
                    </a:lnTo>
                    <a:lnTo>
                      <a:pt x="477" y="73"/>
                    </a:lnTo>
                    <a:lnTo>
                      <a:pt x="467" y="74"/>
                    </a:lnTo>
                    <a:lnTo>
                      <a:pt x="453" y="76"/>
                    </a:lnTo>
                    <a:lnTo>
                      <a:pt x="447" y="60"/>
                    </a:lnTo>
                    <a:lnTo>
                      <a:pt x="435" y="51"/>
                    </a:lnTo>
                    <a:lnTo>
                      <a:pt x="423" y="49"/>
                    </a:lnTo>
                    <a:lnTo>
                      <a:pt x="406" y="49"/>
                    </a:lnTo>
                    <a:lnTo>
                      <a:pt x="409" y="35"/>
                    </a:lnTo>
                    <a:lnTo>
                      <a:pt x="390" y="0"/>
                    </a:lnTo>
                    <a:lnTo>
                      <a:pt x="22" y="9"/>
                    </a:lnTo>
                    <a:lnTo>
                      <a:pt x="23" y="47"/>
                    </a:lnTo>
                    <a:lnTo>
                      <a:pt x="17" y="81"/>
                    </a:lnTo>
                    <a:lnTo>
                      <a:pt x="11" y="105"/>
                    </a:lnTo>
                    <a:lnTo>
                      <a:pt x="5" y="135"/>
                    </a:lnTo>
                    <a:lnTo>
                      <a:pt x="0" y="184"/>
                    </a:lnTo>
                    <a:lnTo>
                      <a:pt x="6" y="213"/>
                    </a:lnTo>
                    <a:lnTo>
                      <a:pt x="17" y="240"/>
                    </a:lnTo>
                    <a:lnTo>
                      <a:pt x="30" y="262"/>
                    </a:lnTo>
                    <a:lnTo>
                      <a:pt x="47" y="271"/>
                    </a:lnTo>
                    <a:lnTo>
                      <a:pt x="73" y="279"/>
                    </a:lnTo>
                    <a:lnTo>
                      <a:pt x="109" y="290"/>
                    </a:lnTo>
                    <a:lnTo>
                      <a:pt x="125" y="309"/>
                    </a:lnTo>
                    <a:lnTo>
                      <a:pt x="144" y="325"/>
                    </a:lnTo>
                    <a:lnTo>
                      <a:pt x="174" y="338"/>
                    </a:lnTo>
                    <a:lnTo>
                      <a:pt x="209" y="349"/>
                    </a:lnTo>
                    <a:lnTo>
                      <a:pt x="265" y="356"/>
                    </a:lnTo>
                    <a:lnTo>
                      <a:pt x="313" y="356"/>
                    </a:lnTo>
                    <a:lnTo>
                      <a:pt x="349" y="352"/>
                    </a:lnTo>
                    <a:lnTo>
                      <a:pt x="382" y="349"/>
                    </a:lnTo>
                    <a:lnTo>
                      <a:pt x="406" y="363"/>
                    </a:lnTo>
                    <a:lnTo>
                      <a:pt x="455" y="360"/>
                    </a:lnTo>
                    <a:lnTo>
                      <a:pt x="651" y="378"/>
                    </a:lnTo>
                    <a:lnTo>
                      <a:pt x="696" y="387"/>
                    </a:lnTo>
                    <a:lnTo>
                      <a:pt x="703" y="397"/>
                    </a:lnTo>
                    <a:lnTo>
                      <a:pt x="731" y="401"/>
                    </a:lnTo>
                    <a:lnTo>
                      <a:pt x="720" y="419"/>
                    </a:lnTo>
                    <a:lnTo>
                      <a:pt x="729" y="442"/>
                    </a:lnTo>
                    <a:lnTo>
                      <a:pt x="728" y="498"/>
                    </a:lnTo>
                  </a:path>
                </a:pathLst>
              </a:custGeom>
              <a:solidFill>
                <a:srgbClr val="60606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9" name="Freeform 296"/>
              <p:cNvSpPr>
                <a:spLocks/>
              </p:cNvSpPr>
              <p:nvPr/>
            </p:nvSpPr>
            <p:spPr bwMode="auto">
              <a:xfrm>
                <a:off x="237" y="2699"/>
                <a:ext cx="883" cy="697"/>
              </a:xfrm>
              <a:custGeom>
                <a:avLst/>
                <a:gdLst>
                  <a:gd name="T0" fmla="*/ 28 w 883"/>
                  <a:gd name="T1" fmla="*/ 38 h 697"/>
                  <a:gd name="T2" fmla="*/ 6 w 883"/>
                  <a:gd name="T3" fmla="*/ 84 h 697"/>
                  <a:gd name="T4" fmla="*/ 24 w 883"/>
                  <a:gd name="T5" fmla="*/ 219 h 697"/>
                  <a:gd name="T6" fmla="*/ 72 w 883"/>
                  <a:gd name="T7" fmla="*/ 219 h 697"/>
                  <a:gd name="T8" fmla="*/ 126 w 883"/>
                  <a:gd name="T9" fmla="*/ 267 h 697"/>
                  <a:gd name="T10" fmla="*/ 252 w 883"/>
                  <a:gd name="T11" fmla="*/ 299 h 697"/>
                  <a:gd name="T12" fmla="*/ 370 w 883"/>
                  <a:gd name="T13" fmla="*/ 299 h 697"/>
                  <a:gd name="T14" fmla="*/ 326 w 883"/>
                  <a:gd name="T15" fmla="*/ 252 h 697"/>
                  <a:gd name="T16" fmla="*/ 382 w 883"/>
                  <a:gd name="T17" fmla="*/ 297 h 697"/>
                  <a:gd name="T18" fmla="*/ 440 w 883"/>
                  <a:gd name="T19" fmla="*/ 309 h 697"/>
                  <a:gd name="T20" fmla="*/ 401 w 883"/>
                  <a:gd name="T21" fmla="*/ 279 h 697"/>
                  <a:gd name="T22" fmla="*/ 464 w 883"/>
                  <a:gd name="T23" fmla="*/ 313 h 697"/>
                  <a:gd name="T24" fmla="*/ 665 w 883"/>
                  <a:gd name="T25" fmla="*/ 341 h 697"/>
                  <a:gd name="T26" fmla="*/ 720 w 883"/>
                  <a:gd name="T27" fmla="*/ 358 h 697"/>
                  <a:gd name="T28" fmla="*/ 771 w 883"/>
                  <a:gd name="T29" fmla="*/ 346 h 697"/>
                  <a:gd name="T30" fmla="*/ 724 w 883"/>
                  <a:gd name="T31" fmla="*/ 367 h 697"/>
                  <a:gd name="T32" fmla="*/ 721 w 883"/>
                  <a:gd name="T33" fmla="*/ 402 h 697"/>
                  <a:gd name="T34" fmla="*/ 775 w 883"/>
                  <a:gd name="T35" fmla="*/ 696 h 697"/>
                  <a:gd name="T36" fmla="*/ 870 w 883"/>
                  <a:gd name="T37" fmla="*/ 455 h 697"/>
                  <a:gd name="T38" fmla="*/ 882 w 883"/>
                  <a:gd name="T39" fmla="*/ 262 h 697"/>
                  <a:gd name="T40" fmla="*/ 857 w 883"/>
                  <a:gd name="T41" fmla="*/ 185 h 697"/>
                  <a:gd name="T42" fmla="*/ 754 w 883"/>
                  <a:gd name="T43" fmla="*/ 126 h 697"/>
                  <a:gd name="T44" fmla="*/ 535 w 883"/>
                  <a:gd name="T45" fmla="*/ 61 h 697"/>
                  <a:gd name="T46" fmla="*/ 461 w 883"/>
                  <a:gd name="T47" fmla="*/ 88 h 697"/>
                  <a:gd name="T48" fmla="*/ 430 w 883"/>
                  <a:gd name="T49" fmla="*/ 92 h 697"/>
                  <a:gd name="T50" fmla="*/ 468 w 883"/>
                  <a:gd name="T51" fmla="*/ 56 h 697"/>
                  <a:gd name="T52" fmla="*/ 444 w 883"/>
                  <a:gd name="T53" fmla="*/ 47 h 697"/>
                  <a:gd name="T54" fmla="*/ 421 w 883"/>
                  <a:gd name="T55" fmla="*/ 69 h 697"/>
                  <a:gd name="T56" fmla="*/ 419 w 883"/>
                  <a:gd name="T57" fmla="*/ 58 h 697"/>
                  <a:gd name="T58" fmla="*/ 423 w 883"/>
                  <a:gd name="T59" fmla="*/ 29 h 697"/>
                  <a:gd name="T60" fmla="*/ 368 w 883"/>
                  <a:gd name="T61" fmla="*/ 48 h 697"/>
                  <a:gd name="T62" fmla="*/ 374 w 883"/>
                  <a:gd name="T63" fmla="*/ 27 h 697"/>
                  <a:gd name="T64" fmla="*/ 386 w 883"/>
                  <a:gd name="T65" fmla="*/ 0 h 697"/>
                  <a:gd name="T66" fmla="*/ 330 w 883"/>
                  <a:gd name="T67" fmla="*/ 23 h 697"/>
                  <a:gd name="T68" fmla="*/ 228 w 883"/>
                  <a:gd name="T69" fmla="*/ 45 h 697"/>
                  <a:gd name="T70" fmla="*/ 206 w 883"/>
                  <a:gd name="T71" fmla="*/ 15 h 697"/>
                  <a:gd name="T72" fmla="*/ 181 w 883"/>
                  <a:gd name="T73" fmla="*/ 48 h 697"/>
                  <a:gd name="T74" fmla="*/ 130 w 883"/>
                  <a:gd name="T75" fmla="*/ 27 h 697"/>
                  <a:gd name="T76" fmla="*/ 108 w 883"/>
                  <a:gd name="T77" fmla="*/ 56 h 697"/>
                  <a:gd name="T78" fmla="*/ 45 w 883"/>
                  <a:gd name="T79" fmla="*/ 47 h 697"/>
                  <a:gd name="T80" fmla="*/ 29 w 883"/>
                  <a:gd name="T81" fmla="*/ 13 h 6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83"/>
                  <a:gd name="T124" fmla="*/ 0 h 697"/>
                  <a:gd name="T125" fmla="*/ 883 w 883"/>
                  <a:gd name="T126" fmla="*/ 697 h 6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83" h="697">
                    <a:moveTo>
                      <a:pt x="29" y="13"/>
                    </a:moveTo>
                    <a:lnTo>
                      <a:pt x="28" y="38"/>
                    </a:lnTo>
                    <a:lnTo>
                      <a:pt x="18" y="29"/>
                    </a:lnTo>
                    <a:lnTo>
                      <a:pt x="6" y="84"/>
                    </a:lnTo>
                    <a:lnTo>
                      <a:pt x="0" y="151"/>
                    </a:lnTo>
                    <a:lnTo>
                      <a:pt x="24" y="219"/>
                    </a:lnTo>
                    <a:lnTo>
                      <a:pt x="77" y="234"/>
                    </a:lnTo>
                    <a:lnTo>
                      <a:pt x="72" y="219"/>
                    </a:lnTo>
                    <a:lnTo>
                      <a:pt x="100" y="242"/>
                    </a:lnTo>
                    <a:lnTo>
                      <a:pt x="126" y="267"/>
                    </a:lnTo>
                    <a:lnTo>
                      <a:pt x="183" y="293"/>
                    </a:lnTo>
                    <a:lnTo>
                      <a:pt x="252" y="299"/>
                    </a:lnTo>
                    <a:lnTo>
                      <a:pt x="336" y="303"/>
                    </a:lnTo>
                    <a:lnTo>
                      <a:pt x="370" y="299"/>
                    </a:lnTo>
                    <a:lnTo>
                      <a:pt x="339" y="287"/>
                    </a:lnTo>
                    <a:lnTo>
                      <a:pt x="326" y="252"/>
                    </a:lnTo>
                    <a:lnTo>
                      <a:pt x="351" y="281"/>
                    </a:lnTo>
                    <a:lnTo>
                      <a:pt x="382" y="297"/>
                    </a:lnTo>
                    <a:lnTo>
                      <a:pt x="411" y="313"/>
                    </a:lnTo>
                    <a:lnTo>
                      <a:pt x="440" y="309"/>
                    </a:lnTo>
                    <a:lnTo>
                      <a:pt x="421" y="295"/>
                    </a:lnTo>
                    <a:lnTo>
                      <a:pt x="401" y="279"/>
                    </a:lnTo>
                    <a:lnTo>
                      <a:pt x="432" y="290"/>
                    </a:lnTo>
                    <a:lnTo>
                      <a:pt x="464" y="313"/>
                    </a:lnTo>
                    <a:lnTo>
                      <a:pt x="564" y="325"/>
                    </a:lnTo>
                    <a:lnTo>
                      <a:pt x="665" y="341"/>
                    </a:lnTo>
                    <a:lnTo>
                      <a:pt x="708" y="352"/>
                    </a:lnTo>
                    <a:lnTo>
                      <a:pt x="720" y="358"/>
                    </a:lnTo>
                    <a:lnTo>
                      <a:pt x="738" y="350"/>
                    </a:lnTo>
                    <a:lnTo>
                      <a:pt x="771" y="346"/>
                    </a:lnTo>
                    <a:lnTo>
                      <a:pt x="753" y="356"/>
                    </a:lnTo>
                    <a:lnTo>
                      <a:pt x="724" y="367"/>
                    </a:lnTo>
                    <a:lnTo>
                      <a:pt x="712" y="375"/>
                    </a:lnTo>
                    <a:lnTo>
                      <a:pt x="721" y="402"/>
                    </a:lnTo>
                    <a:lnTo>
                      <a:pt x="719" y="677"/>
                    </a:lnTo>
                    <a:lnTo>
                      <a:pt x="775" y="696"/>
                    </a:lnTo>
                    <a:lnTo>
                      <a:pt x="846" y="689"/>
                    </a:lnTo>
                    <a:lnTo>
                      <a:pt x="870" y="455"/>
                    </a:lnTo>
                    <a:lnTo>
                      <a:pt x="867" y="331"/>
                    </a:lnTo>
                    <a:lnTo>
                      <a:pt x="882" y="262"/>
                    </a:lnTo>
                    <a:lnTo>
                      <a:pt x="879" y="217"/>
                    </a:lnTo>
                    <a:lnTo>
                      <a:pt x="857" y="185"/>
                    </a:lnTo>
                    <a:lnTo>
                      <a:pt x="829" y="158"/>
                    </a:lnTo>
                    <a:lnTo>
                      <a:pt x="754" y="126"/>
                    </a:lnTo>
                    <a:lnTo>
                      <a:pt x="664" y="94"/>
                    </a:lnTo>
                    <a:lnTo>
                      <a:pt x="535" y="61"/>
                    </a:lnTo>
                    <a:lnTo>
                      <a:pt x="483" y="58"/>
                    </a:lnTo>
                    <a:lnTo>
                      <a:pt x="461" y="88"/>
                    </a:lnTo>
                    <a:lnTo>
                      <a:pt x="395" y="121"/>
                    </a:lnTo>
                    <a:lnTo>
                      <a:pt x="430" y="92"/>
                    </a:lnTo>
                    <a:lnTo>
                      <a:pt x="457" y="77"/>
                    </a:lnTo>
                    <a:lnTo>
                      <a:pt x="468" y="56"/>
                    </a:lnTo>
                    <a:lnTo>
                      <a:pt x="464" y="47"/>
                    </a:lnTo>
                    <a:lnTo>
                      <a:pt x="444" y="47"/>
                    </a:lnTo>
                    <a:lnTo>
                      <a:pt x="432" y="58"/>
                    </a:lnTo>
                    <a:lnTo>
                      <a:pt x="421" y="69"/>
                    </a:lnTo>
                    <a:lnTo>
                      <a:pt x="391" y="81"/>
                    </a:lnTo>
                    <a:lnTo>
                      <a:pt x="419" y="58"/>
                    </a:lnTo>
                    <a:lnTo>
                      <a:pt x="430" y="41"/>
                    </a:lnTo>
                    <a:lnTo>
                      <a:pt x="423" y="29"/>
                    </a:lnTo>
                    <a:lnTo>
                      <a:pt x="399" y="21"/>
                    </a:lnTo>
                    <a:lnTo>
                      <a:pt x="368" y="48"/>
                    </a:lnTo>
                    <a:lnTo>
                      <a:pt x="339" y="65"/>
                    </a:lnTo>
                    <a:lnTo>
                      <a:pt x="374" y="27"/>
                    </a:lnTo>
                    <a:lnTo>
                      <a:pt x="386" y="11"/>
                    </a:lnTo>
                    <a:lnTo>
                      <a:pt x="386" y="0"/>
                    </a:lnTo>
                    <a:lnTo>
                      <a:pt x="357" y="4"/>
                    </a:lnTo>
                    <a:lnTo>
                      <a:pt x="330" y="23"/>
                    </a:lnTo>
                    <a:lnTo>
                      <a:pt x="312" y="37"/>
                    </a:lnTo>
                    <a:lnTo>
                      <a:pt x="228" y="45"/>
                    </a:lnTo>
                    <a:lnTo>
                      <a:pt x="231" y="23"/>
                    </a:lnTo>
                    <a:lnTo>
                      <a:pt x="206" y="15"/>
                    </a:lnTo>
                    <a:lnTo>
                      <a:pt x="206" y="43"/>
                    </a:lnTo>
                    <a:lnTo>
                      <a:pt x="181" y="48"/>
                    </a:lnTo>
                    <a:lnTo>
                      <a:pt x="126" y="56"/>
                    </a:lnTo>
                    <a:lnTo>
                      <a:pt x="130" y="27"/>
                    </a:lnTo>
                    <a:lnTo>
                      <a:pt x="110" y="27"/>
                    </a:lnTo>
                    <a:lnTo>
                      <a:pt x="108" y="56"/>
                    </a:lnTo>
                    <a:lnTo>
                      <a:pt x="77" y="55"/>
                    </a:lnTo>
                    <a:lnTo>
                      <a:pt x="45" y="47"/>
                    </a:lnTo>
                    <a:lnTo>
                      <a:pt x="43" y="23"/>
                    </a:lnTo>
                    <a:lnTo>
                      <a:pt x="29" y="13"/>
                    </a:lnTo>
                  </a:path>
                </a:pathLst>
              </a:custGeom>
              <a:solidFill>
                <a:srgbClr val="80808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0" name="Freeform 297"/>
              <p:cNvSpPr>
                <a:spLocks/>
              </p:cNvSpPr>
              <p:nvPr/>
            </p:nvSpPr>
            <p:spPr bwMode="auto">
              <a:xfrm>
                <a:off x="661" y="2917"/>
                <a:ext cx="361" cy="87"/>
              </a:xfrm>
              <a:custGeom>
                <a:avLst/>
                <a:gdLst>
                  <a:gd name="T0" fmla="*/ 0 w 361"/>
                  <a:gd name="T1" fmla="*/ 0 h 87"/>
                  <a:gd name="T2" fmla="*/ 92 w 361"/>
                  <a:gd name="T3" fmla="*/ 4 h 87"/>
                  <a:gd name="T4" fmla="*/ 186 w 361"/>
                  <a:gd name="T5" fmla="*/ 26 h 87"/>
                  <a:gd name="T6" fmla="*/ 255 w 361"/>
                  <a:gd name="T7" fmla="*/ 30 h 87"/>
                  <a:gd name="T8" fmla="*/ 313 w 361"/>
                  <a:gd name="T9" fmla="*/ 41 h 87"/>
                  <a:gd name="T10" fmla="*/ 333 w 361"/>
                  <a:gd name="T11" fmla="*/ 69 h 87"/>
                  <a:gd name="T12" fmla="*/ 360 w 361"/>
                  <a:gd name="T13" fmla="*/ 86 h 87"/>
                  <a:gd name="T14" fmla="*/ 333 w 361"/>
                  <a:gd name="T15" fmla="*/ 80 h 87"/>
                  <a:gd name="T16" fmla="*/ 309 w 361"/>
                  <a:gd name="T17" fmla="*/ 48 h 87"/>
                  <a:gd name="T18" fmla="*/ 232 w 361"/>
                  <a:gd name="T19" fmla="*/ 34 h 87"/>
                  <a:gd name="T20" fmla="*/ 186 w 361"/>
                  <a:gd name="T21" fmla="*/ 34 h 87"/>
                  <a:gd name="T22" fmla="*/ 150 w 361"/>
                  <a:gd name="T23" fmla="*/ 26 h 87"/>
                  <a:gd name="T24" fmla="*/ 86 w 361"/>
                  <a:gd name="T25" fmla="*/ 9 h 87"/>
                  <a:gd name="T26" fmla="*/ 0 w 361"/>
                  <a:gd name="T27" fmla="*/ 0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61"/>
                  <a:gd name="T43" fmla="*/ 0 h 87"/>
                  <a:gd name="T44" fmla="*/ 361 w 361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61" h="87">
                    <a:moveTo>
                      <a:pt x="0" y="0"/>
                    </a:moveTo>
                    <a:lnTo>
                      <a:pt x="92" y="4"/>
                    </a:lnTo>
                    <a:lnTo>
                      <a:pt x="186" y="26"/>
                    </a:lnTo>
                    <a:lnTo>
                      <a:pt x="255" y="30"/>
                    </a:lnTo>
                    <a:lnTo>
                      <a:pt x="313" y="41"/>
                    </a:lnTo>
                    <a:lnTo>
                      <a:pt x="333" y="69"/>
                    </a:lnTo>
                    <a:lnTo>
                      <a:pt x="360" y="86"/>
                    </a:lnTo>
                    <a:lnTo>
                      <a:pt x="333" y="80"/>
                    </a:lnTo>
                    <a:lnTo>
                      <a:pt x="309" y="48"/>
                    </a:lnTo>
                    <a:lnTo>
                      <a:pt x="232" y="34"/>
                    </a:lnTo>
                    <a:lnTo>
                      <a:pt x="186" y="34"/>
                    </a:lnTo>
                    <a:lnTo>
                      <a:pt x="150" y="26"/>
                    </a:lnTo>
                    <a:lnTo>
                      <a:pt x="86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06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1" name="Freeform 298"/>
              <p:cNvSpPr>
                <a:spLocks/>
              </p:cNvSpPr>
              <p:nvPr/>
            </p:nvSpPr>
            <p:spPr bwMode="auto">
              <a:xfrm>
                <a:off x="1024" y="3021"/>
                <a:ext cx="19" cy="365"/>
              </a:xfrm>
              <a:custGeom>
                <a:avLst/>
                <a:gdLst>
                  <a:gd name="T0" fmla="*/ 12 w 19"/>
                  <a:gd name="T1" fmla="*/ 0 h 365"/>
                  <a:gd name="T2" fmla="*/ 18 w 19"/>
                  <a:gd name="T3" fmla="*/ 19 h 365"/>
                  <a:gd name="T4" fmla="*/ 11 w 19"/>
                  <a:gd name="T5" fmla="*/ 32 h 365"/>
                  <a:gd name="T6" fmla="*/ 6 w 19"/>
                  <a:gd name="T7" fmla="*/ 63 h 365"/>
                  <a:gd name="T8" fmla="*/ 13 w 19"/>
                  <a:gd name="T9" fmla="*/ 91 h 365"/>
                  <a:gd name="T10" fmla="*/ 9 w 19"/>
                  <a:gd name="T11" fmla="*/ 255 h 365"/>
                  <a:gd name="T12" fmla="*/ 9 w 19"/>
                  <a:gd name="T13" fmla="*/ 360 h 365"/>
                  <a:gd name="T14" fmla="*/ 0 w 19"/>
                  <a:gd name="T15" fmla="*/ 364 h 365"/>
                  <a:gd name="T16" fmla="*/ 1 w 19"/>
                  <a:gd name="T17" fmla="*/ 148 h 365"/>
                  <a:gd name="T18" fmla="*/ 9 w 19"/>
                  <a:gd name="T19" fmla="*/ 95 h 365"/>
                  <a:gd name="T20" fmla="*/ 4 w 19"/>
                  <a:gd name="T21" fmla="*/ 71 h 365"/>
                  <a:gd name="T22" fmla="*/ 2 w 19"/>
                  <a:gd name="T23" fmla="*/ 62 h 365"/>
                  <a:gd name="T24" fmla="*/ 5 w 19"/>
                  <a:gd name="T25" fmla="*/ 35 h 365"/>
                  <a:gd name="T26" fmla="*/ 11 w 19"/>
                  <a:gd name="T27" fmla="*/ 22 h 365"/>
                  <a:gd name="T28" fmla="*/ 12 w 19"/>
                  <a:gd name="T29" fmla="*/ 0 h 36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"/>
                  <a:gd name="T46" fmla="*/ 0 h 365"/>
                  <a:gd name="T47" fmla="*/ 19 w 19"/>
                  <a:gd name="T48" fmla="*/ 365 h 36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" h="365">
                    <a:moveTo>
                      <a:pt x="12" y="0"/>
                    </a:moveTo>
                    <a:lnTo>
                      <a:pt x="18" y="19"/>
                    </a:lnTo>
                    <a:lnTo>
                      <a:pt x="11" y="32"/>
                    </a:lnTo>
                    <a:lnTo>
                      <a:pt x="6" y="63"/>
                    </a:lnTo>
                    <a:lnTo>
                      <a:pt x="13" y="91"/>
                    </a:lnTo>
                    <a:lnTo>
                      <a:pt x="9" y="255"/>
                    </a:lnTo>
                    <a:lnTo>
                      <a:pt x="9" y="360"/>
                    </a:lnTo>
                    <a:lnTo>
                      <a:pt x="0" y="364"/>
                    </a:lnTo>
                    <a:lnTo>
                      <a:pt x="1" y="148"/>
                    </a:lnTo>
                    <a:lnTo>
                      <a:pt x="9" y="95"/>
                    </a:lnTo>
                    <a:lnTo>
                      <a:pt x="4" y="71"/>
                    </a:lnTo>
                    <a:lnTo>
                      <a:pt x="2" y="62"/>
                    </a:lnTo>
                    <a:lnTo>
                      <a:pt x="5" y="35"/>
                    </a:lnTo>
                    <a:lnTo>
                      <a:pt x="11" y="22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06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2" name="Freeform 299"/>
              <p:cNvSpPr>
                <a:spLocks/>
              </p:cNvSpPr>
              <p:nvPr/>
            </p:nvSpPr>
            <p:spPr bwMode="auto">
              <a:xfrm>
                <a:off x="929" y="3025"/>
                <a:ext cx="54" cy="17"/>
              </a:xfrm>
              <a:custGeom>
                <a:avLst/>
                <a:gdLst>
                  <a:gd name="T0" fmla="*/ 53 w 54"/>
                  <a:gd name="T1" fmla="*/ 0 h 17"/>
                  <a:gd name="T2" fmla="*/ 27 w 54"/>
                  <a:gd name="T3" fmla="*/ 12 h 17"/>
                  <a:gd name="T4" fmla="*/ 4 w 54"/>
                  <a:gd name="T5" fmla="*/ 16 h 17"/>
                  <a:gd name="T6" fmla="*/ 0 w 54"/>
                  <a:gd name="T7" fmla="*/ 16 h 17"/>
                  <a:gd name="T8" fmla="*/ 13 w 54"/>
                  <a:gd name="T9" fmla="*/ 5 h 17"/>
                  <a:gd name="T10" fmla="*/ 53 w 5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3" y="0"/>
                    </a:moveTo>
                    <a:lnTo>
                      <a:pt x="27" y="12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13" y="5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606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3" name="Freeform 300"/>
              <p:cNvSpPr>
                <a:spLocks/>
              </p:cNvSpPr>
              <p:nvPr/>
            </p:nvSpPr>
            <p:spPr bwMode="auto">
              <a:xfrm>
                <a:off x="360" y="2830"/>
                <a:ext cx="116" cy="17"/>
              </a:xfrm>
              <a:custGeom>
                <a:avLst/>
                <a:gdLst>
                  <a:gd name="T0" fmla="*/ 0 w 116"/>
                  <a:gd name="T1" fmla="*/ 0 h 17"/>
                  <a:gd name="T2" fmla="*/ 54 w 116"/>
                  <a:gd name="T3" fmla="*/ 16 h 17"/>
                  <a:gd name="T4" fmla="*/ 115 w 116"/>
                  <a:gd name="T5" fmla="*/ 11 h 17"/>
                  <a:gd name="T6" fmla="*/ 0 w 116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6"/>
                  <a:gd name="T13" fmla="*/ 0 h 17"/>
                  <a:gd name="T14" fmla="*/ 116 w 116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6" h="17">
                    <a:moveTo>
                      <a:pt x="0" y="0"/>
                    </a:moveTo>
                    <a:lnTo>
                      <a:pt x="54" y="16"/>
                    </a:lnTo>
                    <a:lnTo>
                      <a:pt x="115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06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4" name="Freeform 301"/>
              <p:cNvSpPr>
                <a:spLocks/>
              </p:cNvSpPr>
              <p:nvPr/>
            </p:nvSpPr>
            <p:spPr bwMode="auto">
              <a:xfrm>
                <a:off x="241" y="2796"/>
                <a:ext cx="69" cy="20"/>
              </a:xfrm>
              <a:custGeom>
                <a:avLst/>
                <a:gdLst>
                  <a:gd name="T0" fmla="*/ 0 w 69"/>
                  <a:gd name="T1" fmla="*/ 0 h 20"/>
                  <a:gd name="T2" fmla="*/ 18 w 69"/>
                  <a:gd name="T3" fmla="*/ 12 h 20"/>
                  <a:gd name="T4" fmla="*/ 68 w 69"/>
                  <a:gd name="T5" fmla="*/ 18 h 20"/>
                  <a:gd name="T6" fmla="*/ 16 w 69"/>
                  <a:gd name="T7" fmla="*/ 19 h 20"/>
                  <a:gd name="T8" fmla="*/ 0 w 69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20"/>
                  <a:gd name="T17" fmla="*/ 69 w 69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20">
                    <a:moveTo>
                      <a:pt x="0" y="0"/>
                    </a:moveTo>
                    <a:lnTo>
                      <a:pt x="18" y="12"/>
                    </a:lnTo>
                    <a:lnTo>
                      <a:pt x="68" y="18"/>
                    </a:lnTo>
                    <a:lnTo>
                      <a:pt x="16" y="1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06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5" name="Freeform 302"/>
              <p:cNvSpPr>
                <a:spLocks/>
              </p:cNvSpPr>
              <p:nvPr/>
            </p:nvSpPr>
            <p:spPr bwMode="auto">
              <a:xfrm>
                <a:off x="547" y="2777"/>
                <a:ext cx="109" cy="57"/>
              </a:xfrm>
              <a:custGeom>
                <a:avLst/>
                <a:gdLst>
                  <a:gd name="T0" fmla="*/ 0 w 109"/>
                  <a:gd name="T1" fmla="*/ 0 h 57"/>
                  <a:gd name="T2" fmla="*/ 48 w 109"/>
                  <a:gd name="T3" fmla="*/ 5 h 57"/>
                  <a:gd name="T4" fmla="*/ 58 w 109"/>
                  <a:gd name="T5" fmla="*/ 12 h 57"/>
                  <a:gd name="T6" fmla="*/ 58 w 109"/>
                  <a:gd name="T7" fmla="*/ 30 h 57"/>
                  <a:gd name="T8" fmla="*/ 62 w 109"/>
                  <a:gd name="T9" fmla="*/ 50 h 57"/>
                  <a:gd name="T10" fmla="*/ 108 w 109"/>
                  <a:gd name="T11" fmla="*/ 56 h 57"/>
                  <a:gd name="T12" fmla="*/ 52 w 109"/>
                  <a:gd name="T13" fmla="*/ 54 h 57"/>
                  <a:gd name="T14" fmla="*/ 43 w 109"/>
                  <a:gd name="T15" fmla="*/ 19 h 57"/>
                  <a:gd name="T16" fmla="*/ 0 w 109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9"/>
                  <a:gd name="T28" fmla="*/ 0 h 57"/>
                  <a:gd name="T29" fmla="*/ 109 w 109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9" h="57">
                    <a:moveTo>
                      <a:pt x="0" y="0"/>
                    </a:moveTo>
                    <a:lnTo>
                      <a:pt x="48" y="5"/>
                    </a:lnTo>
                    <a:lnTo>
                      <a:pt x="58" y="12"/>
                    </a:lnTo>
                    <a:lnTo>
                      <a:pt x="58" y="30"/>
                    </a:lnTo>
                    <a:lnTo>
                      <a:pt x="62" y="50"/>
                    </a:lnTo>
                    <a:lnTo>
                      <a:pt x="108" y="56"/>
                    </a:lnTo>
                    <a:lnTo>
                      <a:pt x="52" y="54"/>
                    </a:lnTo>
                    <a:lnTo>
                      <a:pt x="43" y="1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06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846" name="Group 303"/>
              <p:cNvGrpSpPr>
                <a:grpSpLocks/>
              </p:cNvGrpSpPr>
              <p:nvPr/>
            </p:nvGrpSpPr>
            <p:grpSpPr bwMode="auto">
              <a:xfrm>
                <a:off x="272" y="1660"/>
                <a:ext cx="335" cy="376"/>
                <a:chOff x="272" y="1660"/>
                <a:chExt cx="335" cy="376"/>
              </a:xfrm>
            </p:grpSpPr>
            <p:sp>
              <p:nvSpPr>
                <p:cNvPr id="31872" name="Freeform 304"/>
                <p:cNvSpPr>
                  <a:spLocks/>
                </p:cNvSpPr>
                <p:nvPr/>
              </p:nvSpPr>
              <p:spPr bwMode="auto">
                <a:xfrm>
                  <a:off x="288" y="1671"/>
                  <a:ext cx="319" cy="365"/>
                </a:xfrm>
                <a:custGeom>
                  <a:avLst/>
                  <a:gdLst>
                    <a:gd name="T0" fmla="*/ 214 w 319"/>
                    <a:gd name="T1" fmla="*/ 28 h 365"/>
                    <a:gd name="T2" fmla="*/ 234 w 319"/>
                    <a:gd name="T3" fmla="*/ 39 h 365"/>
                    <a:gd name="T4" fmla="*/ 246 w 319"/>
                    <a:gd name="T5" fmla="*/ 52 h 365"/>
                    <a:gd name="T6" fmla="*/ 256 w 319"/>
                    <a:gd name="T7" fmla="*/ 73 h 365"/>
                    <a:gd name="T8" fmla="*/ 270 w 319"/>
                    <a:gd name="T9" fmla="*/ 100 h 365"/>
                    <a:gd name="T10" fmla="*/ 278 w 319"/>
                    <a:gd name="T11" fmla="*/ 113 h 365"/>
                    <a:gd name="T12" fmla="*/ 278 w 319"/>
                    <a:gd name="T13" fmla="*/ 128 h 365"/>
                    <a:gd name="T14" fmla="*/ 271 w 319"/>
                    <a:gd name="T15" fmla="*/ 146 h 365"/>
                    <a:gd name="T16" fmla="*/ 284 w 319"/>
                    <a:gd name="T17" fmla="*/ 160 h 365"/>
                    <a:gd name="T18" fmla="*/ 306 w 319"/>
                    <a:gd name="T19" fmla="*/ 197 h 365"/>
                    <a:gd name="T20" fmla="*/ 318 w 319"/>
                    <a:gd name="T21" fmla="*/ 218 h 365"/>
                    <a:gd name="T22" fmla="*/ 318 w 319"/>
                    <a:gd name="T23" fmla="*/ 224 h 365"/>
                    <a:gd name="T24" fmla="*/ 315 w 319"/>
                    <a:gd name="T25" fmla="*/ 231 h 365"/>
                    <a:gd name="T26" fmla="*/ 305 w 319"/>
                    <a:gd name="T27" fmla="*/ 233 h 365"/>
                    <a:gd name="T28" fmla="*/ 292 w 319"/>
                    <a:gd name="T29" fmla="*/ 234 h 365"/>
                    <a:gd name="T30" fmla="*/ 284 w 319"/>
                    <a:gd name="T31" fmla="*/ 236 h 365"/>
                    <a:gd name="T32" fmla="*/ 284 w 319"/>
                    <a:gd name="T33" fmla="*/ 251 h 365"/>
                    <a:gd name="T34" fmla="*/ 289 w 319"/>
                    <a:gd name="T35" fmla="*/ 269 h 365"/>
                    <a:gd name="T36" fmla="*/ 281 w 319"/>
                    <a:gd name="T37" fmla="*/ 279 h 365"/>
                    <a:gd name="T38" fmla="*/ 283 w 319"/>
                    <a:gd name="T39" fmla="*/ 291 h 365"/>
                    <a:gd name="T40" fmla="*/ 277 w 319"/>
                    <a:gd name="T41" fmla="*/ 300 h 365"/>
                    <a:gd name="T42" fmla="*/ 270 w 319"/>
                    <a:gd name="T43" fmla="*/ 323 h 365"/>
                    <a:gd name="T44" fmla="*/ 260 w 319"/>
                    <a:gd name="T45" fmla="*/ 330 h 365"/>
                    <a:gd name="T46" fmla="*/ 246 w 319"/>
                    <a:gd name="T47" fmla="*/ 330 h 365"/>
                    <a:gd name="T48" fmla="*/ 224 w 319"/>
                    <a:gd name="T49" fmla="*/ 327 h 365"/>
                    <a:gd name="T50" fmla="*/ 202 w 319"/>
                    <a:gd name="T51" fmla="*/ 323 h 365"/>
                    <a:gd name="T52" fmla="*/ 205 w 319"/>
                    <a:gd name="T53" fmla="*/ 364 h 365"/>
                    <a:gd name="T54" fmla="*/ 35 w 319"/>
                    <a:gd name="T55" fmla="*/ 309 h 365"/>
                    <a:gd name="T56" fmla="*/ 49 w 319"/>
                    <a:gd name="T57" fmla="*/ 277 h 365"/>
                    <a:gd name="T58" fmla="*/ 46 w 319"/>
                    <a:gd name="T59" fmla="*/ 253 h 365"/>
                    <a:gd name="T60" fmla="*/ 0 w 319"/>
                    <a:gd name="T61" fmla="*/ 207 h 365"/>
                    <a:gd name="T62" fmla="*/ 0 w 319"/>
                    <a:gd name="T63" fmla="*/ 83 h 365"/>
                    <a:gd name="T64" fmla="*/ 31 w 319"/>
                    <a:gd name="T65" fmla="*/ 50 h 365"/>
                    <a:gd name="T66" fmla="*/ 70 w 319"/>
                    <a:gd name="T67" fmla="*/ 32 h 365"/>
                    <a:gd name="T68" fmla="*/ 96 w 319"/>
                    <a:gd name="T69" fmla="*/ 3 h 365"/>
                    <a:gd name="T70" fmla="*/ 125 w 319"/>
                    <a:gd name="T71" fmla="*/ 0 h 365"/>
                    <a:gd name="T72" fmla="*/ 162 w 319"/>
                    <a:gd name="T73" fmla="*/ 8 h 365"/>
                    <a:gd name="T74" fmla="*/ 191 w 319"/>
                    <a:gd name="T75" fmla="*/ 15 h 365"/>
                    <a:gd name="T76" fmla="*/ 214 w 319"/>
                    <a:gd name="T77" fmla="*/ 28 h 36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19"/>
                    <a:gd name="T118" fmla="*/ 0 h 365"/>
                    <a:gd name="T119" fmla="*/ 319 w 319"/>
                    <a:gd name="T120" fmla="*/ 365 h 365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19" h="365">
                      <a:moveTo>
                        <a:pt x="214" y="28"/>
                      </a:moveTo>
                      <a:lnTo>
                        <a:pt x="234" y="39"/>
                      </a:lnTo>
                      <a:lnTo>
                        <a:pt x="246" y="52"/>
                      </a:lnTo>
                      <a:lnTo>
                        <a:pt x="256" y="73"/>
                      </a:lnTo>
                      <a:lnTo>
                        <a:pt x="270" y="100"/>
                      </a:lnTo>
                      <a:lnTo>
                        <a:pt x="278" y="113"/>
                      </a:lnTo>
                      <a:lnTo>
                        <a:pt x="278" y="128"/>
                      </a:lnTo>
                      <a:lnTo>
                        <a:pt x="271" y="146"/>
                      </a:lnTo>
                      <a:lnTo>
                        <a:pt x="284" y="160"/>
                      </a:lnTo>
                      <a:lnTo>
                        <a:pt x="306" y="197"/>
                      </a:lnTo>
                      <a:lnTo>
                        <a:pt x="318" y="218"/>
                      </a:lnTo>
                      <a:lnTo>
                        <a:pt x="318" y="224"/>
                      </a:lnTo>
                      <a:lnTo>
                        <a:pt x="315" y="231"/>
                      </a:lnTo>
                      <a:lnTo>
                        <a:pt x="305" y="233"/>
                      </a:lnTo>
                      <a:lnTo>
                        <a:pt x="292" y="234"/>
                      </a:lnTo>
                      <a:lnTo>
                        <a:pt x="284" y="236"/>
                      </a:lnTo>
                      <a:lnTo>
                        <a:pt x="284" y="251"/>
                      </a:lnTo>
                      <a:lnTo>
                        <a:pt x="289" y="269"/>
                      </a:lnTo>
                      <a:lnTo>
                        <a:pt x="281" y="279"/>
                      </a:lnTo>
                      <a:lnTo>
                        <a:pt x="283" y="291"/>
                      </a:lnTo>
                      <a:lnTo>
                        <a:pt x="277" y="300"/>
                      </a:lnTo>
                      <a:lnTo>
                        <a:pt x="270" y="323"/>
                      </a:lnTo>
                      <a:lnTo>
                        <a:pt x="260" y="330"/>
                      </a:lnTo>
                      <a:lnTo>
                        <a:pt x="246" y="330"/>
                      </a:lnTo>
                      <a:lnTo>
                        <a:pt x="224" y="327"/>
                      </a:lnTo>
                      <a:lnTo>
                        <a:pt x="202" y="323"/>
                      </a:lnTo>
                      <a:lnTo>
                        <a:pt x="205" y="364"/>
                      </a:lnTo>
                      <a:lnTo>
                        <a:pt x="35" y="309"/>
                      </a:lnTo>
                      <a:lnTo>
                        <a:pt x="49" y="277"/>
                      </a:lnTo>
                      <a:lnTo>
                        <a:pt x="46" y="253"/>
                      </a:lnTo>
                      <a:lnTo>
                        <a:pt x="0" y="207"/>
                      </a:lnTo>
                      <a:lnTo>
                        <a:pt x="0" y="83"/>
                      </a:lnTo>
                      <a:lnTo>
                        <a:pt x="31" y="50"/>
                      </a:lnTo>
                      <a:lnTo>
                        <a:pt x="70" y="32"/>
                      </a:lnTo>
                      <a:lnTo>
                        <a:pt x="96" y="3"/>
                      </a:lnTo>
                      <a:lnTo>
                        <a:pt x="125" y="0"/>
                      </a:lnTo>
                      <a:lnTo>
                        <a:pt x="162" y="8"/>
                      </a:lnTo>
                      <a:lnTo>
                        <a:pt x="191" y="15"/>
                      </a:lnTo>
                      <a:lnTo>
                        <a:pt x="214" y="28"/>
                      </a:lnTo>
                    </a:path>
                  </a:pathLst>
                </a:custGeom>
                <a:solidFill>
                  <a:srgbClr val="FFC080"/>
                </a:solidFill>
                <a:ln w="12700" cap="rnd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73" name="Freeform 305"/>
                <p:cNvSpPr>
                  <a:spLocks/>
                </p:cNvSpPr>
                <p:nvPr/>
              </p:nvSpPr>
              <p:spPr bwMode="auto">
                <a:xfrm>
                  <a:off x="575" y="1896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2 w 17"/>
                    <a:gd name="T3" fmla="*/ 16 h 17"/>
                    <a:gd name="T4" fmla="*/ 3 w 17"/>
                    <a:gd name="T5" fmla="*/ 16 h 17"/>
                    <a:gd name="T6" fmla="*/ 1 w 17"/>
                    <a:gd name="T7" fmla="*/ 16 h 17"/>
                    <a:gd name="T8" fmla="*/ 0 w 17"/>
                    <a:gd name="T9" fmla="*/ 0 h 17"/>
                    <a:gd name="T10" fmla="*/ 4 w 17"/>
                    <a:gd name="T11" fmla="*/ 0 h 17"/>
                    <a:gd name="T12" fmla="*/ 16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16" y="0"/>
                      </a:moveTo>
                      <a:lnTo>
                        <a:pt x="12" y="16"/>
                      </a:lnTo>
                      <a:lnTo>
                        <a:pt x="3" y="16"/>
                      </a:lnTo>
                      <a:lnTo>
                        <a:pt x="1" y="16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74" name="Freeform 306"/>
                <p:cNvSpPr>
                  <a:spLocks/>
                </p:cNvSpPr>
                <p:nvPr/>
              </p:nvSpPr>
              <p:spPr bwMode="auto">
                <a:xfrm>
                  <a:off x="569" y="1883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8 w 17"/>
                    <a:gd name="T3" fmla="*/ 4 h 17"/>
                    <a:gd name="T4" fmla="*/ 8 w 17"/>
                    <a:gd name="T5" fmla="*/ 10 h 17"/>
                    <a:gd name="T6" fmla="*/ 8 w 17"/>
                    <a:gd name="T7" fmla="*/ 16 h 17"/>
                    <a:gd name="T8" fmla="*/ 0 w 17"/>
                    <a:gd name="T9" fmla="*/ 6 h 17"/>
                    <a:gd name="T10" fmla="*/ 0 w 17"/>
                    <a:gd name="T11" fmla="*/ 2 h 17"/>
                    <a:gd name="T12" fmla="*/ 16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16" y="0"/>
                      </a:moveTo>
                      <a:lnTo>
                        <a:pt x="8" y="4"/>
                      </a:lnTo>
                      <a:lnTo>
                        <a:pt x="8" y="10"/>
                      </a:lnTo>
                      <a:lnTo>
                        <a:pt x="8" y="16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75" name="Freeform 307"/>
                <p:cNvSpPr>
                  <a:spLocks/>
                </p:cNvSpPr>
                <p:nvPr/>
              </p:nvSpPr>
              <p:spPr bwMode="auto">
                <a:xfrm>
                  <a:off x="556" y="1841"/>
                  <a:ext cx="17" cy="22"/>
                </a:xfrm>
                <a:custGeom>
                  <a:avLst/>
                  <a:gdLst>
                    <a:gd name="T0" fmla="*/ 0 w 17"/>
                    <a:gd name="T1" fmla="*/ 0 h 22"/>
                    <a:gd name="T2" fmla="*/ 10 w 17"/>
                    <a:gd name="T3" fmla="*/ 12 h 22"/>
                    <a:gd name="T4" fmla="*/ 16 w 17"/>
                    <a:gd name="T5" fmla="*/ 21 h 22"/>
                    <a:gd name="T6" fmla="*/ 5 w 17"/>
                    <a:gd name="T7" fmla="*/ 15 h 22"/>
                    <a:gd name="T8" fmla="*/ 0 w 1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2"/>
                    <a:gd name="T17" fmla="*/ 17 w 1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2">
                      <a:moveTo>
                        <a:pt x="0" y="0"/>
                      </a:moveTo>
                      <a:lnTo>
                        <a:pt x="10" y="12"/>
                      </a:lnTo>
                      <a:lnTo>
                        <a:pt x="16" y="21"/>
                      </a:lnTo>
                      <a:lnTo>
                        <a:pt x="5" y="1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76" name="Freeform 308"/>
                <p:cNvSpPr>
                  <a:spLocks/>
                </p:cNvSpPr>
                <p:nvPr/>
              </p:nvSpPr>
              <p:spPr bwMode="auto">
                <a:xfrm>
                  <a:off x="523" y="1816"/>
                  <a:ext cx="30" cy="17"/>
                </a:xfrm>
                <a:custGeom>
                  <a:avLst/>
                  <a:gdLst>
                    <a:gd name="T0" fmla="*/ 29 w 30"/>
                    <a:gd name="T1" fmla="*/ 0 h 17"/>
                    <a:gd name="T2" fmla="*/ 26 w 30"/>
                    <a:gd name="T3" fmla="*/ 2 h 17"/>
                    <a:gd name="T4" fmla="*/ 23 w 30"/>
                    <a:gd name="T5" fmla="*/ 9 h 17"/>
                    <a:gd name="T6" fmla="*/ 25 w 30"/>
                    <a:gd name="T7" fmla="*/ 11 h 17"/>
                    <a:gd name="T8" fmla="*/ 25 w 30"/>
                    <a:gd name="T9" fmla="*/ 13 h 17"/>
                    <a:gd name="T10" fmla="*/ 26 w 30"/>
                    <a:gd name="T11" fmla="*/ 16 h 17"/>
                    <a:gd name="T12" fmla="*/ 22 w 30"/>
                    <a:gd name="T13" fmla="*/ 11 h 17"/>
                    <a:gd name="T14" fmla="*/ 17 w 30"/>
                    <a:gd name="T15" fmla="*/ 11 h 17"/>
                    <a:gd name="T16" fmla="*/ 11 w 30"/>
                    <a:gd name="T17" fmla="*/ 9 h 17"/>
                    <a:gd name="T18" fmla="*/ 0 w 30"/>
                    <a:gd name="T19" fmla="*/ 8 h 17"/>
                    <a:gd name="T20" fmla="*/ 11 w 30"/>
                    <a:gd name="T21" fmla="*/ 3 h 17"/>
                    <a:gd name="T22" fmla="*/ 29 w 30"/>
                    <a:gd name="T23" fmla="*/ 0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0"/>
                    <a:gd name="T37" fmla="*/ 0 h 17"/>
                    <a:gd name="T38" fmla="*/ 30 w 30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0" h="17">
                      <a:moveTo>
                        <a:pt x="29" y="0"/>
                      </a:moveTo>
                      <a:lnTo>
                        <a:pt x="26" y="2"/>
                      </a:lnTo>
                      <a:lnTo>
                        <a:pt x="23" y="9"/>
                      </a:lnTo>
                      <a:lnTo>
                        <a:pt x="25" y="11"/>
                      </a:lnTo>
                      <a:lnTo>
                        <a:pt x="25" y="13"/>
                      </a:lnTo>
                      <a:lnTo>
                        <a:pt x="26" y="16"/>
                      </a:lnTo>
                      <a:lnTo>
                        <a:pt x="22" y="11"/>
                      </a:lnTo>
                      <a:lnTo>
                        <a:pt x="17" y="11"/>
                      </a:lnTo>
                      <a:lnTo>
                        <a:pt x="11" y="9"/>
                      </a:lnTo>
                      <a:lnTo>
                        <a:pt x="0" y="8"/>
                      </a:lnTo>
                      <a:lnTo>
                        <a:pt x="11" y="3"/>
                      </a:lnTo>
                      <a:lnTo>
                        <a:pt x="29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77" name="Freeform 309"/>
                <p:cNvSpPr>
                  <a:spLocks/>
                </p:cNvSpPr>
                <p:nvPr/>
              </p:nvSpPr>
              <p:spPr bwMode="auto">
                <a:xfrm>
                  <a:off x="508" y="1783"/>
                  <a:ext cx="54" cy="17"/>
                </a:xfrm>
                <a:custGeom>
                  <a:avLst/>
                  <a:gdLst>
                    <a:gd name="T0" fmla="*/ 53 w 54"/>
                    <a:gd name="T1" fmla="*/ 8 h 17"/>
                    <a:gd name="T2" fmla="*/ 50 w 54"/>
                    <a:gd name="T3" fmla="*/ 14 h 17"/>
                    <a:gd name="T4" fmla="*/ 45 w 54"/>
                    <a:gd name="T5" fmla="*/ 16 h 17"/>
                    <a:gd name="T6" fmla="*/ 37 w 54"/>
                    <a:gd name="T7" fmla="*/ 11 h 17"/>
                    <a:gd name="T8" fmla="*/ 26 w 54"/>
                    <a:gd name="T9" fmla="*/ 8 h 17"/>
                    <a:gd name="T10" fmla="*/ 9 w 54"/>
                    <a:gd name="T11" fmla="*/ 8 h 17"/>
                    <a:gd name="T12" fmla="*/ 0 w 54"/>
                    <a:gd name="T13" fmla="*/ 9 h 17"/>
                    <a:gd name="T14" fmla="*/ 13 w 54"/>
                    <a:gd name="T15" fmla="*/ 4 h 17"/>
                    <a:gd name="T16" fmla="*/ 23 w 54"/>
                    <a:gd name="T17" fmla="*/ 2 h 17"/>
                    <a:gd name="T18" fmla="*/ 22 w 54"/>
                    <a:gd name="T19" fmla="*/ 0 h 17"/>
                    <a:gd name="T20" fmla="*/ 31 w 54"/>
                    <a:gd name="T21" fmla="*/ 3 h 17"/>
                    <a:gd name="T22" fmla="*/ 30 w 54"/>
                    <a:gd name="T23" fmla="*/ 1 h 17"/>
                    <a:gd name="T24" fmla="*/ 37 w 54"/>
                    <a:gd name="T25" fmla="*/ 4 h 17"/>
                    <a:gd name="T26" fmla="*/ 44 w 54"/>
                    <a:gd name="T27" fmla="*/ 4 h 17"/>
                    <a:gd name="T28" fmla="*/ 53 w 54"/>
                    <a:gd name="T29" fmla="*/ 8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4"/>
                    <a:gd name="T46" fmla="*/ 0 h 17"/>
                    <a:gd name="T47" fmla="*/ 54 w 54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4" h="17">
                      <a:moveTo>
                        <a:pt x="53" y="8"/>
                      </a:moveTo>
                      <a:lnTo>
                        <a:pt x="50" y="14"/>
                      </a:lnTo>
                      <a:lnTo>
                        <a:pt x="45" y="16"/>
                      </a:lnTo>
                      <a:lnTo>
                        <a:pt x="37" y="11"/>
                      </a:lnTo>
                      <a:lnTo>
                        <a:pt x="26" y="8"/>
                      </a:lnTo>
                      <a:lnTo>
                        <a:pt x="9" y="8"/>
                      </a:lnTo>
                      <a:lnTo>
                        <a:pt x="0" y="9"/>
                      </a:lnTo>
                      <a:lnTo>
                        <a:pt x="13" y="4"/>
                      </a:lnTo>
                      <a:lnTo>
                        <a:pt x="23" y="2"/>
                      </a:lnTo>
                      <a:lnTo>
                        <a:pt x="22" y="0"/>
                      </a:lnTo>
                      <a:lnTo>
                        <a:pt x="31" y="3"/>
                      </a:lnTo>
                      <a:lnTo>
                        <a:pt x="30" y="1"/>
                      </a:lnTo>
                      <a:lnTo>
                        <a:pt x="37" y="4"/>
                      </a:lnTo>
                      <a:lnTo>
                        <a:pt x="44" y="4"/>
                      </a:lnTo>
                      <a:lnTo>
                        <a:pt x="53" y="8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78" name="Freeform 310"/>
                <p:cNvSpPr>
                  <a:spLocks/>
                </p:cNvSpPr>
                <p:nvPr/>
              </p:nvSpPr>
              <p:spPr bwMode="auto">
                <a:xfrm>
                  <a:off x="402" y="1812"/>
                  <a:ext cx="30" cy="64"/>
                </a:xfrm>
                <a:custGeom>
                  <a:avLst/>
                  <a:gdLst>
                    <a:gd name="T0" fmla="*/ 29 w 30"/>
                    <a:gd name="T1" fmla="*/ 11 h 64"/>
                    <a:gd name="T2" fmla="*/ 20 w 30"/>
                    <a:gd name="T3" fmla="*/ 4 h 64"/>
                    <a:gd name="T4" fmla="*/ 10 w 30"/>
                    <a:gd name="T5" fmla="*/ 5 h 64"/>
                    <a:gd name="T6" fmla="*/ 4 w 30"/>
                    <a:gd name="T7" fmla="*/ 16 h 64"/>
                    <a:gd name="T8" fmla="*/ 3 w 30"/>
                    <a:gd name="T9" fmla="*/ 30 h 64"/>
                    <a:gd name="T10" fmla="*/ 4 w 30"/>
                    <a:gd name="T11" fmla="*/ 42 h 64"/>
                    <a:gd name="T12" fmla="*/ 7 w 30"/>
                    <a:gd name="T13" fmla="*/ 51 h 64"/>
                    <a:gd name="T14" fmla="*/ 12 w 30"/>
                    <a:gd name="T15" fmla="*/ 37 h 64"/>
                    <a:gd name="T16" fmla="*/ 17 w 30"/>
                    <a:gd name="T17" fmla="*/ 29 h 64"/>
                    <a:gd name="T18" fmla="*/ 27 w 30"/>
                    <a:gd name="T19" fmla="*/ 24 h 64"/>
                    <a:gd name="T20" fmla="*/ 20 w 30"/>
                    <a:gd name="T21" fmla="*/ 35 h 64"/>
                    <a:gd name="T22" fmla="*/ 12 w 30"/>
                    <a:gd name="T23" fmla="*/ 44 h 64"/>
                    <a:gd name="T24" fmla="*/ 11 w 30"/>
                    <a:gd name="T25" fmla="*/ 53 h 64"/>
                    <a:gd name="T26" fmla="*/ 14 w 30"/>
                    <a:gd name="T27" fmla="*/ 61 h 64"/>
                    <a:gd name="T28" fmla="*/ 19 w 30"/>
                    <a:gd name="T29" fmla="*/ 63 h 64"/>
                    <a:gd name="T30" fmla="*/ 7 w 30"/>
                    <a:gd name="T31" fmla="*/ 60 h 64"/>
                    <a:gd name="T32" fmla="*/ 1 w 30"/>
                    <a:gd name="T33" fmla="*/ 47 h 64"/>
                    <a:gd name="T34" fmla="*/ 0 w 30"/>
                    <a:gd name="T35" fmla="*/ 29 h 64"/>
                    <a:gd name="T36" fmla="*/ 1 w 30"/>
                    <a:gd name="T37" fmla="*/ 13 h 64"/>
                    <a:gd name="T38" fmla="*/ 7 w 30"/>
                    <a:gd name="T39" fmla="*/ 3 h 64"/>
                    <a:gd name="T40" fmla="*/ 17 w 30"/>
                    <a:gd name="T41" fmla="*/ 0 h 64"/>
                    <a:gd name="T42" fmla="*/ 25 w 30"/>
                    <a:gd name="T43" fmla="*/ 2 h 64"/>
                    <a:gd name="T44" fmla="*/ 29 w 30"/>
                    <a:gd name="T45" fmla="*/ 11 h 6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0"/>
                    <a:gd name="T70" fmla="*/ 0 h 64"/>
                    <a:gd name="T71" fmla="*/ 30 w 30"/>
                    <a:gd name="T72" fmla="*/ 64 h 6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0" h="64">
                      <a:moveTo>
                        <a:pt x="29" y="11"/>
                      </a:moveTo>
                      <a:lnTo>
                        <a:pt x="20" y="4"/>
                      </a:lnTo>
                      <a:lnTo>
                        <a:pt x="10" y="5"/>
                      </a:lnTo>
                      <a:lnTo>
                        <a:pt x="4" y="16"/>
                      </a:lnTo>
                      <a:lnTo>
                        <a:pt x="3" y="30"/>
                      </a:lnTo>
                      <a:lnTo>
                        <a:pt x="4" y="42"/>
                      </a:lnTo>
                      <a:lnTo>
                        <a:pt x="7" y="51"/>
                      </a:lnTo>
                      <a:lnTo>
                        <a:pt x="12" y="37"/>
                      </a:lnTo>
                      <a:lnTo>
                        <a:pt x="17" y="29"/>
                      </a:lnTo>
                      <a:lnTo>
                        <a:pt x="27" y="24"/>
                      </a:lnTo>
                      <a:lnTo>
                        <a:pt x="20" y="35"/>
                      </a:lnTo>
                      <a:lnTo>
                        <a:pt x="12" y="44"/>
                      </a:lnTo>
                      <a:lnTo>
                        <a:pt x="11" y="53"/>
                      </a:lnTo>
                      <a:lnTo>
                        <a:pt x="14" y="61"/>
                      </a:lnTo>
                      <a:lnTo>
                        <a:pt x="19" y="63"/>
                      </a:lnTo>
                      <a:lnTo>
                        <a:pt x="7" y="60"/>
                      </a:lnTo>
                      <a:lnTo>
                        <a:pt x="1" y="47"/>
                      </a:lnTo>
                      <a:lnTo>
                        <a:pt x="0" y="29"/>
                      </a:lnTo>
                      <a:lnTo>
                        <a:pt x="1" y="13"/>
                      </a:lnTo>
                      <a:lnTo>
                        <a:pt x="7" y="3"/>
                      </a:lnTo>
                      <a:lnTo>
                        <a:pt x="17" y="0"/>
                      </a:lnTo>
                      <a:lnTo>
                        <a:pt x="25" y="2"/>
                      </a:lnTo>
                      <a:lnTo>
                        <a:pt x="29" y="11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79" name="Freeform 311"/>
                <p:cNvSpPr>
                  <a:spLocks/>
                </p:cNvSpPr>
                <p:nvPr/>
              </p:nvSpPr>
              <p:spPr bwMode="auto">
                <a:xfrm>
                  <a:off x="390" y="1801"/>
                  <a:ext cx="52" cy="89"/>
                </a:xfrm>
                <a:custGeom>
                  <a:avLst/>
                  <a:gdLst>
                    <a:gd name="T0" fmla="*/ 51 w 52"/>
                    <a:gd name="T1" fmla="*/ 21 h 89"/>
                    <a:gd name="T2" fmla="*/ 43 w 52"/>
                    <a:gd name="T3" fmla="*/ 7 h 89"/>
                    <a:gd name="T4" fmla="*/ 30 w 52"/>
                    <a:gd name="T5" fmla="*/ 4 h 89"/>
                    <a:gd name="T6" fmla="*/ 14 w 52"/>
                    <a:gd name="T7" fmla="*/ 6 h 89"/>
                    <a:gd name="T8" fmla="*/ 8 w 52"/>
                    <a:gd name="T9" fmla="*/ 14 h 89"/>
                    <a:gd name="T10" fmla="*/ 4 w 52"/>
                    <a:gd name="T11" fmla="*/ 27 h 89"/>
                    <a:gd name="T12" fmla="*/ 4 w 52"/>
                    <a:gd name="T13" fmla="*/ 37 h 89"/>
                    <a:gd name="T14" fmla="*/ 6 w 52"/>
                    <a:gd name="T15" fmla="*/ 45 h 89"/>
                    <a:gd name="T16" fmla="*/ 6 w 52"/>
                    <a:gd name="T17" fmla="*/ 55 h 89"/>
                    <a:gd name="T18" fmla="*/ 9 w 52"/>
                    <a:gd name="T19" fmla="*/ 68 h 89"/>
                    <a:gd name="T20" fmla="*/ 20 w 52"/>
                    <a:gd name="T21" fmla="*/ 81 h 89"/>
                    <a:gd name="T22" fmla="*/ 33 w 52"/>
                    <a:gd name="T23" fmla="*/ 80 h 89"/>
                    <a:gd name="T24" fmla="*/ 43 w 52"/>
                    <a:gd name="T25" fmla="*/ 75 h 89"/>
                    <a:gd name="T26" fmla="*/ 44 w 52"/>
                    <a:gd name="T27" fmla="*/ 82 h 89"/>
                    <a:gd name="T28" fmla="*/ 33 w 52"/>
                    <a:gd name="T29" fmla="*/ 88 h 89"/>
                    <a:gd name="T30" fmla="*/ 21 w 52"/>
                    <a:gd name="T31" fmla="*/ 85 h 89"/>
                    <a:gd name="T32" fmla="*/ 11 w 52"/>
                    <a:gd name="T33" fmla="*/ 81 h 89"/>
                    <a:gd name="T34" fmla="*/ 4 w 52"/>
                    <a:gd name="T35" fmla="*/ 69 h 89"/>
                    <a:gd name="T36" fmla="*/ 3 w 52"/>
                    <a:gd name="T37" fmla="*/ 49 h 89"/>
                    <a:gd name="T38" fmla="*/ 0 w 52"/>
                    <a:gd name="T39" fmla="*/ 35 h 89"/>
                    <a:gd name="T40" fmla="*/ 0 w 52"/>
                    <a:gd name="T41" fmla="*/ 23 h 89"/>
                    <a:gd name="T42" fmla="*/ 5 w 52"/>
                    <a:gd name="T43" fmla="*/ 12 h 89"/>
                    <a:gd name="T44" fmla="*/ 11 w 52"/>
                    <a:gd name="T45" fmla="*/ 4 h 89"/>
                    <a:gd name="T46" fmla="*/ 24 w 52"/>
                    <a:gd name="T47" fmla="*/ 0 h 89"/>
                    <a:gd name="T48" fmla="*/ 43 w 52"/>
                    <a:gd name="T49" fmla="*/ 2 h 89"/>
                    <a:gd name="T50" fmla="*/ 49 w 52"/>
                    <a:gd name="T51" fmla="*/ 7 h 89"/>
                    <a:gd name="T52" fmla="*/ 51 w 52"/>
                    <a:gd name="T53" fmla="*/ 21 h 8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"/>
                    <a:gd name="T82" fmla="*/ 0 h 89"/>
                    <a:gd name="T83" fmla="*/ 52 w 52"/>
                    <a:gd name="T84" fmla="*/ 89 h 89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" h="89">
                      <a:moveTo>
                        <a:pt x="51" y="21"/>
                      </a:moveTo>
                      <a:lnTo>
                        <a:pt x="43" y="7"/>
                      </a:lnTo>
                      <a:lnTo>
                        <a:pt x="30" y="4"/>
                      </a:lnTo>
                      <a:lnTo>
                        <a:pt x="14" y="6"/>
                      </a:lnTo>
                      <a:lnTo>
                        <a:pt x="8" y="14"/>
                      </a:lnTo>
                      <a:lnTo>
                        <a:pt x="4" y="27"/>
                      </a:lnTo>
                      <a:lnTo>
                        <a:pt x="4" y="37"/>
                      </a:lnTo>
                      <a:lnTo>
                        <a:pt x="6" y="45"/>
                      </a:lnTo>
                      <a:lnTo>
                        <a:pt x="6" y="55"/>
                      </a:lnTo>
                      <a:lnTo>
                        <a:pt x="9" y="68"/>
                      </a:lnTo>
                      <a:lnTo>
                        <a:pt x="20" y="81"/>
                      </a:lnTo>
                      <a:lnTo>
                        <a:pt x="33" y="80"/>
                      </a:lnTo>
                      <a:lnTo>
                        <a:pt x="43" y="75"/>
                      </a:lnTo>
                      <a:lnTo>
                        <a:pt x="44" y="82"/>
                      </a:lnTo>
                      <a:lnTo>
                        <a:pt x="33" y="88"/>
                      </a:lnTo>
                      <a:lnTo>
                        <a:pt x="21" y="85"/>
                      </a:lnTo>
                      <a:lnTo>
                        <a:pt x="11" y="81"/>
                      </a:lnTo>
                      <a:lnTo>
                        <a:pt x="4" y="69"/>
                      </a:lnTo>
                      <a:lnTo>
                        <a:pt x="3" y="49"/>
                      </a:lnTo>
                      <a:lnTo>
                        <a:pt x="0" y="35"/>
                      </a:lnTo>
                      <a:lnTo>
                        <a:pt x="0" y="23"/>
                      </a:lnTo>
                      <a:lnTo>
                        <a:pt x="5" y="12"/>
                      </a:lnTo>
                      <a:lnTo>
                        <a:pt x="11" y="4"/>
                      </a:lnTo>
                      <a:lnTo>
                        <a:pt x="24" y="0"/>
                      </a:lnTo>
                      <a:lnTo>
                        <a:pt x="43" y="2"/>
                      </a:lnTo>
                      <a:lnTo>
                        <a:pt x="49" y="7"/>
                      </a:lnTo>
                      <a:lnTo>
                        <a:pt x="51" y="21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80" name="Freeform 312"/>
                <p:cNvSpPr>
                  <a:spLocks/>
                </p:cNvSpPr>
                <p:nvPr/>
              </p:nvSpPr>
              <p:spPr bwMode="auto">
                <a:xfrm>
                  <a:off x="423" y="1900"/>
                  <a:ext cx="47" cy="73"/>
                </a:xfrm>
                <a:custGeom>
                  <a:avLst/>
                  <a:gdLst>
                    <a:gd name="T0" fmla="*/ 0 w 47"/>
                    <a:gd name="T1" fmla="*/ 0 h 73"/>
                    <a:gd name="T2" fmla="*/ 6 w 47"/>
                    <a:gd name="T3" fmla="*/ 15 h 73"/>
                    <a:gd name="T4" fmla="*/ 16 w 47"/>
                    <a:gd name="T5" fmla="*/ 32 h 73"/>
                    <a:gd name="T6" fmla="*/ 26 w 47"/>
                    <a:gd name="T7" fmla="*/ 46 h 73"/>
                    <a:gd name="T8" fmla="*/ 39 w 47"/>
                    <a:gd name="T9" fmla="*/ 66 h 73"/>
                    <a:gd name="T10" fmla="*/ 46 w 47"/>
                    <a:gd name="T11" fmla="*/ 72 h 73"/>
                    <a:gd name="T12" fmla="*/ 30 w 47"/>
                    <a:gd name="T13" fmla="*/ 64 h 73"/>
                    <a:gd name="T14" fmla="*/ 19 w 47"/>
                    <a:gd name="T15" fmla="*/ 46 h 73"/>
                    <a:gd name="T16" fmla="*/ 7 w 47"/>
                    <a:gd name="T17" fmla="*/ 27 h 73"/>
                    <a:gd name="T18" fmla="*/ 0 w 47"/>
                    <a:gd name="T19" fmla="*/ 0 h 7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7"/>
                    <a:gd name="T31" fmla="*/ 0 h 73"/>
                    <a:gd name="T32" fmla="*/ 47 w 47"/>
                    <a:gd name="T33" fmla="*/ 73 h 7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7" h="73">
                      <a:moveTo>
                        <a:pt x="0" y="0"/>
                      </a:moveTo>
                      <a:lnTo>
                        <a:pt x="6" y="15"/>
                      </a:lnTo>
                      <a:lnTo>
                        <a:pt x="16" y="32"/>
                      </a:lnTo>
                      <a:lnTo>
                        <a:pt x="26" y="46"/>
                      </a:lnTo>
                      <a:lnTo>
                        <a:pt x="39" y="66"/>
                      </a:lnTo>
                      <a:lnTo>
                        <a:pt x="46" y="72"/>
                      </a:lnTo>
                      <a:lnTo>
                        <a:pt x="30" y="64"/>
                      </a:lnTo>
                      <a:lnTo>
                        <a:pt x="19" y="46"/>
                      </a:lnTo>
                      <a:lnTo>
                        <a:pt x="7" y="2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81" name="Freeform 313"/>
                <p:cNvSpPr>
                  <a:spLocks/>
                </p:cNvSpPr>
                <p:nvPr/>
              </p:nvSpPr>
              <p:spPr bwMode="auto">
                <a:xfrm>
                  <a:off x="272" y="1660"/>
                  <a:ext cx="260" cy="263"/>
                </a:xfrm>
                <a:custGeom>
                  <a:avLst/>
                  <a:gdLst>
                    <a:gd name="T0" fmla="*/ 225 w 260"/>
                    <a:gd name="T1" fmla="*/ 52 h 263"/>
                    <a:gd name="T2" fmla="*/ 210 w 260"/>
                    <a:gd name="T3" fmla="*/ 57 h 263"/>
                    <a:gd name="T4" fmla="*/ 186 w 260"/>
                    <a:gd name="T5" fmla="*/ 58 h 263"/>
                    <a:gd name="T6" fmla="*/ 168 w 260"/>
                    <a:gd name="T7" fmla="*/ 78 h 263"/>
                    <a:gd name="T8" fmla="*/ 179 w 260"/>
                    <a:gd name="T9" fmla="*/ 102 h 263"/>
                    <a:gd name="T10" fmla="*/ 192 w 260"/>
                    <a:gd name="T11" fmla="*/ 110 h 263"/>
                    <a:gd name="T12" fmla="*/ 196 w 260"/>
                    <a:gd name="T13" fmla="*/ 134 h 263"/>
                    <a:gd name="T14" fmla="*/ 188 w 260"/>
                    <a:gd name="T15" fmla="*/ 149 h 263"/>
                    <a:gd name="T16" fmla="*/ 194 w 260"/>
                    <a:gd name="T17" fmla="*/ 171 h 263"/>
                    <a:gd name="T18" fmla="*/ 178 w 260"/>
                    <a:gd name="T19" fmla="*/ 171 h 263"/>
                    <a:gd name="T20" fmla="*/ 172 w 260"/>
                    <a:gd name="T21" fmla="*/ 146 h 263"/>
                    <a:gd name="T22" fmla="*/ 161 w 260"/>
                    <a:gd name="T23" fmla="*/ 134 h 263"/>
                    <a:gd name="T24" fmla="*/ 141 w 260"/>
                    <a:gd name="T25" fmla="*/ 134 h 263"/>
                    <a:gd name="T26" fmla="*/ 120 w 260"/>
                    <a:gd name="T27" fmla="*/ 139 h 263"/>
                    <a:gd name="T28" fmla="*/ 114 w 260"/>
                    <a:gd name="T29" fmla="*/ 156 h 263"/>
                    <a:gd name="T30" fmla="*/ 111 w 260"/>
                    <a:gd name="T31" fmla="*/ 180 h 263"/>
                    <a:gd name="T32" fmla="*/ 114 w 260"/>
                    <a:gd name="T33" fmla="*/ 197 h 263"/>
                    <a:gd name="T34" fmla="*/ 114 w 260"/>
                    <a:gd name="T35" fmla="*/ 210 h 263"/>
                    <a:gd name="T36" fmla="*/ 112 w 260"/>
                    <a:gd name="T37" fmla="*/ 225 h 263"/>
                    <a:gd name="T38" fmla="*/ 100 w 260"/>
                    <a:gd name="T39" fmla="*/ 239 h 263"/>
                    <a:gd name="T40" fmla="*/ 90 w 260"/>
                    <a:gd name="T41" fmla="*/ 245 h 263"/>
                    <a:gd name="T42" fmla="*/ 65 w 260"/>
                    <a:gd name="T43" fmla="*/ 262 h 263"/>
                    <a:gd name="T44" fmla="*/ 19 w 260"/>
                    <a:gd name="T45" fmla="*/ 214 h 263"/>
                    <a:gd name="T46" fmla="*/ 5 w 260"/>
                    <a:gd name="T47" fmla="*/ 176 h 263"/>
                    <a:gd name="T48" fmla="*/ 0 w 260"/>
                    <a:gd name="T49" fmla="*/ 113 h 263"/>
                    <a:gd name="T50" fmla="*/ 4 w 260"/>
                    <a:gd name="T51" fmla="*/ 73 h 263"/>
                    <a:gd name="T52" fmla="*/ 20 w 260"/>
                    <a:gd name="T53" fmla="*/ 34 h 263"/>
                    <a:gd name="T54" fmla="*/ 32 w 260"/>
                    <a:gd name="T55" fmla="*/ 22 h 263"/>
                    <a:gd name="T56" fmla="*/ 53 w 260"/>
                    <a:gd name="T57" fmla="*/ 11 h 263"/>
                    <a:gd name="T58" fmla="*/ 79 w 260"/>
                    <a:gd name="T59" fmla="*/ 6 h 263"/>
                    <a:gd name="T60" fmla="*/ 108 w 260"/>
                    <a:gd name="T61" fmla="*/ 0 h 263"/>
                    <a:gd name="T62" fmla="*/ 150 w 260"/>
                    <a:gd name="T63" fmla="*/ 1 h 263"/>
                    <a:gd name="T64" fmla="*/ 186 w 260"/>
                    <a:gd name="T65" fmla="*/ 6 h 263"/>
                    <a:gd name="T66" fmla="*/ 225 w 260"/>
                    <a:gd name="T67" fmla="*/ 19 h 263"/>
                    <a:gd name="T68" fmla="*/ 250 w 260"/>
                    <a:gd name="T69" fmla="*/ 41 h 263"/>
                    <a:gd name="T70" fmla="*/ 259 w 260"/>
                    <a:gd name="T71" fmla="*/ 56 h 263"/>
                    <a:gd name="T72" fmla="*/ 225 w 260"/>
                    <a:gd name="T73" fmla="*/ 52 h 26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60"/>
                    <a:gd name="T112" fmla="*/ 0 h 263"/>
                    <a:gd name="T113" fmla="*/ 260 w 260"/>
                    <a:gd name="T114" fmla="*/ 263 h 26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60" h="263">
                      <a:moveTo>
                        <a:pt x="225" y="52"/>
                      </a:moveTo>
                      <a:lnTo>
                        <a:pt x="210" y="57"/>
                      </a:lnTo>
                      <a:lnTo>
                        <a:pt x="186" y="58"/>
                      </a:lnTo>
                      <a:lnTo>
                        <a:pt x="168" y="78"/>
                      </a:lnTo>
                      <a:lnTo>
                        <a:pt x="179" y="102"/>
                      </a:lnTo>
                      <a:lnTo>
                        <a:pt x="192" y="110"/>
                      </a:lnTo>
                      <a:lnTo>
                        <a:pt x="196" y="134"/>
                      </a:lnTo>
                      <a:lnTo>
                        <a:pt x="188" y="149"/>
                      </a:lnTo>
                      <a:lnTo>
                        <a:pt x="194" y="171"/>
                      </a:lnTo>
                      <a:lnTo>
                        <a:pt x="178" y="171"/>
                      </a:lnTo>
                      <a:lnTo>
                        <a:pt x="172" y="146"/>
                      </a:lnTo>
                      <a:lnTo>
                        <a:pt x="161" y="134"/>
                      </a:lnTo>
                      <a:lnTo>
                        <a:pt x="141" y="134"/>
                      </a:lnTo>
                      <a:lnTo>
                        <a:pt x="120" y="139"/>
                      </a:lnTo>
                      <a:lnTo>
                        <a:pt x="114" y="156"/>
                      </a:lnTo>
                      <a:lnTo>
                        <a:pt x="111" y="180"/>
                      </a:lnTo>
                      <a:lnTo>
                        <a:pt x="114" y="197"/>
                      </a:lnTo>
                      <a:lnTo>
                        <a:pt x="114" y="210"/>
                      </a:lnTo>
                      <a:lnTo>
                        <a:pt x="112" y="225"/>
                      </a:lnTo>
                      <a:lnTo>
                        <a:pt x="100" y="239"/>
                      </a:lnTo>
                      <a:lnTo>
                        <a:pt x="90" y="245"/>
                      </a:lnTo>
                      <a:lnTo>
                        <a:pt x="65" y="262"/>
                      </a:lnTo>
                      <a:lnTo>
                        <a:pt x="19" y="214"/>
                      </a:lnTo>
                      <a:lnTo>
                        <a:pt x="5" y="176"/>
                      </a:lnTo>
                      <a:lnTo>
                        <a:pt x="0" y="113"/>
                      </a:lnTo>
                      <a:lnTo>
                        <a:pt x="4" y="73"/>
                      </a:lnTo>
                      <a:lnTo>
                        <a:pt x="20" y="34"/>
                      </a:lnTo>
                      <a:lnTo>
                        <a:pt x="32" y="22"/>
                      </a:lnTo>
                      <a:lnTo>
                        <a:pt x="53" y="11"/>
                      </a:lnTo>
                      <a:lnTo>
                        <a:pt x="79" y="6"/>
                      </a:lnTo>
                      <a:lnTo>
                        <a:pt x="108" y="0"/>
                      </a:lnTo>
                      <a:lnTo>
                        <a:pt x="150" y="1"/>
                      </a:lnTo>
                      <a:lnTo>
                        <a:pt x="186" y="6"/>
                      </a:lnTo>
                      <a:lnTo>
                        <a:pt x="225" y="19"/>
                      </a:lnTo>
                      <a:lnTo>
                        <a:pt x="250" y="41"/>
                      </a:lnTo>
                      <a:lnTo>
                        <a:pt x="259" y="56"/>
                      </a:lnTo>
                      <a:lnTo>
                        <a:pt x="225" y="52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82" name="Freeform 314"/>
                <p:cNvSpPr>
                  <a:spLocks/>
                </p:cNvSpPr>
                <p:nvPr/>
              </p:nvSpPr>
              <p:spPr bwMode="auto">
                <a:xfrm>
                  <a:off x="280" y="1667"/>
                  <a:ext cx="235" cy="248"/>
                </a:xfrm>
                <a:custGeom>
                  <a:avLst/>
                  <a:gdLst>
                    <a:gd name="T0" fmla="*/ 234 w 235"/>
                    <a:gd name="T1" fmla="*/ 39 h 248"/>
                    <a:gd name="T2" fmla="*/ 181 w 235"/>
                    <a:gd name="T3" fmla="*/ 35 h 248"/>
                    <a:gd name="T4" fmla="*/ 141 w 235"/>
                    <a:gd name="T5" fmla="*/ 28 h 248"/>
                    <a:gd name="T6" fmla="*/ 151 w 235"/>
                    <a:gd name="T7" fmla="*/ 34 h 248"/>
                    <a:gd name="T8" fmla="*/ 178 w 235"/>
                    <a:gd name="T9" fmla="*/ 42 h 248"/>
                    <a:gd name="T10" fmla="*/ 174 w 235"/>
                    <a:gd name="T11" fmla="*/ 47 h 248"/>
                    <a:gd name="T12" fmla="*/ 156 w 235"/>
                    <a:gd name="T13" fmla="*/ 47 h 248"/>
                    <a:gd name="T14" fmla="*/ 127 w 235"/>
                    <a:gd name="T15" fmla="*/ 41 h 248"/>
                    <a:gd name="T16" fmla="*/ 140 w 235"/>
                    <a:gd name="T17" fmla="*/ 49 h 248"/>
                    <a:gd name="T18" fmla="*/ 163 w 235"/>
                    <a:gd name="T19" fmla="*/ 61 h 248"/>
                    <a:gd name="T20" fmla="*/ 140 w 235"/>
                    <a:gd name="T21" fmla="*/ 62 h 248"/>
                    <a:gd name="T22" fmla="*/ 151 w 235"/>
                    <a:gd name="T23" fmla="*/ 71 h 248"/>
                    <a:gd name="T24" fmla="*/ 161 w 235"/>
                    <a:gd name="T25" fmla="*/ 88 h 248"/>
                    <a:gd name="T26" fmla="*/ 151 w 235"/>
                    <a:gd name="T27" fmla="*/ 86 h 248"/>
                    <a:gd name="T28" fmla="*/ 117 w 235"/>
                    <a:gd name="T29" fmla="*/ 83 h 248"/>
                    <a:gd name="T30" fmla="*/ 168 w 235"/>
                    <a:gd name="T31" fmla="*/ 100 h 248"/>
                    <a:gd name="T32" fmla="*/ 182 w 235"/>
                    <a:gd name="T33" fmla="*/ 117 h 248"/>
                    <a:gd name="T34" fmla="*/ 145 w 235"/>
                    <a:gd name="T35" fmla="*/ 103 h 248"/>
                    <a:gd name="T36" fmla="*/ 159 w 235"/>
                    <a:gd name="T37" fmla="*/ 110 h 248"/>
                    <a:gd name="T38" fmla="*/ 183 w 235"/>
                    <a:gd name="T39" fmla="*/ 125 h 248"/>
                    <a:gd name="T40" fmla="*/ 167 w 235"/>
                    <a:gd name="T41" fmla="*/ 127 h 248"/>
                    <a:gd name="T42" fmla="*/ 126 w 235"/>
                    <a:gd name="T43" fmla="*/ 120 h 248"/>
                    <a:gd name="T44" fmla="*/ 89 w 235"/>
                    <a:gd name="T45" fmla="*/ 122 h 248"/>
                    <a:gd name="T46" fmla="*/ 76 w 235"/>
                    <a:gd name="T47" fmla="*/ 125 h 248"/>
                    <a:gd name="T48" fmla="*/ 102 w 235"/>
                    <a:gd name="T49" fmla="*/ 142 h 248"/>
                    <a:gd name="T50" fmla="*/ 57 w 235"/>
                    <a:gd name="T51" fmla="*/ 128 h 248"/>
                    <a:gd name="T52" fmla="*/ 70 w 235"/>
                    <a:gd name="T53" fmla="*/ 142 h 248"/>
                    <a:gd name="T54" fmla="*/ 102 w 235"/>
                    <a:gd name="T55" fmla="*/ 151 h 248"/>
                    <a:gd name="T56" fmla="*/ 79 w 235"/>
                    <a:gd name="T57" fmla="*/ 158 h 248"/>
                    <a:gd name="T58" fmla="*/ 72 w 235"/>
                    <a:gd name="T59" fmla="*/ 161 h 248"/>
                    <a:gd name="T60" fmla="*/ 100 w 235"/>
                    <a:gd name="T61" fmla="*/ 167 h 248"/>
                    <a:gd name="T62" fmla="*/ 81 w 235"/>
                    <a:gd name="T63" fmla="*/ 184 h 248"/>
                    <a:gd name="T64" fmla="*/ 82 w 235"/>
                    <a:gd name="T65" fmla="*/ 190 h 248"/>
                    <a:gd name="T66" fmla="*/ 102 w 235"/>
                    <a:gd name="T67" fmla="*/ 210 h 248"/>
                    <a:gd name="T68" fmla="*/ 79 w 235"/>
                    <a:gd name="T69" fmla="*/ 209 h 248"/>
                    <a:gd name="T70" fmla="*/ 55 w 235"/>
                    <a:gd name="T71" fmla="*/ 174 h 248"/>
                    <a:gd name="T72" fmla="*/ 72 w 235"/>
                    <a:gd name="T73" fmla="*/ 210 h 248"/>
                    <a:gd name="T74" fmla="*/ 76 w 235"/>
                    <a:gd name="T75" fmla="*/ 240 h 248"/>
                    <a:gd name="T76" fmla="*/ 48 w 235"/>
                    <a:gd name="T77" fmla="*/ 209 h 248"/>
                    <a:gd name="T78" fmla="*/ 46 w 235"/>
                    <a:gd name="T79" fmla="*/ 218 h 248"/>
                    <a:gd name="T80" fmla="*/ 68 w 235"/>
                    <a:gd name="T81" fmla="*/ 241 h 248"/>
                    <a:gd name="T82" fmla="*/ 36 w 235"/>
                    <a:gd name="T83" fmla="*/ 228 h 248"/>
                    <a:gd name="T84" fmla="*/ 8 w 235"/>
                    <a:gd name="T85" fmla="*/ 177 h 248"/>
                    <a:gd name="T86" fmla="*/ 0 w 235"/>
                    <a:gd name="T87" fmla="*/ 109 h 248"/>
                    <a:gd name="T88" fmla="*/ 19 w 235"/>
                    <a:gd name="T89" fmla="*/ 83 h 248"/>
                    <a:gd name="T90" fmla="*/ 82 w 235"/>
                    <a:gd name="T91" fmla="*/ 102 h 248"/>
                    <a:gd name="T92" fmla="*/ 35 w 235"/>
                    <a:gd name="T93" fmla="*/ 80 h 248"/>
                    <a:gd name="T94" fmla="*/ 9 w 235"/>
                    <a:gd name="T95" fmla="*/ 51 h 248"/>
                    <a:gd name="T96" fmla="*/ 51 w 235"/>
                    <a:gd name="T97" fmla="*/ 41 h 248"/>
                    <a:gd name="T98" fmla="*/ 54 w 235"/>
                    <a:gd name="T99" fmla="*/ 35 h 248"/>
                    <a:gd name="T100" fmla="*/ 47 w 235"/>
                    <a:gd name="T101" fmla="*/ 14 h 248"/>
                    <a:gd name="T102" fmla="*/ 79 w 235"/>
                    <a:gd name="T103" fmla="*/ 4 h 248"/>
                    <a:gd name="T104" fmla="*/ 178 w 235"/>
                    <a:gd name="T105" fmla="*/ 11 h 24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35"/>
                    <a:gd name="T160" fmla="*/ 0 h 248"/>
                    <a:gd name="T161" fmla="*/ 235 w 235"/>
                    <a:gd name="T162" fmla="*/ 248 h 24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35" h="248">
                      <a:moveTo>
                        <a:pt x="213" y="21"/>
                      </a:moveTo>
                      <a:lnTo>
                        <a:pt x="234" y="39"/>
                      </a:lnTo>
                      <a:lnTo>
                        <a:pt x="196" y="42"/>
                      </a:lnTo>
                      <a:lnTo>
                        <a:pt x="181" y="35"/>
                      </a:lnTo>
                      <a:lnTo>
                        <a:pt x="160" y="30"/>
                      </a:lnTo>
                      <a:lnTo>
                        <a:pt x="141" y="28"/>
                      </a:lnTo>
                      <a:lnTo>
                        <a:pt x="119" y="30"/>
                      </a:lnTo>
                      <a:lnTo>
                        <a:pt x="151" y="34"/>
                      </a:lnTo>
                      <a:lnTo>
                        <a:pt x="167" y="38"/>
                      </a:lnTo>
                      <a:lnTo>
                        <a:pt x="178" y="42"/>
                      </a:lnTo>
                      <a:lnTo>
                        <a:pt x="181" y="43"/>
                      </a:lnTo>
                      <a:lnTo>
                        <a:pt x="174" y="47"/>
                      </a:lnTo>
                      <a:lnTo>
                        <a:pt x="167" y="54"/>
                      </a:lnTo>
                      <a:lnTo>
                        <a:pt x="156" y="47"/>
                      </a:lnTo>
                      <a:lnTo>
                        <a:pt x="146" y="45"/>
                      </a:lnTo>
                      <a:lnTo>
                        <a:pt x="127" y="41"/>
                      </a:lnTo>
                      <a:lnTo>
                        <a:pt x="121" y="41"/>
                      </a:lnTo>
                      <a:lnTo>
                        <a:pt x="140" y="49"/>
                      </a:lnTo>
                      <a:lnTo>
                        <a:pt x="155" y="55"/>
                      </a:lnTo>
                      <a:lnTo>
                        <a:pt x="163" y="61"/>
                      </a:lnTo>
                      <a:lnTo>
                        <a:pt x="156" y="67"/>
                      </a:lnTo>
                      <a:lnTo>
                        <a:pt x="140" y="62"/>
                      </a:lnTo>
                      <a:lnTo>
                        <a:pt x="127" y="60"/>
                      </a:lnTo>
                      <a:lnTo>
                        <a:pt x="151" y="71"/>
                      </a:lnTo>
                      <a:lnTo>
                        <a:pt x="159" y="76"/>
                      </a:lnTo>
                      <a:lnTo>
                        <a:pt x="161" y="88"/>
                      </a:lnTo>
                      <a:lnTo>
                        <a:pt x="166" y="94"/>
                      </a:lnTo>
                      <a:lnTo>
                        <a:pt x="151" y="86"/>
                      </a:lnTo>
                      <a:lnTo>
                        <a:pt x="137" y="84"/>
                      </a:lnTo>
                      <a:lnTo>
                        <a:pt x="117" y="83"/>
                      </a:lnTo>
                      <a:lnTo>
                        <a:pt x="148" y="93"/>
                      </a:lnTo>
                      <a:lnTo>
                        <a:pt x="168" y="100"/>
                      </a:lnTo>
                      <a:lnTo>
                        <a:pt x="181" y="106"/>
                      </a:lnTo>
                      <a:lnTo>
                        <a:pt x="182" y="117"/>
                      </a:lnTo>
                      <a:lnTo>
                        <a:pt x="167" y="109"/>
                      </a:lnTo>
                      <a:lnTo>
                        <a:pt x="145" y="103"/>
                      </a:lnTo>
                      <a:lnTo>
                        <a:pt x="136" y="103"/>
                      </a:lnTo>
                      <a:lnTo>
                        <a:pt x="159" y="110"/>
                      </a:lnTo>
                      <a:lnTo>
                        <a:pt x="177" y="118"/>
                      </a:lnTo>
                      <a:lnTo>
                        <a:pt x="183" y="125"/>
                      </a:lnTo>
                      <a:lnTo>
                        <a:pt x="181" y="132"/>
                      </a:lnTo>
                      <a:lnTo>
                        <a:pt x="167" y="127"/>
                      </a:lnTo>
                      <a:lnTo>
                        <a:pt x="153" y="121"/>
                      </a:lnTo>
                      <a:lnTo>
                        <a:pt x="126" y="120"/>
                      </a:lnTo>
                      <a:lnTo>
                        <a:pt x="115" y="121"/>
                      </a:lnTo>
                      <a:lnTo>
                        <a:pt x="89" y="122"/>
                      </a:lnTo>
                      <a:lnTo>
                        <a:pt x="59" y="118"/>
                      </a:lnTo>
                      <a:lnTo>
                        <a:pt x="76" y="125"/>
                      </a:lnTo>
                      <a:lnTo>
                        <a:pt x="108" y="131"/>
                      </a:lnTo>
                      <a:lnTo>
                        <a:pt x="102" y="142"/>
                      </a:lnTo>
                      <a:lnTo>
                        <a:pt x="79" y="136"/>
                      </a:lnTo>
                      <a:lnTo>
                        <a:pt x="57" y="128"/>
                      </a:lnTo>
                      <a:lnTo>
                        <a:pt x="43" y="121"/>
                      </a:lnTo>
                      <a:lnTo>
                        <a:pt x="70" y="142"/>
                      </a:lnTo>
                      <a:lnTo>
                        <a:pt x="88" y="146"/>
                      </a:lnTo>
                      <a:lnTo>
                        <a:pt x="102" y="151"/>
                      </a:lnTo>
                      <a:lnTo>
                        <a:pt x="100" y="162"/>
                      </a:lnTo>
                      <a:lnTo>
                        <a:pt x="79" y="158"/>
                      </a:lnTo>
                      <a:lnTo>
                        <a:pt x="62" y="153"/>
                      </a:lnTo>
                      <a:lnTo>
                        <a:pt x="72" y="161"/>
                      </a:lnTo>
                      <a:lnTo>
                        <a:pt x="92" y="166"/>
                      </a:lnTo>
                      <a:lnTo>
                        <a:pt x="100" y="167"/>
                      </a:lnTo>
                      <a:lnTo>
                        <a:pt x="100" y="191"/>
                      </a:lnTo>
                      <a:lnTo>
                        <a:pt x="81" y="184"/>
                      </a:lnTo>
                      <a:lnTo>
                        <a:pt x="64" y="177"/>
                      </a:lnTo>
                      <a:lnTo>
                        <a:pt x="82" y="190"/>
                      </a:lnTo>
                      <a:lnTo>
                        <a:pt x="103" y="199"/>
                      </a:lnTo>
                      <a:lnTo>
                        <a:pt x="102" y="210"/>
                      </a:lnTo>
                      <a:lnTo>
                        <a:pt x="90" y="223"/>
                      </a:lnTo>
                      <a:lnTo>
                        <a:pt x="79" y="209"/>
                      </a:lnTo>
                      <a:lnTo>
                        <a:pt x="64" y="191"/>
                      </a:lnTo>
                      <a:lnTo>
                        <a:pt x="55" y="174"/>
                      </a:lnTo>
                      <a:lnTo>
                        <a:pt x="64" y="200"/>
                      </a:lnTo>
                      <a:lnTo>
                        <a:pt x="72" y="210"/>
                      </a:lnTo>
                      <a:lnTo>
                        <a:pt x="88" y="228"/>
                      </a:lnTo>
                      <a:lnTo>
                        <a:pt x="76" y="240"/>
                      </a:lnTo>
                      <a:lnTo>
                        <a:pt x="59" y="226"/>
                      </a:lnTo>
                      <a:lnTo>
                        <a:pt x="48" y="209"/>
                      </a:lnTo>
                      <a:lnTo>
                        <a:pt x="36" y="190"/>
                      </a:lnTo>
                      <a:lnTo>
                        <a:pt x="46" y="218"/>
                      </a:lnTo>
                      <a:lnTo>
                        <a:pt x="57" y="229"/>
                      </a:lnTo>
                      <a:lnTo>
                        <a:pt x="68" y="241"/>
                      </a:lnTo>
                      <a:lnTo>
                        <a:pt x="59" y="247"/>
                      </a:lnTo>
                      <a:lnTo>
                        <a:pt x="36" y="228"/>
                      </a:lnTo>
                      <a:lnTo>
                        <a:pt x="16" y="199"/>
                      </a:lnTo>
                      <a:lnTo>
                        <a:pt x="8" y="177"/>
                      </a:lnTo>
                      <a:lnTo>
                        <a:pt x="3" y="139"/>
                      </a:lnTo>
                      <a:lnTo>
                        <a:pt x="0" y="109"/>
                      </a:lnTo>
                      <a:lnTo>
                        <a:pt x="1" y="82"/>
                      </a:lnTo>
                      <a:lnTo>
                        <a:pt x="19" y="83"/>
                      </a:lnTo>
                      <a:lnTo>
                        <a:pt x="44" y="93"/>
                      </a:lnTo>
                      <a:lnTo>
                        <a:pt x="82" y="102"/>
                      </a:lnTo>
                      <a:lnTo>
                        <a:pt x="48" y="88"/>
                      </a:lnTo>
                      <a:lnTo>
                        <a:pt x="35" y="80"/>
                      </a:lnTo>
                      <a:lnTo>
                        <a:pt x="4" y="69"/>
                      </a:lnTo>
                      <a:lnTo>
                        <a:pt x="9" y="51"/>
                      </a:lnTo>
                      <a:lnTo>
                        <a:pt x="18" y="31"/>
                      </a:lnTo>
                      <a:lnTo>
                        <a:pt x="51" y="41"/>
                      </a:lnTo>
                      <a:lnTo>
                        <a:pt x="75" y="53"/>
                      </a:lnTo>
                      <a:lnTo>
                        <a:pt x="54" y="35"/>
                      </a:lnTo>
                      <a:lnTo>
                        <a:pt x="23" y="25"/>
                      </a:lnTo>
                      <a:lnTo>
                        <a:pt x="47" y="14"/>
                      </a:lnTo>
                      <a:lnTo>
                        <a:pt x="60" y="8"/>
                      </a:lnTo>
                      <a:lnTo>
                        <a:pt x="79" y="4"/>
                      </a:lnTo>
                      <a:lnTo>
                        <a:pt x="134" y="0"/>
                      </a:lnTo>
                      <a:lnTo>
                        <a:pt x="178" y="11"/>
                      </a:lnTo>
                      <a:lnTo>
                        <a:pt x="213" y="21"/>
                      </a:lnTo>
                    </a:path>
                  </a:pathLst>
                </a:custGeom>
                <a:solidFill>
                  <a:srgbClr val="A0A0A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83" name="Freeform 315"/>
                <p:cNvSpPr>
                  <a:spLocks/>
                </p:cNvSpPr>
                <p:nvPr/>
              </p:nvSpPr>
              <p:spPr bwMode="auto">
                <a:xfrm>
                  <a:off x="556" y="1939"/>
                  <a:ext cx="19" cy="17"/>
                </a:xfrm>
                <a:custGeom>
                  <a:avLst/>
                  <a:gdLst>
                    <a:gd name="T0" fmla="*/ 18 w 19"/>
                    <a:gd name="T1" fmla="*/ 0 h 17"/>
                    <a:gd name="T2" fmla="*/ 13 w 19"/>
                    <a:gd name="T3" fmla="*/ 6 h 17"/>
                    <a:gd name="T4" fmla="*/ 8 w 19"/>
                    <a:gd name="T5" fmla="*/ 8 h 17"/>
                    <a:gd name="T6" fmla="*/ 3 w 19"/>
                    <a:gd name="T7" fmla="*/ 12 h 17"/>
                    <a:gd name="T8" fmla="*/ 0 w 19"/>
                    <a:gd name="T9" fmla="*/ 16 h 17"/>
                    <a:gd name="T10" fmla="*/ 5 w 19"/>
                    <a:gd name="T11" fmla="*/ 14 h 17"/>
                    <a:gd name="T12" fmla="*/ 13 w 19"/>
                    <a:gd name="T13" fmla="*/ 12 h 17"/>
                    <a:gd name="T14" fmla="*/ 18 w 19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"/>
                    <a:gd name="T25" fmla="*/ 0 h 17"/>
                    <a:gd name="T26" fmla="*/ 19 w 1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" h="17">
                      <a:moveTo>
                        <a:pt x="18" y="0"/>
                      </a:moveTo>
                      <a:lnTo>
                        <a:pt x="13" y="6"/>
                      </a:lnTo>
                      <a:lnTo>
                        <a:pt x="8" y="8"/>
                      </a:lnTo>
                      <a:lnTo>
                        <a:pt x="3" y="12"/>
                      </a:lnTo>
                      <a:lnTo>
                        <a:pt x="0" y="16"/>
                      </a:lnTo>
                      <a:lnTo>
                        <a:pt x="5" y="14"/>
                      </a:lnTo>
                      <a:lnTo>
                        <a:pt x="13" y="12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84" name="Freeform 316"/>
                <p:cNvSpPr>
                  <a:spLocks/>
                </p:cNvSpPr>
                <p:nvPr/>
              </p:nvSpPr>
              <p:spPr bwMode="auto">
                <a:xfrm>
                  <a:off x="568" y="1964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0 w 17"/>
                    <a:gd name="T3" fmla="*/ 0 h 17"/>
                    <a:gd name="T4" fmla="*/ 0 w 17"/>
                    <a:gd name="T5" fmla="*/ 16 h 17"/>
                    <a:gd name="T6" fmla="*/ 16 w 17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17"/>
                    <a:gd name="T14" fmla="*/ 17 w 17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17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85" name="Freeform 317"/>
                <p:cNvSpPr>
                  <a:spLocks/>
                </p:cNvSpPr>
                <p:nvPr/>
              </p:nvSpPr>
              <p:spPr bwMode="auto">
                <a:xfrm>
                  <a:off x="526" y="1836"/>
                  <a:ext cx="19" cy="17"/>
                </a:xfrm>
                <a:custGeom>
                  <a:avLst/>
                  <a:gdLst>
                    <a:gd name="T0" fmla="*/ 18 w 19"/>
                    <a:gd name="T1" fmla="*/ 0 h 17"/>
                    <a:gd name="T2" fmla="*/ 14 w 19"/>
                    <a:gd name="T3" fmla="*/ 8 h 17"/>
                    <a:gd name="T4" fmla="*/ 5 w 19"/>
                    <a:gd name="T5" fmla="*/ 12 h 17"/>
                    <a:gd name="T6" fmla="*/ 0 w 19"/>
                    <a:gd name="T7" fmla="*/ 16 h 17"/>
                    <a:gd name="T8" fmla="*/ 8 w 19"/>
                    <a:gd name="T9" fmla="*/ 16 h 17"/>
                    <a:gd name="T10" fmla="*/ 15 w 19"/>
                    <a:gd name="T11" fmla="*/ 8 h 17"/>
                    <a:gd name="T12" fmla="*/ 18 w 19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"/>
                    <a:gd name="T22" fmla="*/ 0 h 17"/>
                    <a:gd name="T23" fmla="*/ 19 w 19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" h="17">
                      <a:moveTo>
                        <a:pt x="18" y="0"/>
                      </a:moveTo>
                      <a:lnTo>
                        <a:pt x="14" y="8"/>
                      </a:lnTo>
                      <a:lnTo>
                        <a:pt x="5" y="12"/>
                      </a:lnTo>
                      <a:lnTo>
                        <a:pt x="0" y="16"/>
                      </a:lnTo>
                      <a:lnTo>
                        <a:pt x="8" y="16"/>
                      </a:lnTo>
                      <a:lnTo>
                        <a:pt x="15" y="8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86" name="Freeform 318"/>
                <p:cNvSpPr>
                  <a:spLocks/>
                </p:cNvSpPr>
                <p:nvPr/>
              </p:nvSpPr>
              <p:spPr bwMode="auto">
                <a:xfrm>
                  <a:off x="530" y="1812"/>
                  <a:ext cx="24" cy="17"/>
                </a:xfrm>
                <a:custGeom>
                  <a:avLst/>
                  <a:gdLst>
                    <a:gd name="T0" fmla="*/ 23 w 24"/>
                    <a:gd name="T1" fmla="*/ 0 h 17"/>
                    <a:gd name="T2" fmla="*/ 11 w 24"/>
                    <a:gd name="T3" fmla="*/ 0 h 17"/>
                    <a:gd name="T4" fmla="*/ 0 w 24"/>
                    <a:gd name="T5" fmla="*/ 16 h 17"/>
                    <a:gd name="T6" fmla="*/ 13 w 24"/>
                    <a:gd name="T7" fmla="*/ 0 h 17"/>
                    <a:gd name="T8" fmla="*/ 23 w 24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7"/>
                    <a:gd name="T17" fmla="*/ 24 w 2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7">
                      <a:moveTo>
                        <a:pt x="23" y="0"/>
                      </a:moveTo>
                      <a:lnTo>
                        <a:pt x="11" y="0"/>
                      </a:lnTo>
                      <a:lnTo>
                        <a:pt x="0" y="16"/>
                      </a:lnTo>
                      <a:lnTo>
                        <a:pt x="13" y="0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87" name="Freeform 319"/>
                <p:cNvSpPr>
                  <a:spLocks/>
                </p:cNvSpPr>
                <p:nvPr/>
              </p:nvSpPr>
              <p:spPr bwMode="auto">
                <a:xfrm>
                  <a:off x="503" y="1826"/>
                  <a:ext cx="17" cy="17"/>
                </a:xfrm>
                <a:custGeom>
                  <a:avLst/>
                  <a:gdLst>
                    <a:gd name="T0" fmla="*/ 16 w 17"/>
                    <a:gd name="T1" fmla="*/ 4 h 17"/>
                    <a:gd name="T2" fmla="*/ 10 w 17"/>
                    <a:gd name="T3" fmla="*/ 12 h 17"/>
                    <a:gd name="T4" fmla="*/ 4 w 17"/>
                    <a:gd name="T5" fmla="*/ 16 h 17"/>
                    <a:gd name="T6" fmla="*/ 11 w 17"/>
                    <a:gd name="T7" fmla="*/ 8 h 17"/>
                    <a:gd name="T8" fmla="*/ 8 w 17"/>
                    <a:gd name="T9" fmla="*/ 8 h 17"/>
                    <a:gd name="T10" fmla="*/ 1 w 17"/>
                    <a:gd name="T11" fmla="*/ 4 h 17"/>
                    <a:gd name="T12" fmla="*/ 11 w 17"/>
                    <a:gd name="T13" fmla="*/ 8 h 17"/>
                    <a:gd name="T14" fmla="*/ 8 w 17"/>
                    <a:gd name="T15" fmla="*/ 4 h 17"/>
                    <a:gd name="T16" fmla="*/ 0 w 17"/>
                    <a:gd name="T17" fmla="*/ 0 h 17"/>
                    <a:gd name="T18" fmla="*/ 16 w 17"/>
                    <a:gd name="T19" fmla="*/ 4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7"/>
                    <a:gd name="T32" fmla="*/ 17 w 17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7">
                      <a:moveTo>
                        <a:pt x="16" y="4"/>
                      </a:moveTo>
                      <a:lnTo>
                        <a:pt x="10" y="12"/>
                      </a:lnTo>
                      <a:lnTo>
                        <a:pt x="4" y="16"/>
                      </a:lnTo>
                      <a:lnTo>
                        <a:pt x="11" y="8"/>
                      </a:lnTo>
                      <a:lnTo>
                        <a:pt x="8" y="8"/>
                      </a:lnTo>
                      <a:lnTo>
                        <a:pt x="1" y="4"/>
                      </a:lnTo>
                      <a:lnTo>
                        <a:pt x="11" y="8"/>
                      </a:lnTo>
                      <a:lnTo>
                        <a:pt x="8" y="4"/>
                      </a:lnTo>
                      <a:lnTo>
                        <a:pt x="0" y="0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88" name="Freeform 320"/>
                <p:cNvSpPr>
                  <a:spLocks/>
                </p:cNvSpPr>
                <p:nvPr/>
              </p:nvSpPr>
              <p:spPr bwMode="auto">
                <a:xfrm>
                  <a:off x="549" y="1895"/>
                  <a:ext cx="17" cy="30"/>
                </a:xfrm>
                <a:custGeom>
                  <a:avLst/>
                  <a:gdLst>
                    <a:gd name="T0" fmla="*/ 16 w 17"/>
                    <a:gd name="T1" fmla="*/ 0 h 30"/>
                    <a:gd name="T2" fmla="*/ 4 w 17"/>
                    <a:gd name="T3" fmla="*/ 12 h 30"/>
                    <a:gd name="T4" fmla="*/ 0 w 17"/>
                    <a:gd name="T5" fmla="*/ 29 h 30"/>
                    <a:gd name="T6" fmla="*/ 0 w 17"/>
                    <a:gd name="T7" fmla="*/ 18 h 30"/>
                    <a:gd name="T8" fmla="*/ 2 w 17"/>
                    <a:gd name="T9" fmla="*/ 10 h 30"/>
                    <a:gd name="T10" fmla="*/ 6 w 17"/>
                    <a:gd name="T11" fmla="*/ 7 h 30"/>
                    <a:gd name="T12" fmla="*/ 16 w 17"/>
                    <a:gd name="T13" fmla="*/ 0 h 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30"/>
                    <a:gd name="T23" fmla="*/ 17 w 17"/>
                    <a:gd name="T24" fmla="*/ 30 h 3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30">
                      <a:moveTo>
                        <a:pt x="16" y="0"/>
                      </a:moveTo>
                      <a:lnTo>
                        <a:pt x="4" y="12"/>
                      </a:lnTo>
                      <a:lnTo>
                        <a:pt x="0" y="29"/>
                      </a:lnTo>
                      <a:lnTo>
                        <a:pt x="0" y="18"/>
                      </a:lnTo>
                      <a:lnTo>
                        <a:pt x="2" y="10"/>
                      </a:lnTo>
                      <a:lnTo>
                        <a:pt x="6" y="7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89" name="Freeform 321"/>
                <p:cNvSpPr>
                  <a:spLocks/>
                </p:cNvSpPr>
                <p:nvPr/>
              </p:nvSpPr>
              <p:spPr bwMode="auto">
                <a:xfrm>
                  <a:off x="471" y="1869"/>
                  <a:ext cx="40" cy="38"/>
                </a:xfrm>
                <a:custGeom>
                  <a:avLst/>
                  <a:gdLst>
                    <a:gd name="T0" fmla="*/ 0 w 40"/>
                    <a:gd name="T1" fmla="*/ 0 h 38"/>
                    <a:gd name="T2" fmla="*/ 17 w 40"/>
                    <a:gd name="T3" fmla="*/ 12 h 38"/>
                    <a:gd name="T4" fmla="*/ 29 w 40"/>
                    <a:gd name="T5" fmla="*/ 15 h 38"/>
                    <a:gd name="T6" fmla="*/ 30 w 40"/>
                    <a:gd name="T7" fmla="*/ 23 h 38"/>
                    <a:gd name="T8" fmla="*/ 39 w 40"/>
                    <a:gd name="T9" fmla="*/ 37 h 38"/>
                    <a:gd name="T10" fmla="*/ 29 w 40"/>
                    <a:gd name="T11" fmla="*/ 28 h 38"/>
                    <a:gd name="T12" fmla="*/ 27 w 40"/>
                    <a:gd name="T13" fmla="*/ 16 h 38"/>
                    <a:gd name="T14" fmla="*/ 13 w 40"/>
                    <a:gd name="T15" fmla="*/ 15 h 38"/>
                    <a:gd name="T16" fmla="*/ 0 w 40"/>
                    <a:gd name="T17" fmla="*/ 0 h 3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0"/>
                    <a:gd name="T28" fmla="*/ 0 h 38"/>
                    <a:gd name="T29" fmla="*/ 40 w 40"/>
                    <a:gd name="T30" fmla="*/ 38 h 3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0" h="38">
                      <a:moveTo>
                        <a:pt x="0" y="0"/>
                      </a:moveTo>
                      <a:lnTo>
                        <a:pt x="17" y="12"/>
                      </a:lnTo>
                      <a:lnTo>
                        <a:pt x="29" y="15"/>
                      </a:lnTo>
                      <a:lnTo>
                        <a:pt x="30" y="23"/>
                      </a:lnTo>
                      <a:lnTo>
                        <a:pt x="39" y="37"/>
                      </a:lnTo>
                      <a:lnTo>
                        <a:pt x="29" y="28"/>
                      </a:lnTo>
                      <a:lnTo>
                        <a:pt x="27" y="16"/>
                      </a:lnTo>
                      <a:lnTo>
                        <a:pt x="13" y="1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90" name="Freeform 322"/>
                <p:cNvSpPr>
                  <a:spLocks/>
                </p:cNvSpPr>
                <p:nvPr/>
              </p:nvSpPr>
              <p:spPr bwMode="auto">
                <a:xfrm>
                  <a:off x="497" y="1809"/>
                  <a:ext cx="21" cy="17"/>
                </a:xfrm>
                <a:custGeom>
                  <a:avLst/>
                  <a:gdLst>
                    <a:gd name="T0" fmla="*/ 20 w 21"/>
                    <a:gd name="T1" fmla="*/ 16 h 17"/>
                    <a:gd name="T2" fmla="*/ 12 w 21"/>
                    <a:gd name="T3" fmla="*/ 8 h 17"/>
                    <a:gd name="T4" fmla="*/ 0 w 21"/>
                    <a:gd name="T5" fmla="*/ 0 h 17"/>
                    <a:gd name="T6" fmla="*/ 8 w 21"/>
                    <a:gd name="T7" fmla="*/ 16 h 17"/>
                    <a:gd name="T8" fmla="*/ 13 w 21"/>
                    <a:gd name="T9" fmla="*/ 16 h 17"/>
                    <a:gd name="T10" fmla="*/ 20 w 21"/>
                    <a:gd name="T11" fmla="*/ 16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"/>
                    <a:gd name="T19" fmla="*/ 0 h 17"/>
                    <a:gd name="T20" fmla="*/ 21 w 21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" h="17">
                      <a:moveTo>
                        <a:pt x="20" y="16"/>
                      </a:moveTo>
                      <a:lnTo>
                        <a:pt x="12" y="8"/>
                      </a:lnTo>
                      <a:lnTo>
                        <a:pt x="0" y="0"/>
                      </a:lnTo>
                      <a:lnTo>
                        <a:pt x="8" y="16"/>
                      </a:lnTo>
                      <a:lnTo>
                        <a:pt x="13" y="16"/>
                      </a:lnTo>
                      <a:lnTo>
                        <a:pt x="20" y="16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847" name="Freeform 323"/>
              <p:cNvSpPr>
                <a:spLocks/>
              </p:cNvSpPr>
              <p:nvPr/>
            </p:nvSpPr>
            <p:spPr bwMode="auto">
              <a:xfrm>
                <a:off x="484" y="2043"/>
                <a:ext cx="78" cy="158"/>
              </a:xfrm>
              <a:custGeom>
                <a:avLst/>
                <a:gdLst>
                  <a:gd name="T0" fmla="*/ 18 w 78"/>
                  <a:gd name="T1" fmla="*/ 0 h 158"/>
                  <a:gd name="T2" fmla="*/ 35 w 78"/>
                  <a:gd name="T3" fmla="*/ 19 h 158"/>
                  <a:gd name="T4" fmla="*/ 40 w 78"/>
                  <a:gd name="T5" fmla="*/ 46 h 158"/>
                  <a:gd name="T6" fmla="*/ 64 w 78"/>
                  <a:gd name="T7" fmla="*/ 74 h 158"/>
                  <a:gd name="T8" fmla="*/ 74 w 78"/>
                  <a:gd name="T9" fmla="*/ 104 h 158"/>
                  <a:gd name="T10" fmla="*/ 77 w 78"/>
                  <a:gd name="T11" fmla="*/ 134 h 158"/>
                  <a:gd name="T12" fmla="*/ 73 w 78"/>
                  <a:gd name="T13" fmla="*/ 157 h 158"/>
                  <a:gd name="T14" fmla="*/ 0 w 78"/>
                  <a:gd name="T15" fmla="*/ 63 h 158"/>
                  <a:gd name="T16" fmla="*/ 18 w 78"/>
                  <a:gd name="T17" fmla="*/ 0 h 1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158"/>
                  <a:gd name="T29" fmla="*/ 78 w 78"/>
                  <a:gd name="T30" fmla="*/ 158 h 1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158">
                    <a:moveTo>
                      <a:pt x="18" y="0"/>
                    </a:moveTo>
                    <a:lnTo>
                      <a:pt x="35" y="19"/>
                    </a:lnTo>
                    <a:lnTo>
                      <a:pt x="40" y="46"/>
                    </a:lnTo>
                    <a:lnTo>
                      <a:pt x="64" y="74"/>
                    </a:lnTo>
                    <a:lnTo>
                      <a:pt x="74" y="104"/>
                    </a:lnTo>
                    <a:lnTo>
                      <a:pt x="77" y="134"/>
                    </a:lnTo>
                    <a:lnTo>
                      <a:pt x="73" y="157"/>
                    </a:lnTo>
                    <a:lnTo>
                      <a:pt x="0" y="63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4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8" name="Freeform 324"/>
              <p:cNvSpPr>
                <a:spLocks/>
              </p:cNvSpPr>
              <p:nvPr/>
            </p:nvSpPr>
            <p:spPr bwMode="auto">
              <a:xfrm>
                <a:off x="320" y="1955"/>
                <a:ext cx="184" cy="117"/>
              </a:xfrm>
              <a:custGeom>
                <a:avLst/>
                <a:gdLst>
                  <a:gd name="T0" fmla="*/ 10 w 184"/>
                  <a:gd name="T1" fmla="*/ 0 h 117"/>
                  <a:gd name="T2" fmla="*/ 37 w 184"/>
                  <a:gd name="T3" fmla="*/ 5 h 117"/>
                  <a:gd name="T4" fmla="*/ 75 w 184"/>
                  <a:gd name="T5" fmla="*/ 19 h 117"/>
                  <a:gd name="T6" fmla="*/ 119 w 184"/>
                  <a:gd name="T7" fmla="*/ 39 h 117"/>
                  <a:gd name="T8" fmla="*/ 152 w 184"/>
                  <a:gd name="T9" fmla="*/ 59 h 117"/>
                  <a:gd name="T10" fmla="*/ 177 w 184"/>
                  <a:gd name="T11" fmla="*/ 73 h 117"/>
                  <a:gd name="T12" fmla="*/ 182 w 184"/>
                  <a:gd name="T13" fmla="*/ 88 h 117"/>
                  <a:gd name="T14" fmla="*/ 183 w 184"/>
                  <a:gd name="T15" fmla="*/ 116 h 117"/>
                  <a:gd name="T16" fmla="*/ 0 w 184"/>
                  <a:gd name="T17" fmla="*/ 27 h 117"/>
                  <a:gd name="T18" fmla="*/ 10 w 184"/>
                  <a:gd name="T19" fmla="*/ 0 h 1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4"/>
                  <a:gd name="T31" fmla="*/ 0 h 117"/>
                  <a:gd name="T32" fmla="*/ 184 w 184"/>
                  <a:gd name="T33" fmla="*/ 117 h 1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4" h="117">
                    <a:moveTo>
                      <a:pt x="10" y="0"/>
                    </a:moveTo>
                    <a:lnTo>
                      <a:pt x="37" y="5"/>
                    </a:lnTo>
                    <a:lnTo>
                      <a:pt x="75" y="19"/>
                    </a:lnTo>
                    <a:lnTo>
                      <a:pt x="119" y="39"/>
                    </a:lnTo>
                    <a:lnTo>
                      <a:pt x="152" y="59"/>
                    </a:lnTo>
                    <a:lnTo>
                      <a:pt x="177" y="73"/>
                    </a:lnTo>
                    <a:lnTo>
                      <a:pt x="182" y="88"/>
                    </a:lnTo>
                    <a:lnTo>
                      <a:pt x="183" y="116"/>
                    </a:lnTo>
                    <a:lnTo>
                      <a:pt x="0" y="27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9" name="Freeform 325"/>
              <p:cNvSpPr>
                <a:spLocks/>
              </p:cNvSpPr>
              <p:nvPr/>
            </p:nvSpPr>
            <p:spPr bwMode="auto">
              <a:xfrm>
                <a:off x="324" y="1960"/>
                <a:ext cx="175" cy="110"/>
              </a:xfrm>
              <a:custGeom>
                <a:avLst/>
                <a:gdLst>
                  <a:gd name="T0" fmla="*/ 174 w 175"/>
                  <a:gd name="T1" fmla="*/ 109 h 110"/>
                  <a:gd name="T2" fmla="*/ 174 w 175"/>
                  <a:gd name="T3" fmla="*/ 82 h 110"/>
                  <a:gd name="T4" fmla="*/ 169 w 175"/>
                  <a:gd name="T5" fmla="*/ 68 h 110"/>
                  <a:gd name="T6" fmla="*/ 132 w 175"/>
                  <a:gd name="T7" fmla="*/ 47 h 110"/>
                  <a:gd name="T8" fmla="*/ 90 w 175"/>
                  <a:gd name="T9" fmla="*/ 25 h 110"/>
                  <a:gd name="T10" fmla="*/ 44 w 175"/>
                  <a:gd name="T11" fmla="*/ 7 h 110"/>
                  <a:gd name="T12" fmla="*/ 14 w 175"/>
                  <a:gd name="T13" fmla="*/ 0 h 110"/>
                  <a:gd name="T14" fmla="*/ 0 w 175"/>
                  <a:gd name="T15" fmla="*/ 34 h 110"/>
                  <a:gd name="T16" fmla="*/ 133 w 175"/>
                  <a:gd name="T17" fmla="*/ 92 h 110"/>
                  <a:gd name="T18" fmla="*/ 174 w 175"/>
                  <a:gd name="T19" fmla="*/ 109 h 1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5"/>
                  <a:gd name="T31" fmla="*/ 0 h 110"/>
                  <a:gd name="T32" fmla="*/ 175 w 175"/>
                  <a:gd name="T33" fmla="*/ 110 h 1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5" h="110">
                    <a:moveTo>
                      <a:pt x="174" y="109"/>
                    </a:moveTo>
                    <a:lnTo>
                      <a:pt x="174" y="82"/>
                    </a:lnTo>
                    <a:lnTo>
                      <a:pt x="169" y="68"/>
                    </a:lnTo>
                    <a:lnTo>
                      <a:pt x="132" y="47"/>
                    </a:lnTo>
                    <a:lnTo>
                      <a:pt x="90" y="25"/>
                    </a:lnTo>
                    <a:lnTo>
                      <a:pt x="44" y="7"/>
                    </a:lnTo>
                    <a:lnTo>
                      <a:pt x="14" y="0"/>
                    </a:lnTo>
                    <a:lnTo>
                      <a:pt x="0" y="34"/>
                    </a:lnTo>
                    <a:lnTo>
                      <a:pt x="133" y="92"/>
                    </a:lnTo>
                    <a:lnTo>
                      <a:pt x="174" y="109"/>
                    </a:lnTo>
                  </a:path>
                </a:pathLst>
              </a:custGeom>
              <a:solidFill>
                <a:srgbClr val="E0E0E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850" name="Group 326"/>
              <p:cNvGrpSpPr>
                <a:grpSpLocks/>
              </p:cNvGrpSpPr>
              <p:nvPr/>
            </p:nvGrpSpPr>
            <p:grpSpPr bwMode="auto">
              <a:xfrm>
                <a:off x="576" y="2311"/>
                <a:ext cx="114" cy="151"/>
                <a:chOff x="576" y="2311"/>
                <a:chExt cx="114" cy="151"/>
              </a:xfrm>
            </p:grpSpPr>
            <p:grpSp>
              <p:nvGrpSpPr>
                <p:cNvPr id="31867" name="Group 327"/>
                <p:cNvGrpSpPr>
                  <a:grpSpLocks/>
                </p:cNvGrpSpPr>
                <p:nvPr/>
              </p:nvGrpSpPr>
              <p:grpSpPr bwMode="auto">
                <a:xfrm>
                  <a:off x="576" y="2311"/>
                  <a:ext cx="114" cy="151"/>
                  <a:chOff x="576" y="2311"/>
                  <a:chExt cx="114" cy="151"/>
                </a:xfrm>
              </p:grpSpPr>
              <p:sp>
                <p:nvSpPr>
                  <p:cNvPr id="31869" name="Freeform 328"/>
                  <p:cNvSpPr>
                    <a:spLocks/>
                  </p:cNvSpPr>
                  <p:nvPr/>
                </p:nvSpPr>
                <p:spPr bwMode="auto">
                  <a:xfrm>
                    <a:off x="595" y="2316"/>
                    <a:ext cx="95" cy="115"/>
                  </a:xfrm>
                  <a:custGeom>
                    <a:avLst/>
                    <a:gdLst>
                      <a:gd name="T0" fmla="*/ 61 w 95"/>
                      <a:gd name="T1" fmla="*/ 7 h 115"/>
                      <a:gd name="T2" fmla="*/ 76 w 95"/>
                      <a:gd name="T3" fmla="*/ 24 h 115"/>
                      <a:gd name="T4" fmla="*/ 82 w 95"/>
                      <a:gd name="T5" fmla="*/ 38 h 115"/>
                      <a:gd name="T6" fmla="*/ 89 w 95"/>
                      <a:gd name="T7" fmla="*/ 59 h 115"/>
                      <a:gd name="T8" fmla="*/ 89 w 95"/>
                      <a:gd name="T9" fmla="*/ 72 h 115"/>
                      <a:gd name="T10" fmla="*/ 94 w 95"/>
                      <a:gd name="T11" fmla="*/ 90 h 115"/>
                      <a:gd name="T12" fmla="*/ 17 w 95"/>
                      <a:gd name="T13" fmla="*/ 114 h 115"/>
                      <a:gd name="T14" fmla="*/ 0 w 95"/>
                      <a:gd name="T15" fmla="*/ 0 h 115"/>
                      <a:gd name="T16" fmla="*/ 31 w 95"/>
                      <a:gd name="T17" fmla="*/ 7 h 115"/>
                      <a:gd name="T18" fmla="*/ 61 w 95"/>
                      <a:gd name="T19" fmla="*/ 7 h 11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5"/>
                      <a:gd name="T31" fmla="*/ 0 h 115"/>
                      <a:gd name="T32" fmla="*/ 95 w 95"/>
                      <a:gd name="T33" fmla="*/ 115 h 11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5" h="115">
                        <a:moveTo>
                          <a:pt x="61" y="7"/>
                        </a:moveTo>
                        <a:lnTo>
                          <a:pt x="76" y="24"/>
                        </a:lnTo>
                        <a:lnTo>
                          <a:pt x="82" y="38"/>
                        </a:lnTo>
                        <a:lnTo>
                          <a:pt x="89" y="59"/>
                        </a:lnTo>
                        <a:lnTo>
                          <a:pt x="89" y="72"/>
                        </a:lnTo>
                        <a:lnTo>
                          <a:pt x="94" y="90"/>
                        </a:lnTo>
                        <a:lnTo>
                          <a:pt x="17" y="114"/>
                        </a:lnTo>
                        <a:lnTo>
                          <a:pt x="0" y="0"/>
                        </a:lnTo>
                        <a:lnTo>
                          <a:pt x="31" y="7"/>
                        </a:lnTo>
                        <a:lnTo>
                          <a:pt x="61" y="7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70" name="Freeform 329"/>
                  <p:cNvSpPr>
                    <a:spLocks/>
                  </p:cNvSpPr>
                  <p:nvPr/>
                </p:nvSpPr>
                <p:spPr bwMode="auto">
                  <a:xfrm>
                    <a:off x="609" y="2326"/>
                    <a:ext cx="71" cy="90"/>
                  </a:xfrm>
                  <a:custGeom>
                    <a:avLst/>
                    <a:gdLst>
                      <a:gd name="T0" fmla="*/ 42 w 71"/>
                      <a:gd name="T1" fmla="*/ 3 h 90"/>
                      <a:gd name="T2" fmla="*/ 54 w 71"/>
                      <a:gd name="T3" fmla="*/ 17 h 90"/>
                      <a:gd name="T4" fmla="*/ 64 w 71"/>
                      <a:gd name="T5" fmla="*/ 37 h 90"/>
                      <a:gd name="T6" fmla="*/ 67 w 71"/>
                      <a:gd name="T7" fmla="*/ 52 h 90"/>
                      <a:gd name="T8" fmla="*/ 70 w 71"/>
                      <a:gd name="T9" fmla="*/ 69 h 90"/>
                      <a:gd name="T10" fmla="*/ 14 w 71"/>
                      <a:gd name="T11" fmla="*/ 89 h 90"/>
                      <a:gd name="T12" fmla="*/ 0 w 71"/>
                      <a:gd name="T13" fmla="*/ 0 h 90"/>
                      <a:gd name="T14" fmla="*/ 21 w 71"/>
                      <a:gd name="T15" fmla="*/ 4 h 90"/>
                      <a:gd name="T16" fmla="*/ 42 w 71"/>
                      <a:gd name="T17" fmla="*/ 3 h 9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71"/>
                      <a:gd name="T28" fmla="*/ 0 h 90"/>
                      <a:gd name="T29" fmla="*/ 71 w 71"/>
                      <a:gd name="T30" fmla="*/ 90 h 9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71" h="90">
                        <a:moveTo>
                          <a:pt x="42" y="3"/>
                        </a:moveTo>
                        <a:lnTo>
                          <a:pt x="54" y="17"/>
                        </a:lnTo>
                        <a:lnTo>
                          <a:pt x="64" y="37"/>
                        </a:lnTo>
                        <a:lnTo>
                          <a:pt x="67" y="52"/>
                        </a:lnTo>
                        <a:lnTo>
                          <a:pt x="70" y="69"/>
                        </a:lnTo>
                        <a:lnTo>
                          <a:pt x="14" y="89"/>
                        </a:lnTo>
                        <a:lnTo>
                          <a:pt x="0" y="0"/>
                        </a:lnTo>
                        <a:lnTo>
                          <a:pt x="21" y="4"/>
                        </a:lnTo>
                        <a:lnTo>
                          <a:pt x="42" y="3"/>
                        </a:lnTo>
                      </a:path>
                    </a:pathLst>
                  </a:custGeom>
                  <a:solidFill>
                    <a:srgbClr val="E0E0E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71" name="Freeform 330"/>
                  <p:cNvSpPr>
                    <a:spLocks/>
                  </p:cNvSpPr>
                  <p:nvPr/>
                </p:nvSpPr>
                <p:spPr bwMode="auto">
                  <a:xfrm>
                    <a:off x="576" y="2311"/>
                    <a:ext cx="87" cy="151"/>
                  </a:xfrm>
                  <a:custGeom>
                    <a:avLst/>
                    <a:gdLst>
                      <a:gd name="T0" fmla="*/ 28 w 87"/>
                      <a:gd name="T1" fmla="*/ 0 h 151"/>
                      <a:gd name="T2" fmla="*/ 63 w 87"/>
                      <a:gd name="T3" fmla="*/ 8 h 151"/>
                      <a:gd name="T4" fmla="*/ 78 w 87"/>
                      <a:gd name="T5" fmla="*/ 44 h 151"/>
                      <a:gd name="T6" fmla="*/ 85 w 87"/>
                      <a:gd name="T7" fmla="*/ 88 h 151"/>
                      <a:gd name="T8" fmla="*/ 86 w 87"/>
                      <a:gd name="T9" fmla="*/ 128 h 151"/>
                      <a:gd name="T10" fmla="*/ 4 w 87"/>
                      <a:gd name="T11" fmla="*/ 150 h 151"/>
                      <a:gd name="T12" fmla="*/ 0 w 87"/>
                      <a:gd name="T13" fmla="*/ 3 h 151"/>
                      <a:gd name="T14" fmla="*/ 28 w 87"/>
                      <a:gd name="T15" fmla="*/ 0 h 1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87"/>
                      <a:gd name="T25" fmla="*/ 0 h 151"/>
                      <a:gd name="T26" fmla="*/ 87 w 87"/>
                      <a:gd name="T27" fmla="*/ 151 h 1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87" h="151">
                        <a:moveTo>
                          <a:pt x="28" y="0"/>
                        </a:moveTo>
                        <a:lnTo>
                          <a:pt x="63" y="8"/>
                        </a:lnTo>
                        <a:lnTo>
                          <a:pt x="78" y="44"/>
                        </a:lnTo>
                        <a:lnTo>
                          <a:pt x="85" y="88"/>
                        </a:lnTo>
                        <a:lnTo>
                          <a:pt x="86" y="128"/>
                        </a:lnTo>
                        <a:lnTo>
                          <a:pt x="4" y="150"/>
                        </a:lnTo>
                        <a:lnTo>
                          <a:pt x="0" y="3"/>
                        </a:lnTo>
                        <a:lnTo>
                          <a:pt x="28" y="0"/>
                        </a:lnTo>
                      </a:path>
                    </a:pathLst>
                  </a:custGeom>
                  <a:solidFill>
                    <a:srgbClr val="60606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868" name="Freeform 331"/>
                <p:cNvSpPr>
                  <a:spLocks/>
                </p:cNvSpPr>
                <p:nvPr/>
              </p:nvSpPr>
              <p:spPr bwMode="auto">
                <a:xfrm>
                  <a:off x="587" y="2318"/>
                  <a:ext cx="69" cy="130"/>
                </a:xfrm>
                <a:custGeom>
                  <a:avLst/>
                  <a:gdLst>
                    <a:gd name="T0" fmla="*/ 4 w 69"/>
                    <a:gd name="T1" fmla="*/ 0 h 130"/>
                    <a:gd name="T2" fmla="*/ 48 w 69"/>
                    <a:gd name="T3" fmla="*/ 5 h 130"/>
                    <a:gd name="T4" fmla="*/ 59 w 69"/>
                    <a:gd name="T5" fmla="*/ 43 h 130"/>
                    <a:gd name="T6" fmla="*/ 68 w 69"/>
                    <a:gd name="T7" fmla="*/ 108 h 130"/>
                    <a:gd name="T8" fmla="*/ 0 w 69"/>
                    <a:gd name="T9" fmla="*/ 129 h 130"/>
                    <a:gd name="T10" fmla="*/ 4 w 69"/>
                    <a:gd name="T11" fmla="*/ 0 h 1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9"/>
                    <a:gd name="T19" fmla="*/ 0 h 130"/>
                    <a:gd name="T20" fmla="*/ 69 w 69"/>
                    <a:gd name="T21" fmla="*/ 130 h 1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9" h="130">
                      <a:moveTo>
                        <a:pt x="4" y="0"/>
                      </a:moveTo>
                      <a:lnTo>
                        <a:pt x="48" y="5"/>
                      </a:lnTo>
                      <a:lnTo>
                        <a:pt x="59" y="43"/>
                      </a:lnTo>
                      <a:lnTo>
                        <a:pt x="68" y="108"/>
                      </a:lnTo>
                      <a:lnTo>
                        <a:pt x="0" y="129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851" name="Group 332"/>
              <p:cNvGrpSpPr>
                <a:grpSpLocks/>
              </p:cNvGrpSpPr>
              <p:nvPr/>
            </p:nvGrpSpPr>
            <p:grpSpPr bwMode="auto">
              <a:xfrm>
                <a:off x="777" y="2436"/>
                <a:ext cx="97" cy="121"/>
                <a:chOff x="777" y="2436"/>
                <a:chExt cx="97" cy="121"/>
              </a:xfrm>
            </p:grpSpPr>
            <p:sp>
              <p:nvSpPr>
                <p:cNvPr id="31865" name="Freeform 333"/>
                <p:cNvSpPr>
                  <a:spLocks/>
                </p:cNvSpPr>
                <p:nvPr/>
              </p:nvSpPr>
              <p:spPr bwMode="auto">
                <a:xfrm>
                  <a:off x="777" y="2436"/>
                  <a:ext cx="97" cy="121"/>
                </a:xfrm>
                <a:custGeom>
                  <a:avLst/>
                  <a:gdLst>
                    <a:gd name="T0" fmla="*/ 5 w 97"/>
                    <a:gd name="T1" fmla="*/ 7 h 121"/>
                    <a:gd name="T2" fmla="*/ 45 w 97"/>
                    <a:gd name="T3" fmla="*/ 6 h 121"/>
                    <a:gd name="T4" fmla="*/ 77 w 97"/>
                    <a:gd name="T5" fmla="*/ 0 h 121"/>
                    <a:gd name="T6" fmla="*/ 92 w 97"/>
                    <a:gd name="T7" fmla="*/ 21 h 121"/>
                    <a:gd name="T8" fmla="*/ 96 w 97"/>
                    <a:gd name="T9" fmla="*/ 51 h 121"/>
                    <a:gd name="T10" fmla="*/ 96 w 97"/>
                    <a:gd name="T11" fmla="*/ 75 h 121"/>
                    <a:gd name="T12" fmla="*/ 89 w 97"/>
                    <a:gd name="T13" fmla="*/ 100 h 121"/>
                    <a:gd name="T14" fmla="*/ 0 w 97"/>
                    <a:gd name="T15" fmla="*/ 120 h 121"/>
                    <a:gd name="T16" fmla="*/ 5 w 97"/>
                    <a:gd name="T17" fmla="*/ 7 h 1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7"/>
                    <a:gd name="T28" fmla="*/ 0 h 121"/>
                    <a:gd name="T29" fmla="*/ 97 w 97"/>
                    <a:gd name="T30" fmla="*/ 121 h 1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7" h="121">
                      <a:moveTo>
                        <a:pt x="5" y="7"/>
                      </a:moveTo>
                      <a:lnTo>
                        <a:pt x="45" y="6"/>
                      </a:lnTo>
                      <a:lnTo>
                        <a:pt x="77" y="0"/>
                      </a:lnTo>
                      <a:lnTo>
                        <a:pt x="92" y="21"/>
                      </a:lnTo>
                      <a:lnTo>
                        <a:pt x="96" y="51"/>
                      </a:lnTo>
                      <a:lnTo>
                        <a:pt x="96" y="75"/>
                      </a:lnTo>
                      <a:lnTo>
                        <a:pt x="89" y="100"/>
                      </a:lnTo>
                      <a:lnTo>
                        <a:pt x="0" y="120"/>
                      </a:lnTo>
                      <a:lnTo>
                        <a:pt x="5" y="7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66" name="Freeform 334"/>
                <p:cNvSpPr>
                  <a:spLocks/>
                </p:cNvSpPr>
                <p:nvPr/>
              </p:nvSpPr>
              <p:spPr bwMode="auto">
                <a:xfrm>
                  <a:off x="787" y="2443"/>
                  <a:ext cx="80" cy="101"/>
                </a:xfrm>
                <a:custGeom>
                  <a:avLst/>
                  <a:gdLst>
                    <a:gd name="T0" fmla="*/ 3 w 80"/>
                    <a:gd name="T1" fmla="*/ 3 h 101"/>
                    <a:gd name="T2" fmla="*/ 33 w 80"/>
                    <a:gd name="T3" fmla="*/ 5 h 101"/>
                    <a:gd name="T4" fmla="*/ 65 w 80"/>
                    <a:gd name="T5" fmla="*/ 0 h 101"/>
                    <a:gd name="T6" fmla="*/ 74 w 80"/>
                    <a:gd name="T7" fmla="*/ 15 h 101"/>
                    <a:gd name="T8" fmla="*/ 79 w 80"/>
                    <a:gd name="T9" fmla="*/ 43 h 101"/>
                    <a:gd name="T10" fmla="*/ 75 w 80"/>
                    <a:gd name="T11" fmla="*/ 75 h 101"/>
                    <a:gd name="T12" fmla="*/ 75 w 80"/>
                    <a:gd name="T13" fmla="*/ 80 h 101"/>
                    <a:gd name="T14" fmla="*/ 0 w 80"/>
                    <a:gd name="T15" fmla="*/ 100 h 101"/>
                    <a:gd name="T16" fmla="*/ 3 w 80"/>
                    <a:gd name="T17" fmla="*/ 3 h 10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0"/>
                    <a:gd name="T28" fmla="*/ 0 h 101"/>
                    <a:gd name="T29" fmla="*/ 80 w 80"/>
                    <a:gd name="T30" fmla="*/ 101 h 10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0" h="101">
                      <a:moveTo>
                        <a:pt x="3" y="3"/>
                      </a:moveTo>
                      <a:lnTo>
                        <a:pt x="33" y="5"/>
                      </a:lnTo>
                      <a:lnTo>
                        <a:pt x="65" y="0"/>
                      </a:lnTo>
                      <a:lnTo>
                        <a:pt x="74" y="15"/>
                      </a:lnTo>
                      <a:lnTo>
                        <a:pt x="79" y="43"/>
                      </a:lnTo>
                      <a:lnTo>
                        <a:pt x="75" y="75"/>
                      </a:lnTo>
                      <a:lnTo>
                        <a:pt x="75" y="80"/>
                      </a:lnTo>
                      <a:lnTo>
                        <a:pt x="0" y="10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E0E0E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852" name="Freeform 335"/>
              <p:cNvSpPr>
                <a:spLocks/>
              </p:cNvSpPr>
              <p:nvPr/>
            </p:nvSpPr>
            <p:spPr bwMode="auto">
              <a:xfrm>
                <a:off x="325" y="2002"/>
                <a:ext cx="172" cy="79"/>
              </a:xfrm>
              <a:custGeom>
                <a:avLst/>
                <a:gdLst>
                  <a:gd name="T0" fmla="*/ 0 w 172"/>
                  <a:gd name="T1" fmla="*/ 0 h 79"/>
                  <a:gd name="T2" fmla="*/ 56 w 172"/>
                  <a:gd name="T3" fmla="*/ 23 h 79"/>
                  <a:gd name="T4" fmla="*/ 111 w 172"/>
                  <a:gd name="T5" fmla="*/ 53 h 79"/>
                  <a:gd name="T6" fmla="*/ 150 w 172"/>
                  <a:gd name="T7" fmla="*/ 71 h 79"/>
                  <a:gd name="T8" fmla="*/ 171 w 172"/>
                  <a:gd name="T9" fmla="*/ 78 h 79"/>
                  <a:gd name="T10" fmla="*/ 130 w 172"/>
                  <a:gd name="T11" fmla="*/ 68 h 79"/>
                  <a:gd name="T12" fmla="*/ 85 w 172"/>
                  <a:gd name="T13" fmla="*/ 46 h 79"/>
                  <a:gd name="T14" fmla="*/ 43 w 172"/>
                  <a:gd name="T15" fmla="*/ 25 h 79"/>
                  <a:gd name="T16" fmla="*/ 0 w 172"/>
                  <a:gd name="T17" fmla="*/ 0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2"/>
                  <a:gd name="T28" fmla="*/ 0 h 79"/>
                  <a:gd name="T29" fmla="*/ 172 w 172"/>
                  <a:gd name="T30" fmla="*/ 79 h 7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2" h="79">
                    <a:moveTo>
                      <a:pt x="0" y="0"/>
                    </a:moveTo>
                    <a:lnTo>
                      <a:pt x="56" y="23"/>
                    </a:lnTo>
                    <a:lnTo>
                      <a:pt x="111" y="53"/>
                    </a:lnTo>
                    <a:lnTo>
                      <a:pt x="150" y="71"/>
                    </a:lnTo>
                    <a:lnTo>
                      <a:pt x="171" y="78"/>
                    </a:lnTo>
                    <a:lnTo>
                      <a:pt x="130" y="68"/>
                    </a:lnTo>
                    <a:lnTo>
                      <a:pt x="85" y="46"/>
                    </a:lnTo>
                    <a:lnTo>
                      <a:pt x="43" y="2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06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853" name="Group 336"/>
              <p:cNvGrpSpPr>
                <a:grpSpLocks/>
              </p:cNvGrpSpPr>
              <p:nvPr/>
            </p:nvGrpSpPr>
            <p:grpSpPr bwMode="auto">
              <a:xfrm>
                <a:off x="179" y="1966"/>
                <a:ext cx="627" cy="1040"/>
                <a:chOff x="179" y="1966"/>
                <a:chExt cx="627" cy="1040"/>
              </a:xfrm>
            </p:grpSpPr>
            <p:sp>
              <p:nvSpPr>
                <p:cNvPr id="31857" name="Freeform 337"/>
                <p:cNvSpPr>
                  <a:spLocks/>
                </p:cNvSpPr>
                <p:nvPr/>
              </p:nvSpPr>
              <p:spPr bwMode="auto">
                <a:xfrm>
                  <a:off x="179" y="1966"/>
                  <a:ext cx="627" cy="1040"/>
                </a:xfrm>
                <a:custGeom>
                  <a:avLst/>
                  <a:gdLst>
                    <a:gd name="T0" fmla="*/ 128 w 627"/>
                    <a:gd name="T1" fmla="*/ 28 h 1040"/>
                    <a:gd name="T2" fmla="*/ 146 w 627"/>
                    <a:gd name="T3" fmla="*/ 0 h 1040"/>
                    <a:gd name="T4" fmla="*/ 181 w 627"/>
                    <a:gd name="T5" fmla="*/ 17 h 1040"/>
                    <a:gd name="T6" fmla="*/ 217 w 627"/>
                    <a:gd name="T7" fmla="*/ 33 h 1040"/>
                    <a:gd name="T8" fmla="*/ 252 w 627"/>
                    <a:gd name="T9" fmla="*/ 51 h 1040"/>
                    <a:gd name="T10" fmla="*/ 289 w 627"/>
                    <a:gd name="T11" fmla="*/ 72 h 1040"/>
                    <a:gd name="T12" fmla="*/ 318 w 627"/>
                    <a:gd name="T13" fmla="*/ 89 h 1040"/>
                    <a:gd name="T14" fmla="*/ 331 w 627"/>
                    <a:gd name="T15" fmla="*/ 111 h 1040"/>
                    <a:gd name="T16" fmla="*/ 339 w 627"/>
                    <a:gd name="T17" fmla="*/ 131 h 1040"/>
                    <a:gd name="T18" fmla="*/ 358 w 627"/>
                    <a:gd name="T19" fmla="*/ 152 h 1040"/>
                    <a:gd name="T20" fmla="*/ 369 w 627"/>
                    <a:gd name="T21" fmla="*/ 191 h 1040"/>
                    <a:gd name="T22" fmla="*/ 406 w 627"/>
                    <a:gd name="T23" fmla="*/ 280 h 1040"/>
                    <a:gd name="T24" fmla="*/ 437 w 627"/>
                    <a:gd name="T25" fmla="*/ 386 h 1040"/>
                    <a:gd name="T26" fmla="*/ 450 w 627"/>
                    <a:gd name="T27" fmla="*/ 456 h 1040"/>
                    <a:gd name="T28" fmla="*/ 585 w 627"/>
                    <a:gd name="T29" fmla="*/ 459 h 1040"/>
                    <a:gd name="T30" fmla="*/ 607 w 627"/>
                    <a:gd name="T31" fmla="*/ 472 h 1040"/>
                    <a:gd name="T32" fmla="*/ 622 w 627"/>
                    <a:gd name="T33" fmla="*/ 517 h 1040"/>
                    <a:gd name="T34" fmla="*/ 626 w 627"/>
                    <a:gd name="T35" fmla="*/ 572 h 1040"/>
                    <a:gd name="T36" fmla="*/ 599 w 627"/>
                    <a:gd name="T37" fmla="*/ 613 h 1040"/>
                    <a:gd name="T38" fmla="*/ 545 w 627"/>
                    <a:gd name="T39" fmla="*/ 627 h 1040"/>
                    <a:gd name="T40" fmla="*/ 505 w 627"/>
                    <a:gd name="T41" fmla="*/ 627 h 1040"/>
                    <a:gd name="T42" fmla="*/ 459 w 627"/>
                    <a:gd name="T43" fmla="*/ 635 h 1040"/>
                    <a:gd name="T44" fmla="*/ 456 w 627"/>
                    <a:gd name="T45" fmla="*/ 654 h 1040"/>
                    <a:gd name="T46" fmla="*/ 459 w 627"/>
                    <a:gd name="T47" fmla="*/ 712 h 1040"/>
                    <a:gd name="T48" fmla="*/ 464 w 627"/>
                    <a:gd name="T49" fmla="*/ 763 h 1040"/>
                    <a:gd name="T50" fmla="*/ 478 w 627"/>
                    <a:gd name="T51" fmla="*/ 821 h 1040"/>
                    <a:gd name="T52" fmla="*/ 520 w 627"/>
                    <a:gd name="T53" fmla="*/ 912 h 1040"/>
                    <a:gd name="T54" fmla="*/ 485 w 627"/>
                    <a:gd name="T55" fmla="*/ 956 h 1040"/>
                    <a:gd name="T56" fmla="*/ 404 w 627"/>
                    <a:gd name="T57" fmla="*/ 1007 h 1040"/>
                    <a:gd name="T58" fmla="*/ 271 w 627"/>
                    <a:gd name="T59" fmla="*/ 1039 h 1040"/>
                    <a:gd name="T60" fmla="*/ 183 w 627"/>
                    <a:gd name="T61" fmla="*/ 1028 h 1040"/>
                    <a:gd name="T62" fmla="*/ 117 w 627"/>
                    <a:gd name="T63" fmla="*/ 996 h 1040"/>
                    <a:gd name="T64" fmla="*/ 107 w 627"/>
                    <a:gd name="T65" fmla="*/ 843 h 1040"/>
                    <a:gd name="T66" fmla="*/ 90 w 627"/>
                    <a:gd name="T67" fmla="*/ 975 h 1040"/>
                    <a:gd name="T68" fmla="*/ 30 w 627"/>
                    <a:gd name="T69" fmla="*/ 935 h 1040"/>
                    <a:gd name="T70" fmla="*/ 19 w 627"/>
                    <a:gd name="T71" fmla="*/ 861 h 1040"/>
                    <a:gd name="T72" fmla="*/ 58 w 627"/>
                    <a:gd name="T73" fmla="*/ 708 h 1040"/>
                    <a:gd name="T74" fmla="*/ 61 w 627"/>
                    <a:gd name="T75" fmla="*/ 664 h 1040"/>
                    <a:gd name="T76" fmla="*/ 47 w 627"/>
                    <a:gd name="T77" fmla="*/ 610 h 1040"/>
                    <a:gd name="T78" fmla="*/ 39 w 627"/>
                    <a:gd name="T79" fmla="*/ 540 h 1040"/>
                    <a:gd name="T80" fmla="*/ 22 w 627"/>
                    <a:gd name="T81" fmla="*/ 475 h 1040"/>
                    <a:gd name="T82" fmla="*/ 0 w 627"/>
                    <a:gd name="T83" fmla="*/ 378 h 1040"/>
                    <a:gd name="T84" fmla="*/ 4 w 627"/>
                    <a:gd name="T85" fmla="*/ 280 h 1040"/>
                    <a:gd name="T86" fmla="*/ 4 w 627"/>
                    <a:gd name="T87" fmla="*/ 193 h 1040"/>
                    <a:gd name="T88" fmla="*/ 9 w 627"/>
                    <a:gd name="T89" fmla="*/ 133 h 1040"/>
                    <a:gd name="T90" fmla="*/ 22 w 627"/>
                    <a:gd name="T91" fmla="*/ 107 h 1040"/>
                    <a:gd name="T92" fmla="*/ 53 w 627"/>
                    <a:gd name="T93" fmla="*/ 85 h 1040"/>
                    <a:gd name="T94" fmla="*/ 88 w 627"/>
                    <a:gd name="T95" fmla="*/ 49 h 1040"/>
                    <a:gd name="T96" fmla="*/ 128 w 627"/>
                    <a:gd name="T97" fmla="*/ 28 h 104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27"/>
                    <a:gd name="T148" fmla="*/ 0 h 1040"/>
                    <a:gd name="T149" fmla="*/ 627 w 627"/>
                    <a:gd name="T150" fmla="*/ 1040 h 104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27" h="1040">
                      <a:moveTo>
                        <a:pt x="128" y="28"/>
                      </a:moveTo>
                      <a:lnTo>
                        <a:pt x="146" y="0"/>
                      </a:lnTo>
                      <a:lnTo>
                        <a:pt x="181" y="17"/>
                      </a:lnTo>
                      <a:lnTo>
                        <a:pt x="217" y="33"/>
                      </a:lnTo>
                      <a:lnTo>
                        <a:pt x="252" y="51"/>
                      </a:lnTo>
                      <a:lnTo>
                        <a:pt x="289" y="72"/>
                      </a:lnTo>
                      <a:lnTo>
                        <a:pt x="318" y="89"/>
                      </a:lnTo>
                      <a:lnTo>
                        <a:pt x="331" y="111"/>
                      </a:lnTo>
                      <a:lnTo>
                        <a:pt x="339" y="131"/>
                      </a:lnTo>
                      <a:lnTo>
                        <a:pt x="358" y="152"/>
                      </a:lnTo>
                      <a:lnTo>
                        <a:pt x="369" y="191"/>
                      </a:lnTo>
                      <a:lnTo>
                        <a:pt x="406" y="280"/>
                      </a:lnTo>
                      <a:lnTo>
                        <a:pt x="437" y="386"/>
                      </a:lnTo>
                      <a:lnTo>
                        <a:pt x="450" y="456"/>
                      </a:lnTo>
                      <a:lnTo>
                        <a:pt x="585" y="459"/>
                      </a:lnTo>
                      <a:lnTo>
                        <a:pt x="607" y="472"/>
                      </a:lnTo>
                      <a:lnTo>
                        <a:pt x="622" y="517"/>
                      </a:lnTo>
                      <a:lnTo>
                        <a:pt x="626" y="572"/>
                      </a:lnTo>
                      <a:lnTo>
                        <a:pt x="599" y="613"/>
                      </a:lnTo>
                      <a:lnTo>
                        <a:pt x="545" y="627"/>
                      </a:lnTo>
                      <a:lnTo>
                        <a:pt x="505" y="627"/>
                      </a:lnTo>
                      <a:lnTo>
                        <a:pt x="459" y="635"/>
                      </a:lnTo>
                      <a:lnTo>
                        <a:pt x="456" y="654"/>
                      </a:lnTo>
                      <a:lnTo>
                        <a:pt x="459" y="712"/>
                      </a:lnTo>
                      <a:lnTo>
                        <a:pt x="464" y="763"/>
                      </a:lnTo>
                      <a:lnTo>
                        <a:pt x="478" y="821"/>
                      </a:lnTo>
                      <a:lnTo>
                        <a:pt x="520" y="912"/>
                      </a:lnTo>
                      <a:lnTo>
                        <a:pt x="485" y="956"/>
                      </a:lnTo>
                      <a:lnTo>
                        <a:pt x="404" y="1007"/>
                      </a:lnTo>
                      <a:lnTo>
                        <a:pt x="271" y="1039"/>
                      </a:lnTo>
                      <a:lnTo>
                        <a:pt x="183" y="1028"/>
                      </a:lnTo>
                      <a:lnTo>
                        <a:pt x="117" y="996"/>
                      </a:lnTo>
                      <a:lnTo>
                        <a:pt x="107" y="843"/>
                      </a:lnTo>
                      <a:lnTo>
                        <a:pt x="90" y="975"/>
                      </a:lnTo>
                      <a:lnTo>
                        <a:pt x="30" y="935"/>
                      </a:lnTo>
                      <a:lnTo>
                        <a:pt x="19" y="861"/>
                      </a:lnTo>
                      <a:lnTo>
                        <a:pt x="58" y="708"/>
                      </a:lnTo>
                      <a:lnTo>
                        <a:pt x="61" y="664"/>
                      </a:lnTo>
                      <a:lnTo>
                        <a:pt x="47" y="610"/>
                      </a:lnTo>
                      <a:lnTo>
                        <a:pt x="39" y="540"/>
                      </a:lnTo>
                      <a:lnTo>
                        <a:pt x="22" y="475"/>
                      </a:lnTo>
                      <a:lnTo>
                        <a:pt x="0" y="378"/>
                      </a:lnTo>
                      <a:lnTo>
                        <a:pt x="4" y="280"/>
                      </a:lnTo>
                      <a:lnTo>
                        <a:pt x="4" y="193"/>
                      </a:lnTo>
                      <a:lnTo>
                        <a:pt x="9" y="133"/>
                      </a:lnTo>
                      <a:lnTo>
                        <a:pt x="22" y="107"/>
                      </a:lnTo>
                      <a:lnTo>
                        <a:pt x="53" y="85"/>
                      </a:lnTo>
                      <a:lnTo>
                        <a:pt x="88" y="49"/>
                      </a:lnTo>
                      <a:lnTo>
                        <a:pt x="128" y="28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58" name="Freeform 338"/>
                <p:cNvSpPr>
                  <a:spLocks/>
                </p:cNvSpPr>
                <p:nvPr/>
              </p:nvSpPr>
              <p:spPr bwMode="auto">
                <a:xfrm>
                  <a:off x="196" y="1974"/>
                  <a:ext cx="496" cy="1007"/>
                </a:xfrm>
                <a:custGeom>
                  <a:avLst/>
                  <a:gdLst>
                    <a:gd name="T0" fmla="*/ 431 w 496"/>
                    <a:gd name="T1" fmla="*/ 625 h 1007"/>
                    <a:gd name="T2" fmla="*/ 375 w 496"/>
                    <a:gd name="T3" fmla="*/ 617 h 1007"/>
                    <a:gd name="T4" fmla="*/ 327 w 496"/>
                    <a:gd name="T5" fmla="*/ 615 h 1007"/>
                    <a:gd name="T6" fmla="*/ 274 w 496"/>
                    <a:gd name="T7" fmla="*/ 609 h 1007"/>
                    <a:gd name="T8" fmla="*/ 214 w 496"/>
                    <a:gd name="T9" fmla="*/ 601 h 1007"/>
                    <a:gd name="T10" fmla="*/ 188 w 496"/>
                    <a:gd name="T11" fmla="*/ 583 h 1007"/>
                    <a:gd name="T12" fmla="*/ 177 w 496"/>
                    <a:gd name="T13" fmla="*/ 540 h 1007"/>
                    <a:gd name="T14" fmla="*/ 164 w 496"/>
                    <a:gd name="T15" fmla="*/ 475 h 1007"/>
                    <a:gd name="T16" fmla="*/ 137 w 496"/>
                    <a:gd name="T17" fmla="*/ 450 h 1007"/>
                    <a:gd name="T18" fmla="*/ 97 w 496"/>
                    <a:gd name="T19" fmla="*/ 384 h 1007"/>
                    <a:gd name="T20" fmla="*/ 137 w 496"/>
                    <a:gd name="T21" fmla="*/ 438 h 1007"/>
                    <a:gd name="T22" fmla="*/ 161 w 496"/>
                    <a:gd name="T23" fmla="*/ 453 h 1007"/>
                    <a:gd name="T24" fmla="*/ 153 w 496"/>
                    <a:gd name="T25" fmla="*/ 378 h 1007"/>
                    <a:gd name="T26" fmla="*/ 153 w 496"/>
                    <a:gd name="T27" fmla="*/ 326 h 1007"/>
                    <a:gd name="T28" fmla="*/ 156 w 496"/>
                    <a:gd name="T29" fmla="*/ 228 h 1007"/>
                    <a:gd name="T30" fmla="*/ 164 w 496"/>
                    <a:gd name="T31" fmla="*/ 187 h 1007"/>
                    <a:gd name="T32" fmla="*/ 180 w 496"/>
                    <a:gd name="T33" fmla="*/ 168 h 1007"/>
                    <a:gd name="T34" fmla="*/ 204 w 496"/>
                    <a:gd name="T35" fmla="*/ 138 h 1007"/>
                    <a:gd name="T36" fmla="*/ 242 w 496"/>
                    <a:gd name="T37" fmla="*/ 124 h 1007"/>
                    <a:gd name="T38" fmla="*/ 260 w 496"/>
                    <a:gd name="T39" fmla="*/ 117 h 1007"/>
                    <a:gd name="T40" fmla="*/ 295 w 496"/>
                    <a:gd name="T41" fmla="*/ 121 h 1007"/>
                    <a:gd name="T42" fmla="*/ 329 w 496"/>
                    <a:gd name="T43" fmla="*/ 138 h 1007"/>
                    <a:gd name="T44" fmla="*/ 310 w 496"/>
                    <a:gd name="T45" fmla="*/ 109 h 1007"/>
                    <a:gd name="T46" fmla="*/ 296 w 496"/>
                    <a:gd name="T47" fmla="*/ 83 h 1007"/>
                    <a:gd name="T48" fmla="*/ 265 w 496"/>
                    <a:gd name="T49" fmla="*/ 63 h 1007"/>
                    <a:gd name="T50" fmla="*/ 229 w 496"/>
                    <a:gd name="T51" fmla="*/ 44 h 1007"/>
                    <a:gd name="T52" fmla="*/ 185 w 496"/>
                    <a:gd name="T53" fmla="*/ 22 h 1007"/>
                    <a:gd name="T54" fmla="*/ 153 w 496"/>
                    <a:gd name="T55" fmla="*/ 7 h 1007"/>
                    <a:gd name="T56" fmla="*/ 132 w 496"/>
                    <a:gd name="T57" fmla="*/ 0 h 1007"/>
                    <a:gd name="T58" fmla="*/ 122 w 496"/>
                    <a:gd name="T59" fmla="*/ 22 h 1007"/>
                    <a:gd name="T60" fmla="*/ 81 w 496"/>
                    <a:gd name="T61" fmla="*/ 47 h 1007"/>
                    <a:gd name="T62" fmla="*/ 62 w 496"/>
                    <a:gd name="T63" fmla="*/ 66 h 1007"/>
                    <a:gd name="T64" fmla="*/ 43 w 496"/>
                    <a:gd name="T65" fmla="*/ 90 h 1007"/>
                    <a:gd name="T66" fmla="*/ 17 w 496"/>
                    <a:gd name="T67" fmla="*/ 103 h 1007"/>
                    <a:gd name="T68" fmla="*/ 11 w 496"/>
                    <a:gd name="T69" fmla="*/ 128 h 1007"/>
                    <a:gd name="T70" fmla="*/ 0 w 496"/>
                    <a:gd name="T71" fmla="*/ 168 h 1007"/>
                    <a:gd name="T72" fmla="*/ 0 w 496"/>
                    <a:gd name="T73" fmla="*/ 230 h 1007"/>
                    <a:gd name="T74" fmla="*/ 3 w 496"/>
                    <a:gd name="T75" fmla="*/ 294 h 1007"/>
                    <a:gd name="T76" fmla="*/ 6 w 496"/>
                    <a:gd name="T77" fmla="*/ 368 h 1007"/>
                    <a:gd name="T78" fmla="*/ 19 w 496"/>
                    <a:gd name="T79" fmla="*/ 442 h 1007"/>
                    <a:gd name="T80" fmla="*/ 36 w 496"/>
                    <a:gd name="T81" fmla="*/ 521 h 1007"/>
                    <a:gd name="T82" fmla="*/ 43 w 496"/>
                    <a:gd name="T83" fmla="*/ 588 h 1007"/>
                    <a:gd name="T84" fmla="*/ 56 w 496"/>
                    <a:gd name="T85" fmla="*/ 636 h 1007"/>
                    <a:gd name="T86" fmla="*/ 54 w 496"/>
                    <a:gd name="T87" fmla="*/ 680 h 1007"/>
                    <a:gd name="T88" fmla="*/ 55 w 496"/>
                    <a:gd name="T89" fmla="*/ 727 h 1007"/>
                    <a:gd name="T90" fmla="*/ 21 w 496"/>
                    <a:gd name="T91" fmla="*/ 837 h 1007"/>
                    <a:gd name="T92" fmla="*/ 27 w 496"/>
                    <a:gd name="T93" fmla="*/ 906 h 1007"/>
                    <a:gd name="T94" fmla="*/ 63 w 496"/>
                    <a:gd name="T95" fmla="*/ 929 h 1007"/>
                    <a:gd name="T96" fmla="*/ 92 w 496"/>
                    <a:gd name="T97" fmla="*/ 803 h 1007"/>
                    <a:gd name="T98" fmla="*/ 121 w 496"/>
                    <a:gd name="T99" fmla="*/ 972 h 1007"/>
                    <a:gd name="T100" fmla="*/ 176 w 496"/>
                    <a:gd name="T101" fmla="*/ 996 h 1007"/>
                    <a:gd name="T102" fmla="*/ 259 w 496"/>
                    <a:gd name="T103" fmla="*/ 1006 h 1007"/>
                    <a:gd name="T104" fmla="*/ 385 w 496"/>
                    <a:gd name="T105" fmla="*/ 980 h 1007"/>
                    <a:gd name="T106" fmla="*/ 461 w 496"/>
                    <a:gd name="T107" fmla="*/ 935 h 1007"/>
                    <a:gd name="T108" fmla="*/ 495 w 496"/>
                    <a:gd name="T109" fmla="*/ 896 h 1007"/>
                    <a:gd name="T110" fmla="*/ 468 w 496"/>
                    <a:gd name="T111" fmla="*/ 853 h 1007"/>
                    <a:gd name="T112" fmla="*/ 440 w 496"/>
                    <a:gd name="T113" fmla="*/ 776 h 1007"/>
                    <a:gd name="T114" fmla="*/ 431 w 496"/>
                    <a:gd name="T115" fmla="*/ 680 h 1007"/>
                    <a:gd name="T116" fmla="*/ 431 w 496"/>
                    <a:gd name="T117" fmla="*/ 625 h 100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96"/>
                    <a:gd name="T178" fmla="*/ 0 h 1007"/>
                    <a:gd name="T179" fmla="*/ 496 w 496"/>
                    <a:gd name="T180" fmla="*/ 1007 h 1007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96" h="1007">
                      <a:moveTo>
                        <a:pt x="431" y="625"/>
                      </a:moveTo>
                      <a:lnTo>
                        <a:pt x="375" y="617"/>
                      </a:lnTo>
                      <a:lnTo>
                        <a:pt x="327" y="615"/>
                      </a:lnTo>
                      <a:lnTo>
                        <a:pt x="274" y="609"/>
                      </a:lnTo>
                      <a:lnTo>
                        <a:pt x="214" y="601"/>
                      </a:lnTo>
                      <a:lnTo>
                        <a:pt x="188" y="583"/>
                      </a:lnTo>
                      <a:lnTo>
                        <a:pt x="177" y="540"/>
                      </a:lnTo>
                      <a:lnTo>
                        <a:pt x="164" y="475"/>
                      </a:lnTo>
                      <a:lnTo>
                        <a:pt x="137" y="450"/>
                      </a:lnTo>
                      <a:lnTo>
                        <a:pt x="97" y="384"/>
                      </a:lnTo>
                      <a:lnTo>
                        <a:pt x="137" y="438"/>
                      </a:lnTo>
                      <a:lnTo>
                        <a:pt x="161" y="453"/>
                      </a:lnTo>
                      <a:lnTo>
                        <a:pt x="153" y="378"/>
                      </a:lnTo>
                      <a:lnTo>
                        <a:pt x="153" y="326"/>
                      </a:lnTo>
                      <a:lnTo>
                        <a:pt x="156" y="228"/>
                      </a:lnTo>
                      <a:lnTo>
                        <a:pt x="164" y="187"/>
                      </a:lnTo>
                      <a:lnTo>
                        <a:pt x="180" y="168"/>
                      </a:lnTo>
                      <a:lnTo>
                        <a:pt x="204" y="138"/>
                      </a:lnTo>
                      <a:lnTo>
                        <a:pt x="242" y="124"/>
                      </a:lnTo>
                      <a:lnTo>
                        <a:pt x="260" y="117"/>
                      </a:lnTo>
                      <a:lnTo>
                        <a:pt x="295" y="121"/>
                      </a:lnTo>
                      <a:lnTo>
                        <a:pt x="329" y="138"/>
                      </a:lnTo>
                      <a:lnTo>
                        <a:pt x="310" y="109"/>
                      </a:lnTo>
                      <a:lnTo>
                        <a:pt x="296" y="83"/>
                      </a:lnTo>
                      <a:lnTo>
                        <a:pt x="265" y="63"/>
                      </a:lnTo>
                      <a:lnTo>
                        <a:pt x="229" y="44"/>
                      </a:lnTo>
                      <a:lnTo>
                        <a:pt x="185" y="22"/>
                      </a:lnTo>
                      <a:lnTo>
                        <a:pt x="153" y="7"/>
                      </a:lnTo>
                      <a:lnTo>
                        <a:pt x="132" y="0"/>
                      </a:lnTo>
                      <a:lnTo>
                        <a:pt x="122" y="22"/>
                      </a:lnTo>
                      <a:lnTo>
                        <a:pt x="81" y="47"/>
                      </a:lnTo>
                      <a:lnTo>
                        <a:pt x="62" y="66"/>
                      </a:lnTo>
                      <a:lnTo>
                        <a:pt x="43" y="90"/>
                      </a:lnTo>
                      <a:lnTo>
                        <a:pt x="17" y="103"/>
                      </a:lnTo>
                      <a:lnTo>
                        <a:pt x="11" y="128"/>
                      </a:lnTo>
                      <a:lnTo>
                        <a:pt x="0" y="168"/>
                      </a:lnTo>
                      <a:lnTo>
                        <a:pt x="0" y="230"/>
                      </a:lnTo>
                      <a:lnTo>
                        <a:pt x="3" y="294"/>
                      </a:lnTo>
                      <a:lnTo>
                        <a:pt x="6" y="368"/>
                      </a:lnTo>
                      <a:lnTo>
                        <a:pt x="19" y="442"/>
                      </a:lnTo>
                      <a:lnTo>
                        <a:pt x="36" y="521"/>
                      </a:lnTo>
                      <a:lnTo>
                        <a:pt x="43" y="588"/>
                      </a:lnTo>
                      <a:lnTo>
                        <a:pt x="56" y="636"/>
                      </a:lnTo>
                      <a:lnTo>
                        <a:pt x="54" y="680"/>
                      </a:lnTo>
                      <a:lnTo>
                        <a:pt x="55" y="727"/>
                      </a:lnTo>
                      <a:lnTo>
                        <a:pt x="21" y="837"/>
                      </a:lnTo>
                      <a:lnTo>
                        <a:pt x="27" y="906"/>
                      </a:lnTo>
                      <a:lnTo>
                        <a:pt x="63" y="929"/>
                      </a:lnTo>
                      <a:lnTo>
                        <a:pt x="92" y="803"/>
                      </a:lnTo>
                      <a:lnTo>
                        <a:pt x="121" y="972"/>
                      </a:lnTo>
                      <a:lnTo>
                        <a:pt x="176" y="996"/>
                      </a:lnTo>
                      <a:lnTo>
                        <a:pt x="259" y="1006"/>
                      </a:lnTo>
                      <a:lnTo>
                        <a:pt x="385" y="980"/>
                      </a:lnTo>
                      <a:lnTo>
                        <a:pt x="461" y="935"/>
                      </a:lnTo>
                      <a:lnTo>
                        <a:pt x="495" y="896"/>
                      </a:lnTo>
                      <a:lnTo>
                        <a:pt x="468" y="853"/>
                      </a:lnTo>
                      <a:lnTo>
                        <a:pt x="440" y="776"/>
                      </a:lnTo>
                      <a:lnTo>
                        <a:pt x="431" y="680"/>
                      </a:lnTo>
                      <a:lnTo>
                        <a:pt x="431" y="625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59" name="Freeform 339"/>
                <p:cNvSpPr>
                  <a:spLocks/>
                </p:cNvSpPr>
                <p:nvPr/>
              </p:nvSpPr>
              <p:spPr bwMode="auto">
                <a:xfrm>
                  <a:off x="229" y="2356"/>
                  <a:ext cx="123" cy="329"/>
                </a:xfrm>
                <a:custGeom>
                  <a:avLst/>
                  <a:gdLst>
                    <a:gd name="T0" fmla="*/ 122 w 123"/>
                    <a:gd name="T1" fmla="*/ 328 h 329"/>
                    <a:gd name="T2" fmla="*/ 101 w 123"/>
                    <a:gd name="T3" fmla="*/ 317 h 329"/>
                    <a:gd name="T4" fmla="*/ 78 w 123"/>
                    <a:gd name="T5" fmla="*/ 292 h 329"/>
                    <a:gd name="T6" fmla="*/ 57 w 123"/>
                    <a:gd name="T7" fmla="*/ 243 h 329"/>
                    <a:gd name="T8" fmla="*/ 47 w 123"/>
                    <a:gd name="T9" fmla="*/ 202 h 329"/>
                    <a:gd name="T10" fmla="*/ 31 w 123"/>
                    <a:gd name="T11" fmla="*/ 158 h 329"/>
                    <a:gd name="T12" fmla="*/ 23 w 123"/>
                    <a:gd name="T13" fmla="*/ 115 h 329"/>
                    <a:gd name="T14" fmla="*/ 10 w 123"/>
                    <a:gd name="T15" fmla="*/ 49 h 329"/>
                    <a:gd name="T16" fmla="*/ 0 w 123"/>
                    <a:gd name="T17" fmla="*/ 0 h 329"/>
                    <a:gd name="T18" fmla="*/ 27 w 123"/>
                    <a:gd name="T19" fmla="*/ 97 h 329"/>
                    <a:gd name="T20" fmla="*/ 47 w 123"/>
                    <a:gd name="T21" fmla="*/ 171 h 329"/>
                    <a:gd name="T22" fmla="*/ 70 w 123"/>
                    <a:gd name="T23" fmla="*/ 221 h 329"/>
                    <a:gd name="T24" fmla="*/ 106 w 123"/>
                    <a:gd name="T25" fmla="*/ 275 h 329"/>
                    <a:gd name="T26" fmla="*/ 122 w 123"/>
                    <a:gd name="T27" fmla="*/ 328 h 32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23"/>
                    <a:gd name="T43" fmla="*/ 0 h 329"/>
                    <a:gd name="T44" fmla="*/ 123 w 123"/>
                    <a:gd name="T45" fmla="*/ 329 h 32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23" h="329">
                      <a:moveTo>
                        <a:pt x="122" y="328"/>
                      </a:moveTo>
                      <a:lnTo>
                        <a:pt x="101" y="317"/>
                      </a:lnTo>
                      <a:lnTo>
                        <a:pt x="78" y="292"/>
                      </a:lnTo>
                      <a:lnTo>
                        <a:pt x="57" y="243"/>
                      </a:lnTo>
                      <a:lnTo>
                        <a:pt x="47" y="202"/>
                      </a:lnTo>
                      <a:lnTo>
                        <a:pt x="31" y="158"/>
                      </a:lnTo>
                      <a:lnTo>
                        <a:pt x="23" y="115"/>
                      </a:lnTo>
                      <a:lnTo>
                        <a:pt x="10" y="49"/>
                      </a:lnTo>
                      <a:lnTo>
                        <a:pt x="0" y="0"/>
                      </a:lnTo>
                      <a:lnTo>
                        <a:pt x="27" y="97"/>
                      </a:lnTo>
                      <a:lnTo>
                        <a:pt x="47" y="171"/>
                      </a:lnTo>
                      <a:lnTo>
                        <a:pt x="70" y="221"/>
                      </a:lnTo>
                      <a:lnTo>
                        <a:pt x="106" y="275"/>
                      </a:lnTo>
                      <a:lnTo>
                        <a:pt x="122" y="328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60" name="Freeform 340"/>
                <p:cNvSpPr>
                  <a:spLocks/>
                </p:cNvSpPr>
                <p:nvPr/>
              </p:nvSpPr>
              <p:spPr bwMode="auto">
                <a:xfrm>
                  <a:off x="360" y="2089"/>
                  <a:ext cx="438" cy="496"/>
                </a:xfrm>
                <a:custGeom>
                  <a:avLst/>
                  <a:gdLst>
                    <a:gd name="T0" fmla="*/ 149 w 438"/>
                    <a:gd name="T1" fmla="*/ 19 h 496"/>
                    <a:gd name="T2" fmla="*/ 191 w 438"/>
                    <a:gd name="T3" fmla="*/ 91 h 496"/>
                    <a:gd name="T4" fmla="*/ 183 w 438"/>
                    <a:gd name="T5" fmla="*/ 163 h 496"/>
                    <a:gd name="T6" fmla="*/ 188 w 438"/>
                    <a:gd name="T7" fmla="*/ 243 h 496"/>
                    <a:gd name="T8" fmla="*/ 188 w 438"/>
                    <a:gd name="T9" fmla="*/ 264 h 496"/>
                    <a:gd name="T10" fmla="*/ 183 w 438"/>
                    <a:gd name="T11" fmla="*/ 291 h 496"/>
                    <a:gd name="T12" fmla="*/ 205 w 438"/>
                    <a:gd name="T13" fmla="*/ 310 h 496"/>
                    <a:gd name="T14" fmla="*/ 224 w 438"/>
                    <a:gd name="T15" fmla="*/ 332 h 496"/>
                    <a:gd name="T16" fmla="*/ 255 w 438"/>
                    <a:gd name="T17" fmla="*/ 332 h 496"/>
                    <a:gd name="T18" fmla="*/ 368 w 438"/>
                    <a:gd name="T19" fmla="*/ 337 h 496"/>
                    <a:gd name="T20" fmla="*/ 424 w 438"/>
                    <a:gd name="T21" fmla="*/ 354 h 496"/>
                    <a:gd name="T22" fmla="*/ 437 w 438"/>
                    <a:gd name="T23" fmla="*/ 412 h 496"/>
                    <a:gd name="T24" fmla="*/ 424 w 438"/>
                    <a:gd name="T25" fmla="*/ 454 h 496"/>
                    <a:gd name="T26" fmla="*/ 360 w 438"/>
                    <a:gd name="T27" fmla="*/ 486 h 496"/>
                    <a:gd name="T28" fmla="*/ 285 w 438"/>
                    <a:gd name="T29" fmla="*/ 495 h 496"/>
                    <a:gd name="T30" fmla="*/ 356 w 438"/>
                    <a:gd name="T31" fmla="*/ 444 h 496"/>
                    <a:gd name="T32" fmla="*/ 373 w 438"/>
                    <a:gd name="T33" fmla="*/ 398 h 496"/>
                    <a:gd name="T34" fmla="*/ 336 w 438"/>
                    <a:gd name="T35" fmla="*/ 444 h 496"/>
                    <a:gd name="T36" fmla="*/ 295 w 438"/>
                    <a:gd name="T37" fmla="*/ 477 h 496"/>
                    <a:gd name="T38" fmla="*/ 240 w 438"/>
                    <a:gd name="T39" fmla="*/ 492 h 496"/>
                    <a:gd name="T40" fmla="*/ 165 w 438"/>
                    <a:gd name="T41" fmla="*/ 487 h 496"/>
                    <a:gd name="T42" fmla="*/ 106 w 438"/>
                    <a:gd name="T43" fmla="*/ 484 h 496"/>
                    <a:gd name="T44" fmla="*/ 144 w 438"/>
                    <a:gd name="T45" fmla="*/ 454 h 496"/>
                    <a:gd name="T46" fmla="*/ 188 w 438"/>
                    <a:gd name="T47" fmla="*/ 417 h 496"/>
                    <a:gd name="T48" fmla="*/ 180 w 438"/>
                    <a:gd name="T49" fmla="*/ 407 h 496"/>
                    <a:gd name="T50" fmla="*/ 155 w 438"/>
                    <a:gd name="T51" fmla="*/ 435 h 496"/>
                    <a:gd name="T52" fmla="*/ 109 w 438"/>
                    <a:gd name="T53" fmla="*/ 463 h 496"/>
                    <a:gd name="T54" fmla="*/ 52 w 438"/>
                    <a:gd name="T55" fmla="*/ 467 h 496"/>
                    <a:gd name="T56" fmla="*/ 23 w 438"/>
                    <a:gd name="T57" fmla="*/ 422 h 496"/>
                    <a:gd name="T58" fmla="*/ 124 w 438"/>
                    <a:gd name="T59" fmla="*/ 407 h 496"/>
                    <a:gd name="T60" fmla="*/ 186 w 438"/>
                    <a:gd name="T61" fmla="*/ 370 h 496"/>
                    <a:gd name="T62" fmla="*/ 197 w 438"/>
                    <a:gd name="T63" fmla="*/ 337 h 496"/>
                    <a:gd name="T64" fmla="*/ 173 w 438"/>
                    <a:gd name="T65" fmla="*/ 354 h 496"/>
                    <a:gd name="T66" fmla="*/ 103 w 438"/>
                    <a:gd name="T67" fmla="*/ 398 h 496"/>
                    <a:gd name="T68" fmla="*/ 23 w 438"/>
                    <a:gd name="T69" fmla="*/ 422 h 496"/>
                    <a:gd name="T70" fmla="*/ 7 w 438"/>
                    <a:gd name="T71" fmla="*/ 326 h 496"/>
                    <a:gd name="T72" fmla="*/ 52 w 438"/>
                    <a:gd name="T73" fmla="*/ 316 h 496"/>
                    <a:gd name="T74" fmla="*/ 149 w 438"/>
                    <a:gd name="T75" fmla="*/ 324 h 496"/>
                    <a:gd name="T76" fmla="*/ 165 w 438"/>
                    <a:gd name="T77" fmla="*/ 305 h 496"/>
                    <a:gd name="T78" fmla="*/ 114 w 438"/>
                    <a:gd name="T79" fmla="*/ 313 h 496"/>
                    <a:gd name="T80" fmla="*/ 7 w 438"/>
                    <a:gd name="T81" fmla="*/ 291 h 496"/>
                    <a:gd name="T82" fmla="*/ 2 w 438"/>
                    <a:gd name="T83" fmla="*/ 206 h 496"/>
                    <a:gd name="T84" fmla="*/ 5 w 438"/>
                    <a:gd name="T85" fmla="*/ 113 h 496"/>
                    <a:gd name="T86" fmla="*/ 58 w 438"/>
                    <a:gd name="T87" fmla="*/ 64 h 496"/>
                    <a:gd name="T88" fmla="*/ 5 w 438"/>
                    <a:gd name="T89" fmla="*/ 86 h 496"/>
                    <a:gd name="T90" fmla="*/ 34 w 438"/>
                    <a:gd name="T91" fmla="*/ 29 h 496"/>
                    <a:gd name="T92" fmla="*/ 90 w 438"/>
                    <a:gd name="T93" fmla="*/ 0 h 49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438"/>
                    <a:gd name="T142" fmla="*/ 0 h 496"/>
                    <a:gd name="T143" fmla="*/ 438 w 438"/>
                    <a:gd name="T144" fmla="*/ 496 h 49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438" h="496">
                      <a:moveTo>
                        <a:pt x="90" y="0"/>
                      </a:moveTo>
                      <a:lnTo>
                        <a:pt x="149" y="19"/>
                      </a:lnTo>
                      <a:lnTo>
                        <a:pt x="177" y="42"/>
                      </a:lnTo>
                      <a:lnTo>
                        <a:pt x="191" y="91"/>
                      </a:lnTo>
                      <a:lnTo>
                        <a:pt x="191" y="136"/>
                      </a:lnTo>
                      <a:lnTo>
                        <a:pt x="183" y="163"/>
                      </a:lnTo>
                      <a:lnTo>
                        <a:pt x="188" y="208"/>
                      </a:lnTo>
                      <a:lnTo>
                        <a:pt x="188" y="243"/>
                      </a:lnTo>
                      <a:lnTo>
                        <a:pt x="181" y="252"/>
                      </a:lnTo>
                      <a:lnTo>
                        <a:pt x="188" y="264"/>
                      </a:lnTo>
                      <a:lnTo>
                        <a:pt x="194" y="278"/>
                      </a:lnTo>
                      <a:lnTo>
                        <a:pt x="183" y="291"/>
                      </a:lnTo>
                      <a:lnTo>
                        <a:pt x="183" y="305"/>
                      </a:lnTo>
                      <a:lnTo>
                        <a:pt x="205" y="310"/>
                      </a:lnTo>
                      <a:lnTo>
                        <a:pt x="202" y="324"/>
                      </a:lnTo>
                      <a:lnTo>
                        <a:pt x="224" y="332"/>
                      </a:lnTo>
                      <a:lnTo>
                        <a:pt x="243" y="326"/>
                      </a:lnTo>
                      <a:lnTo>
                        <a:pt x="255" y="332"/>
                      </a:lnTo>
                      <a:lnTo>
                        <a:pt x="315" y="340"/>
                      </a:lnTo>
                      <a:lnTo>
                        <a:pt x="368" y="337"/>
                      </a:lnTo>
                      <a:lnTo>
                        <a:pt x="402" y="340"/>
                      </a:lnTo>
                      <a:lnTo>
                        <a:pt x="424" y="354"/>
                      </a:lnTo>
                      <a:lnTo>
                        <a:pt x="433" y="375"/>
                      </a:lnTo>
                      <a:lnTo>
                        <a:pt x="437" y="412"/>
                      </a:lnTo>
                      <a:lnTo>
                        <a:pt x="435" y="439"/>
                      </a:lnTo>
                      <a:lnTo>
                        <a:pt x="424" y="454"/>
                      </a:lnTo>
                      <a:lnTo>
                        <a:pt x="405" y="476"/>
                      </a:lnTo>
                      <a:lnTo>
                        <a:pt x="360" y="486"/>
                      </a:lnTo>
                      <a:lnTo>
                        <a:pt x="326" y="492"/>
                      </a:lnTo>
                      <a:lnTo>
                        <a:pt x="285" y="495"/>
                      </a:lnTo>
                      <a:lnTo>
                        <a:pt x="335" y="465"/>
                      </a:lnTo>
                      <a:lnTo>
                        <a:pt x="356" y="444"/>
                      </a:lnTo>
                      <a:lnTo>
                        <a:pt x="371" y="423"/>
                      </a:lnTo>
                      <a:lnTo>
                        <a:pt x="373" y="398"/>
                      </a:lnTo>
                      <a:lnTo>
                        <a:pt x="356" y="430"/>
                      </a:lnTo>
                      <a:lnTo>
                        <a:pt x="336" y="444"/>
                      </a:lnTo>
                      <a:lnTo>
                        <a:pt x="313" y="462"/>
                      </a:lnTo>
                      <a:lnTo>
                        <a:pt x="295" y="477"/>
                      </a:lnTo>
                      <a:lnTo>
                        <a:pt x="268" y="489"/>
                      </a:lnTo>
                      <a:lnTo>
                        <a:pt x="240" y="492"/>
                      </a:lnTo>
                      <a:lnTo>
                        <a:pt x="194" y="489"/>
                      </a:lnTo>
                      <a:lnTo>
                        <a:pt x="165" y="487"/>
                      </a:lnTo>
                      <a:lnTo>
                        <a:pt x="138" y="484"/>
                      </a:lnTo>
                      <a:lnTo>
                        <a:pt x="106" y="484"/>
                      </a:lnTo>
                      <a:lnTo>
                        <a:pt x="75" y="478"/>
                      </a:lnTo>
                      <a:lnTo>
                        <a:pt x="144" y="454"/>
                      </a:lnTo>
                      <a:lnTo>
                        <a:pt x="170" y="442"/>
                      </a:lnTo>
                      <a:lnTo>
                        <a:pt x="188" y="417"/>
                      </a:lnTo>
                      <a:lnTo>
                        <a:pt x="191" y="396"/>
                      </a:lnTo>
                      <a:lnTo>
                        <a:pt x="180" y="407"/>
                      </a:lnTo>
                      <a:lnTo>
                        <a:pt x="168" y="424"/>
                      </a:lnTo>
                      <a:lnTo>
                        <a:pt x="155" y="435"/>
                      </a:lnTo>
                      <a:lnTo>
                        <a:pt x="133" y="448"/>
                      </a:lnTo>
                      <a:lnTo>
                        <a:pt x="109" y="463"/>
                      </a:lnTo>
                      <a:lnTo>
                        <a:pt x="77" y="477"/>
                      </a:lnTo>
                      <a:lnTo>
                        <a:pt x="52" y="467"/>
                      </a:lnTo>
                      <a:lnTo>
                        <a:pt x="41" y="454"/>
                      </a:lnTo>
                      <a:lnTo>
                        <a:pt x="23" y="422"/>
                      </a:lnTo>
                      <a:lnTo>
                        <a:pt x="58" y="414"/>
                      </a:lnTo>
                      <a:lnTo>
                        <a:pt x="124" y="407"/>
                      </a:lnTo>
                      <a:lnTo>
                        <a:pt x="165" y="388"/>
                      </a:lnTo>
                      <a:lnTo>
                        <a:pt x="186" y="370"/>
                      </a:lnTo>
                      <a:lnTo>
                        <a:pt x="194" y="348"/>
                      </a:lnTo>
                      <a:lnTo>
                        <a:pt x="197" y="337"/>
                      </a:lnTo>
                      <a:lnTo>
                        <a:pt x="186" y="337"/>
                      </a:lnTo>
                      <a:lnTo>
                        <a:pt x="173" y="354"/>
                      </a:lnTo>
                      <a:lnTo>
                        <a:pt x="152" y="382"/>
                      </a:lnTo>
                      <a:lnTo>
                        <a:pt x="103" y="398"/>
                      </a:lnTo>
                      <a:lnTo>
                        <a:pt x="58" y="413"/>
                      </a:lnTo>
                      <a:lnTo>
                        <a:pt x="23" y="422"/>
                      </a:lnTo>
                      <a:lnTo>
                        <a:pt x="10" y="367"/>
                      </a:lnTo>
                      <a:lnTo>
                        <a:pt x="7" y="326"/>
                      </a:lnTo>
                      <a:lnTo>
                        <a:pt x="7" y="290"/>
                      </a:lnTo>
                      <a:lnTo>
                        <a:pt x="52" y="316"/>
                      </a:lnTo>
                      <a:lnTo>
                        <a:pt x="106" y="326"/>
                      </a:lnTo>
                      <a:lnTo>
                        <a:pt x="149" y="324"/>
                      </a:lnTo>
                      <a:lnTo>
                        <a:pt x="160" y="318"/>
                      </a:lnTo>
                      <a:lnTo>
                        <a:pt x="165" y="305"/>
                      </a:lnTo>
                      <a:lnTo>
                        <a:pt x="141" y="305"/>
                      </a:lnTo>
                      <a:lnTo>
                        <a:pt x="114" y="313"/>
                      </a:lnTo>
                      <a:lnTo>
                        <a:pt x="51" y="316"/>
                      </a:lnTo>
                      <a:lnTo>
                        <a:pt x="7" y="291"/>
                      </a:lnTo>
                      <a:lnTo>
                        <a:pt x="5" y="241"/>
                      </a:lnTo>
                      <a:lnTo>
                        <a:pt x="2" y="206"/>
                      </a:lnTo>
                      <a:lnTo>
                        <a:pt x="0" y="171"/>
                      </a:lnTo>
                      <a:lnTo>
                        <a:pt x="5" y="113"/>
                      </a:lnTo>
                      <a:lnTo>
                        <a:pt x="18" y="91"/>
                      </a:lnTo>
                      <a:lnTo>
                        <a:pt x="58" y="64"/>
                      </a:lnTo>
                      <a:lnTo>
                        <a:pt x="45" y="67"/>
                      </a:lnTo>
                      <a:lnTo>
                        <a:pt x="5" y="86"/>
                      </a:lnTo>
                      <a:lnTo>
                        <a:pt x="21" y="48"/>
                      </a:lnTo>
                      <a:lnTo>
                        <a:pt x="34" y="29"/>
                      </a:lnTo>
                      <a:lnTo>
                        <a:pt x="45" y="17"/>
                      </a:lnTo>
                      <a:lnTo>
                        <a:pt x="90" y="0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61" name="Freeform 341"/>
                <p:cNvSpPr>
                  <a:spLocks/>
                </p:cNvSpPr>
                <p:nvPr/>
              </p:nvSpPr>
              <p:spPr bwMode="auto">
                <a:xfrm>
                  <a:off x="393" y="2276"/>
                  <a:ext cx="123" cy="108"/>
                </a:xfrm>
                <a:custGeom>
                  <a:avLst/>
                  <a:gdLst>
                    <a:gd name="T0" fmla="*/ 122 w 123"/>
                    <a:gd name="T1" fmla="*/ 0 h 108"/>
                    <a:gd name="T2" fmla="*/ 122 w 123"/>
                    <a:gd name="T3" fmla="*/ 9 h 108"/>
                    <a:gd name="T4" fmla="*/ 106 w 123"/>
                    <a:gd name="T5" fmla="*/ 28 h 108"/>
                    <a:gd name="T6" fmla="*/ 91 w 123"/>
                    <a:gd name="T7" fmla="*/ 40 h 108"/>
                    <a:gd name="T8" fmla="*/ 58 w 123"/>
                    <a:gd name="T9" fmla="*/ 64 h 108"/>
                    <a:gd name="T10" fmla="*/ 46 w 123"/>
                    <a:gd name="T11" fmla="*/ 74 h 108"/>
                    <a:gd name="T12" fmla="*/ 14 w 123"/>
                    <a:gd name="T13" fmla="*/ 98 h 108"/>
                    <a:gd name="T14" fmla="*/ 49 w 123"/>
                    <a:gd name="T15" fmla="*/ 87 h 108"/>
                    <a:gd name="T16" fmla="*/ 81 w 123"/>
                    <a:gd name="T17" fmla="*/ 76 h 108"/>
                    <a:gd name="T18" fmla="*/ 115 w 123"/>
                    <a:gd name="T19" fmla="*/ 74 h 108"/>
                    <a:gd name="T20" fmla="*/ 112 w 123"/>
                    <a:gd name="T21" fmla="*/ 84 h 108"/>
                    <a:gd name="T22" fmla="*/ 58 w 123"/>
                    <a:gd name="T23" fmla="*/ 94 h 108"/>
                    <a:gd name="T24" fmla="*/ 31 w 123"/>
                    <a:gd name="T25" fmla="*/ 105 h 108"/>
                    <a:gd name="T26" fmla="*/ 14 w 123"/>
                    <a:gd name="T27" fmla="*/ 107 h 108"/>
                    <a:gd name="T28" fmla="*/ 1 w 123"/>
                    <a:gd name="T29" fmla="*/ 103 h 108"/>
                    <a:gd name="T30" fmla="*/ 0 w 123"/>
                    <a:gd name="T31" fmla="*/ 91 h 108"/>
                    <a:gd name="T32" fmla="*/ 10 w 123"/>
                    <a:gd name="T33" fmla="*/ 81 h 108"/>
                    <a:gd name="T34" fmla="*/ 26 w 123"/>
                    <a:gd name="T35" fmla="*/ 66 h 108"/>
                    <a:gd name="T36" fmla="*/ 44 w 123"/>
                    <a:gd name="T37" fmla="*/ 45 h 108"/>
                    <a:gd name="T38" fmla="*/ 62 w 123"/>
                    <a:gd name="T39" fmla="*/ 23 h 108"/>
                    <a:gd name="T40" fmla="*/ 84 w 123"/>
                    <a:gd name="T41" fmla="*/ 7 h 108"/>
                    <a:gd name="T42" fmla="*/ 108 w 123"/>
                    <a:gd name="T43" fmla="*/ 1 h 108"/>
                    <a:gd name="T44" fmla="*/ 122 w 123"/>
                    <a:gd name="T45" fmla="*/ 0 h 10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23"/>
                    <a:gd name="T70" fmla="*/ 0 h 108"/>
                    <a:gd name="T71" fmla="*/ 123 w 123"/>
                    <a:gd name="T72" fmla="*/ 108 h 10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23" h="108">
                      <a:moveTo>
                        <a:pt x="122" y="0"/>
                      </a:moveTo>
                      <a:lnTo>
                        <a:pt x="122" y="9"/>
                      </a:lnTo>
                      <a:lnTo>
                        <a:pt x="106" y="28"/>
                      </a:lnTo>
                      <a:lnTo>
                        <a:pt x="91" y="40"/>
                      </a:lnTo>
                      <a:lnTo>
                        <a:pt x="58" y="64"/>
                      </a:lnTo>
                      <a:lnTo>
                        <a:pt x="46" y="74"/>
                      </a:lnTo>
                      <a:lnTo>
                        <a:pt x="14" y="98"/>
                      </a:lnTo>
                      <a:lnTo>
                        <a:pt x="49" y="87"/>
                      </a:lnTo>
                      <a:lnTo>
                        <a:pt x="81" y="76"/>
                      </a:lnTo>
                      <a:lnTo>
                        <a:pt x="115" y="74"/>
                      </a:lnTo>
                      <a:lnTo>
                        <a:pt x="112" y="84"/>
                      </a:lnTo>
                      <a:lnTo>
                        <a:pt x="58" y="94"/>
                      </a:lnTo>
                      <a:lnTo>
                        <a:pt x="31" y="105"/>
                      </a:lnTo>
                      <a:lnTo>
                        <a:pt x="14" y="107"/>
                      </a:lnTo>
                      <a:lnTo>
                        <a:pt x="1" y="103"/>
                      </a:lnTo>
                      <a:lnTo>
                        <a:pt x="0" y="91"/>
                      </a:lnTo>
                      <a:lnTo>
                        <a:pt x="10" y="81"/>
                      </a:lnTo>
                      <a:lnTo>
                        <a:pt x="26" y="66"/>
                      </a:lnTo>
                      <a:lnTo>
                        <a:pt x="44" y="45"/>
                      </a:lnTo>
                      <a:lnTo>
                        <a:pt x="62" y="23"/>
                      </a:lnTo>
                      <a:lnTo>
                        <a:pt x="84" y="7"/>
                      </a:lnTo>
                      <a:lnTo>
                        <a:pt x="108" y="1"/>
                      </a:lnTo>
                      <a:lnTo>
                        <a:pt x="122" y="0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62" name="Freeform 342"/>
                <p:cNvSpPr>
                  <a:spLocks/>
                </p:cNvSpPr>
                <p:nvPr/>
              </p:nvSpPr>
              <p:spPr bwMode="auto">
                <a:xfrm>
                  <a:off x="557" y="2192"/>
                  <a:ext cx="65" cy="217"/>
                </a:xfrm>
                <a:custGeom>
                  <a:avLst/>
                  <a:gdLst>
                    <a:gd name="T0" fmla="*/ 64 w 65"/>
                    <a:gd name="T1" fmla="*/ 216 h 217"/>
                    <a:gd name="T2" fmla="*/ 32 w 65"/>
                    <a:gd name="T3" fmla="*/ 216 h 217"/>
                    <a:gd name="T4" fmla="*/ 22 w 65"/>
                    <a:gd name="T5" fmla="*/ 213 h 217"/>
                    <a:gd name="T6" fmla="*/ 22 w 65"/>
                    <a:gd name="T7" fmla="*/ 205 h 217"/>
                    <a:gd name="T8" fmla="*/ 15 w 65"/>
                    <a:gd name="T9" fmla="*/ 198 h 217"/>
                    <a:gd name="T10" fmla="*/ 5 w 65"/>
                    <a:gd name="T11" fmla="*/ 190 h 217"/>
                    <a:gd name="T12" fmla="*/ 10 w 65"/>
                    <a:gd name="T13" fmla="*/ 182 h 217"/>
                    <a:gd name="T14" fmla="*/ 10 w 65"/>
                    <a:gd name="T15" fmla="*/ 171 h 217"/>
                    <a:gd name="T16" fmla="*/ 3 w 65"/>
                    <a:gd name="T17" fmla="*/ 158 h 217"/>
                    <a:gd name="T18" fmla="*/ 3 w 65"/>
                    <a:gd name="T19" fmla="*/ 145 h 217"/>
                    <a:gd name="T20" fmla="*/ 7 w 65"/>
                    <a:gd name="T21" fmla="*/ 128 h 217"/>
                    <a:gd name="T22" fmla="*/ 7 w 65"/>
                    <a:gd name="T23" fmla="*/ 94 h 217"/>
                    <a:gd name="T24" fmla="*/ 0 w 65"/>
                    <a:gd name="T25" fmla="*/ 63 h 217"/>
                    <a:gd name="T26" fmla="*/ 3 w 65"/>
                    <a:gd name="T27" fmla="*/ 39 h 217"/>
                    <a:gd name="T28" fmla="*/ 3 w 65"/>
                    <a:gd name="T29" fmla="*/ 0 h 217"/>
                    <a:gd name="T30" fmla="*/ 22 w 65"/>
                    <a:gd name="T31" fmla="*/ 60 h 217"/>
                    <a:gd name="T32" fmla="*/ 39 w 65"/>
                    <a:gd name="T33" fmla="*/ 116 h 217"/>
                    <a:gd name="T34" fmla="*/ 52 w 65"/>
                    <a:gd name="T35" fmla="*/ 176 h 217"/>
                    <a:gd name="T36" fmla="*/ 64 w 65"/>
                    <a:gd name="T37" fmla="*/ 216 h 2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5"/>
                    <a:gd name="T58" fmla="*/ 0 h 217"/>
                    <a:gd name="T59" fmla="*/ 65 w 65"/>
                    <a:gd name="T60" fmla="*/ 217 h 2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5" h="217">
                      <a:moveTo>
                        <a:pt x="64" y="216"/>
                      </a:moveTo>
                      <a:lnTo>
                        <a:pt x="32" y="216"/>
                      </a:lnTo>
                      <a:lnTo>
                        <a:pt x="22" y="213"/>
                      </a:lnTo>
                      <a:lnTo>
                        <a:pt x="22" y="205"/>
                      </a:lnTo>
                      <a:lnTo>
                        <a:pt x="15" y="198"/>
                      </a:lnTo>
                      <a:lnTo>
                        <a:pt x="5" y="190"/>
                      </a:lnTo>
                      <a:lnTo>
                        <a:pt x="10" y="182"/>
                      </a:lnTo>
                      <a:lnTo>
                        <a:pt x="10" y="171"/>
                      </a:lnTo>
                      <a:lnTo>
                        <a:pt x="3" y="158"/>
                      </a:lnTo>
                      <a:lnTo>
                        <a:pt x="3" y="145"/>
                      </a:lnTo>
                      <a:lnTo>
                        <a:pt x="7" y="128"/>
                      </a:lnTo>
                      <a:lnTo>
                        <a:pt x="7" y="94"/>
                      </a:lnTo>
                      <a:lnTo>
                        <a:pt x="0" y="63"/>
                      </a:lnTo>
                      <a:lnTo>
                        <a:pt x="3" y="39"/>
                      </a:lnTo>
                      <a:lnTo>
                        <a:pt x="3" y="0"/>
                      </a:lnTo>
                      <a:lnTo>
                        <a:pt x="22" y="60"/>
                      </a:lnTo>
                      <a:lnTo>
                        <a:pt x="39" y="116"/>
                      </a:lnTo>
                      <a:lnTo>
                        <a:pt x="52" y="176"/>
                      </a:lnTo>
                      <a:lnTo>
                        <a:pt x="64" y="216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63" name="Freeform 343"/>
                <p:cNvSpPr>
                  <a:spLocks/>
                </p:cNvSpPr>
                <p:nvPr/>
              </p:nvSpPr>
              <p:spPr bwMode="auto">
                <a:xfrm>
                  <a:off x="400" y="2430"/>
                  <a:ext cx="120" cy="38"/>
                </a:xfrm>
                <a:custGeom>
                  <a:avLst/>
                  <a:gdLst>
                    <a:gd name="T0" fmla="*/ 24 w 120"/>
                    <a:gd name="T1" fmla="*/ 18 h 38"/>
                    <a:gd name="T2" fmla="*/ 50 w 120"/>
                    <a:gd name="T3" fmla="*/ 8 h 38"/>
                    <a:gd name="T4" fmla="*/ 73 w 120"/>
                    <a:gd name="T5" fmla="*/ 2 h 38"/>
                    <a:gd name="T6" fmla="*/ 106 w 120"/>
                    <a:gd name="T7" fmla="*/ 0 h 38"/>
                    <a:gd name="T8" fmla="*/ 119 w 120"/>
                    <a:gd name="T9" fmla="*/ 3 h 38"/>
                    <a:gd name="T10" fmla="*/ 112 w 120"/>
                    <a:gd name="T11" fmla="*/ 15 h 38"/>
                    <a:gd name="T12" fmla="*/ 101 w 120"/>
                    <a:gd name="T13" fmla="*/ 23 h 38"/>
                    <a:gd name="T14" fmla="*/ 72 w 120"/>
                    <a:gd name="T15" fmla="*/ 30 h 38"/>
                    <a:gd name="T16" fmla="*/ 29 w 120"/>
                    <a:gd name="T17" fmla="*/ 37 h 38"/>
                    <a:gd name="T18" fmla="*/ 0 w 120"/>
                    <a:gd name="T19" fmla="*/ 35 h 38"/>
                    <a:gd name="T20" fmla="*/ 24 w 120"/>
                    <a:gd name="T21" fmla="*/ 18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0"/>
                    <a:gd name="T34" fmla="*/ 0 h 38"/>
                    <a:gd name="T35" fmla="*/ 120 w 120"/>
                    <a:gd name="T36" fmla="*/ 38 h 3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0" h="38">
                      <a:moveTo>
                        <a:pt x="24" y="18"/>
                      </a:moveTo>
                      <a:lnTo>
                        <a:pt x="50" y="8"/>
                      </a:lnTo>
                      <a:lnTo>
                        <a:pt x="73" y="2"/>
                      </a:lnTo>
                      <a:lnTo>
                        <a:pt x="106" y="0"/>
                      </a:lnTo>
                      <a:lnTo>
                        <a:pt x="119" y="3"/>
                      </a:lnTo>
                      <a:lnTo>
                        <a:pt x="112" y="15"/>
                      </a:lnTo>
                      <a:lnTo>
                        <a:pt x="101" y="23"/>
                      </a:lnTo>
                      <a:lnTo>
                        <a:pt x="72" y="30"/>
                      </a:lnTo>
                      <a:lnTo>
                        <a:pt x="29" y="37"/>
                      </a:lnTo>
                      <a:lnTo>
                        <a:pt x="0" y="35"/>
                      </a:lnTo>
                      <a:lnTo>
                        <a:pt x="24" y="18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64" name="Freeform 344"/>
                <p:cNvSpPr>
                  <a:spLocks/>
                </p:cNvSpPr>
                <p:nvPr/>
              </p:nvSpPr>
              <p:spPr bwMode="auto">
                <a:xfrm>
                  <a:off x="421" y="2708"/>
                  <a:ext cx="184" cy="71"/>
                </a:xfrm>
                <a:custGeom>
                  <a:avLst/>
                  <a:gdLst>
                    <a:gd name="T0" fmla="*/ 152 w 184"/>
                    <a:gd name="T1" fmla="*/ 0 h 71"/>
                    <a:gd name="T2" fmla="*/ 168 w 184"/>
                    <a:gd name="T3" fmla="*/ 39 h 71"/>
                    <a:gd name="T4" fmla="*/ 95 w 184"/>
                    <a:gd name="T5" fmla="*/ 56 h 71"/>
                    <a:gd name="T6" fmla="*/ 18 w 184"/>
                    <a:gd name="T7" fmla="*/ 64 h 71"/>
                    <a:gd name="T8" fmla="*/ 0 w 184"/>
                    <a:gd name="T9" fmla="*/ 27 h 71"/>
                    <a:gd name="T10" fmla="*/ 11 w 184"/>
                    <a:gd name="T11" fmla="*/ 68 h 71"/>
                    <a:gd name="T12" fmla="*/ 85 w 184"/>
                    <a:gd name="T13" fmla="*/ 70 h 71"/>
                    <a:gd name="T14" fmla="*/ 183 w 184"/>
                    <a:gd name="T15" fmla="*/ 46 h 71"/>
                    <a:gd name="T16" fmla="*/ 152 w 184"/>
                    <a:gd name="T17" fmla="*/ 0 h 7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4"/>
                    <a:gd name="T28" fmla="*/ 0 h 71"/>
                    <a:gd name="T29" fmla="*/ 184 w 184"/>
                    <a:gd name="T30" fmla="*/ 71 h 7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4" h="71">
                      <a:moveTo>
                        <a:pt x="152" y="0"/>
                      </a:moveTo>
                      <a:lnTo>
                        <a:pt x="168" y="39"/>
                      </a:lnTo>
                      <a:lnTo>
                        <a:pt x="95" y="56"/>
                      </a:lnTo>
                      <a:lnTo>
                        <a:pt x="18" y="64"/>
                      </a:lnTo>
                      <a:lnTo>
                        <a:pt x="0" y="27"/>
                      </a:lnTo>
                      <a:lnTo>
                        <a:pt x="11" y="68"/>
                      </a:lnTo>
                      <a:lnTo>
                        <a:pt x="85" y="70"/>
                      </a:lnTo>
                      <a:lnTo>
                        <a:pt x="183" y="46"/>
                      </a:lnTo>
                      <a:lnTo>
                        <a:pt x="152" y="0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854" name="Group 345"/>
              <p:cNvGrpSpPr>
                <a:grpSpLocks/>
              </p:cNvGrpSpPr>
              <p:nvPr/>
            </p:nvGrpSpPr>
            <p:grpSpPr bwMode="auto">
              <a:xfrm>
                <a:off x="46" y="2427"/>
                <a:ext cx="550" cy="635"/>
                <a:chOff x="46" y="2427"/>
                <a:chExt cx="550" cy="635"/>
              </a:xfrm>
            </p:grpSpPr>
            <p:sp>
              <p:nvSpPr>
                <p:cNvPr id="31855" name="Freeform 346"/>
                <p:cNvSpPr>
                  <a:spLocks/>
                </p:cNvSpPr>
                <p:nvPr/>
              </p:nvSpPr>
              <p:spPr bwMode="auto">
                <a:xfrm>
                  <a:off x="46" y="2427"/>
                  <a:ext cx="550" cy="635"/>
                </a:xfrm>
                <a:custGeom>
                  <a:avLst/>
                  <a:gdLst>
                    <a:gd name="T0" fmla="*/ 304 w 550"/>
                    <a:gd name="T1" fmla="*/ 93 h 635"/>
                    <a:gd name="T2" fmla="*/ 205 w 550"/>
                    <a:gd name="T3" fmla="*/ 86 h 635"/>
                    <a:gd name="T4" fmla="*/ 144 w 550"/>
                    <a:gd name="T5" fmla="*/ 72 h 635"/>
                    <a:gd name="T6" fmla="*/ 125 w 550"/>
                    <a:gd name="T7" fmla="*/ 49 h 635"/>
                    <a:gd name="T8" fmla="*/ 125 w 550"/>
                    <a:gd name="T9" fmla="*/ 28 h 635"/>
                    <a:gd name="T10" fmla="*/ 108 w 550"/>
                    <a:gd name="T11" fmla="*/ 11 h 635"/>
                    <a:gd name="T12" fmla="*/ 52 w 550"/>
                    <a:gd name="T13" fmla="*/ 0 h 635"/>
                    <a:gd name="T14" fmla="*/ 0 w 550"/>
                    <a:gd name="T15" fmla="*/ 3 h 635"/>
                    <a:gd name="T16" fmla="*/ 64 w 550"/>
                    <a:gd name="T17" fmla="*/ 493 h 635"/>
                    <a:gd name="T18" fmla="*/ 108 w 550"/>
                    <a:gd name="T19" fmla="*/ 539 h 635"/>
                    <a:gd name="T20" fmla="*/ 164 w 550"/>
                    <a:gd name="T21" fmla="*/ 583 h 635"/>
                    <a:gd name="T22" fmla="*/ 244 w 550"/>
                    <a:gd name="T23" fmla="*/ 617 h 635"/>
                    <a:gd name="T24" fmla="*/ 337 w 550"/>
                    <a:gd name="T25" fmla="*/ 627 h 635"/>
                    <a:gd name="T26" fmla="*/ 461 w 550"/>
                    <a:gd name="T27" fmla="*/ 634 h 635"/>
                    <a:gd name="T28" fmla="*/ 533 w 550"/>
                    <a:gd name="T29" fmla="*/ 624 h 635"/>
                    <a:gd name="T30" fmla="*/ 549 w 550"/>
                    <a:gd name="T31" fmla="*/ 589 h 635"/>
                    <a:gd name="T32" fmla="*/ 541 w 550"/>
                    <a:gd name="T33" fmla="*/ 545 h 635"/>
                    <a:gd name="T34" fmla="*/ 488 w 550"/>
                    <a:gd name="T35" fmla="*/ 408 h 635"/>
                    <a:gd name="T36" fmla="*/ 445 w 550"/>
                    <a:gd name="T37" fmla="*/ 271 h 635"/>
                    <a:gd name="T38" fmla="*/ 425 w 550"/>
                    <a:gd name="T39" fmla="*/ 168 h 635"/>
                    <a:gd name="T40" fmla="*/ 425 w 550"/>
                    <a:gd name="T41" fmla="*/ 141 h 635"/>
                    <a:gd name="T42" fmla="*/ 397 w 550"/>
                    <a:gd name="T43" fmla="*/ 103 h 635"/>
                    <a:gd name="T44" fmla="*/ 364 w 550"/>
                    <a:gd name="T45" fmla="*/ 93 h 635"/>
                    <a:gd name="T46" fmla="*/ 304 w 550"/>
                    <a:gd name="T47" fmla="*/ 93 h 63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50"/>
                    <a:gd name="T73" fmla="*/ 0 h 635"/>
                    <a:gd name="T74" fmla="*/ 550 w 550"/>
                    <a:gd name="T75" fmla="*/ 635 h 63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50" h="635">
                      <a:moveTo>
                        <a:pt x="304" y="93"/>
                      </a:moveTo>
                      <a:lnTo>
                        <a:pt x="205" y="86"/>
                      </a:lnTo>
                      <a:lnTo>
                        <a:pt x="144" y="72"/>
                      </a:lnTo>
                      <a:lnTo>
                        <a:pt x="125" y="49"/>
                      </a:lnTo>
                      <a:lnTo>
                        <a:pt x="125" y="28"/>
                      </a:lnTo>
                      <a:lnTo>
                        <a:pt x="108" y="11"/>
                      </a:lnTo>
                      <a:lnTo>
                        <a:pt x="52" y="0"/>
                      </a:lnTo>
                      <a:lnTo>
                        <a:pt x="0" y="3"/>
                      </a:lnTo>
                      <a:lnTo>
                        <a:pt x="64" y="493"/>
                      </a:lnTo>
                      <a:lnTo>
                        <a:pt x="108" y="539"/>
                      </a:lnTo>
                      <a:lnTo>
                        <a:pt x="164" y="583"/>
                      </a:lnTo>
                      <a:lnTo>
                        <a:pt x="244" y="617"/>
                      </a:lnTo>
                      <a:lnTo>
                        <a:pt x="337" y="627"/>
                      </a:lnTo>
                      <a:lnTo>
                        <a:pt x="461" y="634"/>
                      </a:lnTo>
                      <a:lnTo>
                        <a:pt x="533" y="624"/>
                      </a:lnTo>
                      <a:lnTo>
                        <a:pt x="549" y="589"/>
                      </a:lnTo>
                      <a:lnTo>
                        <a:pt x="541" y="545"/>
                      </a:lnTo>
                      <a:lnTo>
                        <a:pt x="488" y="408"/>
                      </a:lnTo>
                      <a:lnTo>
                        <a:pt x="445" y="271"/>
                      </a:lnTo>
                      <a:lnTo>
                        <a:pt x="425" y="168"/>
                      </a:lnTo>
                      <a:lnTo>
                        <a:pt x="425" y="141"/>
                      </a:lnTo>
                      <a:lnTo>
                        <a:pt x="397" y="103"/>
                      </a:lnTo>
                      <a:lnTo>
                        <a:pt x="364" y="93"/>
                      </a:lnTo>
                      <a:lnTo>
                        <a:pt x="304" y="93"/>
                      </a:lnTo>
                    </a:path>
                  </a:pathLst>
                </a:custGeom>
                <a:solidFill>
                  <a:srgbClr val="40404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56" name="Freeform 347"/>
                <p:cNvSpPr>
                  <a:spLocks/>
                </p:cNvSpPr>
                <p:nvPr/>
              </p:nvSpPr>
              <p:spPr bwMode="auto">
                <a:xfrm>
                  <a:off x="64" y="2458"/>
                  <a:ext cx="468" cy="578"/>
                </a:xfrm>
                <a:custGeom>
                  <a:avLst/>
                  <a:gdLst>
                    <a:gd name="T0" fmla="*/ 305 w 468"/>
                    <a:gd name="T1" fmla="*/ 115 h 578"/>
                    <a:gd name="T2" fmla="*/ 217 w 468"/>
                    <a:gd name="T3" fmla="*/ 112 h 578"/>
                    <a:gd name="T4" fmla="*/ 126 w 468"/>
                    <a:gd name="T5" fmla="*/ 98 h 578"/>
                    <a:gd name="T6" fmla="*/ 71 w 468"/>
                    <a:gd name="T7" fmla="*/ 74 h 578"/>
                    <a:gd name="T8" fmla="*/ 39 w 468"/>
                    <a:gd name="T9" fmla="*/ 54 h 578"/>
                    <a:gd name="T10" fmla="*/ 0 w 468"/>
                    <a:gd name="T11" fmla="*/ 0 h 578"/>
                    <a:gd name="T12" fmla="*/ 59 w 468"/>
                    <a:gd name="T13" fmla="*/ 444 h 578"/>
                    <a:gd name="T14" fmla="*/ 98 w 468"/>
                    <a:gd name="T15" fmla="*/ 485 h 578"/>
                    <a:gd name="T16" fmla="*/ 142 w 468"/>
                    <a:gd name="T17" fmla="*/ 523 h 578"/>
                    <a:gd name="T18" fmla="*/ 197 w 468"/>
                    <a:gd name="T19" fmla="*/ 549 h 578"/>
                    <a:gd name="T20" fmla="*/ 245 w 468"/>
                    <a:gd name="T21" fmla="*/ 563 h 578"/>
                    <a:gd name="T22" fmla="*/ 305 w 468"/>
                    <a:gd name="T23" fmla="*/ 570 h 578"/>
                    <a:gd name="T24" fmla="*/ 360 w 468"/>
                    <a:gd name="T25" fmla="*/ 577 h 578"/>
                    <a:gd name="T26" fmla="*/ 424 w 468"/>
                    <a:gd name="T27" fmla="*/ 577 h 578"/>
                    <a:gd name="T28" fmla="*/ 451 w 468"/>
                    <a:gd name="T29" fmla="*/ 570 h 578"/>
                    <a:gd name="T30" fmla="*/ 467 w 468"/>
                    <a:gd name="T31" fmla="*/ 549 h 578"/>
                    <a:gd name="T32" fmla="*/ 459 w 468"/>
                    <a:gd name="T33" fmla="*/ 516 h 578"/>
                    <a:gd name="T34" fmla="*/ 420 w 468"/>
                    <a:gd name="T35" fmla="*/ 437 h 578"/>
                    <a:gd name="T36" fmla="*/ 351 w 468"/>
                    <a:gd name="T37" fmla="*/ 173 h 578"/>
                    <a:gd name="T38" fmla="*/ 340 w 468"/>
                    <a:gd name="T39" fmla="*/ 136 h 578"/>
                    <a:gd name="T40" fmla="*/ 305 w 468"/>
                    <a:gd name="T41" fmla="*/ 115 h 57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68"/>
                    <a:gd name="T64" fmla="*/ 0 h 578"/>
                    <a:gd name="T65" fmla="*/ 468 w 468"/>
                    <a:gd name="T66" fmla="*/ 578 h 57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68" h="578">
                      <a:moveTo>
                        <a:pt x="305" y="115"/>
                      </a:moveTo>
                      <a:lnTo>
                        <a:pt x="217" y="112"/>
                      </a:lnTo>
                      <a:lnTo>
                        <a:pt x="126" y="98"/>
                      </a:lnTo>
                      <a:lnTo>
                        <a:pt x="71" y="74"/>
                      </a:lnTo>
                      <a:lnTo>
                        <a:pt x="39" y="54"/>
                      </a:lnTo>
                      <a:lnTo>
                        <a:pt x="0" y="0"/>
                      </a:lnTo>
                      <a:lnTo>
                        <a:pt x="59" y="444"/>
                      </a:lnTo>
                      <a:lnTo>
                        <a:pt x="98" y="485"/>
                      </a:lnTo>
                      <a:lnTo>
                        <a:pt x="142" y="523"/>
                      </a:lnTo>
                      <a:lnTo>
                        <a:pt x="197" y="549"/>
                      </a:lnTo>
                      <a:lnTo>
                        <a:pt x="245" y="563"/>
                      </a:lnTo>
                      <a:lnTo>
                        <a:pt x="305" y="570"/>
                      </a:lnTo>
                      <a:lnTo>
                        <a:pt x="360" y="577"/>
                      </a:lnTo>
                      <a:lnTo>
                        <a:pt x="424" y="577"/>
                      </a:lnTo>
                      <a:lnTo>
                        <a:pt x="451" y="570"/>
                      </a:lnTo>
                      <a:lnTo>
                        <a:pt x="467" y="549"/>
                      </a:lnTo>
                      <a:lnTo>
                        <a:pt x="459" y="516"/>
                      </a:lnTo>
                      <a:lnTo>
                        <a:pt x="420" y="437"/>
                      </a:lnTo>
                      <a:lnTo>
                        <a:pt x="351" y="173"/>
                      </a:lnTo>
                      <a:lnTo>
                        <a:pt x="340" y="136"/>
                      </a:lnTo>
                      <a:lnTo>
                        <a:pt x="305" y="115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759" name="Group 348"/>
            <p:cNvGrpSpPr>
              <a:grpSpLocks/>
            </p:cNvGrpSpPr>
            <p:nvPr/>
          </p:nvGrpSpPr>
          <p:grpSpPr bwMode="auto">
            <a:xfrm>
              <a:off x="339" y="2018"/>
              <a:ext cx="1125" cy="2010"/>
              <a:chOff x="339" y="2018"/>
              <a:chExt cx="1125" cy="2010"/>
            </a:xfrm>
          </p:grpSpPr>
          <p:grpSp>
            <p:nvGrpSpPr>
              <p:cNvPr id="31781" name="Group 349"/>
              <p:cNvGrpSpPr>
                <a:grpSpLocks/>
              </p:cNvGrpSpPr>
              <p:nvPr/>
            </p:nvGrpSpPr>
            <p:grpSpPr bwMode="auto">
              <a:xfrm>
                <a:off x="1163" y="3546"/>
                <a:ext cx="301" cy="482"/>
                <a:chOff x="1163" y="3546"/>
                <a:chExt cx="301" cy="482"/>
              </a:xfrm>
            </p:grpSpPr>
            <p:grpSp>
              <p:nvGrpSpPr>
                <p:cNvPr id="31823" name="Group 350"/>
                <p:cNvGrpSpPr>
                  <a:grpSpLocks/>
                </p:cNvGrpSpPr>
                <p:nvPr/>
              </p:nvGrpSpPr>
              <p:grpSpPr bwMode="auto">
                <a:xfrm>
                  <a:off x="1163" y="3546"/>
                  <a:ext cx="284" cy="448"/>
                  <a:chOff x="1163" y="3546"/>
                  <a:chExt cx="284" cy="448"/>
                </a:xfrm>
              </p:grpSpPr>
              <p:sp>
                <p:nvSpPr>
                  <p:cNvPr id="31828" name="Freeform 351"/>
                  <p:cNvSpPr>
                    <a:spLocks/>
                  </p:cNvSpPr>
                  <p:nvPr/>
                </p:nvSpPr>
                <p:spPr bwMode="auto">
                  <a:xfrm>
                    <a:off x="1180" y="3546"/>
                    <a:ext cx="186" cy="421"/>
                  </a:xfrm>
                  <a:custGeom>
                    <a:avLst/>
                    <a:gdLst>
                      <a:gd name="T0" fmla="*/ 175 w 186"/>
                      <a:gd name="T1" fmla="*/ 0 h 421"/>
                      <a:gd name="T2" fmla="*/ 162 w 186"/>
                      <a:gd name="T3" fmla="*/ 82 h 421"/>
                      <a:gd name="T4" fmla="*/ 140 w 186"/>
                      <a:gd name="T5" fmla="*/ 147 h 421"/>
                      <a:gd name="T6" fmla="*/ 116 w 186"/>
                      <a:gd name="T7" fmla="*/ 212 h 421"/>
                      <a:gd name="T8" fmla="*/ 101 w 186"/>
                      <a:gd name="T9" fmla="*/ 251 h 421"/>
                      <a:gd name="T10" fmla="*/ 99 w 186"/>
                      <a:gd name="T11" fmla="*/ 280 h 421"/>
                      <a:gd name="T12" fmla="*/ 98 w 186"/>
                      <a:gd name="T13" fmla="*/ 306 h 421"/>
                      <a:gd name="T14" fmla="*/ 135 w 186"/>
                      <a:gd name="T15" fmla="*/ 341 h 421"/>
                      <a:gd name="T16" fmla="*/ 185 w 186"/>
                      <a:gd name="T17" fmla="*/ 385 h 421"/>
                      <a:gd name="T18" fmla="*/ 138 w 186"/>
                      <a:gd name="T19" fmla="*/ 420 h 421"/>
                      <a:gd name="T20" fmla="*/ 78 w 186"/>
                      <a:gd name="T21" fmla="*/ 391 h 421"/>
                      <a:gd name="T22" fmla="*/ 26 w 186"/>
                      <a:gd name="T23" fmla="*/ 363 h 421"/>
                      <a:gd name="T24" fmla="*/ 0 w 186"/>
                      <a:gd name="T25" fmla="*/ 345 h 421"/>
                      <a:gd name="T26" fmla="*/ 0 w 186"/>
                      <a:gd name="T27" fmla="*/ 309 h 421"/>
                      <a:gd name="T28" fmla="*/ 17 w 186"/>
                      <a:gd name="T29" fmla="*/ 284 h 421"/>
                      <a:gd name="T30" fmla="*/ 31 w 186"/>
                      <a:gd name="T31" fmla="*/ 251 h 421"/>
                      <a:gd name="T32" fmla="*/ 34 w 186"/>
                      <a:gd name="T33" fmla="*/ 203 h 421"/>
                      <a:gd name="T34" fmla="*/ 36 w 186"/>
                      <a:gd name="T35" fmla="*/ 157 h 421"/>
                      <a:gd name="T36" fmla="*/ 29 w 186"/>
                      <a:gd name="T37" fmla="*/ 106 h 421"/>
                      <a:gd name="T38" fmla="*/ 24 w 186"/>
                      <a:gd name="T39" fmla="*/ 74 h 421"/>
                      <a:gd name="T40" fmla="*/ 24 w 186"/>
                      <a:gd name="T41" fmla="*/ 9 h 421"/>
                      <a:gd name="T42" fmla="*/ 175 w 186"/>
                      <a:gd name="T43" fmla="*/ 0 h 421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86"/>
                      <a:gd name="T67" fmla="*/ 0 h 421"/>
                      <a:gd name="T68" fmla="*/ 186 w 186"/>
                      <a:gd name="T69" fmla="*/ 421 h 421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86" h="421">
                        <a:moveTo>
                          <a:pt x="175" y="0"/>
                        </a:moveTo>
                        <a:lnTo>
                          <a:pt x="162" y="82"/>
                        </a:lnTo>
                        <a:lnTo>
                          <a:pt x="140" y="147"/>
                        </a:lnTo>
                        <a:lnTo>
                          <a:pt x="116" y="212"/>
                        </a:lnTo>
                        <a:lnTo>
                          <a:pt x="101" y="251"/>
                        </a:lnTo>
                        <a:lnTo>
                          <a:pt x="99" y="280"/>
                        </a:lnTo>
                        <a:lnTo>
                          <a:pt x="98" y="306"/>
                        </a:lnTo>
                        <a:lnTo>
                          <a:pt x="135" y="341"/>
                        </a:lnTo>
                        <a:lnTo>
                          <a:pt x="185" y="385"/>
                        </a:lnTo>
                        <a:lnTo>
                          <a:pt x="138" y="420"/>
                        </a:lnTo>
                        <a:lnTo>
                          <a:pt x="78" y="391"/>
                        </a:lnTo>
                        <a:lnTo>
                          <a:pt x="26" y="363"/>
                        </a:lnTo>
                        <a:lnTo>
                          <a:pt x="0" y="345"/>
                        </a:lnTo>
                        <a:lnTo>
                          <a:pt x="0" y="309"/>
                        </a:lnTo>
                        <a:lnTo>
                          <a:pt x="17" y="284"/>
                        </a:lnTo>
                        <a:lnTo>
                          <a:pt x="31" y="251"/>
                        </a:lnTo>
                        <a:lnTo>
                          <a:pt x="34" y="203"/>
                        </a:lnTo>
                        <a:lnTo>
                          <a:pt x="36" y="157"/>
                        </a:lnTo>
                        <a:lnTo>
                          <a:pt x="29" y="106"/>
                        </a:lnTo>
                        <a:lnTo>
                          <a:pt x="24" y="74"/>
                        </a:lnTo>
                        <a:lnTo>
                          <a:pt x="24" y="9"/>
                        </a:lnTo>
                        <a:lnTo>
                          <a:pt x="175" y="0"/>
                        </a:lnTo>
                      </a:path>
                    </a:pathLst>
                  </a:custGeom>
                  <a:solidFill>
                    <a:srgbClr val="FFC080"/>
                  </a:solidFill>
                  <a:ln w="12700" cap="rnd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29" name="Freeform 352"/>
                  <p:cNvSpPr>
                    <a:spLocks/>
                  </p:cNvSpPr>
                  <p:nvPr/>
                </p:nvSpPr>
                <p:spPr bwMode="auto">
                  <a:xfrm>
                    <a:off x="1163" y="3844"/>
                    <a:ext cx="284" cy="150"/>
                  </a:xfrm>
                  <a:custGeom>
                    <a:avLst/>
                    <a:gdLst>
                      <a:gd name="T0" fmla="*/ 203 w 284"/>
                      <a:gd name="T1" fmla="*/ 86 h 150"/>
                      <a:gd name="T2" fmla="*/ 173 w 284"/>
                      <a:gd name="T3" fmla="*/ 102 h 150"/>
                      <a:gd name="T4" fmla="*/ 129 w 284"/>
                      <a:gd name="T5" fmla="*/ 96 h 150"/>
                      <a:gd name="T6" fmla="*/ 78 w 284"/>
                      <a:gd name="T7" fmla="*/ 69 h 150"/>
                      <a:gd name="T8" fmla="*/ 46 w 284"/>
                      <a:gd name="T9" fmla="*/ 42 h 150"/>
                      <a:gd name="T10" fmla="*/ 23 w 284"/>
                      <a:gd name="T11" fmla="*/ 0 h 150"/>
                      <a:gd name="T12" fmla="*/ 14 w 284"/>
                      <a:gd name="T13" fmla="*/ 12 h 150"/>
                      <a:gd name="T14" fmla="*/ 0 w 284"/>
                      <a:gd name="T15" fmla="*/ 46 h 150"/>
                      <a:gd name="T16" fmla="*/ 6 w 284"/>
                      <a:gd name="T17" fmla="*/ 63 h 150"/>
                      <a:gd name="T18" fmla="*/ 47 w 284"/>
                      <a:gd name="T19" fmla="*/ 82 h 150"/>
                      <a:gd name="T20" fmla="*/ 94 w 284"/>
                      <a:gd name="T21" fmla="*/ 100 h 150"/>
                      <a:gd name="T22" fmla="*/ 147 w 284"/>
                      <a:gd name="T23" fmla="*/ 139 h 150"/>
                      <a:gd name="T24" fmla="*/ 203 w 284"/>
                      <a:gd name="T25" fmla="*/ 149 h 150"/>
                      <a:gd name="T26" fmla="*/ 240 w 284"/>
                      <a:gd name="T27" fmla="*/ 148 h 150"/>
                      <a:gd name="T28" fmla="*/ 263 w 284"/>
                      <a:gd name="T29" fmla="*/ 144 h 150"/>
                      <a:gd name="T30" fmla="*/ 283 w 284"/>
                      <a:gd name="T31" fmla="*/ 132 h 150"/>
                      <a:gd name="T32" fmla="*/ 275 w 284"/>
                      <a:gd name="T33" fmla="*/ 117 h 150"/>
                      <a:gd name="T34" fmla="*/ 266 w 284"/>
                      <a:gd name="T35" fmla="*/ 109 h 150"/>
                      <a:gd name="T36" fmla="*/ 203 w 284"/>
                      <a:gd name="T37" fmla="*/ 86 h 150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84"/>
                      <a:gd name="T58" fmla="*/ 0 h 150"/>
                      <a:gd name="T59" fmla="*/ 284 w 284"/>
                      <a:gd name="T60" fmla="*/ 150 h 150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84" h="150">
                        <a:moveTo>
                          <a:pt x="203" y="86"/>
                        </a:moveTo>
                        <a:lnTo>
                          <a:pt x="173" y="102"/>
                        </a:lnTo>
                        <a:lnTo>
                          <a:pt x="129" y="96"/>
                        </a:lnTo>
                        <a:lnTo>
                          <a:pt x="78" y="69"/>
                        </a:lnTo>
                        <a:lnTo>
                          <a:pt x="46" y="42"/>
                        </a:lnTo>
                        <a:lnTo>
                          <a:pt x="23" y="0"/>
                        </a:lnTo>
                        <a:lnTo>
                          <a:pt x="14" y="12"/>
                        </a:lnTo>
                        <a:lnTo>
                          <a:pt x="0" y="46"/>
                        </a:lnTo>
                        <a:lnTo>
                          <a:pt x="6" y="63"/>
                        </a:lnTo>
                        <a:lnTo>
                          <a:pt x="47" y="82"/>
                        </a:lnTo>
                        <a:lnTo>
                          <a:pt x="94" y="100"/>
                        </a:lnTo>
                        <a:lnTo>
                          <a:pt x="147" y="139"/>
                        </a:lnTo>
                        <a:lnTo>
                          <a:pt x="203" y="149"/>
                        </a:lnTo>
                        <a:lnTo>
                          <a:pt x="240" y="148"/>
                        </a:lnTo>
                        <a:lnTo>
                          <a:pt x="263" y="144"/>
                        </a:lnTo>
                        <a:lnTo>
                          <a:pt x="283" y="132"/>
                        </a:lnTo>
                        <a:lnTo>
                          <a:pt x="275" y="117"/>
                        </a:lnTo>
                        <a:lnTo>
                          <a:pt x="266" y="109"/>
                        </a:lnTo>
                        <a:lnTo>
                          <a:pt x="203" y="86"/>
                        </a:lnTo>
                      </a:path>
                    </a:pathLst>
                  </a:custGeom>
                  <a:solidFill>
                    <a:srgbClr val="60606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30" name="Freeform 353"/>
                  <p:cNvSpPr>
                    <a:spLocks/>
                  </p:cNvSpPr>
                  <p:nvPr/>
                </p:nvSpPr>
                <p:spPr bwMode="auto">
                  <a:xfrm>
                    <a:off x="1170" y="3908"/>
                    <a:ext cx="40" cy="58"/>
                  </a:xfrm>
                  <a:custGeom>
                    <a:avLst/>
                    <a:gdLst>
                      <a:gd name="T0" fmla="*/ 39 w 40"/>
                      <a:gd name="T1" fmla="*/ 18 h 58"/>
                      <a:gd name="T2" fmla="*/ 34 w 40"/>
                      <a:gd name="T3" fmla="*/ 56 h 58"/>
                      <a:gd name="T4" fmla="*/ 13 w 40"/>
                      <a:gd name="T5" fmla="*/ 57 h 58"/>
                      <a:gd name="T6" fmla="*/ 0 w 40"/>
                      <a:gd name="T7" fmla="*/ 0 h 58"/>
                      <a:gd name="T8" fmla="*/ 39 w 40"/>
                      <a:gd name="T9" fmla="*/ 18 h 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0"/>
                      <a:gd name="T16" fmla="*/ 0 h 58"/>
                      <a:gd name="T17" fmla="*/ 40 w 40"/>
                      <a:gd name="T18" fmla="*/ 58 h 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0" h="58">
                        <a:moveTo>
                          <a:pt x="39" y="18"/>
                        </a:moveTo>
                        <a:lnTo>
                          <a:pt x="34" y="56"/>
                        </a:lnTo>
                        <a:lnTo>
                          <a:pt x="13" y="57"/>
                        </a:lnTo>
                        <a:lnTo>
                          <a:pt x="0" y="0"/>
                        </a:lnTo>
                        <a:lnTo>
                          <a:pt x="39" y="18"/>
                        </a:lnTo>
                      </a:path>
                    </a:pathLst>
                  </a:custGeom>
                  <a:solidFill>
                    <a:srgbClr val="60606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824" name="Group 354"/>
                <p:cNvGrpSpPr>
                  <a:grpSpLocks/>
                </p:cNvGrpSpPr>
                <p:nvPr/>
              </p:nvGrpSpPr>
              <p:grpSpPr bwMode="auto">
                <a:xfrm>
                  <a:off x="1180" y="3580"/>
                  <a:ext cx="284" cy="448"/>
                  <a:chOff x="1180" y="3580"/>
                  <a:chExt cx="284" cy="448"/>
                </a:xfrm>
              </p:grpSpPr>
              <p:sp>
                <p:nvSpPr>
                  <p:cNvPr id="31825" name="Freeform 355"/>
                  <p:cNvSpPr>
                    <a:spLocks/>
                  </p:cNvSpPr>
                  <p:nvPr/>
                </p:nvSpPr>
                <p:spPr bwMode="auto">
                  <a:xfrm>
                    <a:off x="1197" y="3580"/>
                    <a:ext cx="186" cy="421"/>
                  </a:xfrm>
                  <a:custGeom>
                    <a:avLst/>
                    <a:gdLst>
                      <a:gd name="T0" fmla="*/ 175 w 186"/>
                      <a:gd name="T1" fmla="*/ 0 h 421"/>
                      <a:gd name="T2" fmla="*/ 162 w 186"/>
                      <a:gd name="T3" fmla="*/ 81 h 421"/>
                      <a:gd name="T4" fmla="*/ 140 w 186"/>
                      <a:gd name="T5" fmla="*/ 147 h 421"/>
                      <a:gd name="T6" fmla="*/ 116 w 186"/>
                      <a:gd name="T7" fmla="*/ 212 h 421"/>
                      <a:gd name="T8" fmla="*/ 101 w 186"/>
                      <a:gd name="T9" fmla="*/ 251 h 421"/>
                      <a:gd name="T10" fmla="*/ 99 w 186"/>
                      <a:gd name="T11" fmla="*/ 280 h 421"/>
                      <a:gd name="T12" fmla="*/ 98 w 186"/>
                      <a:gd name="T13" fmla="*/ 306 h 421"/>
                      <a:gd name="T14" fmla="*/ 135 w 186"/>
                      <a:gd name="T15" fmla="*/ 341 h 421"/>
                      <a:gd name="T16" fmla="*/ 185 w 186"/>
                      <a:gd name="T17" fmla="*/ 385 h 421"/>
                      <a:gd name="T18" fmla="*/ 138 w 186"/>
                      <a:gd name="T19" fmla="*/ 420 h 421"/>
                      <a:gd name="T20" fmla="*/ 78 w 186"/>
                      <a:gd name="T21" fmla="*/ 391 h 421"/>
                      <a:gd name="T22" fmla="*/ 26 w 186"/>
                      <a:gd name="T23" fmla="*/ 363 h 421"/>
                      <a:gd name="T24" fmla="*/ 0 w 186"/>
                      <a:gd name="T25" fmla="*/ 345 h 421"/>
                      <a:gd name="T26" fmla="*/ 0 w 186"/>
                      <a:gd name="T27" fmla="*/ 309 h 421"/>
                      <a:gd name="T28" fmla="*/ 17 w 186"/>
                      <a:gd name="T29" fmla="*/ 284 h 421"/>
                      <a:gd name="T30" fmla="*/ 31 w 186"/>
                      <a:gd name="T31" fmla="*/ 251 h 421"/>
                      <a:gd name="T32" fmla="*/ 34 w 186"/>
                      <a:gd name="T33" fmla="*/ 203 h 421"/>
                      <a:gd name="T34" fmla="*/ 36 w 186"/>
                      <a:gd name="T35" fmla="*/ 157 h 421"/>
                      <a:gd name="T36" fmla="*/ 29 w 186"/>
                      <a:gd name="T37" fmla="*/ 106 h 421"/>
                      <a:gd name="T38" fmla="*/ 24 w 186"/>
                      <a:gd name="T39" fmla="*/ 74 h 421"/>
                      <a:gd name="T40" fmla="*/ 24 w 186"/>
                      <a:gd name="T41" fmla="*/ 9 h 421"/>
                      <a:gd name="T42" fmla="*/ 175 w 186"/>
                      <a:gd name="T43" fmla="*/ 0 h 421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86"/>
                      <a:gd name="T67" fmla="*/ 0 h 421"/>
                      <a:gd name="T68" fmla="*/ 186 w 186"/>
                      <a:gd name="T69" fmla="*/ 421 h 421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86" h="421">
                        <a:moveTo>
                          <a:pt x="175" y="0"/>
                        </a:moveTo>
                        <a:lnTo>
                          <a:pt x="162" y="81"/>
                        </a:lnTo>
                        <a:lnTo>
                          <a:pt x="140" y="147"/>
                        </a:lnTo>
                        <a:lnTo>
                          <a:pt x="116" y="212"/>
                        </a:lnTo>
                        <a:lnTo>
                          <a:pt x="101" y="251"/>
                        </a:lnTo>
                        <a:lnTo>
                          <a:pt x="99" y="280"/>
                        </a:lnTo>
                        <a:lnTo>
                          <a:pt x="98" y="306"/>
                        </a:lnTo>
                        <a:lnTo>
                          <a:pt x="135" y="341"/>
                        </a:lnTo>
                        <a:lnTo>
                          <a:pt x="185" y="385"/>
                        </a:lnTo>
                        <a:lnTo>
                          <a:pt x="138" y="420"/>
                        </a:lnTo>
                        <a:lnTo>
                          <a:pt x="78" y="391"/>
                        </a:lnTo>
                        <a:lnTo>
                          <a:pt x="26" y="363"/>
                        </a:lnTo>
                        <a:lnTo>
                          <a:pt x="0" y="345"/>
                        </a:lnTo>
                        <a:lnTo>
                          <a:pt x="0" y="309"/>
                        </a:lnTo>
                        <a:lnTo>
                          <a:pt x="17" y="284"/>
                        </a:lnTo>
                        <a:lnTo>
                          <a:pt x="31" y="251"/>
                        </a:lnTo>
                        <a:lnTo>
                          <a:pt x="34" y="203"/>
                        </a:lnTo>
                        <a:lnTo>
                          <a:pt x="36" y="157"/>
                        </a:lnTo>
                        <a:lnTo>
                          <a:pt x="29" y="106"/>
                        </a:lnTo>
                        <a:lnTo>
                          <a:pt x="24" y="74"/>
                        </a:lnTo>
                        <a:lnTo>
                          <a:pt x="24" y="9"/>
                        </a:lnTo>
                        <a:lnTo>
                          <a:pt x="175" y="0"/>
                        </a:lnTo>
                      </a:path>
                    </a:pathLst>
                  </a:custGeom>
                  <a:solidFill>
                    <a:srgbClr val="FFC080"/>
                  </a:solidFill>
                  <a:ln w="12700" cap="rnd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26" name="Freeform 356"/>
                  <p:cNvSpPr>
                    <a:spLocks/>
                  </p:cNvSpPr>
                  <p:nvPr/>
                </p:nvSpPr>
                <p:spPr bwMode="auto">
                  <a:xfrm>
                    <a:off x="1180" y="3878"/>
                    <a:ext cx="284" cy="150"/>
                  </a:xfrm>
                  <a:custGeom>
                    <a:avLst/>
                    <a:gdLst>
                      <a:gd name="T0" fmla="*/ 203 w 284"/>
                      <a:gd name="T1" fmla="*/ 86 h 150"/>
                      <a:gd name="T2" fmla="*/ 173 w 284"/>
                      <a:gd name="T3" fmla="*/ 102 h 150"/>
                      <a:gd name="T4" fmla="*/ 129 w 284"/>
                      <a:gd name="T5" fmla="*/ 95 h 150"/>
                      <a:gd name="T6" fmla="*/ 78 w 284"/>
                      <a:gd name="T7" fmla="*/ 69 h 150"/>
                      <a:gd name="T8" fmla="*/ 46 w 284"/>
                      <a:gd name="T9" fmla="*/ 42 h 150"/>
                      <a:gd name="T10" fmla="*/ 23 w 284"/>
                      <a:gd name="T11" fmla="*/ 0 h 150"/>
                      <a:gd name="T12" fmla="*/ 14 w 284"/>
                      <a:gd name="T13" fmla="*/ 12 h 150"/>
                      <a:gd name="T14" fmla="*/ 0 w 284"/>
                      <a:gd name="T15" fmla="*/ 46 h 150"/>
                      <a:gd name="T16" fmla="*/ 6 w 284"/>
                      <a:gd name="T17" fmla="*/ 63 h 150"/>
                      <a:gd name="T18" fmla="*/ 47 w 284"/>
                      <a:gd name="T19" fmla="*/ 82 h 150"/>
                      <a:gd name="T20" fmla="*/ 94 w 284"/>
                      <a:gd name="T21" fmla="*/ 100 h 150"/>
                      <a:gd name="T22" fmla="*/ 147 w 284"/>
                      <a:gd name="T23" fmla="*/ 139 h 150"/>
                      <a:gd name="T24" fmla="*/ 203 w 284"/>
                      <a:gd name="T25" fmla="*/ 149 h 150"/>
                      <a:gd name="T26" fmla="*/ 240 w 284"/>
                      <a:gd name="T27" fmla="*/ 148 h 150"/>
                      <a:gd name="T28" fmla="*/ 263 w 284"/>
                      <a:gd name="T29" fmla="*/ 144 h 150"/>
                      <a:gd name="T30" fmla="*/ 283 w 284"/>
                      <a:gd name="T31" fmla="*/ 132 h 150"/>
                      <a:gd name="T32" fmla="*/ 275 w 284"/>
                      <a:gd name="T33" fmla="*/ 117 h 150"/>
                      <a:gd name="T34" fmla="*/ 266 w 284"/>
                      <a:gd name="T35" fmla="*/ 109 h 150"/>
                      <a:gd name="T36" fmla="*/ 203 w 284"/>
                      <a:gd name="T37" fmla="*/ 86 h 150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84"/>
                      <a:gd name="T58" fmla="*/ 0 h 150"/>
                      <a:gd name="T59" fmla="*/ 284 w 284"/>
                      <a:gd name="T60" fmla="*/ 150 h 150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84" h="150">
                        <a:moveTo>
                          <a:pt x="203" y="86"/>
                        </a:moveTo>
                        <a:lnTo>
                          <a:pt x="173" y="102"/>
                        </a:lnTo>
                        <a:lnTo>
                          <a:pt x="129" y="95"/>
                        </a:lnTo>
                        <a:lnTo>
                          <a:pt x="78" y="69"/>
                        </a:lnTo>
                        <a:lnTo>
                          <a:pt x="46" y="42"/>
                        </a:lnTo>
                        <a:lnTo>
                          <a:pt x="23" y="0"/>
                        </a:lnTo>
                        <a:lnTo>
                          <a:pt x="14" y="12"/>
                        </a:lnTo>
                        <a:lnTo>
                          <a:pt x="0" y="46"/>
                        </a:lnTo>
                        <a:lnTo>
                          <a:pt x="6" y="63"/>
                        </a:lnTo>
                        <a:lnTo>
                          <a:pt x="47" y="82"/>
                        </a:lnTo>
                        <a:lnTo>
                          <a:pt x="94" y="100"/>
                        </a:lnTo>
                        <a:lnTo>
                          <a:pt x="147" y="139"/>
                        </a:lnTo>
                        <a:lnTo>
                          <a:pt x="203" y="149"/>
                        </a:lnTo>
                        <a:lnTo>
                          <a:pt x="240" y="148"/>
                        </a:lnTo>
                        <a:lnTo>
                          <a:pt x="263" y="144"/>
                        </a:lnTo>
                        <a:lnTo>
                          <a:pt x="283" y="132"/>
                        </a:lnTo>
                        <a:lnTo>
                          <a:pt x="275" y="117"/>
                        </a:lnTo>
                        <a:lnTo>
                          <a:pt x="266" y="109"/>
                        </a:lnTo>
                        <a:lnTo>
                          <a:pt x="203" y="86"/>
                        </a:lnTo>
                      </a:path>
                    </a:pathLst>
                  </a:custGeom>
                  <a:solidFill>
                    <a:srgbClr val="60606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27" name="Freeform 357"/>
                  <p:cNvSpPr>
                    <a:spLocks/>
                  </p:cNvSpPr>
                  <p:nvPr/>
                </p:nvSpPr>
                <p:spPr bwMode="auto">
                  <a:xfrm>
                    <a:off x="1187" y="3942"/>
                    <a:ext cx="40" cy="58"/>
                  </a:xfrm>
                  <a:custGeom>
                    <a:avLst/>
                    <a:gdLst>
                      <a:gd name="T0" fmla="*/ 39 w 40"/>
                      <a:gd name="T1" fmla="*/ 18 h 58"/>
                      <a:gd name="T2" fmla="*/ 34 w 40"/>
                      <a:gd name="T3" fmla="*/ 56 h 58"/>
                      <a:gd name="T4" fmla="*/ 13 w 40"/>
                      <a:gd name="T5" fmla="*/ 57 h 58"/>
                      <a:gd name="T6" fmla="*/ 0 w 40"/>
                      <a:gd name="T7" fmla="*/ 0 h 58"/>
                      <a:gd name="T8" fmla="*/ 39 w 40"/>
                      <a:gd name="T9" fmla="*/ 18 h 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0"/>
                      <a:gd name="T16" fmla="*/ 0 h 58"/>
                      <a:gd name="T17" fmla="*/ 40 w 40"/>
                      <a:gd name="T18" fmla="*/ 58 h 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0" h="58">
                        <a:moveTo>
                          <a:pt x="39" y="18"/>
                        </a:moveTo>
                        <a:lnTo>
                          <a:pt x="34" y="56"/>
                        </a:lnTo>
                        <a:lnTo>
                          <a:pt x="13" y="57"/>
                        </a:lnTo>
                        <a:lnTo>
                          <a:pt x="0" y="0"/>
                        </a:lnTo>
                        <a:lnTo>
                          <a:pt x="39" y="18"/>
                        </a:lnTo>
                      </a:path>
                    </a:pathLst>
                  </a:custGeom>
                  <a:solidFill>
                    <a:srgbClr val="60606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1782" name="Group 358"/>
              <p:cNvGrpSpPr>
                <a:grpSpLocks/>
              </p:cNvGrpSpPr>
              <p:nvPr/>
            </p:nvGrpSpPr>
            <p:grpSpPr bwMode="auto">
              <a:xfrm>
                <a:off x="580" y="3513"/>
                <a:ext cx="463" cy="503"/>
                <a:chOff x="580" y="3513"/>
                <a:chExt cx="463" cy="503"/>
              </a:xfrm>
            </p:grpSpPr>
            <p:sp>
              <p:nvSpPr>
                <p:cNvPr id="31821" name="Oval 359"/>
                <p:cNvSpPr>
                  <a:spLocks noChangeArrowheads="1"/>
                </p:cNvSpPr>
                <p:nvPr/>
              </p:nvSpPr>
              <p:spPr bwMode="auto">
                <a:xfrm>
                  <a:off x="580" y="3794"/>
                  <a:ext cx="463" cy="222"/>
                </a:xfrm>
                <a:prstGeom prst="ellipse">
                  <a:avLst/>
                </a:prstGeom>
                <a:solidFill>
                  <a:srgbClr val="60606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22" name="Rectangle 360"/>
                <p:cNvSpPr>
                  <a:spLocks noChangeArrowheads="1"/>
                </p:cNvSpPr>
                <p:nvPr/>
              </p:nvSpPr>
              <p:spPr bwMode="auto">
                <a:xfrm>
                  <a:off x="754" y="3513"/>
                  <a:ext cx="105" cy="319"/>
                </a:xfrm>
                <a:prstGeom prst="rect">
                  <a:avLst/>
                </a:prstGeom>
                <a:solidFill>
                  <a:srgbClr val="60606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783" name="Group 361"/>
              <p:cNvGrpSpPr>
                <a:grpSpLocks/>
              </p:cNvGrpSpPr>
              <p:nvPr/>
            </p:nvGrpSpPr>
            <p:grpSpPr bwMode="auto">
              <a:xfrm>
                <a:off x="454" y="3282"/>
                <a:ext cx="738" cy="258"/>
                <a:chOff x="454" y="3282"/>
                <a:chExt cx="738" cy="258"/>
              </a:xfrm>
            </p:grpSpPr>
            <p:sp>
              <p:nvSpPr>
                <p:cNvPr id="31819" name="Freeform 362"/>
                <p:cNvSpPr>
                  <a:spLocks/>
                </p:cNvSpPr>
                <p:nvPr/>
              </p:nvSpPr>
              <p:spPr bwMode="auto">
                <a:xfrm>
                  <a:off x="454" y="3282"/>
                  <a:ext cx="738" cy="258"/>
                </a:xfrm>
                <a:custGeom>
                  <a:avLst/>
                  <a:gdLst>
                    <a:gd name="T0" fmla="*/ 737 w 738"/>
                    <a:gd name="T1" fmla="*/ 134 h 258"/>
                    <a:gd name="T2" fmla="*/ 733 w 738"/>
                    <a:gd name="T3" fmla="*/ 214 h 258"/>
                    <a:gd name="T4" fmla="*/ 490 w 738"/>
                    <a:gd name="T5" fmla="*/ 257 h 258"/>
                    <a:gd name="T6" fmla="*/ 222 w 738"/>
                    <a:gd name="T7" fmla="*/ 257 h 258"/>
                    <a:gd name="T8" fmla="*/ 12 w 738"/>
                    <a:gd name="T9" fmla="*/ 192 h 258"/>
                    <a:gd name="T10" fmla="*/ 0 w 738"/>
                    <a:gd name="T11" fmla="*/ 6 h 258"/>
                    <a:gd name="T12" fmla="*/ 415 w 738"/>
                    <a:gd name="T13" fmla="*/ 0 h 258"/>
                    <a:gd name="T14" fmla="*/ 737 w 738"/>
                    <a:gd name="T15" fmla="*/ 134 h 2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38"/>
                    <a:gd name="T25" fmla="*/ 0 h 258"/>
                    <a:gd name="T26" fmla="*/ 738 w 738"/>
                    <a:gd name="T27" fmla="*/ 258 h 2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38" h="258">
                      <a:moveTo>
                        <a:pt x="737" y="134"/>
                      </a:moveTo>
                      <a:lnTo>
                        <a:pt x="733" y="214"/>
                      </a:lnTo>
                      <a:lnTo>
                        <a:pt x="490" y="257"/>
                      </a:lnTo>
                      <a:lnTo>
                        <a:pt x="222" y="257"/>
                      </a:lnTo>
                      <a:lnTo>
                        <a:pt x="12" y="192"/>
                      </a:lnTo>
                      <a:lnTo>
                        <a:pt x="0" y="6"/>
                      </a:lnTo>
                      <a:lnTo>
                        <a:pt x="415" y="0"/>
                      </a:lnTo>
                      <a:lnTo>
                        <a:pt x="737" y="134"/>
                      </a:lnTo>
                    </a:path>
                  </a:pathLst>
                </a:custGeom>
                <a:solidFill>
                  <a:srgbClr val="40404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20" name="Freeform 363"/>
                <p:cNvSpPr>
                  <a:spLocks/>
                </p:cNvSpPr>
                <p:nvPr/>
              </p:nvSpPr>
              <p:spPr bwMode="auto">
                <a:xfrm>
                  <a:off x="476" y="3380"/>
                  <a:ext cx="699" cy="144"/>
                </a:xfrm>
                <a:custGeom>
                  <a:avLst/>
                  <a:gdLst>
                    <a:gd name="T0" fmla="*/ 698 w 699"/>
                    <a:gd name="T1" fmla="*/ 49 h 144"/>
                    <a:gd name="T2" fmla="*/ 695 w 699"/>
                    <a:gd name="T3" fmla="*/ 104 h 144"/>
                    <a:gd name="T4" fmla="*/ 478 w 699"/>
                    <a:gd name="T5" fmla="*/ 143 h 144"/>
                    <a:gd name="T6" fmla="*/ 196 w 699"/>
                    <a:gd name="T7" fmla="*/ 143 h 144"/>
                    <a:gd name="T8" fmla="*/ 0 w 699"/>
                    <a:gd name="T9" fmla="*/ 77 h 144"/>
                    <a:gd name="T10" fmla="*/ 0 w 699"/>
                    <a:gd name="T11" fmla="*/ 0 h 144"/>
                    <a:gd name="T12" fmla="*/ 187 w 699"/>
                    <a:gd name="T13" fmla="*/ 77 h 144"/>
                    <a:gd name="T14" fmla="*/ 474 w 699"/>
                    <a:gd name="T15" fmla="*/ 80 h 144"/>
                    <a:gd name="T16" fmla="*/ 698 w 699"/>
                    <a:gd name="T17" fmla="*/ 49 h 1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99"/>
                    <a:gd name="T28" fmla="*/ 0 h 144"/>
                    <a:gd name="T29" fmla="*/ 699 w 699"/>
                    <a:gd name="T30" fmla="*/ 144 h 14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99" h="144">
                      <a:moveTo>
                        <a:pt x="698" y="49"/>
                      </a:moveTo>
                      <a:lnTo>
                        <a:pt x="695" y="104"/>
                      </a:lnTo>
                      <a:lnTo>
                        <a:pt x="478" y="143"/>
                      </a:lnTo>
                      <a:lnTo>
                        <a:pt x="196" y="143"/>
                      </a:lnTo>
                      <a:lnTo>
                        <a:pt x="0" y="77"/>
                      </a:lnTo>
                      <a:lnTo>
                        <a:pt x="0" y="0"/>
                      </a:lnTo>
                      <a:lnTo>
                        <a:pt x="187" y="77"/>
                      </a:lnTo>
                      <a:lnTo>
                        <a:pt x="474" y="80"/>
                      </a:lnTo>
                      <a:lnTo>
                        <a:pt x="698" y="49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784" name="Group 364"/>
              <p:cNvGrpSpPr>
                <a:grpSpLocks/>
              </p:cNvGrpSpPr>
              <p:nvPr/>
            </p:nvGrpSpPr>
            <p:grpSpPr bwMode="auto">
              <a:xfrm>
                <a:off x="596" y="2018"/>
                <a:ext cx="355" cy="415"/>
                <a:chOff x="596" y="2018"/>
                <a:chExt cx="355" cy="415"/>
              </a:xfrm>
            </p:grpSpPr>
            <p:grpSp>
              <p:nvGrpSpPr>
                <p:cNvPr id="31803" name="Group 365"/>
                <p:cNvGrpSpPr>
                  <a:grpSpLocks/>
                </p:cNvGrpSpPr>
                <p:nvPr/>
              </p:nvGrpSpPr>
              <p:grpSpPr bwMode="auto">
                <a:xfrm>
                  <a:off x="628" y="2044"/>
                  <a:ext cx="323" cy="389"/>
                  <a:chOff x="628" y="2044"/>
                  <a:chExt cx="323" cy="389"/>
                </a:xfrm>
              </p:grpSpPr>
              <p:sp>
                <p:nvSpPr>
                  <p:cNvPr id="31817" name="Freeform 366"/>
                  <p:cNvSpPr>
                    <a:spLocks/>
                  </p:cNvSpPr>
                  <p:nvPr/>
                </p:nvSpPr>
                <p:spPr bwMode="auto">
                  <a:xfrm>
                    <a:off x="628" y="2044"/>
                    <a:ext cx="323" cy="389"/>
                  </a:xfrm>
                  <a:custGeom>
                    <a:avLst/>
                    <a:gdLst>
                      <a:gd name="T0" fmla="*/ 224 w 323"/>
                      <a:gd name="T1" fmla="*/ 12 h 389"/>
                      <a:gd name="T2" fmla="*/ 265 w 323"/>
                      <a:gd name="T3" fmla="*/ 28 h 389"/>
                      <a:gd name="T4" fmla="*/ 281 w 323"/>
                      <a:gd name="T5" fmla="*/ 59 h 389"/>
                      <a:gd name="T6" fmla="*/ 294 w 323"/>
                      <a:gd name="T7" fmla="*/ 103 h 389"/>
                      <a:gd name="T8" fmla="*/ 295 w 323"/>
                      <a:gd name="T9" fmla="*/ 122 h 389"/>
                      <a:gd name="T10" fmla="*/ 294 w 323"/>
                      <a:gd name="T11" fmla="*/ 138 h 389"/>
                      <a:gd name="T12" fmla="*/ 288 w 323"/>
                      <a:gd name="T13" fmla="*/ 151 h 389"/>
                      <a:gd name="T14" fmla="*/ 297 w 323"/>
                      <a:gd name="T15" fmla="*/ 174 h 389"/>
                      <a:gd name="T16" fmla="*/ 308 w 323"/>
                      <a:gd name="T17" fmla="*/ 197 h 389"/>
                      <a:gd name="T18" fmla="*/ 312 w 323"/>
                      <a:gd name="T19" fmla="*/ 204 h 389"/>
                      <a:gd name="T20" fmla="*/ 317 w 323"/>
                      <a:gd name="T21" fmla="*/ 210 h 389"/>
                      <a:gd name="T22" fmla="*/ 320 w 323"/>
                      <a:gd name="T23" fmla="*/ 215 h 389"/>
                      <a:gd name="T24" fmla="*/ 322 w 323"/>
                      <a:gd name="T25" fmla="*/ 222 h 389"/>
                      <a:gd name="T26" fmla="*/ 320 w 323"/>
                      <a:gd name="T27" fmla="*/ 228 h 389"/>
                      <a:gd name="T28" fmla="*/ 316 w 323"/>
                      <a:gd name="T29" fmla="*/ 231 h 389"/>
                      <a:gd name="T30" fmla="*/ 302 w 323"/>
                      <a:gd name="T31" fmla="*/ 235 h 389"/>
                      <a:gd name="T32" fmla="*/ 297 w 323"/>
                      <a:gd name="T33" fmla="*/ 238 h 389"/>
                      <a:gd name="T34" fmla="*/ 295 w 323"/>
                      <a:gd name="T35" fmla="*/ 246 h 389"/>
                      <a:gd name="T36" fmla="*/ 297 w 323"/>
                      <a:gd name="T37" fmla="*/ 256 h 389"/>
                      <a:gd name="T38" fmla="*/ 302 w 323"/>
                      <a:gd name="T39" fmla="*/ 270 h 389"/>
                      <a:gd name="T40" fmla="*/ 299 w 323"/>
                      <a:gd name="T41" fmla="*/ 277 h 389"/>
                      <a:gd name="T42" fmla="*/ 294 w 323"/>
                      <a:gd name="T43" fmla="*/ 283 h 389"/>
                      <a:gd name="T44" fmla="*/ 295 w 323"/>
                      <a:gd name="T45" fmla="*/ 289 h 389"/>
                      <a:gd name="T46" fmla="*/ 297 w 323"/>
                      <a:gd name="T47" fmla="*/ 293 h 389"/>
                      <a:gd name="T48" fmla="*/ 294 w 323"/>
                      <a:gd name="T49" fmla="*/ 299 h 389"/>
                      <a:gd name="T50" fmla="*/ 288 w 323"/>
                      <a:gd name="T51" fmla="*/ 302 h 389"/>
                      <a:gd name="T52" fmla="*/ 284 w 323"/>
                      <a:gd name="T53" fmla="*/ 309 h 389"/>
                      <a:gd name="T54" fmla="*/ 284 w 323"/>
                      <a:gd name="T55" fmla="*/ 321 h 389"/>
                      <a:gd name="T56" fmla="*/ 281 w 323"/>
                      <a:gd name="T57" fmla="*/ 328 h 389"/>
                      <a:gd name="T58" fmla="*/ 276 w 323"/>
                      <a:gd name="T59" fmla="*/ 335 h 389"/>
                      <a:gd name="T60" fmla="*/ 270 w 323"/>
                      <a:gd name="T61" fmla="*/ 339 h 389"/>
                      <a:gd name="T62" fmla="*/ 262 w 323"/>
                      <a:gd name="T63" fmla="*/ 341 h 389"/>
                      <a:gd name="T64" fmla="*/ 252 w 323"/>
                      <a:gd name="T65" fmla="*/ 343 h 389"/>
                      <a:gd name="T66" fmla="*/ 228 w 323"/>
                      <a:gd name="T67" fmla="*/ 341 h 389"/>
                      <a:gd name="T68" fmla="*/ 206 w 323"/>
                      <a:gd name="T69" fmla="*/ 339 h 389"/>
                      <a:gd name="T70" fmla="*/ 175 w 323"/>
                      <a:gd name="T71" fmla="*/ 388 h 389"/>
                      <a:gd name="T72" fmla="*/ 42 w 323"/>
                      <a:gd name="T73" fmla="*/ 327 h 389"/>
                      <a:gd name="T74" fmla="*/ 55 w 323"/>
                      <a:gd name="T75" fmla="*/ 307 h 389"/>
                      <a:gd name="T76" fmla="*/ 62 w 323"/>
                      <a:gd name="T77" fmla="*/ 288 h 389"/>
                      <a:gd name="T78" fmla="*/ 62 w 323"/>
                      <a:gd name="T79" fmla="*/ 262 h 389"/>
                      <a:gd name="T80" fmla="*/ 0 w 323"/>
                      <a:gd name="T81" fmla="*/ 205 h 389"/>
                      <a:gd name="T82" fmla="*/ 0 w 323"/>
                      <a:gd name="T83" fmla="*/ 72 h 389"/>
                      <a:gd name="T84" fmla="*/ 32 w 323"/>
                      <a:gd name="T85" fmla="*/ 36 h 389"/>
                      <a:gd name="T86" fmla="*/ 74 w 323"/>
                      <a:gd name="T87" fmla="*/ 17 h 389"/>
                      <a:gd name="T88" fmla="*/ 116 w 323"/>
                      <a:gd name="T89" fmla="*/ 0 h 389"/>
                      <a:gd name="T90" fmla="*/ 173 w 323"/>
                      <a:gd name="T91" fmla="*/ 8 h 389"/>
                      <a:gd name="T92" fmla="*/ 224 w 323"/>
                      <a:gd name="T93" fmla="*/ 12 h 389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323"/>
                      <a:gd name="T142" fmla="*/ 0 h 389"/>
                      <a:gd name="T143" fmla="*/ 323 w 323"/>
                      <a:gd name="T144" fmla="*/ 389 h 389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323" h="389">
                        <a:moveTo>
                          <a:pt x="224" y="12"/>
                        </a:moveTo>
                        <a:lnTo>
                          <a:pt x="265" y="28"/>
                        </a:lnTo>
                        <a:lnTo>
                          <a:pt x="281" y="59"/>
                        </a:lnTo>
                        <a:lnTo>
                          <a:pt x="294" y="103"/>
                        </a:lnTo>
                        <a:lnTo>
                          <a:pt x="295" y="122"/>
                        </a:lnTo>
                        <a:lnTo>
                          <a:pt x="294" y="138"/>
                        </a:lnTo>
                        <a:lnTo>
                          <a:pt x="288" y="151"/>
                        </a:lnTo>
                        <a:lnTo>
                          <a:pt x="297" y="174"/>
                        </a:lnTo>
                        <a:lnTo>
                          <a:pt x="308" y="197"/>
                        </a:lnTo>
                        <a:lnTo>
                          <a:pt x="312" y="204"/>
                        </a:lnTo>
                        <a:lnTo>
                          <a:pt x="317" y="210"/>
                        </a:lnTo>
                        <a:lnTo>
                          <a:pt x="320" y="215"/>
                        </a:lnTo>
                        <a:lnTo>
                          <a:pt x="322" y="222"/>
                        </a:lnTo>
                        <a:lnTo>
                          <a:pt x="320" y="228"/>
                        </a:lnTo>
                        <a:lnTo>
                          <a:pt x="316" y="231"/>
                        </a:lnTo>
                        <a:lnTo>
                          <a:pt x="302" y="235"/>
                        </a:lnTo>
                        <a:lnTo>
                          <a:pt x="297" y="238"/>
                        </a:lnTo>
                        <a:lnTo>
                          <a:pt x="295" y="246"/>
                        </a:lnTo>
                        <a:lnTo>
                          <a:pt x="297" y="256"/>
                        </a:lnTo>
                        <a:lnTo>
                          <a:pt x="302" y="270"/>
                        </a:lnTo>
                        <a:lnTo>
                          <a:pt x="299" y="277"/>
                        </a:lnTo>
                        <a:lnTo>
                          <a:pt x="294" y="283"/>
                        </a:lnTo>
                        <a:lnTo>
                          <a:pt x="295" y="289"/>
                        </a:lnTo>
                        <a:lnTo>
                          <a:pt x="297" y="293"/>
                        </a:lnTo>
                        <a:lnTo>
                          <a:pt x="294" y="299"/>
                        </a:lnTo>
                        <a:lnTo>
                          <a:pt x="288" y="302"/>
                        </a:lnTo>
                        <a:lnTo>
                          <a:pt x="284" y="309"/>
                        </a:lnTo>
                        <a:lnTo>
                          <a:pt x="284" y="321"/>
                        </a:lnTo>
                        <a:lnTo>
                          <a:pt x="281" y="328"/>
                        </a:lnTo>
                        <a:lnTo>
                          <a:pt x="276" y="335"/>
                        </a:lnTo>
                        <a:lnTo>
                          <a:pt x="270" y="339"/>
                        </a:lnTo>
                        <a:lnTo>
                          <a:pt x="262" y="341"/>
                        </a:lnTo>
                        <a:lnTo>
                          <a:pt x="252" y="343"/>
                        </a:lnTo>
                        <a:lnTo>
                          <a:pt x="228" y="341"/>
                        </a:lnTo>
                        <a:lnTo>
                          <a:pt x="206" y="339"/>
                        </a:lnTo>
                        <a:lnTo>
                          <a:pt x="175" y="388"/>
                        </a:lnTo>
                        <a:lnTo>
                          <a:pt x="42" y="327"/>
                        </a:lnTo>
                        <a:lnTo>
                          <a:pt x="55" y="307"/>
                        </a:lnTo>
                        <a:lnTo>
                          <a:pt x="62" y="288"/>
                        </a:lnTo>
                        <a:lnTo>
                          <a:pt x="62" y="262"/>
                        </a:lnTo>
                        <a:lnTo>
                          <a:pt x="0" y="205"/>
                        </a:lnTo>
                        <a:lnTo>
                          <a:pt x="0" y="72"/>
                        </a:lnTo>
                        <a:lnTo>
                          <a:pt x="32" y="36"/>
                        </a:lnTo>
                        <a:lnTo>
                          <a:pt x="74" y="17"/>
                        </a:lnTo>
                        <a:lnTo>
                          <a:pt x="116" y="0"/>
                        </a:lnTo>
                        <a:lnTo>
                          <a:pt x="173" y="8"/>
                        </a:lnTo>
                        <a:lnTo>
                          <a:pt x="224" y="12"/>
                        </a:lnTo>
                      </a:path>
                    </a:pathLst>
                  </a:custGeom>
                  <a:solidFill>
                    <a:srgbClr val="FFC080"/>
                  </a:solidFill>
                  <a:ln w="12700" cap="rnd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18" name="Freeform 367"/>
                  <p:cNvSpPr>
                    <a:spLocks/>
                  </p:cNvSpPr>
                  <p:nvPr/>
                </p:nvSpPr>
                <p:spPr bwMode="auto">
                  <a:xfrm>
                    <a:off x="770" y="2288"/>
                    <a:ext cx="33" cy="57"/>
                  </a:xfrm>
                  <a:custGeom>
                    <a:avLst/>
                    <a:gdLst>
                      <a:gd name="T0" fmla="*/ 0 w 33"/>
                      <a:gd name="T1" fmla="*/ 0 h 57"/>
                      <a:gd name="T2" fmla="*/ 10 w 33"/>
                      <a:gd name="T3" fmla="*/ 26 h 57"/>
                      <a:gd name="T4" fmla="*/ 18 w 33"/>
                      <a:gd name="T5" fmla="*/ 40 h 57"/>
                      <a:gd name="T6" fmla="*/ 32 w 33"/>
                      <a:gd name="T7" fmla="*/ 56 h 57"/>
                      <a:gd name="T8" fmla="*/ 13 w 33"/>
                      <a:gd name="T9" fmla="*/ 42 h 57"/>
                      <a:gd name="T10" fmla="*/ 3 w 33"/>
                      <a:gd name="T11" fmla="*/ 26 h 57"/>
                      <a:gd name="T12" fmla="*/ 0 w 33"/>
                      <a:gd name="T13" fmla="*/ 0 h 5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3"/>
                      <a:gd name="T22" fmla="*/ 0 h 57"/>
                      <a:gd name="T23" fmla="*/ 33 w 33"/>
                      <a:gd name="T24" fmla="*/ 57 h 5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3" h="57">
                        <a:moveTo>
                          <a:pt x="0" y="0"/>
                        </a:moveTo>
                        <a:lnTo>
                          <a:pt x="10" y="26"/>
                        </a:lnTo>
                        <a:lnTo>
                          <a:pt x="18" y="40"/>
                        </a:lnTo>
                        <a:lnTo>
                          <a:pt x="32" y="56"/>
                        </a:lnTo>
                        <a:lnTo>
                          <a:pt x="13" y="42"/>
                        </a:lnTo>
                        <a:lnTo>
                          <a:pt x="3" y="2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804" name="Freeform 368"/>
                <p:cNvSpPr>
                  <a:spLocks/>
                </p:cNvSpPr>
                <p:nvPr/>
              </p:nvSpPr>
              <p:spPr bwMode="auto">
                <a:xfrm>
                  <a:off x="865" y="2198"/>
                  <a:ext cx="36" cy="20"/>
                </a:xfrm>
                <a:custGeom>
                  <a:avLst/>
                  <a:gdLst>
                    <a:gd name="T0" fmla="*/ 32 w 36"/>
                    <a:gd name="T1" fmla="*/ 0 h 20"/>
                    <a:gd name="T2" fmla="*/ 29 w 36"/>
                    <a:gd name="T3" fmla="*/ 2 h 20"/>
                    <a:gd name="T4" fmla="*/ 35 w 36"/>
                    <a:gd name="T5" fmla="*/ 5 h 20"/>
                    <a:gd name="T6" fmla="*/ 27 w 36"/>
                    <a:gd name="T7" fmla="*/ 4 h 20"/>
                    <a:gd name="T8" fmla="*/ 25 w 36"/>
                    <a:gd name="T9" fmla="*/ 10 h 20"/>
                    <a:gd name="T10" fmla="*/ 28 w 36"/>
                    <a:gd name="T11" fmla="*/ 13 h 20"/>
                    <a:gd name="T12" fmla="*/ 26 w 36"/>
                    <a:gd name="T13" fmla="*/ 13 h 20"/>
                    <a:gd name="T14" fmla="*/ 28 w 36"/>
                    <a:gd name="T15" fmla="*/ 19 h 20"/>
                    <a:gd name="T16" fmla="*/ 23 w 36"/>
                    <a:gd name="T17" fmla="*/ 12 h 20"/>
                    <a:gd name="T18" fmla="*/ 17 w 36"/>
                    <a:gd name="T19" fmla="*/ 12 h 20"/>
                    <a:gd name="T20" fmla="*/ 10 w 36"/>
                    <a:gd name="T21" fmla="*/ 10 h 20"/>
                    <a:gd name="T22" fmla="*/ 0 w 36"/>
                    <a:gd name="T23" fmla="*/ 10 h 20"/>
                    <a:gd name="T24" fmla="*/ 10 w 36"/>
                    <a:gd name="T25" fmla="*/ 4 h 20"/>
                    <a:gd name="T26" fmla="*/ 32 w 36"/>
                    <a:gd name="T27" fmla="*/ 0 h 2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6"/>
                    <a:gd name="T43" fmla="*/ 0 h 20"/>
                    <a:gd name="T44" fmla="*/ 36 w 36"/>
                    <a:gd name="T45" fmla="*/ 20 h 2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6" h="20">
                      <a:moveTo>
                        <a:pt x="32" y="0"/>
                      </a:moveTo>
                      <a:lnTo>
                        <a:pt x="29" y="2"/>
                      </a:lnTo>
                      <a:lnTo>
                        <a:pt x="35" y="5"/>
                      </a:lnTo>
                      <a:lnTo>
                        <a:pt x="27" y="4"/>
                      </a:lnTo>
                      <a:lnTo>
                        <a:pt x="25" y="10"/>
                      </a:lnTo>
                      <a:lnTo>
                        <a:pt x="28" y="13"/>
                      </a:lnTo>
                      <a:lnTo>
                        <a:pt x="26" y="13"/>
                      </a:lnTo>
                      <a:lnTo>
                        <a:pt x="28" y="19"/>
                      </a:lnTo>
                      <a:lnTo>
                        <a:pt x="23" y="12"/>
                      </a:lnTo>
                      <a:lnTo>
                        <a:pt x="17" y="12"/>
                      </a:lnTo>
                      <a:lnTo>
                        <a:pt x="10" y="10"/>
                      </a:lnTo>
                      <a:lnTo>
                        <a:pt x="0" y="10"/>
                      </a:lnTo>
                      <a:lnTo>
                        <a:pt x="10" y="4"/>
                      </a:lnTo>
                      <a:lnTo>
                        <a:pt x="32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05" name="Freeform 369"/>
                <p:cNvSpPr>
                  <a:spLocks/>
                </p:cNvSpPr>
                <p:nvPr/>
              </p:nvSpPr>
              <p:spPr bwMode="auto">
                <a:xfrm>
                  <a:off x="844" y="2170"/>
                  <a:ext cx="65" cy="17"/>
                </a:xfrm>
                <a:custGeom>
                  <a:avLst/>
                  <a:gdLst>
                    <a:gd name="T0" fmla="*/ 64 w 65"/>
                    <a:gd name="T1" fmla="*/ 8 h 17"/>
                    <a:gd name="T2" fmla="*/ 61 w 65"/>
                    <a:gd name="T3" fmla="*/ 14 h 17"/>
                    <a:gd name="T4" fmla="*/ 54 w 65"/>
                    <a:gd name="T5" fmla="*/ 16 h 17"/>
                    <a:gd name="T6" fmla="*/ 44 w 65"/>
                    <a:gd name="T7" fmla="*/ 11 h 17"/>
                    <a:gd name="T8" fmla="*/ 31 w 65"/>
                    <a:gd name="T9" fmla="*/ 8 h 17"/>
                    <a:gd name="T10" fmla="*/ 10 w 65"/>
                    <a:gd name="T11" fmla="*/ 7 h 17"/>
                    <a:gd name="T12" fmla="*/ 0 w 65"/>
                    <a:gd name="T13" fmla="*/ 8 h 17"/>
                    <a:gd name="T14" fmla="*/ 16 w 65"/>
                    <a:gd name="T15" fmla="*/ 4 h 17"/>
                    <a:gd name="T16" fmla="*/ 27 w 65"/>
                    <a:gd name="T17" fmla="*/ 1 h 17"/>
                    <a:gd name="T18" fmla="*/ 27 w 65"/>
                    <a:gd name="T19" fmla="*/ 0 h 17"/>
                    <a:gd name="T20" fmla="*/ 37 w 65"/>
                    <a:gd name="T21" fmla="*/ 2 h 17"/>
                    <a:gd name="T22" fmla="*/ 36 w 65"/>
                    <a:gd name="T23" fmla="*/ 1 h 17"/>
                    <a:gd name="T24" fmla="*/ 44 w 65"/>
                    <a:gd name="T25" fmla="*/ 4 h 17"/>
                    <a:gd name="T26" fmla="*/ 53 w 65"/>
                    <a:gd name="T27" fmla="*/ 4 h 17"/>
                    <a:gd name="T28" fmla="*/ 64 w 65"/>
                    <a:gd name="T29" fmla="*/ 8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5"/>
                    <a:gd name="T46" fmla="*/ 0 h 17"/>
                    <a:gd name="T47" fmla="*/ 65 w 65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5" h="17">
                      <a:moveTo>
                        <a:pt x="64" y="8"/>
                      </a:moveTo>
                      <a:lnTo>
                        <a:pt x="61" y="14"/>
                      </a:lnTo>
                      <a:lnTo>
                        <a:pt x="54" y="16"/>
                      </a:lnTo>
                      <a:lnTo>
                        <a:pt x="44" y="11"/>
                      </a:lnTo>
                      <a:lnTo>
                        <a:pt x="31" y="8"/>
                      </a:lnTo>
                      <a:lnTo>
                        <a:pt x="10" y="7"/>
                      </a:lnTo>
                      <a:lnTo>
                        <a:pt x="0" y="8"/>
                      </a:lnTo>
                      <a:lnTo>
                        <a:pt x="16" y="4"/>
                      </a:lnTo>
                      <a:lnTo>
                        <a:pt x="27" y="1"/>
                      </a:lnTo>
                      <a:lnTo>
                        <a:pt x="27" y="0"/>
                      </a:lnTo>
                      <a:lnTo>
                        <a:pt x="37" y="2"/>
                      </a:lnTo>
                      <a:lnTo>
                        <a:pt x="36" y="1"/>
                      </a:lnTo>
                      <a:lnTo>
                        <a:pt x="44" y="4"/>
                      </a:lnTo>
                      <a:lnTo>
                        <a:pt x="53" y="4"/>
                      </a:lnTo>
                      <a:lnTo>
                        <a:pt x="64" y="8"/>
                      </a:lnTo>
                    </a:path>
                  </a:pathLst>
                </a:custGeom>
                <a:solidFill>
                  <a:srgbClr val="201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06" name="Freeform 370"/>
                <p:cNvSpPr>
                  <a:spLocks/>
                </p:cNvSpPr>
                <p:nvPr/>
              </p:nvSpPr>
              <p:spPr bwMode="auto">
                <a:xfrm>
                  <a:off x="902" y="2312"/>
                  <a:ext cx="28" cy="22"/>
                </a:xfrm>
                <a:custGeom>
                  <a:avLst/>
                  <a:gdLst>
                    <a:gd name="T0" fmla="*/ 27 w 28"/>
                    <a:gd name="T1" fmla="*/ 2 h 22"/>
                    <a:gd name="T2" fmla="*/ 23 w 28"/>
                    <a:gd name="T3" fmla="*/ 2 h 22"/>
                    <a:gd name="T4" fmla="*/ 19 w 28"/>
                    <a:gd name="T5" fmla="*/ 0 h 22"/>
                    <a:gd name="T6" fmla="*/ 16 w 28"/>
                    <a:gd name="T7" fmla="*/ 3 h 22"/>
                    <a:gd name="T8" fmla="*/ 12 w 28"/>
                    <a:gd name="T9" fmla="*/ 5 h 22"/>
                    <a:gd name="T10" fmla="*/ 7 w 28"/>
                    <a:gd name="T11" fmla="*/ 8 h 22"/>
                    <a:gd name="T12" fmla="*/ 3 w 28"/>
                    <a:gd name="T13" fmla="*/ 9 h 22"/>
                    <a:gd name="T14" fmla="*/ 2 w 28"/>
                    <a:gd name="T15" fmla="*/ 7 h 22"/>
                    <a:gd name="T16" fmla="*/ 1 w 28"/>
                    <a:gd name="T17" fmla="*/ 12 h 22"/>
                    <a:gd name="T18" fmla="*/ 0 w 28"/>
                    <a:gd name="T19" fmla="*/ 16 h 22"/>
                    <a:gd name="T20" fmla="*/ 0 w 28"/>
                    <a:gd name="T21" fmla="*/ 19 h 22"/>
                    <a:gd name="T22" fmla="*/ 2 w 28"/>
                    <a:gd name="T23" fmla="*/ 21 h 22"/>
                    <a:gd name="T24" fmla="*/ 2 w 28"/>
                    <a:gd name="T25" fmla="*/ 16 h 22"/>
                    <a:gd name="T26" fmla="*/ 4 w 28"/>
                    <a:gd name="T27" fmla="*/ 12 h 22"/>
                    <a:gd name="T28" fmla="*/ 12 w 28"/>
                    <a:gd name="T29" fmla="*/ 10 h 22"/>
                    <a:gd name="T30" fmla="*/ 16 w 28"/>
                    <a:gd name="T31" fmla="*/ 11 h 22"/>
                    <a:gd name="T32" fmla="*/ 20 w 28"/>
                    <a:gd name="T33" fmla="*/ 12 h 22"/>
                    <a:gd name="T34" fmla="*/ 25 w 28"/>
                    <a:gd name="T35" fmla="*/ 7 h 22"/>
                    <a:gd name="T36" fmla="*/ 27 w 28"/>
                    <a:gd name="T37" fmla="*/ 2 h 2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8"/>
                    <a:gd name="T58" fmla="*/ 0 h 22"/>
                    <a:gd name="T59" fmla="*/ 28 w 28"/>
                    <a:gd name="T60" fmla="*/ 22 h 2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8" h="22">
                      <a:moveTo>
                        <a:pt x="27" y="2"/>
                      </a:move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16" y="3"/>
                      </a:lnTo>
                      <a:lnTo>
                        <a:pt x="12" y="5"/>
                      </a:lnTo>
                      <a:lnTo>
                        <a:pt x="7" y="8"/>
                      </a:lnTo>
                      <a:lnTo>
                        <a:pt x="3" y="9"/>
                      </a:lnTo>
                      <a:lnTo>
                        <a:pt x="2" y="7"/>
                      </a:lnTo>
                      <a:lnTo>
                        <a:pt x="1" y="12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2" y="21"/>
                      </a:lnTo>
                      <a:lnTo>
                        <a:pt x="2" y="16"/>
                      </a:lnTo>
                      <a:lnTo>
                        <a:pt x="4" y="12"/>
                      </a:lnTo>
                      <a:lnTo>
                        <a:pt x="12" y="10"/>
                      </a:lnTo>
                      <a:lnTo>
                        <a:pt x="16" y="11"/>
                      </a:lnTo>
                      <a:lnTo>
                        <a:pt x="20" y="12"/>
                      </a:lnTo>
                      <a:lnTo>
                        <a:pt x="25" y="7"/>
                      </a:lnTo>
                      <a:lnTo>
                        <a:pt x="27" y="2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07" name="Freeform 371"/>
                <p:cNvSpPr>
                  <a:spLocks/>
                </p:cNvSpPr>
                <p:nvPr/>
              </p:nvSpPr>
              <p:spPr bwMode="auto">
                <a:xfrm>
                  <a:off x="915" y="2339"/>
                  <a:ext cx="17" cy="1"/>
                </a:xfrm>
                <a:custGeom>
                  <a:avLst/>
                  <a:gdLst>
                    <a:gd name="T0" fmla="*/ 16 w 17"/>
                    <a:gd name="T1" fmla="*/ 0 h 1"/>
                    <a:gd name="T2" fmla="*/ 6 w 17"/>
                    <a:gd name="T3" fmla="*/ 0 h 1"/>
                    <a:gd name="T4" fmla="*/ 0 w 17"/>
                    <a:gd name="T5" fmla="*/ 0 h 1"/>
                    <a:gd name="T6" fmla="*/ 9 w 17"/>
                    <a:gd name="T7" fmla="*/ 0 h 1"/>
                    <a:gd name="T8" fmla="*/ 16 w 1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"/>
                    <a:gd name="T17" fmla="*/ 17 w 1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">
                      <a:moveTo>
                        <a:pt x="16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08" name="Freeform 372"/>
                <p:cNvSpPr>
                  <a:spLocks/>
                </p:cNvSpPr>
                <p:nvPr/>
              </p:nvSpPr>
              <p:spPr bwMode="auto">
                <a:xfrm>
                  <a:off x="926" y="2270"/>
                  <a:ext cx="17" cy="1"/>
                </a:xfrm>
                <a:custGeom>
                  <a:avLst/>
                  <a:gdLst>
                    <a:gd name="T0" fmla="*/ 16 w 17"/>
                    <a:gd name="T1" fmla="*/ 0 h 1"/>
                    <a:gd name="T2" fmla="*/ 8 w 17"/>
                    <a:gd name="T3" fmla="*/ 0 h 1"/>
                    <a:gd name="T4" fmla="*/ 2 w 17"/>
                    <a:gd name="T5" fmla="*/ 0 h 1"/>
                    <a:gd name="T6" fmla="*/ 0 w 17"/>
                    <a:gd name="T7" fmla="*/ 0 h 1"/>
                    <a:gd name="T8" fmla="*/ 4 w 17"/>
                    <a:gd name="T9" fmla="*/ 0 h 1"/>
                    <a:gd name="T10" fmla="*/ 8 w 17"/>
                    <a:gd name="T11" fmla="*/ 0 h 1"/>
                    <a:gd name="T12" fmla="*/ 16 w 17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"/>
                    <a:gd name="T23" fmla="*/ 17 w 17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">
                      <a:moveTo>
                        <a:pt x="16" y="0"/>
                      </a:moveTo>
                      <a:lnTo>
                        <a:pt x="8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09" name="Freeform 373"/>
                <p:cNvSpPr>
                  <a:spLocks/>
                </p:cNvSpPr>
                <p:nvPr/>
              </p:nvSpPr>
              <p:spPr bwMode="auto">
                <a:xfrm>
                  <a:off x="913" y="2265"/>
                  <a:ext cx="17" cy="17"/>
                </a:xfrm>
                <a:custGeom>
                  <a:avLst/>
                  <a:gdLst>
                    <a:gd name="T0" fmla="*/ 8 w 17"/>
                    <a:gd name="T1" fmla="*/ 0 h 17"/>
                    <a:gd name="T2" fmla="*/ 8 w 17"/>
                    <a:gd name="T3" fmla="*/ 6 h 17"/>
                    <a:gd name="T4" fmla="*/ 8 w 17"/>
                    <a:gd name="T5" fmla="*/ 12 h 17"/>
                    <a:gd name="T6" fmla="*/ 16 w 17"/>
                    <a:gd name="T7" fmla="*/ 16 h 17"/>
                    <a:gd name="T8" fmla="*/ 8 w 17"/>
                    <a:gd name="T9" fmla="*/ 12 h 17"/>
                    <a:gd name="T10" fmla="*/ 0 w 17"/>
                    <a:gd name="T11" fmla="*/ 10 h 17"/>
                    <a:gd name="T12" fmla="*/ 0 w 17"/>
                    <a:gd name="T13" fmla="*/ 6 h 17"/>
                    <a:gd name="T14" fmla="*/ 8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8" y="0"/>
                      </a:moveTo>
                      <a:lnTo>
                        <a:pt x="8" y="6"/>
                      </a:lnTo>
                      <a:lnTo>
                        <a:pt x="8" y="12"/>
                      </a:lnTo>
                      <a:lnTo>
                        <a:pt x="16" y="16"/>
                      </a:lnTo>
                      <a:lnTo>
                        <a:pt x="8" y="12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10" name="Freeform 374"/>
                <p:cNvSpPr>
                  <a:spLocks/>
                </p:cNvSpPr>
                <p:nvPr/>
              </p:nvSpPr>
              <p:spPr bwMode="auto">
                <a:xfrm>
                  <a:off x="876" y="2205"/>
                  <a:ext cx="17" cy="1"/>
                </a:xfrm>
                <a:custGeom>
                  <a:avLst/>
                  <a:gdLst>
                    <a:gd name="T0" fmla="*/ 16 w 17"/>
                    <a:gd name="T1" fmla="*/ 0 h 1"/>
                    <a:gd name="T2" fmla="*/ 16 w 17"/>
                    <a:gd name="T3" fmla="*/ 0 h 1"/>
                    <a:gd name="T4" fmla="*/ 8 w 17"/>
                    <a:gd name="T5" fmla="*/ 0 h 1"/>
                    <a:gd name="T6" fmla="*/ 4 w 17"/>
                    <a:gd name="T7" fmla="*/ 0 h 1"/>
                    <a:gd name="T8" fmla="*/ 0 w 17"/>
                    <a:gd name="T9" fmla="*/ 0 h 1"/>
                    <a:gd name="T10" fmla="*/ 8 w 17"/>
                    <a:gd name="T11" fmla="*/ 0 h 1"/>
                    <a:gd name="T12" fmla="*/ 16 w 17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"/>
                    <a:gd name="T23" fmla="*/ 17 w 17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FFC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1811" name="Group 375"/>
                <p:cNvGrpSpPr>
                  <a:grpSpLocks/>
                </p:cNvGrpSpPr>
                <p:nvPr/>
              </p:nvGrpSpPr>
              <p:grpSpPr bwMode="auto">
                <a:xfrm>
                  <a:off x="736" y="2184"/>
                  <a:ext cx="41" cy="78"/>
                  <a:chOff x="736" y="2184"/>
                  <a:chExt cx="41" cy="78"/>
                </a:xfrm>
              </p:grpSpPr>
              <p:sp>
                <p:nvSpPr>
                  <p:cNvPr id="31815" name="Freeform 376"/>
                  <p:cNvSpPr>
                    <a:spLocks/>
                  </p:cNvSpPr>
                  <p:nvPr/>
                </p:nvSpPr>
                <p:spPr bwMode="auto">
                  <a:xfrm>
                    <a:off x="746" y="2193"/>
                    <a:ext cx="23" cy="57"/>
                  </a:xfrm>
                  <a:custGeom>
                    <a:avLst/>
                    <a:gdLst>
                      <a:gd name="T0" fmla="*/ 22 w 23"/>
                      <a:gd name="T1" fmla="*/ 11 h 57"/>
                      <a:gd name="T2" fmla="*/ 15 w 23"/>
                      <a:gd name="T3" fmla="*/ 4 h 57"/>
                      <a:gd name="T4" fmla="*/ 7 w 23"/>
                      <a:gd name="T5" fmla="*/ 5 h 57"/>
                      <a:gd name="T6" fmla="*/ 3 w 23"/>
                      <a:gd name="T7" fmla="*/ 15 h 57"/>
                      <a:gd name="T8" fmla="*/ 2 w 23"/>
                      <a:gd name="T9" fmla="*/ 27 h 57"/>
                      <a:gd name="T10" fmla="*/ 3 w 23"/>
                      <a:gd name="T11" fmla="*/ 38 h 57"/>
                      <a:gd name="T12" fmla="*/ 6 w 23"/>
                      <a:gd name="T13" fmla="*/ 45 h 57"/>
                      <a:gd name="T14" fmla="*/ 9 w 23"/>
                      <a:gd name="T15" fmla="*/ 33 h 57"/>
                      <a:gd name="T16" fmla="*/ 13 w 23"/>
                      <a:gd name="T17" fmla="*/ 26 h 57"/>
                      <a:gd name="T18" fmla="*/ 21 w 23"/>
                      <a:gd name="T19" fmla="*/ 22 h 57"/>
                      <a:gd name="T20" fmla="*/ 15 w 23"/>
                      <a:gd name="T21" fmla="*/ 31 h 57"/>
                      <a:gd name="T22" fmla="*/ 9 w 23"/>
                      <a:gd name="T23" fmla="*/ 39 h 57"/>
                      <a:gd name="T24" fmla="*/ 8 w 23"/>
                      <a:gd name="T25" fmla="*/ 48 h 57"/>
                      <a:gd name="T26" fmla="*/ 11 w 23"/>
                      <a:gd name="T27" fmla="*/ 54 h 57"/>
                      <a:gd name="T28" fmla="*/ 14 w 23"/>
                      <a:gd name="T29" fmla="*/ 56 h 57"/>
                      <a:gd name="T30" fmla="*/ 5 w 23"/>
                      <a:gd name="T31" fmla="*/ 53 h 57"/>
                      <a:gd name="T32" fmla="*/ 0 w 23"/>
                      <a:gd name="T33" fmla="*/ 42 h 57"/>
                      <a:gd name="T34" fmla="*/ 0 w 23"/>
                      <a:gd name="T35" fmla="*/ 26 h 57"/>
                      <a:gd name="T36" fmla="*/ 0 w 23"/>
                      <a:gd name="T37" fmla="*/ 12 h 57"/>
                      <a:gd name="T38" fmla="*/ 6 w 23"/>
                      <a:gd name="T39" fmla="*/ 4 h 57"/>
                      <a:gd name="T40" fmla="*/ 13 w 23"/>
                      <a:gd name="T41" fmla="*/ 0 h 57"/>
                      <a:gd name="T42" fmla="*/ 20 w 23"/>
                      <a:gd name="T43" fmla="*/ 2 h 57"/>
                      <a:gd name="T44" fmla="*/ 22 w 23"/>
                      <a:gd name="T45" fmla="*/ 11 h 57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3"/>
                      <a:gd name="T70" fmla="*/ 0 h 57"/>
                      <a:gd name="T71" fmla="*/ 23 w 23"/>
                      <a:gd name="T72" fmla="*/ 57 h 57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3" h="57">
                        <a:moveTo>
                          <a:pt x="22" y="11"/>
                        </a:moveTo>
                        <a:lnTo>
                          <a:pt x="15" y="4"/>
                        </a:lnTo>
                        <a:lnTo>
                          <a:pt x="7" y="5"/>
                        </a:lnTo>
                        <a:lnTo>
                          <a:pt x="3" y="15"/>
                        </a:lnTo>
                        <a:lnTo>
                          <a:pt x="2" y="27"/>
                        </a:lnTo>
                        <a:lnTo>
                          <a:pt x="3" y="38"/>
                        </a:lnTo>
                        <a:lnTo>
                          <a:pt x="6" y="45"/>
                        </a:lnTo>
                        <a:lnTo>
                          <a:pt x="9" y="33"/>
                        </a:lnTo>
                        <a:lnTo>
                          <a:pt x="13" y="26"/>
                        </a:lnTo>
                        <a:lnTo>
                          <a:pt x="21" y="22"/>
                        </a:lnTo>
                        <a:lnTo>
                          <a:pt x="15" y="31"/>
                        </a:lnTo>
                        <a:lnTo>
                          <a:pt x="9" y="39"/>
                        </a:lnTo>
                        <a:lnTo>
                          <a:pt x="8" y="48"/>
                        </a:lnTo>
                        <a:lnTo>
                          <a:pt x="11" y="54"/>
                        </a:lnTo>
                        <a:lnTo>
                          <a:pt x="14" y="56"/>
                        </a:lnTo>
                        <a:lnTo>
                          <a:pt x="5" y="53"/>
                        </a:lnTo>
                        <a:lnTo>
                          <a:pt x="0" y="42"/>
                        </a:lnTo>
                        <a:lnTo>
                          <a:pt x="0" y="26"/>
                        </a:lnTo>
                        <a:lnTo>
                          <a:pt x="0" y="12"/>
                        </a:lnTo>
                        <a:lnTo>
                          <a:pt x="6" y="4"/>
                        </a:lnTo>
                        <a:lnTo>
                          <a:pt x="13" y="0"/>
                        </a:lnTo>
                        <a:lnTo>
                          <a:pt x="20" y="2"/>
                        </a:lnTo>
                        <a:lnTo>
                          <a:pt x="22" y="11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16" name="Freeform 377"/>
                  <p:cNvSpPr>
                    <a:spLocks/>
                  </p:cNvSpPr>
                  <p:nvPr/>
                </p:nvSpPr>
                <p:spPr bwMode="auto">
                  <a:xfrm>
                    <a:off x="736" y="2184"/>
                    <a:ext cx="41" cy="78"/>
                  </a:xfrm>
                  <a:custGeom>
                    <a:avLst/>
                    <a:gdLst>
                      <a:gd name="T0" fmla="*/ 40 w 41"/>
                      <a:gd name="T1" fmla="*/ 18 h 78"/>
                      <a:gd name="T2" fmla="*/ 34 w 41"/>
                      <a:gd name="T3" fmla="*/ 6 h 78"/>
                      <a:gd name="T4" fmla="*/ 23 w 41"/>
                      <a:gd name="T5" fmla="*/ 3 h 78"/>
                      <a:gd name="T6" fmla="*/ 11 w 41"/>
                      <a:gd name="T7" fmla="*/ 5 h 78"/>
                      <a:gd name="T8" fmla="*/ 6 w 41"/>
                      <a:gd name="T9" fmla="*/ 12 h 78"/>
                      <a:gd name="T10" fmla="*/ 3 w 41"/>
                      <a:gd name="T11" fmla="*/ 24 h 78"/>
                      <a:gd name="T12" fmla="*/ 3 w 41"/>
                      <a:gd name="T13" fmla="*/ 33 h 78"/>
                      <a:gd name="T14" fmla="*/ 4 w 41"/>
                      <a:gd name="T15" fmla="*/ 39 h 78"/>
                      <a:gd name="T16" fmla="*/ 4 w 41"/>
                      <a:gd name="T17" fmla="*/ 49 h 78"/>
                      <a:gd name="T18" fmla="*/ 6 w 41"/>
                      <a:gd name="T19" fmla="*/ 60 h 78"/>
                      <a:gd name="T20" fmla="*/ 15 w 41"/>
                      <a:gd name="T21" fmla="*/ 71 h 78"/>
                      <a:gd name="T22" fmla="*/ 21 w 41"/>
                      <a:gd name="T23" fmla="*/ 71 h 78"/>
                      <a:gd name="T24" fmla="*/ 27 w 41"/>
                      <a:gd name="T25" fmla="*/ 71 h 78"/>
                      <a:gd name="T26" fmla="*/ 27 w 41"/>
                      <a:gd name="T27" fmla="*/ 72 h 78"/>
                      <a:gd name="T28" fmla="*/ 23 w 41"/>
                      <a:gd name="T29" fmla="*/ 77 h 78"/>
                      <a:gd name="T30" fmla="*/ 17 w 41"/>
                      <a:gd name="T31" fmla="*/ 76 h 78"/>
                      <a:gd name="T32" fmla="*/ 9 w 41"/>
                      <a:gd name="T33" fmla="*/ 72 h 78"/>
                      <a:gd name="T34" fmla="*/ 2 w 41"/>
                      <a:gd name="T35" fmla="*/ 60 h 78"/>
                      <a:gd name="T36" fmla="*/ 2 w 41"/>
                      <a:gd name="T37" fmla="*/ 43 h 78"/>
                      <a:gd name="T38" fmla="*/ 0 w 41"/>
                      <a:gd name="T39" fmla="*/ 31 h 78"/>
                      <a:gd name="T40" fmla="*/ 0 w 41"/>
                      <a:gd name="T41" fmla="*/ 20 h 78"/>
                      <a:gd name="T42" fmla="*/ 3 w 41"/>
                      <a:gd name="T43" fmla="*/ 10 h 78"/>
                      <a:gd name="T44" fmla="*/ 8 w 41"/>
                      <a:gd name="T45" fmla="*/ 3 h 78"/>
                      <a:gd name="T46" fmla="*/ 18 w 41"/>
                      <a:gd name="T47" fmla="*/ 0 h 78"/>
                      <a:gd name="T48" fmla="*/ 34 w 41"/>
                      <a:gd name="T49" fmla="*/ 2 h 78"/>
                      <a:gd name="T50" fmla="*/ 39 w 41"/>
                      <a:gd name="T51" fmla="*/ 6 h 78"/>
                      <a:gd name="T52" fmla="*/ 40 w 41"/>
                      <a:gd name="T53" fmla="*/ 18 h 78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41"/>
                      <a:gd name="T82" fmla="*/ 0 h 78"/>
                      <a:gd name="T83" fmla="*/ 41 w 41"/>
                      <a:gd name="T84" fmla="*/ 78 h 78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41" h="78">
                        <a:moveTo>
                          <a:pt x="40" y="18"/>
                        </a:moveTo>
                        <a:lnTo>
                          <a:pt x="34" y="6"/>
                        </a:lnTo>
                        <a:lnTo>
                          <a:pt x="23" y="3"/>
                        </a:lnTo>
                        <a:lnTo>
                          <a:pt x="11" y="5"/>
                        </a:lnTo>
                        <a:lnTo>
                          <a:pt x="6" y="12"/>
                        </a:lnTo>
                        <a:lnTo>
                          <a:pt x="3" y="24"/>
                        </a:lnTo>
                        <a:lnTo>
                          <a:pt x="3" y="33"/>
                        </a:lnTo>
                        <a:lnTo>
                          <a:pt x="4" y="39"/>
                        </a:lnTo>
                        <a:lnTo>
                          <a:pt x="4" y="49"/>
                        </a:lnTo>
                        <a:lnTo>
                          <a:pt x="6" y="60"/>
                        </a:lnTo>
                        <a:lnTo>
                          <a:pt x="15" y="71"/>
                        </a:lnTo>
                        <a:lnTo>
                          <a:pt x="21" y="71"/>
                        </a:lnTo>
                        <a:lnTo>
                          <a:pt x="27" y="71"/>
                        </a:lnTo>
                        <a:lnTo>
                          <a:pt x="27" y="72"/>
                        </a:lnTo>
                        <a:lnTo>
                          <a:pt x="23" y="77"/>
                        </a:lnTo>
                        <a:lnTo>
                          <a:pt x="17" y="76"/>
                        </a:lnTo>
                        <a:lnTo>
                          <a:pt x="9" y="72"/>
                        </a:lnTo>
                        <a:lnTo>
                          <a:pt x="2" y="60"/>
                        </a:lnTo>
                        <a:lnTo>
                          <a:pt x="2" y="43"/>
                        </a:lnTo>
                        <a:lnTo>
                          <a:pt x="0" y="31"/>
                        </a:lnTo>
                        <a:lnTo>
                          <a:pt x="0" y="20"/>
                        </a:lnTo>
                        <a:lnTo>
                          <a:pt x="3" y="10"/>
                        </a:lnTo>
                        <a:lnTo>
                          <a:pt x="8" y="3"/>
                        </a:lnTo>
                        <a:lnTo>
                          <a:pt x="18" y="0"/>
                        </a:lnTo>
                        <a:lnTo>
                          <a:pt x="34" y="2"/>
                        </a:lnTo>
                        <a:lnTo>
                          <a:pt x="39" y="6"/>
                        </a:lnTo>
                        <a:lnTo>
                          <a:pt x="40" y="18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812" name="Freeform 378"/>
                <p:cNvSpPr>
                  <a:spLocks/>
                </p:cNvSpPr>
                <p:nvPr/>
              </p:nvSpPr>
              <p:spPr bwMode="auto">
                <a:xfrm>
                  <a:off x="596" y="2018"/>
                  <a:ext cx="347" cy="345"/>
                </a:xfrm>
                <a:custGeom>
                  <a:avLst/>
                  <a:gdLst>
                    <a:gd name="T0" fmla="*/ 325 w 347"/>
                    <a:gd name="T1" fmla="*/ 135 h 345"/>
                    <a:gd name="T2" fmla="*/ 311 w 347"/>
                    <a:gd name="T3" fmla="*/ 127 h 345"/>
                    <a:gd name="T4" fmla="*/ 246 w 347"/>
                    <a:gd name="T5" fmla="*/ 141 h 345"/>
                    <a:gd name="T6" fmla="*/ 289 w 347"/>
                    <a:gd name="T7" fmla="*/ 110 h 345"/>
                    <a:gd name="T8" fmla="*/ 232 w 347"/>
                    <a:gd name="T9" fmla="*/ 141 h 345"/>
                    <a:gd name="T10" fmla="*/ 210 w 347"/>
                    <a:gd name="T11" fmla="*/ 159 h 345"/>
                    <a:gd name="T12" fmla="*/ 207 w 347"/>
                    <a:gd name="T13" fmla="*/ 167 h 345"/>
                    <a:gd name="T14" fmla="*/ 205 w 347"/>
                    <a:gd name="T15" fmla="*/ 172 h 345"/>
                    <a:gd name="T16" fmla="*/ 192 w 347"/>
                    <a:gd name="T17" fmla="*/ 176 h 345"/>
                    <a:gd name="T18" fmla="*/ 229 w 347"/>
                    <a:gd name="T19" fmla="*/ 192 h 345"/>
                    <a:gd name="T20" fmla="*/ 185 w 347"/>
                    <a:gd name="T21" fmla="*/ 189 h 345"/>
                    <a:gd name="T22" fmla="*/ 185 w 347"/>
                    <a:gd name="T23" fmla="*/ 202 h 345"/>
                    <a:gd name="T24" fmla="*/ 191 w 347"/>
                    <a:gd name="T25" fmla="*/ 211 h 345"/>
                    <a:gd name="T26" fmla="*/ 209 w 347"/>
                    <a:gd name="T27" fmla="*/ 217 h 345"/>
                    <a:gd name="T28" fmla="*/ 150 w 347"/>
                    <a:gd name="T29" fmla="*/ 215 h 345"/>
                    <a:gd name="T30" fmla="*/ 146 w 347"/>
                    <a:gd name="T31" fmla="*/ 227 h 345"/>
                    <a:gd name="T32" fmla="*/ 145 w 347"/>
                    <a:gd name="T33" fmla="*/ 246 h 345"/>
                    <a:gd name="T34" fmla="*/ 181 w 347"/>
                    <a:gd name="T35" fmla="*/ 259 h 345"/>
                    <a:gd name="T36" fmla="*/ 138 w 347"/>
                    <a:gd name="T37" fmla="*/ 258 h 345"/>
                    <a:gd name="T38" fmla="*/ 171 w 347"/>
                    <a:gd name="T39" fmla="*/ 278 h 345"/>
                    <a:gd name="T40" fmla="*/ 162 w 347"/>
                    <a:gd name="T41" fmla="*/ 285 h 345"/>
                    <a:gd name="T42" fmla="*/ 147 w 347"/>
                    <a:gd name="T43" fmla="*/ 300 h 345"/>
                    <a:gd name="T44" fmla="*/ 177 w 347"/>
                    <a:gd name="T45" fmla="*/ 315 h 345"/>
                    <a:gd name="T46" fmla="*/ 130 w 347"/>
                    <a:gd name="T47" fmla="*/ 309 h 345"/>
                    <a:gd name="T48" fmla="*/ 138 w 347"/>
                    <a:gd name="T49" fmla="*/ 318 h 345"/>
                    <a:gd name="T50" fmla="*/ 134 w 347"/>
                    <a:gd name="T51" fmla="*/ 323 h 345"/>
                    <a:gd name="T52" fmla="*/ 120 w 347"/>
                    <a:gd name="T53" fmla="*/ 334 h 345"/>
                    <a:gd name="T54" fmla="*/ 112 w 347"/>
                    <a:gd name="T55" fmla="*/ 336 h 345"/>
                    <a:gd name="T56" fmla="*/ 87 w 347"/>
                    <a:gd name="T57" fmla="*/ 318 h 345"/>
                    <a:gd name="T58" fmla="*/ 49 w 347"/>
                    <a:gd name="T59" fmla="*/ 315 h 345"/>
                    <a:gd name="T60" fmla="*/ 68 w 347"/>
                    <a:gd name="T61" fmla="*/ 304 h 345"/>
                    <a:gd name="T62" fmla="*/ 44 w 347"/>
                    <a:gd name="T63" fmla="*/ 265 h 345"/>
                    <a:gd name="T64" fmla="*/ 0 w 347"/>
                    <a:gd name="T65" fmla="*/ 177 h 345"/>
                    <a:gd name="T66" fmla="*/ 14 w 347"/>
                    <a:gd name="T67" fmla="*/ 89 h 345"/>
                    <a:gd name="T68" fmla="*/ 35 w 347"/>
                    <a:gd name="T69" fmla="*/ 54 h 345"/>
                    <a:gd name="T70" fmla="*/ 85 w 347"/>
                    <a:gd name="T71" fmla="*/ 11 h 345"/>
                    <a:gd name="T72" fmla="*/ 171 w 347"/>
                    <a:gd name="T73" fmla="*/ 0 h 345"/>
                    <a:gd name="T74" fmla="*/ 257 w 347"/>
                    <a:gd name="T75" fmla="*/ 13 h 345"/>
                    <a:gd name="T76" fmla="*/ 320 w 347"/>
                    <a:gd name="T77" fmla="*/ 41 h 345"/>
                    <a:gd name="T78" fmla="*/ 346 w 347"/>
                    <a:gd name="T79" fmla="*/ 96 h 34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47"/>
                    <a:gd name="T121" fmla="*/ 0 h 345"/>
                    <a:gd name="T122" fmla="*/ 347 w 347"/>
                    <a:gd name="T123" fmla="*/ 345 h 34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47" h="345">
                      <a:moveTo>
                        <a:pt x="346" y="96"/>
                      </a:moveTo>
                      <a:lnTo>
                        <a:pt x="325" y="135"/>
                      </a:lnTo>
                      <a:lnTo>
                        <a:pt x="291" y="143"/>
                      </a:lnTo>
                      <a:lnTo>
                        <a:pt x="311" y="127"/>
                      </a:lnTo>
                      <a:lnTo>
                        <a:pt x="277" y="138"/>
                      </a:lnTo>
                      <a:lnTo>
                        <a:pt x="246" y="141"/>
                      </a:lnTo>
                      <a:lnTo>
                        <a:pt x="278" y="127"/>
                      </a:lnTo>
                      <a:lnTo>
                        <a:pt x="289" y="110"/>
                      </a:lnTo>
                      <a:lnTo>
                        <a:pt x="253" y="134"/>
                      </a:lnTo>
                      <a:lnTo>
                        <a:pt x="232" y="141"/>
                      </a:lnTo>
                      <a:lnTo>
                        <a:pt x="203" y="145"/>
                      </a:lnTo>
                      <a:lnTo>
                        <a:pt x="210" y="159"/>
                      </a:lnTo>
                      <a:lnTo>
                        <a:pt x="229" y="167"/>
                      </a:lnTo>
                      <a:lnTo>
                        <a:pt x="207" y="167"/>
                      </a:lnTo>
                      <a:lnTo>
                        <a:pt x="190" y="162"/>
                      </a:lnTo>
                      <a:lnTo>
                        <a:pt x="205" y="172"/>
                      </a:lnTo>
                      <a:lnTo>
                        <a:pt x="229" y="182"/>
                      </a:lnTo>
                      <a:lnTo>
                        <a:pt x="192" y="176"/>
                      </a:lnTo>
                      <a:lnTo>
                        <a:pt x="211" y="186"/>
                      </a:lnTo>
                      <a:lnTo>
                        <a:pt x="229" y="192"/>
                      </a:lnTo>
                      <a:lnTo>
                        <a:pt x="205" y="192"/>
                      </a:lnTo>
                      <a:lnTo>
                        <a:pt x="185" y="189"/>
                      </a:lnTo>
                      <a:lnTo>
                        <a:pt x="217" y="207"/>
                      </a:lnTo>
                      <a:lnTo>
                        <a:pt x="185" y="202"/>
                      </a:lnTo>
                      <a:lnTo>
                        <a:pt x="177" y="199"/>
                      </a:lnTo>
                      <a:lnTo>
                        <a:pt x="191" y="211"/>
                      </a:lnTo>
                      <a:lnTo>
                        <a:pt x="202" y="213"/>
                      </a:lnTo>
                      <a:lnTo>
                        <a:pt x="209" y="217"/>
                      </a:lnTo>
                      <a:lnTo>
                        <a:pt x="179" y="220"/>
                      </a:lnTo>
                      <a:lnTo>
                        <a:pt x="150" y="215"/>
                      </a:lnTo>
                      <a:lnTo>
                        <a:pt x="136" y="212"/>
                      </a:lnTo>
                      <a:lnTo>
                        <a:pt x="146" y="227"/>
                      </a:lnTo>
                      <a:lnTo>
                        <a:pt x="134" y="231"/>
                      </a:lnTo>
                      <a:lnTo>
                        <a:pt x="145" y="246"/>
                      </a:lnTo>
                      <a:lnTo>
                        <a:pt x="156" y="252"/>
                      </a:lnTo>
                      <a:lnTo>
                        <a:pt x="181" y="259"/>
                      </a:lnTo>
                      <a:lnTo>
                        <a:pt x="160" y="262"/>
                      </a:lnTo>
                      <a:lnTo>
                        <a:pt x="138" y="258"/>
                      </a:lnTo>
                      <a:lnTo>
                        <a:pt x="154" y="269"/>
                      </a:lnTo>
                      <a:lnTo>
                        <a:pt x="171" y="278"/>
                      </a:lnTo>
                      <a:lnTo>
                        <a:pt x="194" y="279"/>
                      </a:lnTo>
                      <a:lnTo>
                        <a:pt x="162" y="285"/>
                      </a:lnTo>
                      <a:lnTo>
                        <a:pt x="140" y="281"/>
                      </a:lnTo>
                      <a:lnTo>
                        <a:pt x="147" y="300"/>
                      </a:lnTo>
                      <a:lnTo>
                        <a:pt x="158" y="310"/>
                      </a:lnTo>
                      <a:lnTo>
                        <a:pt x="177" y="315"/>
                      </a:lnTo>
                      <a:lnTo>
                        <a:pt x="155" y="315"/>
                      </a:lnTo>
                      <a:lnTo>
                        <a:pt x="130" y="309"/>
                      </a:lnTo>
                      <a:lnTo>
                        <a:pt x="117" y="304"/>
                      </a:lnTo>
                      <a:lnTo>
                        <a:pt x="138" y="318"/>
                      </a:lnTo>
                      <a:lnTo>
                        <a:pt x="157" y="323"/>
                      </a:lnTo>
                      <a:lnTo>
                        <a:pt x="134" y="323"/>
                      </a:lnTo>
                      <a:lnTo>
                        <a:pt x="113" y="318"/>
                      </a:lnTo>
                      <a:lnTo>
                        <a:pt x="120" y="334"/>
                      </a:lnTo>
                      <a:lnTo>
                        <a:pt x="134" y="344"/>
                      </a:lnTo>
                      <a:lnTo>
                        <a:pt x="112" y="336"/>
                      </a:lnTo>
                      <a:lnTo>
                        <a:pt x="92" y="318"/>
                      </a:lnTo>
                      <a:lnTo>
                        <a:pt x="87" y="318"/>
                      </a:lnTo>
                      <a:lnTo>
                        <a:pt x="69" y="322"/>
                      </a:lnTo>
                      <a:lnTo>
                        <a:pt x="49" y="315"/>
                      </a:lnTo>
                      <a:lnTo>
                        <a:pt x="67" y="312"/>
                      </a:lnTo>
                      <a:lnTo>
                        <a:pt x="68" y="304"/>
                      </a:lnTo>
                      <a:lnTo>
                        <a:pt x="65" y="283"/>
                      </a:lnTo>
                      <a:lnTo>
                        <a:pt x="44" y="265"/>
                      </a:lnTo>
                      <a:lnTo>
                        <a:pt x="22" y="234"/>
                      </a:lnTo>
                      <a:lnTo>
                        <a:pt x="0" y="177"/>
                      </a:lnTo>
                      <a:lnTo>
                        <a:pt x="5" y="128"/>
                      </a:lnTo>
                      <a:lnTo>
                        <a:pt x="14" y="89"/>
                      </a:lnTo>
                      <a:lnTo>
                        <a:pt x="35" y="68"/>
                      </a:lnTo>
                      <a:lnTo>
                        <a:pt x="35" y="54"/>
                      </a:lnTo>
                      <a:lnTo>
                        <a:pt x="53" y="29"/>
                      </a:lnTo>
                      <a:lnTo>
                        <a:pt x="85" y="11"/>
                      </a:lnTo>
                      <a:lnTo>
                        <a:pt x="123" y="3"/>
                      </a:lnTo>
                      <a:lnTo>
                        <a:pt x="171" y="0"/>
                      </a:lnTo>
                      <a:lnTo>
                        <a:pt x="214" y="3"/>
                      </a:lnTo>
                      <a:lnTo>
                        <a:pt x="257" y="13"/>
                      </a:lnTo>
                      <a:lnTo>
                        <a:pt x="295" y="29"/>
                      </a:lnTo>
                      <a:lnTo>
                        <a:pt x="320" y="41"/>
                      </a:lnTo>
                      <a:lnTo>
                        <a:pt x="341" y="58"/>
                      </a:lnTo>
                      <a:lnTo>
                        <a:pt x="346" y="96"/>
                      </a:lnTo>
                    </a:path>
                  </a:pathLst>
                </a:custGeom>
                <a:solidFill>
                  <a:srgbClr val="201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13" name="Freeform 379"/>
                <p:cNvSpPr>
                  <a:spLocks/>
                </p:cNvSpPr>
                <p:nvPr/>
              </p:nvSpPr>
              <p:spPr bwMode="auto">
                <a:xfrm>
                  <a:off x="605" y="2026"/>
                  <a:ext cx="332" cy="321"/>
                </a:xfrm>
                <a:custGeom>
                  <a:avLst/>
                  <a:gdLst>
                    <a:gd name="T0" fmla="*/ 170 w 332"/>
                    <a:gd name="T1" fmla="*/ 145 h 321"/>
                    <a:gd name="T2" fmla="*/ 162 w 332"/>
                    <a:gd name="T3" fmla="*/ 157 h 321"/>
                    <a:gd name="T4" fmla="*/ 156 w 332"/>
                    <a:gd name="T5" fmla="*/ 169 h 321"/>
                    <a:gd name="T6" fmla="*/ 147 w 332"/>
                    <a:gd name="T7" fmla="*/ 180 h 321"/>
                    <a:gd name="T8" fmla="*/ 122 w 332"/>
                    <a:gd name="T9" fmla="*/ 195 h 321"/>
                    <a:gd name="T10" fmla="*/ 117 w 332"/>
                    <a:gd name="T11" fmla="*/ 212 h 321"/>
                    <a:gd name="T12" fmla="*/ 108 w 332"/>
                    <a:gd name="T13" fmla="*/ 226 h 321"/>
                    <a:gd name="T14" fmla="*/ 119 w 332"/>
                    <a:gd name="T15" fmla="*/ 243 h 321"/>
                    <a:gd name="T16" fmla="*/ 153 w 332"/>
                    <a:gd name="T17" fmla="*/ 271 h 321"/>
                    <a:gd name="T18" fmla="*/ 122 w 332"/>
                    <a:gd name="T19" fmla="*/ 266 h 321"/>
                    <a:gd name="T20" fmla="*/ 138 w 332"/>
                    <a:gd name="T21" fmla="*/ 297 h 321"/>
                    <a:gd name="T22" fmla="*/ 100 w 332"/>
                    <a:gd name="T23" fmla="*/ 285 h 321"/>
                    <a:gd name="T24" fmla="*/ 115 w 332"/>
                    <a:gd name="T25" fmla="*/ 305 h 321"/>
                    <a:gd name="T26" fmla="*/ 102 w 332"/>
                    <a:gd name="T27" fmla="*/ 320 h 321"/>
                    <a:gd name="T28" fmla="*/ 60 w 332"/>
                    <a:gd name="T29" fmla="*/ 308 h 321"/>
                    <a:gd name="T30" fmla="*/ 61 w 332"/>
                    <a:gd name="T31" fmla="*/ 273 h 321"/>
                    <a:gd name="T32" fmla="*/ 16 w 332"/>
                    <a:gd name="T33" fmla="*/ 209 h 321"/>
                    <a:gd name="T34" fmla="*/ 5 w 332"/>
                    <a:gd name="T35" fmla="*/ 125 h 321"/>
                    <a:gd name="T36" fmla="*/ 31 w 332"/>
                    <a:gd name="T37" fmla="*/ 71 h 321"/>
                    <a:gd name="T38" fmla="*/ 35 w 332"/>
                    <a:gd name="T39" fmla="*/ 119 h 321"/>
                    <a:gd name="T40" fmla="*/ 35 w 332"/>
                    <a:gd name="T41" fmla="*/ 71 h 321"/>
                    <a:gd name="T42" fmla="*/ 71 w 332"/>
                    <a:gd name="T43" fmla="*/ 100 h 321"/>
                    <a:gd name="T44" fmla="*/ 37 w 332"/>
                    <a:gd name="T45" fmla="*/ 67 h 321"/>
                    <a:gd name="T46" fmla="*/ 75 w 332"/>
                    <a:gd name="T47" fmla="*/ 50 h 321"/>
                    <a:gd name="T48" fmla="*/ 39 w 332"/>
                    <a:gd name="T49" fmla="*/ 58 h 321"/>
                    <a:gd name="T50" fmla="*/ 66 w 332"/>
                    <a:gd name="T51" fmla="*/ 19 h 321"/>
                    <a:gd name="T52" fmla="*/ 131 w 332"/>
                    <a:gd name="T53" fmla="*/ 0 h 321"/>
                    <a:gd name="T54" fmla="*/ 210 w 332"/>
                    <a:gd name="T55" fmla="*/ 3 h 321"/>
                    <a:gd name="T56" fmla="*/ 287 w 332"/>
                    <a:gd name="T57" fmla="*/ 28 h 321"/>
                    <a:gd name="T58" fmla="*/ 325 w 332"/>
                    <a:gd name="T59" fmla="*/ 54 h 321"/>
                    <a:gd name="T60" fmla="*/ 327 w 332"/>
                    <a:gd name="T61" fmla="*/ 94 h 321"/>
                    <a:gd name="T62" fmla="*/ 312 w 332"/>
                    <a:gd name="T63" fmla="*/ 121 h 321"/>
                    <a:gd name="T64" fmla="*/ 308 w 332"/>
                    <a:gd name="T65" fmla="*/ 114 h 321"/>
                    <a:gd name="T66" fmla="*/ 298 w 332"/>
                    <a:gd name="T67" fmla="*/ 112 h 321"/>
                    <a:gd name="T68" fmla="*/ 288 w 332"/>
                    <a:gd name="T69" fmla="*/ 110 h 321"/>
                    <a:gd name="T70" fmla="*/ 290 w 332"/>
                    <a:gd name="T71" fmla="*/ 90 h 321"/>
                    <a:gd name="T72" fmla="*/ 239 w 332"/>
                    <a:gd name="T73" fmla="*/ 119 h 321"/>
                    <a:gd name="T74" fmla="*/ 187 w 332"/>
                    <a:gd name="T75" fmla="*/ 126 h 321"/>
                    <a:gd name="T76" fmla="*/ 193 w 332"/>
                    <a:gd name="T77" fmla="*/ 149 h 32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32"/>
                    <a:gd name="T118" fmla="*/ 0 h 321"/>
                    <a:gd name="T119" fmla="*/ 332 w 332"/>
                    <a:gd name="T120" fmla="*/ 321 h 32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32" h="321">
                      <a:moveTo>
                        <a:pt x="193" y="149"/>
                      </a:moveTo>
                      <a:lnTo>
                        <a:pt x="170" y="145"/>
                      </a:lnTo>
                      <a:lnTo>
                        <a:pt x="186" y="162"/>
                      </a:lnTo>
                      <a:lnTo>
                        <a:pt x="162" y="157"/>
                      </a:lnTo>
                      <a:lnTo>
                        <a:pt x="186" y="176"/>
                      </a:lnTo>
                      <a:lnTo>
                        <a:pt x="156" y="169"/>
                      </a:lnTo>
                      <a:lnTo>
                        <a:pt x="180" y="189"/>
                      </a:lnTo>
                      <a:lnTo>
                        <a:pt x="147" y="180"/>
                      </a:lnTo>
                      <a:lnTo>
                        <a:pt x="168" y="200"/>
                      </a:lnTo>
                      <a:lnTo>
                        <a:pt x="122" y="195"/>
                      </a:lnTo>
                      <a:lnTo>
                        <a:pt x="102" y="190"/>
                      </a:lnTo>
                      <a:lnTo>
                        <a:pt x="117" y="212"/>
                      </a:lnTo>
                      <a:lnTo>
                        <a:pt x="104" y="213"/>
                      </a:lnTo>
                      <a:lnTo>
                        <a:pt x="108" y="226"/>
                      </a:lnTo>
                      <a:lnTo>
                        <a:pt x="138" y="242"/>
                      </a:lnTo>
                      <a:lnTo>
                        <a:pt x="119" y="243"/>
                      </a:lnTo>
                      <a:lnTo>
                        <a:pt x="134" y="258"/>
                      </a:lnTo>
                      <a:lnTo>
                        <a:pt x="153" y="271"/>
                      </a:lnTo>
                      <a:lnTo>
                        <a:pt x="131" y="269"/>
                      </a:lnTo>
                      <a:lnTo>
                        <a:pt x="122" y="266"/>
                      </a:lnTo>
                      <a:lnTo>
                        <a:pt x="128" y="283"/>
                      </a:lnTo>
                      <a:lnTo>
                        <a:pt x="138" y="297"/>
                      </a:lnTo>
                      <a:lnTo>
                        <a:pt x="117" y="292"/>
                      </a:lnTo>
                      <a:lnTo>
                        <a:pt x="100" y="285"/>
                      </a:lnTo>
                      <a:lnTo>
                        <a:pt x="106" y="299"/>
                      </a:lnTo>
                      <a:lnTo>
                        <a:pt x="115" y="305"/>
                      </a:lnTo>
                      <a:lnTo>
                        <a:pt x="95" y="299"/>
                      </a:lnTo>
                      <a:lnTo>
                        <a:pt x="102" y="320"/>
                      </a:lnTo>
                      <a:lnTo>
                        <a:pt x="84" y="301"/>
                      </a:lnTo>
                      <a:lnTo>
                        <a:pt x="60" y="308"/>
                      </a:lnTo>
                      <a:lnTo>
                        <a:pt x="65" y="293"/>
                      </a:lnTo>
                      <a:lnTo>
                        <a:pt x="61" y="273"/>
                      </a:lnTo>
                      <a:lnTo>
                        <a:pt x="41" y="251"/>
                      </a:lnTo>
                      <a:lnTo>
                        <a:pt x="16" y="209"/>
                      </a:lnTo>
                      <a:lnTo>
                        <a:pt x="0" y="164"/>
                      </a:lnTo>
                      <a:lnTo>
                        <a:pt x="5" y="125"/>
                      </a:lnTo>
                      <a:lnTo>
                        <a:pt x="12" y="90"/>
                      </a:lnTo>
                      <a:lnTo>
                        <a:pt x="31" y="71"/>
                      </a:lnTo>
                      <a:lnTo>
                        <a:pt x="26" y="90"/>
                      </a:lnTo>
                      <a:lnTo>
                        <a:pt x="35" y="119"/>
                      </a:lnTo>
                      <a:lnTo>
                        <a:pt x="31" y="94"/>
                      </a:lnTo>
                      <a:lnTo>
                        <a:pt x="35" y="71"/>
                      </a:lnTo>
                      <a:lnTo>
                        <a:pt x="51" y="80"/>
                      </a:lnTo>
                      <a:lnTo>
                        <a:pt x="71" y="100"/>
                      </a:lnTo>
                      <a:lnTo>
                        <a:pt x="54" y="74"/>
                      </a:lnTo>
                      <a:lnTo>
                        <a:pt x="37" y="67"/>
                      </a:lnTo>
                      <a:lnTo>
                        <a:pt x="49" y="58"/>
                      </a:lnTo>
                      <a:lnTo>
                        <a:pt x="75" y="50"/>
                      </a:lnTo>
                      <a:lnTo>
                        <a:pt x="51" y="50"/>
                      </a:lnTo>
                      <a:lnTo>
                        <a:pt x="39" y="58"/>
                      </a:lnTo>
                      <a:lnTo>
                        <a:pt x="39" y="40"/>
                      </a:lnTo>
                      <a:lnTo>
                        <a:pt x="66" y="19"/>
                      </a:lnTo>
                      <a:lnTo>
                        <a:pt x="87" y="8"/>
                      </a:lnTo>
                      <a:lnTo>
                        <a:pt x="131" y="0"/>
                      </a:lnTo>
                      <a:lnTo>
                        <a:pt x="176" y="0"/>
                      </a:lnTo>
                      <a:lnTo>
                        <a:pt x="210" y="3"/>
                      </a:lnTo>
                      <a:lnTo>
                        <a:pt x="253" y="14"/>
                      </a:lnTo>
                      <a:lnTo>
                        <a:pt x="287" y="28"/>
                      </a:lnTo>
                      <a:lnTo>
                        <a:pt x="316" y="42"/>
                      </a:lnTo>
                      <a:lnTo>
                        <a:pt x="325" y="54"/>
                      </a:lnTo>
                      <a:lnTo>
                        <a:pt x="331" y="75"/>
                      </a:lnTo>
                      <a:lnTo>
                        <a:pt x="327" y="94"/>
                      </a:lnTo>
                      <a:lnTo>
                        <a:pt x="321" y="110"/>
                      </a:lnTo>
                      <a:lnTo>
                        <a:pt x="312" y="121"/>
                      </a:lnTo>
                      <a:lnTo>
                        <a:pt x="303" y="127"/>
                      </a:lnTo>
                      <a:lnTo>
                        <a:pt x="308" y="114"/>
                      </a:lnTo>
                      <a:lnTo>
                        <a:pt x="311" y="101"/>
                      </a:lnTo>
                      <a:lnTo>
                        <a:pt x="298" y="112"/>
                      </a:lnTo>
                      <a:lnTo>
                        <a:pt x="272" y="124"/>
                      </a:lnTo>
                      <a:lnTo>
                        <a:pt x="288" y="110"/>
                      </a:lnTo>
                      <a:lnTo>
                        <a:pt x="290" y="98"/>
                      </a:lnTo>
                      <a:lnTo>
                        <a:pt x="290" y="90"/>
                      </a:lnTo>
                      <a:lnTo>
                        <a:pt x="267" y="102"/>
                      </a:lnTo>
                      <a:lnTo>
                        <a:pt x="239" y="119"/>
                      </a:lnTo>
                      <a:lnTo>
                        <a:pt x="216" y="127"/>
                      </a:lnTo>
                      <a:lnTo>
                        <a:pt x="187" y="126"/>
                      </a:lnTo>
                      <a:lnTo>
                        <a:pt x="176" y="124"/>
                      </a:lnTo>
                      <a:lnTo>
                        <a:pt x="193" y="149"/>
                      </a:lnTo>
                    </a:path>
                  </a:pathLst>
                </a:custGeom>
                <a:solidFill>
                  <a:srgbClr val="603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14" name="Oval 380"/>
                <p:cNvSpPr>
                  <a:spLocks noChangeArrowheads="1"/>
                </p:cNvSpPr>
                <p:nvPr/>
              </p:nvSpPr>
              <p:spPr bwMode="auto">
                <a:xfrm>
                  <a:off x="753" y="2257"/>
                  <a:ext cx="11" cy="11"/>
                </a:xfrm>
                <a:prstGeom prst="ellipse">
                  <a:avLst/>
                </a:prstGeom>
                <a:solidFill>
                  <a:srgbClr val="008080"/>
                </a:solidFill>
                <a:ln w="12700">
                  <a:solidFill>
                    <a:srgbClr val="00404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785" name="Group 381"/>
              <p:cNvGrpSpPr>
                <a:grpSpLocks/>
              </p:cNvGrpSpPr>
              <p:nvPr/>
            </p:nvGrpSpPr>
            <p:grpSpPr bwMode="auto">
              <a:xfrm>
                <a:off x="1160" y="2810"/>
                <a:ext cx="258" cy="138"/>
                <a:chOff x="1160" y="2810"/>
                <a:chExt cx="258" cy="138"/>
              </a:xfrm>
            </p:grpSpPr>
            <p:sp>
              <p:nvSpPr>
                <p:cNvPr id="31795" name="Freeform 382"/>
                <p:cNvSpPr>
                  <a:spLocks/>
                </p:cNvSpPr>
                <p:nvPr/>
              </p:nvSpPr>
              <p:spPr bwMode="auto">
                <a:xfrm>
                  <a:off x="1160" y="2810"/>
                  <a:ext cx="254" cy="138"/>
                </a:xfrm>
                <a:custGeom>
                  <a:avLst/>
                  <a:gdLst>
                    <a:gd name="T0" fmla="*/ 0 w 254"/>
                    <a:gd name="T1" fmla="*/ 81 h 138"/>
                    <a:gd name="T2" fmla="*/ 32 w 254"/>
                    <a:gd name="T3" fmla="*/ 75 h 138"/>
                    <a:gd name="T4" fmla="*/ 44 w 254"/>
                    <a:gd name="T5" fmla="*/ 73 h 138"/>
                    <a:gd name="T6" fmla="*/ 50 w 254"/>
                    <a:gd name="T7" fmla="*/ 68 h 138"/>
                    <a:gd name="T8" fmla="*/ 58 w 254"/>
                    <a:gd name="T9" fmla="*/ 58 h 138"/>
                    <a:gd name="T10" fmla="*/ 73 w 254"/>
                    <a:gd name="T11" fmla="*/ 46 h 138"/>
                    <a:gd name="T12" fmla="*/ 100 w 254"/>
                    <a:gd name="T13" fmla="*/ 26 h 138"/>
                    <a:gd name="T14" fmla="*/ 105 w 254"/>
                    <a:gd name="T15" fmla="*/ 19 h 138"/>
                    <a:gd name="T16" fmla="*/ 112 w 254"/>
                    <a:gd name="T17" fmla="*/ 13 h 138"/>
                    <a:gd name="T18" fmla="*/ 127 w 254"/>
                    <a:gd name="T19" fmla="*/ 11 h 138"/>
                    <a:gd name="T20" fmla="*/ 171 w 254"/>
                    <a:gd name="T21" fmla="*/ 3 h 138"/>
                    <a:gd name="T22" fmla="*/ 183 w 254"/>
                    <a:gd name="T23" fmla="*/ 0 h 138"/>
                    <a:gd name="T24" fmla="*/ 194 w 254"/>
                    <a:gd name="T25" fmla="*/ 5 h 138"/>
                    <a:gd name="T26" fmla="*/ 200 w 254"/>
                    <a:gd name="T27" fmla="*/ 9 h 138"/>
                    <a:gd name="T28" fmla="*/ 215 w 254"/>
                    <a:gd name="T29" fmla="*/ 15 h 138"/>
                    <a:gd name="T30" fmla="*/ 223 w 254"/>
                    <a:gd name="T31" fmla="*/ 18 h 138"/>
                    <a:gd name="T32" fmla="*/ 231 w 254"/>
                    <a:gd name="T33" fmla="*/ 21 h 138"/>
                    <a:gd name="T34" fmla="*/ 236 w 254"/>
                    <a:gd name="T35" fmla="*/ 24 h 138"/>
                    <a:gd name="T36" fmla="*/ 241 w 254"/>
                    <a:gd name="T37" fmla="*/ 32 h 138"/>
                    <a:gd name="T38" fmla="*/ 246 w 254"/>
                    <a:gd name="T39" fmla="*/ 38 h 138"/>
                    <a:gd name="T40" fmla="*/ 247 w 254"/>
                    <a:gd name="T41" fmla="*/ 44 h 138"/>
                    <a:gd name="T42" fmla="*/ 249 w 254"/>
                    <a:gd name="T43" fmla="*/ 47 h 138"/>
                    <a:gd name="T44" fmla="*/ 253 w 254"/>
                    <a:gd name="T45" fmla="*/ 53 h 138"/>
                    <a:gd name="T46" fmla="*/ 249 w 254"/>
                    <a:gd name="T47" fmla="*/ 57 h 138"/>
                    <a:gd name="T48" fmla="*/ 245 w 254"/>
                    <a:gd name="T49" fmla="*/ 59 h 138"/>
                    <a:gd name="T50" fmla="*/ 237 w 254"/>
                    <a:gd name="T51" fmla="*/ 58 h 138"/>
                    <a:gd name="T52" fmla="*/ 229 w 254"/>
                    <a:gd name="T53" fmla="*/ 56 h 138"/>
                    <a:gd name="T54" fmla="*/ 223 w 254"/>
                    <a:gd name="T55" fmla="*/ 53 h 138"/>
                    <a:gd name="T56" fmla="*/ 216 w 254"/>
                    <a:gd name="T57" fmla="*/ 53 h 138"/>
                    <a:gd name="T58" fmla="*/ 209 w 254"/>
                    <a:gd name="T59" fmla="*/ 51 h 138"/>
                    <a:gd name="T60" fmla="*/ 201 w 254"/>
                    <a:gd name="T61" fmla="*/ 48 h 138"/>
                    <a:gd name="T62" fmla="*/ 190 w 254"/>
                    <a:gd name="T63" fmla="*/ 50 h 138"/>
                    <a:gd name="T64" fmla="*/ 181 w 254"/>
                    <a:gd name="T65" fmla="*/ 53 h 138"/>
                    <a:gd name="T66" fmla="*/ 201 w 254"/>
                    <a:gd name="T67" fmla="*/ 57 h 138"/>
                    <a:gd name="T68" fmla="*/ 214 w 254"/>
                    <a:gd name="T69" fmla="*/ 62 h 138"/>
                    <a:gd name="T70" fmla="*/ 231 w 254"/>
                    <a:gd name="T71" fmla="*/ 68 h 138"/>
                    <a:gd name="T72" fmla="*/ 235 w 254"/>
                    <a:gd name="T73" fmla="*/ 71 h 138"/>
                    <a:gd name="T74" fmla="*/ 236 w 254"/>
                    <a:gd name="T75" fmla="*/ 76 h 138"/>
                    <a:gd name="T76" fmla="*/ 233 w 254"/>
                    <a:gd name="T77" fmla="*/ 78 h 138"/>
                    <a:gd name="T78" fmla="*/ 227 w 254"/>
                    <a:gd name="T79" fmla="*/ 81 h 138"/>
                    <a:gd name="T80" fmla="*/ 221 w 254"/>
                    <a:gd name="T81" fmla="*/ 80 h 138"/>
                    <a:gd name="T82" fmla="*/ 199 w 254"/>
                    <a:gd name="T83" fmla="*/ 75 h 138"/>
                    <a:gd name="T84" fmla="*/ 178 w 254"/>
                    <a:gd name="T85" fmla="*/ 74 h 138"/>
                    <a:gd name="T86" fmla="*/ 163 w 254"/>
                    <a:gd name="T87" fmla="*/ 75 h 138"/>
                    <a:gd name="T88" fmla="*/ 154 w 254"/>
                    <a:gd name="T89" fmla="*/ 80 h 138"/>
                    <a:gd name="T90" fmla="*/ 144 w 254"/>
                    <a:gd name="T91" fmla="*/ 87 h 138"/>
                    <a:gd name="T92" fmla="*/ 136 w 254"/>
                    <a:gd name="T93" fmla="*/ 96 h 138"/>
                    <a:gd name="T94" fmla="*/ 128 w 254"/>
                    <a:gd name="T95" fmla="*/ 107 h 138"/>
                    <a:gd name="T96" fmla="*/ 119 w 254"/>
                    <a:gd name="T97" fmla="*/ 115 h 138"/>
                    <a:gd name="T98" fmla="*/ 109 w 254"/>
                    <a:gd name="T99" fmla="*/ 120 h 138"/>
                    <a:gd name="T100" fmla="*/ 98 w 254"/>
                    <a:gd name="T101" fmla="*/ 121 h 138"/>
                    <a:gd name="T102" fmla="*/ 86 w 254"/>
                    <a:gd name="T103" fmla="*/ 122 h 138"/>
                    <a:gd name="T104" fmla="*/ 71 w 254"/>
                    <a:gd name="T105" fmla="*/ 122 h 138"/>
                    <a:gd name="T106" fmla="*/ 55 w 254"/>
                    <a:gd name="T107" fmla="*/ 124 h 138"/>
                    <a:gd name="T108" fmla="*/ 42 w 254"/>
                    <a:gd name="T109" fmla="*/ 130 h 138"/>
                    <a:gd name="T110" fmla="*/ 0 w 254"/>
                    <a:gd name="T111" fmla="*/ 137 h 138"/>
                    <a:gd name="T112" fmla="*/ 0 w 254"/>
                    <a:gd name="T113" fmla="*/ 81 h 13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54"/>
                    <a:gd name="T172" fmla="*/ 0 h 138"/>
                    <a:gd name="T173" fmla="*/ 254 w 254"/>
                    <a:gd name="T174" fmla="*/ 138 h 138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54" h="138">
                      <a:moveTo>
                        <a:pt x="0" y="81"/>
                      </a:moveTo>
                      <a:lnTo>
                        <a:pt x="32" y="75"/>
                      </a:lnTo>
                      <a:lnTo>
                        <a:pt x="44" y="73"/>
                      </a:lnTo>
                      <a:lnTo>
                        <a:pt x="50" y="68"/>
                      </a:lnTo>
                      <a:lnTo>
                        <a:pt x="58" y="58"/>
                      </a:lnTo>
                      <a:lnTo>
                        <a:pt x="73" y="46"/>
                      </a:lnTo>
                      <a:lnTo>
                        <a:pt x="100" y="26"/>
                      </a:lnTo>
                      <a:lnTo>
                        <a:pt x="105" y="19"/>
                      </a:lnTo>
                      <a:lnTo>
                        <a:pt x="112" y="13"/>
                      </a:lnTo>
                      <a:lnTo>
                        <a:pt x="127" y="11"/>
                      </a:lnTo>
                      <a:lnTo>
                        <a:pt x="171" y="3"/>
                      </a:lnTo>
                      <a:lnTo>
                        <a:pt x="183" y="0"/>
                      </a:lnTo>
                      <a:lnTo>
                        <a:pt x="194" y="5"/>
                      </a:lnTo>
                      <a:lnTo>
                        <a:pt x="200" y="9"/>
                      </a:lnTo>
                      <a:lnTo>
                        <a:pt x="215" y="15"/>
                      </a:lnTo>
                      <a:lnTo>
                        <a:pt x="223" y="18"/>
                      </a:lnTo>
                      <a:lnTo>
                        <a:pt x="231" y="21"/>
                      </a:lnTo>
                      <a:lnTo>
                        <a:pt x="236" y="24"/>
                      </a:lnTo>
                      <a:lnTo>
                        <a:pt x="241" y="32"/>
                      </a:lnTo>
                      <a:lnTo>
                        <a:pt x="246" y="38"/>
                      </a:lnTo>
                      <a:lnTo>
                        <a:pt x="247" y="44"/>
                      </a:lnTo>
                      <a:lnTo>
                        <a:pt x="249" y="47"/>
                      </a:lnTo>
                      <a:lnTo>
                        <a:pt x="253" y="53"/>
                      </a:lnTo>
                      <a:lnTo>
                        <a:pt x="249" y="57"/>
                      </a:lnTo>
                      <a:lnTo>
                        <a:pt x="245" y="59"/>
                      </a:lnTo>
                      <a:lnTo>
                        <a:pt x="237" y="58"/>
                      </a:lnTo>
                      <a:lnTo>
                        <a:pt x="229" y="56"/>
                      </a:lnTo>
                      <a:lnTo>
                        <a:pt x="223" y="53"/>
                      </a:lnTo>
                      <a:lnTo>
                        <a:pt x="216" y="53"/>
                      </a:lnTo>
                      <a:lnTo>
                        <a:pt x="209" y="51"/>
                      </a:lnTo>
                      <a:lnTo>
                        <a:pt x="201" y="48"/>
                      </a:lnTo>
                      <a:lnTo>
                        <a:pt x="190" y="50"/>
                      </a:lnTo>
                      <a:lnTo>
                        <a:pt x="181" y="53"/>
                      </a:lnTo>
                      <a:lnTo>
                        <a:pt x="201" y="57"/>
                      </a:lnTo>
                      <a:lnTo>
                        <a:pt x="214" y="62"/>
                      </a:lnTo>
                      <a:lnTo>
                        <a:pt x="231" y="68"/>
                      </a:lnTo>
                      <a:lnTo>
                        <a:pt x="235" y="71"/>
                      </a:lnTo>
                      <a:lnTo>
                        <a:pt x="236" y="76"/>
                      </a:lnTo>
                      <a:lnTo>
                        <a:pt x="233" y="78"/>
                      </a:lnTo>
                      <a:lnTo>
                        <a:pt x="227" y="81"/>
                      </a:lnTo>
                      <a:lnTo>
                        <a:pt x="221" y="80"/>
                      </a:lnTo>
                      <a:lnTo>
                        <a:pt x="199" y="75"/>
                      </a:lnTo>
                      <a:lnTo>
                        <a:pt x="178" y="74"/>
                      </a:lnTo>
                      <a:lnTo>
                        <a:pt x="163" y="75"/>
                      </a:lnTo>
                      <a:lnTo>
                        <a:pt x="154" y="80"/>
                      </a:lnTo>
                      <a:lnTo>
                        <a:pt x="144" y="87"/>
                      </a:lnTo>
                      <a:lnTo>
                        <a:pt x="136" y="96"/>
                      </a:lnTo>
                      <a:lnTo>
                        <a:pt x="128" y="107"/>
                      </a:lnTo>
                      <a:lnTo>
                        <a:pt x="119" y="115"/>
                      </a:lnTo>
                      <a:lnTo>
                        <a:pt x="109" y="120"/>
                      </a:lnTo>
                      <a:lnTo>
                        <a:pt x="98" y="121"/>
                      </a:lnTo>
                      <a:lnTo>
                        <a:pt x="86" y="122"/>
                      </a:lnTo>
                      <a:lnTo>
                        <a:pt x="71" y="122"/>
                      </a:lnTo>
                      <a:lnTo>
                        <a:pt x="55" y="124"/>
                      </a:lnTo>
                      <a:lnTo>
                        <a:pt x="42" y="130"/>
                      </a:lnTo>
                      <a:lnTo>
                        <a:pt x="0" y="137"/>
                      </a:lnTo>
                      <a:lnTo>
                        <a:pt x="0" y="81"/>
                      </a:lnTo>
                    </a:path>
                  </a:pathLst>
                </a:custGeom>
                <a:solidFill>
                  <a:srgbClr val="FFC080"/>
                </a:solidFill>
                <a:ln w="12700" cap="rnd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96" name="Freeform 383"/>
                <p:cNvSpPr>
                  <a:spLocks/>
                </p:cNvSpPr>
                <p:nvPr/>
              </p:nvSpPr>
              <p:spPr bwMode="auto">
                <a:xfrm>
                  <a:off x="1326" y="2835"/>
                  <a:ext cx="76" cy="17"/>
                </a:xfrm>
                <a:custGeom>
                  <a:avLst/>
                  <a:gdLst>
                    <a:gd name="T0" fmla="*/ 75 w 76"/>
                    <a:gd name="T1" fmla="*/ 16 h 17"/>
                    <a:gd name="T2" fmla="*/ 62 w 76"/>
                    <a:gd name="T3" fmla="*/ 10 h 17"/>
                    <a:gd name="T4" fmla="*/ 52 w 76"/>
                    <a:gd name="T5" fmla="*/ 8 h 17"/>
                    <a:gd name="T6" fmla="*/ 39 w 76"/>
                    <a:gd name="T7" fmla="*/ 4 h 17"/>
                    <a:gd name="T8" fmla="*/ 28 w 76"/>
                    <a:gd name="T9" fmla="*/ 2 h 17"/>
                    <a:gd name="T10" fmla="*/ 11 w 76"/>
                    <a:gd name="T11" fmla="*/ 4 h 17"/>
                    <a:gd name="T12" fmla="*/ 0 w 76"/>
                    <a:gd name="T13" fmla="*/ 4 h 17"/>
                    <a:gd name="T14" fmla="*/ 17 w 76"/>
                    <a:gd name="T15" fmla="*/ 1 h 17"/>
                    <a:gd name="T16" fmla="*/ 32 w 76"/>
                    <a:gd name="T17" fmla="*/ 0 h 17"/>
                    <a:gd name="T18" fmla="*/ 51 w 76"/>
                    <a:gd name="T19" fmla="*/ 7 h 17"/>
                    <a:gd name="T20" fmla="*/ 61 w 76"/>
                    <a:gd name="T21" fmla="*/ 8 h 17"/>
                    <a:gd name="T22" fmla="*/ 74 w 76"/>
                    <a:gd name="T23" fmla="*/ 14 h 17"/>
                    <a:gd name="T24" fmla="*/ 75 w 76"/>
                    <a:gd name="T25" fmla="*/ 16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6"/>
                    <a:gd name="T40" fmla="*/ 0 h 17"/>
                    <a:gd name="T41" fmla="*/ 76 w 76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6" h="17">
                      <a:moveTo>
                        <a:pt x="75" y="16"/>
                      </a:moveTo>
                      <a:lnTo>
                        <a:pt x="62" y="10"/>
                      </a:lnTo>
                      <a:lnTo>
                        <a:pt x="52" y="8"/>
                      </a:lnTo>
                      <a:lnTo>
                        <a:pt x="39" y="4"/>
                      </a:lnTo>
                      <a:lnTo>
                        <a:pt x="28" y="2"/>
                      </a:lnTo>
                      <a:lnTo>
                        <a:pt x="11" y="4"/>
                      </a:lnTo>
                      <a:lnTo>
                        <a:pt x="0" y="4"/>
                      </a:lnTo>
                      <a:lnTo>
                        <a:pt x="17" y="1"/>
                      </a:lnTo>
                      <a:lnTo>
                        <a:pt x="32" y="0"/>
                      </a:lnTo>
                      <a:lnTo>
                        <a:pt x="51" y="7"/>
                      </a:lnTo>
                      <a:lnTo>
                        <a:pt x="61" y="8"/>
                      </a:lnTo>
                      <a:lnTo>
                        <a:pt x="74" y="14"/>
                      </a:lnTo>
                      <a:lnTo>
                        <a:pt x="75" y="16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97" name="Freeform 384"/>
                <p:cNvSpPr>
                  <a:spLocks/>
                </p:cNvSpPr>
                <p:nvPr/>
              </p:nvSpPr>
              <p:spPr bwMode="auto">
                <a:xfrm>
                  <a:off x="1295" y="2817"/>
                  <a:ext cx="63" cy="17"/>
                </a:xfrm>
                <a:custGeom>
                  <a:avLst/>
                  <a:gdLst>
                    <a:gd name="T0" fmla="*/ 45 w 63"/>
                    <a:gd name="T1" fmla="*/ 0 h 17"/>
                    <a:gd name="T2" fmla="*/ 53 w 63"/>
                    <a:gd name="T3" fmla="*/ 0 h 17"/>
                    <a:gd name="T4" fmla="*/ 62 w 63"/>
                    <a:gd name="T5" fmla="*/ 5 h 17"/>
                    <a:gd name="T6" fmla="*/ 56 w 63"/>
                    <a:gd name="T7" fmla="*/ 5 h 17"/>
                    <a:gd name="T8" fmla="*/ 46 w 63"/>
                    <a:gd name="T9" fmla="*/ 2 h 17"/>
                    <a:gd name="T10" fmla="*/ 26 w 63"/>
                    <a:gd name="T11" fmla="*/ 8 h 17"/>
                    <a:gd name="T12" fmla="*/ 15 w 63"/>
                    <a:gd name="T13" fmla="*/ 13 h 17"/>
                    <a:gd name="T14" fmla="*/ 2 w 63"/>
                    <a:gd name="T15" fmla="*/ 16 h 17"/>
                    <a:gd name="T16" fmla="*/ 0 w 63"/>
                    <a:gd name="T17" fmla="*/ 13 h 17"/>
                    <a:gd name="T18" fmla="*/ 13 w 63"/>
                    <a:gd name="T19" fmla="*/ 10 h 17"/>
                    <a:gd name="T20" fmla="*/ 30 w 63"/>
                    <a:gd name="T21" fmla="*/ 5 h 17"/>
                    <a:gd name="T22" fmla="*/ 45 w 63"/>
                    <a:gd name="T23" fmla="*/ 0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3"/>
                    <a:gd name="T37" fmla="*/ 0 h 17"/>
                    <a:gd name="T38" fmla="*/ 63 w 63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3" h="17">
                      <a:moveTo>
                        <a:pt x="45" y="0"/>
                      </a:moveTo>
                      <a:lnTo>
                        <a:pt x="53" y="0"/>
                      </a:lnTo>
                      <a:lnTo>
                        <a:pt x="62" y="5"/>
                      </a:lnTo>
                      <a:lnTo>
                        <a:pt x="56" y="5"/>
                      </a:lnTo>
                      <a:lnTo>
                        <a:pt x="46" y="2"/>
                      </a:lnTo>
                      <a:lnTo>
                        <a:pt x="26" y="8"/>
                      </a:lnTo>
                      <a:lnTo>
                        <a:pt x="15" y="13"/>
                      </a:lnTo>
                      <a:lnTo>
                        <a:pt x="2" y="16"/>
                      </a:lnTo>
                      <a:lnTo>
                        <a:pt x="0" y="13"/>
                      </a:lnTo>
                      <a:lnTo>
                        <a:pt x="13" y="10"/>
                      </a:lnTo>
                      <a:lnTo>
                        <a:pt x="30" y="5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98" name="Freeform 385"/>
                <p:cNvSpPr>
                  <a:spLocks/>
                </p:cNvSpPr>
                <p:nvPr/>
              </p:nvSpPr>
              <p:spPr bwMode="auto">
                <a:xfrm>
                  <a:off x="1322" y="2859"/>
                  <a:ext cx="24" cy="1"/>
                </a:xfrm>
                <a:custGeom>
                  <a:avLst/>
                  <a:gdLst>
                    <a:gd name="T0" fmla="*/ 23 w 24"/>
                    <a:gd name="T1" fmla="*/ 0 h 1"/>
                    <a:gd name="T2" fmla="*/ 20 w 24"/>
                    <a:gd name="T3" fmla="*/ 0 h 1"/>
                    <a:gd name="T4" fmla="*/ 12 w 24"/>
                    <a:gd name="T5" fmla="*/ 0 h 1"/>
                    <a:gd name="T6" fmla="*/ 3 w 24"/>
                    <a:gd name="T7" fmla="*/ 0 h 1"/>
                    <a:gd name="T8" fmla="*/ 0 w 24"/>
                    <a:gd name="T9" fmla="*/ 0 h 1"/>
                    <a:gd name="T10" fmla="*/ 6 w 24"/>
                    <a:gd name="T11" fmla="*/ 0 h 1"/>
                    <a:gd name="T12" fmla="*/ 23 w 24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4"/>
                    <a:gd name="T22" fmla="*/ 0 h 1"/>
                    <a:gd name="T23" fmla="*/ 24 w 24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4" h="1">
                      <a:moveTo>
                        <a:pt x="23" y="0"/>
                      </a:moveTo>
                      <a:lnTo>
                        <a:pt x="20" y="0"/>
                      </a:lnTo>
                      <a:lnTo>
                        <a:pt x="12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99" name="Freeform 386"/>
                <p:cNvSpPr>
                  <a:spLocks/>
                </p:cNvSpPr>
                <p:nvPr/>
              </p:nvSpPr>
              <p:spPr bwMode="auto">
                <a:xfrm>
                  <a:off x="1382" y="2880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0 w 17"/>
                    <a:gd name="T3" fmla="*/ 0 h 1"/>
                    <a:gd name="T4" fmla="*/ 16 w 17"/>
                    <a:gd name="T5" fmla="*/ 0 h 1"/>
                    <a:gd name="T6" fmla="*/ 0 w 17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1"/>
                    <a:gd name="T14" fmla="*/ 17 w 17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00" name="Freeform 387"/>
                <p:cNvSpPr>
                  <a:spLocks/>
                </p:cNvSpPr>
                <p:nvPr/>
              </p:nvSpPr>
              <p:spPr bwMode="auto">
                <a:xfrm>
                  <a:off x="1285" y="2844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3 w 17"/>
                    <a:gd name="T3" fmla="*/ 6 h 17"/>
                    <a:gd name="T4" fmla="*/ 13 w 17"/>
                    <a:gd name="T5" fmla="*/ 10 h 17"/>
                    <a:gd name="T6" fmla="*/ 0 w 17"/>
                    <a:gd name="T7" fmla="*/ 16 h 17"/>
                    <a:gd name="T8" fmla="*/ 16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16" y="0"/>
                      </a:moveTo>
                      <a:lnTo>
                        <a:pt x="13" y="6"/>
                      </a:lnTo>
                      <a:lnTo>
                        <a:pt x="13" y="10"/>
                      </a:lnTo>
                      <a:lnTo>
                        <a:pt x="0" y="16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01" name="Freeform 388"/>
                <p:cNvSpPr>
                  <a:spLocks/>
                </p:cNvSpPr>
                <p:nvPr/>
              </p:nvSpPr>
              <p:spPr bwMode="auto">
                <a:xfrm>
                  <a:off x="1307" y="2868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6 h 17"/>
                    <a:gd name="T4" fmla="*/ 16 w 17"/>
                    <a:gd name="T5" fmla="*/ 16 h 17"/>
                    <a:gd name="T6" fmla="*/ 0 w 17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17"/>
                    <a:gd name="T14" fmla="*/ 17 w 17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1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02" name="Freeform 389"/>
                <p:cNvSpPr>
                  <a:spLocks/>
                </p:cNvSpPr>
                <p:nvPr/>
              </p:nvSpPr>
              <p:spPr bwMode="auto">
                <a:xfrm>
                  <a:off x="1401" y="2856"/>
                  <a:ext cx="17" cy="17"/>
                </a:xfrm>
                <a:custGeom>
                  <a:avLst/>
                  <a:gdLst>
                    <a:gd name="T0" fmla="*/ 16 w 17"/>
                    <a:gd name="T1" fmla="*/ 16 h 17"/>
                    <a:gd name="T2" fmla="*/ 8 w 17"/>
                    <a:gd name="T3" fmla="*/ 10 h 17"/>
                    <a:gd name="T4" fmla="*/ 0 w 17"/>
                    <a:gd name="T5" fmla="*/ 5 h 17"/>
                    <a:gd name="T6" fmla="*/ 0 w 17"/>
                    <a:gd name="T7" fmla="*/ 0 h 17"/>
                    <a:gd name="T8" fmla="*/ 0 w 17"/>
                    <a:gd name="T9" fmla="*/ 5 h 17"/>
                    <a:gd name="T10" fmla="*/ 8 w 17"/>
                    <a:gd name="T11" fmla="*/ 16 h 17"/>
                    <a:gd name="T12" fmla="*/ 16 w 17"/>
                    <a:gd name="T13" fmla="*/ 16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16" y="16"/>
                      </a:moveTo>
                      <a:lnTo>
                        <a:pt x="8" y="1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8" y="16"/>
                      </a:lnTo>
                      <a:lnTo>
                        <a:pt x="16" y="16"/>
                      </a:lnTo>
                    </a:path>
                  </a:pathLst>
                </a:custGeom>
                <a:solidFill>
                  <a:srgbClr val="402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786" name="Freeform 390"/>
              <p:cNvSpPr>
                <a:spLocks/>
              </p:cNvSpPr>
              <p:nvPr/>
            </p:nvSpPr>
            <p:spPr bwMode="auto">
              <a:xfrm>
                <a:off x="546" y="2352"/>
                <a:ext cx="863" cy="1287"/>
              </a:xfrm>
              <a:custGeom>
                <a:avLst/>
                <a:gdLst>
                  <a:gd name="T0" fmla="*/ 124 w 863"/>
                  <a:gd name="T1" fmla="*/ 0 h 1287"/>
                  <a:gd name="T2" fmla="*/ 253 w 863"/>
                  <a:gd name="T3" fmla="*/ 117 h 1287"/>
                  <a:gd name="T4" fmla="*/ 295 w 863"/>
                  <a:gd name="T5" fmla="*/ 202 h 1287"/>
                  <a:gd name="T6" fmla="*/ 368 w 863"/>
                  <a:gd name="T7" fmla="*/ 333 h 1287"/>
                  <a:gd name="T8" fmla="*/ 384 w 863"/>
                  <a:gd name="T9" fmla="*/ 392 h 1287"/>
                  <a:gd name="T10" fmla="*/ 377 w 863"/>
                  <a:gd name="T11" fmla="*/ 444 h 1287"/>
                  <a:gd name="T12" fmla="*/ 371 w 863"/>
                  <a:gd name="T13" fmla="*/ 492 h 1287"/>
                  <a:gd name="T14" fmla="*/ 584 w 863"/>
                  <a:gd name="T15" fmla="*/ 536 h 1287"/>
                  <a:gd name="T16" fmla="*/ 647 w 863"/>
                  <a:gd name="T17" fmla="*/ 553 h 1287"/>
                  <a:gd name="T18" fmla="*/ 656 w 863"/>
                  <a:gd name="T19" fmla="*/ 600 h 1287"/>
                  <a:gd name="T20" fmla="*/ 535 w 863"/>
                  <a:gd name="T21" fmla="*/ 627 h 1287"/>
                  <a:gd name="T22" fmla="*/ 418 w 863"/>
                  <a:gd name="T23" fmla="*/ 635 h 1287"/>
                  <a:gd name="T24" fmla="*/ 377 w 863"/>
                  <a:gd name="T25" fmla="*/ 683 h 1287"/>
                  <a:gd name="T26" fmla="*/ 369 w 863"/>
                  <a:gd name="T27" fmla="*/ 744 h 1287"/>
                  <a:gd name="T28" fmla="*/ 388 w 863"/>
                  <a:gd name="T29" fmla="*/ 768 h 1287"/>
                  <a:gd name="T30" fmla="*/ 439 w 863"/>
                  <a:gd name="T31" fmla="*/ 784 h 1287"/>
                  <a:gd name="T32" fmla="*/ 494 w 863"/>
                  <a:gd name="T33" fmla="*/ 811 h 1287"/>
                  <a:gd name="T34" fmla="*/ 724 w 863"/>
                  <a:gd name="T35" fmla="*/ 895 h 1287"/>
                  <a:gd name="T36" fmla="*/ 785 w 863"/>
                  <a:gd name="T37" fmla="*/ 949 h 1287"/>
                  <a:gd name="T38" fmla="*/ 844 w 863"/>
                  <a:gd name="T39" fmla="*/ 1104 h 1287"/>
                  <a:gd name="T40" fmla="*/ 778 w 863"/>
                  <a:gd name="T41" fmla="*/ 1286 h 1287"/>
                  <a:gd name="T42" fmla="*/ 659 w 863"/>
                  <a:gd name="T43" fmla="*/ 1269 h 1287"/>
                  <a:gd name="T44" fmla="*/ 623 w 863"/>
                  <a:gd name="T45" fmla="*/ 1189 h 1287"/>
                  <a:gd name="T46" fmla="*/ 646 w 863"/>
                  <a:gd name="T47" fmla="*/ 1111 h 1287"/>
                  <a:gd name="T48" fmla="*/ 423 w 863"/>
                  <a:gd name="T49" fmla="*/ 1075 h 1287"/>
                  <a:gd name="T50" fmla="*/ 182 w 863"/>
                  <a:gd name="T51" fmla="*/ 1073 h 1287"/>
                  <a:gd name="T52" fmla="*/ 72 w 863"/>
                  <a:gd name="T53" fmla="*/ 1060 h 1287"/>
                  <a:gd name="T54" fmla="*/ 21 w 863"/>
                  <a:gd name="T55" fmla="*/ 1018 h 1287"/>
                  <a:gd name="T56" fmla="*/ 6 w 863"/>
                  <a:gd name="T57" fmla="*/ 951 h 1287"/>
                  <a:gd name="T58" fmla="*/ 32 w 863"/>
                  <a:gd name="T59" fmla="*/ 840 h 1287"/>
                  <a:gd name="T60" fmla="*/ 62 w 863"/>
                  <a:gd name="T61" fmla="*/ 743 h 1287"/>
                  <a:gd name="T62" fmla="*/ 56 w 863"/>
                  <a:gd name="T63" fmla="*/ 668 h 1287"/>
                  <a:gd name="T64" fmla="*/ 60 w 863"/>
                  <a:gd name="T65" fmla="*/ 595 h 1287"/>
                  <a:gd name="T66" fmla="*/ 11 w 863"/>
                  <a:gd name="T67" fmla="*/ 427 h 1287"/>
                  <a:gd name="T68" fmla="*/ 0 w 863"/>
                  <a:gd name="T69" fmla="*/ 268 h 1287"/>
                  <a:gd name="T70" fmla="*/ 18 w 863"/>
                  <a:gd name="T71" fmla="*/ 182 h 1287"/>
                  <a:gd name="T72" fmla="*/ 52 w 863"/>
                  <a:gd name="T73" fmla="*/ 105 h 128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63"/>
                  <a:gd name="T112" fmla="*/ 0 h 1287"/>
                  <a:gd name="T113" fmla="*/ 863 w 863"/>
                  <a:gd name="T114" fmla="*/ 1287 h 128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63" h="1287">
                    <a:moveTo>
                      <a:pt x="106" y="58"/>
                    </a:moveTo>
                    <a:lnTo>
                      <a:pt x="124" y="0"/>
                    </a:lnTo>
                    <a:lnTo>
                      <a:pt x="267" y="72"/>
                    </a:lnTo>
                    <a:lnTo>
                      <a:pt x="253" y="117"/>
                    </a:lnTo>
                    <a:lnTo>
                      <a:pt x="272" y="161"/>
                    </a:lnTo>
                    <a:lnTo>
                      <a:pt x="295" y="202"/>
                    </a:lnTo>
                    <a:lnTo>
                      <a:pt x="327" y="273"/>
                    </a:lnTo>
                    <a:lnTo>
                      <a:pt x="368" y="333"/>
                    </a:lnTo>
                    <a:lnTo>
                      <a:pt x="381" y="369"/>
                    </a:lnTo>
                    <a:lnTo>
                      <a:pt x="384" y="392"/>
                    </a:lnTo>
                    <a:lnTo>
                      <a:pt x="383" y="419"/>
                    </a:lnTo>
                    <a:lnTo>
                      <a:pt x="377" y="444"/>
                    </a:lnTo>
                    <a:lnTo>
                      <a:pt x="371" y="466"/>
                    </a:lnTo>
                    <a:lnTo>
                      <a:pt x="371" y="492"/>
                    </a:lnTo>
                    <a:lnTo>
                      <a:pt x="507" y="527"/>
                    </a:lnTo>
                    <a:lnTo>
                      <a:pt x="584" y="536"/>
                    </a:lnTo>
                    <a:lnTo>
                      <a:pt x="639" y="532"/>
                    </a:lnTo>
                    <a:lnTo>
                      <a:pt x="647" y="553"/>
                    </a:lnTo>
                    <a:lnTo>
                      <a:pt x="652" y="575"/>
                    </a:lnTo>
                    <a:lnTo>
                      <a:pt x="656" y="600"/>
                    </a:lnTo>
                    <a:lnTo>
                      <a:pt x="600" y="619"/>
                    </a:lnTo>
                    <a:lnTo>
                      <a:pt x="535" y="627"/>
                    </a:lnTo>
                    <a:lnTo>
                      <a:pt x="482" y="627"/>
                    </a:lnTo>
                    <a:lnTo>
                      <a:pt x="418" y="635"/>
                    </a:lnTo>
                    <a:lnTo>
                      <a:pt x="377" y="627"/>
                    </a:lnTo>
                    <a:lnTo>
                      <a:pt x="377" y="683"/>
                    </a:lnTo>
                    <a:lnTo>
                      <a:pt x="364" y="714"/>
                    </a:lnTo>
                    <a:lnTo>
                      <a:pt x="369" y="744"/>
                    </a:lnTo>
                    <a:lnTo>
                      <a:pt x="365" y="766"/>
                    </a:lnTo>
                    <a:lnTo>
                      <a:pt x="388" y="768"/>
                    </a:lnTo>
                    <a:lnTo>
                      <a:pt x="402" y="778"/>
                    </a:lnTo>
                    <a:lnTo>
                      <a:pt x="439" y="784"/>
                    </a:lnTo>
                    <a:lnTo>
                      <a:pt x="466" y="803"/>
                    </a:lnTo>
                    <a:lnTo>
                      <a:pt x="494" y="811"/>
                    </a:lnTo>
                    <a:lnTo>
                      <a:pt x="666" y="873"/>
                    </a:lnTo>
                    <a:lnTo>
                      <a:pt x="724" y="895"/>
                    </a:lnTo>
                    <a:lnTo>
                      <a:pt x="760" y="911"/>
                    </a:lnTo>
                    <a:lnTo>
                      <a:pt x="785" y="949"/>
                    </a:lnTo>
                    <a:lnTo>
                      <a:pt x="813" y="1008"/>
                    </a:lnTo>
                    <a:lnTo>
                      <a:pt x="844" y="1104"/>
                    </a:lnTo>
                    <a:lnTo>
                      <a:pt x="862" y="1260"/>
                    </a:lnTo>
                    <a:lnTo>
                      <a:pt x="778" y="1286"/>
                    </a:lnTo>
                    <a:lnTo>
                      <a:pt x="710" y="1282"/>
                    </a:lnTo>
                    <a:lnTo>
                      <a:pt x="659" y="1269"/>
                    </a:lnTo>
                    <a:lnTo>
                      <a:pt x="617" y="1253"/>
                    </a:lnTo>
                    <a:lnTo>
                      <a:pt x="623" y="1189"/>
                    </a:lnTo>
                    <a:lnTo>
                      <a:pt x="643" y="1134"/>
                    </a:lnTo>
                    <a:lnTo>
                      <a:pt x="646" y="1111"/>
                    </a:lnTo>
                    <a:lnTo>
                      <a:pt x="527" y="1105"/>
                    </a:lnTo>
                    <a:lnTo>
                      <a:pt x="423" y="1075"/>
                    </a:lnTo>
                    <a:lnTo>
                      <a:pt x="275" y="1072"/>
                    </a:lnTo>
                    <a:lnTo>
                      <a:pt x="182" y="1073"/>
                    </a:lnTo>
                    <a:lnTo>
                      <a:pt x="131" y="1075"/>
                    </a:lnTo>
                    <a:lnTo>
                      <a:pt x="72" y="1060"/>
                    </a:lnTo>
                    <a:lnTo>
                      <a:pt x="51" y="1049"/>
                    </a:lnTo>
                    <a:lnTo>
                      <a:pt x="21" y="1018"/>
                    </a:lnTo>
                    <a:lnTo>
                      <a:pt x="14" y="996"/>
                    </a:lnTo>
                    <a:lnTo>
                      <a:pt x="6" y="951"/>
                    </a:lnTo>
                    <a:lnTo>
                      <a:pt x="12" y="911"/>
                    </a:lnTo>
                    <a:lnTo>
                      <a:pt x="32" y="840"/>
                    </a:lnTo>
                    <a:lnTo>
                      <a:pt x="58" y="771"/>
                    </a:lnTo>
                    <a:lnTo>
                      <a:pt x="62" y="743"/>
                    </a:lnTo>
                    <a:lnTo>
                      <a:pt x="54" y="724"/>
                    </a:lnTo>
                    <a:lnTo>
                      <a:pt x="56" y="668"/>
                    </a:lnTo>
                    <a:lnTo>
                      <a:pt x="65" y="645"/>
                    </a:lnTo>
                    <a:lnTo>
                      <a:pt x="60" y="595"/>
                    </a:lnTo>
                    <a:lnTo>
                      <a:pt x="40" y="524"/>
                    </a:lnTo>
                    <a:lnTo>
                      <a:pt x="11" y="427"/>
                    </a:lnTo>
                    <a:lnTo>
                      <a:pt x="0" y="341"/>
                    </a:lnTo>
                    <a:lnTo>
                      <a:pt x="0" y="268"/>
                    </a:lnTo>
                    <a:lnTo>
                      <a:pt x="7" y="213"/>
                    </a:lnTo>
                    <a:lnTo>
                      <a:pt x="18" y="182"/>
                    </a:lnTo>
                    <a:lnTo>
                      <a:pt x="34" y="145"/>
                    </a:lnTo>
                    <a:lnTo>
                      <a:pt x="52" y="105"/>
                    </a:lnTo>
                    <a:lnTo>
                      <a:pt x="106" y="58"/>
                    </a:lnTo>
                  </a:path>
                </a:pathLst>
              </a:custGeom>
              <a:solidFill>
                <a:srgbClr val="00202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7" name="Freeform 391"/>
              <p:cNvSpPr>
                <a:spLocks/>
              </p:cNvSpPr>
              <p:nvPr/>
            </p:nvSpPr>
            <p:spPr bwMode="auto">
              <a:xfrm>
                <a:off x="646" y="2453"/>
                <a:ext cx="547" cy="522"/>
              </a:xfrm>
              <a:custGeom>
                <a:avLst/>
                <a:gdLst>
                  <a:gd name="T0" fmla="*/ 51 w 547"/>
                  <a:gd name="T1" fmla="*/ 0 h 522"/>
                  <a:gd name="T2" fmla="*/ 84 w 547"/>
                  <a:gd name="T3" fmla="*/ 6 h 522"/>
                  <a:gd name="T4" fmla="*/ 114 w 547"/>
                  <a:gd name="T5" fmla="*/ 25 h 522"/>
                  <a:gd name="T6" fmla="*/ 129 w 547"/>
                  <a:gd name="T7" fmla="*/ 54 h 522"/>
                  <a:gd name="T8" fmla="*/ 131 w 547"/>
                  <a:gd name="T9" fmla="*/ 92 h 522"/>
                  <a:gd name="T10" fmla="*/ 142 w 547"/>
                  <a:gd name="T11" fmla="*/ 147 h 522"/>
                  <a:gd name="T12" fmla="*/ 159 w 547"/>
                  <a:gd name="T13" fmla="*/ 197 h 522"/>
                  <a:gd name="T14" fmla="*/ 182 w 547"/>
                  <a:gd name="T15" fmla="*/ 254 h 522"/>
                  <a:gd name="T16" fmla="*/ 194 w 547"/>
                  <a:gd name="T17" fmla="*/ 300 h 522"/>
                  <a:gd name="T18" fmla="*/ 211 w 547"/>
                  <a:gd name="T19" fmla="*/ 345 h 522"/>
                  <a:gd name="T20" fmla="*/ 161 w 547"/>
                  <a:gd name="T21" fmla="*/ 364 h 522"/>
                  <a:gd name="T22" fmla="*/ 217 w 547"/>
                  <a:gd name="T23" fmla="*/ 356 h 522"/>
                  <a:gd name="T24" fmla="*/ 228 w 547"/>
                  <a:gd name="T25" fmla="*/ 375 h 522"/>
                  <a:gd name="T26" fmla="*/ 206 w 547"/>
                  <a:gd name="T27" fmla="*/ 396 h 522"/>
                  <a:gd name="T28" fmla="*/ 239 w 547"/>
                  <a:gd name="T29" fmla="*/ 383 h 522"/>
                  <a:gd name="T30" fmla="*/ 278 w 547"/>
                  <a:gd name="T31" fmla="*/ 397 h 522"/>
                  <a:gd name="T32" fmla="*/ 329 w 547"/>
                  <a:gd name="T33" fmla="*/ 410 h 522"/>
                  <a:gd name="T34" fmla="*/ 393 w 547"/>
                  <a:gd name="T35" fmla="*/ 428 h 522"/>
                  <a:gd name="T36" fmla="*/ 440 w 547"/>
                  <a:gd name="T37" fmla="*/ 432 h 522"/>
                  <a:gd name="T38" fmla="*/ 497 w 547"/>
                  <a:gd name="T39" fmla="*/ 439 h 522"/>
                  <a:gd name="T40" fmla="*/ 533 w 547"/>
                  <a:gd name="T41" fmla="*/ 436 h 522"/>
                  <a:gd name="T42" fmla="*/ 539 w 547"/>
                  <a:gd name="T43" fmla="*/ 448 h 522"/>
                  <a:gd name="T44" fmla="*/ 546 w 547"/>
                  <a:gd name="T45" fmla="*/ 473 h 522"/>
                  <a:gd name="T46" fmla="*/ 546 w 547"/>
                  <a:gd name="T47" fmla="*/ 490 h 522"/>
                  <a:gd name="T48" fmla="*/ 507 w 547"/>
                  <a:gd name="T49" fmla="*/ 506 h 522"/>
                  <a:gd name="T50" fmla="*/ 501 w 547"/>
                  <a:gd name="T51" fmla="*/ 492 h 522"/>
                  <a:gd name="T52" fmla="*/ 492 w 547"/>
                  <a:gd name="T53" fmla="*/ 506 h 522"/>
                  <a:gd name="T54" fmla="*/ 435 w 547"/>
                  <a:gd name="T55" fmla="*/ 512 h 522"/>
                  <a:gd name="T56" fmla="*/ 328 w 547"/>
                  <a:gd name="T57" fmla="*/ 521 h 522"/>
                  <a:gd name="T58" fmla="*/ 192 w 547"/>
                  <a:gd name="T59" fmla="*/ 495 h 522"/>
                  <a:gd name="T60" fmla="*/ 161 w 547"/>
                  <a:gd name="T61" fmla="*/ 487 h 522"/>
                  <a:gd name="T62" fmla="*/ 119 w 547"/>
                  <a:gd name="T63" fmla="*/ 417 h 522"/>
                  <a:gd name="T64" fmla="*/ 60 w 547"/>
                  <a:gd name="T65" fmla="*/ 296 h 522"/>
                  <a:gd name="T66" fmla="*/ 18 w 547"/>
                  <a:gd name="T67" fmla="*/ 163 h 522"/>
                  <a:gd name="T68" fmla="*/ 0 w 547"/>
                  <a:gd name="T69" fmla="*/ 111 h 522"/>
                  <a:gd name="T70" fmla="*/ 5 w 547"/>
                  <a:gd name="T71" fmla="*/ 55 h 522"/>
                  <a:gd name="T72" fmla="*/ 26 w 547"/>
                  <a:gd name="T73" fmla="*/ 16 h 522"/>
                  <a:gd name="T74" fmla="*/ 51 w 547"/>
                  <a:gd name="T75" fmla="*/ 0 h 52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47"/>
                  <a:gd name="T115" fmla="*/ 0 h 522"/>
                  <a:gd name="T116" fmla="*/ 547 w 547"/>
                  <a:gd name="T117" fmla="*/ 522 h 52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47" h="522">
                    <a:moveTo>
                      <a:pt x="51" y="0"/>
                    </a:moveTo>
                    <a:lnTo>
                      <a:pt x="84" y="6"/>
                    </a:lnTo>
                    <a:lnTo>
                      <a:pt x="114" y="25"/>
                    </a:lnTo>
                    <a:lnTo>
                      <a:pt x="129" y="54"/>
                    </a:lnTo>
                    <a:lnTo>
                      <a:pt x="131" y="92"/>
                    </a:lnTo>
                    <a:lnTo>
                      <a:pt x="142" y="147"/>
                    </a:lnTo>
                    <a:lnTo>
                      <a:pt x="159" y="197"/>
                    </a:lnTo>
                    <a:lnTo>
                      <a:pt x="182" y="254"/>
                    </a:lnTo>
                    <a:lnTo>
                      <a:pt x="194" y="300"/>
                    </a:lnTo>
                    <a:lnTo>
                      <a:pt x="211" y="345"/>
                    </a:lnTo>
                    <a:lnTo>
                      <a:pt x="161" y="364"/>
                    </a:lnTo>
                    <a:lnTo>
                      <a:pt x="217" y="356"/>
                    </a:lnTo>
                    <a:lnTo>
                      <a:pt x="228" y="375"/>
                    </a:lnTo>
                    <a:lnTo>
                      <a:pt x="206" y="396"/>
                    </a:lnTo>
                    <a:lnTo>
                      <a:pt x="239" y="383"/>
                    </a:lnTo>
                    <a:lnTo>
                      <a:pt x="278" y="397"/>
                    </a:lnTo>
                    <a:lnTo>
                      <a:pt x="329" y="410"/>
                    </a:lnTo>
                    <a:lnTo>
                      <a:pt x="393" y="428"/>
                    </a:lnTo>
                    <a:lnTo>
                      <a:pt x="440" y="432"/>
                    </a:lnTo>
                    <a:lnTo>
                      <a:pt x="497" y="439"/>
                    </a:lnTo>
                    <a:lnTo>
                      <a:pt x="533" y="436"/>
                    </a:lnTo>
                    <a:lnTo>
                      <a:pt x="539" y="448"/>
                    </a:lnTo>
                    <a:lnTo>
                      <a:pt x="546" y="473"/>
                    </a:lnTo>
                    <a:lnTo>
                      <a:pt x="546" y="490"/>
                    </a:lnTo>
                    <a:lnTo>
                      <a:pt x="507" y="506"/>
                    </a:lnTo>
                    <a:lnTo>
                      <a:pt x="501" y="492"/>
                    </a:lnTo>
                    <a:lnTo>
                      <a:pt x="492" y="506"/>
                    </a:lnTo>
                    <a:lnTo>
                      <a:pt x="435" y="512"/>
                    </a:lnTo>
                    <a:lnTo>
                      <a:pt x="328" y="521"/>
                    </a:lnTo>
                    <a:lnTo>
                      <a:pt x="192" y="495"/>
                    </a:lnTo>
                    <a:lnTo>
                      <a:pt x="161" y="487"/>
                    </a:lnTo>
                    <a:lnTo>
                      <a:pt x="119" y="417"/>
                    </a:lnTo>
                    <a:lnTo>
                      <a:pt x="60" y="296"/>
                    </a:lnTo>
                    <a:lnTo>
                      <a:pt x="18" y="163"/>
                    </a:lnTo>
                    <a:lnTo>
                      <a:pt x="0" y="111"/>
                    </a:lnTo>
                    <a:lnTo>
                      <a:pt x="5" y="55"/>
                    </a:lnTo>
                    <a:lnTo>
                      <a:pt x="26" y="16"/>
                    </a:lnTo>
                    <a:lnTo>
                      <a:pt x="51" y="0"/>
                    </a:lnTo>
                  </a:path>
                </a:pathLst>
              </a:custGeom>
              <a:solidFill>
                <a:srgbClr val="00404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8" name="Freeform 392"/>
              <p:cNvSpPr>
                <a:spLocks/>
              </p:cNvSpPr>
              <p:nvPr/>
            </p:nvSpPr>
            <p:spPr bwMode="auto">
              <a:xfrm>
                <a:off x="716" y="2436"/>
                <a:ext cx="206" cy="403"/>
              </a:xfrm>
              <a:custGeom>
                <a:avLst/>
                <a:gdLst>
                  <a:gd name="T0" fmla="*/ 28 w 206"/>
                  <a:gd name="T1" fmla="*/ 0 h 403"/>
                  <a:gd name="T2" fmla="*/ 0 w 206"/>
                  <a:gd name="T3" fmla="*/ 22 h 403"/>
                  <a:gd name="T4" fmla="*/ 14 w 206"/>
                  <a:gd name="T5" fmla="*/ 31 h 403"/>
                  <a:gd name="T6" fmla="*/ 33 w 206"/>
                  <a:gd name="T7" fmla="*/ 56 h 403"/>
                  <a:gd name="T8" fmla="*/ 60 w 206"/>
                  <a:gd name="T9" fmla="*/ 78 h 403"/>
                  <a:gd name="T10" fmla="*/ 79 w 206"/>
                  <a:gd name="T11" fmla="*/ 148 h 403"/>
                  <a:gd name="T12" fmla="*/ 95 w 206"/>
                  <a:gd name="T13" fmla="*/ 189 h 403"/>
                  <a:gd name="T14" fmla="*/ 117 w 206"/>
                  <a:gd name="T15" fmla="*/ 222 h 403"/>
                  <a:gd name="T16" fmla="*/ 136 w 206"/>
                  <a:gd name="T17" fmla="*/ 251 h 403"/>
                  <a:gd name="T18" fmla="*/ 109 w 206"/>
                  <a:gd name="T19" fmla="*/ 229 h 403"/>
                  <a:gd name="T20" fmla="*/ 89 w 206"/>
                  <a:gd name="T21" fmla="*/ 193 h 403"/>
                  <a:gd name="T22" fmla="*/ 109 w 206"/>
                  <a:gd name="T23" fmla="*/ 248 h 403"/>
                  <a:gd name="T24" fmla="*/ 125 w 206"/>
                  <a:gd name="T25" fmla="*/ 295 h 403"/>
                  <a:gd name="T26" fmla="*/ 141 w 206"/>
                  <a:gd name="T27" fmla="*/ 342 h 403"/>
                  <a:gd name="T28" fmla="*/ 150 w 206"/>
                  <a:gd name="T29" fmla="*/ 367 h 403"/>
                  <a:gd name="T30" fmla="*/ 161 w 206"/>
                  <a:gd name="T31" fmla="*/ 381 h 403"/>
                  <a:gd name="T32" fmla="*/ 174 w 206"/>
                  <a:gd name="T33" fmla="*/ 394 h 403"/>
                  <a:gd name="T34" fmla="*/ 195 w 206"/>
                  <a:gd name="T35" fmla="*/ 402 h 403"/>
                  <a:gd name="T36" fmla="*/ 196 w 206"/>
                  <a:gd name="T37" fmla="*/ 376 h 403"/>
                  <a:gd name="T38" fmla="*/ 198 w 206"/>
                  <a:gd name="T39" fmla="*/ 349 h 403"/>
                  <a:gd name="T40" fmla="*/ 205 w 206"/>
                  <a:gd name="T41" fmla="*/ 320 h 403"/>
                  <a:gd name="T42" fmla="*/ 205 w 206"/>
                  <a:gd name="T43" fmla="*/ 292 h 403"/>
                  <a:gd name="T44" fmla="*/ 195 w 206"/>
                  <a:gd name="T45" fmla="*/ 256 h 403"/>
                  <a:gd name="T46" fmla="*/ 182 w 206"/>
                  <a:gd name="T47" fmla="*/ 231 h 403"/>
                  <a:gd name="T48" fmla="*/ 165 w 206"/>
                  <a:gd name="T49" fmla="*/ 214 h 403"/>
                  <a:gd name="T50" fmla="*/ 143 w 206"/>
                  <a:gd name="T51" fmla="*/ 193 h 403"/>
                  <a:gd name="T52" fmla="*/ 117 w 206"/>
                  <a:gd name="T53" fmla="*/ 159 h 403"/>
                  <a:gd name="T54" fmla="*/ 93 w 206"/>
                  <a:gd name="T55" fmla="*/ 118 h 403"/>
                  <a:gd name="T56" fmla="*/ 115 w 206"/>
                  <a:gd name="T57" fmla="*/ 140 h 403"/>
                  <a:gd name="T58" fmla="*/ 134 w 206"/>
                  <a:gd name="T59" fmla="*/ 170 h 403"/>
                  <a:gd name="T60" fmla="*/ 158 w 206"/>
                  <a:gd name="T61" fmla="*/ 200 h 403"/>
                  <a:gd name="T62" fmla="*/ 135 w 206"/>
                  <a:gd name="T63" fmla="*/ 157 h 403"/>
                  <a:gd name="T64" fmla="*/ 111 w 206"/>
                  <a:gd name="T65" fmla="*/ 102 h 403"/>
                  <a:gd name="T66" fmla="*/ 82 w 206"/>
                  <a:gd name="T67" fmla="*/ 41 h 403"/>
                  <a:gd name="T68" fmla="*/ 66 w 206"/>
                  <a:gd name="T69" fmla="*/ 23 h 403"/>
                  <a:gd name="T70" fmla="*/ 28 w 206"/>
                  <a:gd name="T71" fmla="*/ 0 h 40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6"/>
                  <a:gd name="T109" fmla="*/ 0 h 403"/>
                  <a:gd name="T110" fmla="*/ 206 w 206"/>
                  <a:gd name="T111" fmla="*/ 403 h 40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6" h="403">
                    <a:moveTo>
                      <a:pt x="28" y="0"/>
                    </a:moveTo>
                    <a:lnTo>
                      <a:pt x="0" y="22"/>
                    </a:lnTo>
                    <a:lnTo>
                      <a:pt x="14" y="31"/>
                    </a:lnTo>
                    <a:lnTo>
                      <a:pt x="33" y="56"/>
                    </a:lnTo>
                    <a:lnTo>
                      <a:pt x="60" y="78"/>
                    </a:lnTo>
                    <a:lnTo>
                      <a:pt x="79" y="148"/>
                    </a:lnTo>
                    <a:lnTo>
                      <a:pt x="95" y="189"/>
                    </a:lnTo>
                    <a:lnTo>
                      <a:pt x="117" y="222"/>
                    </a:lnTo>
                    <a:lnTo>
                      <a:pt x="136" y="251"/>
                    </a:lnTo>
                    <a:lnTo>
                      <a:pt x="109" y="229"/>
                    </a:lnTo>
                    <a:lnTo>
                      <a:pt x="89" y="193"/>
                    </a:lnTo>
                    <a:lnTo>
                      <a:pt x="109" y="248"/>
                    </a:lnTo>
                    <a:lnTo>
                      <a:pt x="125" y="295"/>
                    </a:lnTo>
                    <a:lnTo>
                      <a:pt x="141" y="342"/>
                    </a:lnTo>
                    <a:lnTo>
                      <a:pt x="150" y="367"/>
                    </a:lnTo>
                    <a:lnTo>
                      <a:pt x="161" y="381"/>
                    </a:lnTo>
                    <a:lnTo>
                      <a:pt x="174" y="394"/>
                    </a:lnTo>
                    <a:lnTo>
                      <a:pt x="195" y="402"/>
                    </a:lnTo>
                    <a:lnTo>
                      <a:pt x="196" y="376"/>
                    </a:lnTo>
                    <a:lnTo>
                      <a:pt x="198" y="349"/>
                    </a:lnTo>
                    <a:lnTo>
                      <a:pt x="205" y="320"/>
                    </a:lnTo>
                    <a:lnTo>
                      <a:pt x="205" y="292"/>
                    </a:lnTo>
                    <a:lnTo>
                      <a:pt x="195" y="256"/>
                    </a:lnTo>
                    <a:lnTo>
                      <a:pt x="182" y="231"/>
                    </a:lnTo>
                    <a:lnTo>
                      <a:pt x="165" y="214"/>
                    </a:lnTo>
                    <a:lnTo>
                      <a:pt x="143" y="193"/>
                    </a:lnTo>
                    <a:lnTo>
                      <a:pt x="117" y="159"/>
                    </a:lnTo>
                    <a:lnTo>
                      <a:pt x="93" y="118"/>
                    </a:lnTo>
                    <a:lnTo>
                      <a:pt x="115" y="140"/>
                    </a:lnTo>
                    <a:lnTo>
                      <a:pt x="134" y="170"/>
                    </a:lnTo>
                    <a:lnTo>
                      <a:pt x="158" y="200"/>
                    </a:lnTo>
                    <a:lnTo>
                      <a:pt x="135" y="157"/>
                    </a:lnTo>
                    <a:lnTo>
                      <a:pt x="111" y="102"/>
                    </a:lnTo>
                    <a:lnTo>
                      <a:pt x="82" y="41"/>
                    </a:lnTo>
                    <a:lnTo>
                      <a:pt x="66" y="23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00404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9" name="Freeform 393"/>
              <p:cNvSpPr>
                <a:spLocks/>
              </p:cNvSpPr>
              <p:nvPr/>
            </p:nvSpPr>
            <p:spPr bwMode="auto">
              <a:xfrm>
                <a:off x="558" y="2411"/>
                <a:ext cx="841" cy="1209"/>
              </a:xfrm>
              <a:custGeom>
                <a:avLst/>
                <a:gdLst>
                  <a:gd name="T0" fmla="*/ 126 w 841"/>
                  <a:gd name="T1" fmla="*/ 56 h 1209"/>
                  <a:gd name="T2" fmla="*/ 91 w 841"/>
                  <a:gd name="T3" fmla="*/ 147 h 1209"/>
                  <a:gd name="T4" fmla="*/ 75 w 841"/>
                  <a:gd name="T5" fmla="*/ 273 h 1209"/>
                  <a:gd name="T6" fmla="*/ 89 w 841"/>
                  <a:gd name="T7" fmla="*/ 231 h 1209"/>
                  <a:gd name="T8" fmla="*/ 122 w 841"/>
                  <a:gd name="T9" fmla="*/ 298 h 1209"/>
                  <a:gd name="T10" fmla="*/ 125 w 841"/>
                  <a:gd name="T11" fmla="*/ 430 h 1209"/>
                  <a:gd name="T12" fmla="*/ 133 w 841"/>
                  <a:gd name="T13" fmla="*/ 383 h 1209"/>
                  <a:gd name="T14" fmla="*/ 202 w 841"/>
                  <a:gd name="T15" fmla="*/ 483 h 1209"/>
                  <a:gd name="T16" fmla="*/ 305 w 841"/>
                  <a:gd name="T17" fmla="*/ 556 h 1209"/>
                  <a:gd name="T18" fmla="*/ 306 w 841"/>
                  <a:gd name="T19" fmla="*/ 596 h 1209"/>
                  <a:gd name="T20" fmla="*/ 330 w 841"/>
                  <a:gd name="T21" fmla="*/ 589 h 1209"/>
                  <a:gd name="T22" fmla="*/ 347 w 841"/>
                  <a:gd name="T23" fmla="*/ 646 h 1209"/>
                  <a:gd name="T24" fmla="*/ 350 w 841"/>
                  <a:gd name="T25" fmla="*/ 682 h 1209"/>
                  <a:gd name="T26" fmla="*/ 272 w 841"/>
                  <a:gd name="T27" fmla="*/ 744 h 1209"/>
                  <a:gd name="T28" fmla="*/ 383 w 841"/>
                  <a:gd name="T29" fmla="*/ 716 h 1209"/>
                  <a:gd name="T30" fmla="*/ 317 w 841"/>
                  <a:gd name="T31" fmla="*/ 773 h 1209"/>
                  <a:gd name="T32" fmla="*/ 420 w 841"/>
                  <a:gd name="T33" fmla="*/ 730 h 1209"/>
                  <a:gd name="T34" fmla="*/ 416 w 841"/>
                  <a:gd name="T35" fmla="*/ 766 h 1209"/>
                  <a:gd name="T36" fmla="*/ 456 w 841"/>
                  <a:gd name="T37" fmla="*/ 749 h 1209"/>
                  <a:gd name="T38" fmla="*/ 679 w 841"/>
                  <a:gd name="T39" fmla="*/ 829 h 1209"/>
                  <a:gd name="T40" fmla="*/ 792 w 841"/>
                  <a:gd name="T41" fmla="*/ 944 h 1209"/>
                  <a:gd name="T42" fmla="*/ 761 w 841"/>
                  <a:gd name="T43" fmla="*/ 1208 h 1209"/>
                  <a:gd name="T44" fmla="*/ 623 w 841"/>
                  <a:gd name="T45" fmla="*/ 1127 h 1209"/>
                  <a:gd name="T46" fmla="*/ 500 w 841"/>
                  <a:gd name="T47" fmla="*/ 1031 h 1209"/>
                  <a:gd name="T48" fmla="*/ 555 w 841"/>
                  <a:gd name="T49" fmla="*/ 1012 h 1209"/>
                  <a:gd name="T50" fmla="*/ 515 w 841"/>
                  <a:gd name="T51" fmla="*/ 1001 h 1209"/>
                  <a:gd name="T52" fmla="*/ 433 w 841"/>
                  <a:gd name="T53" fmla="*/ 1012 h 1209"/>
                  <a:gd name="T54" fmla="*/ 596 w 841"/>
                  <a:gd name="T55" fmla="*/ 929 h 1209"/>
                  <a:gd name="T56" fmla="*/ 117 w 841"/>
                  <a:gd name="T57" fmla="*/ 1000 h 1209"/>
                  <a:gd name="T58" fmla="*/ 18 w 841"/>
                  <a:gd name="T59" fmla="*/ 947 h 1209"/>
                  <a:gd name="T60" fmla="*/ 15 w 841"/>
                  <a:gd name="T61" fmla="*/ 836 h 1209"/>
                  <a:gd name="T62" fmla="*/ 60 w 841"/>
                  <a:gd name="T63" fmla="*/ 687 h 1209"/>
                  <a:gd name="T64" fmla="*/ 167 w 841"/>
                  <a:gd name="T65" fmla="*/ 758 h 1209"/>
                  <a:gd name="T66" fmla="*/ 102 w 841"/>
                  <a:gd name="T67" fmla="*/ 646 h 1209"/>
                  <a:gd name="T68" fmla="*/ 165 w 841"/>
                  <a:gd name="T69" fmla="*/ 621 h 1209"/>
                  <a:gd name="T70" fmla="*/ 133 w 841"/>
                  <a:gd name="T71" fmla="*/ 561 h 1209"/>
                  <a:gd name="T72" fmla="*/ 98 w 841"/>
                  <a:gd name="T73" fmla="*/ 586 h 1209"/>
                  <a:gd name="T74" fmla="*/ 28 w 841"/>
                  <a:gd name="T75" fmla="*/ 420 h 1209"/>
                  <a:gd name="T76" fmla="*/ 25 w 841"/>
                  <a:gd name="T77" fmla="*/ 257 h 1209"/>
                  <a:gd name="T78" fmla="*/ 9 w 841"/>
                  <a:gd name="T79" fmla="*/ 354 h 1209"/>
                  <a:gd name="T80" fmla="*/ 1 w 841"/>
                  <a:gd name="T81" fmla="*/ 236 h 1209"/>
                  <a:gd name="T82" fmla="*/ 53 w 841"/>
                  <a:gd name="T83" fmla="*/ 122 h 1209"/>
                  <a:gd name="T84" fmla="*/ 0 w 841"/>
                  <a:gd name="T85" fmla="*/ 223 h 1209"/>
                  <a:gd name="T86" fmla="*/ 32 w 841"/>
                  <a:gd name="T87" fmla="*/ 100 h 1209"/>
                  <a:gd name="T88" fmla="*/ 106 w 841"/>
                  <a:gd name="T89" fmla="*/ 0 h 120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41"/>
                  <a:gd name="T136" fmla="*/ 0 h 1209"/>
                  <a:gd name="T137" fmla="*/ 841 w 841"/>
                  <a:gd name="T138" fmla="*/ 1209 h 120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41" h="1209">
                    <a:moveTo>
                      <a:pt x="175" y="22"/>
                    </a:moveTo>
                    <a:lnTo>
                      <a:pt x="151" y="46"/>
                    </a:lnTo>
                    <a:lnTo>
                      <a:pt x="126" y="56"/>
                    </a:lnTo>
                    <a:lnTo>
                      <a:pt x="98" y="92"/>
                    </a:lnTo>
                    <a:lnTo>
                      <a:pt x="92" y="115"/>
                    </a:lnTo>
                    <a:lnTo>
                      <a:pt x="91" y="147"/>
                    </a:lnTo>
                    <a:lnTo>
                      <a:pt x="91" y="177"/>
                    </a:lnTo>
                    <a:lnTo>
                      <a:pt x="84" y="223"/>
                    </a:lnTo>
                    <a:lnTo>
                      <a:pt x="75" y="273"/>
                    </a:lnTo>
                    <a:lnTo>
                      <a:pt x="71" y="324"/>
                    </a:lnTo>
                    <a:lnTo>
                      <a:pt x="84" y="270"/>
                    </a:lnTo>
                    <a:lnTo>
                      <a:pt x="89" y="231"/>
                    </a:lnTo>
                    <a:lnTo>
                      <a:pt x="95" y="204"/>
                    </a:lnTo>
                    <a:lnTo>
                      <a:pt x="106" y="249"/>
                    </a:lnTo>
                    <a:lnTo>
                      <a:pt x="122" y="298"/>
                    </a:lnTo>
                    <a:lnTo>
                      <a:pt x="129" y="326"/>
                    </a:lnTo>
                    <a:lnTo>
                      <a:pt x="126" y="375"/>
                    </a:lnTo>
                    <a:lnTo>
                      <a:pt x="125" y="430"/>
                    </a:lnTo>
                    <a:lnTo>
                      <a:pt x="127" y="483"/>
                    </a:lnTo>
                    <a:lnTo>
                      <a:pt x="130" y="424"/>
                    </a:lnTo>
                    <a:lnTo>
                      <a:pt x="133" y="383"/>
                    </a:lnTo>
                    <a:lnTo>
                      <a:pt x="140" y="348"/>
                    </a:lnTo>
                    <a:lnTo>
                      <a:pt x="174" y="433"/>
                    </a:lnTo>
                    <a:lnTo>
                      <a:pt x="202" y="483"/>
                    </a:lnTo>
                    <a:lnTo>
                      <a:pt x="216" y="503"/>
                    </a:lnTo>
                    <a:lnTo>
                      <a:pt x="236" y="537"/>
                    </a:lnTo>
                    <a:lnTo>
                      <a:pt x="305" y="556"/>
                    </a:lnTo>
                    <a:lnTo>
                      <a:pt x="338" y="561"/>
                    </a:lnTo>
                    <a:lnTo>
                      <a:pt x="328" y="579"/>
                    </a:lnTo>
                    <a:lnTo>
                      <a:pt x="306" y="596"/>
                    </a:lnTo>
                    <a:lnTo>
                      <a:pt x="236" y="637"/>
                    </a:lnTo>
                    <a:lnTo>
                      <a:pt x="295" y="615"/>
                    </a:lnTo>
                    <a:lnTo>
                      <a:pt x="330" y="589"/>
                    </a:lnTo>
                    <a:lnTo>
                      <a:pt x="362" y="565"/>
                    </a:lnTo>
                    <a:lnTo>
                      <a:pt x="359" y="618"/>
                    </a:lnTo>
                    <a:lnTo>
                      <a:pt x="347" y="646"/>
                    </a:lnTo>
                    <a:lnTo>
                      <a:pt x="310" y="665"/>
                    </a:lnTo>
                    <a:lnTo>
                      <a:pt x="350" y="663"/>
                    </a:lnTo>
                    <a:lnTo>
                      <a:pt x="350" y="682"/>
                    </a:lnTo>
                    <a:lnTo>
                      <a:pt x="347" y="700"/>
                    </a:lnTo>
                    <a:lnTo>
                      <a:pt x="330" y="714"/>
                    </a:lnTo>
                    <a:lnTo>
                      <a:pt x="272" y="744"/>
                    </a:lnTo>
                    <a:lnTo>
                      <a:pt x="350" y="716"/>
                    </a:lnTo>
                    <a:lnTo>
                      <a:pt x="368" y="712"/>
                    </a:lnTo>
                    <a:lnTo>
                      <a:pt x="383" y="716"/>
                    </a:lnTo>
                    <a:lnTo>
                      <a:pt x="382" y="731"/>
                    </a:lnTo>
                    <a:lnTo>
                      <a:pt x="363" y="747"/>
                    </a:lnTo>
                    <a:lnTo>
                      <a:pt x="317" y="773"/>
                    </a:lnTo>
                    <a:lnTo>
                      <a:pt x="383" y="747"/>
                    </a:lnTo>
                    <a:lnTo>
                      <a:pt x="402" y="725"/>
                    </a:lnTo>
                    <a:lnTo>
                      <a:pt x="420" y="730"/>
                    </a:lnTo>
                    <a:lnTo>
                      <a:pt x="436" y="737"/>
                    </a:lnTo>
                    <a:lnTo>
                      <a:pt x="430" y="754"/>
                    </a:lnTo>
                    <a:lnTo>
                      <a:pt x="416" y="766"/>
                    </a:lnTo>
                    <a:lnTo>
                      <a:pt x="382" y="788"/>
                    </a:lnTo>
                    <a:lnTo>
                      <a:pt x="430" y="771"/>
                    </a:lnTo>
                    <a:lnTo>
                      <a:pt x="456" y="749"/>
                    </a:lnTo>
                    <a:lnTo>
                      <a:pt x="488" y="759"/>
                    </a:lnTo>
                    <a:lnTo>
                      <a:pt x="590" y="796"/>
                    </a:lnTo>
                    <a:lnTo>
                      <a:pt x="679" y="829"/>
                    </a:lnTo>
                    <a:lnTo>
                      <a:pt x="744" y="857"/>
                    </a:lnTo>
                    <a:lnTo>
                      <a:pt x="767" y="894"/>
                    </a:lnTo>
                    <a:lnTo>
                      <a:pt x="792" y="944"/>
                    </a:lnTo>
                    <a:lnTo>
                      <a:pt x="824" y="1036"/>
                    </a:lnTo>
                    <a:lnTo>
                      <a:pt x="840" y="1188"/>
                    </a:lnTo>
                    <a:lnTo>
                      <a:pt x="761" y="1208"/>
                    </a:lnTo>
                    <a:lnTo>
                      <a:pt x="693" y="1201"/>
                    </a:lnTo>
                    <a:lnTo>
                      <a:pt x="617" y="1182"/>
                    </a:lnTo>
                    <a:lnTo>
                      <a:pt x="623" y="1127"/>
                    </a:lnTo>
                    <a:lnTo>
                      <a:pt x="651" y="1044"/>
                    </a:lnTo>
                    <a:lnTo>
                      <a:pt x="523" y="1036"/>
                    </a:lnTo>
                    <a:lnTo>
                      <a:pt x="500" y="1031"/>
                    </a:lnTo>
                    <a:lnTo>
                      <a:pt x="576" y="1015"/>
                    </a:lnTo>
                    <a:lnTo>
                      <a:pt x="697" y="966"/>
                    </a:lnTo>
                    <a:lnTo>
                      <a:pt x="555" y="1012"/>
                    </a:lnTo>
                    <a:lnTo>
                      <a:pt x="490" y="1025"/>
                    </a:lnTo>
                    <a:lnTo>
                      <a:pt x="444" y="1015"/>
                    </a:lnTo>
                    <a:lnTo>
                      <a:pt x="515" y="1001"/>
                    </a:lnTo>
                    <a:lnTo>
                      <a:pt x="664" y="952"/>
                    </a:lnTo>
                    <a:lnTo>
                      <a:pt x="502" y="997"/>
                    </a:lnTo>
                    <a:lnTo>
                      <a:pt x="433" y="1012"/>
                    </a:lnTo>
                    <a:lnTo>
                      <a:pt x="422" y="1006"/>
                    </a:lnTo>
                    <a:lnTo>
                      <a:pt x="487" y="982"/>
                    </a:lnTo>
                    <a:lnTo>
                      <a:pt x="596" y="929"/>
                    </a:lnTo>
                    <a:lnTo>
                      <a:pt x="468" y="983"/>
                    </a:lnTo>
                    <a:lnTo>
                      <a:pt x="402" y="1002"/>
                    </a:lnTo>
                    <a:lnTo>
                      <a:pt x="117" y="1000"/>
                    </a:lnTo>
                    <a:lnTo>
                      <a:pt x="82" y="991"/>
                    </a:lnTo>
                    <a:lnTo>
                      <a:pt x="50" y="979"/>
                    </a:lnTo>
                    <a:lnTo>
                      <a:pt x="18" y="947"/>
                    </a:lnTo>
                    <a:lnTo>
                      <a:pt x="11" y="912"/>
                    </a:lnTo>
                    <a:lnTo>
                      <a:pt x="8" y="882"/>
                    </a:lnTo>
                    <a:lnTo>
                      <a:pt x="15" y="836"/>
                    </a:lnTo>
                    <a:lnTo>
                      <a:pt x="37" y="775"/>
                    </a:lnTo>
                    <a:lnTo>
                      <a:pt x="53" y="728"/>
                    </a:lnTo>
                    <a:lnTo>
                      <a:pt x="60" y="687"/>
                    </a:lnTo>
                    <a:lnTo>
                      <a:pt x="84" y="681"/>
                    </a:lnTo>
                    <a:lnTo>
                      <a:pt x="105" y="711"/>
                    </a:lnTo>
                    <a:lnTo>
                      <a:pt x="167" y="758"/>
                    </a:lnTo>
                    <a:lnTo>
                      <a:pt x="112" y="706"/>
                    </a:lnTo>
                    <a:lnTo>
                      <a:pt x="95" y="678"/>
                    </a:lnTo>
                    <a:lnTo>
                      <a:pt x="102" y="646"/>
                    </a:lnTo>
                    <a:lnTo>
                      <a:pt x="175" y="625"/>
                    </a:lnTo>
                    <a:lnTo>
                      <a:pt x="227" y="595"/>
                    </a:lnTo>
                    <a:lnTo>
                      <a:pt x="165" y="621"/>
                    </a:lnTo>
                    <a:lnTo>
                      <a:pt x="103" y="636"/>
                    </a:lnTo>
                    <a:lnTo>
                      <a:pt x="106" y="592"/>
                    </a:lnTo>
                    <a:lnTo>
                      <a:pt x="133" y="561"/>
                    </a:lnTo>
                    <a:lnTo>
                      <a:pt x="153" y="513"/>
                    </a:lnTo>
                    <a:lnTo>
                      <a:pt x="127" y="556"/>
                    </a:lnTo>
                    <a:lnTo>
                      <a:pt x="98" y="586"/>
                    </a:lnTo>
                    <a:lnTo>
                      <a:pt x="69" y="581"/>
                    </a:lnTo>
                    <a:lnTo>
                      <a:pt x="52" y="502"/>
                    </a:lnTo>
                    <a:lnTo>
                      <a:pt x="28" y="420"/>
                    </a:lnTo>
                    <a:lnTo>
                      <a:pt x="16" y="366"/>
                    </a:lnTo>
                    <a:lnTo>
                      <a:pt x="18" y="316"/>
                    </a:lnTo>
                    <a:lnTo>
                      <a:pt x="25" y="257"/>
                    </a:lnTo>
                    <a:lnTo>
                      <a:pt x="16" y="289"/>
                    </a:lnTo>
                    <a:lnTo>
                      <a:pt x="11" y="324"/>
                    </a:lnTo>
                    <a:lnTo>
                      <a:pt x="9" y="354"/>
                    </a:lnTo>
                    <a:lnTo>
                      <a:pt x="2" y="303"/>
                    </a:lnTo>
                    <a:lnTo>
                      <a:pt x="1" y="264"/>
                    </a:lnTo>
                    <a:lnTo>
                      <a:pt x="1" y="236"/>
                    </a:lnTo>
                    <a:lnTo>
                      <a:pt x="11" y="196"/>
                    </a:lnTo>
                    <a:lnTo>
                      <a:pt x="28" y="158"/>
                    </a:lnTo>
                    <a:lnTo>
                      <a:pt x="53" y="122"/>
                    </a:lnTo>
                    <a:lnTo>
                      <a:pt x="27" y="151"/>
                    </a:lnTo>
                    <a:lnTo>
                      <a:pt x="14" y="177"/>
                    </a:lnTo>
                    <a:lnTo>
                      <a:pt x="0" y="223"/>
                    </a:lnTo>
                    <a:lnTo>
                      <a:pt x="2" y="189"/>
                    </a:lnTo>
                    <a:lnTo>
                      <a:pt x="11" y="147"/>
                    </a:lnTo>
                    <a:lnTo>
                      <a:pt x="32" y="100"/>
                    </a:lnTo>
                    <a:lnTo>
                      <a:pt x="50" y="51"/>
                    </a:lnTo>
                    <a:lnTo>
                      <a:pt x="73" y="28"/>
                    </a:lnTo>
                    <a:lnTo>
                      <a:pt x="106" y="0"/>
                    </a:lnTo>
                    <a:lnTo>
                      <a:pt x="142" y="4"/>
                    </a:lnTo>
                    <a:lnTo>
                      <a:pt x="175" y="22"/>
                    </a:lnTo>
                  </a:path>
                </a:pathLst>
              </a:custGeom>
              <a:solidFill>
                <a:srgbClr val="00404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0" name="Freeform 394"/>
              <p:cNvSpPr>
                <a:spLocks/>
              </p:cNvSpPr>
              <p:nvPr/>
            </p:nvSpPr>
            <p:spPr bwMode="auto">
              <a:xfrm>
                <a:off x="613" y="3001"/>
                <a:ext cx="36" cy="86"/>
              </a:xfrm>
              <a:custGeom>
                <a:avLst/>
                <a:gdLst>
                  <a:gd name="T0" fmla="*/ 7 w 36"/>
                  <a:gd name="T1" fmla="*/ 0 h 86"/>
                  <a:gd name="T2" fmla="*/ 33 w 36"/>
                  <a:gd name="T3" fmla="*/ 5 h 86"/>
                  <a:gd name="T4" fmla="*/ 35 w 36"/>
                  <a:gd name="T5" fmla="*/ 38 h 86"/>
                  <a:gd name="T6" fmla="*/ 32 w 36"/>
                  <a:gd name="T7" fmla="*/ 74 h 86"/>
                  <a:gd name="T8" fmla="*/ 6 w 36"/>
                  <a:gd name="T9" fmla="*/ 85 h 86"/>
                  <a:gd name="T10" fmla="*/ 0 w 36"/>
                  <a:gd name="T11" fmla="*/ 71 h 86"/>
                  <a:gd name="T12" fmla="*/ 0 w 36"/>
                  <a:gd name="T13" fmla="*/ 21 h 86"/>
                  <a:gd name="T14" fmla="*/ 7 w 36"/>
                  <a:gd name="T15" fmla="*/ 0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"/>
                  <a:gd name="T25" fmla="*/ 0 h 86"/>
                  <a:gd name="T26" fmla="*/ 36 w 36"/>
                  <a:gd name="T27" fmla="*/ 86 h 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" h="86">
                    <a:moveTo>
                      <a:pt x="7" y="0"/>
                    </a:moveTo>
                    <a:lnTo>
                      <a:pt x="33" y="5"/>
                    </a:lnTo>
                    <a:lnTo>
                      <a:pt x="35" y="38"/>
                    </a:lnTo>
                    <a:lnTo>
                      <a:pt x="32" y="74"/>
                    </a:lnTo>
                    <a:lnTo>
                      <a:pt x="6" y="85"/>
                    </a:lnTo>
                    <a:lnTo>
                      <a:pt x="0" y="71"/>
                    </a:lnTo>
                    <a:lnTo>
                      <a:pt x="0" y="21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00404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1" name="Freeform 395"/>
              <p:cNvSpPr>
                <a:spLocks/>
              </p:cNvSpPr>
              <p:nvPr/>
            </p:nvSpPr>
            <p:spPr bwMode="auto">
              <a:xfrm>
                <a:off x="671" y="3291"/>
                <a:ext cx="386" cy="48"/>
              </a:xfrm>
              <a:custGeom>
                <a:avLst/>
                <a:gdLst>
                  <a:gd name="T0" fmla="*/ 385 w 386"/>
                  <a:gd name="T1" fmla="*/ 0 h 48"/>
                  <a:gd name="T2" fmla="*/ 280 w 386"/>
                  <a:gd name="T3" fmla="*/ 22 h 48"/>
                  <a:gd name="T4" fmla="*/ 201 w 386"/>
                  <a:gd name="T5" fmla="*/ 33 h 48"/>
                  <a:gd name="T6" fmla="*/ 120 w 386"/>
                  <a:gd name="T7" fmla="*/ 39 h 48"/>
                  <a:gd name="T8" fmla="*/ 58 w 386"/>
                  <a:gd name="T9" fmla="*/ 42 h 48"/>
                  <a:gd name="T10" fmla="*/ 0 w 386"/>
                  <a:gd name="T11" fmla="*/ 39 h 48"/>
                  <a:gd name="T12" fmla="*/ 56 w 386"/>
                  <a:gd name="T13" fmla="*/ 47 h 48"/>
                  <a:gd name="T14" fmla="*/ 149 w 386"/>
                  <a:gd name="T15" fmla="*/ 47 h 48"/>
                  <a:gd name="T16" fmla="*/ 249 w 386"/>
                  <a:gd name="T17" fmla="*/ 34 h 48"/>
                  <a:gd name="T18" fmla="*/ 301 w 386"/>
                  <a:gd name="T19" fmla="*/ 25 h 48"/>
                  <a:gd name="T20" fmla="*/ 385 w 386"/>
                  <a:gd name="T21" fmla="*/ 0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86"/>
                  <a:gd name="T34" fmla="*/ 0 h 48"/>
                  <a:gd name="T35" fmla="*/ 386 w 386"/>
                  <a:gd name="T36" fmla="*/ 48 h 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86" h="48">
                    <a:moveTo>
                      <a:pt x="385" y="0"/>
                    </a:moveTo>
                    <a:lnTo>
                      <a:pt x="280" y="22"/>
                    </a:lnTo>
                    <a:lnTo>
                      <a:pt x="201" y="33"/>
                    </a:lnTo>
                    <a:lnTo>
                      <a:pt x="120" y="39"/>
                    </a:lnTo>
                    <a:lnTo>
                      <a:pt x="58" y="42"/>
                    </a:lnTo>
                    <a:lnTo>
                      <a:pt x="0" y="39"/>
                    </a:lnTo>
                    <a:lnTo>
                      <a:pt x="56" y="47"/>
                    </a:lnTo>
                    <a:lnTo>
                      <a:pt x="149" y="47"/>
                    </a:lnTo>
                    <a:lnTo>
                      <a:pt x="249" y="34"/>
                    </a:lnTo>
                    <a:lnTo>
                      <a:pt x="301" y="25"/>
                    </a:lnTo>
                    <a:lnTo>
                      <a:pt x="385" y="0"/>
                    </a:lnTo>
                  </a:path>
                </a:pathLst>
              </a:custGeom>
              <a:solidFill>
                <a:srgbClr val="00202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792" name="Group 396"/>
              <p:cNvGrpSpPr>
                <a:grpSpLocks/>
              </p:cNvGrpSpPr>
              <p:nvPr/>
            </p:nvGrpSpPr>
            <p:grpSpPr bwMode="auto">
              <a:xfrm>
                <a:off x="339" y="2748"/>
                <a:ext cx="478" cy="709"/>
                <a:chOff x="339" y="2748"/>
                <a:chExt cx="478" cy="709"/>
              </a:xfrm>
            </p:grpSpPr>
            <p:sp>
              <p:nvSpPr>
                <p:cNvPr id="31793" name="Freeform 397"/>
                <p:cNvSpPr>
                  <a:spLocks/>
                </p:cNvSpPr>
                <p:nvPr/>
              </p:nvSpPr>
              <p:spPr bwMode="auto">
                <a:xfrm>
                  <a:off x="339" y="2748"/>
                  <a:ext cx="478" cy="709"/>
                </a:xfrm>
                <a:custGeom>
                  <a:avLst/>
                  <a:gdLst>
                    <a:gd name="T0" fmla="*/ 265 w 478"/>
                    <a:gd name="T1" fmla="*/ 103 h 709"/>
                    <a:gd name="T2" fmla="*/ 177 w 478"/>
                    <a:gd name="T3" fmla="*/ 95 h 709"/>
                    <a:gd name="T4" fmla="*/ 125 w 478"/>
                    <a:gd name="T5" fmla="*/ 80 h 709"/>
                    <a:gd name="T6" fmla="*/ 107 w 478"/>
                    <a:gd name="T7" fmla="*/ 53 h 709"/>
                    <a:gd name="T8" fmla="*/ 107 w 478"/>
                    <a:gd name="T9" fmla="*/ 30 h 709"/>
                    <a:gd name="T10" fmla="*/ 94 w 478"/>
                    <a:gd name="T11" fmla="*/ 10 h 709"/>
                    <a:gd name="T12" fmla="*/ 44 w 478"/>
                    <a:gd name="T13" fmla="*/ 0 h 709"/>
                    <a:gd name="T14" fmla="*/ 0 w 478"/>
                    <a:gd name="T15" fmla="*/ 3 h 709"/>
                    <a:gd name="T16" fmla="*/ 55 w 478"/>
                    <a:gd name="T17" fmla="*/ 552 h 709"/>
                    <a:gd name="T18" fmla="*/ 94 w 478"/>
                    <a:gd name="T19" fmla="*/ 601 h 709"/>
                    <a:gd name="T20" fmla="*/ 142 w 478"/>
                    <a:gd name="T21" fmla="*/ 651 h 709"/>
                    <a:gd name="T22" fmla="*/ 211 w 478"/>
                    <a:gd name="T23" fmla="*/ 689 h 709"/>
                    <a:gd name="T24" fmla="*/ 293 w 478"/>
                    <a:gd name="T25" fmla="*/ 701 h 709"/>
                    <a:gd name="T26" fmla="*/ 400 w 478"/>
                    <a:gd name="T27" fmla="*/ 708 h 709"/>
                    <a:gd name="T28" fmla="*/ 464 w 478"/>
                    <a:gd name="T29" fmla="*/ 698 h 709"/>
                    <a:gd name="T30" fmla="*/ 477 w 478"/>
                    <a:gd name="T31" fmla="*/ 659 h 709"/>
                    <a:gd name="T32" fmla="*/ 470 w 478"/>
                    <a:gd name="T33" fmla="*/ 609 h 709"/>
                    <a:gd name="T34" fmla="*/ 425 w 478"/>
                    <a:gd name="T35" fmla="*/ 456 h 709"/>
                    <a:gd name="T36" fmla="*/ 386 w 478"/>
                    <a:gd name="T37" fmla="*/ 302 h 709"/>
                    <a:gd name="T38" fmla="*/ 370 w 478"/>
                    <a:gd name="T39" fmla="*/ 188 h 709"/>
                    <a:gd name="T40" fmla="*/ 370 w 478"/>
                    <a:gd name="T41" fmla="*/ 156 h 709"/>
                    <a:gd name="T42" fmla="*/ 345 w 478"/>
                    <a:gd name="T43" fmla="*/ 115 h 709"/>
                    <a:gd name="T44" fmla="*/ 317 w 478"/>
                    <a:gd name="T45" fmla="*/ 103 h 709"/>
                    <a:gd name="T46" fmla="*/ 265 w 478"/>
                    <a:gd name="T47" fmla="*/ 103 h 70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78"/>
                    <a:gd name="T73" fmla="*/ 0 h 709"/>
                    <a:gd name="T74" fmla="*/ 478 w 478"/>
                    <a:gd name="T75" fmla="*/ 709 h 709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78" h="709">
                      <a:moveTo>
                        <a:pt x="265" y="103"/>
                      </a:moveTo>
                      <a:lnTo>
                        <a:pt x="177" y="95"/>
                      </a:lnTo>
                      <a:lnTo>
                        <a:pt x="125" y="80"/>
                      </a:lnTo>
                      <a:lnTo>
                        <a:pt x="107" y="53"/>
                      </a:lnTo>
                      <a:lnTo>
                        <a:pt x="107" y="30"/>
                      </a:lnTo>
                      <a:lnTo>
                        <a:pt x="94" y="10"/>
                      </a:lnTo>
                      <a:lnTo>
                        <a:pt x="44" y="0"/>
                      </a:lnTo>
                      <a:lnTo>
                        <a:pt x="0" y="3"/>
                      </a:lnTo>
                      <a:lnTo>
                        <a:pt x="55" y="552"/>
                      </a:lnTo>
                      <a:lnTo>
                        <a:pt x="94" y="601"/>
                      </a:lnTo>
                      <a:lnTo>
                        <a:pt x="142" y="651"/>
                      </a:lnTo>
                      <a:lnTo>
                        <a:pt x="211" y="689"/>
                      </a:lnTo>
                      <a:lnTo>
                        <a:pt x="293" y="701"/>
                      </a:lnTo>
                      <a:lnTo>
                        <a:pt x="400" y="708"/>
                      </a:lnTo>
                      <a:lnTo>
                        <a:pt x="464" y="698"/>
                      </a:lnTo>
                      <a:lnTo>
                        <a:pt x="477" y="659"/>
                      </a:lnTo>
                      <a:lnTo>
                        <a:pt x="470" y="609"/>
                      </a:lnTo>
                      <a:lnTo>
                        <a:pt x="425" y="456"/>
                      </a:lnTo>
                      <a:lnTo>
                        <a:pt x="386" y="302"/>
                      </a:lnTo>
                      <a:lnTo>
                        <a:pt x="370" y="188"/>
                      </a:lnTo>
                      <a:lnTo>
                        <a:pt x="370" y="156"/>
                      </a:lnTo>
                      <a:lnTo>
                        <a:pt x="345" y="115"/>
                      </a:lnTo>
                      <a:lnTo>
                        <a:pt x="317" y="103"/>
                      </a:lnTo>
                      <a:lnTo>
                        <a:pt x="265" y="103"/>
                      </a:lnTo>
                    </a:path>
                  </a:pathLst>
                </a:custGeom>
                <a:solidFill>
                  <a:srgbClr val="40404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94" name="Freeform 398"/>
                <p:cNvSpPr>
                  <a:spLocks/>
                </p:cNvSpPr>
                <p:nvPr/>
              </p:nvSpPr>
              <p:spPr bwMode="auto">
                <a:xfrm>
                  <a:off x="354" y="2782"/>
                  <a:ext cx="408" cy="646"/>
                </a:xfrm>
                <a:custGeom>
                  <a:avLst/>
                  <a:gdLst>
                    <a:gd name="T0" fmla="*/ 265 w 408"/>
                    <a:gd name="T1" fmla="*/ 129 h 646"/>
                    <a:gd name="T2" fmla="*/ 190 w 408"/>
                    <a:gd name="T3" fmla="*/ 126 h 646"/>
                    <a:gd name="T4" fmla="*/ 110 w 408"/>
                    <a:gd name="T5" fmla="*/ 111 h 646"/>
                    <a:gd name="T6" fmla="*/ 63 w 408"/>
                    <a:gd name="T7" fmla="*/ 84 h 646"/>
                    <a:gd name="T8" fmla="*/ 34 w 408"/>
                    <a:gd name="T9" fmla="*/ 60 h 646"/>
                    <a:gd name="T10" fmla="*/ 0 w 408"/>
                    <a:gd name="T11" fmla="*/ 0 h 646"/>
                    <a:gd name="T12" fmla="*/ 51 w 408"/>
                    <a:gd name="T13" fmla="*/ 497 h 646"/>
                    <a:gd name="T14" fmla="*/ 86 w 408"/>
                    <a:gd name="T15" fmla="*/ 543 h 646"/>
                    <a:gd name="T16" fmla="*/ 124 w 408"/>
                    <a:gd name="T17" fmla="*/ 585 h 646"/>
                    <a:gd name="T18" fmla="*/ 172 w 408"/>
                    <a:gd name="T19" fmla="*/ 615 h 646"/>
                    <a:gd name="T20" fmla="*/ 214 w 408"/>
                    <a:gd name="T21" fmla="*/ 630 h 646"/>
                    <a:gd name="T22" fmla="*/ 265 w 408"/>
                    <a:gd name="T23" fmla="*/ 638 h 646"/>
                    <a:gd name="T24" fmla="*/ 314 w 408"/>
                    <a:gd name="T25" fmla="*/ 645 h 646"/>
                    <a:gd name="T26" fmla="*/ 369 w 408"/>
                    <a:gd name="T27" fmla="*/ 645 h 646"/>
                    <a:gd name="T28" fmla="*/ 392 w 408"/>
                    <a:gd name="T29" fmla="*/ 638 h 646"/>
                    <a:gd name="T30" fmla="*/ 407 w 408"/>
                    <a:gd name="T31" fmla="*/ 615 h 646"/>
                    <a:gd name="T32" fmla="*/ 401 w 408"/>
                    <a:gd name="T33" fmla="*/ 578 h 646"/>
                    <a:gd name="T34" fmla="*/ 365 w 408"/>
                    <a:gd name="T35" fmla="*/ 489 h 646"/>
                    <a:gd name="T36" fmla="*/ 306 w 408"/>
                    <a:gd name="T37" fmla="*/ 193 h 646"/>
                    <a:gd name="T38" fmla="*/ 297 w 408"/>
                    <a:gd name="T39" fmla="*/ 153 h 646"/>
                    <a:gd name="T40" fmla="*/ 265 w 408"/>
                    <a:gd name="T41" fmla="*/ 129 h 64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08"/>
                    <a:gd name="T64" fmla="*/ 0 h 646"/>
                    <a:gd name="T65" fmla="*/ 408 w 408"/>
                    <a:gd name="T66" fmla="*/ 646 h 64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08" h="646">
                      <a:moveTo>
                        <a:pt x="265" y="129"/>
                      </a:moveTo>
                      <a:lnTo>
                        <a:pt x="190" y="126"/>
                      </a:lnTo>
                      <a:lnTo>
                        <a:pt x="110" y="111"/>
                      </a:lnTo>
                      <a:lnTo>
                        <a:pt x="63" y="84"/>
                      </a:lnTo>
                      <a:lnTo>
                        <a:pt x="34" y="60"/>
                      </a:lnTo>
                      <a:lnTo>
                        <a:pt x="0" y="0"/>
                      </a:lnTo>
                      <a:lnTo>
                        <a:pt x="51" y="497"/>
                      </a:lnTo>
                      <a:lnTo>
                        <a:pt x="86" y="543"/>
                      </a:lnTo>
                      <a:lnTo>
                        <a:pt x="124" y="585"/>
                      </a:lnTo>
                      <a:lnTo>
                        <a:pt x="172" y="615"/>
                      </a:lnTo>
                      <a:lnTo>
                        <a:pt x="214" y="630"/>
                      </a:lnTo>
                      <a:lnTo>
                        <a:pt x="265" y="638"/>
                      </a:lnTo>
                      <a:lnTo>
                        <a:pt x="314" y="645"/>
                      </a:lnTo>
                      <a:lnTo>
                        <a:pt x="369" y="645"/>
                      </a:lnTo>
                      <a:lnTo>
                        <a:pt x="392" y="638"/>
                      </a:lnTo>
                      <a:lnTo>
                        <a:pt x="407" y="615"/>
                      </a:lnTo>
                      <a:lnTo>
                        <a:pt x="401" y="578"/>
                      </a:lnTo>
                      <a:lnTo>
                        <a:pt x="365" y="489"/>
                      </a:lnTo>
                      <a:lnTo>
                        <a:pt x="306" y="193"/>
                      </a:lnTo>
                      <a:lnTo>
                        <a:pt x="297" y="153"/>
                      </a:lnTo>
                      <a:lnTo>
                        <a:pt x="265" y="129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760" name="Group 399"/>
            <p:cNvGrpSpPr>
              <a:grpSpLocks/>
            </p:cNvGrpSpPr>
            <p:nvPr/>
          </p:nvGrpSpPr>
          <p:grpSpPr bwMode="auto">
            <a:xfrm>
              <a:off x="2642" y="2310"/>
              <a:ext cx="992" cy="435"/>
              <a:chOff x="2642" y="2310"/>
              <a:chExt cx="992" cy="435"/>
            </a:xfrm>
          </p:grpSpPr>
          <p:grpSp>
            <p:nvGrpSpPr>
              <p:cNvPr id="31761" name="Group 400"/>
              <p:cNvGrpSpPr>
                <a:grpSpLocks/>
              </p:cNvGrpSpPr>
              <p:nvPr/>
            </p:nvGrpSpPr>
            <p:grpSpPr bwMode="auto">
              <a:xfrm>
                <a:off x="2642" y="2555"/>
                <a:ext cx="376" cy="167"/>
                <a:chOff x="2642" y="2555"/>
                <a:chExt cx="376" cy="167"/>
              </a:xfrm>
            </p:grpSpPr>
            <p:grpSp>
              <p:nvGrpSpPr>
                <p:cNvPr id="31764" name="Group 401"/>
                <p:cNvGrpSpPr>
                  <a:grpSpLocks/>
                </p:cNvGrpSpPr>
                <p:nvPr/>
              </p:nvGrpSpPr>
              <p:grpSpPr bwMode="auto">
                <a:xfrm>
                  <a:off x="2642" y="2555"/>
                  <a:ext cx="303" cy="127"/>
                  <a:chOff x="2642" y="2555"/>
                  <a:chExt cx="303" cy="127"/>
                </a:xfrm>
              </p:grpSpPr>
              <p:sp>
                <p:nvSpPr>
                  <p:cNvPr id="31768" name="Freeform 402"/>
                  <p:cNvSpPr>
                    <a:spLocks/>
                  </p:cNvSpPr>
                  <p:nvPr/>
                </p:nvSpPr>
                <p:spPr bwMode="auto">
                  <a:xfrm>
                    <a:off x="2642" y="2555"/>
                    <a:ext cx="303" cy="127"/>
                  </a:xfrm>
                  <a:custGeom>
                    <a:avLst/>
                    <a:gdLst>
                      <a:gd name="T0" fmla="*/ 302 w 303"/>
                      <a:gd name="T1" fmla="*/ 49 h 127"/>
                      <a:gd name="T2" fmla="*/ 273 w 303"/>
                      <a:gd name="T3" fmla="*/ 46 h 127"/>
                      <a:gd name="T4" fmla="*/ 253 w 303"/>
                      <a:gd name="T5" fmla="*/ 34 h 127"/>
                      <a:gd name="T6" fmla="*/ 208 w 303"/>
                      <a:gd name="T7" fmla="*/ 16 h 127"/>
                      <a:gd name="T8" fmla="*/ 188 w 303"/>
                      <a:gd name="T9" fmla="*/ 4 h 127"/>
                      <a:gd name="T10" fmla="*/ 174 w 303"/>
                      <a:gd name="T11" fmla="*/ 0 h 127"/>
                      <a:gd name="T12" fmla="*/ 163 w 303"/>
                      <a:gd name="T13" fmla="*/ 5 h 127"/>
                      <a:gd name="T14" fmla="*/ 123 w 303"/>
                      <a:gd name="T15" fmla="*/ 8 h 127"/>
                      <a:gd name="T16" fmla="*/ 104 w 303"/>
                      <a:gd name="T17" fmla="*/ 7 h 127"/>
                      <a:gd name="T18" fmla="*/ 87 w 303"/>
                      <a:gd name="T19" fmla="*/ 11 h 127"/>
                      <a:gd name="T20" fmla="*/ 76 w 303"/>
                      <a:gd name="T21" fmla="*/ 19 h 127"/>
                      <a:gd name="T22" fmla="*/ 56 w 303"/>
                      <a:gd name="T23" fmla="*/ 25 h 127"/>
                      <a:gd name="T24" fmla="*/ 32 w 303"/>
                      <a:gd name="T25" fmla="*/ 31 h 127"/>
                      <a:gd name="T26" fmla="*/ 24 w 303"/>
                      <a:gd name="T27" fmla="*/ 35 h 127"/>
                      <a:gd name="T28" fmla="*/ 18 w 303"/>
                      <a:gd name="T29" fmla="*/ 42 h 127"/>
                      <a:gd name="T30" fmla="*/ 3 w 303"/>
                      <a:gd name="T31" fmla="*/ 48 h 127"/>
                      <a:gd name="T32" fmla="*/ 0 w 303"/>
                      <a:gd name="T33" fmla="*/ 55 h 127"/>
                      <a:gd name="T34" fmla="*/ 0 w 303"/>
                      <a:gd name="T35" fmla="*/ 62 h 127"/>
                      <a:gd name="T36" fmla="*/ 7 w 303"/>
                      <a:gd name="T37" fmla="*/ 67 h 127"/>
                      <a:gd name="T38" fmla="*/ 8 w 303"/>
                      <a:gd name="T39" fmla="*/ 77 h 127"/>
                      <a:gd name="T40" fmla="*/ 16 w 303"/>
                      <a:gd name="T41" fmla="*/ 82 h 127"/>
                      <a:gd name="T42" fmla="*/ 33 w 303"/>
                      <a:gd name="T43" fmla="*/ 82 h 127"/>
                      <a:gd name="T44" fmla="*/ 41 w 303"/>
                      <a:gd name="T45" fmla="*/ 88 h 127"/>
                      <a:gd name="T46" fmla="*/ 54 w 303"/>
                      <a:gd name="T47" fmla="*/ 91 h 127"/>
                      <a:gd name="T48" fmla="*/ 96 w 303"/>
                      <a:gd name="T49" fmla="*/ 85 h 127"/>
                      <a:gd name="T50" fmla="*/ 129 w 303"/>
                      <a:gd name="T51" fmla="*/ 87 h 127"/>
                      <a:gd name="T52" fmla="*/ 150 w 303"/>
                      <a:gd name="T53" fmla="*/ 99 h 127"/>
                      <a:gd name="T54" fmla="*/ 169 w 303"/>
                      <a:gd name="T55" fmla="*/ 106 h 127"/>
                      <a:gd name="T56" fmla="*/ 190 w 303"/>
                      <a:gd name="T57" fmla="*/ 116 h 127"/>
                      <a:gd name="T58" fmla="*/ 208 w 303"/>
                      <a:gd name="T59" fmla="*/ 122 h 127"/>
                      <a:gd name="T60" fmla="*/ 226 w 303"/>
                      <a:gd name="T61" fmla="*/ 123 h 127"/>
                      <a:gd name="T62" fmla="*/ 260 w 303"/>
                      <a:gd name="T63" fmla="*/ 120 h 127"/>
                      <a:gd name="T64" fmla="*/ 281 w 303"/>
                      <a:gd name="T65" fmla="*/ 126 h 127"/>
                      <a:gd name="T66" fmla="*/ 302 w 303"/>
                      <a:gd name="T67" fmla="*/ 49 h 127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03"/>
                      <a:gd name="T103" fmla="*/ 0 h 127"/>
                      <a:gd name="T104" fmla="*/ 303 w 303"/>
                      <a:gd name="T105" fmla="*/ 127 h 127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03" h="127">
                        <a:moveTo>
                          <a:pt x="302" y="49"/>
                        </a:moveTo>
                        <a:lnTo>
                          <a:pt x="273" y="46"/>
                        </a:lnTo>
                        <a:lnTo>
                          <a:pt x="253" y="34"/>
                        </a:lnTo>
                        <a:lnTo>
                          <a:pt x="208" y="16"/>
                        </a:lnTo>
                        <a:lnTo>
                          <a:pt x="188" y="4"/>
                        </a:lnTo>
                        <a:lnTo>
                          <a:pt x="174" y="0"/>
                        </a:lnTo>
                        <a:lnTo>
                          <a:pt x="163" y="5"/>
                        </a:lnTo>
                        <a:lnTo>
                          <a:pt x="123" y="8"/>
                        </a:lnTo>
                        <a:lnTo>
                          <a:pt x="104" y="7"/>
                        </a:lnTo>
                        <a:lnTo>
                          <a:pt x="87" y="11"/>
                        </a:lnTo>
                        <a:lnTo>
                          <a:pt x="76" y="19"/>
                        </a:lnTo>
                        <a:lnTo>
                          <a:pt x="56" y="25"/>
                        </a:lnTo>
                        <a:lnTo>
                          <a:pt x="32" y="31"/>
                        </a:lnTo>
                        <a:lnTo>
                          <a:pt x="24" y="35"/>
                        </a:lnTo>
                        <a:lnTo>
                          <a:pt x="18" y="42"/>
                        </a:lnTo>
                        <a:lnTo>
                          <a:pt x="3" y="48"/>
                        </a:lnTo>
                        <a:lnTo>
                          <a:pt x="0" y="55"/>
                        </a:lnTo>
                        <a:lnTo>
                          <a:pt x="0" y="62"/>
                        </a:lnTo>
                        <a:lnTo>
                          <a:pt x="7" y="67"/>
                        </a:lnTo>
                        <a:lnTo>
                          <a:pt x="8" y="77"/>
                        </a:lnTo>
                        <a:lnTo>
                          <a:pt x="16" y="82"/>
                        </a:lnTo>
                        <a:lnTo>
                          <a:pt x="33" y="82"/>
                        </a:lnTo>
                        <a:lnTo>
                          <a:pt x="41" y="88"/>
                        </a:lnTo>
                        <a:lnTo>
                          <a:pt x="54" y="91"/>
                        </a:lnTo>
                        <a:lnTo>
                          <a:pt x="96" y="85"/>
                        </a:lnTo>
                        <a:lnTo>
                          <a:pt x="129" y="87"/>
                        </a:lnTo>
                        <a:lnTo>
                          <a:pt x="150" y="99"/>
                        </a:lnTo>
                        <a:lnTo>
                          <a:pt x="169" y="106"/>
                        </a:lnTo>
                        <a:lnTo>
                          <a:pt x="190" y="116"/>
                        </a:lnTo>
                        <a:lnTo>
                          <a:pt x="208" y="122"/>
                        </a:lnTo>
                        <a:lnTo>
                          <a:pt x="226" y="123"/>
                        </a:lnTo>
                        <a:lnTo>
                          <a:pt x="260" y="120"/>
                        </a:lnTo>
                        <a:lnTo>
                          <a:pt x="281" y="126"/>
                        </a:lnTo>
                        <a:lnTo>
                          <a:pt x="302" y="49"/>
                        </a:lnTo>
                      </a:path>
                    </a:pathLst>
                  </a:custGeom>
                  <a:solidFill>
                    <a:srgbClr val="FFC080"/>
                  </a:solidFill>
                  <a:ln w="12700" cap="rnd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69" name="Freeform 403"/>
                  <p:cNvSpPr>
                    <a:spLocks/>
                  </p:cNvSpPr>
                  <p:nvPr/>
                </p:nvSpPr>
                <p:spPr bwMode="auto">
                  <a:xfrm>
                    <a:off x="2688" y="2611"/>
                    <a:ext cx="56" cy="17"/>
                  </a:xfrm>
                  <a:custGeom>
                    <a:avLst/>
                    <a:gdLst>
                      <a:gd name="T0" fmla="*/ 0 w 56"/>
                      <a:gd name="T1" fmla="*/ 16 h 17"/>
                      <a:gd name="T2" fmla="*/ 14 w 56"/>
                      <a:gd name="T3" fmla="*/ 10 h 17"/>
                      <a:gd name="T4" fmla="*/ 32 w 56"/>
                      <a:gd name="T5" fmla="*/ 9 h 17"/>
                      <a:gd name="T6" fmla="*/ 55 w 56"/>
                      <a:gd name="T7" fmla="*/ 1 h 17"/>
                      <a:gd name="T8" fmla="*/ 49 w 56"/>
                      <a:gd name="T9" fmla="*/ 0 h 17"/>
                      <a:gd name="T10" fmla="*/ 28 w 56"/>
                      <a:gd name="T11" fmla="*/ 6 h 17"/>
                      <a:gd name="T12" fmla="*/ 14 w 56"/>
                      <a:gd name="T13" fmla="*/ 6 h 17"/>
                      <a:gd name="T14" fmla="*/ 7 w 56"/>
                      <a:gd name="T15" fmla="*/ 12 h 17"/>
                      <a:gd name="T16" fmla="*/ 0 w 56"/>
                      <a:gd name="T17" fmla="*/ 16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6"/>
                      <a:gd name="T28" fmla="*/ 0 h 17"/>
                      <a:gd name="T29" fmla="*/ 56 w 56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6" h="17">
                        <a:moveTo>
                          <a:pt x="0" y="16"/>
                        </a:moveTo>
                        <a:lnTo>
                          <a:pt x="14" y="10"/>
                        </a:lnTo>
                        <a:lnTo>
                          <a:pt x="32" y="9"/>
                        </a:lnTo>
                        <a:lnTo>
                          <a:pt x="55" y="1"/>
                        </a:lnTo>
                        <a:lnTo>
                          <a:pt x="49" y="0"/>
                        </a:lnTo>
                        <a:lnTo>
                          <a:pt x="28" y="6"/>
                        </a:lnTo>
                        <a:lnTo>
                          <a:pt x="14" y="6"/>
                        </a:lnTo>
                        <a:lnTo>
                          <a:pt x="7" y="12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70" name="Freeform 404"/>
                  <p:cNvSpPr>
                    <a:spLocks/>
                  </p:cNvSpPr>
                  <p:nvPr/>
                </p:nvSpPr>
                <p:spPr bwMode="auto">
                  <a:xfrm>
                    <a:off x="2771" y="2610"/>
                    <a:ext cx="24" cy="1"/>
                  </a:xfrm>
                  <a:custGeom>
                    <a:avLst/>
                    <a:gdLst>
                      <a:gd name="T0" fmla="*/ 0 w 24"/>
                      <a:gd name="T1" fmla="*/ 0 h 1"/>
                      <a:gd name="T2" fmla="*/ 14 w 24"/>
                      <a:gd name="T3" fmla="*/ 0 h 1"/>
                      <a:gd name="T4" fmla="*/ 23 w 24"/>
                      <a:gd name="T5" fmla="*/ 0 h 1"/>
                      <a:gd name="T6" fmla="*/ 15 w 24"/>
                      <a:gd name="T7" fmla="*/ 0 h 1"/>
                      <a:gd name="T8" fmla="*/ 0 w 24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"/>
                      <a:gd name="T16" fmla="*/ 0 h 1"/>
                      <a:gd name="T17" fmla="*/ 24 w 24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" h="1">
                        <a:moveTo>
                          <a:pt x="0" y="0"/>
                        </a:moveTo>
                        <a:lnTo>
                          <a:pt x="14" y="0"/>
                        </a:lnTo>
                        <a:lnTo>
                          <a:pt x="23" y="0"/>
                        </a:lnTo>
                        <a:lnTo>
                          <a:pt x="1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71" name="Freeform 405"/>
                  <p:cNvSpPr>
                    <a:spLocks/>
                  </p:cNvSpPr>
                  <p:nvPr/>
                </p:nvSpPr>
                <p:spPr bwMode="auto">
                  <a:xfrm>
                    <a:off x="2662" y="2584"/>
                    <a:ext cx="103" cy="29"/>
                  </a:xfrm>
                  <a:custGeom>
                    <a:avLst/>
                    <a:gdLst>
                      <a:gd name="T0" fmla="*/ 0 w 103"/>
                      <a:gd name="T1" fmla="*/ 28 h 29"/>
                      <a:gd name="T2" fmla="*/ 14 w 103"/>
                      <a:gd name="T3" fmla="*/ 23 h 29"/>
                      <a:gd name="T4" fmla="*/ 26 w 103"/>
                      <a:gd name="T5" fmla="*/ 16 h 29"/>
                      <a:gd name="T6" fmla="*/ 43 w 103"/>
                      <a:gd name="T7" fmla="*/ 13 h 29"/>
                      <a:gd name="T8" fmla="*/ 64 w 103"/>
                      <a:gd name="T9" fmla="*/ 8 h 29"/>
                      <a:gd name="T10" fmla="*/ 85 w 103"/>
                      <a:gd name="T11" fmla="*/ 3 h 29"/>
                      <a:gd name="T12" fmla="*/ 102 w 103"/>
                      <a:gd name="T13" fmla="*/ 3 h 29"/>
                      <a:gd name="T14" fmla="*/ 84 w 103"/>
                      <a:gd name="T15" fmla="*/ 0 h 29"/>
                      <a:gd name="T16" fmla="*/ 73 w 103"/>
                      <a:gd name="T17" fmla="*/ 3 h 29"/>
                      <a:gd name="T18" fmla="*/ 60 w 103"/>
                      <a:gd name="T19" fmla="*/ 7 h 29"/>
                      <a:gd name="T20" fmla="*/ 41 w 103"/>
                      <a:gd name="T21" fmla="*/ 12 h 29"/>
                      <a:gd name="T22" fmla="*/ 24 w 103"/>
                      <a:gd name="T23" fmla="*/ 13 h 29"/>
                      <a:gd name="T24" fmla="*/ 16 w 103"/>
                      <a:gd name="T25" fmla="*/ 19 h 29"/>
                      <a:gd name="T26" fmla="*/ 0 w 103"/>
                      <a:gd name="T27" fmla="*/ 28 h 29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03"/>
                      <a:gd name="T43" fmla="*/ 0 h 29"/>
                      <a:gd name="T44" fmla="*/ 103 w 103"/>
                      <a:gd name="T45" fmla="*/ 29 h 29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03" h="29">
                        <a:moveTo>
                          <a:pt x="0" y="28"/>
                        </a:moveTo>
                        <a:lnTo>
                          <a:pt x="14" y="23"/>
                        </a:lnTo>
                        <a:lnTo>
                          <a:pt x="26" y="16"/>
                        </a:lnTo>
                        <a:lnTo>
                          <a:pt x="43" y="13"/>
                        </a:lnTo>
                        <a:lnTo>
                          <a:pt x="64" y="8"/>
                        </a:lnTo>
                        <a:lnTo>
                          <a:pt x="85" y="3"/>
                        </a:lnTo>
                        <a:lnTo>
                          <a:pt x="102" y="3"/>
                        </a:lnTo>
                        <a:lnTo>
                          <a:pt x="84" y="0"/>
                        </a:lnTo>
                        <a:lnTo>
                          <a:pt x="73" y="3"/>
                        </a:lnTo>
                        <a:lnTo>
                          <a:pt x="60" y="7"/>
                        </a:lnTo>
                        <a:lnTo>
                          <a:pt x="41" y="12"/>
                        </a:lnTo>
                        <a:lnTo>
                          <a:pt x="24" y="13"/>
                        </a:lnTo>
                        <a:lnTo>
                          <a:pt x="16" y="19"/>
                        </a:lnTo>
                        <a:lnTo>
                          <a:pt x="0" y="28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72" name="Freeform 406"/>
                  <p:cNvSpPr>
                    <a:spLocks/>
                  </p:cNvSpPr>
                  <p:nvPr/>
                </p:nvSpPr>
                <p:spPr bwMode="auto">
                  <a:xfrm>
                    <a:off x="2777" y="2578"/>
                    <a:ext cx="23" cy="17"/>
                  </a:xfrm>
                  <a:custGeom>
                    <a:avLst/>
                    <a:gdLst>
                      <a:gd name="T0" fmla="*/ 22 w 23"/>
                      <a:gd name="T1" fmla="*/ 0 h 17"/>
                      <a:gd name="T2" fmla="*/ 14 w 23"/>
                      <a:gd name="T3" fmla="*/ 9 h 17"/>
                      <a:gd name="T4" fmla="*/ 0 w 23"/>
                      <a:gd name="T5" fmla="*/ 16 h 17"/>
                      <a:gd name="T6" fmla="*/ 10 w 23"/>
                      <a:gd name="T7" fmla="*/ 6 h 17"/>
                      <a:gd name="T8" fmla="*/ 22 w 23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17"/>
                      <a:gd name="T17" fmla="*/ 23 w 23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17">
                        <a:moveTo>
                          <a:pt x="22" y="0"/>
                        </a:moveTo>
                        <a:lnTo>
                          <a:pt x="14" y="9"/>
                        </a:lnTo>
                        <a:lnTo>
                          <a:pt x="0" y="16"/>
                        </a:lnTo>
                        <a:lnTo>
                          <a:pt x="10" y="6"/>
                        </a:lnTo>
                        <a:lnTo>
                          <a:pt x="22" y="0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73" name="Freeform 407"/>
                  <p:cNvSpPr>
                    <a:spLocks/>
                  </p:cNvSpPr>
                  <p:nvPr/>
                </p:nvSpPr>
                <p:spPr bwMode="auto">
                  <a:xfrm>
                    <a:off x="2666" y="2579"/>
                    <a:ext cx="53" cy="17"/>
                  </a:xfrm>
                  <a:custGeom>
                    <a:avLst/>
                    <a:gdLst>
                      <a:gd name="T0" fmla="*/ 4 w 53"/>
                      <a:gd name="T1" fmla="*/ 11 h 17"/>
                      <a:gd name="T2" fmla="*/ 0 w 53"/>
                      <a:gd name="T3" fmla="*/ 16 h 17"/>
                      <a:gd name="T4" fmla="*/ 18 w 53"/>
                      <a:gd name="T5" fmla="*/ 9 h 17"/>
                      <a:gd name="T6" fmla="*/ 33 w 53"/>
                      <a:gd name="T7" fmla="*/ 6 h 17"/>
                      <a:gd name="T8" fmla="*/ 44 w 53"/>
                      <a:gd name="T9" fmla="*/ 2 h 17"/>
                      <a:gd name="T10" fmla="*/ 52 w 53"/>
                      <a:gd name="T11" fmla="*/ 0 h 17"/>
                      <a:gd name="T12" fmla="*/ 34 w 53"/>
                      <a:gd name="T13" fmla="*/ 4 h 17"/>
                      <a:gd name="T14" fmla="*/ 19 w 53"/>
                      <a:gd name="T15" fmla="*/ 8 h 17"/>
                      <a:gd name="T16" fmla="*/ 4 w 53"/>
                      <a:gd name="T17" fmla="*/ 11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3"/>
                      <a:gd name="T28" fmla="*/ 0 h 17"/>
                      <a:gd name="T29" fmla="*/ 53 w 53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3" h="17">
                        <a:moveTo>
                          <a:pt x="4" y="11"/>
                        </a:moveTo>
                        <a:lnTo>
                          <a:pt x="0" y="16"/>
                        </a:lnTo>
                        <a:lnTo>
                          <a:pt x="18" y="9"/>
                        </a:lnTo>
                        <a:lnTo>
                          <a:pt x="33" y="6"/>
                        </a:lnTo>
                        <a:lnTo>
                          <a:pt x="44" y="2"/>
                        </a:lnTo>
                        <a:lnTo>
                          <a:pt x="52" y="0"/>
                        </a:lnTo>
                        <a:lnTo>
                          <a:pt x="34" y="4"/>
                        </a:lnTo>
                        <a:lnTo>
                          <a:pt x="19" y="8"/>
                        </a:lnTo>
                        <a:lnTo>
                          <a:pt x="4" y="11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74" name="Freeform 408"/>
                  <p:cNvSpPr>
                    <a:spLocks/>
                  </p:cNvSpPr>
                  <p:nvPr/>
                </p:nvSpPr>
                <p:spPr bwMode="auto">
                  <a:xfrm>
                    <a:off x="2747" y="2565"/>
                    <a:ext cx="48" cy="17"/>
                  </a:xfrm>
                  <a:custGeom>
                    <a:avLst/>
                    <a:gdLst>
                      <a:gd name="T0" fmla="*/ 0 w 48"/>
                      <a:gd name="T1" fmla="*/ 16 h 17"/>
                      <a:gd name="T2" fmla="*/ 12 w 48"/>
                      <a:gd name="T3" fmla="*/ 16 h 17"/>
                      <a:gd name="T4" fmla="*/ 29 w 48"/>
                      <a:gd name="T5" fmla="*/ 16 h 17"/>
                      <a:gd name="T6" fmla="*/ 47 w 48"/>
                      <a:gd name="T7" fmla="*/ 0 h 17"/>
                      <a:gd name="T8" fmla="*/ 27 w 48"/>
                      <a:gd name="T9" fmla="*/ 0 h 17"/>
                      <a:gd name="T10" fmla="*/ 0 w 48"/>
                      <a:gd name="T11" fmla="*/ 16 h 1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8"/>
                      <a:gd name="T19" fmla="*/ 0 h 17"/>
                      <a:gd name="T20" fmla="*/ 48 w 48"/>
                      <a:gd name="T21" fmla="*/ 17 h 1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8" h="17">
                        <a:moveTo>
                          <a:pt x="0" y="16"/>
                        </a:moveTo>
                        <a:lnTo>
                          <a:pt x="12" y="16"/>
                        </a:lnTo>
                        <a:lnTo>
                          <a:pt x="29" y="16"/>
                        </a:lnTo>
                        <a:lnTo>
                          <a:pt x="47" y="0"/>
                        </a:lnTo>
                        <a:lnTo>
                          <a:pt x="27" y="0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75" name="Freeform 409"/>
                  <p:cNvSpPr>
                    <a:spLocks/>
                  </p:cNvSpPr>
                  <p:nvPr/>
                </p:nvSpPr>
                <p:spPr bwMode="auto">
                  <a:xfrm>
                    <a:off x="2707" y="2626"/>
                    <a:ext cx="1" cy="17"/>
                  </a:xfrm>
                  <a:custGeom>
                    <a:avLst/>
                    <a:gdLst>
                      <a:gd name="T0" fmla="*/ 0 w 1"/>
                      <a:gd name="T1" fmla="*/ 0 h 17"/>
                      <a:gd name="T2" fmla="*/ 0 w 1"/>
                      <a:gd name="T3" fmla="*/ 4 h 17"/>
                      <a:gd name="T4" fmla="*/ 0 w 1"/>
                      <a:gd name="T5" fmla="*/ 16 h 17"/>
                      <a:gd name="T6" fmla="*/ 0 w 1"/>
                      <a:gd name="T7" fmla="*/ 0 h 1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"/>
                      <a:gd name="T13" fmla="*/ 0 h 17"/>
                      <a:gd name="T14" fmla="*/ 1 w 1"/>
                      <a:gd name="T15" fmla="*/ 17 h 1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" h="17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76" name="Freeform 410"/>
                  <p:cNvSpPr>
                    <a:spLocks/>
                  </p:cNvSpPr>
                  <p:nvPr/>
                </p:nvSpPr>
                <p:spPr bwMode="auto">
                  <a:xfrm>
                    <a:off x="2671" y="2614"/>
                    <a:ext cx="17" cy="17"/>
                  </a:xfrm>
                  <a:custGeom>
                    <a:avLst/>
                    <a:gdLst>
                      <a:gd name="T0" fmla="*/ 13 w 17"/>
                      <a:gd name="T1" fmla="*/ 0 h 17"/>
                      <a:gd name="T2" fmla="*/ 16 w 17"/>
                      <a:gd name="T3" fmla="*/ 5 h 17"/>
                      <a:gd name="T4" fmla="*/ 5 w 17"/>
                      <a:gd name="T5" fmla="*/ 14 h 17"/>
                      <a:gd name="T6" fmla="*/ 0 w 17"/>
                      <a:gd name="T7" fmla="*/ 16 h 17"/>
                      <a:gd name="T8" fmla="*/ 8 w 17"/>
                      <a:gd name="T9" fmla="*/ 10 h 17"/>
                      <a:gd name="T10" fmla="*/ 13 w 17"/>
                      <a:gd name="T11" fmla="*/ 0 h 1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7"/>
                      <a:gd name="T19" fmla="*/ 0 h 17"/>
                      <a:gd name="T20" fmla="*/ 17 w 17"/>
                      <a:gd name="T21" fmla="*/ 17 h 1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7" h="17">
                        <a:moveTo>
                          <a:pt x="13" y="0"/>
                        </a:moveTo>
                        <a:lnTo>
                          <a:pt x="16" y="5"/>
                        </a:lnTo>
                        <a:lnTo>
                          <a:pt x="5" y="14"/>
                        </a:lnTo>
                        <a:lnTo>
                          <a:pt x="0" y="16"/>
                        </a:lnTo>
                        <a:lnTo>
                          <a:pt x="8" y="10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77" name="Freeform 411"/>
                  <p:cNvSpPr>
                    <a:spLocks/>
                  </p:cNvSpPr>
                  <p:nvPr/>
                </p:nvSpPr>
                <p:spPr bwMode="auto">
                  <a:xfrm>
                    <a:off x="2659" y="2601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16 w 17"/>
                      <a:gd name="T3" fmla="*/ 7 h 17"/>
                      <a:gd name="T4" fmla="*/ 9 w 17"/>
                      <a:gd name="T5" fmla="*/ 12 h 17"/>
                      <a:gd name="T6" fmla="*/ 0 w 17"/>
                      <a:gd name="T7" fmla="*/ 16 h 17"/>
                      <a:gd name="T8" fmla="*/ 9 w 17"/>
                      <a:gd name="T9" fmla="*/ 8 h 17"/>
                      <a:gd name="T10" fmla="*/ 16 w 17"/>
                      <a:gd name="T11" fmla="*/ 0 h 1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7"/>
                      <a:gd name="T19" fmla="*/ 0 h 17"/>
                      <a:gd name="T20" fmla="*/ 17 w 17"/>
                      <a:gd name="T21" fmla="*/ 17 h 1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7" h="17">
                        <a:moveTo>
                          <a:pt x="16" y="0"/>
                        </a:moveTo>
                        <a:lnTo>
                          <a:pt x="16" y="7"/>
                        </a:lnTo>
                        <a:lnTo>
                          <a:pt x="9" y="12"/>
                        </a:lnTo>
                        <a:lnTo>
                          <a:pt x="0" y="16"/>
                        </a:lnTo>
                        <a:lnTo>
                          <a:pt x="9" y="8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78" name="Freeform 412"/>
                  <p:cNvSpPr>
                    <a:spLocks/>
                  </p:cNvSpPr>
                  <p:nvPr/>
                </p:nvSpPr>
                <p:spPr bwMode="auto">
                  <a:xfrm>
                    <a:off x="2834" y="2577"/>
                    <a:ext cx="17" cy="17"/>
                  </a:xfrm>
                  <a:custGeom>
                    <a:avLst/>
                    <a:gdLst>
                      <a:gd name="T0" fmla="*/ 0 w 17"/>
                      <a:gd name="T1" fmla="*/ 0 h 17"/>
                      <a:gd name="T2" fmla="*/ 16 w 17"/>
                      <a:gd name="T3" fmla="*/ 8 h 17"/>
                      <a:gd name="T4" fmla="*/ 16 w 17"/>
                      <a:gd name="T5" fmla="*/ 16 h 17"/>
                      <a:gd name="T6" fmla="*/ 0 w 17"/>
                      <a:gd name="T7" fmla="*/ 0 h 1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"/>
                      <a:gd name="T13" fmla="*/ 0 h 17"/>
                      <a:gd name="T14" fmla="*/ 17 w 17"/>
                      <a:gd name="T15" fmla="*/ 17 h 1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" h="17">
                        <a:moveTo>
                          <a:pt x="0" y="0"/>
                        </a:moveTo>
                        <a:lnTo>
                          <a:pt x="16" y="8"/>
                        </a:lnTo>
                        <a:lnTo>
                          <a:pt x="16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79" name="Freeform 413"/>
                  <p:cNvSpPr>
                    <a:spLocks/>
                  </p:cNvSpPr>
                  <p:nvPr/>
                </p:nvSpPr>
                <p:spPr bwMode="auto">
                  <a:xfrm>
                    <a:off x="2834" y="2625"/>
                    <a:ext cx="69" cy="17"/>
                  </a:xfrm>
                  <a:custGeom>
                    <a:avLst/>
                    <a:gdLst>
                      <a:gd name="T0" fmla="*/ 0 w 69"/>
                      <a:gd name="T1" fmla="*/ 0 h 17"/>
                      <a:gd name="T2" fmla="*/ 31 w 69"/>
                      <a:gd name="T3" fmla="*/ 8 h 17"/>
                      <a:gd name="T4" fmla="*/ 68 w 69"/>
                      <a:gd name="T5" fmla="*/ 16 h 17"/>
                      <a:gd name="T6" fmla="*/ 40 w 69"/>
                      <a:gd name="T7" fmla="*/ 14 h 17"/>
                      <a:gd name="T8" fmla="*/ 0 w 69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9"/>
                      <a:gd name="T16" fmla="*/ 0 h 17"/>
                      <a:gd name="T17" fmla="*/ 69 w 69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9" h="17">
                        <a:moveTo>
                          <a:pt x="0" y="0"/>
                        </a:moveTo>
                        <a:lnTo>
                          <a:pt x="31" y="8"/>
                        </a:lnTo>
                        <a:lnTo>
                          <a:pt x="68" y="16"/>
                        </a:lnTo>
                        <a:lnTo>
                          <a:pt x="40" y="1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80" name="Freeform 414"/>
                  <p:cNvSpPr>
                    <a:spLocks/>
                  </p:cNvSpPr>
                  <p:nvPr/>
                </p:nvSpPr>
                <p:spPr bwMode="auto">
                  <a:xfrm>
                    <a:off x="2852" y="2590"/>
                    <a:ext cx="51" cy="21"/>
                  </a:xfrm>
                  <a:custGeom>
                    <a:avLst/>
                    <a:gdLst>
                      <a:gd name="T0" fmla="*/ 0 w 51"/>
                      <a:gd name="T1" fmla="*/ 0 h 21"/>
                      <a:gd name="T2" fmla="*/ 29 w 51"/>
                      <a:gd name="T3" fmla="*/ 15 h 21"/>
                      <a:gd name="T4" fmla="*/ 50 w 51"/>
                      <a:gd name="T5" fmla="*/ 20 h 21"/>
                      <a:gd name="T6" fmla="*/ 29 w 51"/>
                      <a:gd name="T7" fmla="*/ 12 h 21"/>
                      <a:gd name="T8" fmla="*/ 0 w 51"/>
                      <a:gd name="T9" fmla="*/ 0 h 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1"/>
                      <a:gd name="T16" fmla="*/ 0 h 21"/>
                      <a:gd name="T17" fmla="*/ 51 w 51"/>
                      <a:gd name="T18" fmla="*/ 21 h 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1" h="21">
                        <a:moveTo>
                          <a:pt x="0" y="0"/>
                        </a:moveTo>
                        <a:lnTo>
                          <a:pt x="29" y="15"/>
                        </a:lnTo>
                        <a:lnTo>
                          <a:pt x="50" y="20"/>
                        </a:lnTo>
                        <a:lnTo>
                          <a:pt x="29" y="1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765" name="Group 415"/>
                <p:cNvGrpSpPr>
                  <a:grpSpLocks/>
                </p:cNvGrpSpPr>
                <p:nvPr/>
              </p:nvGrpSpPr>
              <p:grpSpPr bwMode="auto">
                <a:xfrm>
                  <a:off x="2920" y="2596"/>
                  <a:ext cx="98" cy="126"/>
                  <a:chOff x="2920" y="2596"/>
                  <a:chExt cx="98" cy="126"/>
                </a:xfrm>
              </p:grpSpPr>
              <p:sp>
                <p:nvSpPr>
                  <p:cNvPr id="31766" name="Freeform 416"/>
                  <p:cNvSpPr>
                    <a:spLocks/>
                  </p:cNvSpPr>
                  <p:nvPr/>
                </p:nvSpPr>
                <p:spPr bwMode="auto">
                  <a:xfrm>
                    <a:off x="2920" y="2596"/>
                    <a:ext cx="98" cy="126"/>
                  </a:xfrm>
                  <a:custGeom>
                    <a:avLst/>
                    <a:gdLst>
                      <a:gd name="T0" fmla="*/ 92 w 98"/>
                      <a:gd name="T1" fmla="*/ 7 h 126"/>
                      <a:gd name="T2" fmla="*/ 51 w 98"/>
                      <a:gd name="T3" fmla="*/ 5 h 126"/>
                      <a:gd name="T4" fmla="*/ 19 w 98"/>
                      <a:gd name="T5" fmla="*/ 0 h 126"/>
                      <a:gd name="T6" fmla="*/ 4 w 98"/>
                      <a:gd name="T7" fmla="*/ 22 h 126"/>
                      <a:gd name="T8" fmla="*/ 0 w 98"/>
                      <a:gd name="T9" fmla="*/ 53 h 126"/>
                      <a:gd name="T10" fmla="*/ 0 w 98"/>
                      <a:gd name="T11" fmla="*/ 78 h 126"/>
                      <a:gd name="T12" fmla="*/ 7 w 98"/>
                      <a:gd name="T13" fmla="*/ 104 h 126"/>
                      <a:gd name="T14" fmla="*/ 97 w 98"/>
                      <a:gd name="T15" fmla="*/ 125 h 126"/>
                      <a:gd name="T16" fmla="*/ 92 w 98"/>
                      <a:gd name="T17" fmla="*/ 7 h 12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98"/>
                      <a:gd name="T28" fmla="*/ 0 h 126"/>
                      <a:gd name="T29" fmla="*/ 98 w 98"/>
                      <a:gd name="T30" fmla="*/ 126 h 12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98" h="126">
                        <a:moveTo>
                          <a:pt x="92" y="7"/>
                        </a:moveTo>
                        <a:lnTo>
                          <a:pt x="51" y="5"/>
                        </a:lnTo>
                        <a:lnTo>
                          <a:pt x="19" y="0"/>
                        </a:lnTo>
                        <a:lnTo>
                          <a:pt x="4" y="22"/>
                        </a:lnTo>
                        <a:lnTo>
                          <a:pt x="0" y="53"/>
                        </a:lnTo>
                        <a:lnTo>
                          <a:pt x="0" y="78"/>
                        </a:lnTo>
                        <a:lnTo>
                          <a:pt x="7" y="104"/>
                        </a:lnTo>
                        <a:lnTo>
                          <a:pt x="97" y="125"/>
                        </a:lnTo>
                        <a:lnTo>
                          <a:pt x="92" y="7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67" name="Freeform 417"/>
                  <p:cNvSpPr>
                    <a:spLocks/>
                  </p:cNvSpPr>
                  <p:nvPr/>
                </p:nvSpPr>
                <p:spPr bwMode="auto">
                  <a:xfrm>
                    <a:off x="2933" y="2603"/>
                    <a:ext cx="81" cy="106"/>
                  </a:xfrm>
                  <a:custGeom>
                    <a:avLst/>
                    <a:gdLst>
                      <a:gd name="T0" fmla="*/ 77 w 81"/>
                      <a:gd name="T1" fmla="*/ 3 h 106"/>
                      <a:gd name="T2" fmla="*/ 47 w 81"/>
                      <a:gd name="T3" fmla="*/ 6 h 106"/>
                      <a:gd name="T4" fmla="*/ 14 w 81"/>
                      <a:gd name="T5" fmla="*/ 0 h 106"/>
                      <a:gd name="T6" fmla="*/ 5 w 81"/>
                      <a:gd name="T7" fmla="*/ 16 h 106"/>
                      <a:gd name="T8" fmla="*/ 0 w 81"/>
                      <a:gd name="T9" fmla="*/ 46 h 106"/>
                      <a:gd name="T10" fmla="*/ 4 w 81"/>
                      <a:gd name="T11" fmla="*/ 79 h 106"/>
                      <a:gd name="T12" fmla="*/ 4 w 81"/>
                      <a:gd name="T13" fmla="*/ 84 h 106"/>
                      <a:gd name="T14" fmla="*/ 80 w 81"/>
                      <a:gd name="T15" fmla="*/ 105 h 106"/>
                      <a:gd name="T16" fmla="*/ 77 w 81"/>
                      <a:gd name="T17" fmla="*/ 3 h 10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1"/>
                      <a:gd name="T28" fmla="*/ 0 h 106"/>
                      <a:gd name="T29" fmla="*/ 81 w 81"/>
                      <a:gd name="T30" fmla="*/ 106 h 10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1" h="106">
                        <a:moveTo>
                          <a:pt x="77" y="3"/>
                        </a:moveTo>
                        <a:lnTo>
                          <a:pt x="47" y="6"/>
                        </a:lnTo>
                        <a:lnTo>
                          <a:pt x="14" y="0"/>
                        </a:lnTo>
                        <a:lnTo>
                          <a:pt x="5" y="16"/>
                        </a:lnTo>
                        <a:lnTo>
                          <a:pt x="0" y="46"/>
                        </a:lnTo>
                        <a:lnTo>
                          <a:pt x="4" y="79"/>
                        </a:lnTo>
                        <a:lnTo>
                          <a:pt x="4" y="84"/>
                        </a:lnTo>
                        <a:lnTo>
                          <a:pt x="80" y="105"/>
                        </a:lnTo>
                        <a:lnTo>
                          <a:pt x="77" y="3"/>
                        </a:lnTo>
                      </a:path>
                    </a:pathLst>
                  </a:custGeom>
                  <a:solidFill>
                    <a:srgbClr val="E0E0E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1762" name="Freeform 418"/>
              <p:cNvSpPr>
                <a:spLocks/>
              </p:cNvSpPr>
              <p:nvPr/>
            </p:nvSpPr>
            <p:spPr bwMode="auto">
              <a:xfrm>
                <a:off x="2993" y="2449"/>
                <a:ext cx="410" cy="296"/>
              </a:xfrm>
              <a:custGeom>
                <a:avLst/>
                <a:gdLst>
                  <a:gd name="T0" fmla="*/ 13 w 410"/>
                  <a:gd name="T1" fmla="*/ 146 h 296"/>
                  <a:gd name="T2" fmla="*/ 0 w 410"/>
                  <a:gd name="T3" fmla="*/ 180 h 296"/>
                  <a:gd name="T4" fmla="*/ 0 w 410"/>
                  <a:gd name="T5" fmla="*/ 217 h 296"/>
                  <a:gd name="T6" fmla="*/ 7 w 410"/>
                  <a:gd name="T7" fmla="*/ 248 h 296"/>
                  <a:gd name="T8" fmla="*/ 20 w 410"/>
                  <a:gd name="T9" fmla="*/ 284 h 296"/>
                  <a:gd name="T10" fmla="*/ 155 w 410"/>
                  <a:gd name="T11" fmla="*/ 295 h 296"/>
                  <a:gd name="T12" fmla="*/ 274 w 410"/>
                  <a:gd name="T13" fmla="*/ 284 h 296"/>
                  <a:gd name="T14" fmla="*/ 377 w 410"/>
                  <a:gd name="T15" fmla="*/ 263 h 296"/>
                  <a:gd name="T16" fmla="*/ 379 w 410"/>
                  <a:gd name="T17" fmla="*/ 161 h 296"/>
                  <a:gd name="T18" fmla="*/ 392 w 410"/>
                  <a:gd name="T19" fmla="*/ 94 h 296"/>
                  <a:gd name="T20" fmla="*/ 409 w 410"/>
                  <a:gd name="T21" fmla="*/ 0 h 296"/>
                  <a:gd name="T22" fmla="*/ 359 w 410"/>
                  <a:gd name="T23" fmla="*/ 55 h 296"/>
                  <a:gd name="T24" fmla="*/ 337 w 410"/>
                  <a:gd name="T25" fmla="*/ 72 h 296"/>
                  <a:gd name="T26" fmla="*/ 319 w 410"/>
                  <a:gd name="T27" fmla="*/ 82 h 296"/>
                  <a:gd name="T28" fmla="*/ 307 w 410"/>
                  <a:gd name="T29" fmla="*/ 89 h 296"/>
                  <a:gd name="T30" fmla="*/ 297 w 410"/>
                  <a:gd name="T31" fmla="*/ 100 h 296"/>
                  <a:gd name="T32" fmla="*/ 289 w 410"/>
                  <a:gd name="T33" fmla="*/ 103 h 296"/>
                  <a:gd name="T34" fmla="*/ 266 w 410"/>
                  <a:gd name="T35" fmla="*/ 103 h 296"/>
                  <a:gd name="T36" fmla="*/ 250 w 410"/>
                  <a:gd name="T37" fmla="*/ 108 h 296"/>
                  <a:gd name="T38" fmla="*/ 171 w 410"/>
                  <a:gd name="T39" fmla="*/ 123 h 296"/>
                  <a:gd name="T40" fmla="*/ 13 w 410"/>
                  <a:gd name="T41" fmla="*/ 146 h 2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10"/>
                  <a:gd name="T64" fmla="*/ 0 h 296"/>
                  <a:gd name="T65" fmla="*/ 410 w 410"/>
                  <a:gd name="T66" fmla="*/ 296 h 29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10" h="296">
                    <a:moveTo>
                      <a:pt x="13" y="146"/>
                    </a:moveTo>
                    <a:lnTo>
                      <a:pt x="0" y="180"/>
                    </a:lnTo>
                    <a:lnTo>
                      <a:pt x="0" y="217"/>
                    </a:lnTo>
                    <a:lnTo>
                      <a:pt x="7" y="248"/>
                    </a:lnTo>
                    <a:lnTo>
                      <a:pt x="20" y="284"/>
                    </a:lnTo>
                    <a:lnTo>
                      <a:pt x="155" y="295"/>
                    </a:lnTo>
                    <a:lnTo>
                      <a:pt x="274" y="284"/>
                    </a:lnTo>
                    <a:lnTo>
                      <a:pt x="377" y="263"/>
                    </a:lnTo>
                    <a:lnTo>
                      <a:pt x="379" y="161"/>
                    </a:lnTo>
                    <a:lnTo>
                      <a:pt x="392" y="94"/>
                    </a:lnTo>
                    <a:lnTo>
                      <a:pt x="409" y="0"/>
                    </a:lnTo>
                    <a:lnTo>
                      <a:pt x="359" y="55"/>
                    </a:lnTo>
                    <a:lnTo>
                      <a:pt x="337" y="72"/>
                    </a:lnTo>
                    <a:lnTo>
                      <a:pt x="319" y="82"/>
                    </a:lnTo>
                    <a:lnTo>
                      <a:pt x="307" y="89"/>
                    </a:lnTo>
                    <a:lnTo>
                      <a:pt x="297" y="100"/>
                    </a:lnTo>
                    <a:lnTo>
                      <a:pt x="289" y="103"/>
                    </a:lnTo>
                    <a:lnTo>
                      <a:pt x="266" y="103"/>
                    </a:lnTo>
                    <a:lnTo>
                      <a:pt x="250" y="108"/>
                    </a:lnTo>
                    <a:lnTo>
                      <a:pt x="171" y="123"/>
                    </a:lnTo>
                    <a:lnTo>
                      <a:pt x="13" y="146"/>
                    </a:lnTo>
                  </a:path>
                </a:pathLst>
              </a:custGeom>
              <a:solidFill>
                <a:srgbClr val="60606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3" name="Freeform 419"/>
              <p:cNvSpPr>
                <a:spLocks/>
              </p:cNvSpPr>
              <p:nvPr/>
            </p:nvSpPr>
            <p:spPr bwMode="auto">
              <a:xfrm>
                <a:off x="3006" y="2310"/>
                <a:ext cx="628" cy="421"/>
              </a:xfrm>
              <a:custGeom>
                <a:avLst/>
                <a:gdLst>
                  <a:gd name="T0" fmla="*/ 514 w 628"/>
                  <a:gd name="T1" fmla="*/ 0 h 421"/>
                  <a:gd name="T2" fmla="*/ 461 w 628"/>
                  <a:gd name="T3" fmla="*/ 15 h 421"/>
                  <a:gd name="T4" fmla="*/ 446 w 628"/>
                  <a:gd name="T5" fmla="*/ 45 h 421"/>
                  <a:gd name="T6" fmla="*/ 441 w 628"/>
                  <a:gd name="T7" fmla="*/ 63 h 421"/>
                  <a:gd name="T8" fmla="*/ 451 w 628"/>
                  <a:gd name="T9" fmla="*/ 91 h 421"/>
                  <a:gd name="T10" fmla="*/ 482 w 628"/>
                  <a:gd name="T11" fmla="*/ 128 h 421"/>
                  <a:gd name="T12" fmla="*/ 454 w 628"/>
                  <a:gd name="T13" fmla="*/ 110 h 421"/>
                  <a:gd name="T14" fmla="*/ 432 w 628"/>
                  <a:gd name="T15" fmla="*/ 83 h 421"/>
                  <a:gd name="T16" fmla="*/ 404 w 628"/>
                  <a:gd name="T17" fmla="*/ 131 h 421"/>
                  <a:gd name="T18" fmla="*/ 394 w 628"/>
                  <a:gd name="T19" fmla="*/ 147 h 421"/>
                  <a:gd name="T20" fmla="*/ 364 w 628"/>
                  <a:gd name="T21" fmla="*/ 182 h 421"/>
                  <a:gd name="T22" fmla="*/ 316 w 628"/>
                  <a:gd name="T23" fmla="*/ 225 h 421"/>
                  <a:gd name="T24" fmla="*/ 308 w 628"/>
                  <a:gd name="T25" fmla="*/ 238 h 421"/>
                  <a:gd name="T26" fmla="*/ 321 w 628"/>
                  <a:gd name="T27" fmla="*/ 258 h 421"/>
                  <a:gd name="T28" fmla="*/ 366 w 628"/>
                  <a:gd name="T29" fmla="*/ 301 h 421"/>
                  <a:gd name="T30" fmla="*/ 331 w 628"/>
                  <a:gd name="T31" fmla="*/ 280 h 421"/>
                  <a:gd name="T32" fmla="*/ 304 w 628"/>
                  <a:gd name="T33" fmla="*/ 265 h 421"/>
                  <a:gd name="T34" fmla="*/ 296 w 628"/>
                  <a:gd name="T35" fmla="*/ 245 h 421"/>
                  <a:gd name="T36" fmla="*/ 181 w 628"/>
                  <a:gd name="T37" fmla="*/ 262 h 421"/>
                  <a:gd name="T38" fmla="*/ 96 w 628"/>
                  <a:gd name="T39" fmla="*/ 275 h 421"/>
                  <a:gd name="T40" fmla="*/ 135 w 628"/>
                  <a:gd name="T41" fmla="*/ 303 h 421"/>
                  <a:gd name="T42" fmla="*/ 162 w 628"/>
                  <a:gd name="T43" fmla="*/ 325 h 421"/>
                  <a:gd name="T44" fmla="*/ 203 w 628"/>
                  <a:gd name="T45" fmla="*/ 350 h 421"/>
                  <a:gd name="T46" fmla="*/ 148 w 628"/>
                  <a:gd name="T47" fmla="*/ 328 h 421"/>
                  <a:gd name="T48" fmla="*/ 86 w 628"/>
                  <a:gd name="T49" fmla="*/ 278 h 421"/>
                  <a:gd name="T50" fmla="*/ 10 w 628"/>
                  <a:gd name="T51" fmla="*/ 285 h 421"/>
                  <a:gd name="T52" fmla="*/ 0 w 628"/>
                  <a:gd name="T53" fmla="*/ 317 h 421"/>
                  <a:gd name="T54" fmla="*/ 6 w 628"/>
                  <a:gd name="T55" fmla="*/ 375 h 421"/>
                  <a:gd name="T56" fmla="*/ 23 w 628"/>
                  <a:gd name="T57" fmla="*/ 410 h 421"/>
                  <a:gd name="T58" fmla="*/ 91 w 628"/>
                  <a:gd name="T59" fmla="*/ 420 h 421"/>
                  <a:gd name="T60" fmla="*/ 179 w 628"/>
                  <a:gd name="T61" fmla="*/ 415 h 421"/>
                  <a:gd name="T62" fmla="*/ 265 w 628"/>
                  <a:gd name="T63" fmla="*/ 411 h 421"/>
                  <a:gd name="T64" fmla="*/ 364 w 628"/>
                  <a:gd name="T65" fmla="*/ 394 h 421"/>
                  <a:gd name="T66" fmla="*/ 376 w 628"/>
                  <a:gd name="T67" fmla="*/ 389 h 421"/>
                  <a:gd name="T68" fmla="*/ 413 w 628"/>
                  <a:gd name="T69" fmla="*/ 366 h 421"/>
                  <a:gd name="T70" fmla="*/ 470 w 628"/>
                  <a:gd name="T71" fmla="*/ 325 h 421"/>
                  <a:gd name="T72" fmla="*/ 544 w 628"/>
                  <a:gd name="T73" fmla="*/ 241 h 421"/>
                  <a:gd name="T74" fmla="*/ 612 w 628"/>
                  <a:gd name="T75" fmla="*/ 155 h 421"/>
                  <a:gd name="T76" fmla="*/ 627 w 628"/>
                  <a:gd name="T77" fmla="*/ 117 h 421"/>
                  <a:gd name="T78" fmla="*/ 612 w 628"/>
                  <a:gd name="T79" fmla="*/ 53 h 421"/>
                  <a:gd name="T80" fmla="*/ 575 w 628"/>
                  <a:gd name="T81" fmla="*/ 8 h 421"/>
                  <a:gd name="T82" fmla="*/ 514 w 628"/>
                  <a:gd name="T83" fmla="*/ 0 h 42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28"/>
                  <a:gd name="T127" fmla="*/ 0 h 421"/>
                  <a:gd name="T128" fmla="*/ 628 w 628"/>
                  <a:gd name="T129" fmla="*/ 421 h 42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28" h="421">
                    <a:moveTo>
                      <a:pt x="514" y="0"/>
                    </a:moveTo>
                    <a:lnTo>
                      <a:pt x="461" y="15"/>
                    </a:lnTo>
                    <a:lnTo>
                      <a:pt x="446" y="45"/>
                    </a:lnTo>
                    <a:lnTo>
                      <a:pt x="441" y="63"/>
                    </a:lnTo>
                    <a:lnTo>
                      <a:pt x="451" y="91"/>
                    </a:lnTo>
                    <a:lnTo>
                      <a:pt x="482" y="128"/>
                    </a:lnTo>
                    <a:lnTo>
                      <a:pt x="454" y="110"/>
                    </a:lnTo>
                    <a:lnTo>
                      <a:pt x="432" y="83"/>
                    </a:lnTo>
                    <a:lnTo>
                      <a:pt x="404" y="131"/>
                    </a:lnTo>
                    <a:lnTo>
                      <a:pt x="394" y="147"/>
                    </a:lnTo>
                    <a:lnTo>
                      <a:pt x="364" y="182"/>
                    </a:lnTo>
                    <a:lnTo>
                      <a:pt x="316" y="225"/>
                    </a:lnTo>
                    <a:lnTo>
                      <a:pt x="308" y="238"/>
                    </a:lnTo>
                    <a:lnTo>
                      <a:pt x="321" y="258"/>
                    </a:lnTo>
                    <a:lnTo>
                      <a:pt x="366" y="301"/>
                    </a:lnTo>
                    <a:lnTo>
                      <a:pt x="331" y="280"/>
                    </a:lnTo>
                    <a:lnTo>
                      <a:pt x="304" y="265"/>
                    </a:lnTo>
                    <a:lnTo>
                      <a:pt x="296" y="245"/>
                    </a:lnTo>
                    <a:lnTo>
                      <a:pt x="181" y="262"/>
                    </a:lnTo>
                    <a:lnTo>
                      <a:pt x="96" y="275"/>
                    </a:lnTo>
                    <a:lnTo>
                      <a:pt x="135" y="303"/>
                    </a:lnTo>
                    <a:lnTo>
                      <a:pt x="162" y="325"/>
                    </a:lnTo>
                    <a:lnTo>
                      <a:pt x="203" y="350"/>
                    </a:lnTo>
                    <a:lnTo>
                      <a:pt x="148" y="328"/>
                    </a:lnTo>
                    <a:lnTo>
                      <a:pt x="86" y="278"/>
                    </a:lnTo>
                    <a:lnTo>
                      <a:pt x="10" y="285"/>
                    </a:lnTo>
                    <a:lnTo>
                      <a:pt x="0" y="317"/>
                    </a:lnTo>
                    <a:lnTo>
                      <a:pt x="6" y="375"/>
                    </a:lnTo>
                    <a:lnTo>
                      <a:pt x="23" y="410"/>
                    </a:lnTo>
                    <a:lnTo>
                      <a:pt x="91" y="420"/>
                    </a:lnTo>
                    <a:lnTo>
                      <a:pt x="179" y="415"/>
                    </a:lnTo>
                    <a:lnTo>
                      <a:pt x="265" y="411"/>
                    </a:lnTo>
                    <a:lnTo>
                      <a:pt x="364" y="394"/>
                    </a:lnTo>
                    <a:lnTo>
                      <a:pt x="376" y="389"/>
                    </a:lnTo>
                    <a:lnTo>
                      <a:pt x="413" y="366"/>
                    </a:lnTo>
                    <a:lnTo>
                      <a:pt x="470" y="325"/>
                    </a:lnTo>
                    <a:lnTo>
                      <a:pt x="544" y="241"/>
                    </a:lnTo>
                    <a:lnTo>
                      <a:pt x="612" y="155"/>
                    </a:lnTo>
                    <a:lnTo>
                      <a:pt x="627" y="117"/>
                    </a:lnTo>
                    <a:lnTo>
                      <a:pt x="612" y="53"/>
                    </a:lnTo>
                    <a:lnTo>
                      <a:pt x="575" y="8"/>
                    </a:lnTo>
                    <a:lnTo>
                      <a:pt x="514" y="0"/>
                    </a:lnTo>
                  </a:path>
                </a:pathLst>
              </a:custGeom>
              <a:solidFill>
                <a:srgbClr val="80808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Rationality is Not Enough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038600" cy="4648200"/>
          </a:xfrm>
        </p:spPr>
        <p:txBody>
          <a:bodyPr/>
          <a:lstStyle/>
          <a:p>
            <a:r>
              <a:rPr lang="en-US"/>
              <a:t>The Schema</a:t>
            </a:r>
          </a:p>
          <a:p>
            <a:r>
              <a:rPr lang="en-US"/>
              <a:t>Theories of Personality</a:t>
            </a:r>
          </a:p>
          <a:p>
            <a:r>
              <a:rPr lang="en-US"/>
              <a:t>Attribution Theory</a:t>
            </a:r>
          </a:p>
          <a:p>
            <a:r>
              <a:rPr lang="en-US"/>
              <a:t>Social Cognition:  Forming Judgments</a:t>
            </a:r>
          </a:p>
          <a:p>
            <a:r>
              <a:rPr lang="en-US"/>
              <a:t>Intercultural Differences</a:t>
            </a:r>
          </a:p>
          <a:p>
            <a:r>
              <a:rPr lang="en-US"/>
              <a:t>Framing Reality </a:t>
            </a:r>
          </a:p>
        </p:txBody>
      </p:sp>
      <p:pic>
        <p:nvPicPr>
          <p:cNvPr id="9758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066800"/>
            <a:ext cx="4594225" cy="541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Locus of Control (3)</a:t>
            </a:r>
          </a:p>
        </p:txBody>
      </p:sp>
      <p:graphicFrame>
        <p:nvGraphicFramePr>
          <p:cNvPr id="3074" name="Object 4"/>
          <p:cNvGraphicFramePr>
            <a:graphicFrameLocks/>
          </p:cNvGraphicFramePr>
          <p:nvPr/>
        </p:nvGraphicFramePr>
        <p:xfrm>
          <a:off x="3836988" y="2203450"/>
          <a:ext cx="2259012" cy="327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Art" r:id="rId3" imgW="2527200" imgH="3659040" progId="">
                  <p:embed/>
                </p:oleObj>
              </mc:Choice>
              <mc:Fallback>
                <p:oleObj name="ClipArt" r:id="rId3" imgW="2527200" imgH="3659040" progId="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988" y="2203450"/>
                        <a:ext cx="2259012" cy="327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5"/>
          <p:cNvGraphicFramePr>
            <a:graphicFrameLocks/>
          </p:cNvGraphicFramePr>
          <p:nvPr/>
        </p:nvGraphicFramePr>
        <p:xfrm>
          <a:off x="6413500" y="2716213"/>
          <a:ext cx="2344738" cy="391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Art" r:id="rId5" imgW="4687560" imgH="7816680" progId="">
                  <p:embed/>
                </p:oleObj>
              </mc:Choice>
              <mc:Fallback>
                <p:oleObj name="ClipArt" r:id="rId5" imgW="4687560" imgH="7816680" progId="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0" y="2716213"/>
                        <a:ext cx="2344738" cy="3913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6"/>
          <p:cNvGraphicFramePr>
            <a:graphicFrameLocks/>
          </p:cNvGraphicFramePr>
          <p:nvPr/>
        </p:nvGraphicFramePr>
        <p:xfrm>
          <a:off x="300038" y="1211263"/>
          <a:ext cx="3648075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Art" r:id="rId7" imgW="3657240" imgH="1682640" progId="">
                  <p:embed/>
                </p:oleObj>
              </mc:Choice>
              <mc:Fallback>
                <p:oleObj name="ClipArt" r:id="rId7" imgW="3657240" imgH="1682640" progId="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1211263"/>
                        <a:ext cx="3648075" cy="167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Group Polarization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620000" cy="5181600"/>
          </a:xfrm>
        </p:spPr>
        <p:txBody>
          <a:bodyPr/>
          <a:lstStyle/>
          <a:p>
            <a:r>
              <a:rPr lang="en-US"/>
              <a:t>Groups take on more extreme positions than any one member would</a:t>
            </a:r>
          </a:p>
          <a:p>
            <a:r>
              <a:rPr lang="en-US"/>
              <a:t>E.g., can decide to take more risks (or fewer) than reasonable</a:t>
            </a:r>
          </a:p>
          <a:p>
            <a:r>
              <a:rPr lang="en-US"/>
              <a:t>Emphasize one-on-one discussions to counter polarization</a:t>
            </a:r>
          </a:p>
          <a:p>
            <a:r>
              <a:rPr lang="en-US"/>
              <a:t>Re-evaluate group </a:t>
            </a:r>
            <a:br>
              <a:rPr lang="en-US"/>
            </a:br>
            <a:r>
              <a:rPr lang="en-US"/>
              <a:t>decisions after </a:t>
            </a:r>
            <a:br>
              <a:rPr lang="en-US"/>
            </a:br>
            <a:r>
              <a:rPr lang="en-US"/>
              <a:t>enthusiasm has </a:t>
            </a:r>
            <a:br>
              <a:rPr lang="en-US"/>
            </a:br>
            <a:r>
              <a:rPr lang="en-US"/>
              <a:t>cooled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186113"/>
            <a:ext cx="5410200" cy="3671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191000" y="6491288"/>
            <a:ext cx="475297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i="1">
                <a:latin typeface="Arial Narrow" pitchFamily="34" charset="0"/>
              </a:rPr>
              <a:t>From</a:t>
            </a:r>
            <a:r>
              <a:rPr lang="en-US" sz="1800">
                <a:latin typeface="Arial Narrow" pitchFamily="34" charset="0"/>
              </a:rPr>
              <a:t> </a:t>
            </a:r>
            <a:r>
              <a:rPr lang="en-US" sz="1800" u="sng">
                <a:latin typeface="Arial Narrow" pitchFamily="34" charset="0"/>
              </a:rPr>
              <a:t>http://www.zonaeuropa.com/ 20050312_1.htm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038600" y="3092450"/>
            <a:ext cx="48244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i="1"/>
              <a:t>Group Polarization in the Blogosphere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Groupthink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3276600" cy="56388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000"/>
              <a:t>Desire for social cohesion can lead to flawed thinking</a:t>
            </a:r>
          </a:p>
          <a:p>
            <a:pPr lvl="1">
              <a:lnSpc>
                <a:spcPct val="70000"/>
              </a:lnSpc>
            </a:pPr>
            <a:r>
              <a:rPr lang="en-US" sz="2000"/>
              <a:t>Reject contrary evidence</a:t>
            </a:r>
          </a:p>
          <a:p>
            <a:pPr lvl="1">
              <a:lnSpc>
                <a:spcPct val="70000"/>
              </a:lnSpc>
            </a:pPr>
            <a:r>
              <a:rPr lang="en-US" sz="2000"/>
              <a:t>Condemn anyone questioning consensus</a:t>
            </a:r>
          </a:p>
          <a:p>
            <a:pPr lvl="1">
              <a:lnSpc>
                <a:spcPct val="70000"/>
              </a:lnSpc>
            </a:pPr>
            <a:r>
              <a:rPr lang="en-US" sz="2000"/>
              <a:t>Protect leader against “disturbing” views</a:t>
            </a:r>
          </a:p>
          <a:p>
            <a:pPr>
              <a:lnSpc>
                <a:spcPct val="70000"/>
              </a:lnSpc>
            </a:pPr>
            <a:r>
              <a:rPr lang="en-US" sz="2000"/>
              <a:t>Factors increasing likelihood of groupthink</a:t>
            </a:r>
          </a:p>
          <a:p>
            <a:pPr lvl="1">
              <a:lnSpc>
                <a:spcPct val="70000"/>
              </a:lnSpc>
            </a:pPr>
            <a:r>
              <a:rPr lang="en-US" sz="2000"/>
              <a:t>Authoritarian leader</a:t>
            </a:r>
          </a:p>
          <a:p>
            <a:pPr lvl="1">
              <a:lnSpc>
                <a:spcPct val="70000"/>
              </a:lnSpc>
            </a:pPr>
            <a:r>
              <a:rPr lang="en-US" sz="2000"/>
              <a:t>Pre-existing agenda</a:t>
            </a:r>
          </a:p>
          <a:p>
            <a:pPr lvl="1">
              <a:lnSpc>
                <a:spcPct val="70000"/>
              </a:lnSpc>
            </a:pPr>
            <a:r>
              <a:rPr lang="en-US" sz="2000"/>
              <a:t>Rejection of debate</a:t>
            </a:r>
          </a:p>
          <a:p>
            <a:pPr>
              <a:lnSpc>
                <a:spcPct val="70000"/>
              </a:lnSpc>
            </a:pPr>
            <a:r>
              <a:rPr lang="en-US" sz="2000"/>
              <a:t>Should fight groupthink at all levels</a:t>
            </a:r>
          </a:p>
        </p:txBody>
      </p:sp>
      <p:pic>
        <p:nvPicPr>
          <p:cNvPr id="1073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990600"/>
            <a:ext cx="54864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505200" y="990600"/>
            <a:ext cx="2590800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Challenger: </a:t>
            </a:r>
            <a:br>
              <a:rPr lang="en-US">
                <a:solidFill>
                  <a:srgbClr val="CC0000"/>
                </a:solidFill>
              </a:rPr>
            </a:br>
            <a:r>
              <a:rPr lang="en-US">
                <a:solidFill>
                  <a:srgbClr val="CC0000"/>
                </a:solidFill>
              </a:rPr>
              <a:t>January 28, 1986</a:t>
            </a:r>
          </a:p>
          <a:p>
            <a:endParaRPr lang="en-US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Questions (1)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pPr marL="457200" indent="-457200">
              <a:buFont typeface="Wingdings" pitchFamily="2" charset="2"/>
              <a:buAutoNum type="arabicPeriod"/>
            </a:pPr>
            <a:r>
              <a:rPr lang="en-US"/>
              <a:t>How does the schema affect information assurance?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/>
              <a:t>How can faulty interpretations of personality interfere with IA practitioners’ ability to work effectively in an organization?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/>
              <a:t>How do unsophisticated explanations of behavior interfere with effective security administration?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/>
              <a:t>What is meant by “making security part of the corporate culture”?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/>
              <a:t>Discuss three key elements for changing employees’ schemas to improve receptivity to security policies.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/>
              <a:t>Why is it valuable to evaluate current beliefs about security issues (explain with respect to cognitive theory).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Questions (2)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pPr marL="457200" indent="-457200">
              <a:buFont typeface="Wingdings" pitchFamily="2" charset="2"/>
              <a:buAutoNum type="arabicPeriod" startAt="7"/>
            </a:pPr>
            <a:r>
              <a:rPr lang="en-US"/>
              <a:t>What are the most effective mechanisms for motivating better attitudes toward security and greater compliance with security policies?</a:t>
            </a:r>
          </a:p>
          <a:p>
            <a:pPr marL="457200" indent="-457200">
              <a:buFont typeface="Wingdings" pitchFamily="2" charset="2"/>
              <a:buAutoNum type="arabicPeriod" startAt="7"/>
            </a:pPr>
            <a:r>
              <a:rPr lang="en-US"/>
              <a:t>Analyze the case of the Hershey’s Kisses on the keyboard.</a:t>
            </a:r>
          </a:p>
          <a:p>
            <a:pPr marL="457200" indent="-457200">
              <a:buFont typeface="Wingdings" pitchFamily="2" charset="2"/>
              <a:buAutoNum type="arabicPeriod" startAt="7"/>
            </a:pPr>
            <a:r>
              <a:rPr lang="en-US"/>
              <a:t>Name and define the four types of variables affecting the effectiveness of communications designed to change attitudes.</a:t>
            </a:r>
          </a:p>
          <a:p>
            <a:pPr marL="457200" indent="-457200">
              <a:buFont typeface="Wingdings" pitchFamily="2" charset="2"/>
              <a:buAutoNum type="arabicPeriod" startAt="7"/>
            </a:pPr>
            <a:r>
              <a:rPr lang="en-US"/>
              <a:t>Explain how each of the four communications variables can be optimized for effective attitude change in security training.</a:t>
            </a:r>
          </a:p>
          <a:p>
            <a:pPr marL="457200" indent="-457200">
              <a:buFont typeface="Wingdings" pitchFamily="2" charset="2"/>
              <a:buAutoNum type="arabicPeriod" startAt="7"/>
            </a:pPr>
            <a:r>
              <a:rPr lang="en-US"/>
              <a:t>How can one encourage employees to take the initiative in responding to security breaches and reporting questionable behavior?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Questions (3)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pPr marL="457200" indent="-457200">
              <a:buFont typeface="Wingdings" pitchFamily="2" charset="2"/>
              <a:buAutoNum type="arabicPeriod" startAt="12"/>
            </a:pPr>
            <a:r>
              <a:rPr lang="en-US"/>
              <a:t>How does team spirit influence the work of IA trainers?</a:t>
            </a:r>
          </a:p>
          <a:p>
            <a:pPr marL="457200" indent="-457200">
              <a:buFont typeface="Wingdings" pitchFamily="2" charset="2"/>
              <a:buAutoNum type="arabicPeriod" startAt="12"/>
            </a:pPr>
            <a:r>
              <a:rPr lang="en-US"/>
              <a:t>Why should IA trainers and security personnel pay attention to outliers?</a:t>
            </a:r>
          </a:p>
          <a:p>
            <a:pPr marL="457200" indent="-457200">
              <a:buFont typeface="Wingdings" pitchFamily="2" charset="2"/>
              <a:buAutoNum type="arabicPeriod" startAt="12"/>
            </a:pPr>
            <a:r>
              <a:rPr lang="en-US"/>
              <a:t>How does the norm of reciprocity play a role in security policy efforts?</a:t>
            </a:r>
          </a:p>
          <a:p>
            <a:pPr marL="457200" indent="-457200">
              <a:buFont typeface="Wingdings" pitchFamily="2" charset="2"/>
              <a:buAutoNum type="arabicPeriod" startAt="12"/>
            </a:pPr>
            <a:r>
              <a:rPr lang="en-US"/>
              <a:t>What is the significance of the “foot-in-the-door” technique for security training and awareness efforts?</a:t>
            </a:r>
          </a:p>
          <a:p>
            <a:pPr marL="457200" indent="-457200">
              <a:buFont typeface="Wingdings" pitchFamily="2" charset="2"/>
              <a:buAutoNum type="arabicPeriod" startAt="12"/>
            </a:pPr>
            <a:r>
              <a:rPr lang="en-US"/>
              <a:t>When should security training be offered to large groups and when to small groups?  Why?</a:t>
            </a:r>
          </a:p>
          <a:p>
            <a:pPr marL="457200" indent="-457200">
              <a:buFont typeface="Wingdings" pitchFamily="2" charset="2"/>
              <a:buAutoNum type="arabicPeriod" startAt="12"/>
            </a:pPr>
            <a:r>
              <a:rPr lang="en-US"/>
              <a:t>What is the meaning of “locus of control” for security efforts?</a:t>
            </a:r>
          </a:p>
          <a:p>
            <a:pPr marL="457200" indent="-457200">
              <a:buFont typeface="Wingdings" pitchFamily="2" charset="2"/>
              <a:buAutoNum type="arabicPeriod" startAt="12"/>
            </a:pPr>
            <a:r>
              <a:rPr lang="en-US"/>
              <a:t>How can one avoid the dangers of group polarization and groupthink in security training and awareness efforts?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Homework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For 5 points, submit an essay of 100-200 words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Bring to light an article illustrating any principle in the chapter on Social Psychology and INFOSEC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Do some research in the Kreitzberg Library databases, Google Scholar, and the WWW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Put your summary in NUoodle Class Discussion forum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You may refer to a page number in the chapter or to a slide number in the PPT file to point out where the topic is mentioned.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Be sure to provide a complete reference to your source so others can find and read it.</a:t>
            </a:r>
          </a:p>
          <a:p>
            <a:pPr>
              <a:lnSpc>
                <a:spcPct val="80000"/>
              </a:lnSpc>
            </a:pPr>
            <a:r>
              <a:rPr lang="en-US" dirty="0"/>
              <a:t>For up to 5 points per response, comment constructively on other students’ postings on these social-psychology illustrations.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sz="8000" dirty="0"/>
              <a:t>Now go and study</a:t>
            </a:r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Schema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5486400" cy="5410200"/>
          </a:xfrm>
        </p:spPr>
        <p:txBody>
          <a:bodyPr/>
          <a:lstStyle/>
          <a:p>
            <a:r>
              <a:rPr lang="en-US" sz="2200"/>
              <a:t>Cognitive framework</a:t>
            </a:r>
          </a:p>
          <a:p>
            <a:r>
              <a:rPr lang="en-US" sz="2200"/>
              <a:t>What allows observations to make sense</a:t>
            </a:r>
          </a:p>
          <a:p>
            <a:r>
              <a:rPr lang="en-US" sz="2200"/>
              <a:t>We interpret observations </a:t>
            </a:r>
            <a:br>
              <a:rPr lang="en-US" sz="2200"/>
            </a:br>
            <a:r>
              <a:rPr lang="en-US" sz="2200"/>
              <a:t>in context</a:t>
            </a:r>
          </a:p>
          <a:p>
            <a:pPr lvl="1"/>
            <a:r>
              <a:rPr lang="en-US" sz="2200"/>
              <a:t>Imagine that your colleague appears at work dressed like this:</a:t>
            </a:r>
          </a:p>
          <a:p>
            <a:pPr lvl="1"/>
            <a:r>
              <a:rPr lang="en-US" sz="2200"/>
              <a:t>But what if your colleagues is at the company swimming pool?</a:t>
            </a:r>
          </a:p>
          <a:p>
            <a:pPr lvl="1"/>
            <a:r>
              <a:rPr lang="en-US" sz="2200"/>
              <a:t>Results in radically different interpretation from schema for the business meeting. . . .</a:t>
            </a:r>
          </a:p>
          <a:p>
            <a:r>
              <a:rPr lang="en-US" sz="2200"/>
              <a:t>In security, schema for </a:t>
            </a:r>
            <a:r>
              <a:rPr lang="en-US" sz="2200" i="1"/>
              <a:t>normal politeness</a:t>
            </a:r>
            <a:r>
              <a:rPr lang="en-US" sz="2200"/>
              <a:t> conflicts with schema for </a:t>
            </a:r>
            <a:r>
              <a:rPr lang="en-US" sz="2200" i="1"/>
              <a:t>secure behavior</a:t>
            </a:r>
          </a:p>
        </p:txBody>
      </p:sp>
      <p:pic>
        <p:nvPicPr>
          <p:cNvPr id="5" name="Picture 4" descr="tem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1066800"/>
            <a:ext cx="3096877" cy="4764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Theories of Personality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4648200" cy="5562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200"/>
              <a:t>Interpersonal conflicts can interfere with security policy</a:t>
            </a:r>
          </a:p>
          <a:p>
            <a:pPr>
              <a:lnSpc>
                <a:spcPct val="70000"/>
              </a:lnSpc>
            </a:pPr>
            <a:r>
              <a:rPr lang="en-US" sz="2200" i="1"/>
              <a:t>Beware rigid categories</a:t>
            </a:r>
            <a:r>
              <a:rPr lang="en-US" sz="2200"/>
              <a:t> for framing behavior in terms of fixed personality patterns</a:t>
            </a:r>
          </a:p>
          <a:p>
            <a:pPr lvl="1">
              <a:lnSpc>
                <a:spcPct val="70000"/>
              </a:lnSpc>
            </a:pPr>
            <a:r>
              <a:rPr lang="en-US" sz="2200"/>
              <a:t>Extroversion / agreeableness etc.</a:t>
            </a:r>
          </a:p>
          <a:p>
            <a:pPr>
              <a:lnSpc>
                <a:spcPct val="70000"/>
              </a:lnSpc>
            </a:pPr>
            <a:r>
              <a:rPr lang="en-US" sz="2200"/>
              <a:t>Especially important not to value one personality style above another</a:t>
            </a:r>
          </a:p>
          <a:p>
            <a:pPr lvl="1">
              <a:lnSpc>
                <a:spcPct val="70000"/>
              </a:lnSpc>
            </a:pPr>
            <a:r>
              <a:rPr lang="en-US" sz="2200"/>
              <a:t>People of all styles can contribute constructively to organization</a:t>
            </a:r>
          </a:p>
          <a:p>
            <a:pPr lvl="1">
              <a:lnSpc>
                <a:spcPct val="70000"/>
              </a:lnSpc>
            </a:pPr>
            <a:r>
              <a:rPr lang="en-US" sz="2200"/>
              <a:t>Perceptions and expectations account for many conflicts</a:t>
            </a:r>
          </a:p>
          <a:p>
            <a:pPr>
              <a:lnSpc>
                <a:spcPct val="70000"/>
              </a:lnSpc>
            </a:pPr>
            <a:r>
              <a:rPr lang="en-US" sz="2200" i="1"/>
              <a:t>Role-playing exercises</a:t>
            </a:r>
            <a:r>
              <a:rPr lang="en-US" sz="2200"/>
              <a:t> very helpful</a:t>
            </a:r>
          </a:p>
          <a:p>
            <a:pPr>
              <a:lnSpc>
                <a:spcPct val="70000"/>
              </a:lnSpc>
            </a:pPr>
            <a:r>
              <a:rPr lang="en-US" sz="2200"/>
              <a:t>Listen carefully to people’s expressions of </a:t>
            </a:r>
            <a:r>
              <a:rPr lang="en-US" sz="2200" i="1"/>
              <a:t>feelings</a:t>
            </a:r>
            <a:r>
              <a:rPr lang="en-US" sz="2200"/>
              <a:t> as well as of </a:t>
            </a:r>
            <a:r>
              <a:rPr lang="en-US" sz="2200" i="1"/>
              <a:t>opinions</a:t>
            </a:r>
          </a:p>
        </p:txBody>
      </p:sp>
      <p:pic>
        <p:nvPicPr>
          <p:cNvPr id="9779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066800"/>
            <a:ext cx="4200525" cy="5564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Attribution Theory (1)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people explain their own and others' behavior</a:t>
            </a:r>
          </a:p>
          <a:p>
            <a:r>
              <a:rPr lang="en-US"/>
              <a:t>Weiner's classification:</a:t>
            </a: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4403725" y="3260725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Stable</a:t>
            </a:r>
          </a:p>
        </p:txBody>
      </p:sp>
      <p:grpSp>
        <p:nvGrpSpPr>
          <p:cNvPr id="10245" name="Group 15"/>
          <p:cNvGrpSpPr>
            <a:grpSpLocks/>
          </p:cNvGrpSpPr>
          <p:nvPr/>
        </p:nvGrpSpPr>
        <p:grpSpPr bwMode="auto">
          <a:xfrm>
            <a:off x="3663950" y="3663950"/>
            <a:ext cx="4787900" cy="2959100"/>
            <a:chOff x="2308" y="2308"/>
            <a:chExt cx="3016" cy="1864"/>
          </a:xfrm>
        </p:grpSpPr>
        <p:sp>
          <p:nvSpPr>
            <p:cNvPr id="10252" name="Rectangle 4"/>
            <p:cNvSpPr>
              <a:spLocks noChangeArrowheads="1"/>
            </p:cNvSpPr>
            <p:nvPr/>
          </p:nvSpPr>
          <p:spPr bwMode="auto">
            <a:xfrm>
              <a:off x="2308" y="2308"/>
              <a:ext cx="1480" cy="90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8998"/>
                  </a:schemeClr>
                </a:gs>
                <a:gs pos="100000">
                  <a:srgbClr val="009900">
                    <a:alpha val="24001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Rectangle 5"/>
            <p:cNvSpPr>
              <a:spLocks noChangeArrowheads="1"/>
            </p:cNvSpPr>
            <p:nvPr/>
          </p:nvSpPr>
          <p:spPr bwMode="auto">
            <a:xfrm>
              <a:off x="3796" y="2308"/>
              <a:ext cx="1528" cy="90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8998"/>
                  </a:schemeClr>
                </a:gs>
                <a:gs pos="100000">
                  <a:srgbClr val="009900">
                    <a:alpha val="24001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Rectangle 6"/>
            <p:cNvSpPr>
              <a:spLocks noChangeArrowheads="1"/>
            </p:cNvSpPr>
            <p:nvPr/>
          </p:nvSpPr>
          <p:spPr bwMode="auto">
            <a:xfrm>
              <a:off x="2308" y="3220"/>
              <a:ext cx="1480" cy="95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8998"/>
                  </a:schemeClr>
                </a:gs>
                <a:gs pos="100000">
                  <a:srgbClr val="009900">
                    <a:alpha val="24001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Rectangle 8"/>
            <p:cNvSpPr>
              <a:spLocks noChangeArrowheads="1"/>
            </p:cNvSpPr>
            <p:nvPr/>
          </p:nvSpPr>
          <p:spPr bwMode="auto">
            <a:xfrm>
              <a:off x="3796" y="3220"/>
              <a:ext cx="1528" cy="95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8998"/>
                  </a:schemeClr>
                </a:gs>
                <a:gs pos="100000">
                  <a:srgbClr val="009900">
                    <a:alpha val="24001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6384925" y="3260725"/>
            <a:ext cx="1471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Unstable</a:t>
            </a:r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2157413" y="4087813"/>
            <a:ext cx="13874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Internal</a:t>
            </a:r>
          </a:p>
          <a:p>
            <a:endParaRPr lang="en-US" sz="2400">
              <a:solidFill>
                <a:schemeClr val="tx2"/>
              </a:solidFill>
            </a:endParaRPr>
          </a:p>
          <a:p>
            <a:endParaRPr lang="en-US" sz="2400">
              <a:solidFill>
                <a:schemeClr val="tx2"/>
              </a:solidFill>
            </a:endParaRPr>
          </a:p>
          <a:p>
            <a:endParaRPr lang="en-US" sz="2400">
              <a:solidFill>
                <a:schemeClr val="tx2"/>
              </a:solidFill>
            </a:endParaRPr>
          </a:p>
          <a:p>
            <a:r>
              <a:rPr lang="en-US" sz="2400">
                <a:solidFill>
                  <a:schemeClr val="tx2"/>
                </a:solidFill>
              </a:rPr>
              <a:t>External</a:t>
            </a:r>
          </a:p>
        </p:txBody>
      </p:sp>
      <p:sp>
        <p:nvSpPr>
          <p:cNvPr id="10248" name="Rectangle 11"/>
          <p:cNvSpPr>
            <a:spLocks noChangeArrowheads="1"/>
          </p:cNvSpPr>
          <p:nvPr/>
        </p:nvSpPr>
        <p:spPr bwMode="auto">
          <a:xfrm>
            <a:off x="4022725" y="3862388"/>
            <a:ext cx="1670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1800"/>
              <a:t>Dispositions;</a:t>
            </a:r>
          </a:p>
          <a:p>
            <a:pPr algn="ctr"/>
            <a:r>
              <a:rPr lang="en-US" sz="1800"/>
              <a:t>traits; level of</a:t>
            </a:r>
          </a:p>
          <a:p>
            <a:pPr algn="ctr"/>
            <a:r>
              <a:rPr lang="en-US" sz="1800"/>
              <a:t>ability or </a:t>
            </a:r>
          </a:p>
          <a:p>
            <a:pPr algn="ctr"/>
            <a:r>
              <a:rPr lang="en-US" sz="1800"/>
              <a:t>intelligence</a:t>
            </a:r>
          </a:p>
        </p:txBody>
      </p:sp>
      <p:sp>
        <p:nvSpPr>
          <p:cNvPr id="10249" name="Rectangle 12"/>
          <p:cNvSpPr>
            <a:spLocks noChangeArrowheads="1"/>
          </p:cNvSpPr>
          <p:nvPr/>
        </p:nvSpPr>
        <p:spPr bwMode="auto">
          <a:xfrm>
            <a:off x="6308725" y="3862388"/>
            <a:ext cx="16954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1800"/>
              <a:t>Effort;</a:t>
            </a:r>
          </a:p>
          <a:p>
            <a:pPr algn="ctr"/>
            <a:r>
              <a:rPr lang="en-US" sz="1800"/>
              <a:t>mood;</a:t>
            </a:r>
          </a:p>
          <a:p>
            <a:pPr algn="ctr"/>
            <a:r>
              <a:rPr lang="en-US" sz="1800"/>
              <a:t>physical state</a:t>
            </a:r>
          </a:p>
        </p:txBody>
      </p:sp>
      <p:sp>
        <p:nvSpPr>
          <p:cNvPr id="10250" name="Rectangle 13"/>
          <p:cNvSpPr>
            <a:spLocks noChangeArrowheads="1"/>
          </p:cNvSpPr>
          <p:nvPr/>
        </p:nvSpPr>
        <p:spPr bwMode="auto">
          <a:xfrm>
            <a:off x="6232525" y="5157788"/>
            <a:ext cx="20732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1800"/>
              <a:t>Good/bad luck;</a:t>
            </a:r>
          </a:p>
          <a:p>
            <a:pPr algn="ctr"/>
            <a:r>
              <a:rPr lang="en-US" sz="1800"/>
              <a:t>opportunity;</a:t>
            </a:r>
          </a:p>
          <a:p>
            <a:pPr algn="ctr"/>
            <a:r>
              <a:rPr lang="en-US" sz="1800"/>
              <a:t>transient</a:t>
            </a:r>
          </a:p>
          <a:p>
            <a:pPr algn="ctr"/>
            <a:r>
              <a:rPr lang="en-US" sz="1800"/>
              <a:t>situations</a:t>
            </a:r>
          </a:p>
        </p:txBody>
      </p:sp>
      <p:sp>
        <p:nvSpPr>
          <p:cNvPr id="10251" name="Rectangle 14"/>
          <p:cNvSpPr>
            <a:spLocks noChangeArrowheads="1"/>
          </p:cNvSpPr>
          <p:nvPr/>
        </p:nvSpPr>
        <p:spPr bwMode="auto">
          <a:xfrm>
            <a:off x="3886200" y="5310188"/>
            <a:ext cx="1981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1800"/>
              <a:t>Degree of task</a:t>
            </a:r>
          </a:p>
          <a:p>
            <a:pPr algn="ctr"/>
            <a:r>
              <a:rPr lang="en-US" sz="1800"/>
              <a:t>difficulty; env</a:t>
            </a:r>
          </a:p>
          <a:p>
            <a:pPr algn="ctr"/>
            <a:r>
              <a:rPr lang="en-US" sz="1800"/>
              <a:t>helps/hindrance</a:t>
            </a:r>
          </a:p>
        </p:txBody>
      </p: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Attribution Theory (2)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990600"/>
            <a:ext cx="4267200" cy="5715000"/>
          </a:xfrm>
        </p:spPr>
        <p:txBody>
          <a:bodyPr/>
          <a:lstStyle/>
          <a:p>
            <a:r>
              <a:rPr lang="en-US" sz="2200"/>
              <a:t>How we explain behavior</a:t>
            </a:r>
          </a:p>
          <a:p>
            <a:r>
              <a:rPr lang="en-US" sz="2200"/>
              <a:t>Fundamental Attribution Error</a:t>
            </a:r>
          </a:p>
          <a:p>
            <a:pPr lvl="1"/>
            <a:r>
              <a:rPr lang="en-US" sz="2200"/>
              <a:t>Star Trek's  Leonard Nimoy is really like the character he portrays (Mr Spock)</a:t>
            </a:r>
          </a:p>
          <a:p>
            <a:r>
              <a:rPr lang="en-US" sz="2200"/>
              <a:t>Actor-Observer Effect</a:t>
            </a:r>
          </a:p>
          <a:p>
            <a:pPr lvl="1"/>
            <a:r>
              <a:rPr lang="en-US" sz="2200"/>
              <a:t>What I do is a reasonable response to the situation but what you do is in your nature</a:t>
            </a:r>
          </a:p>
          <a:p>
            <a:r>
              <a:rPr lang="en-US" sz="2200"/>
              <a:t>Salience</a:t>
            </a:r>
          </a:p>
          <a:p>
            <a:pPr lvl="1"/>
            <a:r>
              <a:rPr lang="en-US" sz="2200"/>
              <a:t>What stands out is perceived as most important even if it isn't</a:t>
            </a:r>
          </a:p>
        </p:txBody>
      </p:sp>
      <p:pic>
        <p:nvPicPr>
          <p:cNvPr id="9809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4572000" cy="3640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Attribution Theory (3)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6629400" cy="4648200"/>
          </a:xfrm>
        </p:spPr>
        <p:txBody>
          <a:bodyPr/>
          <a:lstStyle/>
          <a:p>
            <a:r>
              <a:rPr lang="en-US"/>
              <a:t>Self-Serving Bias</a:t>
            </a:r>
          </a:p>
          <a:p>
            <a:pPr lvl="1"/>
            <a:r>
              <a:rPr lang="en-US"/>
              <a:t>If I succeed it's because of how good I am, but if I lose it's not my fault</a:t>
            </a:r>
          </a:p>
          <a:p>
            <a:r>
              <a:rPr lang="en-US"/>
              <a:t>Self-Handicapping</a:t>
            </a:r>
          </a:p>
          <a:p>
            <a:pPr lvl="1"/>
            <a:r>
              <a:rPr lang="en-US"/>
              <a:t>If I expect to fail I'll make sure there's a good excuse</a:t>
            </a:r>
          </a:p>
          <a:p>
            <a:r>
              <a:rPr lang="en-US"/>
              <a:t>Depressed People</a:t>
            </a:r>
          </a:p>
          <a:p>
            <a:pPr lvl="1"/>
            <a:r>
              <a:rPr lang="en-US"/>
              <a:t>If I lose it's because of how bad I am, but if I succeed it's not to my credit</a:t>
            </a:r>
          </a:p>
        </p:txBody>
      </p:sp>
      <p:pic>
        <p:nvPicPr>
          <p:cNvPr id="9830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1397000"/>
            <a:ext cx="1490663" cy="40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Attribution Theory:  Implications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Leader and others: remember not </a:t>
            </a:r>
            <a:br>
              <a:rPr lang="en-US"/>
            </a:br>
            <a:r>
              <a:rPr lang="en-US"/>
              <a:t>to pigeon-hole someone </a:t>
            </a:r>
          </a:p>
          <a:p>
            <a:pPr lvl="1"/>
            <a:r>
              <a:rPr lang="en-US"/>
              <a:t>E.g., “He’s always _______”</a:t>
            </a:r>
          </a:p>
          <a:p>
            <a:r>
              <a:rPr lang="en-US"/>
              <a:t>Reverse situation – think about explanations for perplexing or objectionable behavior</a:t>
            </a:r>
          </a:p>
          <a:p>
            <a:pPr lvl="1"/>
            <a:r>
              <a:rPr lang="en-US"/>
              <a:t>“If I were behaving that way, it would be because __________”</a:t>
            </a:r>
          </a:p>
          <a:p>
            <a:r>
              <a:rPr lang="en-US"/>
              <a:t>Challenge unthinking reliance on salience – question assumptions about causality</a:t>
            </a:r>
          </a:p>
          <a:p>
            <a:pPr lvl="1"/>
            <a:r>
              <a:rPr lang="en-US"/>
              <a:t>“Why should the fact that he limps make a difference to _________?”</a:t>
            </a:r>
          </a:p>
        </p:txBody>
      </p:sp>
      <p:pic>
        <p:nvPicPr>
          <p:cNvPr id="4" name="Picture 5" descr="C:\Documents and Settings\HP_Administrator\Local Settings\Temporary Internet Files\Content.IE5\77CO321E\MCBD06633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609600"/>
            <a:ext cx="2598738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IS 342 Class Notes">
  <a:themeElements>
    <a:clrScheme name="IS 342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IS 342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S 342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 342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 342 Class Notes</Template>
  <TotalTime>1307</TotalTime>
  <Words>2443</Words>
  <Application>Microsoft Office PowerPoint</Application>
  <PresentationFormat>On-screen Show (4:3)</PresentationFormat>
  <Paragraphs>361</Paragraphs>
  <Slides>37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Arial Narrow</vt:lpstr>
      <vt:lpstr>Bookman Old Style</vt:lpstr>
      <vt:lpstr>Garamond</vt:lpstr>
      <vt:lpstr>Times New Roman</vt:lpstr>
      <vt:lpstr>Wingdings</vt:lpstr>
      <vt:lpstr>IS 342 Class Notes</vt:lpstr>
      <vt:lpstr>Photo Editor Photo</vt:lpstr>
      <vt:lpstr>ClipArt</vt:lpstr>
      <vt:lpstr>Social Psychology  &amp; INFOSEC</vt:lpstr>
      <vt:lpstr>Topics in CSH6 Ch 50*</vt:lpstr>
      <vt:lpstr>Rationality is Not Enough</vt:lpstr>
      <vt:lpstr>The Schema</vt:lpstr>
      <vt:lpstr>Theories of Personality</vt:lpstr>
      <vt:lpstr>Attribution Theory (1)</vt:lpstr>
      <vt:lpstr>Attribution Theory (2) </vt:lpstr>
      <vt:lpstr>Attribution Theory (3)</vt:lpstr>
      <vt:lpstr>Attribution Theory:  Implications</vt:lpstr>
      <vt:lpstr>Social Cognition:  Forming Judgements</vt:lpstr>
      <vt:lpstr>Inadequate Sampling</vt:lpstr>
      <vt:lpstr>Inadequate Sampling (cont’d)</vt:lpstr>
      <vt:lpstr>Intercultural Differences</vt:lpstr>
      <vt:lpstr>Framing Reality</vt:lpstr>
      <vt:lpstr>Getting Your Policies Across: Effective Communication</vt:lpstr>
      <vt:lpstr>Beliefs and Attitudes</vt:lpstr>
      <vt:lpstr>Beliefs and Attitudes</vt:lpstr>
      <vt:lpstr>Beliefs and Attitudes (cont’d)</vt:lpstr>
      <vt:lpstr>Prejudice</vt:lpstr>
      <vt:lpstr>Encouraging Initiative</vt:lpstr>
      <vt:lpstr>Pro-Social (Helpful) Behavior</vt:lpstr>
      <vt:lpstr>Pro-Sociality (cont’d)</vt:lpstr>
      <vt:lpstr>Pro-Sociality (cont’d)</vt:lpstr>
      <vt:lpstr>Conformity, Compliance and Obedience</vt:lpstr>
      <vt:lpstr>Group Behavior</vt:lpstr>
      <vt:lpstr>Social Arousal</vt:lpstr>
      <vt:lpstr>Locus of Control</vt:lpstr>
      <vt:lpstr>Locus of Control (1)</vt:lpstr>
      <vt:lpstr>Locus of Control (2)</vt:lpstr>
      <vt:lpstr>Locus of Control (3)</vt:lpstr>
      <vt:lpstr>Group Polarization</vt:lpstr>
      <vt:lpstr>Groupthink</vt:lpstr>
      <vt:lpstr>Review Questions (1)</vt:lpstr>
      <vt:lpstr>Review Questions (2)</vt:lpstr>
      <vt:lpstr>Review Questions (3)</vt:lpstr>
      <vt:lpstr>Optional Homework</vt:lpstr>
      <vt:lpstr>Now go and study</vt:lpstr>
    </vt:vector>
  </TitlesOfParts>
  <Manager>Frank Vanecek, DBA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Psychology  &amp; INFOSEC</dc:title>
  <dc:subject>CSH5 Ch 50</dc:subject>
  <dc:creator>M. E. Kabay, PhD, CISSP-ISSMP</dc:creator>
  <cp:keywords/>
  <dc:description>2015-02-24 updated_x000d_
2013-02-17 updated by MK -- minor corrections_x000d_
2011-02-23 Updated by MK_x000d_
“Using Social Psychology to Implement Security Policies”_x000d_
M. E. Kabay, Bridgitt Robertson, Mani Akella, and D. T. Lang</dc:description>
  <cp:lastModifiedBy>Mich Kabay</cp:lastModifiedBy>
  <cp:revision>107</cp:revision>
  <cp:lastPrinted>2013-02-17T19:58:55Z</cp:lastPrinted>
  <dcterms:created xsi:type="dcterms:W3CDTF">2005-02-17T02:26:50Z</dcterms:created>
  <dcterms:modified xsi:type="dcterms:W3CDTF">2021-02-05T19:54:25Z</dcterms:modified>
  <cp:category>CSH4 Chapter 35</cp:category>
</cp:coreProperties>
</file>