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7" r:id="rId2"/>
    <p:sldId id="580" r:id="rId3"/>
    <p:sldId id="581" r:id="rId4"/>
    <p:sldId id="582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8" r:id="rId24"/>
    <p:sldId id="601" r:id="rId25"/>
    <p:sldId id="602" r:id="rId26"/>
    <p:sldId id="603" r:id="rId27"/>
    <p:sldId id="604" r:id="rId28"/>
    <p:sldId id="605" r:id="rId29"/>
    <p:sldId id="606" r:id="rId30"/>
    <p:sldId id="607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5" autoAdjust="0"/>
    <p:restoredTop sz="86420" autoAdjust="0"/>
  </p:normalViewPr>
  <p:slideViewPr>
    <p:cSldViewPr>
      <p:cViewPr>
        <p:scale>
          <a:sx n="100" d="100"/>
          <a:sy n="10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</a:t>
            </a:r>
            <a:r>
              <a:rPr lang="fr-CA"/>
              <a:t>© 2020 M. E. </a:t>
            </a:r>
            <a:r>
              <a:rPr lang="fr-CA" dirty="0"/>
              <a:t>Kabay                             </a:t>
            </a:r>
            <a:fld id="{69DE2142-5A86-486B-BAF5-65E734FFBE3E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47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ctr" defTabSz="965200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IS342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ctr" defTabSz="965200">
              <a:defRPr sz="10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ctr" defTabSz="965200">
              <a:defRPr sz="10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A5F629FF-D653-414C-BA54-759A147BE624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785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83E1585C-ED73-4895-B333-3D377EDC197E}" type="slidenum">
              <a:rPr lang="en-US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grpSp>
        <p:nvGrpSpPr>
          <p:cNvPr id="9225" name="Group 9"/>
          <p:cNvGrpSpPr>
            <a:grpSpLocks noChangeAspect="1"/>
          </p:cNvGrpSpPr>
          <p:nvPr/>
        </p:nvGrpSpPr>
        <p:grpSpPr bwMode="auto">
          <a:xfrm>
            <a:off x="1295400" y="2209800"/>
            <a:ext cx="4721225" cy="6629400"/>
            <a:chOff x="816" y="1728"/>
            <a:chExt cx="2802" cy="3936"/>
          </a:xfrm>
        </p:grpSpPr>
        <p:pic>
          <p:nvPicPr>
            <p:cNvPr id="9221" name="Picture 5" descr="Tangerinetilefa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696"/>
              <a:ext cx="1410" cy="1968"/>
            </a:xfrm>
            <a:prstGeom prst="rect">
              <a:avLst/>
            </a:prstGeom>
            <a:noFill/>
          </p:spPr>
        </p:pic>
        <p:pic>
          <p:nvPicPr>
            <p:cNvPr id="9222" name="Picture 6" descr="Tangerinetilefa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96"/>
              <a:ext cx="1410" cy="1968"/>
            </a:xfrm>
            <a:prstGeom prst="rect">
              <a:avLst/>
            </a:prstGeom>
            <a:noFill/>
          </p:spPr>
        </p:pic>
        <p:pic>
          <p:nvPicPr>
            <p:cNvPr id="9223" name="Picture 7" descr="Tangerinetilefa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1728"/>
              <a:ext cx="1410" cy="1968"/>
            </a:xfrm>
            <a:prstGeom prst="rect">
              <a:avLst/>
            </a:prstGeom>
            <a:noFill/>
          </p:spPr>
        </p:pic>
        <p:pic>
          <p:nvPicPr>
            <p:cNvPr id="9224" name="Picture 8" descr="Tangerinetilefad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1728"/>
              <a:ext cx="1410" cy="1968"/>
            </a:xfrm>
            <a:prstGeom prst="rect">
              <a:avLst/>
            </a:prstGeom>
            <a:noFill/>
          </p:spPr>
        </p:pic>
      </p:grp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265656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87B982C-18BD-48A8-A6F1-65C6C2B8AAAB}" type="slidenum">
              <a:rPr lang="en-US"/>
              <a:pPr/>
              <a:t>10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5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F6F3230F-5D41-41DF-A049-A583DFD9D3C1}" type="slidenum">
              <a:rPr lang="en-US"/>
              <a:pPr/>
              <a:t>11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9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00897971-0DA3-49C7-9218-78F68C949959}" type="slidenum">
              <a:rPr lang="en-US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1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A7152F0-17B1-42D2-86C1-0F26F4437A23}" type="slidenum">
              <a:rPr lang="en-US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1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DFD99B13-1D71-433C-8C15-AE62924FE444}" type="slidenum">
              <a:rPr lang="en-US"/>
              <a:pPr/>
              <a:t>14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5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5B884B0-3D78-48A9-967A-711223CA5D10}" type="slidenum">
              <a:rPr lang="en-US"/>
              <a:pPr/>
              <a:t>15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97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7B5CFFAF-0E98-44E5-B024-FCDF3753541D}" type="slidenum">
              <a:rPr lang="en-US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7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9C279981-44EA-4110-A9EE-BF876A7126F0}" type="slidenum">
              <a:rPr lang="en-US"/>
              <a:pPr/>
              <a:t>17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71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0338A9DA-D23F-4541-9B62-45B935F9CD5B}" type="slidenum">
              <a:rPr lang="en-US"/>
              <a:pPr/>
              <a:t>18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12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8B276F2-5417-481B-818E-0845999FD09A}" type="slidenum">
              <a:rPr lang="en-US"/>
              <a:pPr/>
              <a:t>19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3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7BA060F3-08EF-4E42-ADE9-B379B5F8DA8F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0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7FAC4AD3-D066-4E52-9556-A23F0964F0DF}" type="slidenum">
              <a:rPr lang="en-US"/>
              <a:pPr/>
              <a:t>20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23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41060E31-093B-47EB-99D4-D79279F2B1F8}" type="slidenum">
              <a:rPr lang="en-US"/>
              <a:pPr/>
              <a:t>21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04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0FFB99EE-E60B-4E87-AD0F-E69F8F9EF6C3}" type="slidenum">
              <a:rPr lang="en-US"/>
              <a:pPr/>
              <a:t>22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94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A5F629FF-D653-414C-BA54-759A147BE624}" type="slidenum">
              <a:rPr lang="en-US" smtClean="0"/>
              <a:pPr/>
              <a:t>23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22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61A42DBA-076F-44D1-9687-248D5C7BF412}" type="slidenum">
              <a:rPr lang="en-US"/>
              <a:pPr/>
              <a:t>24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9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E57C0808-70AB-4EE8-AC4D-192B73B68F00}" type="slidenum">
              <a:rPr lang="en-US"/>
              <a:pPr/>
              <a:t>25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2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F81054F-B3AF-4229-80C0-C00E4557FA2C}" type="slidenum">
              <a:rPr lang="en-US"/>
              <a:pPr/>
              <a:t>26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87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88341243-281D-4A3B-972E-29D60DAFBDD4}" type="slidenum">
              <a:rPr lang="en-US"/>
              <a:pPr/>
              <a:t>27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69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EB8AACCA-F423-4279-BDD4-CB3DE0EECD65}" type="slidenum">
              <a:rPr lang="en-US"/>
              <a:pPr/>
              <a:t>28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63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7A9C2608-D16F-4D4B-A60E-A63F0F12F2D9}" type="slidenum">
              <a:rPr lang="en-US"/>
              <a:pPr/>
              <a:t>29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61D3E2C8-D0AD-480F-94EF-AD0C887724DE}" type="slidenum">
              <a:rPr lang="en-US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24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34FEDA91-84D2-4C5E-931A-A73AF4EEA7AA}" type="slidenum">
              <a:rPr lang="en-US"/>
              <a:pPr/>
              <a:t>30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7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CD86B805-8248-4B35-A59F-934C1E78935A}" type="slidenum">
              <a:rPr lang="en-US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4DA3CA75-23ED-4C0E-B94D-DD381EA50F5E}" type="slidenum">
              <a:rPr lang="en-US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F8F83B91-2C9A-43EB-8C4B-1E7B389DB55E}" type="slidenum">
              <a:rPr lang="en-US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1DCF806E-3F62-494F-89E9-F6D511F79F67}" type="slidenum">
              <a:rPr lang="en-US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ECE07646-88A7-4738-84AF-D45D30D4ED86}" type="slidenum">
              <a:rPr lang="en-US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581FE7B5-ACB6-4655-A75C-0201168C7CC2}" type="slidenum">
              <a:rPr lang="en-US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865" name="Picture 9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0"/>
            <a:ext cx="1447800" cy="1265238"/>
          </a:xfrm>
          <a:prstGeom prst="rect">
            <a:avLst/>
          </a:prstGeom>
          <a:noFill/>
        </p:spPr>
      </p:pic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CF34A503-B514-48F0-ADEE-80E9647B017C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vd.nist.gov/" TargetMode="External"/><Relationship Id="rId4" Type="http://schemas.openxmlformats.org/officeDocument/2006/relationships/hyperlink" Target="http://cve.mitre.org/cv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ap-ccev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s.org/irp/offdocs/pdd/pdd-63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6600" dirty="0"/>
              <a:t>Standards for Security Products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733800"/>
            <a:ext cx="9144000" cy="2743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/>
              <a:t>CSH6 Chapter 51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“Security Standards for Products”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Paul J. Brusil and Noel </a:t>
            </a:r>
            <a:r>
              <a:rPr lang="en-US" sz="4000" dirty="0" err="1"/>
              <a:t>Zakin</a:t>
            </a:r>
            <a:endParaRPr lang="en-US" sz="4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44" name="Picture 4" descr="C:\Documents and Settings\mkabay\Local Settings\Temporary Internet Files\Content.IE5\O4ACSIQ1\MCj03325000000[1].wmf"/>
          <p:cNvPicPr>
            <a:picLocks noChangeAspect="1" noChangeArrowheads="1"/>
          </p:cNvPicPr>
          <p:nvPr/>
        </p:nvPicPr>
        <p:blipFill>
          <a:blip r:embed="rId3" cstate="print">
            <a:lum bright="36000" contrast="-40000"/>
          </a:blip>
          <a:srcRect b="17661"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Trust and Managing Risks (2)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0010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Alternative Methods of Establishing Trust</a:t>
            </a:r>
          </a:p>
          <a:p>
            <a:r>
              <a:rPr lang="en-US" dirty="0"/>
              <a:t>Nonstandard Trust Development Alternatives</a:t>
            </a:r>
          </a:p>
          <a:p>
            <a:pPr lvl="1"/>
            <a:r>
              <a:rPr lang="en-US" dirty="0"/>
              <a:t>Vendor self-declarations</a:t>
            </a:r>
          </a:p>
          <a:p>
            <a:pPr lvl="1"/>
            <a:r>
              <a:rPr lang="en-US" dirty="0"/>
              <a:t>Proprietary in-house assessments e.g. Smart Card Security Users Group</a:t>
            </a:r>
          </a:p>
          <a:p>
            <a:pPr lvl="1"/>
            <a:r>
              <a:rPr lang="en-US" dirty="0"/>
              <a:t>Hacking (uncertain, unmeasurable)</a:t>
            </a:r>
          </a:p>
          <a:p>
            <a:pPr lvl="1"/>
            <a:r>
              <a:rPr lang="en-US" dirty="0"/>
              <a:t>Open Source e.g. Linux code</a:t>
            </a:r>
          </a:p>
          <a:p>
            <a:pPr lvl="1"/>
            <a:r>
              <a:rPr lang="en-US" dirty="0"/>
              <a:t>Trade press (reviews, recommendations)</a:t>
            </a:r>
          </a:p>
          <a:p>
            <a:pPr lvl="1"/>
            <a:r>
              <a:rPr lang="en-US" dirty="0"/>
              <a:t>Initial Commercial Approaches e.g. ICSA labs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Trust and Managing Risks (3)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Alternative Methods of Establishing Trust contd..</a:t>
            </a:r>
          </a:p>
          <a:p>
            <a:r>
              <a:rPr lang="en-US" dirty="0"/>
              <a:t>Standard-Based Trust Development Alternatives</a:t>
            </a:r>
          </a:p>
          <a:p>
            <a:pPr lvl="1"/>
            <a:r>
              <a:rPr lang="en-US" dirty="0"/>
              <a:t>Common Criteria (CC) paradigm</a:t>
            </a:r>
          </a:p>
        </p:txBody>
      </p:sp>
      <p:pic>
        <p:nvPicPr>
          <p:cNvPr id="4" name="Picture 4" descr="C:\Documents and Settings\mkabay\Local Settings\Temporary Internet Files\Content.IE5\O4ACSIQ1\MCj03325000000[1].wmf"/>
          <p:cNvPicPr>
            <a:picLocks noChangeAspect="1" noChangeArrowheads="1"/>
          </p:cNvPicPr>
          <p:nvPr/>
        </p:nvPicPr>
        <p:blipFill>
          <a:blip r:embed="rId3" cstate="print">
            <a:lum bright="36000" contrast="-40000"/>
          </a:blip>
          <a:srcRect b="17661"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Criteria Paradigm</a:t>
            </a:r>
            <a:br>
              <a:rPr lang="en-US" dirty="0"/>
            </a:br>
            <a:r>
              <a:rPr lang="en-US" dirty="0"/>
              <a:t>Topics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0010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CC paradigm is a scheme based on formal international standards</a:t>
            </a:r>
          </a:p>
          <a:p>
            <a:r>
              <a:rPr lang="en-US" dirty="0"/>
              <a:t>Standards that shape Common Criteria (CC)</a:t>
            </a:r>
          </a:p>
          <a:p>
            <a:r>
              <a:rPr lang="en-US" dirty="0"/>
              <a:t>Details about the CC</a:t>
            </a:r>
          </a:p>
          <a:p>
            <a:r>
              <a:rPr lang="en-US" dirty="0"/>
              <a:t>Using CC to define security requirements and solutions</a:t>
            </a:r>
          </a:p>
          <a:p>
            <a:r>
              <a:rPr lang="en-US" dirty="0"/>
              <a:t>Defining common text methodology</a:t>
            </a:r>
          </a:p>
          <a:p>
            <a:r>
              <a:rPr lang="en-US" dirty="0"/>
              <a:t>Mutual recognition of testing and national testing schemes</a:t>
            </a:r>
          </a:p>
          <a:p>
            <a:r>
              <a:rPr lang="en-US" dirty="0"/>
              <a:t>CC evaluation and validation </a:t>
            </a:r>
            <a:br>
              <a:rPr lang="en-US" dirty="0"/>
            </a:br>
            <a:r>
              <a:rPr lang="en-US" dirty="0"/>
              <a:t>scheme (CCEVS) of the 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53200" y="4572000"/>
            <a:ext cx="2388973" cy="2133600"/>
            <a:chOff x="6629400" y="4419600"/>
            <a:chExt cx="2388973" cy="2133600"/>
          </a:xfrm>
        </p:grpSpPr>
        <p:pic>
          <p:nvPicPr>
            <p:cNvPr id="985092" name="Picture 4" descr="C:\Documents and Settings\mkabay\Local Settings\Temporary Internet Files\Content.IE5\O4ACSIQ1\MCj0441529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4419600"/>
              <a:ext cx="2388973" cy="2133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 bwMode="auto">
            <a:xfrm>
              <a:off x="6781800" y="4648200"/>
              <a:ext cx="6858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Criteria Paradigm Topics (cont’d)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419600" cy="4648200"/>
          </a:xfrm>
        </p:spPr>
        <p:txBody>
          <a:bodyPr/>
          <a:lstStyle/>
          <a:p>
            <a:r>
              <a:rPr lang="en-US" sz="2800" dirty="0"/>
              <a:t>Accredited testing</a:t>
            </a:r>
          </a:p>
          <a:p>
            <a:r>
              <a:rPr lang="en-US" sz="2800" dirty="0"/>
              <a:t>Testing validation </a:t>
            </a:r>
          </a:p>
          <a:p>
            <a:r>
              <a:rPr lang="en-US" sz="2800" dirty="0"/>
              <a:t>Recognizing validated products and profiles</a:t>
            </a:r>
          </a:p>
          <a:p>
            <a:r>
              <a:rPr lang="en-US" sz="2800" dirty="0"/>
              <a:t>Summary of CC</a:t>
            </a:r>
          </a:p>
        </p:txBody>
      </p:sp>
      <p:pic>
        <p:nvPicPr>
          <p:cNvPr id="986116" name="Picture 4" descr="C:\Documents and Settings\mkabay\Local Settings\Temporary Internet Files\Content.IE5\70QQG5CS\MCj008230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8831"/>
            <a:ext cx="3733800" cy="50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Common Criteria Paradigm (1)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Standards that Shape CC Paradigm</a:t>
            </a:r>
          </a:p>
          <a:p>
            <a:r>
              <a:rPr lang="en-US" dirty="0"/>
              <a:t>CC for Information Technology Security Evaluation</a:t>
            </a:r>
          </a:p>
          <a:p>
            <a:r>
              <a:rPr lang="en-US" dirty="0"/>
              <a:t>Common Evaluation Methodology</a:t>
            </a:r>
          </a:p>
          <a:p>
            <a:r>
              <a:rPr lang="en-US" dirty="0"/>
              <a:t>Mutual Recognition Agreement (MRA)</a:t>
            </a:r>
          </a:p>
          <a:p>
            <a:r>
              <a:rPr lang="en-US" dirty="0"/>
              <a:t>CC Evaluation &amp; Validation Scheme </a:t>
            </a:r>
            <a:br>
              <a:rPr lang="en-US" dirty="0"/>
            </a:br>
            <a:r>
              <a:rPr lang="en-US" dirty="0"/>
              <a:t>(CCEVS)</a:t>
            </a:r>
          </a:p>
        </p:txBody>
      </p:sp>
      <p:pic>
        <p:nvPicPr>
          <p:cNvPr id="987140" name="Picture 4" descr="C:\Documents and Settings\mkabay\Local Settings\Temporary Internet Files\Content.IE5\70QQG5CS\MCj044216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57" y="3200857"/>
            <a:ext cx="3657143" cy="36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Common Criteria Paradigm (2)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Details about the CC Standard</a:t>
            </a:r>
          </a:p>
          <a:p>
            <a:r>
              <a:rPr lang="en-US" dirty="0"/>
              <a:t>Models for Security Profiles</a:t>
            </a:r>
          </a:p>
          <a:p>
            <a:pPr lvl="1"/>
            <a:r>
              <a:rPr lang="en-US" dirty="0"/>
              <a:t>Protection Profile (PP)</a:t>
            </a:r>
          </a:p>
          <a:p>
            <a:pPr lvl="1"/>
            <a:r>
              <a:rPr lang="en-US" dirty="0"/>
              <a:t>Security Target (ST)</a:t>
            </a:r>
          </a:p>
          <a:p>
            <a:r>
              <a:rPr lang="en-US" dirty="0"/>
              <a:t>Security Functional Requirements </a:t>
            </a:r>
            <a:br>
              <a:rPr lang="en-US" dirty="0"/>
            </a:br>
            <a:r>
              <a:rPr lang="en-US" dirty="0"/>
              <a:t>Catalog</a:t>
            </a:r>
          </a:p>
          <a:p>
            <a:pPr lvl="1"/>
            <a:r>
              <a:rPr lang="en-US" dirty="0"/>
              <a:t>11 classes </a:t>
            </a:r>
          </a:p>
          <a:p>
            <a:r>
              <a:rPr lang="en-US" dirty="0"/>
              <a:t>Security Assurance Requirements Catalog</a:t>
            </a:r>
          </a:p>
          <a:p>
            <a:pPr lvl="1"/>
            <a:r>
              <a:rPr lang="en-US" dirty="0"/>
              <a:t>10 classes</a:t>
            </a:r>
          </a:p>
          <a:p>
            <a:r>
              <a:rPr lang="en-US" dirty="0"/>
              <a:t>Requirements catalogs are comprehensive</a:t>
            </a:r>
          </a:p>
        </p:txBody>
      </p:sp>
      <p:pic>
        <p:nvPicPr>
          <p:cNvPr id="988164" name="Picture 4" descr="C:\Documents and Settings\mkabay\Local Settings\Temporary Internet Files\Content.IE5\0X6JB3P6\MCj044213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1295400"/>
            <a:ext cx="287655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Common Criteria Paradigm (3)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9248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Using CC Standard to Define Security Requirements and Solutions (1)</a:t>
            </a:r>
          </a:p>
          <a:p>
            <a:r>
              <a:rPr lang="en-US" dirty="0"/>
              <a:t>Constructing a protection profile (PP) - PP states security problem that product will solve. </a:t>
            </a:r>
          </a:p>
          <a:p>
            <a:r>
              <a:rPr lang="en-US" dirty="0"/>
              <a:t>Steps involved in constructing PP</a:t>
            </a:r>
          </a:p>
          <a:p>
            <a:pPr lvl="1"/>
            <a:r>
              <a:rPr lang="en-US" dirty="0"/>
              <a:t>Identify threats, vulnerabilities </a:t>
            </a:r>
            <a:br>
              <a:rPr lang="en-US" dirty="0"/>
            </a:br>
            <a:r>
              <a:rPr lang="en-US" dirty="0"/>
              <a:t>(use CVE* &amp; NVD**)</a:t>
            </a:r>
          </a:p>
          <a:p>
            <a:pPr lvl="1"/>
            <a:r>
              <a:rPr lang="en-US" dirty="0"/>
              <a:t>Describe operational </a:t>
            </a:r>
            <a:br>
              <a:rPr lang="en-US" dirty="0"/>
            </a:br>
            <a:r>
              <a:rPr lang="en-US" dirty="0"/>
              <a:t>environment</a:t>
            </a:r>
          </a:p>
          <a:p>
            <a:pPr lvl="1"/>
            <a:r>
              <a:rPr lang="en-US" dirty="0"/>
              <a:t>Enumerate policies</a:t>
            </a:r>
          </a:p>
          <a:p>
            <a:pPr lvl="1"/>
            <a:r>
              <a:rPr lang="en-US" dirty="0"/>
              <a:t>Set security objectives for </a:t>
            </a:r>
            <a:br>
              <a:rPr lang="en-US" dirty="0"/>
            </a:br>
            <a:r>
              <a:rPr lang="en-US" dirty="0"/>
              <a:t>product and environment</a:t>
            </a:r>
          </a:p>
        </p:txBody>
      </p:sp>
      <p:pic>
        <p:nvPicPr>
          <p:cNvPr id="989188" name="Picture 4" descr="C:\Documents and Settings\mkabay\Local Settings\Temporary Internet Files\Content.IE5\AXVTVPG7\MCj04260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1409" y="2819400"/>
            <a:ext cx="284259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6150114"/>
            <a:ext cx="3241593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4"/>
              </a:rPr>
              <a:t>http://cve.mitre.org/cve/</a:t>
            </a:r>
            <a:endParaRPr lang="en-US" dirty="0"/>
          </a:p>
          <a:p>
            <a:r>
              <a:rPr lang="en-US" dirty="0"/>
              <a:t>** </a:t>
            </a:r>
            <a:r>
              <a:rPr lang="en-US" dirty="0">
                <a:hlinkClick r:id="rId5"/>
              </a:rPr>
              <a:t>http://nvd.nist.gov/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429751" cy="1143000"/>
          </a:xfrm>
        </p:spPr>
        <p:txBody>
          <a:bodyPr/>
          <a:lstStyle/>
          <a:p>
            <a:r>
              <a:rPr lang="en-US" dirty="0"/>
              <a:t>Common Criteria Paradigm (4)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51816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Using CC Standard to Define Security Requirements and Solutions (2)</a:t>
            </a:r>
          </a:p>
          <a:p>
            <a:r>
              <a:rPr lang="en-US" dirty="0"/>
              <a:t>Steps involved in constructing a PP (cont’d)</a:t>
            </a:r>
          </a:p>
          <a:p>
            <a:pPr lvl="1"/>
            <a:r>
              <a:rPr lang="en-US" dirty="0"/>
              <a:t>Refine security requirements from CC catalogs</a:t>
            </a:r>
          </a:p>
          <a:p>
            <a:pPr lvl="1"/>
            <a:r>
              <a:rPr lang="en-US" dirty="0"/>
              <a:t>Select assurance requirements from assurance catalog</a:t>
            </a:r>
          </a:p>
          <a:p>
            <a:pPr lvl="1"/>
            <a:r>
              <a:rPr lang="en-US" dirty="0"/>
              <a:t>Give rationale for all decisions and choices made in constructing a PP</a:t>
            </a:r>
          </a:p>
          <a:p>
            <a:pPr lvl="1"/>
            <a:r>
              <a:rPr lang="en-US" dirty="0"/>
              <a:t>Reuse existing PP if possible</a:t>
            </a:r>
          </a:p>
        </p:txBody>
      </p:sp>
      <p:pic>
        <p:nvPicPr>
          <p:cNvPr id="990212" name="Picture 4" descr="C:\Documents and Settings\mkabay\Local Settings\Temporary Internet Files\Content.IE5\O4ACSIQ1\MCj041041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81200"/>
            <a:ext cx="2794503" cy="344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Common Criteria Paradigm (5)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/>
              <a:t>Using CC Standard to Define Security Requirements and Solutions (3)</a:t>
            </a:r>
          </a:p>
          <a:p>
            <a:pPr>
              <a:lnSpc>
                <a:spcPct val="80000"/>
              </a:lnSpc>
            </a:pPr>
            <a:r>
              <a:rPr lang="en-US" dirty="0"/>
              <a:t>Security Targets (ST) – to document product security information</a:t>
            </a:r>
          </a:p>
          <a:p>
            <a:pPr>
              <a:lnSpc>
                <a:spcPct val="80000"/>
              </a:lnSpc>
            </a:pPr>
            <a:r>
              <a:rPr lang="en-US" dirty="0"/>
              <a:t>Steps involved in constructing an ST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Describe environment of product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Enumerate threats, policies, laws etc.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Delineate security objectives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Enumerate security </a:t>
            </a:r>
            <a:br>
              <a:rPr lang="en-US" dirty="0"/>
            </a:br>
            <a:r>
              <a:rPr lang="en-US" dirty="0"/>
              <a:t>requirements addressed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Give rationale for all decisions </a:t>
            </a:r>
            <a:br>
              <a:rPr lang="en-US" dirty="0"/>
            </a:br>
            <a:r>
              <a:rPr lang="en-US" dirty="0"/>
              <a:t>and choices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/>
              <a:t>So far, STs are like PPs</a:t>
            </a:r>
            <a:endParaRPr lang="en-US" dirty="0"/>
          </a:p>
        </p:txBody>
      </p:sp>
      <p:pic>
        <p:nvPicPr>
          <p:cNvPr id="991238" name="Picture 6" descr="C:\Documents and Settings\mkabay\Local Settings\Temporary Internet Files\Content.IE5\O4ACSIQ1\MCj024035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3471884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Common Criteria Paradigm (6)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Using CC Standard to Define Security Requirements and Solutions (4)</a:t>
            </a:r>
          </a:p>
          <a:p>
            <a:r>
              <a:rPr lang="en-US" dirty="0"/>
              <a:t>STs go beyond PPs because they:</a:t>
            </a:r>
          </a:p>
          <a:p>
            <a:pPr lvl="1"/>
            <a:r>
              <a:rPr lang="en-US" dirty="0"/>
              <a:t>Specify security functions offered </a:t>
            </a:r>
            <a:br>
              <a:rPr lang="en-US" dirty="0"/>
            </a:br>
            <a:r>
              <a:rPr lang="en-US" dirty="0"/>
              <a:t>to meet security requirements</a:t>
            </a:r>
          </a:p>
          <a:p>
            <a:pPr lvl="1"/>
            <a:r>
              <a:rPr lang="en-US" dirty="0"/>
              <a:t>Specify assurance measures taken </a:t>
            </a:r>
            <a:br>
              <a:rPr lang="en-US" dirty="0"/>
            </a:br>
            <a:r>
              <a:rPr lang="en-US" dirty="0"/>
              <a:t>to meet assurance requirements</a:t>
            </a:r>
          </a:p>
          <a:p>
            <a:pPr lvl="1"/>
            <a:r>
              <a:rPr lang="en-US" dirty="0"/>
              <a:t>Can conform to more than one PP</a:t>
            </a:r>
          </a:p>
          <a:p>
            <a:r>
              <a:rPr lang="en-US" dirty="0"/>
              <a:t>STs beneficial – complete, </a:t>
            </a:r>
            <a:br>
              <a:rPr lang="en-US" dirty="0"/>
            </a:br>
            <a:r>
              <a:rPr lang="en-US" dirty="0"/>
              <a:t>unambiguous</a:t>
            </a:r>
          </a:p>
          <a:p>
            <a:r>
              <a:rPr lang="en-US" dirty="0"/>
              <a:t>PP/ST development tools available</a:t>
            </a:r>
          </a:p>
        </p:txBody>
      </p:sp>
      <p:pic>
        <p:nvPicPr>
          <p:cNvPr id="992260" name="Picture 4" descr="C:\Documents and Settings\mkabay\Local Settings\Temporary Internet Files\Content.IE5\70QQG5CS\MCj02984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05000"/>
            <a:ext cx="2109888" cy="301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Topics </a:t>
            </a:r>
            <a:br>
              <a:rPr lang="en-US" dirty="0"/>
            </a:br>
            <a:r>
              <a:rPr lang="en-US" dirty="0"/>
              <a:t>in CSH6 Ch 51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Security assessment standards and security implementation</a:t>
            </a:r>
          </a:p>
          <a:p>
            <a:r>
              <a:rPr lang="en-US" dirty="0"/>
              <a:t>Establishing trust and managing risk</a:t>
            </a:r>
          </a:p>
          <a:p>
            <a:r>
              <a:rPr lang="en-US" dirty="0"/>
              <a:t>Common criteria paradigm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4800600"/>
            <a:ext cx="4429418" cy="17543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i="1" dirty="0"/>
              <a:t>These notes are deliberately limited</a:t>
            </a:r>
          </a:p>
          <a:p>
            <a:r>
              <a:rPr lang="en-US" sz="1800" i="1" dirty="0"/>
              <a:t>to focus on highlights of the chapter</a:t>
            </a:r>
          </a:p>
          <a:p>
            <a:r>
              <a:rPr lang="en-US" sz="1800" i="1" dirty="0"/>
              <a:t>suitable for the introductory-level</a:t>
            </a:r>
          </a:p>
          <a:p>
            <a:r>
              <a:rPr lang="en-US" sz="1800" i="1" dirty="0"/>
              <a:t>undergraduate course IS342 on</a:t>
            </a:r>
            <a:br>
              <a:rPr lang="en-US" sz="1800" i="1" dirty="0"/>
            </a:br>
            <a:r>
              <a:rPr lang="en-US" sz="1800" i="1" dirty="0"/>
              <a:t>management of information assurance</a:t>
            </a:r>
            <a:br>
              <a:rPr lang="en-US" sz="1800" i="1" dirty="0"/>
            </a:br>
            <a:r>
              <a:rPr lang="en-US" sz="1800" i="1" dirty="0"/>
              <a:t>taught at Norwich University</a:t>
            </a:r>
          </a:p>
        </p:txBody>
      </p:sp>
      <p:pic>
        <p:nvPicPr>
          <p:cNvPr id="974852" name="Picture 4" descr="C:\Documents and Settings\mkabay\Local Settings\Temporary Internet Files\Content.IE5\0X6JB3P6\MCj044127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4853" name="Picture 5" descr="C:\Documents and Settings\mkabay\Local Settings\Temporary Internet Files\Content.IE5\AXVTVPG7\MCj044128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6670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86" name="Picture 6" descr="C:\Documents and Settings\mkabay\Local Settings\Temporary Internet Files\Content.IE5\AXVTVPG7\MCj023325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38400"/>
            <a:ext cx="2920296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Common Criteria Paradigm (7)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Defining Common Test Methodology</a:t>
            </a:r>
          </a:p>
          <a:p>
            <a:r>
              <a:rPr lang="en-US" dirty="0"/>
              <a:t>Common Evaluation Methodology (CEM)</a:t>
            </a:r>
          </a:p>
          <a:p>
            <a:pPr lvl="1"/>
            <a:r>
              <a:rPr lang="en-US" dirty="0"/>
              <a:t>Two-part standard</a:t>
            </a:r>
          </a:p>
          <a:p>
            <a:pPr lvl="1"/>
            <a:r>
              <a:rPr lang="en-US" dirty="0"/>
              <a:t>Part 1: general model, </a:t>
            </a:r>
            <a:br>
              <a:rPr lang="en-US" dirty="0"/>
            </a:br>
            <a:r>
              <a:rPr lang="en-US" dirty="0"/>
              <a:t>evaluation process, roles of </a:t>
            </a:r>
            <a:br>
              <a:rPr lang="en-US" dirty="0"/>
            </a:br>
            <a:r>
              <a:rPr lang="en-US" dirty="0"/>
              <a:t>stakeholders</a:t>
            </a:r>
          </a:p>
          <a:p>
            <a:pPr lvl="1"/>
            <a:r>
              <a:rPr lang="en-US" dirty="0"/>
              <a:t>Part 2: complete methodology </a:t>
            </a:r>
            <a:br>
              <a:rPr lang="en-US" dirty="0"/>
            </a:br>
            <a:r>
              <a:rPr lang="en-US" dirty="0"/>
              <a:t>information on general </a:t>
            </a:r>
            <a:br>
              <a:rPr lang="en-US" dirty="0"/>
            </a:br>
            <a:r>
              <a:rPr lang="en-US" dirty="0"/>
              <a:t>evaluation tasks</a:t>
            </a:r>
          </a:p>
          <a:p>
            <a:r>
              <a:rPr lang="en-US" dirty="0"/>
              <a:t>Benefits of CEM</a:t>
            </a:r>
          </a:p>
          <a:p>
            <a:pPr lvl="1"/>
            <a:r>
              <a:rPr lang="en-US" dirty="0"/>
              <a:t>Common base for product assessment</a:t>
            </a:r>
          </a:p>
          <a:p>
            <a:pPr lvl="1"/>
            <a:r>
              <a:rPr lang="en-US" dirty="0"/>
              <a:t>Common floor of operational confidence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Mutual Recognition of Testing and National Testing Schemes</a:t>
            </a:r>
          </a:p>
          <a:p>
            <a:r>
              <a:rPr lang="en-US" dirty="0"/>
              <a:t>Mutual Recognition Arrangement </a:t>
            </a:r>
            <a:br>
              <a:rPr lang="en-US" dirty="0"/>
            </a:br>
            <a:r>
              <a:rPr lang="en-US" dirty="0"/>
              <a:t>(MRA)</a:t>
            </a:r>
          </a:p>
          <a:p>
            <a:pPr lvl="1"/>
            <a:r>
              <a:rPr lang="en-US" dirty="0"/>
              <a:t>Identifies conditions for </a:t>
            </a:r>
            <a:br>
              <a:rPr lang="en-US" dirty="0"/>
            </a:br>
            <a:r>
              <a:rPr lang="en-US" dirty="0"/>
              <a:t>mutual recognition of testing, </a:t>
            </a:r>
            <a:br>
              <a:rPr lang="en-US" dirty="0"/>
            </a:br>
            <a:r>
              <a:rPr lang="en-US" dirty="0"/>
              <a:t>validation, and certification </a:t>
            </a:r>
            <a:br>
              <a:rPr lang="en-US" dirty="0"/>
            </a:br>
            <a:r>
              <a:rPr lang="en-US" dirty="0"/>
              <a:t>among countries</a:t>
            </a:r>
          </a:p>
          <a:p>
            <a:pPr lvl="1"/>
            <a:r>
              <a:rPr lang="en-US" dirty="0"/>
              <a:t>Rooted in use of CC and CEM</a:t>
            </a:r>
          </a:p>
          <a:p>
            <a:r>
              <a:rPr lang="en-US" dirty="0"/>
              <a:t>National schemes</a:t>
            </a:r>
          </a:p>
          <a:p>
            <a:pPr lvl="1"/>
            <a:r>
              <a:rPr lang="en-US" dirty="0"/>
              <a:t>Countries agreeing to the MRA have their own schemes </a:t>
            </a:r>
          </a:p>
        </p:txBody>
      </p:sp>
      <p:pic>
        <p:nvPicPr>
          <p:cNvPr id="994308" name="Picture 4" descr="C:\Documents and Settings\mkabay\Local Settings\Temporary Internet Files\Content.IE5\O4ACSIQ1\MCj043524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4114800" cy="4114800"/>
          </a:xfrm>
          <a:prstGeom prst="rect">
            <a:avLst/>
          </a:prstGeom>
          <a:noFill/>
        </p:spPr>
      </p:pic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Common Criteria Paradigm (8)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467600" cy="1143000"/>
          </a:xfrm>
        </p:spPr>
        <p:txBody>
          <a:bodyPr/>
          <a:lstStyle/>
          <a:p>
            <a:r>
              <a:rPr lang="en-US" dirty="0"/>
              <a:t>Common Criteria Paradigm (9)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Common Criteria Evaluation &amp; Validation Scheme of the United States</a:t>
            </a:r>
          </a:p>
          <a:p>
            <a:r>
              <a:rPr lang="en-US" dirty="0"/>
              <a:t>Purpose</a:t>
            </a:r>
          </a:p>
          <a:p>
            <a:pPr lvl="1"/>
            <a:r>
              <a:rPr lang="en-US" dirty="0"/>
              <a:t>Establish and maintain quality of CC-based security testing, validation, certification infrastructure</a:t>
            </a:r>
          </a:p>
          <a:p>
            <a:pPr lvl="1"/>
            <a:r>
              <a:rPr lang="en-US" dirty="0"/>
              <a:t>Define policies, procedures, processes for CC-based, MRA-recognized security testing, validation, certification </a:t>
            </a:r>
          </a:p>
          <a:p>
            <a:r>
              <a:rPr lang="en-US" dirty="0"/>
              <a:t>See next slide for screen shot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5486400"/>
            <a:ext cx="350301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http://www.niap-ccevs.org/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http://www.niap-ccevs.org/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2658" y="0"/>
            <a:ext cx="9154887" cy="7020222"/>
            <a:chOff x="-32658" y="0"/>
            <a:chExt cx="9154887" cy="70202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771" y="0"/>
              <a:ext cx="9144000" cy="596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58" y="5933214"/>
              <a:ext cx="9136743" cy="108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356" name="Picture 4" descr="C:\Documents and Settings\mkabay\Local Settings\Temporary Internet Files\Content.IE5\70QQG5CS\MCj008275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3077327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077200" cy="1143000"/>
          </a:xfrm>
        </p:spPr>
        <p:txBody>
          <a:bodyPr/>
          <a:lstStyle/>
          <a:p>
            <a:r>
              <a:rPr lang="en-US" dirty="0"/>
              <a:t>Common Criteria Paradigm (10)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dirty="0"/>
              <a:t>Accredited Testing</a:t>
            </a:r>
          </a:p>
          <a:p>
            <a:pPr>
              <a:lnSpc>
                <a:spcPct val="80000"/>
              </a:lnSpc>
            </a:pPr>
            <a:r>
              <a:rPr lang="en-US" dirty="0"/>
              <a:t>Testing products and profiles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Benefits of accredited </a:t>
            </a:r>
            <a:br>
              <a:rPr lang="en-US" dirty="0"/>
            </a:br>
            <a:r>
              <a:rPr lang="en-US" dirty="0"/>
              <a:t>testing and evaluation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Helping customers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Preparing for testing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Conducting testing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Testing oversight</a:t>
            </a:r>
          </a:p>
          <a:p>
            <a:pPr>
              <a:lnSpc>
                <a:spcPct val="80000"/>
              </a:lnSpc>
            </a:pPr>
            <a:r>
              <a:rPr lang="en-US" dirty="0"/>
              <a:t>Accrediting security testing </a:t>
            </a:r>
            <a:br>
              <a:rPr lang="en-US" dirty="0"/>
            </a:br>
            <a:r>
              <a:rPr lang="en-US" dirty="0"/>
              <a:t>laboratories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is accreditation?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Benefits of accreditation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380" name="Picture 4" descr="C:\Documents and Settings\mkabay\Local Settings\Temporary Internet Files\Content.IE5\0X6JB3P6\MCj02931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5000"/>
            <a:ext cx="281658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077200" cy="1143000"/>
          </a:xfrm>
        </p:spPr>
        <p:txBody>
          <a:bodyPr/>
          <a:lstStyle/>
          <a:p>
            <a:r>
              <a:rPr lang="en-US" dirty="0"/>
              <a:t>Common Criteria Paradigm (11)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Testing Validation</a:t>
            </a:r>
          </a:p>
          <a:p>
            <a:r>
              <a:rPr lang="en-US" dirty="0"/>
              <a:t>Validating test results</a:t>
            </a:r>
          </a:p>
          <a:p>
            <a:pPr lvl="1"/>
            <a:r>
              <a:rPr lang="en-US" dirty="0"/>
              <a:t>Security assessment conforms </a:t>
            </a:r>
            <a:br>
              <a:rPr lang="en-US" dirty="0"/>
            </a:br>
            <a:r>
              <a:rPr lang="en-US" dirty="0"/>
              <a:t>to CCEVS</a:t>
            </a:r>
          </a:p>
          <a:p>
            <a:pPr lvl="1"/>
            <a:r>
              <a:rPr lang="en-US" dirty="0"/>
              <a:t>Conclusions follow from </a:t>
            </a:r>
            <a:br>
              <a:rPr lang="en-US" dirty="0"/>
            </a:br>
            <a:r>
              <a:rPr lang="en-US" dirty="0"/>
              <a:t>evidence</a:t>
            </a:r>
          </a:p>
          <a:p>
            <a:pPr lvl="1"/>
            <a:r>
              <a:rPr lang="en-US" dirty="0"/>
              <a:t>CC and CEM applied correctly</a:t>
            </a:r>
          </a:p>
          <a:p>
            <a:r>
              <a:rPr lang="en-US" dirty="0"/>
              <a:t>Operating and maintaining the </a:t>
            </a:r>
            <a:br>
              <a:rPr lang="en-US" dirty="0"/>
            </a:br>
            <a:r>
              <a:rPr lang="en-US" dirty="0"/>
              <a:t>validation service</a:t>
            </a:r>
          </a:p>
          <a:p>
            <a:pPr lvl="1"/>
            <a:r>
              <a:rPr lang="en-US" dirty="0"/>
              <a:t>NIAP validation body conducts validation</a:t>
            </a:r>
          </a:p>
          <a:p>
            <a:pPr lvl="1"/>
            <a:r>
              <a:rPr lang="en-US" dirty="0"/>
              <a:t>Develops report</a:t>
            </a:r>
          </a:p>
          <a:p>
            <a:pPr lvl="1"/>
            <a:r>
              <a:rPr lang="en-US" dirty="0"/>
              <a:t>Bestows validated product status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077200" cy="1143000"/>
          </a:xfrm>
        </p:spPr>
        <p:txBody>
          <a:bodyPr/>
          <a:lstStyle/>
          <a:p>
            <a:r>
              <a:rPr lang="en-US" dirty="0"/>
              <a:t>Common Criteria Paradigm (12)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Recognizing Validated Products and Profiles</a:t>
            </a:r>
          </a:p>
          <a:p>
            <a:r>
              <a:rPr lang="en-US" dirty="0"/>
              <a:t>Issue CC certificates to confirm evaluation</a:t>
            </a:r>
          </a:p>
          <a:p>
            <a:r>
              <a:rPr lang="en-US" dirty="0"/>
              <a:t>Posting validations – validated profiles placed in a national registry of PPs</a:t>
            </a:r>
          </a:p>
        </p:txBody>
      </p:sp>
      <p:pic>
        <p:nvPicPr>
          <p:cNvPr id="998404" name="Picture 4" descr="C:\Documents and Settings\mkabay\Local Settings\Temporary Internet Files\Content.IE5\AXVTVPG7\MCj023777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368865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Criteria Paradigm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5715000" cy="5334000"/>
          </a:xfrm>
        </p:spPr>
        <p:txBody>
          <a:bodyPr/>
          <a:lstStyle/>
          <a:p>
            <a:r>
              <a:rPr lang="en-US" dirty="0"/>
              <a:t>CC paradigm a powerful, flexible, standards-based mechanism</a:t>
            </a:r>
          </a:p>
          <a:p>
            <a:r>
              <a:rPr lang="en-US" dirty="0"/>
              <a:t>Facilitates defining IT security and confidence requirements </a:t>
            </a:r>
          </a:p>
          <a:p>
            <a:r>
              <a:rPr lang="en-US" dirty="0"/>
              <a:t>Facilitates stipulating IT product security specifications</a:t>
            </a:r>
          </a:p>
          <a:p>
            <a:r>
              <a:rPr lang="en-US" dirty="0"/>
              <a:t>Facilitates testing and test verification</a:t>
            </a:r>
          </a:p>
          <a:p>
            <a:r>
              <a:rPr lang="en-US" dirty="0"/>
              <a:t>Provides cost-effective value</a:t>
            </a:r>
          </a:p>
          <a:p>
            <a:r>
              <a:rPr lang="en-US" dirty="0"/>
              <a:t>Helps users understand risks, vulnerabilities</a:t>
            </a:r>
          </a:p>
          <a:p>
            <a:r>
              <a:rPr lang="en-US" dirty="0"/>
              <a:t>Assures better-engineered, more acceptable products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371600"/>
            <a:ext cx="2295525" cy="51816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705600" cy="1905000"/>
          </a:xfrm>
        </p:spPr>
        <p:txBody>
          <a:bodyPr/>
          <a:lstStyle/>
          <a:p>
            <a:r>
              <a:rPr lang="en-US" sz="3200" dirty="0"/>
              <a:t>Review Questions:  Extra credit for posting responses to NUoodle Discussion Board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839200" cy="40386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/>
              <a:t>Why do we use standards for security products?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/>
              <a:t>Compare and contrast alternatives to formal standards for security certification of products.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/>
              <a:t>Outline the history of security standards leading to the Common Criteria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/>
              <a:t>Summarize the components of the CC framework.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Extra points available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257800"/>
          </a:xfrm>
        </p:spPr>
        <p:txBody>
          <a:bodyPr/>
          <a:lstStyle/>
          <a:p>
            <a:r>
              <a:rPr lang="en-US" sz="2200" dirty="0"/>
              <a:t>For 10 extra points added to your quiz-points total</a:t>
            </a:r>
          </a:p>
          <a:p>
            <a:r>
              <a:rPr lang="en-US" sz="2200" dirty="0"/>
              <a:t>Use the Kreitzberg Library, Google Scholar, and the WWW to research current industry views about the </a:t>
            </a:r>
            <a:r>
              <a:rPr lang="en-US" sz="2200" i="1" dirty="0"/>
              <a:t>Common Criteria</a:t>
            </a:r>
          </a:p>
          <a:p>
            <a:r>
              <a:rPr lang="en-US" sz="2200" dirty="0"/>
              <a:t>Write a 1 page report (500 ± 50 words) on findings</a:t>
            </a:r>
          </a:p>
          <a:p>
            <a:pPr lvl="1"/>
            <a:r>
              <a:rPr lang="en-US" sz="2200" dirty="0"/>
              <a:t>Single-spaced, following guidelines for essays</a:t>
            </a:r>
          </a:p>
          <a:p>
            <a:pPr lvl="1"/>
            <a:r>
              <a:rPr lang="en-US" sz="2200" dirty="0"/>
              <a:t>Put following in UPPER RIGHT CORNER of report:</a:t>
            </a:r>
          </a:p>
          <a:p>
            <a:pPr lvl="2">
              <a:buFont typeface="Wingdings" pitchFamily="2" charset="2"/>
              <a:buNone/>
            </a:pPr>
            <a:r>
              <a:rPr lang="en-US" sz="2200" dirty="0"/>
              <a:t>Your Name</a:t>
            </a:r>
          </a:p>
          <a:p>
            <a:pPr lvl="2">
              <a:buFont typeface="Wingdings" pitchFamily="2" charset="2"/>
              <a:buNone/>
            </a:pPr>
            <a:r>
              <a:rPr lang="en-US" sz="2200" dirty="0"/>
              <a:t>Common Criteria Today</a:t>
            </a:r>
          </a:p>
          <a:p>
            <a:pPr lvl="2">
              <a:buFont typeface="Wingdings" pitchFamily="2" charset="2"/>
              <a:buNone/>
            </a:pPr>
            <a:r>
              <a:rPr lang="en-US" sz="2200" dirty="0"/>
              <a:t>IS342</a:t>
            </a:r>
          </a:p>
          <a:p>
            <a:r>
              <a:rPr lang="en-US" sz="2200" dirty="0"/>
              <a:t>Upload the DOCX, DOC, RTF or ODT file to NUoodle in the upload function available in this week’s section. No TXT or PDF files.</a:t>
            </a:r>
          </a:p>
          <a:p>
            <a:pPr marL="285750" lvl="1" indent="-285750">
              <a:buSzTx/>
              <a:buFont typeface="Wingdings" pitchFamily="2" charset="2"/>
              <a:buChar char="Ø"/>
            </a:pPr>
            <a:r>
              <a:rPr lang="en-US" sz="2200" dirty="0"/>
              <a:t>Submit by the deadline shown in NUoodle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8001000" cy="5486400"/>
          </a:xfrm>
        </p:spPr>
        <p:txBody>
          <a:bodyPr/>
          <a:lstStyle/>
          <a:p>
            <a:r>
              <a:rPr lang="en-US" dirty="0"/>
              <a:t>IT is vast; security standards essential</a:t>
            </a:r>
          </a:p>
          <a:p>
            <a:r>
              <a:rPr lang="en-US" dirty="0"/>
              <a:t>Standards stipulate security needs and requirements</a:t>
            </a:r>
          </a:p>
          <a:p>
            <a:r>
              <a:rPr lang="en-US" dirty="0"/>
              <a:t>Standards specify conventions</a:t>
            </a:r>
          </a:p>
          <a:p>
            <a:r>
              <a:rPr lang="en-US" dirty="0"/>
              <a:t>Standards ensure interoperability</a:t>
            </a:r>
          </a:p>
          <a:p>
            <a:r>
              <a:rPr lang="en-US" dirty="0"/>
              <a:t>Customers can specify level of security </a:t>
            </a:r>
            <a:br>
              <a:rPr lang="en-US" dirty="0"/>
            </a:br>
            <a:r>
              <a:rPr lang="en-US" dirty="0"/>
              <a:t>and assurance with standards</a:t>
            </a:r>
          </a:p>
          <a:p>
            <a:r>
              <a:rPr lang="en-US" dirty="0"/>
              <a:t>Customers can assess products </a:t>
            </a:r>
            <a:br>
              <a:rPr lang="en-US" dirty="0"/>
            </a:br>
            <a:r>
              <a:rPr lang="en-US" dirty="0"/>
              <a:t>from different vendors with </a:t>
            </a:r>
            <a:br>
              <a:rPr lang="en-US" dirty="0"/>
            </a:br>
            <a:r>
              <a:rPr lang="en-US" dirty="0"/>
              <a:t>standards</a:t>
            </a:r>
          </a:p>
        </p:txBody>
      </p:sp>
      <p:pic>
        <p:nvPicPr>
          <p:cNvPr id="975876" name="Picture 4" descr="C:\Documents and Settings\mkabay\Local Settings\Temporary Internet Files\Content.IE5\O4ACSIQ1\MCj043709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1242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Security Assessment Standards and Security Implementations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Security Technology and Product Assessment Standards</a:t>
            </a:r>
          </a:p>
          <a:p>
            <a:r>
              <a:rPr lang="en-US" sz="2800" dirty="0"/>
              <a:t>Standards for Assessing Security Implementers</a:t>
            </a:r>
          </a:p>
          <a:p>
            <a:r>
              <a:rPr lang="en-US" sz="2800" dirty="0"/>
              <a:t>Combined Product and Product Builder Assessment Standards	</a:t>
            </a:r>
          </a:p>
        </p:txBody>
      </p:sp>
      <p:pic>
        <p:nvPicPr>
          <p:cNvPr id="976900" name="Picture 4" descr="C:\Documents and Settings\mkabay\Local Settings\Temporary Internet Files\Content.IE5\70QQG5CS\MCj023272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86200"/>
            <a:ext cx="4724400" cy="249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Security Assessment Standards and Security Implementations (1)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Security Technology and Product Assessment Standards</a:t>
            </a:r>
          </a:p>
          <a:p>
            <a:r>
              <a:rPr lang="en-US" dirty="0"/>
              <a:t>Informal, consortium-driven (e.g. IETF)</a:t>
            </a:r>
          </a:p>
          <a:p>
            <a:r>
              <a:rPr lang="en-US" dirty="0"/>
              <a:t>Security Proof of </a:t>
            </a:r>
            <a:br>
              <a:rPr lang="en-US" dirty="0"/>
            </a:br>
            <a:r>
              <a:rPr lang="en-US" dirty="0"/>
              <a:t>Concept Keystone </a:t>
            </a:r>
            <a:br>
              <a:rPr lang="en-US" dirty="0"/>
            </a:br>
            <a:r>
              <a:rPr lang="en-US" dirty="0"/>
              <a:t>(SPOCK) – </a:t>
            </a:r>
            <a:br>
              <a:rPr lang="en-US" dirty="0"/>
            </a:br>
            <a:r>
              <a:rPr lang="en-US" dirty="0"/>
              <a:t>NSA sponsored </a:t>
            </a:r>
            <a:br>
              <a:rPr lang="en-US" dirty="0"/>
            </a:br>
            <a:r>
              <a:rPr lang="en-US" dirty="0"/>
              <a:t>product-specific tests</a:t>
            </a:r>
          </a:p>
          <a:p>
            <a:r>
              <a:rPr lang="en-US" dirty="0"/>
              <a:t>VPN consortium – </a:t>
            </a:r>
            <a:br>
              <a:rPr lang="en-US" dirty="0"/>
            </a:br>
            <a:r>
              <a:rPr lang="en-US" dirty="0"/>
              <a:t>conformance testing of a </a:t>
            </a:r>
            <a:br>
              <a:rPr lang="en-US" dirty="0"/>
            </a:br>
            <a:r>
              <a:rPr lang="en-US" dirty="0"/>
              <a:t>VPN to IETF IP security </a:t>
            </a:r>
            <a:br>
              <a:rPr lang="en-US" dirty="0"/>
            </a:br>
            <a:r>
              <a:rPr lang="en-US" dirty="0"/>
              <a:t>standard </a:t>
            </a:r>
          </a:p>
        </p:txBody>
      </p:sp>
      <p:pic>
        <p:nvPicPr>
          <p:cNvPr id="977924" name="Picture 4" descr="C:\Documents and Settings\mkabay\Local Settings\Temporary Internet Files\Content.IE5\0X6JB3P6\MCj023216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836" y="2362200"/>
            <a:ext cx="502116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Security Assessment Standards and Security Implementations (2)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676400"/>
            <a:ext cx="5486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Standards for Assessing Security Implementers</a:t>
            </a:r>
          </a:p>
          <a:p>
            <a:r>
              <a:rPr lang="en-US" dirty="0"/>
              <a:t>Capability Maturity Model (CMM) family</a:t>
            </a:r>
          </a:p>
          <a:p>
            <a:pPr lvl="1">
              <a:buFontTx/>
              <a:buChar char="o"/>
            </a:pPr>
            <a:r>
              <a:rPr lang="en-US" dirty="0"/>
              <a:t>	Systems Security Engineering CMM (SSE-CMM) – framework of accepted security principles</a:t>
            </a:r>
          </a:p>
          <a:p>
            <a:r>
              <a:rPr lang="en-US" dirty="0"/>
              <a:t>Quality (ISO 9000) – broad assessment of system quality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</a:p>
        </p:txBody>
      </p:sp>
      <p:pic>
        <p:nvPicPr>
          <p:cNvPr id="978948" name="Picture 4" descr="C:\Documents and Settings\mkabay\Local Settings\Temporary Internet Files\Content.IE5\AXVTVPG7\MCBD0509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354309" cy="345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Security Assessment Standards and Security Implementations (3)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Combined Product and Product Builder Assessment Standards</a:t>
            </a:r>
          </a:p>
          <a:p>
            <a:r>
              <a:rPr lang="en-US" dirty="0"/>
              <a:t>Competing National Standards</a:t>
            </a:r>
          </a:p>
          <a:p>
            <a:pPr lvl="1"/>
            <a:r>
              <a:rPr lang="en-US" dirty="0"/>
              <a:t>TCSEC (Trusted Computing System Evaluation Criteria) – Orange Book, </a:t>
            </a:r>
            <a:br>
              <a:rPr lang="en-US" dirty="0"/>
            </a:br>
            <a:r>
              <a:rPr lang="en-US" dirty="0"/>
              <a:t>US</a:t>
            </a:r>
          </a:p>
          <a:p>
            <a:pPr lvl="1"/>
            <a:r>
              <a:rPr lang="en-US" dirty="0"/>
              <a:t>ITSEC – EU</a:t>
            </a:r>
          </a:p>
          <a:p>
            <a:pPr lvl="1"/>
            <a:r>
              <a:rPr lang="en-US" dirty="0"/>
              <a:t>CTCSEC – Canada</a:t>
            </a:r>
          </a:p>
          <a:p>
            <a:r>
              <a:rPr lang="en-US" dirty="0"/>
              <a:t>Common Consolidated Criteria </a:t>
            </a:r>
            <a:br>
              <a:rPr lang="en-US" dirty="0"/>
            </a:br>
            <a:r>
              <a:rPr lang="en-US" dirty="0"/>
              <a:t>Standard – New international </a:t>
            </a:r>
            <a:br>
              <a:rPr lang="en-US" dirty="0"/>
            </a:br>
            <a:r>
              <a:rPr lang="en-US" dirty="0"/>
              <a:t>standard Common Criteria (CC)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85818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752600"/>
            <a:ext cx="190690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99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343400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Trust and Managing Risks Topics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410200" cy="4648200"/>
          </a:xfrm>
        </p:spPr>
        <p:txBody>
          <a:bodyPr/>
          <a:lstStyle/>
          <a:p>
            <a:r>
              <a:rPr lang="en-US" sz="2800" dirty="0"/>
              <a:t>Why Trust and Risk Management are Important</a:t>
            </a:r>
          </a:p>
          <a:p>
            <a:r>
              <a:rPr lang="en-US" sz="2800" dirty="0"/>
              <a:t>Alternative Methods of Establishing Trust</a:t>
            </a:r>
          </a:p>
          <a:p>
            <a:pPr lvl="1"/>
            <a:r>
              <a:rPr lang="en-US" sz="2800" dirty="0"/>
              <a:t>Nonstandard Trust Development Alternatives</a:t>
            </a:r>
          </a:p>
          <a:p>
            <a:pPr lvl="1"/>
            <a:r>
              <a:rPr lang="en-US" sz="2800" dirty="0"/>
              <a:t>Standard-Based Trust Development Alternatives</a:t>
            </a:r>
          </a:p>
        </p:txBody>
      </p:sp>
      <p:pic>
        <p:nvPicPr>
          <p:cNvPr id="980996" name="Picture 4" descr="C:\Documents and Settings\mkabay\Local Settings\Temporary Internet Files\Content.IE5\0X6JB3P6\MCj019834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0"/>
            <a:ext cx="231393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0997" name="Picture 5" descr="C:\Documents and Settings\mkabay\Local Settings\Temporary Internet Files\Content.IE5\AXVTVPG7\MCj019834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962400"/>
            <a:ext cx="2314669" cy="236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Establishing Trust and Managing Risks (1)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7912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/>
              <a:t>Why Trust and Risk Management are Important</a:t>
            </a:r>
          </a:p>
          <a:p>
            <a:r>
              <a:rPr lang="en-US" dirty="0"/>
              <a:t>New technology, new business models – players need confidence</a:t>
            </a:r>
          </a:p>
          <a:p>
            <a:r>
              <a:rPr lang="en-US" dirty="0"/>
              <a:t>Trust against cyber-terrorism</a:t>
            </a:r>
          </a:p>
          <a:p>
            <a:r>
              <a:rPr lang="en-US" dirty="0"/>
              <a:t>Presidential Decision Directive (PDD 63; May 22, 1998) on Critical Infrastructure Protection*</a:t>
            </a:r>
          </a:p>
          <a:p>
            <a:r>
              <a:rPr lang="en-US" dirty="0"/>
              <a:t>Trust + Risk mitigation = more revenue</a:t>
            </a:r>
          </a:p>
          <a:p>
            <a:r>
              <a:rPr lang="en-US" dirty="0"/>
              <a:t>Need Common Criteria paradigm</a:t>
            </a:r>
          </a:p>
        </p:txBody>
      </p:sp>
      <p:pic>
        <p:nvPicPr>
          <p:cNvPr id="982020" name="Picture 4" descr="C:\Documents and Settings\mkabay\Local Settings\Temporary Internet Files\Content.IE5\AXVTVPG7\MCBD0558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2796683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27477" y="6270655"/>
            <a:ext cx="6178423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4"/>
              </a:rPr>
              <a:t>https://www.fas.org/irp/offdocs/pdd/pdd-63.htm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as.org/irp/offdocs/pdd/pdd-63.htm" TargetMode="External"/></Relationships>
</file>

<file path=ppt/theme/theme1.xml><?xml version="1.0" encoding="utf-8"?>
<a:theme xmlns:a="http://schemas.openxmlformats.org/drawingml/2006/main" name="IS 301 Class Notes">
  <a:themeElements>
    <a:clrScheme name="IS 30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0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IS 30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0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0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0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0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0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0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0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0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1844</Words>
  <Application>Microsoft Office PowerPoint</Application>
  <PresentationFormat>On-screen Show (4:3)</PresentationFormat>
  <Paragraphs>270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Bookman Old Style</vt:lpstr>
      <vt:lpstr>Garamond</vt:lpstr>
      <vt:lpstr>Times New Roman</vt:lpstr>
      <vt:lpstr>Wingdings</vt:lpstr>
      <vt:lpstr>IS 301 Class Notes</vt:lpstr>
      <vt:lpstr>Standards for Security Products</vt:lpstr>
      <vt:lpstr>Selected Topics  in CSH6 Ch 51</vt:lpstr>
      <vt:lpstr>Introduction</vt:lpstr>
      <vt:lpstr>Security Assessment Standards and Security Implementations</vt:lpstr>
      <vt:lpstr>Security Assessment Standards and Security Implementations (1)</vt:lpstr>
      <vt:lpstr>Security Assessment Standards and Security Implementations (2)</vt:lpstr>
      <vt:lpstr>Security Assessment Standards and Security Implementations (3)</vt:lpstr>
      <vt:lpstr>Establishing Trust and Managing Risks Topics</vt:lpstr>
      <vt:lpstr>Establishing Trust and Managing Risks (1)</vt:lpstr>
      <vt:lpstr>Establishing Trust and Managing Risks (2)</vt:lpstr>
      <vt:lpstr>Establishing Trust and Managing Risks (3)</vt:lpstr>
      <vt:lpstr>Common Criteria Paradigm Topics</vt:lpstr>
      <vt:lpstr>Common Criteria Paradigm Topics (cont’d)</vt:lpstr>
      <vt:lpstr>Common Criteria Paradigm (1)</vt:lpstr>
      <vt:lpstr>Common Criteria Paradigm (2)</vt:lpstr>
      <vt:lpstr>Common Criteria Paradigm (3)</vt:lpstr>
      <vt:lpstr>Common Criteria Paradigm (4)</vt:lpstr>
      <vt:lpstr>Common Criteria Paradigm (5)</vt:lpstr>
      <vt:lpstr>Common Criteria Paradigm (6)</vt:lpstr>
      <vt:lpstr>Common Criteria Paradigm (7)</vt:lpstr>
      <vt:lpstr>Common Criteria Paradigm (8)</vt:lpstr>
      <vt:lpstr>Common Criteria Paradigm (9)</vt:lpstr>
      <vt:lpstr>http://www.niap-ccevs.org/</vt:lpstr>
      <vt:lpstr>Common Criteria Paradigm (10)</vt:lpstr>
      <vt:lpstr>Common Criteria Paradigm (11)</vt:lpstr>
      <vt:lpstr>Common Criteria Paradigm (12)</vt:lpstr>
      <vt:lpstr>Common Criteria Paradigm Summary</vt:lpstr>
      <vt:lpstr>Review Questions:  Extra credit for posting responses to NUoodle Discussion Board</vt:lpstr>
      <vt:lpstr>Extra points available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for Security Products</dc:title>
  <dc:subject>CSH5 Chapter 51</dc:subject>
  <dc:creator>M. E. Kabay, PhD, CISSP-ISSMP</dc:creator>
  <cp:keywords/>
  <dc:description>2015-02-24 CSH6, year_x000d_
2014-02-25 minor updates_x000d_
2011-03-01 Updated by MK_x000d_
“Security Standards for Products”_x000d_
Paul J. Brusil and Noel Zakin</dc:description>
  <cp:lastModifiedBy>Mich Kabay</cp:lastModifiedBy>
  <cp:revision>49</cp:revision>
  <cp:lastPrinted>2015-02-24T15:17:13Z</cp:lastPrinted>
  <dcterms:created xsi:type="dcterms:W3CDTF">2005-01-25T01:13:41Z</dcterms:created>
  <dcterms:modified xsi:type="dcterms:W3CDTF">2021-02-05T19:54:26Z</dcterms:modified>
  <cp:category/>
</cp:coreProperties>
</file>