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</p:sldMasterIdLst>
  <p:notesMasterIdLst>
    <p:notesMasterId r:id="rId69"/>
  </p:notesMasterIdLst>
  <p:handoutMasterIdLst>
    <p:handoutMasterId r:id="rId70"/>
  </p:handoutMasterIdLst>
  <p:sldIdLst>
    <p:sldId id="257" r:id="rId2"/>
    <p:sldId id="634" r:id="rId3"/>
    <p:sldId id="684" r:id="rId4"/>
    <p:sldId id="717" r:id="rId5"/>
    <p:sldId id="683" r:id="rId6"/>
    <p:sldId id="718" r:id="rId7"/>
    <p:sldId id="715" r:id="rId8"/>
    <p:sldId id="716" r:id="rId9"/>
    <p:sldId id="681" r:id="rId10"/>
    <p:sldId id="680" r:id="rId11"/>
    <p:sldId id="685" r:id="rId12"/>
    <p:sldId id="689" r:id="rId13"/>
    <p:sldId id="688" r:id="rId14"/>
    <p:sldId id="687" r:id="rId15"/>
    <p:sldId id="686" r:id="rId16"/>
    <p:sldId id="719" r:id="rId17"/>
    <p:sldId id="678" r:id="rId18"/>
    <p:sldId id="693" r:id="rId19"/>
    <p:sldId id="692" r:id="rId20"/>
    <p:sldId id="691" r:id="rId21"/>
    <p:sldId id="635" r:id="rId22"/>
    <p:sldId id="669" r:id="rId23"/>
    <p:sldId id="690" r:id="rId24"/>
    <p:sldId id="654" r:id="rId25"/>
    <p:sldId id="655" r:id="rId26"/>
    <p:sldId id="656" r:id="rId27"/>
    <p:sldId id="721" r:id="rId28"/>
    <p:sldId id="652" r:id="rId29"/>
    <p:sldId id="720" r:id="rId30"/>
    <p:sldId id="653" r:id="rId31"/>
    <p:sldId id="677" r:id="rId32"/>
    <p:sldId id="702" r:id="rId33"/>
    <p:sldId id="701" r:id="rId34"/>
    <p:sldId id="700" r:id="rId35"/>
    <p:sldId id="699" r:id="rId36"/>
    <p:sldId id="698" r:id="rId37"/>
    <p:sldId id="697" r:id="rId38"/>
    <p:sldId id="696" r:id="rId39"/>
    <p:sldId id="695" r:id="rId40"/>
    <p:sldId id="694" r:id="rId41"/>
    <p:sldId id="676" r:id="rId42"/>
    <p:sldId id="706" r:id="rId43"/>
    <p:sldId id="705" r:id="rId44"/>
    <p:sldId id="722" r:id="rId45"/>
    <p:sldId id="704" r:id="rId46"/>
    <p:sldId id="703" r:id="rId47"/>
    <p:sldId id="637" r:id="rId48"/>
    <p:sldId id="646" r:id="rId49"/>
    <p:sldId id="645" r:id="rId50"/>
    <p:sldId id="644" r:id="rId51"/>
    <p:sldId id="643" r:id="rId52"/>
    <p:sldId id="642" r:id="rId53"/>
    <p:sldId id="636" r:id="rId54"/>
    <p:sldId id="651" r:id="rId55"/>
    <p:sldId id="650" r:id="rId56"/>
    <p:sldId id="649" r:id="rId57"/>
    <p:sldId id="648" r:id="rId58"/>
    <p:sldId id="723" r:id="rId59"/>
    <p:sldId id="726" r:id="rId60"/>
    <p:sldId id="725" r:id="rId61"/>
    <p:sldId id="724" r:id="rId62"/>
    <p:sldId id="729" r:id="rId63"/>
    <p:sldId id="728" r:id="rId64"/>
    <p:sldId id="727" r:id="rId65"/>
    <p:sldId id="670" r:id="rId66"/>
    <p:sldId id="671" r:id="rId67"/>
    <p:sldId id="578" r:id="rId68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33CC33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34588" autoAdjust="0"/>
    <p:restoredTop sz="86489" autoAdjust="0"/>
  </p:normalViewPr>
  <p:slideViewPr>
    <p:cSldViewPr>
      <p:cViewPr>
        <p:scale>
          <a:sx n="100" d="100"/>
          <a:sy n="100" d="100"/>
        </p:scale>
        <p:origin x="-1944" y="-5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  <p:sld r:id="rId25" collapse="1"/>
      <p:sld r:id="rId26" collapse="1"/>
      <p:sld r:id="rId27" collapse="1"/>
      <p:sld r:id="rId28" collapse="1"/>
      <p:sld r:id="rId29" collapse="1"/>
      <p:sld r:id="rId30" collapse="1"/>
      <p:sld r:id="rId31" collapse="1"/>
      <p:sld r:id="rId32" collapse="1"/>
      <p:sld r:id="rId33" collapse="1"/>
      <p:sld r:id="rId34" collapse="1"/>
      <p:sld r:id="rId35" collapse="1"/>
      <p:sld r:id="rId36" collapse="1"/>
      <p:sld r:id="rId37" collapse="1"/>
      <p:sld r:id="rId38" collapse="1"/>
      <p:sld r:id="rId39" collapse="1"/>
      <p:sld r:id="rId40" collapse="1"/>
      <p:sld r:id="rId41" collapse="1"/>
      <p:sld r:id="rId42" collapse="1"/>
      <p:sld r:id="rId43" collapse="1"/>
      <p:sld r:id="rId44" collapse="1"/>
      <p:sld r:id="rId45" collapse="1"/>
      <p:sld r:id="rId46" collapse="1"/>
      <p:sld r:id="rId47" collapse="1"/>
      <p:sld r:id="rId48" collapse="1"/>
      <p:sld r:id="rId49" collapse="1"/>
      <p:sld r:id="rId50" collapse="1"/>
      <p:sld r:id="rId51" collapse="1"/>
      <p:sld r:id="rId52" collapse="1"/>
      <p:sld r:id="rId53" collapse="1"/>
      <p:sld r:id="rId54" collapse="1"/>
      <p:sld r:id="rId55" collapse="1"/>
      <p:sld r:id="rId56" collapse="1"/>
      <p:sld r:id="rId57" collapse="1"/>
      <p:sld r:id="rId58" collapse="1"/>
      <p:sld r:id="rId59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024"/>
    </p:cViewPr>
  </p:sorterViewPr>
  <p:notesViewPr>
    <p:cSldViewPr>
      <p:cViewPr varScale="1">
        <p:scale>
          <a:sx n="77" d="100"/>
          <a:sy n="77" d="100"/>
        </p:scale>
        <p:origin x="-3984" y="-108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_rels/viewProps.xml.rels><?xml version="1.0" encoding="UTF-8" standalone="yes"?>
<Relationships xmlns="http://schemas.openxmlformats.org/package/2006/relationships"><Relationship Id="rId13" Type="http://schemas.openxmlformats.org/officeDocument/2006/relationships/slide" Target="slides/slide13.xml"/><Relationship Id="rId18" Type="http://schemas.openxmlformats.org/officeDocument/2006/relationships/slide" Target="slides/slide18.xml"/><Relationship Id="rId26" Type="http://schemas.openxmlformats.org/officeDocument/2006/relationships/slide" Target="slides/slide26.xml"/><Relationship Id="rId39" Type="http://schemas.openxmlformats.org/officeDocument/2006/relationships/slide" Target="slides/slide39.xml"/><Relationship Id="rId21" Type="http://schemas.openxmlformats.org/officeDocument/2006/relationships/slide" Target="slides/slide21.xml"/><Relationship Id="rId34" Type="http://schemas.openxmlformats.org/officeDocument/2006/relationships/slide" Target="slides/slide34.xml"/><Relationship Id="rId42" Type="http://schemas.openxmlformats.org/officeDocument/2006/relationships/slide" Target="slides/slide42.xml"/><Relationship Id="rId47" Type="http://schemas.openxmlformats.org/officeDocument/2006/relationships/slide" Target="slides/slide48.xml"/><Relationship Id="rId50" Type="http://schemas.openxmlformats.org/officeDocument/2006/relationships/slide" Target="slides/slide51.xml"/><Relationship Id="rId55" Type="http://schemas.openxmlformats.org/officeDocument/2006/relationships/slide" Target="slides/slide56.xml"/><Relationship Id="rId7" Type="http://schemas.openxmlformats.org/officeDocument/2006/relationships/slide" Target="slides/slide7.xml"/><Relationship Id="rId12" Type="http://schemas.openxmlformats.org/officeDocument/2006/relationships/slide" Target="slides/slide12.xml"/><Relationship Id="rId17" Type="http://schemas.openxmlformats.org/officeDocument/2006/relationships/slide" Target="slides/slide17.xml"/><Relationship Id="rId25" Type="http://schemas.openxmlformats.org/officeDocument/2006/relationships/slide" Target="slides/slide25.xml"/><Relationship Id="rId33" Type="http://schemas.openxmlformats.org/officeDocument/2006/relationships/slide" Target="slides/slide33.xml"/><Relationship Id="rId38" Type="http://schemas.openxmlformats.org/officeDocument/2006/relationships/slide" Target="slides/slide38.xml"/><Relationship Id="rId46" Type="http://schemas.openxmlformats.org/officeDocument/2006/relationships/slide" Target="slides/slide47.xml"/><Relationship Id="rId59" Type="http://schemas.openxmlformats.org/officeDocument/2006/relationships/slide" Target="slides/slide67.xml"/><Relationship Id="rId2" Type="http://schemas.openxmlformats.org/officeDocument/2006/relationships/slide" Target="slides/slide2.xml"/><Relationship Id="rId16" Type="http://schemas.openxmlformats.org/officeDocument/2006/relationships/slide" Target="slides/slide16.xml"/><Relationship Id="rId20" Type="http://schemas.openxmlformats.org/officeDocument/2006/relationships/slide" Target="slides/slide20.xml"/><Relationship Id="rId29" Type="http://schemas.openxmlformats.org/officeDocument/2006/relationships/slide" Target="slides/slide29.xml"/><Relationship Id="rId41" Type="http://schemas.openxmlformats.org/officeDocument/2006/relationships/slide" Target="slides/slide41.xml"/><Relationship Id="rId54" Type="http://schemas.openxmlformats.org/officeDocument/2006/relationships/slide" Target="slides/slide55.xml"/><Relationship Id="rId1" Type="http://schemas.openxmlformats.org/officeDocument/2006/relationships/slide" Target="slides/slide1.xml"/><Relationship Id="rId6" Type="http://schemas.openxmlformats.org/officeDocument/2006/relationships/slide" Target="slides/slide6.xml"/><Relationship Id="rId11" Type="http://schemas.openxmlformats.org/officeDocument/2006/relationships/slide" Target="slides/slide11.xml"/><Relationship Id="rId24" Type="http://schemas.openxmlformats.org/officeDocument/2006/relationships/slide" Target="slides/slide24.xml"/><Relationship Id="rId32" Type="http://schemas.openxmlformats.org/officeDocument/2006/relationships/slide" Target="slides/slide32.xml"/><Relationship Id="rId37" Type="http://schemas.openxmlformats.org/officeDocument/2006/relationships/slide" Target="slides/slide37.xml"/><Relationship Id="rId40" Type="http://schemas.openxmlformats.org/officeDocument/2006/relationships/slide" Target="slides/slide40.xml"/><Relationship Id="rId45" Type="http://schemas.openxmlformats.org/officeDocument/2006/relationships/slide" Target="slides/slide46.xml"/><Relationship Id="rId53" Type="http://schemas.openxmlformats.org/officeDocument/2006/relationships/slide" Target="slides/slide54.xml"/><Relationship Id="rId58" Type="http://schemas.openxmlformats.org/officeDocument/2006/relationships/slide" Target="slides/slide66.xml"/><Relationship Id="rId5" Type="http://schemas.openxmlformats.org/officeDocument/2006/relationships/slide" Target="slides/slide5.xml"/><Relationship Id="rId15" Type="http://schemas.openxmlformats.org/officeDocument/2006/relationships/slide" Target="slides/slide15.xml"/><Relationship Id="rId23" Type="http://schemas.openxmlformats.org/officeDocument/2006/relationships/slide" Target="slides/slide23.xml"/><Relationship Id="rId28" Type="http://schemas.openxmlformats.org/officeDocument/2006/relationships/slide" Target="slides/slide28.xml"/><Relationship Id="rId36" Type="http://schemas.openxmlformats.org/officeDocument/2006/relationships/slide" Target="slides/slide36.xml"/><Relationship Id="rId49" Type="http://schemas.openxmlformats.org/officeDocument/2006/relationships/slide" Target="slides/slide50.xml"/><Relationship Id="rId57" Type="http://schemas.openxmlformats.org/officeDocument/2006/relationships/slide" Target="slides/slide65.xml"/><Relationship Id="rId10" Type="http://schemas.openxmlformats.org/officeDocument/2006/relationships/slide" Target="slides/slide10.xml"/><Relationship Id="rId19" Type="http://schemas.openxmlformats.org/officeDocument/2006/relationships/slide" Target="slides/slide19.xml"/><Relationship Id="rId31" Type="http://schemas.openxmlformats.org/officeDocument/2006/relationships/slide" Target="slides/slide31.xml"/><Relationship Id="rId44" Type="http://schemas.openxmlformats.org/officeDocument/2006/relationships/slide" Target="slides/slide45.xml"/><Relationship Id="rId52" Type="http://schemas.openxmlformats.org/officeDocument/2006/relationships/slide" Target="slides/slide53.xml"/><Relationship Id="rId4" Type="http://schemas.openxmlformats.org/officeDocument/2006/relationships/slide" Target="slides/slide4.xml"/><Relationship Id="rId9" Type="http://schemas.openxmlformats.org/officeDocument/2006/relationships/slide" Target="slides/slide9.xml"/><Relationship Id="rId14" Type="http://schemas.openxmlformats.org/officeDocument/2006/relationships/slide" Target="slides/slide14.xml"/><Relationship Id="rId22" Type="http://schemas.openxmlformats.org/officeDocument/2006/relationships/slide" Target="slides/slide22.xml"/><Relationship Id="rId27" Type="http://schemas.openxmlformats.org/officeDocument/2006/relationships/slide" Target="slides/slide27.xml"/><Relationship Id="rId30" Type="http://schemas.openxmlformats.org/officeDocument/2006/relationships/slide" Target="slides/slide30.xml"/><Relationship Id="rId35" Type="http://schemas.openxmlformats.org/officeDocument/2006/relationships/slide" Target="slides/slide35.xml"/><Relationship Id="rId43" Type="http://schemas.openxmlformats.org/officeDocument/2006/relationships/slide" Target="slides/slide43.xml"/><Relationship Id="rId48" Type="http://schemas.openxmlformats.org/officeDocument/2006/relationships/slide" Target="slides/slide49.xml"/><Relationship Id="rId56" Type="http://schemas.openxmlformats.org/officeDocument/2006/relationships/slide" Target="slides/slide57.xml"/><Relationship Id="rId8" Type="http://schemas.openxmlformats.org/officeDocument/2006/relationships/slide" Target="slides/slide8.xml"/><Relationship Id="rId51" Type="http://schemas.openxmlformats.org/officeDocument/2006/relationships/slide" Target="slides/slide52.xml"/><Relationship Id="rId3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8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457200"/>
            <a:ext cx="7315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>
            <a:lvl1pPr algn="ctr" defTabSz="915988">
              <a:defRPr sz="1200" b="0" i="1">
                <a:latin typeface="Times New Roman" pitchFamily="18" charset="0"/>
              </a:defRPr>
            </a:lvl1pPr>
          </a:lstStyle>
          <a:p>
            <a:r>
              <a:rPr lang="fr-CA"/>
              <a:t>IS 342 Class Notes</a:t>
            </a:r>
            <a:endParaRPr lang="en-US"/>
          </a:p>
        </p:txBody>
      </p:sp>
      <p:sp>
        <p:nvSpPr>
          <p:cNvPr id="5038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15400"/>
            <a:ext cx="731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b" anchorCtr="0" compatLnSpc="1">
            <a:prstTxWarp prst="textNoShape">
              <a:avLst/>
            </a:prstTxWarp>
          </a:bodyPr>
          <a:lstStyle>
            <a:lvl1pPr algn="ctr" defTabSz="915988">
              <a:defRPr sz="1200" b="0" i="1">
                <a:latin typeface="Times New Roman" pitchFamily="18" charset="0"/>
              </a:defRPr>
            </a:lvl1pPr>
          </a:lstStyle>
          <a:p>
            <a:r>
              <a:rPr lang="en-US" dirty="0"/>
              <a:t>Copyright © 2013  M. E. Kabay                             </a:t>
            </a:r>
            <a:fld id="{0CDCC7AF-308C-47CE-BE48-76680C1F88B1}" type="slidenum">
              <a:rPr lang="en-US"/>
              <a:pPr/>
              <a:t>‹#›</a:t>
            </a:fld>
            <a:r>
              <a:rPr lang="en-US" dirty="0"/>
              <a:t>                                             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4567880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219200" y="239713"/>
            <a:ext cx="4876800" cy="2413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639" tIns="48320" rIns="96639" bIns="48320" numCol="1" anchor="t" anchorCtr="0" compatLnSpc="1">
            <a:prstTxWarp prst="textNoShape">
              <a:avLst/>
            </a:prstTxWarp>
          </a:bodyPr>
          <a:lstStyle>
            <a:lvl1pPr algn="ctr" defTabSz="966788">
              <a:defRPr sz="1300" b="0" i="1">
                <a:latin typeface="Garamond" pitchFamily="18" charset="0"/>
              </a:defRPr>
            </a:lvl1pPr>
          </a:lstStyle>
          <a:p>
            <a:r>
              <a:rPr lang="en-US"/>
              <a:t>IS 342  Class Notes</a:t>
            </a:r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0475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138238" y="4560888"/>
            <a:ext cx="5038725" cy="4321175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</p:spPr>
        <p:txBody>
          <a:bodyPr vert="horz" wrap="square" lIns="96639" tIns="48320" rIns="96639" bIns="483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138238" y="9120188"/>
            <a:ext cx="5038725" cy="2413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639" tIns="48320" rIns="96639" bIns="48320" numCol="1" anchor="b" anchorCtr="0" compatLnSpc="1">
            <a:prstTxWarp prst="textNoShape">
              <a:avLst/>
            </a:prstTxWarp>
          </a:bodyPr>
          <a:lstStyle>
            <a:lvl1pPr algn="ctr" defTabSz="966788">
              <a:defRPr sz="1100" b="0" i="1">
                <a:latin typeface="Garamond" pitchFamily="18" charset="0"/>
              </a:defRPr>
            </a:lvl1pPr>
          </a:lstStyle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251200" y="9120188"/>
            <a:ext cx="1055688" cy="2413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639" tIns="48320" rIns="96639" bIns="48320" numCol="1" anchor="b" anchorCtr="0" compatLnSpc="1">
            <a:prstTxWarp prst="textNoShape">
              <a:avLst/>
            </a:prstTxWarp>
          </a:bodyPr>
          <a:lstStyle>
            <a:lvl1pPr algn="ctr" defTabSz="966788">
              <a:defRPr sz="1100" b="0">
                <a:latin typeface="Garamond" pitchFamily="18" charset="0"/>
              </a:defRPr>
            </a:lvl1pPr>
          </a:lstStyle>
          <a:p>
            <a:fld id="{39DD821D-B8EB-4581-ACFB-5347DD4B3A5A}" type="slidenum">
              <a:rPr lang="en-US"/>
              <a:pPr/>
              <a:t>‹#›</a:t>
            </a:fld>
            <a:endParaRPr lang="en-US" sz="13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1990443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000"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1143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000"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228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000"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3429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000"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000"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E63813-91C8-4C54-922C-3956B01FD562}" type="slidenum">
              <a:rPr lang="en-US"/>
              <a:pPr/>
              <a:t>1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38238" y="4953000"/>
            <a:ext cx="5038725" cy="3929063"/>
          </a:xfrm>
          <a:ln>
            <a:headEnd/>
            <a:tailEnd/>
          </a:ln>
        </p:spPr>
        <p:txBody>
          <a:bodyPr/>
          <a:lstStyle/>
          <a:p>
            <a:pPr algn="ctr"/>
            <a:r>
              <a:rPr lang="en-US" sz="2000" b="1" dirty="0"/>
              <a:t>M. E. Kabay, PhD, CISSP-ISSMP </a:t>
            </a:r>
          </a:p>
        </p:txBody>
      </p:sp>
    </p:spTree>
    <p:extLst>
      <p:ext uri="{BB962C8B-B14F-4D97-AF65-F5344CB8AC3E}">
        <p14:creationId xmlns:p14="http://schemas.microsoft.com/office/powerpoint/2010/main" val="6533902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DD821D-B8EB-4581-ACFB-5347DD4B3A5A}" type="slidenum">
              <a:rPr lang="en-US" smtClean="0"/>
              <a:pPr/>
              <a:t>10</a:t>
            </a:fld>
            <a:endParaRPr lang="en-US" sz="13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97260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DD821D-B8EB-4581-ACFB-5347DD4B3A5A}" type="slidenum">
              <a:rPr lang="en-US" smtClean="0"/>
              <a:pPr/>
              <a:t>11</a:t>
            </a:fld>
            <a:endParaRPr lang="en-US" sz="13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49768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DD821D-B8EB-4581-ACFB-5347DD4B3A5A}" type="slidenum">
              <a:rPr lang="en-US" smtClean="0"/>
              <a:pPr/>
              <a:t>12</a:t>
            </a:fld>
            <a:endParaRPr lang="en-US" sz="13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77282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DD821D-B8EB-4581-ACFB-5347DD4B3A5A}" type="slidenum">
              <a:rPr lang="en-US" smtClean="0"/>
              <a:pPr/>
              <a:t>13</a:t>
            </a:fld>
            <a:endParaRPr lang="en-US" sz="13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29978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DD821D-B8EB-4581-ACFB-5347DD4B3A5A}" type="slidenum">
              <a:rPr lang="en-US" smtClean="0"/>
              <a:pPr/>
              <a:t>14</a:t>
            </a:fld>
            <a:endParaRPr lang="en-US" sz="13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94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DD821D-B8EB-4581-ACFB-5347DD4B3A5A}" type="slidenum">
              <a:rPr lang="en-US" smtClean="0"/>
              <a:pPr/>
              <a:t>15</a:t>
            </a:fld>
            <a:endParaRPr lang="en-US" sz="13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68519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97DCB5-B446-42BF-90B6-BF8AAD49D7BC}" type="slidenum">
              <a:rPr lang="en-US"/>
              <a:pPr/>
              <a:t>16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1042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2435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7073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DD821D-B8EB-4581-ACFB-5347DD4B3A5A}" type="slidenum">
              <a:rPr lang="en-US" smtClean="0"/>
              <a:pPr/>
              <a:t>17</a:t>
            </a:fld>
            <a:endParaRPr lang="en-US" sz="13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45101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DD821D-B8EB-4581-ACFB-5347DD4B3A5A}" type="slidenum">
              <a:rPr lang="en-US" smtClean="0"/>
              <a:pPr/>
              <a:t>18</a:t>
            </a:fld>
            <a:endParaRPr lang="en-US" sz="13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82164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DD821D-B8EB-4581-ACFB-5347DD4B3A5A}" type="slidenum">
              <a:rPr lang="en-US" smtClean="0"/>
              <a:pPr/>
              <a:t>19</a:t>
            </a:fld>
            <a:endParaRPr lang="en-US" sz="13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54371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F6C1F3-14E3-44C5-9665-FEEB115D6530}" type="slidenum">
              <a:rPr lang="en-US"/>
              <a:pPr/>
              <a:t>2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968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8707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9834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DD821D-B8EB-4581-ACFB-5347DD4B3A5A}" type="slidenum">
              <a:rPr lang="en-US" smtClean="0"/>
              <a:pPr/>
              <a:t>20</a:t>
            </a:fld>
            <a:endParaRPr lang="en-US" sz="13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57191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F5B3BE-8B40-4615-84AB-4F149007B7CE}" type="slidenum">
              <a:rPr lang="en-US"/>
              <a:pPr/>
              <a:t>21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1055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5747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90691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934E69-6181-4B99-AEF6-A998AEA4257B}" type="slidenum">
              <a:rPr lang="en-US"/>
              <a:pPr/>
              <a:t>22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1056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6771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8242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DD821D-B8EB-4581-ACFB-5347DD4B3A5A}" type="slidenum">
              <a:rPr lang="en-US" smtClean="0"/>
              <a:pPr/>
              <a:t>23</a:t>
            </a:fld>
            <a:endParaRPr lang="en-US" sz="13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636723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E614C5-A26D-47C8-ABC3-B95B8633DCE6}" type="slidenum">
              <a:rPr lang="en-US"/>
              <a:pPr/>
              <a:t>24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1059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9843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40135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929FF7-80AD-46A7-AF76-50AE4845B02D}" type="slidenum">
              <a:rPr lang="en-US"/>
              <a:pPr/>
              <a:t>25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1058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8819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6315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44D586-76E9-42FA-933B-F417C4B225E7}" type="slidenum">
              <a:rPr lang="en-US"/>
              <a:pPr/>
              <a:t>26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1057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7795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50532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DD821D-B8EB-4581-ACFB-5347DD4B3A5A}" type="slidenum">
              <a:rPr lang="en-US" smtClean="0"/>
              <a:pPr/>
              <a:t>27</a:t>
            </a:fld>
            <a:endParaRPr lang="en-US" sz="13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449641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9BBF49-3E1C-434F-B6A7-9091CE95CE60}" type="slidenum">
              <a:rPr lang="en-US"/>
              <a:pPr/>
              <a:t>28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1061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1891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76293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DD821D-B8EB-4581-ACFB-5347DD4B3A5A}" type="slidenum">
              <a:rPr lang="en-US" smtClean="0"/>
              <a:pPr/>
              <a:t>29</a:t>
            </a:fld>
            <a:endParaRPr lang="en-US" sz="13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01058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DD821D-B8EB-4581-ACFB-5347DD4B3A5A}" type="slidenum">
              <a:rPr lang="en-US" smtClean="0"/>
              <a:pPr/>
              <a:t>3</a:t>
            </a:fld>
            <a:endParaRPr lang="en-US" sz="13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360626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ED9F39-DFFF-478A-AE5B-21ECD3F8C82F}" type="slidenum">
              <a:rPr lang="en-US"/>
              <a:pPr/>
              <a:t>30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1060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0867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98042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DD821D-B8EB-4581-ACFB-5347DD4B3A5A}" type="slidenum">
              <a:rPr lang="en-US" smtClean="0"/>
              <a:pPr/>
              <a:t>31</a:t>
            </a:fld>
            <a:endParaRPr lang="en-US" sz="13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044086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DD821D-B8EB-4581-ACFB-5347DD4B3A5A}" type="slidenum">
              <a:rPr lang="en-US" smtClean="0"/>
              <a:pPr/>
              <a:t>32</a:t>
            </a:fld>
            <a:endParaRPr lang="en-US" sz="13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253159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DD821D-B8EB-4581-ACFB-5347DD4B3A5A}" type="slidenum">
              <a:rPr lang="en-US" smtClean="0"/>
              <a:pPr/>
              <a:t>33</a:t>
            </a:fld>
            <a:endParaRPr lang="en-US" sz="13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437287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DD821D-B8EB-4581-ACFB-5347DD4B3A5A}" type="slidenum">
              <a:rPr lang="en-US" smtClean="0"/>
              <a:pPr/>
              <a:t>34</a:t>
            </a:fld>
            <a:endParaRPr lang="en-US" sz="13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502669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DD821D-B8EB-4581-ACFB-5347DD4B3A5A}" type="slidenum">
              <a:rPr lang="en-US" smtClean="0"/>
              <a:pPr/>
              <a:t>35</a:t>
            </a:fld>
            <a:endParaRPr lang="en-US" sz="13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23130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DD821D-B8EB-4581-ACFB-5347DD4B3A5A}" type="slidenum">
              <a:rPr lang="en-US" smtClean="0"/>
              <a:pPr/>
              <a:t>36</a:t>
            </a:fld>
            <a:endParaRPr lang="en-US" sz="13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225461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DD821D-B8EB-4581-ACFB-5347DD4B3A5A}" type="slidenum">
              <a:rPr lang="en-US" smtClean="0"/>
              <a:pPr/>
              <a:t>37</a:t>
            </a:fld>
            <a:endParaRPr lang="en-US" sz="13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474250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DD821D-B8EB-4581-ACFB-5347DD4B3A5A}" type="slidenum">
              <a:rPr lang="en-US" smtClean="0"/>
              <a:pPr/>
              <a:t>38</a:t>
            </a:fld>
            <a:endParaRPr lang="en-US" sz="13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194998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DD821D-B8EB-4581-ACFB-5347DD4B3A5A}" type="slidenum">
              <a:rPr lang="en-US" smtClean="0"/>
              <a:pPr/>
              <a:t>39</a:t>
            </a:fld>
            <a:endParaRPr lang="en-US" sz="13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35286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31D5A8-F5E7-4316-8236-6EB5A8D927B1}" type="slidenum">
              <a:rPr lang="en-US"/>
              <a:pPr/>
              <a:t>4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1037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7315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5507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DD821D-B8EB-4581-ACFB-5347DD4B3A5A}" type="slidenum">
              <a:rPr lang="en-US" smtClean="0"/>
              <a:pPr/>
              <a:t>40</a:t>
            </a:fld>
            <a:endParaRPr lang="en-US" sz="13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926779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DD821D-B8EB-4581-ACFB-5347DD4B3A5A}" type="slidenum">
              <a:rPr lang="en-US" smtClean="0"/>
              <a:pPr/>
              <a:t>41</a:t>
            </a:fld>
            <a:endParaRPr lang="en-US" sz="13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359796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DD821D-B8EB-4581-ACFB-5347DD4B3A5A}" type="slidenum">
              <a:rPr lang="en-US" smtClean="0"/>
              <a:pPr/>
              <a:t>42</a:t>
            </a:fld>
            <a:endParaRPr lang="en-US" sz="13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047104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DD821D-B8EB-4581-ACFB-5347DD4B3A5A}" type="slidenum">
              <a:rPr lang="en-US" smtClean="0"/>
              <a:pPr/>
              <a:t>43</a:t>
            </a:fld>
            <a:endParaRPr lang="en-US" sz="13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64834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D821D-B8EB-4581-ACFB-5347DD4B3A5A}" type="slidenum">
              <a:rPr lang="en-US" smtClean="0"/>
              <a:pPr/>
              <a:t>44</a:t>
            </a:fld>
            <a:endParaRPr lang="en-US" sz="13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759627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DD821D-B8EB-4581-ACFB-5347DD4B3A5A}" type="slidenum">
              <a:rPr lang="en-US" smtClean="0"/>
              <a:pPr/>
              <a:t>45</a:t>
            </a:fld>
            <a:endParaRPr lang="en-US" sz="13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266912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DD821D-B8EB-4581-ACFB-5347DD4B3A5A}" type="slidenum">
              <a:rPr lang="en-US" smtClean="0"/>
              <a:pPr/>
              <a:t>46</a:t>
            </a:fld>
            <a:endParaRPr lang="en-US" sz="13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340141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9A4C89-D74F-4B30-B8BF-7F39634FD6C4}" type="slidenum">
              <a:rPr lang="en-US"/>
              <a:pPr/>
              <a:t>47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1041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1411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77510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14F322-5D66-4C52-ACC3-EBD132C16E37}" type="slidenum">
              <a:rPr lang="en-US"/>
              <a:pPr/>
              <a:t>48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1043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3459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06352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BECFD1-3BF9-4281-A699-5D2E14F62FF2}" type="slidenum">
              <a:rPr lang="en-US"/>
              <a:pPr/>
              <a:t>49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1044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483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7065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DD821D-B8EB-4581-ACFB-5347DD4B3A5A}" type="slidenum">
              <a:rPr lang="en-US" smtClean="0"/>
              <a:pPr/>
              <a:t>5</a:t>
            </a:fld>
            <a:endParaRPr lang="en-US" sz="13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8816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C592C8-C68B-4216-BA15-6B42F32705FB}" type="slidenum">
              <a:rPr lang="en-US"/>
              <a:pPr/>
              <a:t>50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1045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5507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5398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789B04-1319-41F4-8009-FB845A083E54}" type="slidenum">
              <a:rPr lang="en-US"/>
              <a:pPr/>
              <a:t>51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1046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6531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67585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2B3D33-7DF2-4F23-A6A2-9C13147A209A}" type="slidenum">
              <a:rPr lang="en-US"/>
              <a:pPr/>
              <a:t>52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1047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7555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64276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564F95-21B4-41BE-B994-D215999855B7}" type="slidenum">
              <a:rPr lang="en-US"/>
              <a:pPr/>
              <a:t>53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1048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8579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68069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0C8155-54B3-421C-A514-B55E10995B8A}" type="slidenum">
              <a:rPr lang="en-US"/>
              <a:pPr/>
              <a:t>54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1049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9603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25081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42AFE4-4ECB-4B49-8745-4BE1F897597B}" type="slidenum">
              <a:rPr lang="en-US"/>
              <a:pPr/>
              <a:t>55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1050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0627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079645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2F8C66-0D72-49DE-80EC-D5758FC1DA5A}" type="slidenum">
              <a:rPr lang="en-US"/>
              <a:pPr/>
              <a:t>56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1053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3699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9754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58B7D3-6CCD-4C36-8DF7-7E4320B73A39}" type="slidenum">
              <a:rPr lang="en-US"/>
              <a:pPr/>
              <a:t>57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1054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23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787221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D821D-B8EB-4581-ACFB-5347DD4B3A5A}" type="slidenum">
              <a:rPr lang="en-US" smtClean="0"/>
              <a:pPr/>
              <a:t>58</a:t>
            </a:fld>
            <a:endParaRPr lang="en-US" sz="13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71418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D821D-B8EB-4581-ACFB-5347DD4B3A5A}" type="slidenum">
              <a:rPr lang="en-US" smtClean="0"/>
              <a:pPr/>
              <a:t>59</a:t>
            </a:fld>
            <a:endParaRPr lang="en-US" sz="13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69425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0F5BAC-FDE5-4B71-BDDE-81AFA97F8A24}" type="slidenum">
              <a:rPr lang="en-US"/>
              <a:pPr/>
              <a:t>6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1039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9363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298162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D821D-B8EB-4581-ACFB-5347DD4B3A5A}" type="slidenum">
              <a:rPr lang="en-US" smtClean="0"/>
              <a:pPr/>
              <a:t>60</a:t>
            </a:fld>
            <a:endParaRPr lang="en-US" sz="13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6258140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D821D-B8EB-4581-ACFB-5347DD4B3A5A}" type="slidenum">
              <a:rPr lang="en-US" smtClean="0"/>
              <a:pPr/>
              <a:t>61</a:t>
            </a:fld>
            <a:endParaRPr lang="en-US" sz="13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8549905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D821D-B8EB-4581-ACFB-5347DD4B3A5A}" type="slidenum">
              <a:rPr lang="en-US" smtClean="0"/>
              <a:pPr/>
              <a:t>62</a:t>
            </a:fld>
            <a:endParaRPr lang="en-US" sz="13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4916224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D821D-B8EB-4581-ACFB-5347DD4B3A5A}" type="slidenum">
              <a:rPr lang="en-US" smtClean="0"/>
              <a:pPr/>
              <a:t>63</a:t>
            </a:fld>
            <a:endParaRPr lang="en-US" sz="13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578815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D821D-B8EB-4581-ACFB-5347DD4B3A5A}" type="slidenum">
              <a:rPr lang="en-US" smtClean="0"/>
              <a:pPr/>
              <a:t>64</a:t>
            </a:fld>
            <a:endParaRPr lang="en-US" sz="13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1963519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7ABDF2-B8BF-4B46-9732-B887DCE390B6}" type="slidenum">
              <a:rPr lang="en-US"/>
              <a:pPr/>
              <a:t>65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1062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2915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035727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B28F93-C7CD-4D4D-8911-878E61F89F0F}" type="slidenum">
              <a:rPr lang="en-US"/>
              <a:pPr/>
              <a:t>66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1063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3939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417373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CDA6B4-1359-45D6-9AC4-0C2CFD6A0236}" type="slidenum">
              <a:rPr lang="en-US"/>
              <a:pPr/>
              <a:t>67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74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3427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8407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1D3854-E436-4AA9-9C02-4B5859C98758}" type="slidenum">
              <a:rPr lang="en-US"/>
              <a:pPr/>
              <a:t>7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1038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8339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3476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DD821D-B8EB-4581-ACFB-5347DD4B3A5A}" type="slidenum">
              <a:rPr lang="en-US" smtClean="0"/>
              <a:pPr/>
              <a:t>8</a:t>
            </a:fld>
            <a:endParaRPr lang="en-US" sz="13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35779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DD821D-B8EB-4581-ACFB-5347DD4B3A5A}" type="slidenum">
              <a:rPr lang="en-US" smtClean="0"/>
              <a:pPr/>
              <a:t>9</a:t>
            </a:fld>
            <a:endParaRPr lang="en-US" sz="13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76241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152400"/>
            <a:ext cx="1790700" cy="6172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152400"/>
            <a:ext cx="5219700" cy="6172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676400"/>
            <a:ext cx="35052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5052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8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152400"/>
            <a:ext cx="71628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SLIDE TITLE</a:t>
            </a:r>
          </a:p>
        </p:txBody>
      </p:sp>
      <p:sp>
        <p:nvSpPr>
          <p:cNvPr id="8898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676400"/>
            <a:ext cx="7162800" cy="464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Body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89860" name="Rectangle 4"/>
          <p:cNvSpPr>
            <a:spLocks noChangeArrowheads="1"/>
          </p:cNvSpPr>
          <p:nvPr/>
        </p:nvSpPr>
        <p:spPr bwMode="auto">
          <a:xfrm>
            <a:off x="0" y="6494463"/>
            <a:ext cx="464872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fld id="{17EC4611-FB5F-461E-A844-1FDEB770DFD8}" type="slidenum">
              <a:rPr lang="en-US" sz="1800" smtClean="0"/>
              <a:pPr/>
              <a:t>‹#›</a:t>
            </a:fld>
            <a:endParaRPr lang="en-US" sz="1800" dirty="0"/>
          </a:p>
        </p:txBody>
      </p:sp>
      <p:sp>
        <p:nvSpPr>
          <p:cNvPr id="889861" name="Text Box 5"/>
          <p:cNvSpPr txBox="1">
            <a:spLocks noChangeArrowheads="1"/>
          </p:cNvSpPr>
          <p:nvPr/>
        </p:nvSpPr>
        <p:spPr bwMode="auto">
          <a:xfrm>
            <a:off x="8839200" y="152400"/>
            <a:ext cx="1841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endParaRPr lang="en-US" sz="2400" b="0">
              <a:latin typeface="Times New Roman" pitchFamily="18" charset="0"/>
            </a:endParaRPr>
          </a:p>
        </p:txBody>
      </p:sp>
      <p:sp>
        <p:nvSpPr>
          <p:cNvPr id="889863" name="Text Box 7"/>
          <p:cNvSpPr txBox="1">
            <a:spLocks noChangeArrowheads="1"/>
          </p:cNvSpPr>
          <p:nvPr/>
        </p:nvSpPr>
        <p:spPr bwMode="auto">
          <a:xfrm>
            <a:off x="3322638" y="6643688"/>
            <a:ext cx="2577950" cy="21544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800" b="0" i="1" dirty="0"/>
              <a:t>Copyright </a:t>
            </a:r>
            <a:r>
              <a:rPr lang="en-US" sz="800" b="0" i="1"/>
              <a:t>© 2020 M. E. </a:t>
            </a:r>
            <a:r>
              <a:rPr lang="en-US" sz="800" b="0" i="1" dirty="0"/>
              <a:t>Kabay.  All rights reserved.</a:t>
            </a:r>
          </a:p>
        </p:txBody>
      </p:sp>
      <p:pic>
        <p:nvPicPr>
          <p:cNvPr id="889864" name="Picture 8" descr="NWU_2c_stacked_logo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077200" y="0"/>
            <a:ext cx="1066800" cy="931863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l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+mj-lt"/>
          <a:ea typeface="+mj-ea"/>
          <a:cs typeface="+mj-cs"/>
        </a:defRPr>
      </a:lvl1pPr>
      <a:lvl2pPr algn="l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2pPr>
      <a:lvl3pPr algn="l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3pPr>
      <a:lvl4pPr algn="l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4pPr>
      <a:lvl5pPr algn="l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5pPr>
      <a:lvl6pPr marL="457200" algn="l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6pPr>
      <a:lvl7pPr marL="914400" algn="l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7pPr>
      <a:lvl8pPr marL="1371600" algn="l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8pPr>
      <a:lvl9pPr marL="1828800" algn="l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9pPr>
    </p:titleStyle>
    <p:bodyStyle>
      <a:lvl1pPr marL="285750" indent="-2857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Font typeface="Wingdings" pitchFamily="2" charset="2"/>
        <a:buChar char="Ø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q"/>
        <a:defRPr sz="24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Font typeface="Wingdings" pitchFamily="2" charset="2"/>
        <a:buChar char="ü"/>
        <a:defRPr sz="2400" b="1">
          <a:solidFill>
            <a:schemeClr val="tx1"/>
          </a:solidFill>
          <a:latin typeface="+mn-lt"/>
        </a:defRPr>
      </a:lvl3pPr>
      <a:lvl4pPr marL="1543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Font typeface="Wingdings" pitchFamily="2" charset="2"/>
        <a:buChar char="§"/>
        <a:defRPr sz="2400" b="1">
          <a:solidFill>
            <a:schemeClr val="tx1"/>
          </a:solidFill>
          <a:latin typeface="+mn-lt"/>
        </a:defRPr>
      </a:lvl4pPr>
      <a:lvl5pPr marL="20002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•"/>
        <a:defRPr sz="2400" b="1">
          <a:solidFill>
            <a:schemeClr val="tx1"/>
          </a:solidFill>
          <a:latin typeface="+mn-lt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•"/>
        <a:defRPr sz="2400" b="1">
          <a:solidFill>
            <a:schemeClr val="tx1"/>
          </a:solidFill>
          <a:latin typeface="+mn-lt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•"/>
        <a:defRPr sz="2400" b="1">
          <a:solidFill>
            <a:schemeClr val="tx1"/>
          </a:solidFill>
          <a:latin typeface="+mn-lt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•"/>
        <a:defRPr sz="2400" b="1">
          <a:solidFill>
            <a:schemeClr val="tx1"/>
          </a:solidFill>
          <a:latin typeface="+mn-lt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•"/>
        <a:defRPr sz="24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olumbia.edu/acis/history/701-tape.html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3429000"/>
          </a:xfrm>
        </p:spPr>
        <p:txBody>
          <a:bodyPr/>
          <a:lstStyle/>
          <a:p>
            <a:pPr algn="ctr"/>
            <a:r>
              <a:rPr lang="en-US" sz="8000" dirty="0"/>
              <a:t>Monitoring &amp; </a:t>
            </a:r>
            <a:br>
              <a:rPr lang="en-US" sz="8000" dirty="0"/>
            </a:br>
            <a:r>
              <a:rPr lang="en-US" sz="8000" dirty="0"/>
              <a:t>Control Systems</a:t>
            </a:r>
          </a:p>
        </p:txBody>
      </p:sp>
      <p:sp>
        <p:nvSpPr>
          <p:cNvPr id="6170" name="Rectangle 26"/>
          <p:cNvSpPr>
            <a:spLocks noGrp="1" noChangeArrowheads="1"/>
          </p:cNvSpPr>
          <p:nvPr>
            <p:ph type="body" idx="1"/>
          </p:nvPr>
        </p:nvSpPr>
        <p:spPr>
          <a:xfrm>
            <a:off x="0" y="3429000"/>
            <a:ext cx="9144000" cy="3048000"/>
          </a:xfrm>
          <a:noFill/>
          <a:ln/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sz="4000" dirty="0"/>
              <a:t>CSH6 Chapter 53</a:t>
            </a:r>
          </a:p>
          <a:p>
            <a:pPr algn="ctr">
              <a:buFont typeface="Wingdings" pitchFamily="2" charset="2"/>
              <a:buNone/>
            </a:pPr>
            <a:r>
              <a:rPr lang="en-US" sz="4000" dirty="0"/>
              <a:t>“Monitoring and Control Systems”</a:t>
            </a:r>
          </a:p>
          <a:p>
            <a:pPr algn="ctr">
              <a:buFont typeface="Wingdings" pitchFamily="2" charset="2"/>
              <a:buNone/>
            </a:pPr>
            <a:r>
              <a:rPr lang="en-US" sz="4000" dirty="0"/>
              <a:t>Caleb S. </a:t>
            </a:r>
            <a:r>
              <a:rPr lang="en-US" sz="4000" dirty="0" err="1"/>
              <a:t>Coggins</a:t>
            </a:r>
            <a:r>
              <a:rPr lang="en-US" sz="4000" dirty="0"/>
              <a:t> and </a:t>
            </a:r>
            <a:br>
              <a:rPr lang="en-US" sz="4000" dirty="0"/>
            </a:br>
            <a:r>
              <a:rPr lang="en-US" sz="4000" dirty="0"/>
              <a:t>Diane E. Levine</a:t>
            </a:r>
          </a:p>
        </p:txBody>
      </p:sp>
    </p:spTree>
  </p:cSld>
  <p:clrMapOvr>
    <a:masterClrMapping/>
  </p:clrMapOvr>
  <p:transition>
    <p:zo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Defining Scope &amp; System Requirements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1371600"/>
            <a:ext cx="7924800" cy="4953000"/>
          </a:xfrm>
        </p:spPr>
        <p:txBody>
          <a:bodyPr/>
          <a:lstStyle/>
          <a:p>
            <a:r>
              <a:rPr lang="en-US" dirty="0"/>
              <a:t>Management must define </a:t>
            </a:r>
          </a:p>
          <a:p>
            <a:pPr lvl="1"/>
            <a:r>
              <a:rPr lang="en-US" dirty="0"/>
              <a:t>Extent of application (scope)</a:t>
            </a:r>
          </a:p>
          <a:p>
            <a:pPr lvl="1"/>
            <a:r>
              <a:rPr lang="en-US" dirty="0"/>
              <a:t>Capabilities required for success (requirements)</a:t>
            </a:r>
          </a:p>
          <a:p>
            <a:r>
              <a:rPr lang="en-US" dirty="0"/>
              <a:t>Technical requirements </a:t>
            </a:r>
            <a:br>
              <a:rPr lang="en-US" dirty="0"/>
            </a:br>
            <a:r>
              <a:rPr lang="en-US" dirty="0"/>
              <a:t>depend on specific systems</a:t>
            </a:r>
          </a:p>
          <a:p>
            <a:r>
              <a:rPr lang="en-US" dirty="0"/>
              <a:t>Often require</a:t>
            </a:r>
          </a:p>
          <a:p>
            <a:pPr lvl="1"/>
            <a:r>
              <a:rPr lang="en-US" dirty="0"/>
              <a:t>Hardware</a:t>
            </a:r>
          </a:p>
          <a:p>
            <a:pPr lvl="1"/>
            <a:r>
              <a:rPr lang="en-US" dirty="0"/>
              <a:t>Software</a:t>
            </a:r>
          </a:p>
          <a:p>
            <a:pPr lvl="1"/>
            <a:r>
              <a:rPr lang="en-US" dirty="0"/>
              <a:t>Intellectual property rights</a:t>
            </a:r>
          </a:p>
          <a:p>
            <a:pPr lvl="1"/>
            <a:r>
              <a:rPr lang="en-US" dirty="0"/>
              <a:t>Training</a:t>
            </a:r>
          </a:p>
          <a:p>
            <a:pPr lvl="1"/>
            <a:r>
              <a:rPr lang="en-US" dirty="0"/>
              <a:t>Personnel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0" y="2743200"/>
            <a:ext cx="3810000" cy="38100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 &amp; Security Implications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Regulations, Policies &amp; Frameworks</a:t>
            </a:r>
          </a:p>
          <a:p>
            <a:r>
              <a:rPr lang="en-US" sz="2800" dirty="0"/>
              <a:t>Change</a:t>
            </a:r>
            <a:r>
              <a:rPr lang="en-US" sz="2800" baseline="0" dirty="0"/>
              <a:t> Management</a:t>
            </a:r>
          </a:p>
          <a:p>
            <a:r>
              <a:rPr lang="en-US" sz="2800" baseline="0" dirty="0"/>
              <a:t>Configuration </a:t>
            </a:r>
            <a:br>
              <a:rPr lang="en-US" sz="2800" baseline="0" dirty="0"/>
            </a:br>
            <a:r>
              <a:rPr lang="en-US" sz="2800" baseline="0" dirty="0"/>
              <a:t>Protection</a:t>
            </a:r>
          </a:p>
          <a:p>
            <a:r>
              <a:rPr lang="en-US" sz="2800" baseline="0" dirty="0"/>
              <a:t>Performance </a:t>
            </a:r>
            <a:br>
              <a:rPr lang="en-US" sz="2800" baseline="0" dirty="0"/>
            </a:br>
            <a:r>
              <a:rPr lang="en-US" sz="2800" baseline="0" dirty="0"/>
              <a:t>Considerations</a:t>
            </a:r>
            <a:endParaRPr lang="en-US" baseline="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667000"/>
            <a:ext cx="4629150" cy="381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Regulations, Policies &amp; Frameworks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1371600"/>
            <a:ext cx="7772400" cy="4953000"/>
          </a:xfrm>
        </p:spPr>
        <p:txBody>
          <a:bodyPr/>
          <a:lstStyle/>
          <a:p>
            <a:r>
              <a:rPr lang="en-US" dirty="0"/>
              <a:t>Compliance requirements </a:t>
            </a:r>
            <a:br>
              <a:rPr lang="en-US" dirty="0"/>
            </a:br>
            <a:r>
              <a:rPr lang="en-US" dirty="0"/>
              <a:t>may determine specific </a:t>
            </a:r>
            <a:br>
              <a:rPr lang="en-US" dirty="0"/>
            </a:br>
            <a:r>
              <a:rPr lang="en-US" dirty="0"/>
              <a:t>needs; e.g.,</a:t>
            </a:r>
          </a:p>
          <a:p>
            <a:pPr lvl="1"/>
            <a:r>
              <a:rPr lang="en-US" dirty="0"/>
              <a:t>HIPAA (CSH6 Ch 71)</a:t>
            </a:r>
          </a:p>
          <a:p>
            <a:pPr lvl="1"/>
            <a:r>
              <a:rPr lang="en-US" dirty="0"/>
              <a:t>GLB (CSH6 Ch 64)</a:t>
            </a:r>
          </a:p>
          <a:p>
            <a:pPr lvl="1"/>
            <a:r>
              <a:rPr lang="en-US" dirty="0" err="1"/>
              <a:t>SoX</a:t>
            </a:r>
            <a:r>
              <a:rPr lang="en-US" dirty="0"/>
              <a:t> (CSH6 Ch 54, 64)</a:t>
            </a:r>
          </a:p>
          <a:p>
            <a:r>
              <a:rPr lang="en-US" dirty="0"/>
              <a:t>Frameworks support M&amp;C; </a:t>
            </a:r>
            <a:br>
              <a:rPr lang="en-US" dirty="0"/>
            </a:br>
            <a:r>
              <a:rPr lang="en-US" dirty="0"/>
              <a:t>e.g., </a:t>
            </a:r>
          </a:p>
          <a:p>
            <a:pPr lvl="1"/>
            <a:r>
              <a:rPr lang="en-US" dirty="0"/>
              <a:t>CobiT</a:t>
            </a:r>
          </a:p>
          <a:p>
            <a:pPr lvl="1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71049" y="5322094"/>
            <a:ext cx="7182351" cy="1231106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US" sz="1800" i="1" dirty="0" err="1"/>
              <a:t>CobiT</a:t>
            </a:r>
            <a:r>
              <a:rPr lang="en-US" sz="1800" i="1" dirty="0"/>
              <a:t>: Control Objectives for Information &amp; Related Technology</a:t>
            </a:r>
          </a:p>
          <a:p>
            <a:r>
              <a:rPr lang="en-US" sz="1800" i="1" dirty="0"/>
              <a:t>GLB: Gramm-Leach-Bliley Act</a:t>
            </a:r>
          </a:p>
          <a:p>
            <a:r>
              <a:rPr lang="en-US" sz="1800" i="1" dirty="0"/>
              <a:t>HIPAA: Health Insurance Portability &amp; Accountability Act</a:t>
            </a:r>
          </a:p>
          <a:p>
            <a:r>
              <a:rPr lang="en-US" sz="1800" i="1" dirty="0" err="1"/>
              <a:t>SoX</a:t>
            </a:r>
            <a:r>
              <a:rPr lang="en-US" sz="1800" i="1" dirty="0"/>
              <a:t>: Sarbanes-Oxley Act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219200"/>
            <a:ext cx="3505200" cy="36417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Change Management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90600" y="1143000"/>
            <a:ext cx="7162800" cy="5181600"/>
          </a:xfrm>
        </p:spPr>
        <p:txBody>
          <a:bodyPr/>
          <a:lstStyle/>
          <a:p>
            <a:r>
              <a:rPr lang="en-US" dirty="0"/>
              <a:t>Immediate awareness of changes in operational status valuable</a:t>
            </a:r>
          </a:p>
          <a:p>
            <a:r>
              <a:rPr lang="en-US" dirty="0"/>
              <a:t>Can identify tampering with production code &amp; data</a:t>
            </a:r>
          </a:p>
          <a:p>
            <a:r>
              <a:rPr lang="en-US" dirty="0"/>
              <a:t>Or can lead to identification of </a:t>
            </a:r>
            <a:br>
              <a:rPr lang="en-US" dirty="0"/>
            </a:br>
            <a:r>
              <a:rPr lang="en-US" dirty="0"/>
              <a:t>malware, attacks</a:t>
            </a:r>
          </a:p>
          <a:p>
            <a:r>
              <a:rPr lang="en-US" dirty="0"/>
              <a:t>Records serve for </a:t>
            </a:r>
            <a:br>
              <a:rPr lang="en-US" dirty="0"/>
            </a:br>
            <a:r>
              <a:rPr lang="en-US" dirty="0"/>
              <a:t>diagnosis, analysis &amp; </a:t>
            </a:r>
            <a:br>
              <a:rPr lang="en-US" dirty="0"/>
            </a:br>
            <a:r>
              <a:rPr lang="en-US" dirty="0"/>
              <a:t>prediction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819400"/>
            <a:ext cx="4162425" cy="3810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Configuration Protection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700" y="1104900"/>
            <a:ext cx="8902700" cy="5524500"/>
          </a:xfrm>
        </p:spPr>
        <p:txBody>
          <a:bodyPr/>
          <a:lstStyle/>
          <a:p>
            <a:r>
              <a:rPr lang="en-US" dirty="0"/>
              <a:t>Changes in (production) systems require careful attention to detail</a:t>
            </a:r>
          </a:p>
          <a:p>
            <a:pPr lvl="1"/>
            <a:r>
              <a:rPr lang="en-US" dirty="0"/>
              <a:t>Checklists</a:t>
            </a:r>
          </a:p>
          <a:p>
            <a:pPr lvl="1"/>
            <a:r>
              <a:rPr lang="en-US" dirty="0"/>
              <a:t>Approved equipment &amp; specific </a:t>
            </a:r>
            <a:br>
              <a:rPr lang="en-US" dirty="0"/>
            </a:br>
            <a:r>
              <a:rPr lang="en-US" dirty="0"/>
              <a:t>parameters</a:t>
            </a:r>
          </a:p>
          <a:p>
            <a:pPr lvl="1"/>
            <a:r>
              <a:rPr lang="en-US" dirty="0"/>
              <a:t>Approved software &amp; specific </a:t>
            </a:r>
            <a:br>
              <a:rPr lang="en-US" dirty="0"/>
            </a:br>
            <a:r>
              <a:rPr lang="en-US" dirty="0"/>
              <a:t>patches</a:t>
            </a:r>
          </a:p>
          <a:p>
            <a:r>
              <a:rPr lang="en-US" dirty="0"/>
              <a:t>Monitoring / logging systems </a:t>
            </a:r>
            <a:br>
              <a:rPr lang="en-US" dirty="0"/>
            </a:br>
            <a:r>
              <a:rPr lang="en-US" dirty="0"/>
              <a:t>simplify task of spotting </a:t>
            </a:r>
            <a:br>
              <a:rPr lang="en-US" dirty="0"/>
            </a:br>
            <a:r>
              <a:rPr lang="en-US" dirty="0"/>
              <a:t>unauthorized or incorrect changes</a:t>
            </a:r>
          </a:p>
          <a:p>
            <a:pPr lvl="1"/>
            <a:r>
              <a:rPr lang="en-US" dirty="0"/>
              <a:t>E.g., installation of unauthorized </a:t>
            </a:r>
            <a:br>
              <a:rPr lang="en-US" dirty="0"/>
            </a:br>
            <a:r>
              <a:rPr lang="en-US" dirty="0"/>
              <a:t>WAP (wireless access point) may </a:t>
            </a:r>
            <a:br>
              <a:rPr lang="en-US" dirty="0"/>
            </a:br>
            <a:r>
              <a:rPr lang="en-US" dirty="0"/>
              <a:t>generate unusual traffic (and threaten confidentiality)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950" y="1676400"/>
            <a:ext cx="3676650" cy="38100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Performance Considerations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1066800"/>
            <a:ext cx="7924800" cy="5257800"/>
          </a:xfrm>
        </p:spPr>
        <p:txBody>
          <a:bodyPr/>
          <a:lstStyle/>
          <a:p>
            <a:r>
              <a:rPr lang="en-US" dirty="0"/>
              <a:t>Addition of monitoring hardware, software may affect performance</a:t>
            </a:r>
          </a:p>
          <a:p>
            <a:pPr lvl="1"/>
            <a:r>
              <a:rPr lang="en-US" dirty="0"/>
              <a:t>Some systems run on host being monitored – may use system resources</a:t>
            </a:r>
          </a:p>
          <a:p>
            <a:pPr lvl="2"/>
            <a:r>
              <a:rPr lang="en-US" dirty="0"/>
              <a:t>Process-table related</a:t>
            </a:r>
          </a:p>
          <a:p>
            <a:pPr lvl="2"/>
            <a:r>
              <a:rPr lang="en-US" dirty="0"/>
              <a:t>CPU, RAM</a:t>
            </a:r>
          </a:p>
          <a:p>
            <a:pPr lvl="1"/>
            <a:r>
              <a:rPr lang="en-US" dirty="0"/>
              <a:t>Others connect to network </a:t>
            </a:r>
          </a:p>
          <a:p>
            <a:pPr lvl="2"/>
            <a:r>
              <a:rPr lang="en-US" dirty="0"/>
              <a:t>May affect throughput</a:t>
            </a:r>
          </a:p>
          <a:p>
            <a:r>
              <a:rPr lang="en-US" dirty="0"/>
              <a:t>Avoid implementing new </a:t>
            </a:r>
            <a:br>
              <a:rPr lang="en-US" dirty="0"/>
            </a:br>
            <a:r>
              <a:rPr lang="en-US" dirty="0"/>
              <a:t>systems without performance </a:t>
            </a:r>
            <a:br>
              <a:rPr lang="en-US" dirty="0"/>
            </a:br>
            <a:r>
              <a:rPr lang="en-US" dirty="0"/>
              <a:t>trials</a:t>
            </a:r>
          </a:p>
          <a:p>
            <a:r>
              <a:rPr lang="en-US" dirty="0"/>
              <a:t>Don’t install during full </a:t>
            </a:r>
            <a:br>
              <a:rPr lang="en-US" dirty="0"/>
            </a:br>
            <a:r>
              <a:rPr lang="en-US" dirty="0"/>
              <a:t>production period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089779" y="2438400"/>
            <a:ext cx="3797046" cy="3352800"/>
            <a:chOff x="5089779" y="2438400"/>
            <a:chExt cx="3797046" cy="3352800"/>
          </a:xfrm>
        </p:grpSpPr>
        <p:pic>
          <p:nvPicPr>
            <p:cNvPr id="921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9779" y="2438400"/>
              <a:ext cx="3797046" cy="33528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5214913" y="2590800"/>
              <a:ext cx="3548087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b="0" dirty="0"/>
                <a:t>Performance Evaluation Time</a:t>
              </a: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2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Volume Considerations</a:t>
            </a:r>
          </a:p>
        </p:txBody>
      </p:sp>
      <p:sp>
        <p:nvSpPr>
          <p:cNvPr id="992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219200"/>
            <a:ext cx="7620000" cy="5410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/>
              <a:t>Decide how often to close log files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Disk space not much of an issue now</a:t>
            </a:r>
          </a:p>
          <a:p>
            <a:pPr lvl="2">
              <a:lnSpc>
                <a:spcPct val="80000"/>
              </a:lnSpc>
            </a:pPr>
            <a:r>
              <a:rPr lang="en-US" dirty="0"/>
              <a:t>In 1980, a 120 MB hard disk cost U$25,000</a:t>
            </a:r>
          </a:p>
          <a:p>
            <a:pPr lvl="3">
              <a:lnSpc>
                <a:spcPct val="80000"/>
              </a:lnSpc>
            </a:pPr>
            <a:r>
              <a:rPr lang="en-US" dirty="0"/>
              <a:t>Approx U$100,000 in 2013 value</a:t>
            </a:r>
          </a:p>
          <a:p>
            <a:pPr lvl="3">
              <a:lnSpc>
                <a:spcPct val="80000"/>
              </a:lnSpc>
            </a:pPr>
            <a:r>
              <a:rPr lang="en-US" dirty="0"/>
              <a:t>U$833/MB</a:t>
            </a:r>
          </a:p>
          <a:p>
            <a:pPr lvl="2">
              <a:lnSpc>
                <a:spcPct val="80000"/>
              </a:lnSpc>
            </a:pPr>
            <a:r>
              <a:rPr lang="en-US" dirty="0"/>
              <a:t>In 2015, a 3 TB Western Digital external hard disk cost $90</a:t>
            </a:r>
          </a:p>
          <a:p>
            <a:pPr lvl="3">
              <a:lnSpc>
                <a:spcPct val="80000"/>
              </a:lnSpc>
            </a:pPr>
            <a:r>
              <a:rPr lang="en-US" dirty="0"/>
              <a:t>~U$7.6294E-5/MB ($0.000076294/MB)</a:t>
            </a:r>
          </a:p>
          <a:p>
            <a:pPr lvl="3">
              <a:lnSpc>
                <a:spcPct val="80000"/>
              </a:lnSpc>
            </a:pPr>
            <a:r>
              <a:rPr lang="en-US" dirty="0"/>
              <a:t>~40% drop </a:t>
            </a:r>
            <a:r>
              <a:rPr lang="en-US" i="1" dirty="0"/>
              <a:t>per year </a:t>
            </a:r>
            <a:r>
              <a:rPr lang="en-US" dirty="0"/>
              <a:t>compounded over 35 years)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Main issue today is preventing data loss if system or logging process crashes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Especially important to fight </a:t>
            </a:r>
            <a:r>
              <a:rPr lang="en-US" i="1" dirty="0"/>
              <a:t>ransomware</a:t>
            </a:r>
          </a:p>
        </p:txBody>
      </p:sp>
      <p:pic>
        <p:nvPicPr>
          <p:cNvPr id="992262" name="Picture 6"/>
          <p:cNvPicPr>
            <a:picLocks noChangeAspect="1" noChangeArrowheads="1"/>
          </p:cNvPicPr>
          <p:nvPr/>
        </p:nvPicPr>
        <p:blipFill>
          <a:blip r:embed="rId3" cstate="print"/>
          <a:srcRect l="7976" t="42218" r="51193" b="10947"/>
          <a:stretch>
            <a:fillRect/>
          </a:stretch>
        </p:blipFill>
        <p:spPr bwMode="auto">
          <a:xfrm>
            <a:off x="152400" y="2209800"/>
            <a:ext cx="1752600" cy="26816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762000" y="6172200"/>
            <a:ext cx="7890302" cy="400110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US" dirty="0"/>
              <a:t>Image shows HP7925 120 MB drive c. 1980 (1980 cost U$25,000)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System Models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90600" y="1219200"/>
            <a:ext cx="7162800" cy="5105400"/>
          </a:xfrm>
        </p:spPr>
        <p:txBody>
          <a:bodyPr/>
          <a:lstStyle/>
          <a:p>
            <a:r>
              <a:rPr lang="en-US" sz="2800" dirty="0"/>
              <a:t>Internal, 1:1, 1:N, Distributed</a:t>
            </a:r>
          </a:p>
          <a:p>
            <a:r>
              <a:rPr lang="en-US" sz="2800" dirty="0"/>
              <a:t>Automation</a:t>
            </a:r>
            <a:r>
              <a:rPr lang="en-US" sz="2800" baseline="0" dirty="0"/>
              <a:t> &amp; HMI</a:t>
            </a:r>
          </a:p>
          <a:p>
            <a:r>
              <a:rPr lang="en-US" sz="2800" baseline="0" dirty="0"/>
              <a:t>Snapshots </a:t>
            </a:r>
            <a:r>
              <a:rPr lang="en-US" sz="2800" baseline="0" dirty="0" err="1"/>
              <a:t>vs</a:t>
            </a:r>
            <a:r>
              <a:rPr lang="en-US" sz="2800" baseline="0" dirty="0"/>
              <a:t> Real Time</a:t>
            </a:r>
          </a:p>
          <a:p>
            <a:r>
              <a:rPr lang="en-US" sz="2800" baseline="0" dirty="0"/>
              <a:t>Memory Dumps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3429000"/>
            <a:ext cx="5229225" cy="30896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Internal, 1:1, 1:N, Distributed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371600"/>
            <a:ext cx="7848600" cy="4953000"/>
          </a:xfrm>
        </p:spPr>
        <p:txBody>
          <a:bodyPr/>
          <a:lstStyle/>
          <a:p>
            <a:r>
              <a:rPr lang="en-US" dirty="0"/>
              <a:t>Internal – monitor/control itself</a:t>
            </a:r>
          </a:p>
          <a:p>
            <a:r>
              <a:rPr lang="en-US" dirty="0"/>
              <a:t>1:1 – 1 system monitors another; e.g., firewall, fault-tolerant parallel systems</a:t>
            </a:r>
          </a:p>
          <a:p>
            <a:r>
              <a:rPr lang="en-US" dirty="0"/>
              <a:t>1:N – central M&amp;C system for many </a:t>
            </a:r>
            <a:br>
              <a:rPr lang="en-US" dirty="0"/>
            </a:br>
            <a:r>
              <a:rPr lang="en-US" dirty="0"/>
              <a:t>systems; reduces costs, </a:t>
            </a:r>
            <a:br>
              <a:rPr lang="en-US" dirty="0"/>
            </a:br>
            <a:r>
              <a:rPr lang="en-US" dirty="0"/>
              <a:t>improves efficiency (more </a:t>
            </a:r>
            <a:br>
              <a:rPr lang="en-US" dirty="0"/>
            </a:br>
            <a:r>
              <a:rPr lang="en-US" dirty="0"/>
              <a:t>centralized logging, review, </a:t>
            </a:r>
            <a:br>
              <a:rPr lang="en-US" dirty="0"/>
            </a:br>
            <a:r>
              <a:rPr lang="en-US" dirty="0"/>
              <a:t>audit)</a:t>
            </a:r>
          </a:p>
          <a:p>
            <a:r>
              <a:rPr lang="en-US" dirty="0"/>
              <a:t>Distributed – sensors &amp; </a:t>
            </a:r>
            <a:br>
              <a:rPr lang="en-US" dirty="0"/>
            </a:br>
            <a:r>
              <a:rPr lang="en-US" dirty="0"/>
              <a:t>controls dispersed; central </a:t>
            </a:r>
            <a:br>
              <a:rPr lang="en-US" dirty="0"/>
            </a:br>
            <a:r>
              <a:rPr lang="en-US" dirty="0"/>
              <a:t>logging collector; ideal for </a:t>
            </a:r>
            <a:br>
              <a:rPr lang="en-US" dirty="0"/>
            </a:br>
            <a:r>
              <a:rPr lang="en-US" dirty="0"/>
              <a:t>heterogeneous systems</a:t>
            </a:r>
          </a:p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" t="11667" r="3000"/>
          <a:stretch/>
        </p:blipFill>
        <p:spPr bwMode="auto">
          <a:xfrm>
            <a:off x="5105399" y="2590800"/>
            <a:ext cx="3824665" cy="3581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Automation &amp; HMI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3825" y="1371600"/>
            <a:ext cx="5819775" cy="4648200"/>
          </a:xfrm>
        </p:spPr>
        <p:txBody>
          <a:bodyPr/>
          <a:lstStyle/>
          <a:p>
            <a:r>
              <a:rPr lang="en-US" dirty="0"/>
              <a:t>24-7-365 systems need automated M&amp;C</a:t>
            </a:r>
          </a:p>
          <a:p>
            <a:r>
              <a:rPr lang="en-US" dirty="0"/>
              <a:t>High volumes make manual inspection/response to alerts impractical</a:t>
            </a:r>
          </a:p>
          <a:p>
            <a:r>
              <a:rPr lang="en-US" dirty="0"/>
              <a:t>Human-machine interface (HMI) allows operator to communicate with and control system</a:t>
            </a:r>
          </a:p>
          <a:p>
            <a:r>
              <a:rPr lang="en-US" dirty="0"/>
              <a:t>Typically intervene for highly unusual events or patterns</a:t>
            </a:r>
          </a:p>
          <a:p>
            <a:r>
              <a:rPr lang="en-US" dirty="0"/>
              <a:t>IPS can interact to defend against dispersed attacks (e.g., worms, DDoS)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559361"/>
            <a:ext cx="3295650" cy="43080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Topics in CSH6 Ch 53</a:t>
            </a:r>
          </a:p>
        </p:txBody>
      </p:sp>
      <p:sp>
        <p:nvSpPr>
          <p:cNvPr id="906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143000"/>
            <a:ext cx="7162800" cy="5181600"/>
          </a:xfrm>
        </p:spPr>
        <p:txBody>
          <a:bodyPr/>
          <a:lstStyle/>
          <a:p>
            <a:r>
              <a:rPr lang="en-US" sz="2800" dirty="0"/>
              <a:t>Introduction</a:t>
            </a:r>
          </a:p>
          <a:p>
            <a:r>
              <a:rPr lang="en-US" sz="2800" dirty="0"/>
              <a:t>Change &amp; Security </a:t>
            </a:r>
            <a:br>
              <a:rPr lang="en-US" sz="2800" dirty="0"/>
            </a:br>
            <a:r>
              <a:rPr lang="en-US" sz="2800" dirty="0"/>
              <a:t>Implications</a:t>
            </a:r>
          </a:p>
          <a:p>
            <a:r>
              <a:rPr lang="en-US" sz="2800" dirty="0"/>
              <a:t>System Models</a:t>
            </a:r>
          </a:p>
          <a:p>
            <a:r>
              <a:rPr lang="en-US" sz="2800" dirty="0"/>
              <a:t>Targets &amp; Methods</a:t>
            </a:r>
          </a:p>
          <a:p>
            <a:r>
              <a:rPr lang="en-US" sz="2800" dirty="0"/>
              <a:t>Log Management</a:t>
            </a:r>
          </a:p>
          <a:p>
            <a:r>
              <a:rPr lang="en-US" sz="2800" dirty="0"/>
              <a:t>Data Aggregation &amp; Reduction</a:t>
            </a:r>
          </a:p>
          <a:p>
            <a:r>
              <a:rPr lang="en-US" sz="2800" dirty="0"/>
              <a:t>Notifications &amp; Reporting</a:t>
            </a:r>
          </a:p>
          <a:p>
            <a:r>
              <a:rPr lang="en-US" sz="2800" dirty="0"/>
              <a:t>Monitoring &amp; Control Challenges</a:t>
            </a:r>
          </a:p>
        </p:txBody>
      </p:sp>
      <p:pic>
        <p:nvPicPr>
          <p:cNvPr id="90624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143000"/>
            <a:ext cx="3962400" cy="203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Snapshots </a:t>
            </a:r>
            <a:r>
              <a:rPr lang="en-US" dirty="0" err="1"/>
              <a:t>vs</a:t>
            </a:r>
            <a:r>
              <a:rPr lang="en-US" dirty="0"/>
              <a:t> Real Time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90600" y="1143000"/>
            <a:ext cx="8001000" cy="5181600"/>
          </a:xfrm>
        </p:spPr>
        <p:txBody>
          <a:bodyPr/>
          <a:lstStyle/>
          <a:p>
            <a:r>
              <a:rPr lang="en-US" i="1" dirty="0"/>
              <a:t>One-point-in-time</a:t>
            </a:r>
            <a:r>
              <a:rPr lang="en-US" dirty="0"/>
              <a:t> records useful for </a:t>
            </a:r>
          </a:p>
          <a:p>
            <a:pPr lvl="1"/>
            <a:r>
              <a:rPr lang="en-US" dirty="0"/>
              <a:t>Auditing</a:t>
            </a:r>
          </a:p>
          <a:p>
            <a:pPr lvl="1"/>
            <a:r>
              <a:rPr lang="en-US" dirty="0"/>
              <a:t>Problem diagnosis</a:t>
            </a:r>
          </a:p>
          <a:p>
            <a:pPr lvl="1"/>
            <a:r>
              <a:rPr lang="en-US" dirty="0"/>
              <a:t>Incident response</a:t>
            </a:r>
          </a:p>
          <a:p>
            <a:pPr lvl="1"/>
            <a:r>
              <a:rPr lang="en-US" dirty="0"/>
              <a:t>Forensic analysis</a:t>
            </a:r>
          </a:p>
          <a:p>
            <a:r>
              <a:rPr lang="en-US" i="1" dirty="0"/>
              <a:t>Real-time</a:t>
            </a:r>
            <a:r>
              <a:rPr lang="en-US" dirty="0"/>
              <a:t> monitoring &amp; control</a:t>
            </a:r>
          </a:p>
          <a:p>
            <a:pPr lvl="1"/>
            <a:r>
              <a:rPr lang="en-US" dirty="0"/>
              <a:t>Continuous sensing &amp; response</a:t>
            </a:r>
          </a:p>
          <a:p>
            <a:pPr lvl="1"/>
            <a:r>
              <a:rPr lang="en-US" dirty="0"/>
              <a:t>E.g., industrial processes &amp; </a:t>
            </a:r>
            <a:br>
              <a:rPr lang="en-US" dirty="0"/>
            </a:br>
            <a:r>
              <a:rPr lang="en-US" dirty="0"/>
              <a:t>systems such as gas pipelines or </a:t>
            </a:r>
            <a:br>
              <a:rPr lang="en-US" dirty="0"/>
            </a:br>
            <a:r>
              <a:rPr lang="en-US" dirty="0"/>
              <a:t>manufacturing systems</a:t>
            </a:r>
          </a:p>
          <a:p>
            <a:pPr lvl="1"/>
            <a:r>
              <a:rPr lang="en-US" dirty="0"/>
              <a:t>On Web sites, include IDS &amp; IPS</a:t>
            </a:r>
          </a:p>
          <a:p>
            <a:pPr lvl="1"/>
            <a:r>
              <a:rPr lang="en-US" dirty="0"/>
              <a:t>Real-time log analysis </a:t>
            </a:r>
            <a:r>
              <a:rPr lang="en-US" dirty="0">
                <a:sym typeface="Wingdings" pitchFamily="2" charset="2"/>
              </a:rPr>
              <a:t> intelligent pattern recognition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32" t="2334" r="29334"/>
          <a:stretch/>
        </p:blipFill>
        <p:spPr bwMode="auto">
          <a:xfrm>
            <a:off x="6858000" y="1295400"/>
            <a:ext cx="1917700" cy="4424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Dumps</a:t>
            </a:r>
          </a:p>
        </p:txBody>
      </p:sp>
      <p:sp>
        <p:nvSpPr>
          <p:cNvPr id="973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676400"/>
            <a:ext cx="4495800" cy="4648200"/>
          </a:xfrm>
        </p:spPr>
        <p:txBody>
          <a:bodyPr/>
          <a:lstStyle/>
          <a:p>
            <a:r>
              <a:rPr lang="en-US"/>
              <a:t>Overview</a:t>
            </a:r>
          </a:p>
          <a:p>
            <a:r>
              <a:rPr lang="en-US"/>
              <a:t>Diagnostic Utilities</a:t>
            </a:r>
          </a:p>
          <a:p>
            <a:r>
              <a:rPr lang="en-US"/>
              <a:t>Output to Magnetic Media or Paper</a:t>
            </a:r>
          </a:p>
          <a:p>
            <a:r>
              <a:rPr lang="en-US"/>
              <a:t>Navigating the Dump Using Exploratory Utilities</a:t>
            </a:r>
          </a:p>
          <a:p>
            <a:r>
              <a:rPr lang="en-US"/>
              <a:t>Understanding System Tables</a:t>
            </a:r>
          </a:p>
          <a:p>
            <a:r>
              <a:rPr lang="en-US"/>
              <a:t>Security Considerations for Dump Data</a:t>
            </a:r>
          </a:p>
        </p:txBody>
      </p:sp>
      <p:pic>
        <p:nvPicPr>
          <p:cNvPr id="973828" name="Picture 4"/>
          <p:cNvPicPr>
            <a:picLocks noChangeAspect="1" noChangeArrowheads="1"/>
          </p:cNvPicPr>
          <p:nvPr/>
        </p:nvPicPr>
        <p:blipFill>
          <a:blip r:embed="rId3" cstate="print"/>
          <a:srcRect l="2293" t="3509" r="3679" b="1754"/>
          <a:stretch>
            <a:fillRect/>
          </a:stretch>
        </p:blipFill>
        <p:spPr bwMode="auto">
          <a:xfrm>
            <a:off x="5638800" y="1371600"/>
            <a:ext cx="3124200" cy="4114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Memory Dumps</a:t>
            </a:r>
          </a:p>
        </p:txBody>
      </p:sp>
      <p:sp>
        <p:nvSpPr>
          <p:cNvPr id="1026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295400"/>
            <a:ext cx="7162800" cy="5029200"/>
          </a:xfrm>
        </p:spPr>
        <p:txBody>
          <a:bodyPr/>
          <a:lstStyle/>
          <a:p>
            <a:r>
              <a:rPr lang="en-US" dirty="0"/>
              <a:t>Files containing entire contents of RAM</a:t>
            </a:r>
          </a:p>
          <a:p>
            <a:r>
              <a:rPr lang="en-US" dirty="0"/>
              <a:t>Useful for debugging and </a:t>
            </a:r>
            <a:br>
              <a:rPr lang="en-US" dirty="0"/>
            </a:br>
            <a:r>
              <a:rPr lang="en-US" dirty="0"/>
              <a:t>forensics</a:t>
            </a:r>
          </a:p>
          <a:p>
            <a:r>
              <a:rPr lang="en-US" dirty="0"/>
              <a:t>Two types</a:t>
            </a:r>
          </a:p>
          <a:p>
            <a:pPr lvl="1"/>
            <a:r>
              <a:rPr lang="en-US" dirty="0"/>
              <a:t>Obtained through </a:t>
            </a:r>
            <a:br>
              <a:rPr lang="en-US" dirty="0"/>
            </a:br>
            <a:r>
              <a:rPr lang="en-US" dirty="0"/>
              <a:t>diagnostic utilities </a:t>
            </a:r>
            <a:br>
              <a:rPr lang="en-US" dirty="0"/>
            </a:br>
            <a:r>
              <a:rPr lang="en-US" dirty="0"/>
              <a:t>(debuggers) in real time</a:t>
            </a:r>
          </a:p>
          <a:p>
            <a:pPr lvl="1"/>
            <a:r>
              <a:rPr lang="en-US" dirty="0"/>
              <a:t>Captured after system </a:t>
            </a:r>
            <a:br>
              <a:rPr lang="en-US" dirty="0"/>
            </a:br>
            <a:r>
              <a:rPr lang="en-US" dirty="0"/>
              <a:t>shutdown from copies </a:t>
            </a:r>
            <a:br>
              <a:rPr lang="en-US" dirty="0"/>
            </a:br>
            <a:r>
              <a:rPr lang="en-US" dirty="0"/>
              <a:t>made to other media</a:t>
            </a:r>
          </a:p>
        </p:txBody>
      </p:sp>
      <p:pic>
        <p:nvPicPr>
          <p:cNvPr id="1026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1752600"/>
            <a:ext cx="3505200" cy="3505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Memory Dumps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066800"/>
            <a:ext cx="8686800" cy="5257800"/>
          </a:xfrm>
        </p:spPr>
        <p:txBody>
          <a:bodyPr/>
          <a:lstStyle/>
          <a:p>
            <a:r>
              <a:rPr lang="en-US" sz="2200" dirty="0"/>
              <a:t>Copy contents of RAM (main </a:t>
            </a:r>
            <a:br>
              <a:rPr lang="en-US" sz="2200" dirty="0"/>
            </a:br>
            <a:r>
              <a:rPr lang="en-US" sz="2200" dirty="0"/>
              <a:t>memory)</a:t>
            </a:r>
          </a:p>
          <a:p>
            <a:pPr lvl="1"/>
            <a:r>
              <a:rPr lang="en-US" sz="2200" dirty="0"/>
              <a:t>Typically taken after </a:t>
            </a:r>
            <a:br>
              <a:rPr lang="en-US" sz="2200" dirty="0"/>
            </a:br>
            <a:r>
              <a:rPr lang="en-US" sz="2200" dirty="0"/>
              <a:t>system failure</a:t>
            </a:r>
          </a:p>
          <a:p>
            <a:pPr lvl="1"/>
            <a:r>
              <a:rPr lang="en-US" sz="2200" dirty="0"/>
              <a:t>Useful in forensic </a:t>
            </a:r>
            <a:br>
              <a:rPr lang="en-US" sz="2200" dirty="0"/>
            </a:br>
            <a:r>
              <a:rPr lang="en-US" sz="2200" dirty="0"/>
              <a:t>research/analysis</a:t>
            </a:r>
          </a:p>
          <a:p>
            <a:r>
              <a:rPr lang="en-US" sz="2200" dirty="0"/>
              <a:t>Methods</a:t>
            </a:r>
          </a:p>
          <a:p>
            <a:pPr lvl="1"/>
            <a:r>
              <a:rPr lang="en-US" sz="2200" dirty="0"/>
              <a:t>Diagnostic Utilities (debug)</a:t>
            </a:r>
          </a:p>
          <a:p>
            <a:pPr lvl="2"/>
            <a:r>
              <a:rPr lang="en-US" sz="2200" dirty="0"/>
              <a:t>Read RAM without file-</a:t>
            </a:r>
            <a:br>
              <a:rPr lang="en-US" sz="2200" dirty="0"/>
            </a:br>
            <a:r>
              <a:rPr lang="en-US" sz="2200" dirty="0"/>
              <a:t>system restrictions</a:t>
            </a:r>
          </a:p>
          <a:p>
            <a:pPr lvl="2"/>
            <a:r>
              <a:rPr lang="en-US" sz="2200" dirty="0"/>
              <a:t>Often include facilities for interpreting / representing system tables</a:t>
            </a:r>
          </a:p>
          <a:p>
            <a:pPr lvl="1"/>
            <a:r>
              <a:rPr lang="en-US" sz="2200" dirty="0"/>
              <a:t>Output to magnetic media or paper</a:t>
            </a:r>
          </a:p>
          <a:p>
            <a:pPr lvl="2"/>
            <a:r>
              <a:rPr lang="en-US" sz="2200" dirty="0"/>
              <a:t>Printing difficult with large amounts of RAM</a:t>
            </a:r>
          </a:p>
          <a:p>
            <a:pPr lvl="2"/>
            <a:r>
              <a:rPr lang="en-US" sz="2200" dirty="0"/>
              <a:t>Generally no longer print to paper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100" y="762000"/>
            <a:ext cx="3867150" cy="3810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Navigating the Dump Using Exploratory Utilities</a:t>
            </a:r>
          </a:p>
        </p:txBody>
      </p:sp>
      <p:sp>
        <p:nvSpPr>
          <p:cNvPr id="999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295400"/>
            <a:ext cx="7848600" cy="5029200"/>
          </a:xfrm>
        </p:spPr>
        <p:txBody>
          <a:bodyPr/>
          <a:lstStyle/>
          <a:p>
            <a:r>
              <a:rPr lang="en-US" sz="2300" dirty="0"/>
              <a:t>RAM too large to explore </a:t>
            </a:r>
            <a:br>
              <a:rPr lang="en-US" sz="2300" dirty="0"/>
            </a:br>
            <a:r>
              <a:rPr lang="en-US" sz="2300" dirty="0"/>
              <a:t>“manually” </a:t>
            </a:r>
          </a:p>
          <a:p>
            <a:pPr lvl="1"/>
            <a:r>
              <a:rPr lang="en-US" sz="2300" dirty="0"/>
              <a:t>I.e., by inspecting </a:t>
            </a:r>
            <a:br>
              <a:rPr lang="en-US" sz="2300" dirty="0"/>
            </a:br>
            <a:r>
              <a:rPr lang="en-US" sz="2300" dirty="0"/>
              <a:t>everything</a:t>
            </a:r>
          </a:p>
          <a:p>
            <a:pPr lvl="1"/>
            <a:r>
              <a:rPr lang="en-US" sz="2300" dirty="0"/>
              <a:t>Suppose we use 256 </a:t>
            </a:r>
            <a:br>
              <a:rPr lang="en-US" sz="2300" dirty="0"/>
            </a:br>
            <a:r>
              <a:rPr lang="en-US" sz="2300" dirty="0"/>
              <a:t>characters x 88 lines = </a:t>
            </a:r>
            <a:br>
              <a:rPr lang="en-US" sz="2300" dirty="0"/>
            </a:br>
            <a:r>
              <a:rPr lang="en-US" sz="2300" dirty="0"/>
              <a:t>22,528 bytes/page</a:t>
            </a:r>
          </a:p>
          <a:p>
            <a:pPr lvl="1"/>
            <a:r>
              <a:rPr lang="en-US" sz="2300" dirty="0"/>
              <a:t>Then 1 MB would take ~46.55 pp</a:t>
            </a:r>
          </a:p>
          <a:p>
            <a:pPr lvl="1"/>
            <a:r>
              <a:rPr lang="en-US" sz="2300" dirty="0"/>
              <a:t>So 2 GB would take 95,325 pp</a:t>
            </a:r>
          </a:p>
          <a:p>
            <a:pPr lvl="1"/>
            <a:r>
              <a:rPr lang="en-US" sz="2300" dirty="0"/>
              <a:t>If inspection rate were 1 minute per page (FAST), would take 66 days to read the dump once</a:t>
            </a:r>
          </a:p>
          <a:p>
            <a:r>
              <a:rPr lang="en-US" sz="2300" dirty="0"/>
              <a:t>Use utilities to navigate through tables at will</a:t>
            </a:r>
          </a:p>
          <a:p>
            <a:r>
              <a:rPr lang="en-US" sz="2300" dirty="0"/>
              <a:t>Search for strings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1295400"/>
            <a:ext cx="2974086" cy="25473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lum bright="31000"/>
          </a:blip>
          <a:srcRect/>
          <a:stretch>
            <a:fillRect/>
          </a:stretch>
        </p:blipFill>
        <p:spPr bwMode="auto">
          <a:xfrm>
            <a:off x="0" y="-1"/>
            <a:ext cx="4876800" cy="69252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00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Output to Magnetic Media or Paper</a:t>
            </a:r>
          </a:p>
        </p:txBody>
      </p:sp>
      <p:sp>
        <p:nvSpPr>
          <p:cNvPr id="1000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371600"/>
            <a:ext cx="7162800" cy="4953000"/>
          </a:xfrm>
        </p:spPr>
        <p:txBody>
          <a:bodyPr/>
          <a:lstStyle/>
          <a:p>
            <a:r>
              <a:rPr lang="en-US" dirty="0"/>
              <a:t>Early systems allowed printing contents of RAM to paper; e.g., 2 MB filled stack a few inches thick</a:t>
            </a:r>
          </a:p>
          <a:p>
            <a:r>
              <a:rPr lang="en-US" dirty="0"/>
              <a:t>Today’s capacities cannot reasonably be printed in totality</a:t>
            </a:r>
          </a:p>
          <a:p>
            <a:pPr lvl="1"/>
            <a:r>
              <a:rPr lang="en-US" dirty="0"/>
              <a:t>Even PC RAM of 2GB on paper could be several feet high</a:t>
            </a:r>
          </a:p>
          <a:p>
            <a:r>
              <a:rPr lang="en-US" dirty="0"/>
              <a:t>More reasonable to write to disk, DVD</a:t>
            </a:r>
          </a:p>
          <a:p>
            <a:r>
              <a:rPr lang="en-US" dirty="0"/>
              <a:t>Analyze from those media</a:t>
            </a:r>
          </a:p>
          <a:p>
            <a:r>
              <a:rPr lang="en-US" dirty="0"/>
              <a:t>Especially valuable in forensic examination</a:t>
            </a:r>
          </a:p>
          <a:p>
            <a:pPr lvl="1"/>
            <a:r>
              <a:rPr lang="en-US" dirty="0"/>
              <a:t>Non-volatile, non-writeable media preferred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05000" y="6477000"/>
            <a:ext cx="6491008" cy="400110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US" dirty="0">
                <a:hlinkClick r:id="rId4"/>
              </a:rPr>
              <a:t>http://www.columbia.edu/acis/history/701-tape.html</a:t>
            </a:r>
            <a:r>
              <a:rPr lang="en-US" dirty="0"/>
              <a:t>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1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Diagnostic Utilities</a:t>
            </a:r>
          </a:p>
        </p:txBody>
      </p:sp>
      <p:sp>
        <p:nvSpPr>
          <p:cNvPr id="1001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295400"/>
            <a:ext cx="7162800" cy="5334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/>
              <a:t>System-level DEBUG utilities give </a:t>
            </a:r>
            <a:br>
              <a:rPr lang="en-US"/>
            </a:br>
            <a:r>
              <a:rPr lang="en-US"/>
              <a:t>complete access to RAM</a:t>
            </a:r>
          </a:p>
          <a:p>
            <a:pPr>
              <a:lnSpc>
                <a:spcPct val="80000"/>
              </a:lnSpc>
            </a:pPr>
            <a:r>
              <a:rPr lang="en-US"/>
              <a:t>Thus allow total bypass of system </a:t>
            </a:r>
            <a:br>
              <a:rPr lang="en-US"/>
            </a:br>
            <a:r>
              <a:rPr lang="en-US"/>
              <a:t>security</a:t>
            </a:r>
          </a:p>
          <a:p>
            <a:pPr lvl="1">
              <a:lnSpc>
                <a:spcPct val="80000"/>
              </a:lnSpc>
            </a:pPr>
            <a:r>
              <a:rPr lang="en-US"/>
              <a:t>Extremely powerful = dangerous </a:t>
            </a:r>
            <a:br>
              <a:rPr lang="en-US"/>
            </a:br>
            <a:r>
              <a:rPr lang="en-US"/>
              <a:t>tools</a:t>
            </a:r>
          </a:p>
          <a:p>
            <a:pPr lvl="1">
              <a:lnSpc>
                <a:spcPct val="80000"/>
              </a:lnSpc>
            </a:pPr>
            <a:r>
              <a:rPr lang="en-US"/>
              <a:t>Can copy or alter any portion of memory</a:t>
            </a:r>
          </a:p>
          <a:p>
            <a:pPr lvl="1">
              <a:lnSpc>
                <a:spcPct val="80000"/>
              </a:lnSpc>
            </a:pPr>
            <a:r>
              <a:rPr lang="en-US"/>
              <a:t>Usually access system tables by name, make changes</a:t>
            </a:r>
          </a:p>
          <a:p>
            <a:pPr lvl="1">
              <a:lnSpc>
                <a:spcPct val="80000"/>
              </a:lnSpc>
            </a:pPr>
            <a:r>
              <a:rPr lang="en-US"/>
              <a:t>Stop processes, alter priorities etc.</a:t>
            </a:r>
          </a:p>
          <a:p>
            <a:pPr>
              <a:lnSpc>
                <a:spcPct val="80000"/>
              </a:lnSpc>
            </a:pPr>
            <a:r>
              <a:rPr lang="en-US"/>
              <a:t>Critically important to control access to these tools</a:t>
            </a:r>
          </a:p>
          <a:p>
            <a:pPr lvl="1">
              <a:lnSpc>
                <a:spcPct val="80000"/>
              </a:lnSpc>
            </a:pPr>
            <a:r>
              <a:rPr lang="en-US"/>
              <a:t>Separation of duties – approval, supervision</a:t>
            </a:r>
          </a:p>
        </p:txBody>
      </p:sp>
      <p:pic>
        <p:nvPicPr>
          <p:cNvPr id="10014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990600"/>
            <a:ext cx="1876425" cy="2362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Dumps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066800"/>
            <a:ext cx="7162800" cy="5257800"/>
          </a:xfrm>
        </p:spPr>
        <p:txBody>
          <a:bodyPr/>
          <a:lstStyle/>
          <a:p>
            <a:r>
              <a:rPr lang="en-US" dirty="0"/>
              <a:t>Security important for dumps</a:t>
            </a:r>
          </a:p>
          <a:p>
            <a:pPr lvl="1"/>
            <a:r>
              <a:rPr lang="en-US" dirty="0"/>
              <a:t>Much sensitive information in clear</a:t>
            </a:r>
          </a:p>
          <a:p>
            <a:pPr lvl="2"/>
            <a:r>
              <a:rPr lang="en-US" dirty="0"/>
              <a:t>Passwords, keys</a:t>
            </a:r>
          </a:p>
          <a:p>
            <a:pPr lvl="2"/>
            <a:r>
              <a:rPr lang="en-US" dirty="0"/>
              <a:t>Confidential</a:t>
            </a:r>
            <a:r>
              <a:rPr lang="en-US" baseline="0" dirty="0"/>
              <a:t> data from databases etc.</a:t>
            </a:r>
          </a:p>
          <a:p>
            <a:pPr lvl="2"/>
            <a:r>
              <a:rPr lang="en-US" dirty="0"/>
              <a:t>Classified data</a:t>
            </a:r>
          </a:p>
          <a:p>
            <a:pPr lvl="1"/>
            <a:r>
              <a:rPr lang="en-US" dirty="0"/>
              <a:t>Therefore must safeguard physical and electronic access</a:t>
            </a:r>
          </a:p>
          <a:p>
            <a:pPr lvl="0"/>
            <a:r>
              <a:rPr lang="en-US" dirty="0"/>
              <a:t>Label clearly and unambiguously</a:t>
            </a:r>
            <a:r>
              <a:rPr lang="en-US" baseline="0" dirty="0"/>
              <a:t> to prevent accidental usage</a:t>
            </a:r>
          </a:p>
          <a:p>
            <a:pPr lvl="0"/>
            <a:r>
              <a:rPr lang="en-US" dirty="0"/>
              <a:t>Store securely in physically-restricted facilities</a:t>
            </a:r>
          </a:p>
          <a:p>
            <a:pPr lvl="1"/>
            <a:r>
              <a:rPr lang="en-US" dirty="0"/>
              <a:t>Vault,</a:t>
            </a:r>
            <a:r>
              <a:rPr lang="en-US" baseline="0" dirty="0"/>
              <a:t> safe</a:t>
            </a:r>
          </a:p>
          <a:p>
            <a:pPr lvl="1"/>
            <a:r>
              <a:rPr lang="en-US" dirty="0"/>
              <a:t>ID &amp; signature required for </a:t>
            </a:r>
            <a:r>
              <a:rPr lang="en-US" dirty="0" err="1"/>
              <a:t>acces</a:t>
            </a: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7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 Considerations for Dump Data</a:t>
            </a:r>
          </a:p>
        </p:txBody>
      </p:sp>
      <p:sp>
        <p:nvSpPr>
          <p:cNvPr id="99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Be aware that dumps can be major security vulnerability</a:t>
            </a:r>
          </a:p>
          <a:p>
            <a:r>
              <a:rPr lang="en-US"/>
              <a:t>Contain cleartext versions of vast amounts of confidential and encrypted data</a:t>
            </a:r>
          </a:p>
          <a:p>
            <a:r>
              <a:rPr lang="en-US"/>
              <a:t>Includes I/O buffers such as input from keyboards and files or output to displays and files</a:t>
            </a:r>
          </a:p>
          <a:p>
            <a:r>
              <a:rPr lang="en-US"/>
              <a:t>Can be disaster to release dump</a:t>
            </a:r>
          </a:p>
          <a:p>
            <a:r>
              <a:rPr lang="en-US"/>
              <a:t>Serious question about whether vendor should be permitted to see memory dump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5486400"/>
            <a:ext cx="4876800" cy="10525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Tables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066800"/>
            <a:ext cx="7848600" cy="5410200"/>
          </a:xfrm>
        </p:spPr>
        <p:txBody>
          <a:bodyPr/>
          <a:lstStyle/>
          <a:p>
            <a:pPr marL="0" lvl="0" indent="0">
              <a:buNone/>
            </a:pPr>
            <a:r>
              <a:rPr lang="en-US" sz="2800" i="1" dirty="0"/>
              <a:t>Examples of Critically Important System Tables</a:t>
            </a:r>
          </a:p>
          <a:p>
            <a:r>
              <a:rPr lang="en-US" dirty="0"/>
              <a:t>Process</a:t>
            </a:r>
            <a:r>
              <a:rPr lang="en-US" baseline="0" dirty="0"/>
              <a:t> control block (PCB) – pointers to all the running processes (“Task Manager” listing in Windows)</a:t>
            </a:r>
          </a:p>
          <a:p>
            <a:r>
              <a:rPr lang="en-US" baseline="0" dirty="0"/>
              <a:t>Process tables – all current details for every process</a:t>
            </a:r>
          </a:p>
          <a:p>
            <a:r>
              <a:rPr lang="en-US" dirty="0"/>
              <a:t>Data stacks – variables for each process &amp; stack markers showing trail of execution</a:t>
            </a:r>
          </a:p>
          <a:p>
            <a:r>
              <a:rPr lang="en-US" baseline="0" dirty="0"/>
              <a:t>I/O Buffers</a:t>
            </a:r>
            <a:r>
              <a:rPr lang="en-US" dirty="0"/>
              <a:t> – data in transit</a:t>
            </a:r>
          </a:p>
          <a:p>
            <a:r>
              <a:rPr lang="en-US" baseline="0" dirty="0"/>
              <a:t>Memory-management tables</a:t>
            </a:r>
          </a:p>
          <a:p>
            <a:r>
              <a:rPr lang="en-US" dirty="0"/>
              <a:t>Inter-process communication (IPC) tables</a:t>
            </a:r>
          </a:p>
          <a:p>
            <a:pPr lvl="1"/>
            <a:r>
              <a:rPr lang="en-US" dirty="0"/>
              <a:t>Flags, semaphores, status fields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905000"/>
            <a:ext cx="7162800" cy="4648200"/>
          </a:xfrm>
        </p:spPr>
        <p:txBody>
          <a:bodyPr/>
          <a:lstStyle/>
          <a:p>
            <a:r>
              <a:rPr lang="en-US" dirty="0"/>
              <a:t>M&amp;C systems involve</a:t>
            </a:r>
          </a:p>
          <a:p>
            <a:pPr lvl="1"/>
            <a:r>
              <a:rPr lang="en-US" dirty="0"/>
              <a:t>Prevention</a:t>
            </a:r>
          </a:p>
          <a:p>
            <a:pPr lvl="1"/>
            <a:r>
              <a:rPr lang="en-US" dirty="0"/>
              <a:t>Detection</a:t>
            </a:r>
          </a:p>
          <a:p>
            <a:pPr lvl="1"/>
            <a:r>
              <a:rPr lang="en-US" dirty="0"/>
              <a:t>Response</a:t>
            </a:r>
          </a:p>
          <a:p>
            <a:r>
              <a:rPr lang="en-US" dirty="0"/>
              <a:t>Topics</a:t>
            </a:r>
          </a:p>
          <a:p>
            <a:pPr lvl="1"/>
            <a:r>
              <a:rPr lang="en-US" dirty="0"/>
              <a:t>Prevention, Detection &amp; Response</a:t>
            </a:r>
          </a:p>
          <a:p>
            <a:pPr lvl="1"/>
            <a:r>
              <a:rPr lang="en-US" dirty="0"/>
              <a:t>Controlling </a:t>
            </a:r>
            <a:r>
              <a:rPr lang="en-US" dirty="0" err="1"/>
              <a:t>vs</a:t>
            </a:r>
            <a:r>
              <a:rPr lang="en-US" dirty="0"/>
              <a:t> Monitoring</a:t>
            </a:r>
          </a:p>
          <a:p>
            <a:pPr lvl="1"/>
            <a:r>
              <a:rPr lang="en-US" dirty="0"/>
              <a:t>Control Loop</a:t>
            </a:r>
          </a:p>
          <a:p>
            <a:pPr lvl="1"/>
            <a:r>
              <a:rPr lang="en-US" dirty="0"/>
              <a:t>Defining Scope &amp; System</a:t>
            </a:r>
            <a:r>
              <a:rPr lang="en-US" baseline="0" dirty="0"/>
              <a:t> Requirements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762000"/>
            <a:ext cx="3276600" cy="32766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8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System Tables</a:t>
            </a:r>
          </a:p>
        </p:txBody>
      </p:sp>
      <p:sp>
        <p:nvSpPr>
          <p:cNvPr id="998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Operating systems differ in detail</a:t>
            </a:r>
          </a:p>
          <a:p>
            <a:r>
              <a:rPr lang="en-US" dirty="0"/>
              <a:t>Basic concepts similar</a:t>
            </a:r>
          </a:p>
          <a:p>
            <a:r>
              <a:rPr lang="en-US" dirty="0"/>
              <a:t>Key tables include</a:t>
            </a:r>
          </a:p>
          <a:p>
            <a:pPr lvl="1"/>
            <a:r>
              <a:rPr lang="en-US" dirty="0"/>
              <a:t>Process control </a:t>
            </a:r>
            <a:br>
              <a:rPr lang="en-US" dirty="0"/>
            </a:br>
            <a:r>
              <a:rPr lang="en-US" dirty="0"/>
              <a:t>table</a:t>
            </a:r>
          </a:p>
          <a:p>
            <a:pPr lvl="1"/>
            <a:r>
              <a:rPr lang="en-US" dirty="0"/>
              <a:t>Process tables</a:t>
            </a:r>
          </a:p>
          <a:p>
            <a:pPr lvl="1"/>
            <a:r>
              <a:rPr lang="en-US" dirty="0"/>
              <a:t>Data stacks</a:t>
            </a:r>
          </a:p>
          <a:p>
            <a:pPr lvl="1"/>
            <a:r>
              <a:rPr lang="en-US" dirty="0"/>
              <a:t>Buffers</a:t>
            </a:r>
          </a:p>
          <a:p>
            <a:pPr lvl="1"/>
            <a:r>
              <a:rPr lang="en-US" dirty="0"/>
              <a:t>Memory management tables</a:t>
            </a:r>
          </a:p>
          <a:p>
            <a:pPr lvl="1"/>
            <a:r>
              <a:rPr lang="en-US" dirty="0"/>
              <a:t>IPC tables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590800"/>
            <a:ext cx="4246341" cy="19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Targets &amp; Methods of Logging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90600" y="1295400"/>
            <a:ext cx="7162800" cy="5181600"/>
          </a:xfrm>
        </p:spPr>
        <p:txBody>
          <a:bodyPr/>
          <a:lstStyle/>
          <a:p>
            <a:r>
              <a:rPr lang="en-US" sz="2800" dirty="0"/>
              <a:t>Overview</a:t>
            </a:r>
          </a:p>
          <a:p>
            <a:r>
              <a:rPr lang="en-US" sz="2800" dirty="0"/>
              <a:t>Process Flow &amp; Job Scheduling</a:t>
            </a:r>
          </a:p>
          <a:p>
            <a:r>
              <a:rPr lang="en-US" sz="2800" dirty="0"/>
              <a:t>Network Connectivity</a:t>
            </a:r>
          </a:p>
          <a:p>
            <a:r>
              <a:rPr lang="en-US" sz="2800" dirty="0"/>
              <a:t>Environmental Concern</a:t>
            </a:r>
          </a:p>
          <a:p>
            <a:r>
              <a:rPr lang="en-US" sz="2800" dirty="0"/>
              <a:t>System State</a:t>
            </a:r>
          </a:p>
          <a:p>
            <a:r>
              <a:rPr lang="en-US" sz="2800" dirty="0"/>
              <a:t>System</a:t>
            </a:r>
            <a:r>
              <a:rPr lang="en-US" sz="2800" baseline="0" dirty="0"/>
              <a:t> Components</a:t>
            </a:r>
          </a:p>
          <a:p>
            <a:r>
              <a:rPr lang="en-US" sz="2800" baseline="0" dirty="0"/>
              <a:t>Process Activities</a:t>
            </a:r>
          </a:p>
          <a:p>
            <a:r>
              <a:rPr lang="en-US" sz="2800" baseline="0" dirty="0"/>
              <a:t>File System</a:t>
            </a:r>
          </a:p>
          <a:p>
            <a:r>
              <a:rPr lang="en-US" sz="2800" baseline="0" dirty="0"/>
              <a:t>Access Controls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Overview of Targets &amp; Methods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90600" y="1295400"/>
            <a:ext cx="7848600" cy="5181600"/>
          </a:xfrm>
        </p:spPr>
        <p:txBody>
          <a:bodyPr/>
          <a:lstStyle/>
          <a:p>
            <a:r>
              <a:rPr lang="en-US" sz="2300" dirty="0"/>
              <a:t>Choices depend on specific context</a:t>
            </a:r>
          </a:p>
          <a:p>
            <a:r>
              <a:rPr lang="en-US" sz="2300" dirty="0"/>
              <a:t>Consider mission-critical operations / systems; e.g.,</a:t>
            </a:r>
          </a:p>
          <a:p>
            <a:pPr lvl="1"/>
            <a:r>
              <a:rPr lang="en-US" sz="2300" dirty="0"/>
              <a:t>Process flow</a:t>
            </a:r>
          </a:p>
          <a:p>
            <a:pPr lvl="1"/>
            <a:r>
              <a:rPr lang="en-US" sz="2300" dirty="0"/>
              <a:t>Job scheduling</a:t>
            </a:r>
          </a:p>
          <a:p>
            <a:pPr lvl="1"/>
            <a:r>
              <a:rPr lang="en-US" sz="2300" dirty="0"/>
              <a:t>Network connectivity</a:t>
            </a:r>
          </a:p>
          <a:p>
            <a:pPr lvl="1"/>
            <a:r>
              <a:rPr lang="en-US" sz="2300" dirty="0"/>
              <a:t>Environmental measurement</a:t>
            </a:r>
          </a:p>
          <a:p>
            <a:pPr lvl="1"/>
            <a:r>
              <a:rPr lang="en-US" sz="2300" dirty="0"/>
              <a:t>System states</a:t>
            </a:r>
          </a:p>
          <a:p>
            <a:pPr lvl="1"/>
            <a:r>
              <a:rPr lang="en-US" sz="2300" dirty="0"/>
              <a:t>System components</a:t>
            </a:r>
          </a:p>
          <a:p>
            <a:pPr lvl="1"/>
            <a:r>
              <a:rPr lang="en-US" sz="2300" dirty="0"/>
              <a:t>Process activities</a:t>
            </a:r>
          </a:p>
          <a:p>
            <a:pPr lvl="1"/>
            <a:r>
              <a:rPr lang="en-US" sz="2300" dirty="0"/>
              <a:t>Configuration settings</a:t>
            </a:r>
          </a:p>
          <a:p>
            <a:pPr lvl="1"/>
            <a:r>
              <a:rPr lang="en-US" sz="2300" dirty="0"/>
              <a:t>File system information</a:t>
            </a:r>
          </a:p>
          <a:p>
            <a:pPr lvl="1"/>
            <a:r>
              <a:rPr lang="en-US" sz="2300" dirty="0"/>
              <a:t>Access control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Process Flow &amp; Job Scheduling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Batch job scheduler tracks jobs</a:t>
            </a:r>
          </a:p>
          <a:p>
            <a:r>
              <a:rPr lang="en-US" dirty="0"/>
              <a:t>Ideally, use centralized job scheduler/logger</a:t>
            </a:r>
          </a:p>
          <a:p>
            <a:r>
              <a:rPr lang="en-US" dirty="0"/>
              <a:t>May have to connect to remote systems</a:t>
            </a:r>
          </a:p>
          <a:p>
            <a:r>
              <a:rPr lang="en-US" dirty="0"/>
              <a:t>If necessary, plan for incremental, gradual migration</a:t>
            </a:r>
          </a:p>
          <a:p>
            <a:pPr lvl="1"/>
            <a:r>
              <a:rPr lang="en-US" dirty="0"/>
              <a:t>Allow for adaptation, learning</a:t>
            </a:r>
          </a:p>
          <a:p>
            <a:pPr lvl="1"/>
            <a:r>
              <a:rPr lang="en-US" dirty="0"/>
              <a:t>Reduce stress on mission-critical production systems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Network Connectivity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Devices, protocols, media</a:t>
            </a:r>
          </a:p>
          <a:p>
            <a:r>
              <a:rPr lang="en-US" dirty="0"/>
              <a:t>Network operations center (NOC) monitors</a:t>
            </a:r>
          </a:p>
          <a:p>
            <a:pPr lvl="1"/>
            <a:r>
              <a:rPr lang="en-US" dirty="0"/>
              <a:t>Status of links</a:t>
            </a:r>
          </a:p>
          <a:p>
            <a:pPr lvl="1"/>
            <a:r>
              <a:rPr lang="en-US" dirty="0"/>
              <a:t>Status of key devices</a:t>
            </a:r>
          </a:p>
          <a:p>
            <a:pPr lvl="1"/>
            <a:r>
              <a:rPr lang="en-US" dirty="0"/>
              <a:t>Bandwidth</a:t>
            </a:r>
            <a:r>
              <a:rPr lang="en-US" baseline="0" dirty="0"/>
              <a:t> utilization</a:t>
            </a:r>
          </a:p>
          <a:p>
            <a:pPr lvl="0"/>
            <a:r>
              <a:rPr lang="en-US" dirty="0" err="1"/>
              <a:t>Zigbee</a:t>
            </a:r>
            <a:r>
              <a:rPr lang="en-US" dirty="0"/>
              <a:t> standard</a:t>
            </a:r>
          </a:p>
          <a:p>
            <a:pPr lvl="1"/>
            <a:r>
              <a:rPr lang="en-US" dirty="0"/>
              <a:t>IEEE 802.15.4 standard</a:t>
            </a:r>
          </a:p>
          <a:p>
            <a:pPr lvl="1"/>
            <a:r>
              <a:rPr lang="en-US" dirty="0"/>
              <a:t>Local, ad</a:t>
            </a:r>
            <a:r>
              <a:rPr lang="en-US" baseline="0" dirty="0"/>
              <a:t> hoc network connectivity usually applied to M&amp;C</a:t>
            </a:r>
          </a:p>
          <a:p>
            <a:pPr lvl="0"/>
            <a:r>
              <a:rPr lang="en-US" dirty="0"/>
              <a:t>Need</a:t>
            </a:r>
            <a:r>
              <a:rPr lang="en-US" baseline="0" dirty="0"/>
              <a:t> to plan for distributed systems to interconnect</a:t>
            </a:r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Environmental Concerns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90600" y="1066800"/>
            <a:ext cx="7162800" cy="5257800"/>
          </a:xfrm>
        </p:spPr>
        <p:txBody>
          <a:bodyPr/>
          <a:lstStyle/>
          <a:p>
            <a:r>
              <a:rPr lang="en-US" dirty="0"/>
              <a:t>Physical factors</a:t>
            </a:r>
          </a:p>
          <a:p>
            <a:pPr lvl="1"/>
            <a:r>
              <a:rPr lang="en-US" dirty="0"/>
              <a:t>HVAC: Temperature, humidity</a:t>
            </a:r>
          </a:p>
          <a:p>
            <a:pPr lvl="1"/>
            <a:r>
              <a:rPr lang="en-US" dirty="0"/>
              <a:t>Electrical power:</a:t>
            </a:r>
            <a:r>
              <a:rPr lang="en-US" baseline="0" dirty="0"/>
              <a:t> voltage, amplitude (spikes, brownouts), continuity</a:t>
            </a:r>
          </a:p>
          <a:p>
            <a:pPr lvl="1"/>
            <a:r>
              <a:rPr lang="en-US" baseline="0" dirty="0"/>
              <a:t>Fire, smoke, water threats</a:t>
            </a:r>
          </a:p>
          <a:p>
            <a:pPr lvl="1"/>
            <a:r>
              <a:rPr lang="en-US" baseline="0" dirty="0"/>
              <a:t>Perimeter breaches (</a:t>
            </a:r>
            <a:r>
              <a:rPr lang="en-US" baseline="0" dirty="0" err="1"/>
              <a:t>breakins</a:t>
            </a:r>
            <a:r>
              <a:rPr lang="en-US" baseline="0" dirty="0"/>
              <a:t>, intruders, vandalism)</a:t>
            </a:r>
          </a:p>
          <a:p>
            <a:pPr lvl="0"/>
            <a:r>
              <a:rPr lang="en-US" dirty="0"/>
              <a:t>Critical for business continuity (see</a:t>
            </a:r>
            <a:r>
              <a:rPr lang="en-US" baseline="0" dirty="0"/>
              <a:t> CSH6 Ch 58)</a:t>
            </a:r>
          </a:p>
          <a:p>
            <a:pPr lvl="1"/>
            <a:r>
              <a:rPr lang="en-US" dirty="0"/>
              <a:t>Ideally monitoring</a:t>
            </a:r>
            <a:r>
              <a:rPr lang="en-US" baseline="0" dirty="0"/>
              <a:t> &amp; trend analysis provides early warning</a:t>
            </a:r>
          </a:p>
          <a:p>
            <a:pPr lvl="1"/>
            <a:r>
              <a:rPr lang="en-US" baseline="0" dirty="0"/>
              <a:t>Allows preemptive action to stop problem or initiate emergency responses</a:t>
            </a:r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System State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90600" y="1447800"/>
            <a:ext cx="7162800" cy="4876800"/>
          </a:xfrm>
        </p:spPr>
        <p:txBody>
          <a:bodyPr/>
          <a:lstStyle/>
          <a:p>
            <a:r>
              <a:rPr lang="en-US" dirty="0"/>
              <a:t>Critical variable on target system</a:t>
            </a:r>
          </a:p>
          <a:p>
            <a:pPr lvl="1"/>
            <a:r>
              <a:rPr lang="en-US" dirty="0"/>
              <a:t>E.g., M&amp;C</a:t>
            </a:r>
            <a:r>
              <a:rPr lang="en-US" baseline="0" dirty="0"/>
              <a:t> system for electrical power grid looks at electricity flow &amp; individual components of network (generators, transformers, transmission lines)</a:t>
            </a:r>
          </a:p>
          <a:p>
            <a:pPr lvl="0"/>
            <a:r>
              <a:rPr lang="en-US" dirty="0"/>
              <a:t>Software</a:t>
            </a:r>
            <a:r>
              <a:rPr lang="en-US" baseline="0" dirty="0"/>
              <a:t> </a:t>
            </a:r>
            <a:r>
              <a:rPr lang="en-US" i="1" baseline="0" dirty="0"/>
              <a:t>agents</a:t>
            </a:r>
            <a:r>
              <a:rPr lang="en-US" i="0" baseline="0" dirty="0"/>
              <a:t> run on target (host) system &amp; report to monitoring hub</a:t>
            </a:r>
          </a:p>
          <a:p>
            <a:pPr lvl="0"/>
            <a:r>
              <a:rPr lang="en-US" dirty="0"/>
              <a:t>Host intrusion prevention systems (HIPS) monitor nodes in network</a:t>
            </a:r>
          </a:p>
          <a:p>
            <a:pPr lvl="1"/>
            <a:r>
              <a:rPr lang="en-US" dirty="0"/>
              <a:t>Centralized reporting</a:t>
            </a:r>
          </a:p>
          <a:p>
            <a:pPr lvl="1"/>
            <a:r>
              <a:rPr lang="en-US" dirty="0"/>
              <a:t>Attack correlation</a:t>
            </a:r>
          </a:p>
          <a:p>
            <a:pPr lvl="1"/>
            <a:r>
              <a:rPr lang="en-US" dirty="0"/>
              <a:t>Useful data for postmortem analysis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System Components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Track usage of specific elements</a:t>
            </a:r>
          </a:p>
          <a:p>
            <a:pPr lvl="1"/>
            <a:r>
              <a:rPr lang="en-US" dirty="0"/>
              <a:t>CPU</a:t>
            </a:r>
          </a:p>
          <a:p>
            <a:pPr lvl="1"/>
            <a:r>
              <a:rPr lang="en-US" dirty="0"/>
              <a:t>RAM</a:t>
            </a:r>
          </a:p>
          <a:p>
            <a:pPr lvl="1"/>
            <a:r>
              <a:rPr lang="en-US" dirty="0"/>
              <a:t>Storage	</a:t>
            </a:r>
          </a:p>
          <a:p>
            <a:r>
              <a:rPr lang="en-US" dirty="0"/>
              <a:t>Operating systems may include resources</a:t>
            </a:r>
          </a:p>
          <a:p>
            <a:r>
              <a:rPr lang="en-US" dirty="0"/>
              <a:t>Specialized software available</a:t>
            </a:r>
          </a:p>
          <a:p>
            <a:r>
              <a:rPr lang="en-US" dirty="0"/>
              <a:t>Data support trend and anomaly analysis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Process Activities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90600" y="1066800"/>
            <a:ext cx="7924800" cy="5562600"/>
          </a:xfrm>
        </p:spPr>
        <p:txBody>
          <a:bodyPr/>
          <a:lstStyle/>
          <a:p>
            <a:r>
              <a:rPr lang="en-US" dirty="0"/>
              <a:t>Process in particular execution of specific piece of code on specific CPU by specific user at particular time</a:t>
            </a:r>
          </a:p>
          <a:p>
            <a:pPr lvl="1"/>
            <a:r>
              <a:rPr lang="en-US" dirty="0"/>
              <a:t>Process = {code X CPU X user X time}</a:t>
            </a:r>
          </a:p>
          <a:p>
            <a:r>
              <a:rPr lang="en-US" dirty="0"/>
              <a:t>Every process should be</a:t>
            </a:r>
          </a:p>
          <a:p>
            <a:pPr lvl="1"/>
            <a:r>
              <a:rPr lang="en-US" dirty="0"/>
              <a:t>Known</a:t>
            </a:r>
          </a:p>
          <a:p>
            <a:pPr lvl="1"/>
            <a:r>
              <a:rPr lang="en-US" dirty="0"/>
              <a:t>Authorized</a:t>
            </a:r>
          </a:p>
          <a:p>
            <a:r>
              <a:rPr lang="en-US" dirty="0"/>
              <a:t>Antimalware products monitor for unauthorized processes</a:t>
            </a:r>
          </a:p>
          <a:p>
            <a:r>
              <a:rPr lang="en-US" dirty="0"/>
              <a:t>May also monitor processes for </a:t>
            </a:r>
            <a:r>
              <a:rPr lang="en-US" i="1" dirty="0"/>
              <a:t>chargeback</a:t>
            </a:r>
            <a:r>
              <a:rPr lang="en-US" dirty="0"/>
              <a:t> systems</a:t>
            </a:r>
          </a:p>
          <a:p>
            <a:pPr lvl="1"/>
            <a:r>
              <a:rPr lang="en-US" dirty="0"/>
              <a:t>Organizational users pay for their share of resource investment &amp; operational costs</a:t>
            </a:r>
          </a:p>
          <a:p>
            <a:pPr lvl="1"/>
            <a:r>
              <a:rPr lang="en-US" dirty="0"/>
              <a:t>Plus: useful in anomaly detection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File System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90600" y="1676400"/>
            <a:ext cx="7620000" cy="4648200"/>
          </a:xfrm>
        </p:spPr>
        <p:txBody>
          <a:bodyPr/>
          <a:lstStyle/>
          <a:p>
            <a:r>
              <a:rPr lang="en-US" dirty="0"/>
              <a:t>Who is doing what to which data when?</a:t>
            </a:r>
          </a:p>
          <a:p>
            <a:r>
              <a:rPr lang="en-US" dirty="0"/>
              <a:t>Helps in diagnosing system / application errors</a:t>
            </a:r>
          </a:p>
          <a:p>
            <a:r>
              <a:rPr lang="en-US" dirty="0"/>
              <a:t>Log files have different types of records corresponding to different type of file activities</a:t>
            </a:r>
          </a:p>
          <a:p>
            <a:pPr lvl="1"/>
            <a:r>
              <a:rPr lang="en-US" dirty="0"/>
              <a:t>More later….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9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(2)</a:t>
            </a:r>
          </a:p>
        </p:txBody>
      </p:sp>
      <p:pic>
        <p:nvPicPr>
          <p:cNvPr id="9799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1752600"/>
            <a:ext cx="3505200" cy="32845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79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219200"/>
            <a:ext cx="7162800" cy="5105400"/>
          </a:xfrm>
        </p:spPr>
        <p:txBody>
          <a:bodyPr/>
          <a:lstStyle/>
          <a:p>
            <a:r>
              <a:rPr lang="en-US" dirty="0"/>
              <a:t>Monitoring systems provides basis for </a:t>
            </a:r>
          </a:p>
          <a:p>
            <a:pPr lvl="1"/>
            <a:r>
              <a:rPr lang="en-US" dirty="0"/>
              <a:t>Quality control</a:t>
            </a:r>
          </a:p>
          <a:p>
            <a:pPr lvl="1"/>
            <a:r>
              <a:rPr lang="en-US" dirty="0"/>
              <a:t>Anomaly detection</a:t>
            </a:r>
          </a:p>
          <a:p>
            <a:r>
              <a:rPr lang="en-US" dirty="0"/>
              <a:t>Key elements</a:t>
            </a:r>
          </a:p>
          <a:p>
            <a:pPr lvl="1"/>
            <a:r>
              <a:rPr lang="en-US" dirty="0"/>
              <a:t>System log files</a:t>
            </a:r>
          </a:p>
          <a:p>
            <a:pPr lvl="1"/>
            <a:r>
              <a:rPr lang="en-US" dirty="0"/>
              <a:t>Data reduction </a:t>
            </a:r>
            <a:br>
              <a:rPr lang="en-US" dirty="0"/>
            </a:br>
            <a:r>
              <a:rPr lang="en-US" dirty="0"/>
              <a:t>programs</a:t>
            </a:r>
          </a:p>
          <a:p>
            <a:r>
              <a:rPr lang="en-US" dirty="0"/>
              <a:t>Additional resources</a:t>
            </a:r>
          </a:p>
          <a:p>
            <a:pPr lvl="1"/>
            <a:r>
              <a:rPr lang="en-US" dirty="0"/>
              <a:t>Application program </a:t>
            </a:r>
            <a:br>
              <a:rPr lang="en-US" dirty="0"/>
            </a:br>
            <a:r>
              <a:rPr lang="en-US" dirty="0"/>
              <a:t>log files</a:t>
            </a:r>
          </a:p>
          <a:p>
            <a:pPr lvl="1"/>
            <a:r>
              <a:rPr lang="en-US" dirty="0"/>
              <a:t>Statistical analysis tools and knowledge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Access Controls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Recording who asks for and receives (or doesn’t receive) access to resources</a:t>
            </a:r>
          </a:p>
          <a:p>
            <a:pPr lvl="1"/>
            <a:r>
              <a:rPr lang="en-US" dirty="0"/>
              <a:t>Critically important for security management</a:t>
            </a:r>
          </a:p>
          <a:p>
            <a:pPr lvl="1"/>
            <a:r>
              <a:rPr lang="en-US" dirty="0"/>
              <a:t>May identify malefactors before they can do damage</a:t>
            </a:r>
          </a:p>
          <a:p>
            <a:r>
              <a:rPr lang="en-US" dirty="0"/>
              <a:t>Also generally supports resource management</a:t>
            </a:r>
          </a:p>
          <a:p>
            <a:pPr lvl="1"/>
            <a:r>
              <a:rPr lang="en-US" dirty="0"/>
              <a:t>Identify anomalies</a:t>
            </a:r>
          </a:p>
          <a:p>
            <a:pPr lvl="1"/>
            <a:r>
              <a:rPr lang="en-US" dirty="0"/>
              <a:t>E.g., “Nurse Betty” has been logged on to terminal for 72 hours….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Log Management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Log Generation</a:t>
            </a:r>
          </a:p>
          <a:p>
            <a:r>
              <a:rPr lang="en-US" sz="2800" dirty="0"/>
              <a:t>Types of Log File Records</a:t>
            </a:r>
          </a:p>
          <a:p>
            <a:r>
              <a:rPr lang="en-US" sz="2800" dirty="0"/>
              <a:t>Automation &amp; Resource Allocation</a:t>
            </a:r>
          </a:p>
          <a:p>
            <a:r>
              <a:rPr lang="en-US" sz="2800" dirty="0"/>
              <a:t>Log Record Security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Log Generation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90600" y="1066800"/>
            <a:ext cx="7924800" cy="5486400"/>
          </a:xfrm>
        </p:spPr>
        <p:txBody>
          <a:bodyPr/>
          <a:lstStyle/>
          <a:p>
            <a:r>
              <a:rPr lang="en-US" dirty="0"/>
              <a:t>Log files are records of </a:t>
            </a:r>
            <a:r>
              <a:rPr lang="en-US" i="1" dirty="0"/>
              <a:t>events</a:t>
            </a:r>
            <a:endParaRPr lang="en-US" dirty="0"/>
          </a:p>
          <a:p>
            <a:pPr lvl="1"/>
            <a:r>
              <a:rPr lang="en-US" dirty="0"/>
              <a:t>Basic building block for M&amp;C systems</a:t>
            </a:r>
          </a:p>
          <a:p>
            <a:pPr lvl="1"/>
            <a:r>
              <a:rPr lang="en-US" dirty="0"/>
              <a:t>Digital audit trail</a:t>
            </a:r>
          </a:p>
          <a:p>
            <a:pPr lvl="1"/>
            <a:r>
              <a:rPr lang="en-US" dirty="0"/>
              <a:t>Often </a:t>
            </a:r>
            <a:r>
              <a:rPr lang="en-US" i="1" dirty="0"/>
              <a:t>not enabled </a:t>
            </a:r>
            <a:r>
              <a:rPr lang="en-US" dirty="0"/>
              <a:t>by default</a:t>
            </a:r>
          </a:p>
          <a:p>
            <a:r>
              <a:rPr lang="en-US" dirty="0"/>
              <a:t>Many different types typically available</a:t>
            </a:r>
          </a:p>
          <a:p>
            <a:pPr lvl="1"/>
            <a:r>
              <a:rPr lang="en-US" dirty="0"/>
              <a:t>Must </a:t>
            </a:r>
            <a:r>
              <a:rPr lang="en-US" i="1" dirty="0"/>
              <a:t>configure </a:t>
            </a:r>
            <a:r>
              <a:rPr lang="en-US" dirty="0"/>
              <a:t>logging appropriately</a:t>
            </a:r>
          </a:p>
          <a:p>
            <a:pPr lvl="1"/>
            <a:r>
              <a:rPr lang="en-US" dirty="0"/>
              <a:t>May ignore some events; e.g., opening utility file of no sensitivity</a:t>
            </a:r>
          </a:p>
          <a:p>
            <a:r>
              <a:rPr lang="en-US" i="1" dirty="0"/>
              <a:t>Transaction logs</a:t>
            </a:r>
          </a:p>
          <a:p>
            <a:pPr lvl="1"/>
            <a:r>
              <a:rPr lang="en-US" dirty="0"/>
              <a:t>Often store copies of original records</a:t>
            </a:r>
          </a:p>
          <a:p>
            <a:pPr lvl="1"/>
            <a:r>
              <a:rPr lang="en-US" dirty="0"/>
              <a:t>Plus copies of change instructions or images of changed records (takes more space)</a:t>
            </a:r>
          </a:p>
          <a:p>
            <a:r>
              <a:rPr lang="en-US" dirty="0"/>
              <a:t>Must define policies for </a:t>
            </a:r>
            <a:r>
              <a:rPr lang="en-US" i="1" dirty="0"/>
              <a:t>log retention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Types of Log-File Records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90600" y="1143000"/>
            <a:ext cx="7162800" cy="1371600"/>
          </a:xfrm>
        </p:spPr>
        <p:txBody>
          <a:bodyPr/>
          <a:lstStyle/>
          <a:p>
            <a:r>
              <a:rPr lang="en-US" dirty="0"/>
              <a:t>Log file = audit trail</a:t>
            </a:r>
          </a:p>
          <a:p>
            <a:r>
              <a:rPr lang="en-US" dirty="0"/>
              <a:t>Many types (not discussed in detail in this presentation – see 53.5.2.1-18)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81000" y="2362200"/>
          <a:ext cx="8458200" cy="41148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819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r>
                        <a:rPr lang="en-US" dirty="0"/>
                        <a:t>System boot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System shutdown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Process</a:t>
                      </a:r>
                      <a:r>
                        <a:rPr lang="en-US" baseline="0" dirty="0"/>
                        <a:t> initiation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r>
                        <a:rPr lang="en-US" b="1" dirty="0"/>
                        <a:t>Process termination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Session</a:t>
                      </a:r>
                      <a:r>
                        <a:rPr lang="en-US" b="1" baseline="0" dirty="0"/>
                        <a:t> initiation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Session termination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r>
                        <a:rPr lang="en-US" b="1" dirty="0"/>
                        <a:t>Invalid logon attempt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File open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File close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r>
                        <a:rPr lang="en-US" b="1" dirty="0"/>
                        <a:t>Invalid</a:t>
                      </a:r>
                      <a:r>
                        <a:rPr lang="en-US" b="1" baseline="0" dirty="0"/>
                        <a:t> file access attempt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File I/O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System console activity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r>
                        <a:rPr lang="en-US" b="1" dirty="0"/>
                        <a:t>Network activity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Resource utilization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Central processing</a:t>
                      </a:r>
                      <a:r>
                        <a:rPr lang="en-US" b="1" baseline="0" dirty="0"/>
                        <a:t> unit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r>
                        <a:rPr lang="en-US" b="1" dirty="0"/>
                        <a:t>Disk space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Memory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Aggregation and Reduction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Centralized Data</a:t>
            </a:r>
            <a:r>
              <a:rPr lang="en-US" baseline="0" dirty="0"/>
              <a:t> Stores</a:t>
            </a:r>
          </a:p>
          <a:p>
            <a:r>
              <a:rPr lang="en-US" baseline="0" dirty="0"/>
              <a:t>Filtered Queries</a:t>
            </a:r>
          </a:p>
          <a:p>
            <a:r>
              <a:rPr lang="en-US" baseline="0" dirty="0"/>
              <a:t>Analyzing Log Records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21521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Automation &amp; Resource Allocation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Keeping logs defined, organized and available contributes to effective &amp; efficient system management</a:t>
            </a:r>
          </a:p>
          <a:p>
            <a:r>
              <a:rPr lang="en-US" dirty="0"/>
              <a:t>Data retention requirements growing</a:t>
            </a:r>
          </a:p>
          <a:p>
            <a:pPr lvl="1"/>
            <a:r>
              <a:rPr lang="en-US" dirty="0"/>
              <a:t>Include log files in policies</a:t>
            </a:r>
          </a:p>
          <a:p>
            <a:r>
              <a:rPr lang="en-US" dirty="0"/>
              <a:t>Weigh retention policies and centralization / consolidation policies</a:t>
            </a:r>
          </a:p>
          <a:p>
            <a:pPr lvl="1"/>
            <a:r>
              <a:rPr lang="en-US" dirty="0"/>
              <a:t>Scalability important</a:t>
            </a:r>
          </a:p>
          <a:p>
            <a:pPr lvl="1"/>
            <a:r>
              <a:rPr lang="en-US" dirty="0"/>
              <a:t>Estimate operational / financial costs of collecting, analyzing &amp; storing logs from disparate systems in central repository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Log Record Security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Protect log records against unauthorized access</a:t>
            </a:r>
          </a:p>
          <a:p>
            <a:r>
              <a:rPr lang="en-US" dirty="0"/>
              <a:t>Methods</a:t>
            </a:r>
          </a:p>
          <a:p>
            <a:pPr lvl="1"/>
            <a:r>
              <a:rPr lang="en-US" dirty="0"/>
              <a:t>Access control lists (ACLs)</a:t>
            </a:r>
          </a:p>
          <a:p>
            <a:pPr lvl="1"/>
            <a:r>
              <a:rPr lang="en-US" dirty="0"/>
              <a:t>Checksums</a:t>
            </a:r>
          </a:p>
          <a:p>
            <a:pPr lvl="1"/>
            <a:r>
              <a:rPr lang="en-US" dirty="0"/>
              <a:t>Encryption</a:t>
            </a:r>
          </a:p>
          <a:p>
            <a:pPr lvl="1"/>
            <a:r>
              <a:rPr lang="en-US" dirty="0"/>
              <a:t>Digital signatures</a:t>
            </a:r>
          </a:p>
          <a:p>
            <a:r>
              <a:rPr lang="en-US" dirty="0"/>
              <a:t>Chain of custody important</a:t>
            </a:r>
          </a:p>
          <a:p>
            <a:pPr lvl="1"/>
            <a:r>
              <a:rPr lang="en-US" dirty="0"/>
              <a:t>Track all transfers</a:t>
            </a:r>
          </a:p>
          <a:p>
            <a:pPr lvl="1"/>
            <a:r>
              <a:rPr lang="en-US" dirty="0"/>
              <a:t>Use </a:t>
            </a:r>
            <a:r>
              <a:rPr lang="en-US"/>
              <a:t>secure off-site repositories</a:t>
            </a:r>
            <a:endParaRPr lang="en-US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Analyzing Log Files</a:t>
            </a:r>
          </a:p>
        </p:txBody>
      </p:sp>
      <p:sp>
        <p:nvSpPr>
          <p:cNvPr id="975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143000"/>
            <a:ext cx="7162800" cy="5181600"/>
          </a:xfrm>
        </p:spPr>
        <p:txBody>
          <a:bodyPr/>
          <a:lstStyle/>
          <a:p>
            <a:r>
              <a:rPr lang="en-US"/>
              <a:t>Volume Considerations</a:t>
            </a:r>
          </a:p>
          <a:p>
            <a:r>
              <a:rPr lang="en-US"/>
              <a:t>Archiving Log Files</a:t>
            </a:r>
          </a:p>
          <a:p>
            <a:r>
              <a:rPr lang="en-US"/>
              <a:t>Platform-Specific </a:t>
            </a:r>
            <a:br>
              <a:rPr lang="en-US"/>
            </a:br>
            <a:r>
              <a:rPr lang="en-US"/>
              <a:t>Programs for Analysis</a:t>
            </a:r>
          </a:p>
          <a:p>
            <a:r>
              <a:rPr lang="en-US"/>
              <a:t>Exception Reports</a:t>
            </a:r>
          </a:p>
          <a:p>
            <a:r>
              <a:rPr lang="en-US"/>
              <a:t>Artificial Intelligence</a:t>
            </a:r>
          </a:p>
          <a:p>
            <a:r>
              <a:rPr lang="en-US"/>
              <a:t>Chargeback Systems</a:t>
            </a:r>
          </a:p>
        </p:txBody>
      </p:sp>
      <p:pic>
        <p:nvPicPr>
          <p:cNvPr id="9758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990600"/>
            <a:ext cx="3724275" cy="563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Archiving Log Files</a:t>
            </a:r>
          </a:p>
        </p:txBody>
      </p:sp>
      <p:sp>
        <p:nvSpPr>
          <p:cNvPr id="991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219200"/>
            <a:ext cx="7162800" cy="5105400"/>
          </a:xfrm>
        </p:spPr>
        <p:txBody>
          <a:bodyPr/>
          <a:lstStyle/>
          <a:p>
            <a:r>
              <a:rPr lang="en-US" dirty="0"/>
              <a:t>Decide how long to keep log files</a:t>
            </a:r>
          </a:p>
          <a:p>
            <a:r>
              <a:rPr lang="en-US" dirty="0"/>
              <a:t>Usually legal requirements</a:t>
            </a:r>
          </a:p>
          <a:p>
            <a:r>
              <a:rPr lang="en-US" dirty="0"/>
              <a:t>Establish definite policies</a:t>
            </a:r>
          </a:p>
          <a:p>
            <a:r>
              <a:rPr lang="en-US" dirty="0"/>
              <a:t>Monitor and enforce</a:t>
            </a:r>
          </a:p>
          <a:p>
            <a:r>
              <a:rPr lang="en-US" dirty="0"/>
              <a:t>Safeguard archives (environmentally-sound and secure storage facilities)</a:t>
            </a:r>
          </a:p>
        </p:txBody>
      </p:sp>
      <p:pic>
        <p:nvPicPr>
          <p:cNvPr id="99123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4038600"/>
            <a:ext cx="4648200" cy="25352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0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Platform-Specific Programs for Analysis</a:t>
            </a:r>
          </a:p>
        </p:txBody>
      </p:sp>
      <p:sp>
        <p:nvSpPr>
          <p:cNvPr id="990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371600"/>
            <a:ext cx="7162800" cy="4953000"/>
          </a:xfrm>
        </p:spPr>
        <p:txBody>
          <a:bodyPr/>
          <a:lstStyle/>
          <a:p>
            <a:r>
              <a:rPr lang="en-US" dirty="0"/>
              <a:t>Each operating system can have particular variations in log file structure</a:t>
            </a:r>
          </a:p>
          <a:p>
            <a:r>
              <a:rPr lang="en-US" dirty="0"/>
              <a:t>Look for log-file analysis tools specific for your environment</a:t>
            </a:r>
          </a:p>
          <a:p>
            <a:r>
              <a:rPr lang="en-US" dirty="0"/>
              <a:t>GOOGLE provides wealth of references with keywords “operating system log file analysis”</a:t>
            </a:r>
          </a:p>
          <a:p>
            <a:pPr lvl="1"/>
            <a:r>
              <a:rPr lang="en-US" dirty="0" err="1"/>
              <a:t>AWStats</a:t>
            </a:r>
            <a:r>
              <a:rPr lang="en-US" dirty="0"/>
              <a:t> – GNU GPL</a:t>
            </a:r>
          </a:p>
          <a:p>
            <a:pPr lvl="1"/>
            <a:r>
              <a:rPr lang="en-US" dirty="0"/>
              <a:t>Argus – Sun Solaris, UNIX variants</a:t>
            </a:r>
          </a:p>
          <a:p>
            <a:pPr lvl="1"/>
            <a:r>
              <a:rPr lang="en-US" dirty="0"/>
              <a:t>Sawmill – Web-related files</a:t>
            </a:r>
          </a:p>
        </p:txBody>
      </p:sp>
      <p:pic>
        <p:nvPicPr>
          <p:cNvPr id="99021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5105400"/>
            <a:ext cx="3886200" cy="1549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Prevention, Detection &amp; Response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90600" y="1295400"/>
            <a:ext cx="7924800" cy="5029200"/>
          </a:xfrm>
        </p:spPr>
        <p:txBody>
          <a:bodyPr/>
          <a:lstStyle/>
          <a:p>
            <a:r>
              <a:rPr lang="en-US" dirty="0"/>
              <a:t>Cost-effective solutions to mitigate risks</a:t>
            </a:r>
          </a:p>
          <a:p>
            <a:pPr lvl="1"/>
            <a:r>
              <a:rPr lang="en-US" dirty="0"/>
              <a:t>IDS (intrusion detection systems, CSH6 Ch 27)</a:t>
            </a:r>
          </a:p>
          <a:p>
            <a:pPr lvl="1"/>
            <a:r>
              <a:rPr lang="en-US" dirty="0"/>
              <a:t>IPS (intrusion prevention systems, CSH6 Ch 26, 27)</a:t>
            </a:r>
          </a:p>
          <a:p>
            <a:pPr lvl="1"/>
            <a:r>
              <a:rPr lang="en-US" dirty="0"/>
              <a:t>UTM (unified threat management)</a:t>
            </a:r>
          </a:p>
          <a:p>
            <a:pPr lvl="1"/>
            <a:r>
              <a:rPr lang="en-US" dirty="0"/>
              <a:t>Anti-malware systems (CSH6 Ch 16, 17, 41)</a:t>
            </a:r>
          </a:p>
          <a:p>
            <a:r>
              <a:rPr lang="en-US" dirty="0"/>
              <a:t>Detection: identifying problem</a:t>
            </a:r>
          </a:p>
          <a:p>
            <a:r>
              <a:rPr lang="en-US" dirty="0"/>
              <a:t>Response</a:t>
            </a:r>
          </a:p>
          <a:p>
            <a:pPr lvl="1"/>
            <a:r>
              <a:rPr lang="en-US" dirty="0"/>
              <a:t>Monitoring system: logging, alarms</a:t>
            </a:r>
          </a:p>
          <a:p>
            <a:pPr lvl="1"/>
            <a:r>
              <a:rPr lang="en-US" dirty="0"/>
              <a:t>Control system: change parameters</a:t>
            </a:r>
          </a:p>
          <a:p>
            <a:r>
              <a:rPr lang="en-US" dirty="0"/>
              <a:t>Failure to detect &amp; respond may have business &amp; legal implications (lack of </a:t>
            </a:r>
            <a:r>
              <a:rPr lang="en-US" i="1" dirty="0"/>
              <a:t>due diligence</a:t>
            </a:r>
            <a:r>
              <a:rPr lang="en-US" dirty="0"/>
              <a:t>)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9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Exception Reports</a:t>
            </a:r>
          </a:p>
        </p:txBody>
      </p:sp>
      <p:sp>
        <p:nvSpPr>
          <p:cNvPr id="989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143000"/>
            <a:ext cx="4495800" cy="5486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/>
              <a:t>Often impossible to examine all records</a:t>
            </a:r>
          </a:p>
          <a:p>
            <a:pPr lvl="1">
              <a:lnSpc>
                <a:spcPct val="80000"/>
              </a:lnSpc>
            </a:pPr>
            <a:r>
              <a:rPr lang="en-US"/>
              <a:t>May be millions of events in single log file</a:t>
            </a:r>
          </a:p>
          <a:p>
            <a:pPr>
              <a:lnSpc>
                <a:spcPct val="80000"/>
              </a:lnSpc>
            </a:pPr>
            <a:r>
              <a:rPr lang="en-US"/>
              <a:t>Need to break out unusual events</a:t>
            </a:r>
          </a:p>
          <a:p>
            <a:pPr>
              <a:lnSpc>
                <a:spcPct val="80000"/>
              </a:lnSpc>
            </a:pPr>
            <a:r>
              <a:rPr lang="en-US"/>
              <a:t>Can set filters to scan for unusual conditions</a:t>
            </a:r>
          </a:p>
          <a:p>
            <a:pPr>
              <a:lnSpc>
                <a:spcPct val="80000"/>
              </a:lnSpc>
            </a:pPr>
            <a:r>
              <a:rPr lang="en-US"/>
              <a:t>Systems define baselines events (the norm) and spot unusual ones</a:t>
            </a:r>
          </a:p>
          <a:p>
            <a:pPr>
              <a:lnSpc>
                <a:spcPct val="80000"/>
              </a:lnSpc>
            </a:pPr>
            <a:r>
              <a:rPr lang="en-US"/>
              <a:t>Human beings often scan the exception reports</a:t>
            </a:r>
          </a:p>
          <a:p>
            <a:pPr>
              <a:lnSpc>
                <a:spcPct val="80000"/>
              </a:lnSpc>
            </a:pPr>
            <a:r>
              <a:rPr lang="en-US"/>
              <a:t>Sophisticated systems use AI to spot patterns and anomalies</a:t>
            </a:r>
          </a:p>
        </p:txBody>
      </p:sp>
      <p:pic>
        <p:nvPicPr>
          <p:cNvPr id="98918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1371600"/>
            <a:ext cx="3505200" cy="33099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89189" name="Text Box 5"/>
          <p:cNvSpPr txBox="1">
            <a:spLocks noChangeArrowheads="1"/>
          </p:cNvSpPr>
          <p:nvPr/>
        </p:nvSpPr>
        <p:spPr bwMode="auto">
          <a:xfrm>
            <a:off x="4267200" y="6324600"/>
            <a:ext cx="4724400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sz="1600" u="sng">
                <a:latin typeface="Arial Narrow" pitchFamily="34" charset="0"/>
              </a:rPr>
              <a:t>http://www.thehousehistorians.co.uk/Images/Books.gif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8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Artificial Intelligence</a:t>
            </a:r>
          </a:p>
        </p:txBody>
      </p:sp>
      <p:sp>
        <p:nvSpPr>
          <p:cNvPr id="988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066800"/>
            <a:ext cx="7543800" cy="5486400"/>
          </a:xfrm>
        </p:spPr>
        <p:txBody>
          <a:bodyPr/>
          <a:lstStyle/>
          <a:p>
            <a:r>
              <a:rPr lang="en-US" sz="2000" dirty="0"/>
              <a:t>AI systems can be based on statistical quality control (SQC)</a:t>
            </a:r>
          </a:p>
          <a:p>
            <a:r>
              <a:rPr lang="en-US" sz="2000" dirty="0"/>
              <a:t>Spot multi-sigma deviations; e.g.,</a:t>
            </a:r>
          </a:p>
          <a:p>
            <a:pPr lvl="1"/>
            <a:r>
              <a:rPr lang="en-US" sz="2000" dirty="0"/>
              <a:t>No more than one user logon in a thousand has used an ID from the accounting department between the hours of midnight and 06:00</a:t>
            </a:r>
          </a:p>
          <a:p>
            <a:pPr lvl="2"/>
            <a:r>
              <a:rPr lang="en-US" sz="2000" dirty="0"/>
              <a:t>So why is “Ralph” trying to </a:t>
            </a:r>
            <a:br>
              <a:rPr lang="en-US" sz="2000" dirty="0"/>
            </a:br>
            <a:r>
              <a:rPr lang="en-US" sz="2000" dirty="0"/>
              <a:t>logon at 03:30?</a:t>
            </a:r>
          </a:p>
          <a:p>
            <a:pPr lvl="1"/>
            <a:r>
              <a:rPr lang="en-US" sz="2000" dirty="0"/>
              <a:t>What’s more, “Ralph” has </a:t>
            </a:r>
            <a:br>
              <a:rPr lang="en-US" sz="2000" dirty="0"/>
            </a:br>
            <a:r>
              <a:rPr lang="en-US" sz="2000" dirty="0"/>
              <a:t>not had to try his password </a:t>
            </a:r>
            <a:br>
              <a:rPr lang="en-US" sz="2000" dirty="0"/>
            </a:br>
            <a:r>
              <a:rPr lang="en-US" sz="2000" dirty="0"/>
              <a:t>more than twice in 1523 logons</a:t>
            </a:r>
          </a:p>
          <a:p>
            <a:pPr lvl="2"/>
            <a:r>
              <a:rPr lang="en-US" sz="2000" dirty="0"/>
              <a:t>So why is “Ralph” trying his </a:t>
            </a:r>
            <a:br>
              <a:rPr lang="en-US" sz="2000" dirty="0"/>
            </a:br>
            <a:r>
              <a:rPr lang="en-US" sz="2000" dirty="0"/>
              <a:t>18</a:t>
            </a:r>
            <a:r>
              <a:rPr lang="en-US" sz="2000" baseline="30000" dirty="0"/>
              <a:t>th</a:t>
            </a:r>
            <a:r>
              <a:rPr lang="en-US" sz="2000" dirty="0"/>
              <a:t> password at this time in </a:t>
            </a:r>
            <a:br>
              <a:rPr lang="en-US" sz="2000" dirty="0"/>
            </a:br>
            <a:r>
              <a:rPr lang="en-US" sz="2000" dirty="0"/>
              <a:t>the morning?</a:t>
            </a:r>
          </a:p>
          <a:p>
            <a:r>
              <a:rPr lang="en-US" sz="2000" dirty="0"/>
              <a:t>Can handle more sophisticated </a:t>
            </a:r>
            <a:br>
              <a:rPr lang="en-US" sz="2000" dirty="0"/>
            </a:br>
            <a:r>
              <a:rPr lang="en-US" sz="2000" dirty="0"/>
              <a:t>patterns</a:t>
            </a:r>
          </a:p>
        </p:txBody>
      </p:sp>
      <p:pic>
        <p:nvPicPr>
          <p:cNvPr id="98816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2743200"/>
            <a:ext cx="3408362" cy="3962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Chargeback Systems</a:t>
            </a:r>
          </a:p>
        </p:txBody>
      </p:sp>
      <p:sp>
        <p:nvSpPr>
          <p:cNvPr id="987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143000"/>
            <a:ext cx="7162800" cy="5181600"/>
          </a:xfrm>
        </p:spPr>
        <p:txBody>
          <a:bodyPr/>
          <a:lstStyle/>
          <a:p>
            <a:r>
              <a:rPr lang="en-US" sz="2300" dirty="0"/>
              <a:t>Log files used to allocate costs to </a:t>
            </a:r>
            <a:br>
              <a:rPr lang="en-US" sz="2300" dirty="0"/>
            </a:br>
            <a:r>
              <a:rPr lang="en-US" sz="2300" dirty="0"/>
              <a:t>all possible resource utilization; </a:t>
            </a:r>
            <a:br>
              <a:rPr lang="en-US" sz="2300" dirty="0"/>
            </a:br>
            <a:r>
              <a:rPr lang="en-US" sz="2300" dirty="0"/>
              <a:t>e.g.,</a:t>
            </a:r>
          </a:p>
          <a:p>
            <a:pPr lvl="1"/>
            <a:r>
              <a:rPr lang="en-US" sz="2300" dirty="0"/>
              <a:t>$0.00001 /disk I/O;</a:t>
            </a:r>
          </a:p>
          <a:p>
            <a:pPr lvl="1"/>
            <a:r>
              <a:rPr lang="en-US" sz="2300" dirty="0"/>
              <a:t>$0.00002/process initiation; etc.</a:t>
            </a:r>
          </a:p>
          <a:p>
            <a:r>
              <a:rPr lang="en-US" sz="2300" dirty="0"/>
              <a:t>Users receive itemized bills (e.g., </a:t>
            </a:r>
            <a:br>
              <a:rPr lang="en-US" sz="2300" dirty="0"/>
            </a:br>
            <a:r>
              <a:rPr lang="en-US" sz="2300" dirty="0"/>
              <a:t>monthly) showing resource </a:t>
            </a:r>
            <a:br>
              <a:rPr lang="en-US" sz="2300" dirty="0"/>
            </a:br>
            <a:r>
              <a:rPr lang="en-US" sz="2300" dirty="0"/>
              <a:t>utilization</a:t>
            </a:r>
          </a:p>
          <a:p>
            <a:r>
              <a:rPr lang="en-US" sz="2300" dirty="0"/>
              <a:t>Promotes optimization with help of users</a:t>
            </a:r>
          </a:p>
          <a:p>
            <a:r>
              <a:rPr lang="en-US" sz="2300" dirty="0"/>
              <a:t>Can alert user to unusual events or misuse: “Why is our bill 3 times higher this month??”</a:t>
            </a:r>
          </a:p>
          <a:p>
            <a:pPr lvl="1"/>
            <a:r>
              <a:rPr lang="en-US" sz="2300" i="1" dirty="0"/>
              <a:t>Because there’s a serious error in your code; or</a:t>
            </a:r>
          </a:p>
          <a:p>
            <a:pPr lvl="1"/>
            <a:r>
              <a:rPr lang="en-US" sz="2300" i="1" dirty="0"/>
              <a:t>Because you’ve been hacked!</a:t>
            </a:r>
          </a:p>
          <a:p>
            <a:pPr lvl="1">
              <a:buNone/>
            </a:pPr>
            <a:endParaRPr lang="en-US" sz="2300" i="1" dirty="0"/>
          </a:p>
        </p:txBody>
      </p:sp>
      <p:pic>
        <p:nvPicPr>
          <p:cNvPr id="98714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990600"/>
            <a:ext cx="2622550" cy="304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4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Protecting Log Files Against Alteration</a:t>
            </a:r>
          </a:p>
        </p:txBody>
      </p:sp>
      <p:sp>
        <p:nvSpPr>
          <p:cNvPr id="974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676400"/>
            <a:ext cx="3657600" cy="4648200"/>
          </a:xfrm>
        </p:spPr>
        <p:txBody>
          <a:bodyPr/>
          <a:lstStyle/>
          <a:p>
            <a:r>
              <a:rPr lang="en-US"/>
              <a:t>Checksums</a:t>
            </a:r>
          </a:p>
          <a:p>
            <a:r>
              <a:rPr lang="en-US"/>
              <a:t>Digital Signatures</a:t>
            </a:r>
          </a:p>
          <a:p>
            <a:r>
              <a:rPr lang="en-US"/>
              <a:t>Encryption</a:t>
            </a:r>
          </a:p>
          <a:p>
            <a:r>
              <a:rPr lang="en-US"/>
              <a:t>Physically Sequestering Media </a:t>
            </a:r>
          </a:p>
        </p:txBody>
      </p:sp>
      <p:pic>
        <p:nvPicPr>
          <p:cNvPr id="9748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143000"/>
            <a:ext cx="4178300" cy="518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Checksums</a:t>
            </a:r>
          </a:p>
        </p:txBody>
      </p:sp>
      <p:sp>
        <p:nvSpPr>
          <p:cNvPr id="996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295400"/>
            <a:ext cx="7162800" cy="5029200"/>
          </a:xfrm>
        </p:spPr>
        <p:txBody>
          <a:bodyPr/>
          <a:lstStyle/>
          <a:p>
            <a:r>
              <a:rPr lang="en-US" dirty="0"/>
              <a:t>Can generate </a:t>
            </a:r>
            <a:r>
              <a:rPr lang="en-US" i="1" dirty="0"/>
              <a:t>hash total</a:t>
            </a:r>
            <a:r>
              <a:rPr lang="en-US" dirty="0"/>
              <a:t> and append to each record</a:t>
            </a:r>
          </a:p>
          <a:p>
            <a:r>
              <a:rPr lang="en-US" dirty="0"/>
              <a:t>Any change that does not use the right algorithm to change the checksum will be identified</a:t>
            </a:r>
          </a:p>
          <a:p>
            <a:r>
              <a:rPr lang="en-US" dirty="0"/>
              <a:t>If checksum includes data from previous record, chaining makes changes very difficult for attacker</a:t>
            </a:r>
          </a:p>
          <a:p>
            <a:r>
              <a:rPr lang="en-US" dirty="0"/>
              <a:t>Attacker has to recreate </a:t>
            </a:r>
            <a:br>
              <a:rPr lang="en-US" dirty="0"/>
            </a:br>
            <a:r>
              <a:rPr lang="en-US" dirty="0"/>
              <a:t>entire chain of records </a:t>
            </a:r>
            <a:br>
              <a:rPr lang="en-US" dirty="0"/>
            </a:br>
            <a:r>
              <a:rPr lang="en-US" dirty="0"/>
              <a:t>starting at modified or </a:t>
            </a:r>
            <a:br>
              <a:rPr lang="en-US" dirty="0"/>
            </a:br>
            <a:r>
              <a:rPr lang="en-US" dirty="0"/>
              <a:t>deleted one</a:t>
            </a:r>
          </a:p>
        </p:txBody>
      </p:sp>
      <p:pic>
        <p:nvPicPr>
          <p:cNvPr id="99635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4191000"/>
            <a:ext cx="4038600" cy="2514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96358" name="Oval 6"/>
          <p:cNvSpPr>
            <a:spLocks noChangeArrowheads="1"/>
          </p:cNvSpPr>
          <p:nvPr/>
        </p:nvSpPr>
        <p:spPr bwMode="auto">
          <a:xfrm>
            <a:off x="7924800" y="5562600"/>
            <a:ext cx="914400" cy="533400"/>
          </a:xfrm>
          <a:prstGeom prst="ellipse">
            <a:avLst/>
          </a:prstGeom>
          <a:noFill/>
          <a:ln w="76200">
            <a:solidFill>
              <a:srgbClr val="33CC33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5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Signatures</a:t>
            </a:r>
          </a:p>
        </p:txBody>
      </p:sp>
      <p:sp>
        <p:nvSpPr>
          <p:cNvPr id="995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Can sign an entire file using public key cryptography (PKC)</a:t>
            </a:r>
          </a:p>
          <a:p>
            <a:pPr lvl="1"/>
            <a:r>
              <a:rPr lang="en-US"/>
              <a:t>Create checksum</a:t>
            </a:r>
          </a:p>
          <a:p>
            <a:pPr lvl="1"/>
            <a:r>
              <a:rPr lang="en-US"/>
              <a:t>Encrypt using a private key</a:t>
            </a:r>
          </a:p>
          <a:p>
            <a:pPr lvl="1"/>
            <a:r>
              <a:rPr lang="en-US"/>
              <a:t>Check by decrypting using public key</a:t>
            </a:r>
          </a:p>
          <a:p>
            <a:r>
              <a:rPr lang="en-US"/>
              <a:t>Check validity by recomputing signature and comparing value against decrypted original signature</a:t>
            </a:r>
          </a:p>
          <a:p>
            <a:r>
              <a:rPr lang="en-US"/>
              <a:t>See next slide for reminder of how PKC works</a:t>
            </a:r>
          </a:p>
        </p:txBody>
      </p:sp>
      <p:sp>
        <p:nvSpPr>
          <p:cNvPr id="995332" name="Text Box 4"/>
          <p:cNvSpPr txBox="1">
            <a:spLocks noChangeArrowheads="1"/>
          </p:cNvSpPr>
          <p:nvPr/>
        </p:nvSpPr>
        <p:spPr bwMode="auto">
          <a:xfrm>
            <a:off x="304800" y="5486400"/>
            <a:ext cx="8488363" cy="1006475"/>
          </a:xfrm>
          <a:prstGeom prst="rect">
            <a:avLst/>
          </a:prstGeom>
          <a:solidFill>
            <a:srgbClr val="FFCC00"/>
          </a:solidFill>
          <a:ln w="12700">
            <a:noFill/>
            <a:miter lim="800000"/>
            <a:headEnd type="none" w="sm" len="sm"/>
            <a:tailEnd type="none" w="sm" len="sm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r>
              <a:rPr lang="en-US" dirty="0"/>
              <a:t>-----BEGIN PGP SIGNATURE-----</a:t>
            </a:r>
          </a:p>
          <a:p>
            <a:r>
              <a:rPr lang="en-US" dirty="0"/>
              <a:t>Version: PGP 8.1</a:t>
            </a:r>
          </a:p>
          <a:p>
            <a:r>
              <a:rPr lang="en-US" dirty="0"/>
              <a:t>Comment: Digitally signed by M. E. (Mich) Kabay, PhD, CISSP-ISSMP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4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Encryption</a:t>
            </a:r>
          </a:p>
        </p:txBody>
      </p:sp>
      <p:sp>
        <p:nvSpPr>
          <p:cNvPr id="994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676400"/>
            <a:ext cx="3886200" cy="4648200"/>
          </a:xfrm>
        </p:spPr>
        <p:txBody>
          <a:bodyPr/>
          <a:lstStyle/>
          <a:p>
            <a:r>
              <a:rPr lang="en-US"/>
              <a:t>Can also just encrypt the entire file</a:t>
            </a:r>
          </a:p>
          <a:p>
            <a:r>
              <a:rPr lang="en-US"/>
              <a:t>Then an attacker who lacks the appropriate key can do nothing with the file at all except delete it</a:t>
            </a:r>
          </a:p>
        </p:txBody>
      </p:sp>
      <p:pic>
        <p:nvPicPr>
          <p:cNvPr id="994308" name="Picture 4"/>
          <p:cNvPicPr>
            <a:picLocks noChangeAspect="1" noChangeArrowheads="1"/>
          </p:cNvPicPr>
          <p:nvPr/>
        </p:nvPicPr>
        <p:blipFill>
          <a:blip r:embed="rId3" cstate="print"/>
          <a:srcRect l="4082" t="6457" r="6122" b="7444"/>
          <a:stretch>
            <a:fillRect/>
          </a:stretch>
        </p:blipFill>
        <p:spPr bwMode="auto">
          <a:xfrm>
            <a:off x="5029200" y="1828800"/>
            <a:ext cx="3352800" cy="304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Physically Sequestering Media</a:t>
            </a:r>
          </a:p>
        </p:txBody>
      </p:sp>
      <p:sp>
        <p:nvSpPr>
          <p:cNvPr id="993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162800" cy="5029200"/>
          </a:xfrm>
        </p:spPr>
        <p:txBody>
          <a:bodyPr/>
          <a:lstStyle/>
          <a:p>
            <a:r>
              <a:rPr lang="en-US"/>
              <a:t>Same principles apply to log files as to any other form of valuable data</a:t>
            </a:r>
          </a:p>
          <a:p>
            <a:r>
              <a:rPr lang="en-US"/>
              <a:t>Can make backups</a:t>
            </a:r>
          </a:p>
          <a:p>
            <a:r>
              <a:rPr lang="en-US"/>
              <a:t>Store media in secure, safe storage facilities</a:t>
            </a:r>
          </a:p>
          <a:p>
            <a:pPr lvl="1"/>
            <a:r>
              <a:rPr lang="en-US"/>
              <a:t>Access controls</a:t>
            </a:r>
          </a:p>
          <a:p>
            <a:pPr lvl="1"/>
            <a:r>
              <a:rPr lang="en-US"/>
              <a:t>Environmentally stable</a:t>
            </a:r>
          </a:p>
          <a:p>
            <a:pPr lvl="1"/>
            <a:r>
              <a:rPr lang="en-US"/>
              <a:t>Fire-resistant</a:t>
            </a:r>
          </a:p>
          <a:p>
            <a:r>
              <a:rPr lang="en-US"/>
              <a:t>E.g., </a:t>
            </a:r>
          </a:p>
          <a:p>
            <a:pPr lvl="1"/>
            <a:r>
              <a:rPr lang="en-US"/>
              <a:t>Iron Mountain</a:t>
            </a:r>
          </a:p>
          <a:p>
            <a:pPr lvl="1"/>
            <a:r>
              <a:rPr lang="en-US"/>
              <a:t>ArchiveAmerica</a:t>
            </a:r>
          </a:p>
          <a:p>
            <a:pPr lvl="1"/>
            <a:r>
              <a:rPr lang="en-US"/>
              <a:t>Many others….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4191000"/>
            <a:ext cx="3556000" cy="76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5105400"/>
            <a:ext cx="3562048" cy="787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Notifications and Reporting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Alerts</a:t>
            </a:r>
          </a:p>
          <a:p>
            <a:pPr rtl="0" eaLnBrk="0" fontAlgn="base" hangingPunct="0"/>
            <a:r>
              <a:rPr lang="en-US" sz="2800" dirty="0"/>
              <a:t>Trend Analysis</a:t>
            </a:r>
            <a:r>
              <a:rPr lang="en-US" sz="2800" baseline="0" dirty="0"/>
              <a:t> and Reporting</a:t>
            </a:r>
          </a:p>
        </p:txBody>
      </p:sp>
      <p:pic>
        <p:nvPicPr>
          <p:cNvPr id="1026" name="Picture 2" descr="O:\REFERENCE\clipart\fire\hhca009j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895600"/>
            <a:ext cx="4436457" cy="30916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O:\REFERENCE\clipart\business\graphup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895600"/>
            <a:ext cx="3910394" cy="30916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413189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Alerts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90600" y="1676400"/>
            <a:ext cx="7543800" cy="4648200"/>
          </a:xfrm>
        </p:spPr>
        <p:txBody>
          <a:bodyPr/>
          <a:lstStyle/>
          <a:p>
            <a:r>
              <a:rPr lang="en-US" dirty="0"/>
              <a:t>Crying</a:t>
            </a:r>
            <a:r>
              <a:rPr lang="en-US" baseline="0" dirty="0"/>
              <a:t> “wolf” not good – don’t overwhelm operators with stream of minor alerts</a:t>
            </a:r>
          </a:p>
          <a:p>
            <a:r>
              <a:rPr lang="en-US" baseline="0" dirty="0"/>
              <a:t>Judge operational value of information</a:t>
            </a:r>
          </a:p>
          <a:p>
            <a:r>
              <a:rPr lang="en-US" baseline="0" dirty="0"/>
              <a:t>Out-of-band monitoring can detect errors undetectable by monitored system itself</a:t>
            </a:r>
          </a:p>
          <a:p>
            <a:r>
              <a:rPr lang="en-US" dirty="0"/>
              <a:t>Alerts: </a:t>
            </a:r>
            <a:r>
              <a:rPr lang="en-US" baseline="0" dirty="0"/>
              <a:t>email, pager, phone, SMS</a:t>
            </a:r>
          </a:p>
          <a:p>
            <a:r>
              <a:rPr lang="en-US" dirty="0"/>
              <a:t>Human Machine Interface (HMI)</a:t>
            </a:r>
          </a:p>
          <a:p>
            <a:pPr lvl="1"/>
            <a:r>
              <a:rPr lang="en-US" baseline="0" dirty="0"/>
              <a:t>Situational awareness</a:t>
            </a:r>
          </a:p>
          <a:p>
            <a:pPr lvl="1"/>
            <a:r>
              <a:rPr lang="en-US" dirty="0"/>
              <a:t>Virtual buttons, meters, graphs</a:t>
            </a:r>
          </a:p>
          <a:p>
            <a:pPr lvl="1"/>
            <a:r>
              <a:rPr lang="en-US" baseline="0" dirty="0"/>
              <a:t>Management</a:t>
            </a:r>
            <a:r>
              <a:rPr lang="en-US" dirty="0"/>
              <a:t> dashboard to report on ignored alerts</a:t>
            </a:r>
          </a:p>
        </p:txBody>
      </p:sp>
    </p:spTree>
    <p:extLst>
      <p:ext uri="{BB962C8B-B14F-4D97-AF65-F5344CB8AC3E}">
        <p14:creationId xmlns:p14="http://schemas.microsoft.com/office/powerpoint/2010/main" val="10400974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Purpose of Monitoring &amp; Control Systems</a:t>
            </a:r>
          </a:p>
        </p:txBody>
      </p:sp>
      <p:sp>
        <p:nvSpPr>
          <p:cNvPr id="977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371600"/>
            <a:ext cx="7162800" cy="5029200"/>
          </a:xfrm>
        </p:spPr>
        <p:txBody>
          <a:bodyPr/>
          <a:lstStyle/>
          <a:p>
            <a:r>
              <a:rPr lang="en-US" dirty="0"/>
              <a:t>Who is doing what when?</a:t>
            </a:r>
          </a:p>
          <a:p>
            <a:r>
              <a:rPr lang="en-US" dirty="0"/>
              <a:t>Can contribute to self-regulation</a:t>
            </a:r>
          </a:p>
          <a:p>
            <a:pPr lvl="1"/>
            <a:r>
              <a:rPr lang="en-US" dirty="0"/>
              <a:t>Knowing that actions are </a:t>
            </a:r>
            <a:br>
              <a:rPr lang="en-US" dirty="0"/>
            </a:br>
            <a:r>
              <a:rPr lang="en-US" dirty="0"/>
              <a:t>monitored can reduce harmful </a:t>
            </a:r>
            <a:br>
              <a:rPr lang="en-US" dirty="0"/>
            </a:br>
            <a:r>
              <a:rPr lang="en-US" dirty="0"/>
              <a:t>behavior</a:t>
            </a:r>
          </a:p>
          <a:p>
            <a:pPr lvl="1"/>
            <a:r>
              <a:rPr lang="en-US" dirty="0"/>
              <a:t>Increases </a:t>
            </a:r>
            <a:r>
              <a:rPr lang="en-US" i="1" dirty="0"/>
              <a:t>self-awareness</a:t>
            </a:r>
          </a:p>
          <a:p>
            <a:r>
              <a:rPr lang="en-US" dirty="0"/>
              <a:t>Provide information for controlling </a:t>
            </a:r>
            <a:br>
              <a:rPr lang="en-US" dirty="0"/>
            </a:br>
            <a:r>
              <a:rPr lang="en-US" dirty="0"/>
              <a:t>system</a:t>
            </a:r>
          </a:p>
          <a:p>
            <a:pPr lvl="1"/>
            <a:r>
              <a:rPr lang="en-US" dirty="0"/>
              <a:t>Limiting access in response to observations</a:t>
            </a:r>
          </a:p>
          <a:p>
            <a:pPr lvl="1"/>
            <a:r>
              <a:rPr lang="en-US" dirty="0"/>
              <a:t>Changing conditions in response to trends</a:t>
            </a:r>
          </a:p>
          <a:p>
            <a:r>
              <a:rPr lang="en-US" dirty="0"/>
              <a:t>Serve forensic investigations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6934200" y="990600"/>
            <a:ext cx="1965325" cy="3048000"/>
            <a:chOff x="4368" y="624"/>
            <a:chExt cx="1238" cy="1920"/>
          </a:xfrm>
        </p:grpSpPr>
        <p:pic>
          <p:nvPicPr>
            <p:cNvPr id="977924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68" y="624"/>
              <a:ext cx="1238" cy="172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977925" name="Text Box 5"/>
            <p:cNvSpPr txBox="1">
              <a:spLocks noChangeArrowheads="1"/>
            </p:cNvSpPr>
            <p:nvPr/>
          </p:nvSpPr>
          <p:spPr bwMode="auto">
            <a:xfrm>
              <a:off x="4368" y="2352"/>
              <a:ext cx="1177" cy="19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u="sng">
                  <a:latin typeface="Arial Narrow" pitchFamily="34" charset="0"/>
                </a:rPr>
                <a:t>http://tinyurl.com/2o9frb</a:t>
              </a:r>
            </a:p>
          </p:txBody>
        </p:sp>
      </p:grp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Trend Analysis and Reporting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Analyze pace of security improvements</a:t>
            </a:r>
          </a:p>
          <a:p>
            <a:r>
              <a:rPr lang="en-US" dirty="0"/>
              <a:t>Consistency of internal controls</a:t>
            </a:r>
          </a:p>
          <a:p>
            <a:r>
              <a:rPr lang="en-US" dirty="0"/>
              <a:t>Peaks in violation of security policies between audits – danger sign</a:t>
            </a:r>
          </a:p>
          <a:p>
            <a:r>
              <a:rPr lang="en-US" dirty="0"/>
              <a:t>Chargeback (discussed earlier) can spark serious examination of trends</a:t>
            </a:r>
          </a:p>
          <a:p>
            <a:r>
              <a:rPr lang="en-US" dirty="0"/>
              <a:t>Exception reports identify anomalies</a:t>
            </a:r>
          </a:p>
        </p:txBody>
      </p:sp>
    </p:spTree>
    <p:extLst>
      <p:ext uri="{BB962C8B-B14F-4D97-AF65-F5344CB8AC3E}">
        <p14:creationId xmlns:p14="http://schemas.microsoft.com/office/powerpoint/2010/main" val="401508978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Monitoring and Control 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Industrial Control Systems</a:t>
            </a:r>
          </a:p>
          <a:p>
            <a:r>
              <a:rPr lang="en-US" sz="2800" dirty="0"/>
              <a:t>Mobile Computing</a:t>
            </a:r>
          </a:p>
          <a:p>
            <a:pPr rtl="0" eaLnBrk="0" fontAlgn="base" hangingPunct="0"/>
            <a:r>
              <a:rPr lang="en-US" sz="2800" dirty="0"/>
              <a:t>Virtualization</a:t>
            </a:r>
          </a:p>
        </p:txBody>
      </p:sp>
    </p:spTree>
    <p:extLst>
      <p:ext uri="{BB962C8B-B14F-4D97-AF65-F5344CB8AC3E}">
        <p14:creationId xmlns:p14="http://schemas.microsoft.com/office/powerpoint/2010/main" val="41293841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Industrial Control Systems (ICS)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Distributed Control Systems (DCS)</a:t>
            </a:r>
          </a:p>
          <a:p>
            <a:pPr lvl="1"/>
            <a:r>
              <a:rPr lang="en-US" dirty="0"/>
              <a:t>Relatively autonomous, little human interaction</a:t>
            </a:r>
          </a:p>
          <a:p>
            <a:pPr lvl="1"/>
            <a:r>
              <a:rPr lang="en-US" dirty="0"/>
              <a:t>E.g., oil refineries</a:t>
            </a:r>
          </a:p>
          <a:p>
            <a:r>
              <a:rPr lang="en-US" baseline="0" dirty="0"/>
              <a:t>Supervisory control and data acquisition (</a:t>
            </a:r>
            <a:r>
              <a:rPr lang="en-US" sz="2400" b="1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SCADA</a:t>
            </a:r>
            <a:r>
              <a:rPr lang="en-US" sz="2400" b="1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pPr lvl="1"/>
            <a:r>
              <a:rPr lang="en-US" baseline="0" dirty="0"/>
              <a:t>Extensive HMI</a:t>
            </a:r>
          </a:p>
          <a:p>
            <a:pPr lvl="1"/>
            <a:r>
              <a:rPr lang="en-US" dirty="0"/>
              <a:t>Direct communication with programmable logic controllers (PLCs)</a:t>
            </a:r>
            <a:endParaRPr lang="en-US" baseline="0" dirty="0"/>
          </a:p>
          <a:p>
            <a:pPr lvl="1"/>
            <a:r>
              <a:rPr lang="en-US" baseline="0" dirty="0"/>
              <a:t>Increasing use of networking</a:t>
            </a:r>
          </a:p>
          <a:p>
            <a:pPr lvl="1"/>
            <a:r>
              <a:rPr lang="en-US" dirty="0"/>
              <a:t>Often unsecured logically and physically</a:t>
            </a:r>
          </a:p>
        </p:txBody>
      </p:sp>
    </p:spTree>
    <p:extLst>
      <p:ext uri="{BB962C8B-B14F-4D97-AF65-F5344CB8AC3E}">
        <p14:creationId xmlns:p14="http://schemas.microsoft.com/office/powerpoint/2010/main" val="54701179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Mobile Computing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90600" y="1066800"/>
            <a:ext cx="7848600" cy="5486400"/>
          </a:xfrm>
        </p:spPr>
        <p:txBody>
          <a:bodyPr/>
          <a:lstStyle/>
          <a:p>
            <a:r>
              <a:rPr lang="en-US" dirty="0"/>
              <a:t>Data in transit</a:t>
            </a:r>
          </a:p>
          <a:p>
            <a:pPr lvl="1"/>
            <a:r>
              <a:rPr lang="en-US" dirty="0"/>
              <a:t>To/from PCs, laptops, tablets, phones &amp; radio-frequency identification (RFID) systems</a:t>
            </a:r>
          </a:p>
          <a:p>
            <a:pPr lvl="1"/>
            <a:r>
              <a:rPr lang="en-US" dirty="0"/>
              <a:t>Often over unsecured channels</a:t>
            </a:r>
          </a:p>
          <a:p>
            <a:pPr lvl="1"/>
            <a:r>
              <a:rPr lang="en-US" dirty="0"/>
              <a:t>Must move to virtual private networks (VPNs)</a:t>
            </a:r>
          </a:p>
          <a:p>
            <a:r>
              <a:rPr lang="en-US" dirty="0"/>
              <a:t>Data at rest</a:t>
            </a:r>
          </a:p>
          <a:p>
            <a:pPr lvl="1"/>
            <a:r>
              <a:rPr lang="en-US" dirty="0"/>
              <a:t>In PCs, laptops, tablet and phones</a:t>
            </a:r>
          </a:p>
          <a:p>
            <a:pPr lvl="1"/>
            <a:r>
              <a:rPr lang="en-US" dirty="0"/>
              <a:t>Often unsecured</a:t>
            </a:r>
          </a:p>
          <a:p>
            <a:pPr lvl="1"/>
            <a:r>
              <a:rPr lang="en-US" dirty="0"/>
              <a:t>Must move to data encryption</a:t>
            </a:r>
          </a:p>
          <a:p>
            <a:r>
              <a:rPr lang="en-US" dirty="0"/>
              <a:t>BYOD: Bring Your Own Device</a:t>
            </a:r>
          </a:p>
          <a:p>
            <a:pPr lvl="1"/>
            <a:r>
              <a:rPr lang="en-US" dirty="0"/>
              <a:t>Increasing complexity for sysadmins</a:t>
            </a:r>
          </a:p>
          <a:p>
            <a:pPr lvl="1"/>
            <a:r>
              <a:rPr lang="en-US" dirty="0"/>
              <a:t>Wide range of hardware &amp; software to monitor &amp; control</a:t>
            </a:r>
          </a:p>
        </p:txBody>
      </p:sp>
    </p:spTree>
    <p:extLst>
      <p:ext uri="{BB962C8B-B14F-4D97-AF65-F5344CB8AC3E}">
        <p14:creationId xmlns:p14="http://schemas.microsoft.com/office/powerpoint/2010/main" val="99943740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Virtualization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90600" y="990600"/>
            <a:ext cx="7848600" cy="5486400"/>
          </a:xfrm>
        </p:spPr>
        <p:txBody>
          <a:bodyPr/>
          <a:lstStyle/>
          <a:p>
            <a:r>
              <a:rPr lang="en-US" dirty="0"/>
              <a:t>Virtualization supports hardware sharing</a:t>
            </a:r>
          </a:p>
          <a:p>
            <a:pPr lvl="1"/>
            <a:r>
              <a:rPr lang="en-US" dirty="0"/>
              <a:t>Physical hardware</a:t>
            </a:r>
          </a:p>
          <a:p>
            <a:pPr lvl="1"/>
            <a:r>
              <a:rPr lang="en-US" dirty="0"/>
              <a:t>Virtualization interface (VI)</a:t>
            </a:r>
          </a:p>
          <a:p>
            <a:pPr lvl="1"/>
            <a:r>
              <a:rPr lang="en-US" dirty="0"/>
              <a:t>Virtual machines (VMs)</a:t>
            </a:r>
          </a:p>
          <a:p>
            <a:pPr lvl="2"/>
            <a:r>
              <a:rPr lang="en-US" dirty="0"/>
              <a:t>Entire operating systems or</a:t>
            </a:r>
          </a:p>
          <a:p>
            <a:pPr lvl="2"/>
            <a:r>
              <a:rPr lang="en-US" dirty="0"/>
              <a:t>Specific applications</a:t>
            </a:r>
          </a:p>
          <a:p>
            <a:r>
              <a:rPr lang="en-US" dirty="0"/>
              <a:t>Hypervisors can support different VMs</a:t>
            </a:r>
          </a:p>
          <a:p>
            <a:r>
              <a:rPr lang="en-US" dirty="0"/>
              <a:t>Migration</a:t>
            </a:r>
          </a:p>
          <a:p>
            <a:pPr lvl="1"/>
            <a:r>
              <a:rPr lang="en-US" dirty="0"/>
              <a:t>VMs can move from hardware device to device</a:t>
            </a:r>
          </a:p>
          <a:p>
            <a:pPr lvl="1"/>
            <a:r>
              <a:rPr lang="en-US" dirty="0"/>
              <a:t>Must define and monitor security policies </a:t>
            </a:r>
          </a:p>
          <a:p>
            <a:pPr lvl="2"/>
            <a:r>
              <a:rPr lang="en-US" dirty="0"/>
              <a:t>E.g., could prohibit hypervisor from managing internal, high-security systems &amp; public, low-security systems on same hosts</a:t>
            </a:r>
          </a:p>
        </p:txBody>
      </p:sp>
    </p:spTree>
    <p:extLst>
      <p:ext uri="{BB962C8B-B14F-4D97-AF65-F5344CB8AC3E}">
        <p14:creationId xmlns:p14="http://schemas.microsoft.com/office/powerpoint/2010/main" val="125095526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194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152400"/>
            <a:ext cx="7162800" cy="838200"/>
          </a:xfrm>
        </p:spPr>
        <p:txBody>
          <a:bodyPr/>
          <a:lstStyle/>
          <a:p>
            <a:r>
              <a:rPr lang="en-US" dirty="0"/>
              <a:t>Review Questions (1)</a:t>
            </a:r>
          </a:p>
        </p:txBody>
      </p:sp>
      <p:sp>
        <p:nvSpPr>
          <p:cNvPr id="1032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838200"/>
            <a:ext cx="8763000" cy="5867400"/>
          </a:xfrm>
        </p:spPr>
        <p:txBody>
          <a:bodyPr/>
          <a:lstStyle/>
          <a:p>
            <a:pPr marL="457200" indent="-457200">
              <a:lnSpc>
                <a:spcPct val="70000"/>
              </a:lnSpc>
              <a:buFont typeface="Wingdings" pitchFamily="2" charset="2"/>
              <a:buAutoNum type="arabicPeriod"/>
            </a:pPr>
            <a:r>
              <a:rPr lang="en-US" sz="2000" dirty="0"/>
              <a:t>How can monitoring system data contribute to information assurance?</a:t>
            </a:r>
          </a:p>
          <a:p>
            <a:pPr marL="457200" indent="-457200">
              <a:lnSpc>
                <a:spcPct val="70000"/>
              </a:lnSpc>
              <a:buFont typeface="Wingdings" pitchFamily="2" charset="2"/>
              <a:buAutoNum type="arabicPeriod"/>
            </a:pPr>
            <a:r>
              <a:rPr lang="en-US" sz="2000" dirty="0"/>
              <a:t>Which type of log file record includes information about the following events and how can you use these records for IA purposes?</a:t>
            </a:r>
          </a:p>
          <a:p>
            <a:pPr marL="914400" lvl="1" indent="-457200">
              <a:lnSpc>
                <a:spcPct val="70000"/>
              </a:lnSpc>
              <a:buFont typeface="Wingdings" pitchFamily="2" charset="2"/>
              <a:buAutoNum type="alphaLcParenR"/>
            </a:pPr>
            <a:r>
              <a:rPr lang="en-GB" sz="2000" dirty="0"/>
              <a:t>When the system started?</a:t>
            </a:r>
          </a:p>
          <a:p>
            <a:pPr marL="914400" lvl="1" indent="-457200">
              <a:lnSpc>
                <a:spcPct val="70000"/>
              </a:lnSpc>
              <a:buFont typeface="Wingdings" pitchFamily="2" charset="2"/>
              <a:buAutoNum type="alphaLcParenR"/>
            </a:pPr>
            <a:r>
              <a:rPr lang="en-GB" sz="2000" dirty="0"/>
              <a:t>When the system stopped?</a:t>
            </a:r>
          </a:p>
          <a:p>
            <a:pPr marL="914400" lvl="1" indent="-457200">
              <a:lnSpc>
                <a:spcPct val="70000"/>
              </a:lnSpc>
              <a:buFont typeface="Wingdings" pitchFamily="2" charset="2"/>
              <a:buAutoNum type="alphaLcParenR"/>
            </a:pPr>
            <a:r>
              <a:rPr lang="en-GB" sz="2000" dirty="0"/>
              <a:t>Who launched a process and when?</a:t>
            </a:r>
          </a:p>
          <a:p>
            <a:pPr marL="914400" lvl="1" indent="-457200">
              <a:lnSpc>
                <a:spcPct val="70000"/>
              </a:lnSpc>
              <a:buFont typeface="Wingdings" pitchFamily="2" charset="2"/>
              <a:buAutoNum type="alphaLcParenR"/>
            </a:pPr>
            <a:r>
              <a:rPr lang="en-GB" sz="2000" dirty="0"/>
              <a:t>Total amount of various system resources (CPU, I/O, swaps of VM, maximum priority, etc.) used by a process during its lifetime?</a:t>
            </a:r>
          </a:p>
          <a:p>
            <a:pPr marL="914400" lvl="1" indent="-457200">
              <a:lnSpc>
                <a:spcPct val="70000"/>
              </a:lnSpc>
              <a:buFont typeface="Wingdings" pitchFamily="2" charset="2"/>
              <a:buAutoNum type="alphaLcParenR"/>
            </a:pPr>
            <a:r>
              <a:rPr lang="en-GB" sz="2000" dirty="0"/>
              <a:t>Who started a session on the system and when?</a:t>
            </a:r>
          </a:p>
          <a:p>
            <a:pPr marL="914400" lvl="1" indent="-457200">
              <a:lnSpc>
                <a:spcPct val="70000"/>
              </a:lnSpc>
              <a:buFont typeface="Wingdings" pitchFamily="2" charset="2"/>
              <a:buAutoNum type="alphaLcParenR"/>
            </a:pPr>
            <a:r>
              <a:rPr lang="en-GB" sz="2000" dirty="0"/>
              <a:t>Total system activity carried out by a user during a session?</a:t>
            </a:r>
          </a:p>
          <a:p>
            <a:pPr marL="914400" lvl="1" indent="-457200">
              <a:lnSpc>
                <a:spcPct val="70000"/>
              </a:lnSpc>
              <a:buFont typeface="Wingdings" pitchFamily="2" charset="2"/>
              <a:buAutoNum type="alphaLcParenR"/>
            </a:pPr>
            <a:r>
              <a:rPr lang="en-GB" sz="2000" dirty="0"/>
              <a:t>Number of bad passwords entered during logon attempts?</a:t>
            </a:r>
          </a:p>
          <a:p>
            <a:pPr marL="914400" lvl="1" indent="-457200">
              <a:lnSpc>
                <a:spcPct val="70000"/>
              </a:lnSpc>
              <a:buFont typeface="Wingdings" pitchFamily="2" charset="2"/>
              <a:buAutoNum type="alphaLcParenR"/>
            </a:pPr>
            <a:r>
              <a:rPr lang="en-GB" sz="2000" dirty="0"/>
              <a:t>Who opened which file at what time for which purposes?</a:t>
            </a:r>
          </a:p>
          <a:p>
            <a:pPr marL="914400" lvl="1" indent="-457200">
              <a:lnSpc>
                <a:spcPct val="70000"/>
              </a:lnSpc>
              <a:buFont typeface="Wingdings" pitchFamily="2" charset="2"/>
              <a:buAutoNum type="alphaLcParenR"/>
            </a:pPr>
            <a:r>
              <a:rPr lang="en-GB" sz="2000" dirty="0"/>
              <a:t>How much I/O a specific file was involved in while it was open?</a:t>
            </a:r>
          </a:p>
          <a:p>
            <a:pPr marL="914400" lvl="1" indent="-457200">
              <a:lnSpc>
                <a:spcPct val="70000"/>
              </a:lnSpc>
              <a:buFont typeface="Wingdings" pitchFamily="2" charset="2"/>
              <a:buAutoNum type="alphaLcParenR"/>
            </a:pPr>
            <a:r>
              <a:rPr lang="en-GB" sz="2000" dirty="0"/>
              <a:t>Who tried to access files in unauthorized ways?</a:t>
            </a:r>
          </a:p>
          <a:p>
            <a:pPr marL="914400" lvl="1" indent="-457200">
              <a:lnSpc>
                <a:spcPct val="70000"/>
              </a:lnSpc>
              <a:buFont typeface="Wingdings" pitchFamily="2" charset="2"/>
              <a:buAutoNum type="alphaLcParenR"/>
            </a:pPr>
            <a:r>
              <a:rPr lang="en-GB" sz="2000" dirty="0"/>
              <a:t>Detailed records of exactly what information was written into a database?</a:t>
            </a:r>
          </a:p>
          <a:p>
            <a:pPr marL="914400" lvl="1" indent="-457200">
              <a:lnSpc>
                <a:spcPct val="70000"/>
              </a:lnSpc>
              <a:buFont typeface="Wingdings" pitchFamily="2" charset="2"/>
              <a:buAutoNum type="alphaLcParenR"/>
            </a:pPr>
            <a:r>
              <a:rPr lang="en-GB" sz="2000" dirty="0"/>
              <a:t>What messages were sent to the system operator?</a:t>
            </a:r>
          </a:p>
          <a:p>
            <a:pPr marL="914400" lvl="1" indent="-457200">
              <a:lnSpc>
                <a:spcPct val="70000"/>
              </a:lnSpc>
              <a:buFont typeface="Wingdings" pitchFamily="2" charset="2"/>
              <a:buAutoNum type="alphaLcParenR"/>
            </a:pPr>
            <a:r>
              <a:rPr lang="en-GB" sz="2000" dirty="0"/>
              <a:t>Data about Internet connections? </a:t>
            </a:r>
          </a:p>
          <a:p>
            <a:pPr marL="457200" indent="-457200">
              <a:lnSpc>
                <a:spcPct val="70000"/>
              </a:lnSpc>
              <a:buFont typeface="Wingdings" pitchFamily="2" charset="2"/>
              <a:buAutoNum type="arabicPeriod"/>
            </a:pPr>
            <a:endParaRPr lang="en-US" sz="2000" dirty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Questions (2)</a:t>
            </a:r>
          </a:p>
        </p:txBody>
      </p:sp>
      <p:sp>
        <p:nvSpPr>
          <p:cNvPr id="1033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763000" cy="5562600"/>
          </a:xfrm>
        </p:spPr>
        <p:txBody>
          <a:bodyPr/>
          <a:lstStyle/>
          <a:p>
            <a:pPr marL="457200" indent="-457200">
              <a:buFont typeface="Wingdings" pitchFamily="2" charset="2"/>
              <a:buAutoNum type="arabicPeriod" startAt="3"/>
            </a:pPr>
            <a:r>
              <a:rPr lang="en-US"/>
              <a:t>Why do most sites no longer worry about the disk space consumed by log files?</a:t>
            </a:r>
          </a:p>
          <a:p>
            <a:pPr marL="457200" indent="-457200">
              <a:buFont typeface="Wingdings" pitchFamily="2" charset="2"/>
              <a:buAutoNum type="arabicPeriod" startAt="3"/>
            </a:pPr>
            <a:r>
              <a:rPr lang="en-US"/>
              <a:t>Whom should you consult when deciding on how long to keep log files?  Why?</a:t>
            </a:r>
          </a:p>
          <a:p>
            <a:pPr marL="457200" indent="-457200">
              <a:buFont typeface="Wingdings" pitchFamily="2" charset="2"/>
              <a:buAutoNum type="arabicPeriod" startAt="3"/>
            </a:pPr>
            <a:r>
              <a:rPr lang="en-US"/>
              <a:t>What are exception reports and why do we need them?</a:t>
            </a:r>
          </a:p>
          <a:p>
            <a:pPr marL="457200" indent="-457200">
              <a:buFont typeface="Wingdings" pitchFamily="2" charset="2"/>
              <a:buAutoNum type="arabicPeriod" startAt="3"/>
            </a:pPr>
            <a:r>
              <a:rPr lang="en-US"/>
              <a:t>How can chargeback systems help us improve IA?</a:t>
            </a:r>
          </a:p>
          <a:p>
            <a:pPr marL="457200" indent="-457200">
              <a:buFont typeface="Wingdings" pitchFamily="2" charset="2"/>
              <a:buAutoNum type="arabicPeriod" startAt="3"/>
            </a:pPr>
            <a:r>
              <a:rPr lang="en-US"/>
              <a:t>What mechanisms are there to protect log files against tampering?</a:t>
            </a:r>
          </a:p>
          <a:p>
            <a:pPr marL="457200" indent="-457200">
              <a:buFont typeface="Wingdings" pitchFamily="2" charset="2"/>
              <a:buAutoNum type="arabicPeriod" startAt="3"/>
            </a:pPr>
            <a:r>
              <a:rPr lang="en-US"/>
              <a:t>Why are memory dumps highly sensitive from an IA perspective?</a:t>
            </a:r>
          </a:p>
          <a:p>
            <a:pPr marL="457200" indent="-457200">
              <a:buFont typeface="Wingdings" pitchFamily="2" charset="2"/>
              <a:buAutoNum type="arabicPeriod" startAt="3"/>
            </a:pPr>
            <a:r>
              <a:rPr lang="en-US"/>
              <a:t>Why do we need special diagnostic utilities to navigate through today’s memory dumps?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036" name="Rectangle 4"/>
          <p:cNvSpPr>
            <a:spLocks noGrp="1" noChangeArrowheads="1"/>
          </p:cNvSpPr>
          <p:nvPr>
            <p:ph type="title"/>
          </p:nvPr>
        </p:nvSpPr>
        <p:spPr>
          <a:xfrm>
            <a:off x="990600" y="152400"/>
            <a:ext cx="7162800" cy="5334000"/>
          </a:xfrm>
        </p:spPr>
        <p:txBody>
          <a:bodyPr/>
          <a:lstStyle/>
          <a:p>
            <a:pPr algn="ctr"/>
            <a:r>
              <a:rPr lang="en-US" sz="8000" dirty="0"/>
              <a:t>Now go and study</a:t>
            </a:r>
          </a:p>
        </p:txBody>
      </p:sp>
    </p:spTree>
  </p:cSld>
  <p:clrMapOvr>
    <a:masterClrMapping/>
  </p:clrMapOvr>
  <p:transition>
    <p:zo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8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Controlling </a:t>
            </a:r>
            <a:r>
              <a:rPr lang="en-US" dirty="0" err="1"/>
              <a:t>vs</a:t>
            </a:r>
            <a:r>
              <a:rPr lang="en-US" dirty="0"/>
              <a:t> Monitoring (1)</a:t>
            </a:r>
          </a:p>
        </p:txBody>
      </p:sp>
      <p:sp>
        <p:nvSpPr>
          <p:cNvPr id="978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219200"/>
            <a:ext cx="7162800" cy="5105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/>
              <a:t>Monitoring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Periodically checking </a:t>
            </a:r>
            <a:br>
              <a:rPr lang="en-US" dirty="0"/>
            </a:br>
            <a:r>
              <a:rPr lang="en-US" dirty="0"/>
              <a:t>aspects of operating </a:t>
            </a:r>
            <a:br>
              <a:rPr lang="en-US" dirty="0"/>
            </a:br>
            <a:r>
              <a:rPr lang="en-US" dirty="0"/>
              <a:t>environment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Encourages constant </a:t>
            </a:r>
            <a:br>
              <a:rPr lang="en-US" dirty="0"/>
            </a:br>
            <a:r>
              <a:rPr lang="en-US" dirty="0"/>
              <a:t>awareness and vigilance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Spot anomalies or trends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Predict and prevent problems and attacks</a:t>
            </a:r>
          </a:p>
          <a:p>
            <a:pPr>
              <a:lnSpc>
                <a:spcPct val="80000"/>
              </a:lnSpc>
            </a:pPr>
            <a:r>
              <a:rPr lang="en-US" dirty="0"/>
              <a:t>Control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In this context, refers to </a:t>
            </a:r>
            <a:br>
              <a:rPr lang="en-US" dirty="0"/>
            </a:br>
            <a:r>
              <a:rPr lang="en-US" dirty="0"/>
              <a:t>comparing observations with </a:t>
            </a:r>
            <a:br>
              <a:rPr lang="en-US" dirty="0"/>
            </a:br>
            <a:r>
              <a:rPr lang="en-US" dirty="0"/>
              <a:t>policies and standards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May be referred to as </a:t>
            </a:r>
            <a:r>
              <a:rPr lang="en-US" i="1" dirty="0"/>
              <a:t>audits </a:t>
            </a:r>
            <a:r>
              <a:rPr lang="en-US" dirty="0"/>
              <a:t>or</a:t>
            </a:r>
            <a:r>
              <a:rPr lang="en-US" i="1" dirty="0"/>
              <a:t> assessments</a:t>
            </a:r>
          </a:p>
        </p:txBody>
      </p:sp>
      <p:pic>
        <p:nvPicPr>
          <p:cNvPr id="9789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4267200"/>
            <a:ext cx="2514600" cy="2447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7894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990600"/>
            <a:ext cx="2514600" cy="26774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Controlling </a:t>
            </a:r>
            <a:r>
              <a:rPr lang="en-US" dirty="0" err="1"/>
              <a:t>vs</a:t>
            </a:r>
            <a:r>
              <a:rPr lang="en-US" dirty="0"/>
              <a:t> Monitoring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763000" cy="5410200"/>
          </a:xfrm>
        </p:spPr>
        <p:txBody>
          <a:bodyPr/>
          <a:lstStyle/>
          <a:p>
            <a:r>
              <a:rPr lang="en-US" dirty="0"/>
              <a:t>Monitoring modalities</a:t>
            </a:r>
          </a:p>
          <a:p>
            <a:pPr lvl="1"/>
            <a:r>
              <a:rPr lang="en-US" dirty="0"/>
              <a:t>Continuous Mode</a:t>
            </a:r>
          </a:p>
          <a:p>
            <a:pPr lvl="2"/>
            <a:r>
              <a:rPr lang="en-US" dirty="0"/>
              <a:t>Real-time</a:t>
            </a:r>
          </a:p>
          <a:p>
            <a:pPr lvl="2"/>
            <a:r>
              <a:rPr lang="en-US" dirty="0"/>
              <a:t>Firewalls, IDS, IPS, </a:t>
            </a:r>
            <a:br>
              <a:rPr lang="en-US" dirty="0"/>
            </a:br>
            <a:r>
              <a:rPr lang="en-US" dirty="0"/>
              <a:t>Anti-malware</a:t>
            </a:r>
          </a:p>
          <a:p>
            <a:pPr lvl="1"/>
            <a:r>
              <a:rPr lang="en-US" dirty="0"/>
              <a:t>Batch mode</a:t>
            </a:r>
          </a:p>
          <a:p>
            <a:pPr lvl="2"/>
            <a:r>
              <a:rPr lang="en-US" dirty="0"/>
              <a:t>Periodic analysis</a:t>
            </a:r>
          </a:p>
          <a:p>
            <a:pPr lvl="2"/>
            <a:r>
              <a:rPr lang="en-US" dirty="0"/>
              <a:t>Assessments</a:t>
            </a:r>
            <a:r>
              <a:rPr lang="en-US" baseline="0" dirty="0"/>
              <a:t> and audits</a:t>
            </a:r>
          </a:p>
          <a:p>
            <a:r>
              <a:rPr lang="en-US" dirty="0"/>
              <a:t>Controls</a:t>
            </a:r>
          </a:p>
          <a:p>
            <a:pPr lvl="1"/>
            <a:r>
              <a:rPr lang="en-US" dirty="0"/>
              <a:t>CobiT* (CSH6 </a:t>
            </a:r>
            <a:r>
              <a:rPr lang="en-US" dirty="0" err="1"/>
              <a:t>Ch</a:t>
            </a:r>
            <a:r>
              <a:rPr lang="en-US" dirty="0"/>
              <a:t> 44, 49, 53, 54, 67)</a:t>
            </a:r>
          </a:p>
          <a:p>
            <a:pPr lvl="1"/>
            <a:r>
              <a:rPr lang="en-US" dirty="0"/>
              <a:t>Based on well-defined policies</a:t>
            </a:r>
          </a:p>
          <a:p>
            <a:pPr marL="0" indent="0">
              <a:buNone/>
            </a:pPr>
            <a:r>
              <a:rPr lang="en-US" dirty="0"/>
              <a:t>*</a:t>
            </a:r>
            <a:r>
              <a:rPr lang="en-US" sz="1600" dirty="0"/>
              <a:t>Control Objectives for Information and Related Technology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876799" y="1105564"/>
            <a:ext cx="3984371" cy="397443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Control Loop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17575" y="1663700"/>
            <a:ext cx="8074025" cy="4876800"/>
          </a:xfrm>
        </p:spPr>
        <p:txBody>
          <a:bodyPr/>
          <a:lstStyle/>
          <a:p>
            <a:r>
              <a:rPr lang="en-US" dirty="0"/>
              <a:t>Humans usually remain </a:t>
            </a:r>
            <a:br>
              <a:rPr lang="en-US" dirty="0"/>
            </a:br>
            <a:r>
              <a:rPr lang="en-US" dirty="0"/>
              <a:t>in </a:t>
            </a:r>
            <a:r>
              <a:rPr lang="en-US" i="1" dirty="0"/>
              <a:t>control loop</a:t>
            </a:r>
            <a:endParaRPr lang="en-US" dirty="0"/>
          </a:p>
          <a:p>
            <a:pPr lvl="1"/>
            <a:r>
              <a:rPr lang="en-US" dirty="0"/>
              <a:t>Controller</a:t>
            </a:r>
          </a:p>
          <a:p>
            <a:pPr lvl="1"/>
            <a:r>
              <a:rPr lang="en-US" dirty="0"/>
              <a:t>Target system</a:t>
            </a:r>
          </a:p>
          <a:p>
            <a:pPr lvl="1"/>
            <a:r>
              <a:rPr lang="en-US" dirty="0"/>
              <a:t>Bidirectional communication path</a:t>
            </a:r>
          </a:p>
          <a:p>
            <a:pPr lvl="1"/>
            <a:r>
              <a:rPr lang="en-US" dirty="0"/>
              <a:t>Transmitted data</a:t>
            </a:r>
          </a:p>
          <a:p>
            <a:r>
              <a:rPr lang="en-US" dirty="0"/>
              <a:t>Some systems require automated response</a:t>
            </a:r>
          </a:p>
          <a:p>
            <a:pPr lvl="1"/>
            <a:r>
              <a:rPr lang="en-US" dirty="0"/>
              <a:t>E.g., dangerous breaches (gas pipeline) cannot wait for human intervention</a:t>
            </a:r>
          </a:p>
          <a:p>
            <a:pPr lvl="1"/>
            <a:r>
              <a:rPr lang="en-US" dirty="0"/>
              <a:t>But others should be </a:t>
            </a:r>
            <a:r>
              <a:rPr lang="en-US" i="1" dirty="0"/>
              <a:t>open loop</a:t>
            </a:r>
            <a:r>
              <a:rPr lang="en-US" dirty="0"/>
              <a:t> and require supervisory decisions (e.g., patch management)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333"/>
          <a:stretch/>
        </p:blipFill>
        <p:spPr bwMode="auto">
          <a:xfrm>
            <a:off x="5029200" y="152399"/>
            <a:ext cx="3114675" cy="307236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IS 342 Class Notes">
  <a:themeElements>
    <a:clrScheme name="IS 342 Class Notes 9">
      <a:dk1>
        <a:srgbClr val="000000"/>
      </a:dk1>
      <a:lt1>
        <a:srgbClr val="FFFFFF"/>
      </a:lt1>
      <a:dk2>
        <a:srgbClr val="800000"/>
      </a:dk2>
      <a:lt2>
        <a:srgbClr val="A0A0A0"/>
      </a:lt2>
      <a:accent1>
        <a:srgbClr val="FFFFFF"/>
      </a:accent1>
      <a:accent2>
        <a:srgbClr val="0000FF"/>
      </a:accent2>
      <a:accent3>
        <a:srgbClr val="FFFFFF"/>
      </a:accent3>
      <a:accent4>
        <a:srgbClr val="000000"/>
      </a:accent4>
      <a:accent5>
        <a:srgbClr val="FFFFFF"/>
      </a:accent5>
      <a:accent6>
        <a:srgbClr val="0000E7"/>
      </a:accent6>
      <a:hlink>
        <a:srgbClr val="000000"/>
      </a:hlink>
      <a:folHlink>
        <a:srgbClr val="000000"/>
      </a:folHlink>
    </a:clrScheme>
    <a:fontScheme name="IS 342 Class Notes">
      <a:majorFont>
        <a:latin typeface="Bookman Old Style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solidFill>
          <a:srgbClr val="FFC000"/>
        </a:solidFill>
        <a:scene3d>
          <a:camera prst="orthographicFront"/>
          <a:lightRig rig="threePt" dir="t"/>
        </a:scene3d>
        <a:sp3d>
          <a:bevelT/>
        </a:sp3d>
      </a:spPr>
      <a:bodyPr wrap="none" rtlCol="0">
        <a:spAutoFit/>
      </a:bodyPr>
      <a:lstStyle>
        <a:defPPr>
          <a:defRPr dirty="0" smtClean="0"/>
        </a:defPPr>
      </a:lstStyle>
    </a:txDef>
  </a:objectDefaults>
  <a:extraClrSchemeLst>
    <a:extraClrScheme>
      <a:clrScheme name="IS 342 Class Not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 342 Class Note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 342 Class Note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 342 Class Note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 342 Class Note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 342 Class Note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 342 Class Note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 342 Class Notes 8">
        <a:dk1>
          <a:srgbClr val="000000"/>
        </a:dk1>
        <a:lt1>
          <a:srgbClr val="FFFFFF"/>
        </a:lt1>
        <a:dk2>
          <a:srgbClr val="FF0000"/>
        </a:dk2>
        <a:lt2>
          <a:srgbClr val="A0A0A0"/>
        </a:lt2>
        <a:accent1>
          <a:srgbClr val="FFFFFF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0000E7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 342 Class Notes 9">
        <a:dk1>
          <a:srgbClr val="000000"/>
        </a:dk1>
        <a:lt1>
          <a:srgbClr val="FFFFFF"/>
        </a:lt1>
        <a:dk2>
          <a:srgbClr val="800000"/>
        </a:dk2>
        <a:lt2>
          <a:srgbClr val="A0A0A0"/>
        </a:lt2>
        <a:accent1>
          <a:srgbClr val="FFFFFF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0000E7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IS 342 Class Notes</Template>
  <TotalTime>1015</TotalTime>
  <Words>4449</Words>
  <Application>Microsoft Office PowerPoint</Application>
  <PresentationFormat>On-screen Show (4:3)</PresentationFormat>
  <Paragraphs>699</Paragraphs>
  <Slides>67</Slides>
  <Notes>67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74" baseType="lpstr">
      <vt:lpstr>Arial</vt:lpstr>
      <vt:lpstr>Arial Narrow</vt:lpstr>
      <vt:lpstr>Bookman Old Style</vt:lpstr>
      <vt:lpstr>Garamond</vt:lpstr>
      <vt:lpstr>Times New Roman</vt:lpstr>
      <vt:lpstr>Wingdings</vt:lpstr>
      <vt:lpstr>IS 342 Class Notes</vt:lpstr>
      <vt:lpstr>Monitoring &amp;  Control Systems</vt:lpstr>
      <vt:lpstr>Topics in CSH6 Ch 53</vt:lpstr>
      <vt:lpstr>Introduction (1)</vt:lpstr>
      <vt:lpstr>Introduction (2)</vt:lpstr>
      <vt:lpstr>Prevention, Detection &amp; Response</vt:lpstr>
      <vt:lpstr>Purpose of Monitoring &amp; Control Systems</vt:lpstr>
      <vt:lpstr>Controlling vs Monitoring (1)</vt:lpstr>
      <vt:lpstr>Controlling vs Monitoring (2)</vt:lpstr>
      <vt:lpstr>Control Loop</vt:lpstr>
      <vt:lpstr>Defining Scope &amp; System Requirements</vt:lpstr>
      <vt:lpstr>Change &amp; Security Implications</vt:lpstr>
      <vt:lpstr>Regulations, Policies &amp; Frameworks</vt:lpstr>
      <vt:lpstr>Change Management</vt:lpstr>
      <vt:lpstr>Configuration Protection</vt:lpstr>
      <vt:lpstr>Performance Considerations</vt:lpstr>
      <vt:lpstr>Volume Considerations</vt:lpstr>
      <vt:lpstr>System Models</vt:lpstr>
      <vt:lpstr>Internal, 1:1, 1:N, Distributed</vt:lpstr>
      <vt:lpstr>Automation &amp; HMI</vt:lpstr>
      <vt:lpstr>Snapshots vs Real Time</vt:lpstr>
      <vt:lpstr>Memory Dumps</vt:lpstr>
      <vt:lpstr>Overview of Memory Dumps</vt:lpstr>
      <vt:lpstr>Memory Dumps</vt:lpstr>
      <vt:lpstr>Navigating the Dump Using Exploratory Utilities</vt:lpstr>
      <vt:lpstr>Output to Magnetic Media or Paper</vt:lpstr>
      <vt:lpstr>Diagnostic Utilities</vt:lpstr>
      <vt:lpstr>Memory Dumps</vt:lpstr>
      <vt:lpstr>Security Considerations for Dump Data</vt:lpstr>
      <vt:lpstr>System Tables</vt:lpstr>
      <vt:lpstr>Understanding System Tables</vt:lpstr>
      <vt:lpstr>Targets &amp; Methods of Logging</vt:lpstr>
      <vt:lpstr>Overview of Targets &amp; Methods</vt:lpstr>
      <vt:lpstr>Process Flow &amp; Job Scheduling</vt:lpstr>
      <vt:lpstr>Network Connectivity</vt:lpstr>
      <vt:lpstr>Environmental Concerns</vt:lpstr>
      <vt:lpstr>System State</vt:lpstr>
      <vt:lpstr>System Components</vt:lpstr>
      <vt:lpstr>Process Activities</vt:lpstr>
      <vt:lpstr>File System</vt:lpstr>
      <vt:lpstr>Access Controls</vt:lpstr>
      <vt:lpstr>Log Management</vt:lpstr>
      <vt:lpstr>Log Generation</vt:lpstr>
      <vt:lpstr>Types of Log-File Records</vt:lpstr>
      <vt:lpstr>Data Aggregation and Reduction</vt:lpstr>
      <vt:lpstr>Automation &amp; Resource Allocation</vt:lpstr>
      <vt:lpstr>Log Record Security</vt:lpstr>
      <vt:lpstr>Analyzing Log Files</vt:lpstr>
      <vt:lpstr>Archiving Log Files</vt:lpstr>
      <vt:lpstr>Platform-Specific Programs for Analysis</vt:lpstr>
      <vt:lpstr>Exception Reports</vt:lpstr>
      <vt:lpstr>Artificial Intelligence</vt:lpstr>
      <vt:lpstr>Chargeback Systems</vt:lpstr>
      <vt:lpstr>Protecting Log Files Against Alteration</vt:lpstr>
      <vt:lpstr>Checksums</vt:lpstr>
      <vt:lpstr>Digital Signatures</vt:lpstr>
      <vt:lpstr>Encryption</vt:lpstr>
      <vt:lpstr>Physically Sequestering Media</vt:lpstr>
      <vt:lpstr>Notifications and Reporting</vt:lpstr>
      <vt:lpstr>Alerts</vt:lpstr>
      <vt:lpstr>Trend Analysis and Reporting</vt:lpstr>
      <vt:lpstr>Monitoring and Control Challenges</vt:lpstr>
      <vt:lpstr>Industrial Control Systems (ICS)</vt:lpstr>
      <vt:lpstr>Mobile Computing</vt:lpstr>
      <vt:lpstr>Virtualization</vt:lpstr>
      <vt:lpstr>Review Questions (1)</vt:lpstr>
      <vt:lpstr>Review Questions (2)</vt:lpstr>
      <vt:lpstr>Now go and study</vt:lpstr>
    </vt:vector>
  </TitlesOfParts>
  <Manager>Frank Vanecek, DBA</Manager>
  <Company>Norwich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Monitoring &amp;  Control Systems</dc:title>
  <dc:subject>CSH5 Ch 53</dc:subject>
  <dc:creator>M. E. Kabay, PhD, CISSP-ISSMP</dc:creator>
  <cp:keywords/>
  <dc:description>2015-02-24 CSH6, date, minor updates_x000d_
2013-03-04 updated by MK: reorganized &amp; added missing sections at end_x000d_
2011-03-08 updated by MK_x000d_
“Monitoring and Control Systems”_x000d_
Caleb S. Coggins and _x000d_
Diane E. Levine</dc:description>
  <cp:lastModifiedBy>Mich Kabay</cp:lastModifiedBy>
  <cp:revision>62</cp:revision>
  <cp:lastPrinted>2013-03-04T23:38:39Z</cp:lastPrinted>
  <dcterms:created xsi:type="dcterms:W3CDTF">2005-02-28T20:27:24Z</dcterms:created>
  <dcterms:modified xsi:type="dcterms:W3CDTF">2021-02-05T19:54:29Z</dcterms:modified>
  <cp:category/>
</cp:coreProperties>
</file>