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257" r:id="rId2"/>
    <p:sldId id="634" r:id="rId3"/>
    <p:sldId id="640" r:id="rId4"/>
    <p:sldId id="662" r:id="rId5"/>
    <p:sldId id="639" r:id="rId6"/>
    <p:sldId id="644" r:id="rId7"/>
    <p:sldId id="643" r:id="rId8"/>
    <p:sldId id="664" r:id="rId9"/>
    <p:sldId id="663" r:id="rId10"/>
    <p:sldId id="665" r:id="rId11"/>
    <p:sldId id="666" r:id="rId12"/>
    <p:sldId id="642" r:id="rId13"/>
    <p:sldId id="641" r:id="rId14"/>
    <p:sldId id="638" r:id="rId15"/>
    <p:sldId id="667" r:id="rId16"/>
    <p:sldId id="647" r:id="rId17"/>
    <p:sldId id="668" r:id="rId18"/>
    <p:sldId id="669" r:id="rId19"/>
    <p:sldId id="670" r:id="rId20"/>
    <p:sldId id="646" r:id="rId21"/>
    <p:sldId id="671" r:id="rId22"/>
    <p:sldId id="645" r:id="rId23"/>
    <p:sldId id="637" r:id="rId24"/>
    <p:sldId id="652" r:id="rId25"/>
    <p:sldId id="673" r:id="rId26"/>
    <p:sldId id="651" r:id="rId27"/>
    <p:sldId id="650" r:id="rId28"/>
    <p:sldId id="674" r:id="rId29"/>
    <p:sldId id="649" r:id="rId30"/>
    <p:sldId id="675" r:id="rId31"/>
    <p:sldId id="676" r:id="rId32"/>
    <p:sldId id="679" r:id="rId33"/>
    <p:sldId id="677" r:id="rId34"/>
    <p:sldId id="678" r:id="rId35"/>
    <p:sldId id="648" r:id="rId36"/>
    <p:sldId id="636" r:id="rId37"/>
    <p:sldId id="680" r:id="rId38"/>
    <p:sldId id="681" r:id="rId39"/>
    <p:sldId id="682" r:id="rId40"/>
    <p:sldId id="683" r:id="rId41"/>
    <p:sldId id="685" r:id="rId42"/>
    <p:sldId id="655" r:id="rId43"/>
    <p:sldId id="686" r:id="rId44"/>
    <p:sldId id="654" r:id="rId45"/>
    <p:sldId id="653" r:id="rId46"/>
    <p:sldId id="635" r:id="rId47"/>
    <p:sldId id="661" r:id="rId48"/>
    <p:sldId id="660" r:id="rId49"/>
    <p:sldId id="659" r:id="rId50"/>
    <p:sldId id="658" r:id="rId51"/>
    <p:sldId id="657" r:id="rId52"/>
    <p:sldId id="687" r:id="rId5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9" autoAdjust="0"/>
  </p:normalViewPr>
  <p:slideViewPr>
    <p:cSldViewPr>
      <p:cViewPr varScale="1">
        <p:scale>
          <a:sx n="102" d="100"/>
          <a:sy n="102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94"/>
    </p:cViewPr>
  </p:sorterViewPr>
  <p:notesViewPr>
    <p:cSldViewPr>
      <p:cViewPr varScale="1">
        <p:scale>
          <a:sx n="77" d="100"/>
          <a:sy n="77" d="100"/>
        </p:scale>
        <p:origin x="-398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IS 342 Class Notes</a:t>
            </a:r>
            <a:endParaRPr lang="en-US" dirty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pitchFamily="18" charset="0"/>
              </a:defRPr>
            </a:lvl1pPr>
          </a:lstStyle>
          <a:p>
            <a:r>
              <a:rPr lang="en-US" dirty="0"/>
              <a:t>Copyright © 2013  M. E. Kabay                             </a:t>
            </a:r>
            <a:fld id="{81B74CED-5F9D-4C82-B496-024946DCA3E3}" type="slidenum">
              <a:rPr lang="en-US"/>
              <a:pPr/>
              <a:t>‹#›</a:t>
            </a:fld>
            <a:r>
              <a:rPr lang="en-US" dirty="0"/>
              <a:t>                                            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0545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342  Class Notes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60888"/>
            <a:ext cx="5038725" cy="43195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latin typeface="Garamond" pitchFamily="18" charset="0"/>
              </a:defRPr>
            </a:lvl1pPr>
          </a:lstStyle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1200" y="9121775"/>
            <a:ext cx="105727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>
                <a:latin typeface="Garamond" pitchFamily="18" charset="0"/>
              </a:defRPr>
            </a:lvl1pPr>
          </a:lstStyle>
          <a:p>
            <a:fld id="{06F2249A-0C12-45A8-AF62-71049DBE5AE4}" type="slidenum">
              <a:rPr lang="en-US"/>
              <a:pPr/>
              <a:t>‹#›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701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7C3AE-A545-448E-B236-98C9CD944277}" type="slidenum">
              <a:rPr lang="en-US"/>
              <a:pPr/>
              <a:t>1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53000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 dirty="0"/>
              <a:t>M. E. Kabay, PhD, CISSP -ISSMP</a:t>
            </a:r>
          </a:p>
        </p:txBody>
      </p:sp>
    </p:spTree>
    <p:extLst>
      <p:ext uri="{BB962C8B-B14F-4D97-AF65-F5344CB8AC3E}">
        <p14:creationId xmlns:p14="http://schemas.microsoft.com/office/powerpoint/2010/main" val="2803113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10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39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11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8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12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42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13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89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20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15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8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65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17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3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18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12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19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5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6C7B3-B64B-49B5-A7CB-EFBA32B952BC}" type="slidenum">
              <a:rPr lang="en-US"/>
              <a:pPr/>
              <a:t>2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45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20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0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21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36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22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76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23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776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79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25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037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3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27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51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28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381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29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9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952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30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076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31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915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32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6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33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97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317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35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695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7926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37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030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38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20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39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2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319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40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869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41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443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42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782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43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558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972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45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031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982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47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152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48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106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49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4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5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906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50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045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51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933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52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2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4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7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85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8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41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2005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2249A-0C12-45A8-AF62-71049DBE5AE4}" type="slidenum">
              <a:rPr lang="en-US" smtClean="0"/>
              <a:pPr/>
              <a:t>9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6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48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4DC20157-B66B-4F8C-88CD-27151E2F0D3A}" type="slidenum">
              <a:rPr lang="en-US" sz="1800" smtClean="0"/>
              <a:pPr algn="l"/>
              <a:t>‹#›</a:t>
            </a:fld>
            <a:endParaRPr lang="en-US" sz="1800" dirty="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22638" y="6643688"/>
            <a:ext cx="2520242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</a:t>
            </a:r>
            <a:r>
              <a:rPr lang="en-US" sz="800" b="0" i="1"/>
              <a:t>© 2020 M. E. </a:t>
            </a:r>
            <a:r>
              <a:rPr lang="en-US" sz="800" b="0" i="1" dirty="0"/>
              <a:t>Kabay.  All rights reserved.</a:t>
            </a:r>
          </a:p>
        </p:txBody>
      </p:sp>
      <p:pic>
        <p:nvPicPr>
          <p:cNvPr id="889864" name="Picture 8" descr="NWU_2c_stacked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0"/>
            <a:ext cx="1066800" cy="9318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miss.lib.olemiss.edu:82/record=b103809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o.org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aca.org/Knowledge-Center/COBIT/Pages/Overview.asp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rc.nist.gov/publications/PubsSPs.html" TargetMode="External"/><Relationship Id="rId5" Type="http://schemas.openxmlformats.org/officeDocument/2006/relationships/hyperlink" Target="http://www.itil-officialsite.com/" TargetMode="External"/><Relationship Id="rId4" Type="http://schemas.openxmlformats.org/officeDocument/2006/relationships/hyperlink" Target="http://tinyurl.com/46ul39f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csrc.nist.gov/publications/PubsSPs.html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6600" dirty="0"/>
              <a:t>Security Audits, Standards, &amp; Inspections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3581400"/>
            <a:ext cx="9144000" cy="304800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200" dirty="0"/>
              <a:t>CSH6 Chapter 54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“Security Audits, Standards and Inspections”</a:t>
            </a:r>
          </a:p>
          <a:p>
            <a:pPr algn="ctr">
              <a:buFont typeface="Wingdings" pitchFamily="2" charset="2"/>
              <a:buNone/>
            </a:pPr>
            <a:r>
              <a:rPr lang="en-US" sz="3200" dirty="0"/>
              <a:t>Donald Glass, Chris Davis, John Mason, David Gursky, James Thomas, Wendy Carr, and Diane Levine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ISO/IEC 27001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696200" cy="5257800"/>
          </a:xfrm>
        </p:spPr>
        <p:txBody>
          <a:bodyPr/>
          <a:lstStyle/>
          <a:p>
            <a:r>
              <a:rPr lang="en-US" dirty="0"/>
              <a:t>ISO/IEC 27000: Fundamentals &amp; Vocabulary</a:t>
            </a:r>
          </a:p>
          <a:p>
            <a:r>
              <a:rPr lang="en-US" dirty="0"/>
              <a:t>ISO/IEC 27001:2005. ISMS – Requirements</a:t>
            </a:r>
          </a:p>
          <a:p>
            <a:r>
              <a:rPr lang="en-US" dirty="0"/>
              <a:t>ISO/IEC 27002:2005. Code of Practice for Information Security Management</a:t>
            </a:r>
          </a:p>
          <a:p>
            <a:r>
              <a:rPr lang="en-US" dirty="0"/>
              <a:t>ISO/IEC 27003:2010. ISMS Implementation Guidance</a:t>
            </a:r>
          </a:p>
          <a:p>
            <a:r>
              <a:rPr lang="en-US" dirty="0"/>
              <a:t>ISO/IEC 27004*. Information Security Management Measurement</a:t>
            </a:r>
          </a:p>
          <a:p>
            <a:r>
              <a:rPr lang="en-US" dirty="0"/>
              <a:t>ISO/IEC 27005*. Information Security Risk Management</a:t>
            </a:r>
          </a:p>
          <a:p>
            <a:r>
              <a:rPr lang="en-US" dirty="0"/>
              <a:t>ISO/IEC 27006:2007. Requirements for Bodies Providing Audit and Certification of Information Security Management Systems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7632" y="6119336"/>
            <a:ext cx="4434168" cy="73866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Notes:</a:t>
            </a:r>
          </a:p>
          <a:p>
            <a:pPr algn="l"/>
            <a:r>
              <a:rPr lang="en-US" sz="1400" dirty="0"/>
              <a:t>ISMS = </a:t>
            </a:r>
            <a:r>
              <a:rPr lang="en-US" sz="1400" i="1" dirty="0"/>
              <a:t>information security management system</a:t>
            </a:r>
          </a:p>
          <a:p>
            <a:pPr algn="l"/>
            <a:r>
              <a:rPr lang="en-US" sz="1400" dirty="0"/>
              <a:t>* Under development as of March 2010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ISO/IEC 27001</a:t>
            </a:r>
            <a:r>
              <a:rPr lang="en-US" baseline="0" dirty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848600" cy="5105400"/>
          </a:xfrm>
        </p:spPr>
        <p:txBody>
          <a:bodyPr/>
          <a:lstStyle/>
          <a:p>
            <a:r>
              <a:rPr lang="en-US" dirty="0"/>
              <a:t>ISO/IEC 27001</a:t>
            </a:r>
          </a:p>
          <a:p>
            <a:pPr lvl="1"/>
            <a:r>
              <a:rPr lang="en-US" dirty="0"/>
              <a:t>Similar to OECD guidance on security of IS &amp; NW</a:t>
            </a:r>
          </a:p>
          <a:p>
            <a:pPr lvl="1"/>
            <a:r>
              <a:rPr lang="en-US" dirty="0"/>
              <a:t>Includes PDCA cycle</a:t>
            </a:r>
          </a:p>
          <a:p>
            <a:pPr lvl="2"/>
            <a:r>
              <a:rPr lang="en-US" dirty="0"/>
              <a:t>Plan-Do-Check-Act</a:t>
            </a:r>
          </a:p>
          <a:p>
            <a:pPr lvl="2"/>
            <a:r>
              <a:rPr lang="en-US" dirty="0"/>
              <a:t>Invented by W. Edwards Denning (1950s)</a:t>
            </a:r>
          </a:p>
          <a:p>
            <a:r>
              <a:rPr lang="en-US" dirty="0"/>
              <a:t>Certification</a:t>
            </a:r>
          </a:p>
          <a:p>
            <a:pPr lvl="1"/>
            <a:r>
              <a:rPr lang="en-US" dirty="0"/>
              <a:t>Indicates formal compliance with standards</a:t>
            </a:r>
          </a:p>
          <a:p>
            <a:pPr lvl="1"/>
            <a:r>
              <a:rPr lang="en-US" dirty="0"/>
              <a:t>Business benefits (public visibility to stakeholders)</a:t>
            </a:r>
          </a:p>
          <a:p>
            <a:pPr lvl="1"/>
            <a:r>
              <a:rPr lang="en-US" dirty="0"/>
              <a:t>Operational benefits (fewer errors, better response, greater resilience)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Gramm-Leach Bliley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162800" cy="50292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Financial Services Modernization Act of 1999 = GLBA*</a:t>
            </a:r>
          </a:p>
          <a:p>
            <a:r>
              <a:rPr lang="en-US" dirty="0"/>
              <a:t>Main proposers were Phil Gramm, Jim Leach, and Thomas Bliley, Jr</a:t>
            </a:r>
          </a:p>
          <a:p>
            <a:r>
              <a:rPr lang="en-US" dirty="0"/>
              <a:t>Regulates security of consumers’ </a:t>
            </a:r>
          </a:p>
          <a:p>
            <a:pPr lvl="1"/>
            <a:r>
              <a:rPr lang="en-US" dirty="0"/>
              <a:t>Personal financial information </a:t>
            </a:r>
          </a:p>
          <a:p>
            <a:pPr lvl="1"/>
            <a:r>
              <a:rPr lang="en-US" dirty="0"/>
              <a:t>Nonpublic personal information (NPI)</a:t>
            </a:r>
          </a:p>
          <a:p>
            <a:r>
              <a:rPr lang="en-US" dirty="0"/>
              <a:t>Also governs</a:t>
            </a:r>
          </a:p>
          <a:p>
            <a:pPr lvl="1"/>
            <a:r>
              <a:rPr lang="en-US" dirty="0"/>
              <a:t>Privacy requirements for information</a:t>
            </a:r>
          </a:p>
          <a:p>
            <a:pPr lvl="1"/>
            <a:r>
              <a:rPr lang="en-US" dirty="0"/>
              <a:t>Disclosures to third parties</a:t>
            </a:r>
          </a:p>
          <a:p>
            <a:pPr lvl="1"/>
            <a:r>
              <a:rPr lang="en-US" dirty="0"/>
              <a:t>Prevention of pretexts for information-gathering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7341" y="5943600"/>
            <a:ext cx="3454792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*See also CSH6 Chapter 64:</a:t>
            </a:r>
            <a:br>
              <a:rPr lang="en-US" sz="1800" dirty="0"/>
            </a:br>
            <a:r>
              <a:rPr lang="en-US" sz="1800" dirty="0"/>
              <a:t>US Legal &amp; Regulatory Issues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Auditing Standards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162800" cy="5257800"/>
          </a:xfrm>
        </p:spPr>
        <p:txBody>
          <a:bodyPr/>
          <a:lstStyle/>
          <a:p>
            <a:r>
              <a:rPr lang="en-US" dirty="0"/>
              <a:t>May combine compliance, auditing, risk management into cooperative function</a:t>
            </a:r>
          </a:p>
          <a:p>
            <a:r>
              <a:rPr lang="en-US" dirty="0"/>
              <a:t>Growing managerial acceptance of need for risk management</a:t>
            </a:r>
          </a:p>
          <a:p>
            <a:r>
              <a:rPr lang="en-US" dirty="0"/>
              <a:t>Benefits of regular audits include</a:t>
            </a:r>
          </a:p>
          <a:p>
            <a:pPr lvl="1"/>
            <a:r>
              <a:rPr lang="en-US" dirty="0"/>
              <a:t>Threat identification</a:t>
            </a:r>
          </a:p>
          <a:p>
            <a:pPr lvl="1"/>
            <a:r>
              <a:rPr lang="en-US" dirty="0"/>
              <a:t>Reduced costs through optimization of resource allocation &amp; operations</a:t>
            </a:r>
          </a:p>
          <a:p>
            <a:pPr lvl="1"/>
            <a:r>
              <a:rPr lang="en-US" dirty="0"/>
              <a:t>Support for internal information assurance</a:t>
            </a:r>
          </a:p>
          <a:p>
            <a:pPr lvl="1"/>
            <a:r>
              <a:rPr lang="en-US" dirty="0"/>
              <a:t>Protection against lawsuits through certification &amp; compliance with industry standards</a:t>
            </a:r>
          </a:p>
          <a:p>
            <a:pPr lvl="1"/>
            <a:r>
              <a:rPr lang="en-US" dirty="0"/>
              <a:t>Supporting due diligence claims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SAS* 70 Audits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447800"/>
            <a:ext cx="7162800" cy="4876800"/>
          </a:xfrm>
        </p:spPr>
        <p:txBody>
          <a:bodyPr/>
          <a:lstStyle/>
          <a:p>
            <a:r>
              <a:rPr lang="en-US" sz="2800" dirty="0"/>
              <a:t>Introduction to SAS 70</a:t>
            </a:r>
          </a:p>
          <a:p>
            <a:r>
              <a:rPr lang="en-US" sz="2800" dirty="0"/>
              <a:t>Costs and Benefits of SAS 70 Audits</a:t>
            </a:r>
          </a:p>
          <a:p>
            <a:r>
              <a:rPr lang="en-US" sz="2800" dirty="0"/>
              <a:t>SAS 70 Audits 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6096000"/>
            <a:ext cx="3856569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*Statement of Auditing Standards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SAS 70</a:t>
            </a:r>
            <a:r>
              <a:rPr lang="en-US" baseline="0" dirty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848600" cy="5181600"/>
          </a:xfrm>
        </p:spPr>
        <p:txBody>
          <a:bodyPr/>
          <a:lstStyle/>
          <a:p>
            <a:r>
              <a:rPr lang="en-US" dirty="0"/>
              <a:t>SAS 70 = Statement on Auditing Standards 70</a:t>
            </a:r>
          </a:p>
          <a:p>
            <a:pPr lvl="1"/>
            <a:r>
              <a:rPr lang="en-US" dirty="0"/>
              <a:t>American Institute of Certified Public Accountants (AICPA)</a:t>
            </a:r>
          </a:p>
          <a:p>
            <a:pPr lvl="1"/>
            <a:r>
              <a:rPr lang="en-US" i="1" dirty="0"/>
              <a:t>Reports on the Processing of Transactions Used by Service Organizations</a:t>
            </a:r>
          </a:p>
          <a:p>
            <a:pPr lvl="1"/>
            <a:r>
              <a:rPr lang="en-US" dirty="0"/>
              <a:t>Full text available online</a:t>
            </a:r>
            <a:br>
              <a:rPr lang="en-US" dirty="0"/>
            </a:br>
            <a:r>
              <a:rPr lang="en-US" dirty="0">
                <a:latin typeface="Arial Narrow" pitchFamily="34" charset="0"/>
                <a:hlinkClick r:id="rId3"/>
              </a:rPr>
              <a:t>http://umiss.lib.olemiss.edu:82/record=b1038093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r>
              <a:rPr lang="en-US" dirty="0"/>
              <a:t>Terminology</a:t>
            </a:r>
          </a:p>
          <a:p>
            <a:pPr lvl="1"/>
            <a:r>
              <a:rPr lang="en-US" i="1" dirty="0"/>
              <a:t>Service organization </a:t>
            </a:r>
            <a:r>
              <a:rPr lang="en-US" dirty="0"/>
              <a:t>(provides outsourcing)</a:t>
            </a:r>
          </a:p>
          <a:p>
            <a:pPr lvl="1"/>
            <a:r>
              <a:rPr lang="en-US" i="1" dirty="0"/>
              <a:t>Service auditor</a:t>
            </a:r>
            <a:r>
              <a:rPr lang="en-US" dirty="0"/>
              <a:t> (works for outsourcer)</a:t>
            </a:r>
          </a:p>
          <a:p>
            <a:pPr lvl="1"/>
            <a:r>
              <a:rPr lang="en-US" i="1" dirty="0"/>
              <a:t>User organization</a:t>
            </a:r>
            <a:r>
              <a:rPr lang="en-US" dirty="0"/>
              <a:t> (client)</a:t>
            </a:r>
          </a:p>
          <a:p>
            <a:pPr lvl="1"/>
            <a:r>
              <a:rPr lang="en-US" i="1" dirty="0"/>
              <a:t>Users’ auditors</a:t>
            </a:r>
            <a:r>
              <a:rPr lang="en-US" dirty="0"/>
              <a:t> (works for client)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to SAS 70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20000" cy="5105400"/>
          </a:xfrm>
        </p:spPr>
        <p:txBody>
          <a:bodyPr/>
          <a:lstStyle/>
          <a:p>
            <a:r>
              <a:rPr lang="en-US" dirty="0"/>
              <a:t>SAS 70 audits primary method of evaluating possible outsourcing supplier</a:t>
            </a:r>
          </a:p>
          <a:p>
            <a:r>
              <a:rPr lang="en-US" dirty="0"/>
              <a:t>Outsourcing growing </a:t>
            </a:r>
          </a:p>
          <a:p>
            <a:pPr lvl="1"/>
            <a:r>
              <a:rPr lang="en-US" dirty="0"/>
              <a:t>Reduce costs</a:t>
            </a:r>
          </a:p>
          <a:p>
            <a:pPr lvl="1"/>
            <a:r>
              <a:rPr lang="en-US" dirty="0"/>
              <a:t>Focus on mission-critical function internally</a:t>
            </a:r>
          </a:p>
          <a:p>
            <a:pPr lvl="1"/>
            <a:r>
              <a:rPr lang="en-US" dirty="0"/>
              <a:t>Outsourced functions include</a:t>
            </a:r>
          </a:p>
          <a:p>
            <a:pPr lvl="2"/>
            <a:r>
              <a:rPr lang="en-US" dirty="0"/>
              <a:t>Customer service, help desk</a:t>
            </a:r>
          </a:p>
          <a:p>
            <a:pPr lvl="2"/>
            <a:r>
              <a:rPr lang="en-US" dirty="0"/>
              <a:t>Back-office data processing</a:t>
            </a:r>
          </a:p>
          <a:p>
            <a:pPr lvl="2"/>
            <a:r>
              <a:rPr lang="en-US" dirty="0"/>
              <a:t>Human resources management, benefits</a:t>
            </a:r>
          </a:p>
          <a:p>
            <a:pPr lvl="2"/>
            <a:r>
              <a:rPr lang="en-US" dirty="0"/>
              <a:t>Web site hosting</a:t>
            </a:r>
          </a:p>
          <a:p>
            <a:pPr lvl="2"/>
            <a:r>
              <a:rPr lang="en-US" dirty="0"/>
              <a:t>Claims processing</a:t>
            </a:r>
          </a:p>
          <a:p>
            <a:pPr lvl="2"/>
            <a:r>
              <a:rPr lang="en-US" dirty="0"/>
              <a:t>Finance &amp; accounting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SAS 70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648200"/>
            <a:ext cx="7162800" cy="1905000"/>
          </a:xfrm>
        </p:spPr>
        <p:txBody>
          <a:bodyPr/>
          <a:lstStyle/>
          <a:p>
            <a:r>
              <a:rPr lang="en-US" dirty="0"/>
              <a:t>Type II audits include mandatory tests</a:t>
            </a:r>
          </a:p>
          <a:p>
            <a:r>
              <a:rPr lang="en-US" dirty="0"/>
              <a:t>Type I may not test controls</a:t>
            </a:r>
          </a:p>
          <a:p>
            <a:r>
              <a:rPr lang="en-US" dirty="0"/>
              <a:t>Therefore Type II more expensive but preferable for organizations desiring continuous process improvement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4219" t="11250" r="15625" b="68750"/>
          <a:stretch>
            <a:fillRect/>
          </a:stretch>
        </p:blipFill>
        <p:spPr bwMode="auto">
          <a:xfrm>
            <a:off x="304800" y="990600"/>
            <a:ext cx="8534400" cy="3546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r>
              <a:rPr lang="en-US" baseline="0" dirty="0"/>
              <a:t> to SAS 70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r>
              <a:rPr lang="en-US" dirty="0"/>
              <a:t>Process</a:t>
            </a:r>
          </a:p>
          <a:p>
            <a:pPr lvl="1"/>
            <a:r>
              <a:rPr lang="en-US" dirty="0"/>
              <a:t>Initial assessment</a:t>
            </a:r>
          </a:p>
          <a:p>
            <a:pPr lvl="1"/>
            <a:r>
              <a:rPr lang="en-US" dirty="0"/>
              <a:t>Evaluation</a:t>
            </a:r>
            <a:r>
              <a:rPr lang="en-US" baseline="0" dirty="0"/>
              <a:t> of processing / transaction systems</a:t>
            </a:r>
            <a:r>
              <a:rPr lang="en-US" dirty="0"/>
              <a:t> &amp; </a:t>
            </a:r>
            <a:r>
              <a:rPr lang="en-US" baseline="0" dirty="0"/>
              <a:t>controls</a:t>
            </a:r>
          </a:p>
          <a:p>
            <a:pPr lvl="1"/>
            <a:r>
              <a:rPr lang="en-US" dirty="0"/>
              <a:t>Develop statement of work (SOW)</a:t>
            </a:r>
          </a:p>
          <a:p>
            <a:pPr lvl="1"/>
            <a:r>
              <a:rPr lang="en-US" baseline="0" dirty="0"/>
              <a:t>Present</a:t>
            </a:r>
            <a:r>
              <a:rPr lang="en-US" dirty="0"/>
              <a:t> SOW with estimated</a:t>
            </a:r>
          </a:p>
          <a:p>
            <a:pPr lvl="2"/>
            <a:r>
              <a:rPr lang="en-US" baseline="0" dirty="0"/>
              <a:t>Completion</a:t>
            </a:r>
            <a:r>
              <a:rPr lang="en-US" dirty="0"/>
              <a:t> date</a:t>
            </a:r>
          </a:p>
          <a:p>
            <a:pPr lvl="2"/>
            <a:r>
              <a:rPr lang="en-US" baseline="0" dirty="0"/>
              <a:t>Details</a:t>
            </a:r>
          </a:p>
          <a:p>
            <a:pPr lvl="2"/>
            <a:r>
              <a:rPr lang="en-US" dirty="0"/>
              <a:t>Costs</a:t>
            </a:r>
          </a:p>
          <a:p>
            <a:pPr lvl="1"/>
            <a:r>
              <a:rPr lang="en-US" dirty="0"/>
              <a:t>Interviews with management, technical administrators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r>
              <a:rPr lang="en-US" baseline="0" dirty="0"/>
              <a:t> to SAS 70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/>
              <a:t>Management of audit team</a:t>
            </a:r>
          </a:p>
          <a:p>
            <a:pPr lvl="1"/>
            <a:r>
              <a:rPr lang="en-US" dirty="0"/>
              <a:t>Usually CPA in charge of team</a:t>
            </a:r>
          </a:p>
          <a:p>
            <a:pPr lvl="1"/>
            <a:r>
              <a:rPr lang="en-US" dirty="0"/>
              <a:t>Technical audit lead </a:t>
            </a:r>
          </a:p>
          <a:p>
            <a:pPr lvl="2"/>
            <a:r>
              <a:rPr lang="en-US" dirty="0"/>
              <a:t>Evaluation / testing systems &amp; networks</a:t>
            </a:r>
          </a:p>
          <a:p>
            <a:pPr lvl="1"/>
            <a:r>
              <a:rPr lang="en-US" dirty="0"/>
              <a:t>Application lead</a:t>
            </a:r>
          </a:p>
          <a:p>
            <a:pPr lvl="2"/>
            <a:r>
              <a:rPr lang="en-US" dirty="0"/>
              <a:t>Evaluation</a:t>
            </a:r>
            <a:r>
              <a:rPr lang="en-US" baseline="0" dirty="0"/>
              <a:t> / testing application software</a:t>
            </a:r>
          </a:p>
          <a:p>
            <a:pPr lvl="2"/>
            <a:r>
              <a:rPr lang="en-US" baseline="0" dirty="0"/>
              <a:t>E.g., databases, administrative software</a:t>
            </a:r>
          </a:p>
          <a:p>
            <a:r>
              <a:rPr lang="en-US" dirty="0"/>
              <a:t>Auditors evaluate compliance with internal &amp; external standards</a:t>
            </a:r>
          </a:p>
          <a:p>
            <a:r>
              <a:rPr lang="en-US" baseline="0" dirty="0"/>
              <a:t>Report</a:t>
            </a:r>
            <a:r>
              <a:rPr lang="en-US" dirty="0"/>
              <a:t> on deviations from expectation</a:t>
            </a:r>
            <a:endParaRPr lang="en-US" baseline="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20000" cy="5181600"/>
          </a:xfrm>
        </p:spPr>
        <p:txBody>
          <a:bodyPr/>
          <a:lstStyle/>
          <a:p>
            <a:r>
              <a:rPr lang="en-US" sz="3200" dirty="0"/>
              <a:t>Introduction</a:t>
            </a:r>
          </a:p>
          <a:p>
            <a:r>
              <a:rPr lang="en-US" sz="3200" dirty="0"/>
              <a:t>Auditing Standards</a:t>
            </a:r>
          </a:p>
          <a:p>
            <a:r>
              <a:rPr lang="en-US" sz="3200" dirty="0"/>
              <a:t>SAS 70 Audits</a:t>
            </a:r>
          </a:p>
          <a:p>
            <a:r>
              <a:rPr lang="en-US" sz="3200" dirty="0"/>
              <a:t>Sarbanes-Oxley</a:t>
            </a:r>
          </a:p>
          <a:p>
            <a:r>
              <a:rPr lang="en-US" sz="3200" dirty="0"/>
              <a:t>Addressing Multiple Regulations</a:t>
            </a:r>
          </a:p>
          <a:p>
            <a:pPr lvl="0"/>
            <a:r>
              <a:rPr lang="en-US" sz="3200" dirty="0"/>
              <a:t>Technical Frameworks for IT Audits</a:t>
            </a:r>
          </a:p>
        </p:txBody>
      </p:sp>
      <p:pic>
        <p:nvPicPr>
          <p:cNvPr id="906244" name="Picture 4" descr="MISY00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746460"/>
            <a:ext cx="3200400" cy="2561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Costs and Benefits of SAS 70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848600" cy="4648200"/>
          </a:xfrm>
        </p:spPr>
        <p:txBody>
          <a:bodyPr/>
          <a:lstStyle/>
          <a:p>
            <a:r>
              <a:rPr lang="en-US" dirty="0"/>
              <a:t>Initial SAS 70 audit costs between $25K - $1M</a:t>
            </a:r>
          </a:p>
          <a:p>
            <a:r>
              <a:rPr lang="en-US" dirty="0"/>
              <a:t>Small organization may not find it cost-effective</a:t>
            </a:r>
          </a:p>
          <a:p>
            <a:r>
              <a:rPr lang="en-US" dirty="0"/>
              <a:t>Larger organizations use SAS 70 to comply with GLBA and SOX (Sarbanes-Oxley Act)</a:t>
            </a:r>
          </a:p>
          <a:p>
            <a:r>
              <a:rPr lang="en-US" dirty="0"/>
              <a:t>SAS 70 uses COSO** standard</a:t>
            </a:r>
          </a:p>
          <a:p>
            <a:pPr lvl="1"/>
            <a:r>
              <a:rPr lang="en-US" dirty="0"/>
              <a:t>Process for reviewing internal controls</a:t>
            </a:r>
          </a:p>
          <a:p>
            <a:pPr lvl="1"/>
            <a:r>
              <a:rPr lang="en-US" dirty="0"/>
              <a:t>SOX §404 uses COSO – see next section of these slides &amp; §54.4 of text</a:t>
            </a:r>
          </a:p>
          <a:p>
            <a:r>
              <a:rPr lang="en-US" dirty="0"/>
              <a:t>See pro/cons of SAS 70 (Exhibit 54.2 in CSH6)</a:t>
            </a:r>
          </a:p>
          <a:p>
            <a:pPr lvl="1"/>
            <a:r>
              <a:rPr lang="en-US" dirty="0"/>
              <a:t>Reformulated on following page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6019800"/>
            <a:ext cx="4852610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** Committee of Sponsoring Organizations</a:t>
            </a:r>
            <a:br>
              <a:rPr lang="en-US" sz="1800" dirty="0"/>
            </a:br>
            <a:r>
              <a:rPr lang="en-US" sz="1800" dirty="0"/>
              <a:t>of the Treadway Commission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&amp; Benefits of SAS</a:t>
            </a:r>
            <a:r>
              <a:rPr lang="en-US" baseline="0" dirty="0"/>
              <a:t> 70 Audits (reformulated)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153400" cy="53238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21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 User 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 Service 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Independent</a:t>
                      </a:r>
                      <a:r>
                        <a:rPr lang="en-US" b="1" baseline="0" dirty="0">
                          <a:latin typeface="Arial Narrow" pitchFamily="34" charset="0"/>
                        </a:rPr>
                        <a:t> assessment of controls</a:t>
                      </a:r>
                      <a:endParaRPr lang="en-US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Lower cost for evaluation of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-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No additional review of controls required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-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SAS 70 audits are forward</a:t>
                      </a:r>
                      <a:r>
                        <a:rPr lang="en-US" b="1" baseline="0" dirty="0">
                          <a:latin typeface="Arial Narrow" pitchFamily="34" charset="0"/>
                        </a:rPr>
                        <a:t> looking (can refer to predictions)</a:t>
                      </a:r>
                      <a:endParaRPr lang="en-US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-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-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SAS 70 audits must be continuously reviewed &amp; updated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-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baseline="0" dirty="0">
                          <a:latin typeface="Arial Narrow" pitchFamily="34" charset="0"/>
                        </a:rPr>
                        <a:t>SAS 70 audits increase value of services </a:t>
                      </a:r>
                      <a:endParaRPr lang="en-US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351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Disruption to service organization reduced by eliminating</a:t>
                      </a:r>
                      <a:r>
                        <a:rPr lang="en-US" b="1" baseline="0" dirty="0">
                          <a:latin typeface="Arial Narrow" pitchFamily="34" charset="0"/>
                        </a:rPr>
                        <a:t> need for user organization auditors to audit service organization</a:t>
                      </a:r>
                      <a:endParaRPr lang="en-US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351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SAS 70 audit can be used to build</a:t>
                      </a:r>
                      <a:r>
                        <a:rPr lang="en-US" b="1" baseline="0" dirty="0">
                          <a:latin typeface="Arial Narrow" pitchFamily="34" charset="0"/>
                        </a:rPr>
                        <a:t> strong working relationship between service &amp; user organizations</a:t>
                      </a:r>
                      <a:endParaRPr lang="en-US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Arial Narrow" pitchFamily="34" charset="0"/>
                        </a:rPr>
                        <a:t>Audit results can provide opportunities for</a:t>
                      </a:r>
                      <a:r>
                        <a:rPr lang="en-US" b="1" baseline="0" dirty="0">
                          <a:latin typeface="Arial Narrow" pitchFamily="34" charset="0"/>
                        </a:rPr>
                        <a:t> improvements</a:t>
                      </a:r>
                      <a:endParaRPr lang="en-US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Black" pitchFamily="34" charset="0"/>
                        </a:rPr>
                        <a:t>+</a:t>
                      </a:r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SAS 70 Audits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SAS 70 audit is </a:t>
            </a:r>
            <a:r>
              <a:rPr lang="en-US" i="1" dirty="0"/>
              <a:t>not</a:t>
            </a:r>
            <a:r>
              <a:rPr lang="en-US" dirty="0"/>
              <a:t> 100% guarantee of perfect security</a:t>
            </a:r>
          </a:p>
          <a:p>
            <a:r>
              <a:rPr lang="en-US" dirty="0"/>
              <a:t>But viewed as high-level assurance for confidence</a:t>
            </a:r>
          </a:p>
          <a:p>
            <a:r>
              <a:rPr lang="en-US" dirty="0"/>
              <a:t>Particularly useful in ensuring compliance with SOX §404 reporting</a:t>
            </a:r>
          </a:p>
          <a:p>
            <a:pPr lvl="1"/>
            <a:r>
              <a:rPr lang="en-US" i="1" dirty="0"/>
              <a:t>See next section of slides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Sarbanes-Oxley (SOX)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Introduction to SOX</a:t>
            </a:r>
          </a:p>
          <a:p>
            <a:r>
              <a:rPr lang="en-US" sz="2800" dirty="0"/>
              <a:t>Section 404</a:t>
            </a:r>
          </a:p>
          <a:p>
            <a:r>
              <a:rPr lang="en-US" sz="2800" dirty="0"/>
              <a:t>Achieving Compliance</a:t>
            </a:r>
          </a:p>
          <a:p>
            <a:r>
              <a:rPr lang="en-US" sz="2800" dirty="0"/>
              <a:t>Audit and Certification</a:t>
            </a:r>
          </a:p>
          <a:p>
            <a:r>
              <a:rPr lang="en-US" sz="2800" dirty="0"/>
              <a:t>SOX</a:t>
            </a:r>
            <a:r>
              <a:rPr lang="en-US" sz="2800" baseline="0" dirty="0"/>
              <a:t> Conclusion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to SOX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562600"/>
          </a:xfrm>
        </p:spPr>
        <p:txBody>
          <a:bodyPr/>
          <a:lstStyle/>
          <a:p>
            <a:r>
              <a:rPr lang="en-US" dirty="0"/>
              <a:t>Financial reporting act enacted July 2002</a:t>
            </a:r>
          </a:p>
          <a:p>
            <a:pPr lvl="1"/>
            <a:r>
              <a:rPr lang="en-US" dirty="0"/>
              <a:t>Guided by Paul S. Sarbanes &amp; Michael G. Oxley</a:t>
            </a:r>
          </a:p>
          <a:p>
            <a:r>
              <a:rPr lang="en-US" dirty="0"/>
              <a:t>Response to scandals (Enron, WorldCom)</a:t>
            </a:r>
          </a:p>
          <a:p>
            <a:pPr lvl="1"/>
            <a:r>
              <a:rPr lang="en-US" dirty="0"/>
              <a:t>Enron</a:t>
            </a:r>
          </a:p>
          <a:p>
            <a:pPr lvl="2"/>
            <a:r>
              <a:rPr lang="en-US" dirty="0"/>
              <a:t>Oct 2001 – executives hid $B in debt</a:t>
            </a:r>
          </a:p>
          <a:p>
            <a:pPr lvl="2"/>
            <a:r>
              <a:rPr lang="en-US" dirty="0"/>
              <a:t>Share prices crashed from $90 to $1</a:t>
            </a:r>
          </a:p>
          <a:p>
            <a:pPr lvl="2"/>
            <a:r>
              <a:rPr lang="en-US" dirty="0"/>
              <a:t>$11B losses by shareholders</a:t>
            </a:r>
          </a:p>
          <a:p>
            <a:pPr lvl="2"/>
            <a:r>
              <a:rPr lang="en-US" dirty="0"/>
              <a:t>Execs went to prison for fraud</a:t>
            </a:r>
          </a:p>
          <a:p>
            <a:pPr lvl="2"/>
            <a:r>
              <a:rPr lang="en-US" dirty="0"/>
              <a:t>Auditors went bankrupt</a:t>
            </a:r>
          </a:p>
          <a:p>
            <a:pPr lvl="1"/>
            <a:r>
              <a:rPr lang="en-US" dirty="0"/>
              <a:t>WorldCom</a:t>
            </a:r>
          </a:p>
          <a:p>
            <a:pPr lvl="2"/>
            <a:r>
              <a:rPr lang="en-US" dirty="0"/>
              <a:t>Fraudulent accounting started 1999</a:t>
            </a:r>
          </a:p>
          <a:p>
            <a:pPr lvl="2"/>
            <a:r>
              <a:rPr lang="en-US" dirty="0"/>
              <a:t>2002: auditors proved $3.8B fraud (ultimately found $11B fraud)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to SOX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r>
              <a:rPr lang="en-US" dirty="0"/>
              <a:t>Executive officers must</a:t>
            </a:r>
          </a:p>
          <a:p>
            <a:pPr lvl="1"/>
            <a:r>
              <a:rPr lang="en-US" dirty="0"/>
              <a:t>Certify effective internal controls</a:t>
            </a:r>
          </a:p>
          <a:p>
            <a:pPr lvl="1"/>
            <a:r>
              <a:rPr lang="en-US" dirty="0"/>
              <a:t>Accept personal responsibility/liability for failures</a:t>
            </a:r>
          </a:p>
          <a:p>
            <a:r>
              <a:rPr lang="en-US" dirty="0"/>
              <a:t>SOX provides for severe penalties</a:t>
            </a:r>
          </a:p>
          <a:p>
            <a:pPr lvl="1"/>
            <a:r>
              <a:rPr lang="en-US" dirty="0"/>
              <a:t>Civil, criminal</a:t>
            </a:r>
          </a:p>
          <a:p>
            <a:pPr lvl="1"/>
            <a:r>
              <a:rPr lang="en-US" dirty="0"/>
              <a:t>May include imprisonment of officials</a:t>
            </a:r>
          </a:p>
          <a:p>
            <a:r>
              <a:rPr lang="en-US" dirty="0"/>
              <a:t>Organizations must plan for repeatable demonstrations of compliance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SOX §404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Directly addresses IT in financial reporting</a:t>
            </a:r>
          </a:p>
          <a:p>
            <a:r>
              <a:rPr lang="en-US" dirty="0"/>
              <a:t>Requires attention to internal controls</a:t>
            </a:r>
          </a:p>
          <a:p>
            <a:pPr lvl="1"/>
            <a:r>
              <a:rPr lang="en-US" dirty="0"/>
              <a:t>Adequacy</a:t>
            </a:r>
          </a:p>
          <a:p>
            <a:pPr lvl="1"/>
            <a:r>
              <a:rPr lang="en-US" dirty="0"/>
              <a:t>Effectiveness</a:t>
            </a:r>
          </a:p>
          <a:p>
            <a:r>
              <a:rPr lang="en-US" dirty="0"/>
              <a:t>Widespread industry acceptance of need for constant, honest compliance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Achieving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Intro to SOX Compliance</a:t>
            </a:r>
          </a:p>
          <a:p>
            <a:r>
              <a:rPr lang="en-US" sz="2800" dirty="0"/>
              <a:t>Control</a:t>
            </a:r>
            <a:r>
              <a:rPr lang="en-US" sz="2800" baseline="0" dirty="0"/>
              <a:t> Framework</a:t>
            </a:r>
          </a:p>
          <a:p>
            <a:r>
              <a:rPr lang="en-US" sz="2800" baseline="0" dirty="0"/>
              <a:t>COSO</a:t>
            </a:r>
          </a:p>
          <a:p>
            <a:r>
              <a:rPr lang="en-US" sz="2800" baseline="0" dirty="0">
                <a:latin typeface="Copperplate Gothic Bold" pitchFamily="34" charset="0"/>
              </a:rPr>
              <a:t>CobiT</a:t>
            </a:r>
          </a:p>
          <a:p>
            <a:r>
              <a:rPr lang="en-US" sz="2800" dirty="0"/>
              <a:t>Testing</a:t>
            </a:r>
          </a:p>
          <a:p>
            <a:pPr>
              <a:buNone/>
            </a:pPr>
            <a:endParaRPr lang="en-US" sz="2800" dirty="0"/>
          </a:p>
          <a:p>
            <a:endParaRPr lang="en-US" sz="2800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  <a:r>
              <a:rPr lang="en-US" baseline="0" dirty="0"/>
              <a:t> to SOX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key processes in organization</a:t>
            </a:r>
          </a:p>
          <a:p>
            <a:r>
              <a:rPr lang="en-US" dirty="0"/>
              <a:t>Determine how processes implemented &amp; controlled</a:t>
            </a:r>
          </a:p>
          <a:p>
            <a:r>
              <a:rPr lang="en-US" dirty="0"/>
              <a:t>Determine methods for reporting success / failure</a:t>
            </a:r>
          </a:p>
          <a:p>
            <a:r>
              <a:rPr lang="en-US" dirty="0"/>
              <a:t>Provide coverage across entire system life cycle</a:t>
            </a:r>
          </a:p>
          <a:p>
            <a:r>
              <a:rPr lang="en-US" dirty="0"/>
              <a:t>Include projects, design, architecture, development, delivery, operations</a:t>
            </a:r>
          </a:p>
          <a:p>
            <a:r>
              <a:rPr lang="en-US" dirty="0"/>
              <a:t>Auditor will examine core processes, adequacy of controls, execution of controls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6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US" sz="3600" b="1" baseline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 Framework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Securities &amp; Exchange Commission (SEC) mandates COSO framework</a:t>
            </a:r>
          </a:p>
          <a:p>
            <a:r>
              <a:rPr lang="en-US" dirty="0"/>
              <a:t>Public Company Accounting &amp; Oversight Board (PCAOB) </a:t>
            </a:r>
          </a:p>
          <a:p>
            <a:pPr lvl="1"/>
            <a:r>
              <a:rPr lang="en-US" dirty="0"/>
              <a:t>Also supports COSO </a:t>
            </a:r>
          </a:p>
          <a:p>
            <a:pPr lvl="1"/>
            <a:r>
              <a:rPr lang="en-US" dirty="0"/>
              <a:t>In Auditing Standard No. 2, </a:t>
            </a:r>
          </a:p>
          <a:p>
            <a:pPr lvl="2"/>
            <a:r>
              <a:rPr lang="en-US" i="1" dirty="0"/>
              <a:t>An Audit of Internal Control over Financial Reporting Performed in Conjunction with an Audit of Financial Statements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066800"/>
            <a:ext cx="7391400" cy="5257800"/>
          </a:xfrm>
        </p:spPr>
        <p:txBody>
          <a:bodyPr/>
          <a:lstStyle/>
          <a:p>
            <a:r>
              <a:rPr lang="en-US" dirty="0"/>
              <a:t>Non-IT auditors</a:t>
            </a:r>
          </a:p>
          <a:p>
            <a:pPr lvl="1"/>
            <a:r>
              <a:rPr lang="en-US" dirty="0"/>
              <a:t>Financial: accuracy/integrity accounting</a:t>
            </a:r>
          </a:p>
          <a:p>
            <a:pPr lvl="1"/>
            <a:r>
              <a:rPr lang="en-US" dirty="0"/>
              <a:t>External: material, macro-level issues (e.g., governance, reporting, legal compliance)</a:t>
            </a:r>
          </a:p>
          <a:p>
            <a:pPr lvl="1"/>
            <a:r>
              <a:rPr lang="en-US" dirty="0"/>
              <a:t>Internal: transaction-level controls, protecting assets, validating systems</a:t>
            </a:r>
          </a:p>
          <a:p>
            <a:r>
              <a:rPr lang="en-US" dirty="0"/>
              <a:t>Recent legal/regulatory changes affect auditing</a:t>
            </a:r>
          </a:p>
          <a:p>
            <a:pPr lvl="1"/>
            <a:r>
              <a:rPr lang="en-US" dirty="0"/>
              <a:t>Especially </a:t>
            </a:r>
            <a:r>
              <a:rPr lang="en-US" i="1" dirty="0"/>
              <a:t>regulatory </a:t>
            </a:r>
            <a:r>
              <a:rPr lang="en-US" dirty="0"/>
              <a:t>compliance</a:t>
            </a:r>
          </a:p>
          <a:p>
            <a:pPr lvl="1"/>
            <a:r>
              <a:rPr lang="en-US" dirty="0"/>
              <a:t>Validating protection of mission-critical systems</a:t>
            </a:r>
          </a:p>
          <a:p>
            <a:pPr lvl="1"/>
            <a:r>
              <a:rPr lang="en-US" dirty="0"/>
              <a:t>Ensuring that weaknesses in IT infrastructure/security do not affect other parties (who can sue for damages)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600" b="1" baseline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COSO*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http://www.coso.org</a:t>
            </a:r>
            <a:r>
              <a:rPr lang="en-US" dirty="0"/>
              <a:t> </a:t>
            </a:r>
          </a:p>
          <a:p>
            <a:r>
              <a:rPr lang="en-US" dirty="0"/>
              <a:t>Core elements of internal control:</a:t>
            </a:r>
          </a:p>
          <a:p>
            <a:pPr lvl="1"/>
            <a:r>
              <a:rPr lang="en-US" dirty="0"/>
              <a:t>Control environment</a:t>
            </a:r>
          </a:p>
          <a:p>
            <a:pPr lvl="1"/>
            <a:r>
              <a:rPr lang="en-US" dirty="0"/>
              <a:t>Risk assessment</a:t>
            </a:r>
          </a:p>
          <a:p>
            <a:pPr lvl="1"/>
            <a:r>
              <a:rPr lang="en-US" dirty="0"/>
              <a:t>Control activities</a:t>
            </a:r>
          </a:p>
          <a:p>
            <a:pPr lvl="1"/>
            <a:r>
              <a:rPr lang="en-US" dirty="0"/>
              <a:t>Information &amp; communication</a:t>
            </a:r>
          </a:p>
          <a:p>
            <a:pPr lvl="1"/>
            <a:r>
              <a:rPr lang="en-US" dirty="0"/>
              <a:t>Monitoring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6019800"/>
            <a:ext cx="4852610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 Committee of Sponsoring Organizations</a:t>
            </a:r>
            <a:br>
              <a:rPr lang="en-US" sz="1800" dirty="0"/>
            </a:br>
            <a:r>
              <a:rPr lang="en-US" sz="1800" dirty="0"/>
              <a:t>of the Treadway Commission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600" b="1" baseline="0" dirty="0">
                <a:solidFill>
                  <a:srgbClr val="800000"/>
                </a:solidFill>
                <a:latin typeface="Copperplate Gothic Bold" pitchFamily="34" charset="0"/>
              </a:rPr>
              <a:t>CobiT</a:t>
            </a:r>
            <a:r>
              <a:rPr lang="en-US" sz="3600" b="1" baseline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ISACA* defined </a:t>
            </a:r>
            <a:r>
              <a:rPr lang="en-US" i="1" dirty="0"/>
              <a:t>Control Objectives in Information Technology</a:t>
            </a:r>
            <a:r>
              <a:rPr lang="en-US" dirty="0"/>
              <a:t> framework</a:t>
            </a:r>
          </a:p>
          <a:p>
            <a:r>
              <a:rPr lang="en-US" dirty="0"/>
              <a:t>4 domains, 34 IT processes, 215 control objectives</a:t>
            </a:r>
          </a:p>
          <a:p>
            <a:r>
              <a:rPr lang="en-US" dirty="0"/>
              <a:t>Recommends 12 specific processes for SOX compliance (see CSH6 §54.4.3.3). Areas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Application software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Technology infrastructure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Solutions &amp; changes</a:t>
            </a:r>
          </a:p>
          <a:p>
            <a:pPr marL="914400" lvl="1" indent="-457200">
              <a:buNone/>
            </a:pPr>
            <a:r>
              <a:rPr lang="en-US" i="1" dirty="0"/>
              <a:t>(cont’d next slide)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449" y="6172200"/>
            <a:ext cx="7464351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*Originally the </a:t>
            </a:r>
            <a:r>
              <a:rPr lang="en-US" sz="1800" i="1" dirty="0"/>
              <a:t>Information Systems Audit and Control Association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pperplate Gothic Bold" pitchFamily="34" charset="0"/>
              </a:rPr>
              <a:t>CobiT</a:t>
            </a:r>
            <a:r>
              <a:rPr lang="en-US" baseline="0" dirty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Areas in </a:t>
            </a:r>
            <a:r>
              <a:rPr lang="en-US" dirty="0">
                <a:latin typeface="Copperplate Gothic Bold" pitchFamily="34" charset="0"/>
              </a:rPr>
              <a:t>CobiT</a:t>
            </a:r>
            <a:r>
              <a:rPr lang="en-US" dirty="0"/>
              <a:t> for attention in SOX compliance (cont’d)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Changes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Service levels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services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System security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Configuration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Problems &amp; incidents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Data</a:t>
            </a:r>
          </a:p>
          <a:p>
            <a:pPr marL="857250" lvl="1" indent="-457200">
              <a:buFont typeface="+mj-lt"/>
              <a:buAutoNum type="arabicPeriod" startAt="5"/>
            </a:pPr>
            <a:r>
              <a:rPr lang="en-US" dirty="0"/>
              <a:t>Physical environment &amp; operations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6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162800" cy="5181600"/>
          </a:xfrm>
        </p:spPr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Planning and scheduling tests</a:t>
            </a:r>
          </a:p>
          <a:p>
            <a:pPr lvl="1"/>
            <a:r>
              <a:rPr lang="en-US" dirty="0"/>
              <a:t>Determining sample sizes</a:t>
            </a:r>
          </a:p>
          <a:p>
            <a:r>
              <a:rPr lang="en-US" dirty="0"/>
              <a:t>Must balance resources &amp; need for compliance</a:t>
            </a:r>
          </a:p>
          <a:p>
            <a:pPr lvl="1"/>
            <a:r>
              <a:rPr lang="en-US" dirty="0"/>
              <a:t>Smaller samples cost less</a:t>
            </a:r>
          </a:p>
          <a:p>
            <a:pPr lvl="1"/>
            <a:r>
              <a:rPr lang="en-US" dirty="0"/>
              <a:t>But reliability decreases</a:t>
            </a:r>
          </a:p>
          <a:p>
            <a:r>
              <a:rPr lang="en-US" dirty="0"/>
              <a:t>SOX compliance includes more than technical infrastructure</a:t>
            </a:r>
          </a:p>
          <a:p>
            <a:pPr lvl="1"/>
            <a:r>
              <a:rPr lang="en-US" dirty="0"/>
              <a:t>Also include processes in meetings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and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696200" cy="5410200"/>
          </a:xfrm>
        </p:spPr>
        <p:txBody>
          <a:bodyPr/>
          <a:lstStyle/>
          <a:p>
            <a:r>
              <a:rPr lang="en-US" dirty="0"/>
              <a:t>Internal audit</a:t>
            </a:r>
          </a:p>
          <a:p>
            <a:pPr lvl="1"/>
            <a:r>
              <a:rPr lang="en-US" dirty="0"/>
              <a:t>Culmination of SOX testing</a:t>
            </a:r>
          </a:p>
          <a:p>
            <a:pPr lvl="1"/>
            <a:r>
              <a:rPr lang="en-US" dirty="0"/>
              <a:t>Final quality assurance checkpoint</a:t>
            </a:r>
          </a:p>
          <a:p>
            <a:pPr lvl="1"/>
            <a:r>
              <a:rPr lang="en-US" dirty="0"/>
              <a:t>Verifies compliance</a:t>
            </a:r>
          </a:p>
          <a:p>
            <a:pPr lvl="1"/>
            <a:r>
              <a:rPr lang="en-US" dirty="0"/>
              <a:t>Mandates correction of errors before external audit begins</a:t>
            </a:r>
          </a:p>
          <a:p>
            <a:r>
              <a:rPr lang="en-US" dirty="0"/>
              <a:t>External Audit</a:t>
            </a:r>
          </a:p>
          <a:p>
            <a:pPr lvl="1"/>
            <a:r>
              <a:rPr lang="en-US" dirty="0"/>
              <a:t>Usually end of financial year</a:t>
            </a:r>
          </a:p>
          <a:p>
            <a:pPr lvl="1"/>
            <a:r>
              <a:rPr lang="en-US" dirty="0"/>
              <a:t>Should have </a:t>
            </a:r>
            <a:r>
              <a:rPr lang="en-US" i="1" dirty="0"/>
              <a:t>no</a:t>
            </a:r>
            <a:r>
              <a:rPr lang="en-US" dirty="0"/>
              <a:t> gaps or failings – all will be reported as noncompliance in final report</a:t>
            </a:r>
          </a:p>
          <a:p>
            <a:r>
              <a:rPr lang="en-US" dirty="0"/>
              <a:t>Scheduling</a:t>
            </a:r>
          </a:p>
          <a:p>
            <a:pPr lvl="1"/>
            <a:r>
              <a:rPr lang="en-US" dirty="0"/>
              <a:t>Some organizations certify quarterly or monthly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SOX</a:t>
            </a:r>
            <a:r>
              <a:rPr lang="en-US" baseline="0" dirty="0"/>
              <a:t>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r>
              <a:rPr lang="en-US" dirty="0"/>
              <a:t>SOX compliance integrated into wider risk-management program</a:t>
            </a:r>
          </a:p>
          <a:p>
            <a:r>
              <a:rPr lang="en-US" dirty="0"/>
              <a:t>Move to integration in control culture</a:t>
            </a:r>
          </a:p>
          <a:p>
            <a:pPr lvl="1"/>
            <a:r>
              <a:rPr lang="en-US" dirty="0"/>
              <a:t>Embedded</a:t>
            </a:r>
          </a:p>
          <a:p>
            <a:pPr lvl="1"/>
            <a:r>
              <a:rPr lang="en-US" dirty="0"/>
              <a:t>Proactive</a:t>
            </a:r>
          </a:p>
          <a:p>
            <a:pPr lvl="1"/>
            <a:r>
              <a:rPr lang="en-US" dirty="0"/>
              <a:t>Risk-aware</a:t>
            </a:r>
          </a:p>
          <a:p>
            <a:pPr lvl="1"/>
            <a:r>
              <a:rPr lang="en-US" dirty="0"/>
              <a:t>Genuine</a:t>
            </a:r>
          </a:p>
          <a:p>
            <a:pPr lvl="2"/>
            <a:r>
              <a:rPr lang="en-US" dirty="0"/>
              <a:t>Don’t allow attitude that mere compliance acceptable</a:t>
            </a:r>
          </a:p>
          <a:p>
            <a:pPr lvl="2"/>
            <a:r>
              <a:rPr lang="en-US" dirty="0"/>
              <a:t>Must aim at exceeding current regulations</a:t>
            </a:r>
          </a:p>
          <a:p>
            <a:pPr lvl="2"/>
            <a:r>
              <a:rPr lang="en-US" dirty="0"/>
              <a:t>Adapt to changes (internal &amp; regulatory)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Addressing Multiple Regulations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371600"/>
            <a:ext cx="7620000" cy="4953000"/>
          </a:xfrm>
        </p:spPr>
        <p:txBody>
          <a:bodyPr/>
          <a:lstStyle/>
          <a:p>
            <a:r>
              <a:rPr lang="en-US" sz="2800" dirty="0"/>
              <a:t>History of US Govt Security Standards</a:t>
            </a:r>
          </a:p>
          <a:p>
            <a:r>
              <a:rPr lang="en-US" sz="2800" dirty="0"/>
              <a:t>Comprehensive Frameworks</a:t>
            </a:r>
          </a:p>
          <a:p>
            <a:r>
              <a:rPr lang="en-US" sz="2800" dirty="0"/>
              <a:t>Legislative</a:t>
            </a:r>
            <a:r>
              <a:rPr lang="en-US" sz="2800" baseline="0" dirty="0"/>
              <a:t> Requirements in USA</a:t>
            </a:r>
            <a:endParaRPr lang="en-US" sz="2800" dirty="0"/>
          </a:p>
          <a:p>
            <a:r>
              <a:rPr lang="en-US" sz="2800" dirty="0"/>
              <a:t>NIST SP 800-53</a:t>
            </a:r>
          </a:p>
          <a:p>
            <a:r>
              <a:rPr lang="en-US" sz="2800" dirty="0"/>
              <a:t>Federal Information Systems Management Act (FISMA)</a:t>
            </a:r>
          </a:p>
          <a:p>
            <a:r>
              <a:rPr lang="en-US" sz="2800" dirty="0"/>
              <a:t>Risk Framework</a:t>
            </a:r>
          </a:p>
          <a:p>
            <a:r>
              <a:rPr lang="en-US" sz="2800" dirty="0"/>
              <a:t>Multiple</a:t>
            </a:r>
            <a:r>
              <a:rPr lang="en-US" sz="2800" baseline="0" dirty="0"/>
              <a:t> Regulations and IS Audits Conclusion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US Government Security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876800"/>
          </a:xfrm>
        </p:spPr>
        <p:txBody>
          <a:bodyPr/>
          <a:lstStyle/>
          <a:p>
            <a:r>
              <a:rPr lang="en-US" dirty="0"/>
              <a:t>DoD Computer Security Center Rainbow Series</a:t>
            </a:r>
          </a:p>
          <a:p>
            <a:pPr lvl="1"/>
            <a:r>
              <a:rPr lang="en-US" dirty="0"/>
              <a:t>Began 1980s</a:t>
            </a:r>
          </a:p>
          <a:p>
            <a:pPr lvl="1"/>
            <a:r>
              <a:rPr lang="en-US" dirty="0"/>
              <a:t>Covers different colors</a:t>
            </a:r>
          </a:p>
          <a:p>
            <a:r>
              <a:rPr lang="en-US" dirty="0"/>
              <a:t>Best practices developed</a:t>
            </a:r>
          </a:p>
          <a:p>
            <a:pPr lvl="1"/>
            <a:r>
              <a:rPr lang="en-US" dirty="0"/>
              <a:t>Standards</a:t>
            </a:r>
          </a:p>
          <a:p>
            <a:pPr lvl="1"/>
            <a:r>
              <a:rPr lang="en-US" dirty="0"/>
              <a:t>Experiences</a:t>
            </a:r>
          </a:p>
          <a:p>
            <a:pPr lvl="1"/>
            <a:r>
              <a:rPr lang="en-US" dirty="0"/>
              <a:t>Lessons learned</a:t>
            </a:r>
          </a:p>
          <a:p>
            <a:r>
              <a:rPr lang="en-US" dirty="0"/>
              <a:t>Many sources today</a:t>
            </a:r>
          </a:p>
          <a:p>
            <a:pPr lvl="1"/>
            <a:r>
              <a:rPr lang="en-US" dirty="0"/>
              <a:t>ISACA, </a:t>
            </a:r>
          </a:p>
          <a:p>
            <a:pPr lvl="1"/>
            <a:r>
              <a:rPr lang="en-US" dirty="0"/>
              <a:t>DISA-STIG* </a:t>
            </a:r>
          </a:p>
          <a:p>
            <a:pPr lvl="1"/>
            <a:r>
              <a:rPr lang="en-US" dirty="0"/>
              <a:t>NSA, </a:t>
            </a:r>
          </a:p>
          <a:p>
            <a:pPr lvl="1"/>
            <a:r>
              <a:rPr lang="en-US" dirty="0"/>
              <a:t>NIST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5257800"/>
            <a:ext cx="4822667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*Defense Information Systems Agency </a:t>
            </a:r>
          </a:p>
          <a:p>
            <a:pPr algn="l"/>
            <a:r>
              <a:rPr lang="en-US" sz="1800" i="1" dirty="0"/>
              <a:t>Security Technical Implementation Guides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162800" cy="5257800"/>
          </a:xfrm>
        </p:spPr>
        <p:txBody>
          <a:bodyPr/>
          <a:lstStyle/>
          <a:p>
            <a:r>
              <a:rPr lang="en-US" dirty="0">
                <a:latin typeface="Copperplate Gothic Bold" pitchFamily="34" charset="0"/>
              </a:rPr>
              <a:t>CobiT</a:t>
            </a:r>
            <a:r>
              <a:rPr lang="en-US" dirty="0"/>
              <a:t> – </a:t>
            </a:r>
            <a:r>
              <a:rPr lang="en-US" i="1" dirty="0"/>
              <a:t>Control Objectives for Information and related Technology</a:t>
            </a:r>
          </a:p>
          <a:p>
            <a:pPr lvl="1"/>
            <a:r>
              <a:rPr lang="en-US" dirty="0">
                <a:latin typeface="Arial Narrow" pitchFamily="34" charset="0"/>
                <a:hlinkClick r:id="rId3"/>
              </a:rPr>
              <a:t>http://www.isaca.org/Knowledge-Center/COBIT/Pages/Overview.aspx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Arial Narrow" pitchFamily="34" charset="0"/>
                <a:hlinkClick r:id="rId4"/>
              </a:rPr>
              <a:t>http://tinyurl.com/46ul39f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r>
              <a:rPr lang="en-US" dirty="0"/>
              <a:t>ITIL – Information Technology Infrastructure Library</a:t>
            </a:r>
          </a:p>
          <a:p>
            <a:pPr lvl="1"/>
            <a:r>
              <a:rPr lang="en-US" dirty="0">
                <a:latin typeface="Arial Narrow" pitchFamily="34" charset="0"/>
                <a:hlinkClick r:id="rId5"/>
              </a:rPr>
              <a:t>http://www.itil-officialsite.com/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r>
              <a:rPr lang="en-US" dirty="0"/>
              <a:t>National Institute of Standards &amp; Technology</a:t>
            </a:r>
          </a:p>
          <a:p>
            <a:pPr lvl="1"/>
            <a:r>
              <a:rPr lang="en-US" dirty="0"/>
              <a:t>NIST SP 800-60: </a:t>
            </a:r>
            <a:r>
              <a:rPr lang="en-US" i="1" dirty="0"/>
              <a:t>Guide for Mapping Types of Information and Information Systems to Security Categories.</a:t>
            </a:r>
          </a:p>
          <a:p>
            <a:pPr lvl="1"/>
            <a:r>
              <a:rPr lang="en-US" dirty="0">
                <a:latin typeface="Arial Narrow" pitchFamily="34" charset="0"/>
                <a:hlinkClick r:id="rId6"/>
              </a:rPr>
              <a:t>http://csrc.nist.gov/publications/PubsSPs.html</a:t>
            </a:r>
            <a:r>
              <a:rPr lang="en-US" dirty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</a:t>
            </a:r>
            <a:r>
              <a:rPr lang="en-US" baseline="0" dirty="0"/>
              <a:t> Requirements in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FISMA: Federal Information Security Management Act</a:t>
            </a:r>
            <a:r>
              <a:rPr lang="en-US" baseline="0" dirty="0"/>
              <a:t> of 2002</a:t>
            </a:r>
          </a:p>
          <a:p>
            <a:r>
              <a:rPr lang="en-US" baseline="0" dirty="0"/>
              <a:t>SOX: Sarbanes Oxley Act of 2002</a:t>
            </a:r>
          </a:p>
          <a:p>
            <a:r>
              <a:rPr lang="en-US" baseline="0" dirty="0"/>
              <a:t>HIPAA: Health Insurance Portability &amp; Accountability Act of 1996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029200"/>
          </a:xfrm>
        </p:spPr>
        <p:txBody>
          <a:bodyPr/>
          <a:lstStyle/>
          <a:p>
            <a:r>
              <a:rPr lang="en-US" dirty="0"/>
              <a:t>Management attitudes</a:t>
            </a:r>
            <a:r>
              <a:rPr lang="en-US" baseline="0" dirty="0"/>
              <a:t> range from</a:t>
            </a:r>
          </a:p>
          <a:p>
            <a:pPr lvl="1"/>
            <a:r>
              <a:rPr lang="en-US" dirty="0"/>
              <a:t>We have to do</a:t>
            </a:r>
            <a:r>
              <a:rPr lang="en-US" baseline="0" dirty="0"/>
              <a:t> this – part of cost of doing business</a:t>
            </a:r>
          </a:p>
          <a:p>
            <a:pPr lvl="1"/>
            <a:r>
              <a:rPr lang="en-US" baseline="0" dirty="0"/>
              <a:t>Nice to have (but don’t spend much)</a:t>
            </a:r>
          </a:p>
          <a:p>
            <a:r>
              <a:rPr lang="en-US" dirty="0"/>
              <a:t>These attitudes ignore added value from audits</a:t>
            </a:r>
          </a:p>
          <a:p>
            <a:pPr lvl="1"/>
            <a:r>
              <a:rPr lang="en-US" dirty="0"/>
              <a:t>QUESTION FOR CLASS: WHAT ARE SOME BENEFITS OF AUDITS BEYOND ASSURANCE OF COMPLIANCE?</a:t>
            </a:r>
          </a:p>
          <a:p>
            <a:pPr lvl="1"/>
            <a:r>
              <a:rPr lang="en-US" dirty="0"/>
              <a:t>Auditing increasingly included in IA training programs &amp; certifications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NIST SP 800-53 Rev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848600" cy="5410200"/>
          </a:xfrm>
        </p:spPr>
        <p:txBody>
          <a:bodyPr/>
          <a:lstStyle/>
          <a:p>
            <a:pPr lvl="0"/>
            <a:r>
              <a:rPr lang="en-US" sz="2300" i="1" dirty="0"/>
              <a:t>Recommended Security Controls for Federal Information Systems</a:t>
            </a:r>
          </a:p>
          <a:p>
            <a:pPr lvl="1"/>
            <a:r>
              <a:rPr lang="en-US" sz="2300" dirty="0"/>
              <a:t>Guidelines for selecting &amp; specifying controls</a:t>
            </a:r>
          </a:p>
          <a:p>
            <a:pPr lvl="1"/>
            <a:r>
              <a:rPr lang="en-US" sz="2300" dirty="0"/>
              <a:t>Revised 2012-02-28</a:t>
            </a:r>
          </a:p>
          <a:p>
            <a:pPr lvl="1"/>
            <a:r>
              <a:rPr lang="en-US" sz="1800" u="sng" dirty="0">
                <a:solidFill>
                  <a:schemeClr val="accent2"/>
                </a:solidFill>
                <a:latin typeface="Arial Narrow" pitchFamily="34" charset="0"/>
              </a:rPr>
              <a:t>http://csrc.nist.gov/publications/drafts/800-53-rev4/sp800-53-rev4-ipd.pdf</a:t>
            </a:r>
            <a:r>
              <a:rPr lang="en-US" sz="2300" dirty="0"/>
              <a:t> </a:t>
            </a:r>
          </a:p>
          <a:p>
            <a:r>
              <a:rPr lang="en-US" sz="2300" dirty="0"/>
              <a:t>Benefits</a:t>
            </a:r>
          </a:p>
          <a:p>
            <a:pPr lvl="1"/>
            <a:r>
              <a:rPr lang="en-US" sz="2300" dirty="0"/>
              <a:t>Consistent, comparable, repeatable approach to selecting security controls for IT systems</a:t>
            </a:r>
          </a:p>
          <a:p>
            <a:pPr lvl="1"/>
            <a:r>
              <a:rPr lang="en-US" sz="2300" dirty="0"/>
              <a:t>Minimum security controls consistent with FIPS* 199, </a:t>
            </a:r>
            <a:r>
              <a:rPr lang="en-US" sz="2300" i="1" dirty="0"/>
              <a:t>Standards for Security Categorization of Federal Information and Information Systems</a:t>
            </a:r>
            <a:endParaRPr lang="en-US" sz="2300" dirty="0"/>
          </a:p>
          <a:p>
            <a:pPr lvl="1"/>
            <a:r>
              <a:rPr lang="en-US" sz="2300" dirty="0"/>
              <a:t>Stable/flexible catalog of controls</a:t>
            </a:r>
          </a:p>
          <a:p>
            <a:pPr lvl="1"/>
            <a:r>
              <a:rPr lang="en-US" sz="2300" dirty="0"/>
              <a:t>Foundation for assessment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6172200"/>
            <a:ext cx="1975221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400" dirty="0"/>
              <a:t>*Federal Information </a:t>
            </a:r>
            <a:br>
              <a:rPr lang="en-US" sz="1400" dirty="0"/>
            </a:br>
            <a:r>
              <a:rPr lang="en-US" sz="1400" dirty="0"/>
              <a:t>Processing Standard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NIST SP 800-53 Rev 1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pPr lvl="0"/>
            <a:r>
              <a:rPr lang="en-US" dirty="0"/>
              <a:t>Applicable to all US federal information</a:t>
            </a:r>
            <a:r>
              <a:rPr lang="en-US" baseline="0" dirty="0"/>
              <a:t> systems except designated national security systems</a:t>
            </a:r>
          </a:p>
          <a:p>
            <a:pPr lvl="0"/>
            <a:r>
              <a:rPr lang="en-US" dirty="0"/>
              <a:t>Guidance for implementation of FIPS* 200, </a:t>
            </a:r>
            <a:r>
              <a:rPr lang="en-US" i="1" dirty="0"/>
              <a:t>Minimum Security Requirements for Federal Information and Information Systems</a:t>
            </a:r>
          </a:p>
          <a:p>
            <a:pPr lvl="1"/>
            <a:r>
              <a:rPr lang="en-US" dirty="0"/>
              <a:t>Also used by state, local, tribal governments</a:t>
            </a:r>
          </a:p>
          <a:p>
            <a:pPr lvl="1"/>
            <a:r>
              <a:rPr lang="en-US" dirty="0"/>
              <a:t>Private-sector organizations in critical infrastructure</a:t>
            </a:r>
          </a:p>
          <a:p>
            <a:pPr lvl="0"/>
            <a:r>
              <a:rPr lang="en-US" dirty="0"/>
              <a:t>Extensive framework consistent with wide range of requirements (see p 54.16)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0" y="6019800"/>
            <a:ext cx="2492990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*Federal Information </a:t>
            </a:r>
            <a:br>
              <a:rPr lang="en-US" sz="1800" dirty="0"/>
            </a:br>
            <a:r>
              <a:rPr lang="en-US" sz="1800" dirty="0"/>
              <a:t>Processing Standard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Federal Information Systems Management Act (FISMA)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Passed into law as part of E-Government Act of 2002</a:t>
            </a:r>
          </a:p>
          <a:p>
            <a:r>
              <a:rPr lang="en-US" dirty="0"/>
              <a:t>Requires every federal agency to</a:t>
            </a:r>
          </a:p>
          <a:p>
            <a:pPr lvl="1"/>
            <a:r>
              <a:rPr lang="en-US" dirty="0"/>
              <a:t>Develop</a:t>
            </a:r>
          </a:p>
          <a:p>
            <a:pPr lvl="1"/>
            <a:r>
              <a:rPr lang="en-US" dirty="0"/>
              <a:t>Document</a:t>
            </a:r>
          </a:p>
          <a:p>
            <a:pPr lvl="1"/>
            <a:r>
              <a:rPr lang="en-US" dirty="0"/>
              <a:t>Implement</a:t>
            </a:r>
          </a:p>
          <a:p>
            <a:r>
              <a:rPr lang="en-US" dirty="0"/>
              <a:t>Includes framework of minimum requirements</a:t>
            </a:r>
          </a:p>
          <a:p>
            <a:pPr lvl="1"/>
            <a:r>
              <a:rPr lang="en-US" dirty="0"/>
              <a:t>See p 54.17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3276600"/>
            <a:ext cx="5004896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Agency-wide IA program</a:t>
            </a:r>
            <a:br>
              <a:rPr lang="en-US" sz="2400" dirty="0"/>
            </a:br>
            <a:r>
              <a:rPr lang="en-US" sz="2400" dirty="0"/>
              <a:t>to control information &amp; systems</a:t>
            </a:r>
          </a:p>
        </p:txBody>
      </p:sp>
      <p:sp>
        <p:nvSpPr>
          <p:cNvPr id="6" name="Right Brace 5"/>
          <p:cNvSpPr/>
          <p:nvPr/>
        </p:nvSpPr>
        <p:spPr bwMode="auto">
          <a:xfrm>
            <a:off x="3352800" y="3048000"/>
            <a:ext cx="304800" cy="1219200"/>
          </a:xfrm>
          <a:prstGeom prst="rightBrace">
            <a:avLst>
              <a:gd name="adj1" fmla="val 51190"/>
              <a:gd name="adj2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 Circular A-130, Appendix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Security of Federal Automated Information Resources</a:t>
            </a:r>
          </a:p>
          <a:p>
            <a:pPr lvl="0"/>
            <a:r>
              <a:rPr lang="en-US" dirty="0"/>
              <a:t>Supports FISMA requirements</a:t>
            </a:r>
          </a:p>
          <a:p>
            <a:pPr lvl="0"/>
            <a:r>
              <a:rPr lang="en-US" dirty="0"/>
              <a:t>Mandates </a:t>
            </a:r>
          </a:p>
          <a:p>
            <a:pPr lvl="1"/>
            <a:r>
              <a:rPr lang="en-US" dirty="0"/>
              <a:t>Planning for security</a:t>
            </a:r>
          </a:p>
          <a:p>
            <a:pPr lvl="1"/>
            <a:r>
              <a:rPr lang="en-US" dirty="0"/>
              <a:t>Ensuring appropriate officials assigned security responsibility</a:t>
            </a:r>
          </a:p>
          <a:p>
            <a:pPr lvl="1"/>
            <a:r>
              <a:rPr lang="en-US" dirty="0"/>
              <a:t>Periodic</a:t>
            </a:r>
            <a:r>
              <a:rPr lang="en-US" baseline="0" dirty="0"/>
              <a:t> reviews of security controls</a:t>
            </a:r>
          </a:p>
          <a:p>
            <a:pPr lvl="1"/>
            <a:r>
              <a:rPr lang="en-US" baseline="0" dirty="0"/>
              <a:t>Authorizing system processing before operations begin</a:t>
            </a:r>
          </a:p>
          <a:p>
            <a:pPr lvl="1"/>
            <a:r>
              <a:rPr lang="en-US" baseline="0" dirty="0"/>
              <a:t>Periodic review of operations security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Risk Framework*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143000"/>
            <a:ext cx="7696200" cy="518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Categorize systems &amp;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Initial security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Supplement for local conditions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Document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Implement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Assess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Authorize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Monitor &amp; assess continuously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0" y="6096000"/>
            <a:ext cx="1107996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* §54.5.3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Multiple Regulations and IS Audits 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NIST Computer Security Resources Center (CSRC) excellent start for resources</a:t>
            </a:r>
          </a:p>
          <a:p>
            <a:pPr lvl="1"/>
            <a:r>
              <a:rPr lang="en-US" dirty="0">
                <a:latin typeface="Arial Narrow" pitchFamily="34" charset="0"/>
                <a:hlinkClick r:id="rId3"/>
              </a:rPr>
              <a:t>http://csrc.nist.gov/publications/PubsSPs.html</a:t>
            </a:r>
            <a:endParaRPr lang="en-US" dirty="0">
              <a:latin typeface="Arial Narrow" pitchFamily="34" charset="0"/>
            </a:endParaRPr>
          </a:p>
          <a:p>
            <a:r>
              <a:rPr lang="en-US" dirty="0"/>
              <a:t>FISMA consistent with COSO</a:t>
            </a:r>
          </a:p>
          <a:p>
            <a:r>
              <a:rPr lang="en-US" dirty="0"/>
              <a:t>Excellent basis for adapting to local needs</a:t>
            </a:r>
          </a:p>
          <a:p>
            <a:pPr lvl="1"/>
            <a:r>
              <a:rPr lang="en-US" dirty="0"/>
              <a:t>Even if more stringent than legal requirements for specific organization</a:t>
            </a:r>
          </a:p>
          <a:p>
            <a:pPr lvl="1"/>
            <a:r>
              <a:rPr lang="en-US" dirty="0"/>
              <a:t>May forestall radical overhaul if regulations change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Technical Frameworks for IT Audits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Framework 1: People, Processes, Tools &amp; Measures</a:t>
            </a:r>
          </a:p>
          <a:p>
            <a:r>
              <a:rPr lang="en-US" dirty="0"/>
              <a:t>Framework 2: STRIDE</a:t>
            </a:r>
          </a:p>
          <a:p>
            <a:r>
              <a:rPr lang="en-US" dirty="0"/>
              <a:t>Framework 3: PDIO</a:t>
            </a:r>
          </a:p>
          <a:p>
            <a:r>
              <a:rPr lang="en-US" dirty="0"/>
              <a:t>General</a:t>
            </a:r>
            <a:r>
              <a:rPr lang="en-US" baseline="0" dirty="0"/>
              <a:t> Best Practices</a:t>
            </a:r>
          </a:p>
          <a:p>
            <a:r>
              <a:rPr lang="en-US" baseline="0" dirty="0"/>
              <a:t>Technical Frameworks Conclusion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Framework 1: People, Processes, Tools &amp; Measures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PPTM good starting point for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People central to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Processes must be validated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Tools (including physical controls)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Measures – metrics (how do we know we are OK?)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Framework 2: STRIDE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Spoofing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Tampering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Repudiation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 disclosure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Denial of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Elevation of privilege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Framework 3: PDIO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Implement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Operations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Auditing Standards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Introduction to ISO</a:t>
            </a:r>
          </a:p>
          <a:p>
            <a:r>
              <a:rPr lang="en-US" sz="2800" dirty="0"/>
              <a:t>ISO/IEC 27001</a:t>
            </a:r>
          </a:p>
          <a:p>
            <a:r>
              <a:rPr lang="en-US" sz="2800" dirty="0"/>
              <a:t>Gramm-Leach Bliley Act</a:t>
            </a:r>
          </a:p>
          <a:p>
            <a:r>
              <a:rPr lang="en-US" sz="2800" dirty="0"/>
              <a:t>Auditing Standards Conclusions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General Best Practices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295400"/>
            <a:ext cx="75438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Defense in depth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Positive security model (deny by default)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Fail safely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Run with least privilege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Avoid security by obscurity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Keep security simple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Detect intrusion &amp; keep logs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Never trust infrastructure &amp; services without checking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secure defaults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open standards, not proprietary methods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Optional</a:t>
            </a:r>
            <a:r>
              <a:rPr lang="en-US" baseline="0" dirty="0"/>
              <a:t> Homework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/>
              <a:t>Research any of the laws</a:t>
            </a:r>
            <a:r>
              <a:rPr lang="en-US" dirty="0"/>
              <a:t> and frameworks discussed in chapter using Kreitzberg Library and </a:t>
            </a:r>
            <a:r>
              <a:rPr lang="en-US"/>
              <a:t>Web searches</a:t>
            </a:r>
            <a:endParaRPr lang="en-US" baseline="0" dirty="0"/>
          </a:p>
          <a:p>
            <a:r>
              <a:rPr lang="en-US" baseline="0" dirty="0"/>
              <a:t>Upload URL of interesting</a:t>
            </a:r>
            <a:r>
              <a:rPr lang="en-US" dirty="0"/>
              <a:t> article(s) to NUoodle </a:t>
            </a:r>
          </a:p>
          <a:p>
            <a:pPr lvl="1"/>
            <a:r>
              <a:rPr lang="en-US" baseline="0" dirty="0"/>
              <a:t>Discuss</a:t>
            </a:r>
            <a:r>
              <a:rPr lang="en-US" dirty="0"/>
              <a:t> interesting aspects relevant to audits and standards</a:t>
            </a:r>
          </a:p>
          <a:p>
            <a:pPr lvl="1"/>
            <a:r>
              <a:rPr lang="en-US" dirty="0"/>
              <a:t>Support for points made in chapter</a:t>
            </a:r>
          </a:p>
          <a:p>
            <a:pPr lvl="1"/>
            <a:r>
              <a:rPr lang="en-US" dirty="0"/>
              <a:t>Different perspectives on or contradiction of specific points</a:t>
            </a:r>
          </a:p>
          <a:p>
            <a:pPr lvl="1"/>
            <a:r>
              <a:rPr lang="en-US" dirty="0"/>
              <a:t>Additional insights of interest to class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105400"/>
          </a:xfrm>
        </p:spPr>
        <p:txBody>
          <a:bodyPr/>
          <a:lstStyle/>
          <a:p>
            <a:pPr algn="ctr"/>
            <a:r>
              <a:rPr lang="en-US" sz="8000" dirty="0"/>
              <a:t>Now go </a:t>
            </a:r>
            <a:r>
              <a:rPr lang="en-US" sz="8000"/>
              <a:t>and study</a:t>
            </a:r>
            <a:endParaRPr lang="en-US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to ISO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24800" cy="5638800"/>
          </a:xfrm>
        </p:spPr>
        <p:txBody>
          <a:bodyPr/>
          <a:lstStyle/>
          <a:p>
            <a:r>
              <a:rPr lang="en-US" dirty="0"/>
              <a:t>International Organization for Standardization</a:t>
            </a:r>
          </a:p>
          <a:p>
            <a:pPr lvl="1"/>
            <a:r>
              <a:rPr lang="en-US" dirty="0"/>
              <a:t>Nongovernmental cooperative</a:t>
            </a:r>
          </a:p>
          <a:p>
            <a:pPr lvl="1"/>
            <a:r>
              <a:rPr lang="en-US" dirty="0"/>
              <a:t>Create, identify, publish industry standards</a:t>
            </a:r>
          </a:p>
          <a:p>
            <a:pPr lvl="1"/>
            <a:r>
              <a:rPr lang="en-US" dirty="0"/>
              <a:t>Business &amp; technology (not just IT)</a:t>
            </a:r>
          </a:p>
          <a:p>
            <a:r>
              <a:rPr lang="en-US" dirty="0"/>
              <a:t>Member committees work on specific standards</a:t>
            </a:r>
          </a:p>
          <a:p>
            <a:pPr lvl="1"/>
            <a:r>
              <a:rPr lang="en-US" dirty="0"/>
              <a:t>Represent best practices</a:t>
            </a:r>
          </a:p>
          <a:p>
            <a:pPr lvl="1"/>
            <a:r>
              <a:rPr lang="en-US" dirty="0"/>
              <a:t>E.g., ISO 9000 standards have become world-recognized for quality</a:t>
            </a:r>
          </a:p>
          <a:p>
            <a:pPr lvl="1"/>
            <a:r>
              <a:rPr lang="en-US" dirty="0"/>
              <a:t>ISO 27000 increasingly accepted as international standard for information security management</a:t>
            </a:r>
          </a:p>
          <a:p>
            <a:r>
              <a:rPr lang="en-US" dirty="0"/>
              <a:t>See also CSH6 Chapters </a:t>
            </a:r>
          </a:p>
          <a:p>
            <a:pPr lvl="1"/>
            <a:r>
              <a:rPr lang="en-US" dirty="0"/>
              <a:t>44 “Security Policy Guidelines”</a:t>
            </a:r>
          </a:p>
          <a:p>
            <a:pPr lvl="1"/>
            <a:r>
              <a:rPr lang="en-US" dirty="0"/>
              <a:t>65 “Role of the CISO”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History of ISO</a:t>
            </a:r>
            <a:r>
              <a:rPr lang="en-US" baseline="0" dirty="0"/>
              <a:t> Standards </a:t>
            </a:r>
            <a:r>
              <a:rPr lang="en-US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848600" cy="5181600"/>
          </a:xfrm>
        </p:spPr>
        <p:txBody>
          <a:bodyPr/>
          <a:lstStyle/>
          <a:p>
            <a:r>
              <a:rPr lang="en-US" dirty="0"/>
              <a:t>British Standard (BS) 7799 published Feb 1995</a:t>
            </a:r>
          </a:p>
          <a:p>
            <a:pPr lvl="1"/>
            <a:r>
              <a:rPr lang="en-US" dirty="0"/>
              <a:t>Part 1: </a:t>
            </a:r>
            <a:r>
              <a:rPr lang="en-US" i="1" dirty="0"/>
              <a:t>Best Practices for Information Security Management</a:t>
            </a:r>
          </a:p>
          <a:p>
            <a:pPr lvl="1"/>
            <a:r>
              <a:rPr lang="en-US" dirty="0"/>
              <a:t>Part 2: </a:t>
            </a:r>
            <a:r>
              <a:rPr lang="en-US" i="1" dirty="0"/>
              <a:t>Specifications for Information Security Management Systems</a:t>
            </a:r>
          </a:p>
          <a:p>
            <a:pPr lvl="1"/>
            <a:r>
              <a:rPr lang="en-US" dirty="0"/>
              <a:t>Part 3: </a:t>
            </a:r>
            <a:r>
              <a:rPr lang="en-US" i="1" dirty="0"/>
              <a:t>Guidelines for Information Security Risk Management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  <a:r>
              <a:rPr lang="en-US" baseline="0" dirty="0"/>
              <a:t> of </a:t>
            </a:r>
            <a:r>
              <a:rPr lang="en-US" sz="36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ISO</a:t>
            </a:r>
            <a:r>
              <a:rPr lang="en-US" sz="3600" b="1" baseline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 Standards </a:t>
            </a:r>
            <a:r>
              <a:rPr lang="en-US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162800" cy="5334000"/>
          </a:xfrm>
        </p:spPr>
        <p:txBody>
          <a:bodyPr/>
          <a:lstStyle/>
          <a:p>
            <a:r>
              <a:rPr lang="en-US" dirty="0"/>
              <a:t>BS 7799 Part 1 became ISO 17799 (Dec 2000)</a:t>
            </a:r>
            <a:r>
              <a:rPr lang="en-US" baseline="0" dirty="0"/>
              <a:t> with 10 domains: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Business continuity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Systems access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System development &amp; maintenance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Physical &amp; environmental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Compliance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Personnel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Security 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Computer &amp; operations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0" dirty="0"/>
              <a:t>Asset classification &amp;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Security policy</a:t>
            </a:r>
            <a:endParaRPr lang="en-US" baseline="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sz="36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ISO</a:t>
            </a:r>
            <a:r>
              <a:rPr lang="en-US" sz="3600" b="1" baseline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 Standards </a:t>
            </a:r>
            <a:r>
              <a:rPr lang="en-US" baseline="0" dirty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162800" cy="5257800"/>
          </a:xfrm>
        </p:spPr>
        <p:txBody>
          <a:bodyPr/>
          <a:lstStyle/>
          <a:p>
            <a:r>
              <a:rPr lang="en-US" dirty="0"/>
              <a:t>Later converted ISO</a:t>
            </a:r>
            <a:r>
              <a:rPr lang="en-US" baseline="0" dirty="0"/>
              <a:t> 17799</a:t>
            </a:r>
            <a:r>
              <a:rPr lang="en-US" dirty="0"/>
              <a:t> to ISO/IEC 17799:2005</a:t>
            </a:r>
          </a:p>
          <a:p>
            <a:pPr lvl="1"/>
            <a:r>
              <a:rPr lang="en-US" dirty="0"/>
              <a:t>IEC = International Electrochemical Commission (Geneva)</a:t>
            </a:r>
          </a:p>
          <a:p>
            <a:pPr lvl="1"/>
            <a:r>
              <a:rPr lang="en-US" dirty="0"/>
              <a:t>Information</a:t>
            </a:r>
            <a:r>
              <a:rPr lang="en-US" baseline="0" dirty="0"/>
              <a:t> Technology – Security Techniques – Code of Practice for Information Security Management</a:t>
            </a:r>
          </a:p>
          <a:p>
            <a:r>
              <a:rPr lang="en-US" baseline="0" dirty="0"/>
              <a:t>Added objectives, controls</a:t>
            </a:r>
          </a:p>
          <a:p>
            <a:r>
              <a:rPr lang="en-US" baseline="0" dirty="0"/>
              <a:t>Updated previous editions to include new technology</a:t>
            </a:r>
          </a:p>
          <a:p>
            <a:pPr lvl="1"/>
            <a:r>
              <a:rPr lang="en-US" dirty="0"/>
              <a:t>E.g.,</a:t>
            </a:r>
            <a:r>
              <a:rPr lang="en-US" baseline="0" dirty="0"/>
              <a:t> wireless networks</a:t>
            </a:r>
          </a:p>
          <a:p>
            <a:pPr lvl="0"/>
            <a:r>
              <a:rPr lang="en-US" baseline="0" dirty="0"/>
              <a:t>ISO/IEC 27000 goes beyond ISO/IEC 17799 (see next slides)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 342 Class Notes">
  <a:themeElements>
    <a:clrScheme name="IS 342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2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a:spPr>
      <a:bodyPr wrap="none" rtlCol="0">
        <a:spAutoFit/>
      </a:bodyPr>
      <a:lstStyle>
        <a:defPPr algn="l">
          <a:defRPr sz="1800" dirty="0" smtClean="0"/>
        </a:defPPr>
      </a:lstStyle>
    </a:txDef>
  </a:objectDefaults>
  <a:extraClrSchemeLst>
    <a:extraClrScheme>
      <a:clrScheme name="IS 342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2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 342 Class Notes</Template>
  <TotalTime>1220</TotalTime>
  <Words>3249</Words>
  <Application>Microsoft Office PowerPoint</Application>
  <PresentationFormat>On-screen Show (4:3)</PresentationFormat>
  <Paragraphs>554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Arial Black</vt:lpstr>
      <vt:lpstr>Arial Narrow</vt:lpstr>
      <vt:lpstr>Bookman Old Style</vt:lpstr>
      <vt:lpstr>Copperplate Gothic Bold</vt:lpstr>
      <vt:lpstr>Garamond</vt:lpstr>
      <vt:lpstr>Times New Roman</vt:lpstr>
      <vt:lpstr>Wingdings</vt:lpstr>
      <vt:lpstr>IS 342 Class Notes</vt:lpstr>
      <vt:lpstr>Security Audits, Standards, &amp; Inspections</vt:lpstr>
      <vt:lpstr>Topics</vt:lpstr>
      <vt:lpstr>Introduction (1)</vt:lpstr>
      <vt:lpstr>Introduction (2)</vt:lpstr>
      <vt:lpstr>Auditing Standards</vt:lpstr>
      <vt:lpstr>Introduction to ISO</vt:lpstr>
      <vt:lpstr>History of ISO Standards (1)</vt:lpstr>
      <vt:lpstr>History of ISO Standards (2)</vt:lpstr>
      <vt:lpstr>History of ISO Standards (3)</vt:lpstr>
      <vt:lpstr>ISO/IEC 27001 (1)</vt:lpstr>
      <vt:lpstr>ISO/IEC 27001 (2)</vt:lpstr>
      <vt:lpstr>Gramm-Leach Bliley Act</vt:lpstr>
      <vt:lpstr>Auditing Standards Conclusions</vt:lpstr>
      <vt:lpstr>SAS* 70 Audits</vt:lpstr>
      <vt:lpstr>Introduction to SAS 70 (1)</vt:lpstr>
      <vt:lpstr>Introduction to SAS 70 (2)</vt:lpstr>
      <vt:lpstr>Introduction to SAS 70 (3)</vt:lpstr>
      <vt:lpstr>Introduction to SAS 70 (4)</vt:lpstr>
      <vt:lpstr>Introduction to SAS 70 (5)</vt:lpstr>
      <vt:lpstr>Costs and Benefits of SAS 70 Audits</vt:lpstr>
      <vt:lpstr>Costs &amp; Benefits of SAS 70 Audits (reformulated)</vt:lpstr>
      <vt:lpstr>SAS 70 Audits Conclusion</vt:lpstr>
      <vt:lpstr>Sarbanes-Oxley (SOX)</vt:lpstr>
      <vt:lpstr>Introduction to SOX (1)</vt:lpstr>
      <vt:lpstr>Introduction to SOX (2)</vt:lpstr>
      <vt:lpstr>SOX §404</vt:lpstr>
      <vt:lpstr>Achieving Compliance</vt:lpstr>
      <vt:lpstr>Intro to SOX Compliance</vt:lpstr>
      <vt:lpstr>Control Framework</vt:lpstr>
      <vt:lpstr>COSO* Framework</vt:lpstr>
      <vt:lpstr>CobiT (1)</vt:lpstr>
      <vt:lpstr>CobiT (2)</vt:lpstr>
      <vt:lpstr>Testing</vt:lpstr>
      <vt:lpstr>Audit and Certification</vt:lpstr>
      <vt:lpstr>SOX Conclusion</vt:lpstr>
      <vt:lpstr>Addressing Multiple Regulations</vt:lpstr>
      <vt:lpstr>History of US Government Security Standards</vt:lpstr>
      <vt:lpstr>Comprehensive Frameworks</vt:lpstr>
      <vt:lpstr>Legislative Requirements in USA</vt:lpstr>
      <vt:lpstr>NIST SP 800-53 Rev 4</vt:lpstr>
      <vt:lpstr>NIST SP 800-53 Rev 1 (cont’d)</vt:lpstr>
      <vt:lpstr>Federal Information Systems Management Act (FISMA)</vt:lpstr>
      <vt:lpstr>OMB Circular A-130, Appendix III</vt:lpstr>
      <vt:lpstr>Risk Framework*</vt:lpstr>
      <vt:lpstr>Multiple Regulations and IS Audits Conclusion</vt:lpstr>
      <vt:lpstr>Technical Frameworks for IT Audits</vt:lpstr>
      <vt:lpstr>Framework 1: People, Processes, Tools &amp; Measures</vt:lpstr>
      <vt:lpstr>Framework 2: STRIDE</vt:lpstr>
      <vt:lpstr>Framework 3: PDIO</vt:lpstr>
      <vt:lpstr>General Best Practices</vt:lpstr>
      <vt:lpstr>Optional Homework</vt:lpstr>
      <vt:lpstr>Now go and study</vt:lpstr>
    </vt:vector>
  </TitlesOfParts>
  <Manager>Najiba Benabess,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Audits, Standards &amp; Inspections</dc:title>
  <dc:subject>CSH5 Ch 54</dc:subject>
  <dc:creator>M. E. Kabay, PhD, CISSP-ISSMP</dc:creator>
  <cp:keywords/>
  <dc:description>2013-03-04 updated by MK_x000d_
2012-03-17 updated by MK_x000d_
“Security Audits, Standards and Inspections”_x000d_
Donald Glass, Chris Davis, John Mason, David Gursky, James Thomas, Wendy Carr, and Diane Levine</dc:description>
  <cp:lastModifiedBy>Mich Kabay</cp:lastModifiedBy>
  <cp:revision>85</cp:revision>
  <cp:lastPrinted>2012-03-17T20:42:12Z</cp:lastPrinted>
  <dcterms:created xsi:type="dcterms:W3CDTF">2005-02-21T14:32:51Z</dcterms:created>
  <dcterms:modified xsi:type="dcterms:W3CDTF">2021-02-05T19:54:31Z</dcterms:modified>
  <cp:category/>
</cp:coreProperties>
</file>