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66"/>
  </p:notesMasterIdLst>
  <p:handoutMasterIdLst>
    <p:handoutMasterId r:id="rId67"/>
  </p:handoutMasterIdLst>
  <p:sldIdLst>
    <p:sldId id="257" r:id="rId2"/>
    <p:sldId id="258" r:id="rId3"/>
    <p:sldId id="290" r:id="rId4"/>
    <p:sldId id="314" r:id="rId5"/>
    <p:sldId id="315" r:id="rId6"/>
    <p:sldId id="313" r:id="rId7"/>
    <p:sldId id="317" r:id="rId8"/>
    <p:sldId id="318" r:id="rId9"/>
    <p:sldId id="319" r:id="rId10"/>
    <p:sldId id="312" r:id="rId11"/>
    <p:sldId id="311" r:id="rId12"/>
    <p:sldId id="320" r:id="rId13"/>
    <p:sldId id="321" r:id="rId14"/>
    <p:sldId id="322" r:id="rId15"/>
    <p:sldId id="326" r:id="rId16"/>
    <p:sldId id="323" r:id="rId17"/>
    <p:sldId id="327" r:id="rId18"/>
    <p:sldId id="328" r:id="rId19"/>
    <p:sldId id="324" r:id="rId20"/>
    <p:sldId id="325" r:id="rId21"/>
    <p:sldId id="289" r:id="rId22"/>
    <p:sldId id="299" r:id="rId23"/>
    <p:sldId id="298" r:id="rId24"/>
    <p:sldId id="297" r:id="rId25"/>
    <p:sldId id="296" r:id="rId26"/>
    <p:sldId id="295" r:id="rId27"/>
    <p:sldId id="294" r:id="rId28"/>
    <p:sldId id="293" r:id="rId29"/>
    <p:sldId id="292" r:id="rId30"/>
    <p:sldId id="291" r:id="rId31"/>
    <p:sldId id="288" r:id="rId32"/>
    <p:sldId id="329" r:id="rId33"/>
    <p:sldId id="304" r:id="rId34"/>
    <p:sldId id="303" r:id="rId35"/>
    <p:sldId id="302" r:id="rId36"/>
    <p:sldId id="301" r:id="rId37"/>
    <p:sldId id="330" r:id="rId38"/>
    <p:sldId id="331" r:id="rId39"/>
    <p:sldId id="300" r:id="rId40"/>
    <p:sldId id="334" r:id="rId41"/>
    <p:sldId id="286" r:id="rId42"/>
    <p:sldId id="333" r:id="rId43"/>
    <p:sldId id="307" r:id="rId44"/>
    <p:sldId id="335" r:id="rId45"/>
    <p:sldId id="336" r:id="rId46"/>
    <p:sldId id="306" r:id="rId47"/>
    <p:sldId id="337" r:id="rId48"/>
    <p:sldId id="338" r:id="rId49"/>
    <p:sldId id="305" r:id="rId50"/>
    <p:sldId id="285" r:id="rId51"/>
    <p:sldId id="339" r:id="rId52"/>
    <p:sldId id="310" r:id="rId53"/>
    <p:sldId id="341" r:id="rId54"/>
    <p:sldId id="342" r:id="rId55"/>
    <p:sldId id="343" r:id="rId56"/>
    <p:sldId id="309" r:id="rId57"/>
    <p:sldId id="344" r:id="rId58"/>
    <p:sldId id="345" r:id="rId59"/>
    <p:sldId id="346" r:id="rId60"/>
    <p:sldId id="308" r:id="rId61"/>
    <p:sldId id="348" r:id="rId62"/>
    <p:sldId id="347" r:id="rId63"/>
    <p:sldId id="340" r:id="rId64"/>
    <p:sldId id="282" r:id="rId65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87" autoAdjust="0"/>
    <p:restoredTop sz="86369" autoAdjust="0"/>
  </p:normalViewPr>
  <p:slideViewPr>
    <p:cSldViewPr>
      <p:cViewPr>
        <p:scale>
          <a:sx n="100" d="100"/>
          <a:sy n="100" d="100"/>
        </p:scale>
        <p:origin x="-1944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50" d="100"/>
        <a:sy n="150" d="100"/>
      </p:scale>
      <p:origin x="0" y="8106"/>
    </p:cViewPr>
  </p:sorterViewPr>
  <p:notesViewPr>
    <p:cSldViewPr>
      <p:cViewPr varScale="1">
        <p:scale>
          <a:sx n="77" d="100"/>
          <a:sy n="77" d="100"/>
        </p:scale>
        <p:origin x="-3984" y="-10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64.xml"/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540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 i="1">
                <a:latin typeface="Times New Roman" charset="0"/>
              </a:defRPr>
            </a:lvl1pPr>
          </a:lstStyle>
          <a:p>
            <a:r>
              <a:rPr lang="en-US" dirty="0"/>
              <a:t>Copyright © 2013  M. E. Kabay                             </a:t>
            </a:r>
            <a:fld id="{4099B8A2-169E-4964-B62C-EC8570B408D4}" type="slidenum">
              <a:rPr lang="en-US"/>
              <a:pPr/>
              <a:t>‹#›</a:t>
            </a:fld>
            <a:r>
              <a:rPr lang="en-US" dirty="0"/>
              <a:t>                                            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3750692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19200" y="239713"/>
            <a:ext cx="4876800" cy="239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ctr" defTabSz="966788">
              <a:defRPr sz="1300" b="0" i="1">
                <a:latin typeface="Garamond" pitchFamily="18" charset="0"/>
              </a:defRPr>
            </a:lvl1pPr>
          </a:lstStyle>
          <a:p>
            <a:r>
              <a:rPr lang="en-US"/>
              <a:t>IS 342  Class Notes</a:t>
            </a:r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38238" y="4560888"/>
            <a:ext cx="5038725" cy="4319587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138238" y="9121775"/>
            <a:ext cx="5038725" cy="239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ctr" defTabSz="966788">
              <a:defRPr sz="1100" b="0" i="1">
                <a:latin typeface="Garamond" pitchFamily="18" charset="0"/>
              </a:defRPr>
            </a:lvl1pPr>
          </a:lstStyle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51200" y="9121775"/>
            <a:ext cx="1057275" cy="239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ctr" defTabSz="966788">
              <a:defRPr sz="1100" b="0">
                <a:latin typeface="Garamond" pitchFamily="18" charset="0"/>
              </a:defRPr>
            </a:lvl1pPr>
          </a:lstStyle>
          <a:p>
            <a:fld id="{1B491929-5B47-44DB-A164-9DD83983D703}" type="slidenum">
              <a:rPr lang="en-US"/>
              <a:pPr/>
              <a:t>‹#›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08267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1143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228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3429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E48FEA-81D9-4C4B-9026-8219A0FD088C}" type="slidenum">
              <a:rPr lang="en-US"/>
              <a:pPr/>
              <a:t>1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8238" y="4953000"/>
            <a:ext cx="5038725" cy="3927475"/>
          </a:xfrm>
          <a:ln>
            <a:headEnd/>
            <a:tailEnd/>
          </a:ln>
        </p:spPr>
        <p:txBody>
          <a:bodyPr/>
          <a:lstStyle/>
          <a:p>
            <a:pPr algn="ctr"/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8131735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491929-5B47-44DB-A164-9DD83983D703}" type="slidenum">
              <a:rPr lang="en-US" smtClean="0"/>
              <a:pPr/>
              <a:t>10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338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491929-5B47-44DB-A164-9DD83983D703}" type="slidenum">
              <a:rPr lang="en-US" smtClean="0"/>
              <a:pPr/>
              <a:t>11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8725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491929-5B47-44DB-A164-9DD83983D703}" type="slidenum">
              <a:rPr lang="en-US" smtClean="0"/>
              <a:pPr/>
              <a:t>12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3983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491929-5B47-44DB-A164-9DD83983D703}" type="slidenum">
              <a:rPr lang="en-US" smtClean="0"/>
              <a:pPr/>
              <a:t>13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0765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491929-5B47-44DB-A164-9DD83983D703}" type="slidenum">
              <a:rPr lang="en-US" smtClean="0"/>
              <a:pPr/>
              <a:t>14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3012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491929-5B47-44DB-A164-9DD83983D703}" type="slidenum">
              <a:rPr lang="en-US" smtClean="0"/>
              <a:pPr/>
              <a:t>15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2248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491929-5B47-44DB-A164-9DD83983D703}" type="slidenum">
              <a:rPr lang="en-US" smtClean="0"/>
              <a:pPr/>
              <a:t>16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6527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491929-5B47-44DB-A164-9DD83983D703}" type="slidenum">
              <a:rPr lang="en-US" smtClean="0"/>
              <a:pPr/>
              <a:t>17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626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491929-5B47-44DB-A164-9DD83983D703}" type="slidenum">
              <a:rPr lang="en-US" smtClean="0"/>
              <a:pPr/>
              <a:t>18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0013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491929-5B47-44DB-A164-9DD83983D703}" type="slidenum">
              <a:rPr lang="en-US" smtClean="0"/>
              <a:pPr/>
              <a:t>19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07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491929-5B47-44DB-A164-9DD83983D703}" type="slidenum">
              <a:rPr lang="en-US" smtClean="0"/>
              <a:pPr/>
              <a:t>2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5761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491929-5B47-44DB-A164-9DD83983D703}" type="slidenum">
              <a:rPr lang="en-US" smtClean="0"/>
              <a:pPr/>
              <a:t>20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5517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491929-5B47-44DB-A164-9DD83983D703}" type="slidenum">
              <a:rPr lang="en-US" smtClean="0"/>
              <a:pPr/>
              <a:t>21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8809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491929-5B47-44DB-A164-9DD83983D703}" type="slidenum">
              <a:rPr lang="en-US" smtClean="0"/>
              <a:pPr/>
              <a:t>22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9508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491929-5B47-44DB-A164-9DD83983D703}" type="slidenum">
              <a:rPr lang="en-US" smtClean="0"/>
              <a:pPr/>
              <a:t>23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4728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491929-5B47-44DB-A164-9DD83983D703}" type="slidenum">
              <a:rPr lang="en-US" smtClean="0"/>
              <a:pPr/>
              <a:t>24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9478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491929-5B47-44DB-A164-9DD83983D703}" type="slidenum">
              <a:rPr lang="en-US" smtClean="0"/>
              <a:pPr/>
              <a:t>25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712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491929-5B47-44DB-A164-9DD83983D703}" type="slidenum">
              <a:rPr lang="en-US" smtClean="0"/>
              <a:pPr/>
              <a:t>26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7777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491929-5B47-44DB-A164-9DD83983D703}" type="slidenum">
              <a:rPr lang="en-US" smtClean="0"/>
              <a:pPr/>
              <a:t>27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6632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491929-5B47-44DB-A164-9DD83983D703}" type="slidenum">
              <a:rPr lang="en-US" smtClean="0"/>
              <a:pPr/>
              <a:t>28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6899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491929-5B47-44DB-A164-9DD83983D703}" type="slidenum">
              <a:rPr lang="en-US" smtClean="0"/>
              <a:pPr/>
              <a:t>29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251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491929-5B47-44DB-A164-9DD83983D703}" type="slidenum">
              <a:rPr lang="en-US" smtClean="0"/>
              <a:pPr/>
              <a:t>3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5138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491929-5B47-44DB-A164-9DD83983D703}" type="slidenum">
              <a:rPr lang="en-US" smtClean="0"/>
              <a:pPr/>
              <a:t>30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9133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491929-5B47-44DB-A164-9DD83983D703}" type="slidenum">
              <a:rPr lang="en-US" smtClean="0"/>
              <a:pPr/>
              <a:t>31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7872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491929-5B47-44DB-A164-9DD83983D703}" type="slidenum">
              <a:rPr lang="en-US" smtClean="0"/>
              <a:pPr/>
              <a:t>32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1636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491929-5B47-44DB-A164-9DD83983D703}" type="slidenum">
              <a:rPr lang="en-US" smtClean="0"/>
              <a:pPr/>
              <a:t>33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871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491929-5B47-44DB-A164-9DD83983D703}" type="slidenum">
              <a:rPr lang="en-US" smtClean="0"/>
              <a:pPr/>
              <a:t>34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87042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491929-5B47-44DB-A164-9DD83983D703}" type="slidenum">
              <a:rPr lang="en-US" smtClean="0"/>
              <a:pPr/>
              <a:t>35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0162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491929-5B47-44DB-A164-9DD83983D703}" type="slidenum">
              <a:rPr lang="en-US" smtClean="0"/>
              <a:pPr/>
              <a:t>36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87553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491929-5B47-44DB-A164-9DD83983D703}" type="slidenum">
              <a:rPr lang="en-US" smtClean="0"/>
              <a:pPr/>
              <a:t>37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61423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491929-5B47-44DB-A164-9DD83983D703}" type="slidenum">
              <a:rPr lang="en-US" smtClean="0"/>
              <a:pPr/>
              <a:t>38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29859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491929-5B47-44DB-A164-9DD83983D703}" type="slidenum">
              <a:rPr lang="en-US" smtClean="0"/>
              <a:pPr/>
              <a:t>39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675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491929-5B47-44DB-A164-9DD83983D703}" type="slidenum">
              <a:rPr lang="en-US" smtClean="0"/>
              <a:pPr/>
              <a:t>4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66031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491929-5B47-44DB-A164-9DD83983D703}" type="slidenum">
              <a:rPr lang="en-US" smtClean="0"/>
              <a:pPr/>
              <a:t>40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74293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491929-5B47-44DB-A164-9DD83983D703}" type="slidenum">
              <a:rPr lang="en-US" smtClean="0"/>
              <a:pPr/>
              <a:t>41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36821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491929-5B47-44DB-A164-9DD83983D703}" type="slidenum">
              <a:rPr lang="en-US" smtClean="0"/>
              <a:pPr/>
              <a:t>42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32443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91929-5B47-44DB-A164-9DD83983D703}" type="slidenum">
              <a:rPr lang="en-US" smtClean="0"/>
              <a:pPr/>
              <a:t>43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52305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91929-5B47-44DB-A164-9DD83983D703}" type="slidenum">
              <a:rPr lang="en-US" smtClean="0"/>
              <a:pPr/>
              <a:t>44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44046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91929-5B47-44DB-A164-9DD83983D703}" type="slidenum">
              <a:rPr lang="en-US" smtClean="0"/>
              <a:pPr/>
              <a:t>45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25151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91929-5B47-44DB-A164-9DD83983D703}" type="slidenum">
              <a:rPr lang="en-US" smtClean="0"/>
              <a:pPr/>
              <a:t>46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42898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91929-5B47-44DB-A164-9DD83983D703}" type="slidenum">
              <a:rPr lang="en-US" smtClean="0"/>
              <a:pPr/>
              <a:t>47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0381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91929-5B47-44DB-A164-9DD83983D703}" type="slidenum">
              <a:rPr lang="en-US" smtClean="0"/>
              <a:pPr/>
              <a:t>48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99370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91929-5B47-44DB-A164-9DD83983D703}" type="slidenum">
              <a:rPr lang="en-US" smtClean="0"/>
              <a:pPr/>
              <a:t>49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575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491929-5B47-44DB-A164-9DD83983D703}" type="slidenum">
              <a:rPr lang="en-US" smtClean="0"/>
              <a:pPr/>
              <a:t>5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46119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91929-5B47-44DB-A164-9DD83983D703}" type="slidenum">
              <a:rPr lang="en-US" smtClean="0"/>
              <a:pPr/>
              <a:t>50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24898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91929-5B47-44DB-A164-9DD83983D703}" type="slidenum">
              <a:rPr lang="en-US" smtClean="0"/>
              <a:pPr/>
              <a:t>51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40801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91929-5B47-44DB-A164-9DD83983D703}" type="slidenum">
              <a:rPr lang="en-US" smtClean="0"/>
              <a:pPr/>
              <a:t>52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43846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91929-5B47-44DB-A164-9DD83983D703}" type="slidenum">
              <a:rPr lang="en-US" smtClean="0"/>
              <a:pPr/>
              <a:t>53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52019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91929-5B47-44DB-A164-9DD83983D703}" type="slidenum">
              <a:rPr lang="en-US" smtClean="0"/>
              <a:pPr/>
              <a:t>54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94395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91929-5B47-44DB-A164-9DD83983D703}" type="slidenum">
              <a:rPr lang="en-US" smtClean="0"/>
              <a:pPr/>
              <a:t>55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82841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91929-5B47-44DB-A164-9DD83983D703}" type="slidenum">
              <a:rPr lang="en-US" smtClean="0"/>
              <a:pPr/>
              <a:t>56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70771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91929-5B47-44DB-A164-9DD83983D703}" type="slidenum">
              <a:rPr lang="en-US" smtClean="0"/>
              <a:pPr/>
              <a:t>57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01630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91929-5B47-44DB-A164-9DD83983D703}" type="slidenum">
              <a:rPr lang="en-US" smtClean="0"/>
              <a:pPr/>
              <a:t>58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91213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91929-5B47-44DB-A164-9DD83983D703}" type="slidenum">
              <a:rPr lang="en-US" smtClean="0"/>
              <a:pPr/>
              <a:t>59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136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491929-5B47-44DB-A164-9DD83983D703}" type="slidenum">
              <a:rPr lang="en-US" smtClean="0"/>
              <a:pPr/>
              <a:t>6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72700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91929-5B47-44DB-A164-9DD83983D703}" type="slidenum">
              <a:rPr lang="en-US" smtClean="0"/>
              <a:pPr/>
              <a:t>60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94074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91929-5B47-44DB-A164-9DD83983D703}" type="slidenum">
              <a:rPr lang="en-US" smtClean="0"/>
              <a:pPr/>
              <a:t>61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39013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91929-5B47-44DB-A164-9DD83983D703}" type="slidenum">
              <a:rPr lang="en-US" smtClean="0"/>
              <a:pPr/>
              <a:t>62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60778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91929-5B47-44DB-A164-9DD83983D703}" type="slidenum">
              <a:rPr lang="en-US" smtClean="0"/>
              <a:pPr/>
              <a:t>63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89116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91929-5B47-44DB-A164-9DD83983D703}" type="slidenum">
              <a:rPr lang="en-US" smtClean="0"/>
              <a:pPr/>
              <a:t>64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589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491929-5B47-44DB-A164-9DD83983D703}" type="slidenum">
              <a:rPr lang="en-US" smtClean="0"/>
              <a:pPr/>
              <a:t>7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2904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491929-5B47-44DB-A164-9DD83983D703}" type="slidenum">
              <a:rPr lang="en-US" smtClean="0"/>
              <a:pPr/>
              <a:t>8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150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491929-5B47-44DB-A164-9DD83983D703}" type="slidenum">
              <a:rPr lang="en-US" smtClean="0"/>
              <a:pPr/>
              <a:t>9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794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152400"/>
            <a:ext cx="17907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52400"/>
            <a:ext cx="52197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764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8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71628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889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76400"/>
            <a:ext cx="7162800" cy="464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89860" name="Rectangle 4"/>
          <p:cNvSpPr>
            <a:spLocks noChangeArrowheads="1"/>
          </p:cNvSpPr>
          <p:nvPr/>
        </p:nvSpPr>
        <p:spPr bwMode="auto">
          <a:xfrm>
            <a:off x="0" y="6494463"/>
            <a:ext cx="4603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fld id="{F8D11EF9-5EF1-41F3-9227-C8010005E649}" type="slidenum">
              <a:rPr lang="en-US" sz="1800"/>
              <a:pPr/>
              <a:t>‹#›</a:t>
            </a:fld>
            <a:endParaRPr lang="en-US" sz="1800"/>
          </a:p>
        </p:txBody>
      </p:sp>
      <p:sp>
        <p:nvSpPr>
          <p:cNvPr id="889861" name="Text Box 5"/>
          <p:cNvSpPr txBox="1">
            <a:spLocks noChangeArrowheads="1"/>
          </p:cNvSpPr>
          <p:nvPr/>
        </p:nvSpPr>
        <p:spPr bwMode="auto">
          <a:xfrm>
            <a:off x="8839200" y="152400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endParaRPr lang="en-US" sz="2400" b="0">
              <a:latin typeface="Times New Roman" charset="0"/>
            </a:endParaRPr>
          </a:p>
        </p:txBody>
      </p:sp>
      <p:sp>
        <p:nvSpPr>
          <p:cNvPr id="889863" name="Text Box 7"/>
          <p:cNvSpPr txBox="1">
            <a:spLocks noChangeArrowheads="1"/>
          </p:cNvSpPr>
          <p:nvPr/>
        </p:nvSpPr>
        <p:spPr bwMode="auto">
          <a:xfrm>
            <a:off x="3322638" y="6643688"/>
            <a:ext cx="2497137" cy="2143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800" b="0" i="1" dirty="0"/>
              <a:t>Copyright </a:t>
            </a:r>
            <a:r>
              <a:rPr lang="en-US" sz="800" b="0" i="1"/>
              <a:t>© 2020 M. E. </a:t>
            </a:r>
            <a:r>
              <a:rPr lang="en-US" sz="800" b="0" i="1" dirty="0"/>
              <a:t>Kabay.  All rights reserved.</a:t>
            </a:r>
          </a:p>
        </p:txBody>
      </p:sp>
      <p:pic>
        <p:nvPicPr>
          <p:cNvPr id="889864" name="Picture 8" descr="NWU_2c_stacked_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77200" y="0"/>
            <a:ext cx="1066800" cy="93186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+mj-lt"/>
          <a:ea typeface="+mj-ea"/>
          <a:cs typeface="+mj-cs"/>
        </a:defRPr>
      </a:lvl1pPr>
      <a:lvl2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2pPr>
      <a:lvl3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3pPr>
      <a:lvl4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4pPr>
      <a:lvl5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5pPr>
      <a:lvl6pPr marL="4572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6pPr>
      <a:lvl7pPr marL="9144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7pPr>
      <a:lvl8pPr marL="13716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8pPr>
      <a:lvl9pPr marL="18288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q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ü"/>
        <a:defRPr sz="2400" b="1">
          <a:solidFill>
            <a:schemeClr val="tx1"/>
          </a:solidFill>
          <a:latin typeface="+mn-lt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§"/>
        <a:defRPr sz="2400" b="1">
          <a:solidFill>
            <a:schemeClr val="tx1"/>
          </a:solidFill>
          <a:latin typeface="+mn-lt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magazine.com/lets-go-analyze-something/article/200541/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://tinyurl.com/6unu4ab" TargetMode="Externa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neier.com/paper-attacktrees-ddj-ft.html" TargetMode="Externa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mp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tmp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cs.au.dk/CPnets/" TargetMode="Externa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inyurl.com/8352ehy" TargetMode="External"/><Relationship Id="rId5" Type="http://schemas.openxmlformats.org/officeDocument/2006/relationships/hyperlink" Target="http://www.gsic.uva.es/wikis/yannis/images/c/c4/CP-net.pdf" TargetMode="External"/><Relationship Id="rId4" Type="http://schemas.openxmlformats.org/officeDocument/2006/relationships/image" Target="../media/image16.jpe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tinyurl.com/8352ehy" TargetMode="External"/><Relationship Id="rId4" Type="http://schemas.openxmlformats.org/officeDocument/2006/relationships/hyperlink" Target="http://www.gsic.uva.es/wikis/yannis/images/c/c4/CP-net.pdf" TargetMode="Externa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429000"/>
          </a:xfrm>
        </p:spPr>
        <p:txBody>
          <a:bodyPr/>
          <a:lstStyle/>
          <a:p>
            <a:pPr algn="ctr"/>
            <a:r>
              <a:rPr lang="en-US" sz="9800" dirty="0"/>
              <a:t>Cyber Investigation</a:t>
            </a:r>
            <a:endParaRPr lang="en-US" sz="6600" dirty="0"/>
          </a:p>
        </p:txBody>
      </p:sp>
      <p:sp>
        <p:nvSpPr>
          <p:cNvPr id="6170" name="Rectangle 26"/>
          <p:cNvSpPr>
            <a:spLocks noGrp="1" noChangeArrowheads="1"/>
          </p:cNvSpPr>
          <p:nvPr>
            <p:ph type="body" idx="1"/>
          </p:nvPr>
        </p:nvSpPr>
        <p:spPr>
          <a:xfrm>
            <a:off x="0" y="4267200"/>
            <a:ext cx="9144000" cy="2209800"/>
          </a:xfrm>
          <a:noFill/>
          <a:ln/>
        </p:spPr>
        <p:txBody>
          <a:bodyPr/>
          <a:lstStyle/>
          <a:p>
            <a:pPr algn="ctr">
              <a:buNone/>
            </a:pPr>
            <a:r>
              <a:rPr lang="en-US" sz="3600" dirty="0"/>
              <a:t>CSH5 Chapter 55</a:t>
            </a:r>
          </a:p>
          <a:p>
            <a:pPr algn="ctr">
              <a:buNone/>
            </a:pPr>
            <a:r>
              <a:rPr lang="en-US" sz="3600" dirty="0"/>
              <a:t>Peter R. Stephenson</a:t>
            </a:r>
          </a:p>
        </p:txBody>
      </p:sp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239000" cy="1600200"/>
          </a:xfrm>
        </p:spPr>
        <p:txBody>
          <a:bodyPr/>
          <a:lstStyle/>
          <a:p>
            <a:pPr lvl="0"/>
            <a:r>
              <a:rPr lang="en-US" dirty="0"/>
              <a:t>Distinguishing Between </a:t>
            </a:r>
            <a:br>
              <a:rPr lang="en-US" dirty="0"/>
            </a:br>
            <a:r>
              <a:rPr lang="en-US" dirty="0"/>
              <a:t>Cyber Forensics &amp; </a:t>
            </a:r>
            <a:br>
              <a:rPr lang="en-US" dirty="0"/>
            </a:br>
            <a:r>
              <a:rPr lang="en-US" dirty="0"/>
              <a:t>Cyber Investigation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Clarification: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/>
              <a:t>“Cyber </a:t>
            </a:r>
            <a:r>
              <a:rPr lang="en-US" sz="4000" i="1" dirty="0"/>
              <a:t>investigation</a:t>
            </a:r>
            <a:br>
              <a:rPr lang="en-US" sz="4000" i="1" dirty="0"/>
            </a:br>
            <a:r>
              <a:rPr lang="en-US" sz="4000" dirty="0"/>
              <a:t>uses tools of</a:t>
            </a:r>
            <a:br>
              <a:rPr lang="en-US" sz="4000" dirty="0"/>
            </a:br>
            <a:r>
              <a:rPr lang="en-US" sz="4000" dirty="0"/>
              <a:t>cyber </a:t>
            </a:r>
            <a:r>
              <a:rPr lang="en-US" sz="4000" i="1" dirty="0"/>
              <a:t>forensics</a:t>
            </a:r>
            <a:br>
              <a:rPr lang="en-US" sz="4000" i="1" dirty="0"/>
            </a:br>
            <a:r>
              <a:rPr lang="en-US" sz="4000" dirty="0"/>
              <a:t>as part of </a:t>
            </a:r>
            <a:br>
              <a:rPr lang="en-US" sz="4000" dirty="0"/>
            </a:br>
            <a:r>
              <a:rPr lang="en-US" sz="4000" dirty="0"/>
              <a:t>investigative procedures.”</a:t>
            </a:r>
          </a:p>
        </p:txBody>
      </p:sp>
    </p:spTree>
    <p:extLst>
      <p:ext uri="{BB962C8B-B14F-4D97-AF65-F5344CB8AC3E}">
        <p14:creationId xmlns:p14="http://schemas.microsoft.com/office/powerpoint/2010/main" val="1301735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DFRWS Framework Classes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371600"/>
            <a:ext cx="7620000" cy="2286000"/>
          </a:xfrm>
        </p:spPr>
        <p:txBody>
          <a:bodyPr/>
          <a:lstStyle/>
          <a:p>
            <a:r>
              <a:rPr lang="en-US" i="1" dirty="0">
                <a:solidFill>
                  <a:srgbClr val="33CC33"/>
                </a:solidFill>
              </a:rPr>
              <a:t>D</a:t>
            </a:r>
            <a:r>
              <a:rPr lang="en-US" dirty="0"/>
              <a:t>igital</a:t>
            </a:r>
            <a:r>
              <a:rPr lang="en-US" baseline="0" dirty="0"/>
              <a:t> </a:t>
            </a:r>
            <a:r>
              <a:rPr lang="en-US" i="1" baseline="0" dirty="0">
                <a:solidFill>
                  <a:srgbClr val="33CC33"/>
                </a:solidFill>
              </a:rPr>
              <a:t>F</a:t>
            </a:r>
            <a:r>
              <a:rPr lang="en-US" baseline="0" dirty="0"/>
              <a:t>orensics </a:t>
            </a:r>
            <a:r>
              <a:rPr lang="en-US" i="1" baseline="0" dirty="0">
                <a:solidFill>
                  <a:srgbClr val="33CC33"/>
                </a:solidFill>
              </a:rPr>
              <a:t>R</a:t>
            </a:r>
            <a:r>
              <a:rPr lang="en-US" baseline="0" dirty="0"/>
              <a:t>esearch </a:t>
            </a:r>
            <a:r>
              <a:rPr lang="en-US" i="1" baseline="0" dirty="0" err="1">
                <a:solidFill>
                  <a:srgbClr val="33CC33"/>
                </a:solidFill>
              </a:rPr>
              <a:t>W</a:t>
            </a:r>
            <a:r>
              <a:rPr lang="en-US" baseline="0" dirty="0" err="1"/>
              <a:t>ork</a:t>
            </a:r>
            <a:r>
              <a:rPr lang="en-US" i="1" baseline="0" dirty="0" err="1">
                <a:solidFill>
                  <a:srgbClr val="33CC33"/>
                </a:solidFill>
              </a:rPr>
              <a:t>S</a:t>
            </a:r>
            <a:r>
              <a:rPr lang="en-US" baseline="0" dirty="0" err="1"/>
              <a:t>hop</a:t>
            </a:r>
            <a:r>
              <a:rPr lang="en-US" baseline="0" dirty="0"/>
              <a:t> (2001)</a:t>
            </a:r>
          </a:p>
          <a:p>
            <a:r>
              <a:rPr lang="en-US" baseline="0" dirty="0"/>
              <a:t>Framework for digital investigation</a:t>
            </a:r>
          </a:p>
          <a:p>
            <a:r>
              <a:rPr lang="en-US" dirty="0"/>
              <a:t>Supports </a:t>
            </a:r>
            <a:r>
              <a:rPr lang="en-US" i="1" dirty="0"/>
              <a:t>end-to-end digital investigation </a:t>
            </a:r>
            <a:r>
              <a:rPr lang="en-US" dirty="0"/>
              <a:t>(EEDI)</a:t>
            </a:r>
          </a:p>
          <a:p>
            <a:r>
              <a:rPr lang="en-US" baseline="0" dirty="0"/>
              <a:t>Each </a:t>
            </a:r>
            <a:r>
              <a:rPr lang="en-US" i="1" baseline="0" dirty="0"/>
              <a:t>class</a:t>
            </a:r>
            <a:r>
              <a:rPr lang="en-US" dirty="0"/>
              <a:t> comprises </a:t>
            </a:r>
            <a:r>
              <a:rPr lang="en-US" i="1" dirty="0"/>
              <a:t>elements</a:t>
            </a:r>
            <a:endParaRPr lang="en-US" baseline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7600"/>
            <a:ext cx="9144000" cy="2721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639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7162800" cy="1143000"/>
          </a:xfrm>
        </p:spPr>
        <p:txBody>
          <a:bodyPr/>
          <a:lstStyle/>
          <a:p>
            <a:r>
              <a:rPr lang="en-US" dirty="0"/>
              <a:t>DFRWS Class:</a:t>
            </a:r>
            <a:r>
              <a:rPr lang="en-US" baseline="0" dirty="0"/>
              <a:t> Identification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067800" cy="5791200"/>
          </a:xfrm>
        </p:spPr>
        <p:txBody>
          <a:bodyPr/>
          <a:lstStyle/>
          <a:p>
            <a:r>
              <a:rPr lang="en-US" sz="2800" dirty="0"/>
              <a:t>How investigator is notified of potential incident</a:t>
            </a:r>
          </a:p>
          <a:p>
            <a:pPr lvl="1"/>
            <a:r>
              <a:rPr lang="en-US" sz="2300" dirty="0"/>
              <a:t>~half</a:t>
            </a:r>
            <a:r>
              <a:rPr lang="en-US" sz="2300" baseline="0" dirty="0"/>
              <a:t> of reports of possible security breaches turn out not to be crimes</a:t>
            </a:r>
          </a:p>
          <a:p>
            <a:r>
              <a:rPr lang="en-US" sz="2300" dirty="0"/>
              <a:t>Framework classes in Identification</a:t>
            </a:r>
          </a:p>
          <a:p>
            <a:pPr lvl="1"/>
            <a:r>
              <a:rPr lang="en-US" sz="2300" baseline="0" dirty="0"/>
              <a:t>Event/crime</a:t>
            </a:r>
            <a:r>
              <a:rPr lang="en-US" sz="2300" dirty="0"/>
              <a:t> detection: direct evidence (e.g., discovery of unauthorized access)</a:t>
            </a:r>
          </a:p>
          <a:p>
            <a:pPr lvl="1"/>
            <a:r>
              <a:rPr lang="en-US" sz="2300" dirty="0"/>
              <a:t>Resolve signature: intrusion detection/prevention systems, gateway security devices using pattern recognition</a:t>
            </a:r>
          </a:p>
          <a:p>
            <a:pPr lvl="1"/>
            <a:r>
              <a:rPr lang="en-US" sz="2300" dirty="0"/>
              <a:t>Profile detection: heuristic pattern recognition; attack scenarios, attack profiles</a:t>
            </a:r>
          </a:p>
          <a:p>
            <a:pPr lvl="1"/>
            <a:r>
              <a:rPr lang="en-US" sz="2300" dirty="0"/>
              <a:t>Anomalous detection: deviation from observed norms</a:t>
            </a:r>
          </a:p>
          <a:p>
            <a:pPr lvl="1"/>
            <a:r>
              <a:rPr lang="en-US" sz="2300" dirty="0"/>
              <a:t>Complaints: person reports event or results of event</a:t>
            </a:r>
          </a:p>
          <a:p>
            <a:pPr lvl="1"/>
            <a:r>
              <a:rPr lang="en-US" sz="2300" dirty="0"/>
              <a:t>System monitoring: situational awareness processes</a:t>
            </a:r>
          </a:p>
          <a:p>
            <a:pPr lvl="1"/>
            <a:r>
              <a:rPr lang="en-US" sz="2300" dirty="0"/>
              <a:t>Audit analysis: analysis of log files</a:t>
            </a:r>
          </a:p>
        </p:txBody>
      </p:sp>
    </p:spTree>
    <p:extLst>
      <p:ext uri="{BB962C8B-B14F-4D97-AF65-F5344CB8AC3E}">
        <p14:creationId xmlns:p14="http://schemas.microsoft.com/office/powerpoint/2010/main" val="2115291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575"/>
            <a:ext cx="6781800" cy="733425"/>
          </a:xfrm>
        </p:spPr>
        <p:txBody>
          <a:bodyPr/>
          <a:lstStyle/>
          <a:p>
            <a:r>
              <a:rPr lang="en-US" sz="3600" b="1" dirty="0">
                <a:solidFill>
                  <a:srgbClr val="800000"/>
                </a:solidFill>
                <a:effectLst/>
                <a:latin typeface="+mj-lt"/>
                <a:ea typeface="+mj-ea"/>
                <a:cs typeface="+mj-cs"/>
              </a:rPr>
              <a:t>DFRWS Class:</a:t>
            </a:r>
            <a:r>
              <a:rPr lang="en-US" sz="3600" b="1" baseline="0" dirty="0">
                <a:solidFill>
                  <a:srgbClr val="800000"/>
                </a:solidFill>
                <a:effectLst/>
                <a:latin typeface="+mj-lt"/>
                <a:ea typeface="+mj-ea"/>
                <a:cs typeface="+mj-cs"/>
              </a:rPr>
              <a:t> Preservation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686800" cy="5867400"/>
          </a:xfrm>
        </p:spPr>
        <p:txBody>
          <a:bodyPr/>
          <a:lstStyle/>
          <a:p>
            <a:r>
              <a:rPr lang="en-US" sz="2800" dirty="0"/>
              <a:t>Management of evidence ensuring integrity</a:t>
            </a:r>
          </a:p>
          <a:p>
            <a:r>
              <a:rPr lang="en-US" dirty="0"/>
              <a:t>Case </a:t>
            </a:r>
            <a:r>
              <a:rPr lang="en-US" dirty="0" err="1"/>
              <a:t>mgmt</a:t>
            </a:r>
            <a:r>
              <a:rPr lang="en-US" dirty="0"/>
              <a:t>: notes, process controls, quality controls, procedural issues</a:t>
            </a:r>
          </a:p>
          <a:p>
            <a:r>
              <a:rPr lang="en-US" dirty="0"/>
              <a:t>Imaging tech: making bit-for-bit image copies of evidence</a:t>
            </a:r>
          </a:p>
          <a:p>
            <a:r>
              <a:rPr lang="en-US" dirty="0"/>
              <a:t>Chain of custody: preventing unauthorized access to &amp; modification of evidence – preservers evidentiary value</a:t>
            </a:r>
          </a:p>
          <a:p>
            <a:r>
              <a:rPr lang="en-US" dirty="0"/>
              <a:t>Time synchronization (normalization): </a:t>
            </a:r>
          </a:p>
          <a:p>
            <a:pPr lvl="1"/>
            <a:r>
              <a:rPr lang="en-US" dirty="0"/>
              <a:t>Ensuring that all time records use a common base time</a:t>
            </a:r>
          </a:p>
          <a:p>
            <a:pPr lvl="1"/>
            <a:r>
              <a:rPr lang="en-US" dirty="0"/>
              <a:t>No evidence modified</a:t>
            </a:r>
          </a:p>
          <a:p>
            <a:pPr lvl="1"/>
            <a:r>
              <a:rPr lang="en-US" dirty="0"/>
              <a:t>Determine offsets from a baseline (e.g., </a:t>
            </a:r>
            <a:br>
              <a:rPr lang="en-US" dirty="0"/>
            </a:br>
            <a:r>
              <a:rPr lang="en-US" dirty="0"/>
              <a:t>“- 0:00:07.6 GMT-5” for 7.6 seconds behind GMT-5)</a:t>
            </a:r>
          </a:p>
        </p:txBody>
      </p:sp>
    </p:spTree>
    <p:extLst>
      <p:ext uri="{BB962C8B-B14F-4D97-AF65-F5344CB8AC3E}">
        <p14:creationId xmlns:p14="http://schemas.microsoft.com/office/powerpoint/2010/main" val="1534806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DFRWS</a:t>
            </a:r>
            <a:r>
              <a:rPr lang="en-US" sz="3600" b="1" dirty="0">
                <a:solidFill>
                  <a:srgbClr val="800000"/>
                </a:solidFill>
                <a:effectLst/>
                <a:latin typeface="+mj-lt"/>
                <a:ea typeface="+mj-ea"/>
                <a:cs typeface="+mj-cs"/>
              </a:rPr>
              <a:t> Class</a:t>
            </a:r>
            <a:r>
              <a:rPr lang="en-US" dirty="0"/>
              <a:t>: Collection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143000"/>
            <a:ext cx="7696200" cy="5181600"/>
          </a:xfrm>
        </p:spPr>
        <p:txBody>
          <a:bodyPr/>
          <a:lstStyle/>
          <a:p>
            <a:r>
              <a:rPr lang="en-US" dirty="0"/>
              <a:t>Approved methods: </a:t>
            </a:r>
          </a:p>
          <a:p>
            <a:pPr lvl="1"/>
            <a:r>
              <a:rPr lang="en-US" dirty="0"/>
              <a:t>General acceptance by courts </a:t>
            </a:r>
          </a:p>
          <a:p>
            <a:pPr lvl="1"/>
            <a:r>
              <a:rPr lang="en-US" dirty="0"/>
              <a:t>E.g., qualifying under </a:t>
            </a:r>
            <a:r>
              <a:rPr lang="en-US" i="1" dirty="0" err="1"/>
              <a:t>Daubert</a:t>
            </a:r>
            <a:r>
              <a:rPr lang="en-US" dirty="0"/>
              <a:t> rule for admission of technical information – see CSH5 </a:t>
            </a:r>
            <a:r>
              <a:rPr lang="en-US" dirty="0" err="1"/>
              <a:t>Ch</a:t>
            </a:r>
            <a:r>
              <a:rPr lang="en-US" dirty="0"/>
              <a:t> 73</a:t>
            </a:r>
          </a:p>
          <a:p>
            <a:pPr lvl="1"/>
            <a:r>
              <a:rPr lang="en-US" dirty="0"/>
              <a:t>Or qualified under current case law</a:t>
            </a:r>
          </a:p>
          <a:p>
            <a:r>
              <a:rPr lang="en-US" dirty="0"/>
              <a:t>Approved software: source code identical to that of tool that has qualified in courts (see above)</a:t>
            </a:r>
          </a:p>
          <a:p>
            <a:r>
              <a:rPr lang="en-US" dirty="0"/>
              <a:t>Approved hardware: same principles as above</a:t>
            </a:r>
          </a:p>
          <a:p>
            <a:r>
              <a:rPr lang="en-US" dirty="0"/>
              <a:t>Legal authority: policy (e.g., for owner of equipment), subpoena, warrant</a:t>
            </a:r>
          </a:p>
          <a:p>
            <a:r>
              <a:rPr lang="en-US" dirty="0"/>
              <a:t>Lossless compression: provable fidelity</a:t>
            </a:r>
          </a:p>
        </p:txBody>
      </p:sp>
    </p:spTree>
    <p:extLst>
      <p:ext uri="{BB962C8B-B14F-4D97-AF65-F5344CB8AC3E}">
        <p14:creationId xmlns:p14="http://schemas.microsoft.com/office/powerpoint/2010/main" val="1449086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DFRWS</a:t>
            </a:r>
            <a:r>
              <a:rPr lang="en-US" sz="3600" b="1" dirty="0">
                <a:solidFill>
                  <a:srgbClr val="800000"/>
                </a:solidFill>
                <a:effectLst/>
                <a:latin typeface="+mj-lt"/>
                <a:ea typeface="+mj-ea"/>
                <a:cs typeface="+mj-cs"/>
              </a:rPr>
              <a:t> Class</a:t>
            </a:r>
            <a:r>
              <a:rPr lang="en-US" dirty="0"/>
              <a:t>: Collection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7162800" cy="4953000"/>
          </a:xfrm>
        </p:spPr>
        <p:txBody>
          <a:bodyPr/>
          <a:lstStyle/>
          <a:p>
            <a:r>
              <a:rPr lang="en-US" dirty="0"/>
              <a:t>Sampling: demonstrated validity &amp; safety for data</a:t>
            </a:r>
          </a:p>
          <a:p>
            <a:r>
              <a:rPr lang="en-US" dirty="0"/>
              <a:t>Data reduction: </a:t>
            </a:r>
          </a:p>
          <a:p>
            <a:pPr lvl="1"/>
            <a:r>
              <a:rPr lang="en-US" dirty="0"/>
              <a:t>Valid, repeatable, provable results</a:t>
            </a:r>
          </a:p>
          <a:p>
            <a:pPr lvl="1"/>
            <a:r>
              <a:rPr lang="en-US" dirty="0"/>
              <a:t>Applied only to </a:t>
            </a:r>
            <a:r>
              <a:rPr lang="en-US" i="1" dirty="0"/>
              <a:t>copies</a:t>
            </a:r>
            <a:r>
              <a:rPr lang="en-US" dirty="0"/>
              <a:t> of evidence</a:t>
            </a:r>
          </a:p>
          <a:p>
            <a:r>
              <a:rPr lang="en-US" dirty="0"/>
              <a:t>Recovery techniques</a:t>
            </a:r>
          </a:p>
          <a:p>
            <a:pPr lvl="1"/>
            <a:r>
              <a:rPr lang="en-US" dirty="0"/>
              <a:t>Extraction of useful data from data repositories</a:t>
            </a:r>
          </a:p>
          <a:p>
            <a:pPr lvl="1"/>
            <a:r>
              <a:rPr lang="en-US" dirty="0"/>
              <a:t>Comply with all court-permitted techniques</a:t>
            </a:r>
          </a:p>
          <a:p>
            <a:pPr lvl="1"/>
            <a:r>
              <a:rPr lang="en-US" dirty="0"/>
              <a:t>Forensic investigators must keep up to date with current case law</a:t>
            </a:r>
          </a:p>
        </p:txBody>
      </p:sp>
    </p:spTree>
    <p:extLst>
      <p:ext uri="{BB962C8B-B14F-4D97-AF65-F5344CB8AC3E}">
        <p14:creationId xmlns:p14="http://schemas.microsoft.com/office/powerpoint/2010/main" val="2531405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77200" cy="1143000"/>
          </a:xfrm>
        </p:spPr>
        <p:txBody>
          <a:bodyPr/>
          <a:lstStyle/>
          <a:p>
            <a:r>
              <a:rPr lang="en-US" dirty="0"/>
              <a:t>DFRWS Class: Examination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66800"/>
            <a:ext cx="7772400" cy="4953000"/>
          </a:xfrm>
        </p:spPr>
        <p:txBody>
          <a:bodyPr/>
          <a:lstStyle/>
          <a:p>
            <a:r>
              <a:rPr lang="en-US" sz="2800" dirty="0"/>
              <a:t>Traceability or </a:t>
            </a:r>
            <a:r>
              <a:rPr lang="en-US" sz="2800" i="1" dirty="0"/>
              <a:t>chain of evidence</a:t>
            </a:r>
          </a:p>
          <a:p>
            <a:pPr lvl="1"/>
            <a:r>
              <a:rPr lang="en-US" dirty="0"/>
              <a:t>Clear documentation of reasoning linking </a:t>
            </a:r>
            <a:r>
              <a:rPr lang="en-US" i="1" dirty="0"/>
              <a:t>evidence to other evidence </a:t>
            </a:r>
            <a:r>
              <a:rPr lang="en-US" dirty="0"/>
              <a:t>(</a:t>
            </a:r>
            <a:r>
              <a:rPr lang="en-US" sz="2800" dirty="0">
                <a:solidFill>
                  <a:srgbClr val="FF0000"/>
                </a:solidFill>
              </a:rPr>
              <a:t>not </a:t>
            </a:r>
            <a:r>
              <a:rPr lang="en-US" i="1" dirty="0">
                <a:solidFill>
                  <a:srgbClr val="FF0000"/>
                </a:solidFill>
              </a:rPr>
              <a:t>conclusions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Traceability &amp; continuity of chain of evidence crucial to credibility of conclusions</a:t>
            </a:r>
          </a:p>
          <a:p>
            <a:pPr lvl="1"/>
            <a:r>
              <a:rPr lang="en-US" dirty="0"/>
              <a:t>Distinct from chain of custody!</a:t>
            </a:r>
          </a:p>
          <a:p>
            <a:r>
              <a:rPr lang="en-US" dirty="0"/>
              <a:t>Validation techniques</a:t>
            </a:r>
          </a:p>
          <a:p>
            <a:pPr lvl="1"/>
            <a:r>
              <a:rPr lang="en-US" dirty="0"/>
              <a:t>Corroboration</a:t>
            </a:r>
          </a:p>
          <a:p>
            <a:pPr lvl="1"/>
            <a:r>
              <a:rPr lang="en-US" dirty="0"/>
              <a:t>May involve demonstration of internal consistency</a:t>
            </a:r>
          </a:p>
          <a:p>
            <a:pPr lvl="1"/>
            <a:r>
              <a:rPr lang="en-US" dirty="0"/>
              <a:t>Resistance to claims that evidence has been modified or fabricated</a:t>
            </a:r>
          </a:p>
        </p:txBody>
      </p:sp>
    </p:spTree>
    <p:extLst>
      <p:ext uri="{BB962C8B-B14F-4D97-AF65-F5344CB8AC3E}">
        <p14:creationId xmlns:p14="http://schemas.microsoft.com/office/powerpoint/2010/main" val="575789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1066800"/>
          </a:xfrm>
        </p:spPr>
        <p:txBody>
          <a:bodyPr/>
          <a:lstStyle/>
          <a:p>
            <a:r>
              <a:rPr lang="en-US" dirty="0"/>
              <a:t>DFRWS Class: Examination</a:t>
            </a:r>
            <a:r>
              <a:rPr lang="en-US" baseline="0" dirty="0"/>
              <a:t>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382000" cy="5257800"/>
          </a:xfrm>
        </p:spPr>
        <p:txBody>
          <a:bodyPr/>
          <a:lstStyle/>
          <a:p>
            <a:r>
              <a:rPr lang="en-US" sz="2200" baseline="0" dirty="0"/>
              <a:t>Filtering techniques</a:t>
            </a:r>
          </a:p>
          <a:p>
            <a:pPr lvl="1"/>
            <a:r>
              <a:rPr lang="en-US" sz="2200" baseline="0" dirty="0"/>
              <a:t>Sometimes source filtering (e.g., IDS) eliminates some data in stream</a:t>
            </a:r>
          </a:p>
          <a:p>
            <a:pPr lvl="2"/>
            <a:r>
              <a:rPr lang="en-US" sz="2200" baseline="0" dirty="0"/>
              <a:t>Must supply courts with evidence of techniques used</a:t>
            </a:r>
          </a:p>
          <a:p>
            <a:pPr lvl="2"/>
            <a:r>
              <a:rPr lang="en-US" sz="2200" baseline="0" dirty="0"/>
              <a:t>Demonstrate validity of remaining records</a:t>
            </a:r>
          </a:p>
          <a:p>
            <a:pPr lvl="1"/>
            <a:r>
              <a:rPr lang="en-US" sz="2200" baseline="0" dirty="0"/>
              <a:t>Also refers to extraction of relevant data types (e.g., images) from data</a:t>
            </a:r>
          </a:p>
          <a:p>
            <a:pPr lvl="2"/>
            <a:r>
              <a:rPr lang="en-US" sz="2200" baseline="0" dirty="0"/>
              <a:t>May include comparison using hashes</a:t>
            </a:r>
          </a:p>
          <a:p>
            <a:pPr lvl="2"/>
            <a:r>
              <a:rPr lang="en-US" sz="2200" baseline="0" dirty="0"/>
              <a:t>All such tools &amp; techniques must be </a:t>
            </a:r>
            <a:r>
              <a:rPr lang="en-US" sz="2200" i="1" baseline="0" dirty="0"/>
              <a:t>understood</a:t>
            </a:r>
            <a:r>
              <a:rPr lang="en-US" sz="2200" i="0" baseline="0" dirty="0"/>
              <a:t> by investigator / examiner</a:t>
            </a:r>
          </a:p>
          <a:p>
            <a:pPr lvl="2"/>
            <a:r>
              <a:rPr lang="en-US" sz="2200" i="0" baseline="0" dirty="0"/>
              <a:t>Understanding includes clear grasp of appropriate usage &amp; a reasonable grasp of underlying principles (see </a:t>
            </a:r>
            <a:r>
              <a:rPr lang="en-US" sz="2200" i="0" baseline="0" dirty="0" err="1"/>
              <a:t>Daubert</a:t>
            </a:r>
            <a:r>
              <a:rPr lang="en-US" sz="2200" i="0" baseline="0" dirty="0"/>
              <a:t> Rule)</a:t>
            </a:r>
            <a:endParaRPr lang="en-US" sz="2200" baseline="0" dirty="0"/>
          </a:p>
        </p:txBody>
      </p:sp>
    </p:spTree>
    <p:extLst>
      <p:ext uri="{BB962C8B-B14F-4D97-AF65-F5344CB8AC3E}">
        <p14:creationId xmlns:p14="http://schemas.microsoft.com/office/powerpoint/2010/main" val="9538268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525"/>
            <a:ext cx="8001000" cy="1143000"/>
          </a:xfrm>
        </p:spPr>
        <p:txBody>
          <a:bodyPr/>
          <a:lstStyle/>
          <a:p>
            <a:r>
              <a:rPr lang="en-US" dirty="0"/>
              <a:t>DFRWS Class: Examination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66800"/>
            <a:ext cx="7162800" cy="5410200"/>
          </a:xfrm>
        </p:spPr>
        <p:txBody>
          <a:bodyPr/>
          <a:lstStyle/>
          <a:p>
            <a:r>
              <a:rPr lang="en-US" sz="2200" dirty="0"/>
              <a:t>Pattern matching</a:t>
            </a:r>
          </a:p>
          <a:p>
            <a:pPr lvl="1"/>
            <a:r>
              <a:rPr lang="en-US" sz="2200" dirty="0"/>
              <a:t>Finding potential</a:t>
            </a:r>
            <a:r>
              <a:rPr lang="en-US" sz="2200" baseline="0" dirty="0"/>
              <a:t> events by matching </a:t>
            </a:r>
            <a:r>
              <a:rPr lang="en-US" sz="2200" i="1" baseline="0" dirty="0"/>
              <a:t>signatures</a:t>
            </a:r>
            <a:r>
              <a:rPr lang="en-US" sz="2200" baseline="0" dirty="0"/>
              <a:t> &amp; other patterns</a:t>
            </a:r>
          </a:p>
          <a:p>
            <a:pPr lvl="1"/>
            <a:r>
              <a:rPr lang="en-US" sz="2200" baseline="0" dirty="0"/>
              <a:t>E.g., Intrusion-detection &amp; anti-malware systems</a:t>
            </a:r>
            <a:endParaRPr lang="en-US" sz="2200" dirty="0"/>
          </a:p>
          <a:p>
            <a:r>
              <a:rPr lang="en-US" sz="2200" dirty="0"/>
              <a:t>Hidden data discovery</a:t>
            </a:r>
          </a:p>
          <a:p>
            <a:pPr lvl="1"/>
            <a:r>
              <a:rPr lang="en-US" sz="2200" dirty="0"/>
              <a:t>Deleted but recoverable</a:t>
            </a:r>
          </a:p>
          <a:p>
            <a:pPr lvl="1"/>
            <a:r>
              <a:rPr lang="en-US" sz="2200" baseline="0" dirty="0"/>
              <a:t>Stored outside a file system’s control </a:t>
            </a:r>
            <a:br>
              <a:rPr lang="en-US" sz="2200" baseline="0" dirty="0"/>
            </a:br>
            <a:r>
              <a:rPr lang="en-US" sz="2200" baseline="0" dirty="0"/>
              <a:t>(e.g., slack space)</a:t>
            </a:r>
          </a:p>
          <a:p>
            <a:pPr lvl="1"/>
            <a:r>
              <a:rPr lang="en-US" sz="2200" baseline="0" dirty="0"/>
              <a:t>Encryption</a:t>
            </a:r>
          </a:p>
          <a:p>
            <a:pPr lvl="1"/>
            <a:r>
              <a:rPr lang="en-US" sz="2200" baseline="0" dirty="0"/>
              <a:t>Steganography</a:t>
            </a:r>
            <a:endParaRPr lang="en-US" sz="2200" dirty="0"/>
          </a:p>
          <a:p>
            <a:r>
              <a:rPr lang="en-US" sz="2200" dirty="0"/>
              <a:t>Hidden data extraction</a:t>
            </a:r>
          </a:p>
          <a:p>
            <a:pPr lvl="1"/>
            <a:r>
              <a:rPr lang="en-US" sz="2200" dirty="0"/>
              <a:t>Getting reliable data from sources described above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710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800000"/>
                </a:solidFill>
                <a:effectLst/>
                <a:latin typeface="+mj-lt"/>
                <a:ea typeface="+mj-ea"/>
                <a:cs typeface="+mj-cs"/>
              </a:rPr>
              <a:t>DFRWS:</a:t>
            </a:r>
            <a:r>
              <a:rPr lang="en-US" sz="3600" b="1" baseline="0" dirty="0">
                <a:solidFill>
                  <a:srgbClr val="800000"/>
                </a:solidFill>
                <a:effectLst/>
                <a:latin typeface="+mj-lt"/>
                <a:ea typeface="+mj-ea"/>
                <a:cs typeface="+mj-cs"/>
              </a:rPr>
              <a:t>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“Fusion, correlation &amp; assimilation of material for reasoned conclusions.”</a:t>
            </a:r>
            <a:endParaRPr lang="en-US" dirty="0"/>
          </a:p>
          <a:p>
            <a:r>
              <a:rPr lang="en-US" dirty="0"/>
              <a:t>Tying together evidence into coherent &amp; probably correct scenario of events</a:t>
            </a:r>
          </a:p>
          <a:p>
            <a:r>
              <a:rPr lang="en-US" dirty="0"/>
              <a:t>Ideally use accepted standards for processes of deduction &amp; induction</a:t>
            </a:r>
          </a:p>
          <a:p>
            <a:pPr lvl="1"/>
            <a:r>
              <a:rPr lang="en-US" dirty="0"/>
              <a:t>Deduction: reaching a conclusion by applying rules of logic</a:t>
            </a:r>
          </a:p>
          <a:p>
            <a:pPr lvl="1"/>
            <a:r>
              <a:rPr lang="en-US" dirty="0"/>
              <a:t>Induction: forming a generalization based on observed evidence</a:t>
            </a:r>
          </a:p>
        </p:txBody>
      </p:sp>
    </p:spTree>
    <p:extLst>
      <p:ext uri="{BB962C8B-B14F-4D97-AF65-F5344CB8AC3E}">
        <p14:creationId xmlns:p14="http://schemas.microsoft.com/office/powerpoint/2010/main" val="706270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5181600"/>
          </a:xfrm>
        </p:spPr>
        <p:txBody>
          <a:bodyPr/>
          <a:lstStyle/>
          <a:p>
            <a:r>
              <a:rPr lang="en-US" sz="3200" dirty="0"/>
              <a:t>Introduction</a:t>
            </a:r>
          </a:p>
          <a:p>
            <a:r>
              <a:rPr lang="en-US" sz="3200" dirty="0"/>
              <a:t>End-to-End Digital Investigation</a:t>
            </a:r>
          </a:p>
          <a:p>
            <a:r>
              <a:rPr lang="en-US" sz="3200" dirty="0"/>
              <a:t>Applying Framework &amp; EEDI</a:t>
            </a:r>
          </a:p>
          <a:p>
            <a:r>
              <a:rPr lang="en-US" sz="3200" dirty="0"/>
              <a:t>Using EEDI &amp; Framework</a:t>
            </a:r>
          </a:p>
          <a:p>
            <a:r>
              <a:rPr lang="en-US" sz="3200" dirty="0"/>
              <a:t>Motive, Means, &amp; Opportunity: Profiling Attackers</a:t>
            </a:r>
          </a:p>
          <a:p>
            <a:r>
              <a:rPr lang="en-US" sz="3200" dirty="0"/>
              <a:t>Some Useful Tools</a:t>
            </a:r>
          </a:p>
          <a:p>
            <a:pPr rtl="0" eaLnBrk="0" fontAlgn="base" hangingPunct="0"/>
            <a:r>
              <a:rPr lang="en-US" sz="3200" dirty="0"/>
              <a:t>Concluding Remarks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800000"/>
                </a:solidFill>
                <a:effectLst/>
                <a:latin typeface="+mj-lt"/>
                <a:ea typeface="+mj-ea"/>
                <a:cs typeface="+mj-cs"/>
              </a:rPr>
              <a:t>DFRWS:</a:t>
            </a:r>
            <a:r>
              <a:rPr lang="en-US" sz="3600" b="1" baseline="0" dirty="0">
                <a:solidFill>
                  <a:srgbClr val="800000"/>
                </a:solidFill>
                <a:effectLst/>
                <a:latin typeface="+mj-lt"/>
                <a:ea typeface="+mj-ea"/>
                <a:cs typeface="+mj-cs"/>
              </a:rPr>
              <a:t>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76400"/>
            <a:ext cx="7848600" cy="4648200"/>
          </a:xfrm>
        </p:spPr>
        <p:txBody>
          <a:bodyPr/>
          <a:lstStyle/>
          <a:p>
            <a:r>
              <a:rPr lang="en-US" dirty="0"/>
              <a:t>Reporting facts with organization, clarity, conciseness, &amp; objectivity</a:t>
            </a:r>
          </a:p>
          <a:p>
            <a:pPr lvl="1"/>
            <a:r>
              <a:rPr lang="en-US" dirty="0"/>
              <a:t>Organization: using a comprehensible structure</a:t>
            </a:r>
          </a:p>
          <a:p>
            <a:pPr lvl="1"/>
            <a:r>
              <a:rPr lang="en-US" dirty="0"/>
              <a:t>Clarity: unambiguous, easily understood communication</a:t>
            </a:r>
          </a:p>
          <a:p>
            <a:pPr lvl="1"/>
            <a:r>
              <a:rPr lang="en-US" dirty="0"/>
              <a:t>Conciseness: using fewest words possible to supply necessary information</a:t>
            </a:r>
          </a:p>
          <a:p>
            <a:pPr lvl="1"/>
            <a:r>
              <a:rPr lang="en-US" dirty="0"/>
              <a:t>Objectivity: free from bias, not trying to convince anyone of a particular interpretation</a:t>
            </a:r>
          </a:p>
          <a:p>
            <a:r>
              <a:rPr lang="en-US" dirty="0"/>
              <a:t>See CSH5 </a:t>
            </a:r>
            <a:r>
              <a:rPr lang="en-US" dirty="0" err="1"/>
              <a:t>Ch</a:t>
            </a:r>
            <a:r>
              <a:rPr lang="en-US" dirty="0"/>
              <a:t> 73 for recommendations on being an expert witness in court</a:t>
            </a:r>
          </a:p>
        </p:txBody>
      </p:sp>
    </p:spTree>
    <p:extLst>
      <p:ext uri="{BB962C8B-B14F-4D97-AF65-F5344CB8AC3E}">
        <p14:creationId xmlns:p14="http://schemas.microsoft.com/office/powerpoint/2010/main" val="41196512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END-TO-END DIGITAL INVESTIGATION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295400"/>
            <a:ext cx="7162800" cy="5334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800" dirty="0"/>
              <a:t>Collecting Evidence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Analysis of Individual Events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Preliminary Correlation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Event</a:t>
            </a:r>
            <a:r>
              <a:rPr lang="en-US" sz="2800" baseline="0" dirty="0"/>
              <a:t> Normalizing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aseline="0" dirty="0"/>
              <a:t>Event Deconfliction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aseline="0" dirty="0"/>
              <a:t>Second-Level Correlation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aseline="0" dirty="0"/>
              <a:t>Timeline Analysis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aseline="0" dirty="0"/>
              <a:t>Chain of Evidence Construction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aseline="0" dirty="0"/>
              <a:t>Corroboration</a:t>
            </a:r>
          </a:p>
        </p:txBody>
      </p:sp>
    </p:spTree>
    <p:extLst>
      <p:ext uri="{BB962C8B-B14F-4D97-AF65-F5344CB8AC3E}">
        <p14:creationId xmlns:p14="http://schemas.microsoft.com/office/powerpoint/2010/main" val="12857624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6248400" cy="838200"/>
          </a:xfrm>
        </p:spPr>
        <p:txBody>
          <a:bodyPr/>
          <a:lstStyle/>
          <a:p>
            <a:pPr lvl="0"/>
            <a:r>
              <a:rPr lang="en-US" dirty="0"/>
              <a:t>Collecting Evidence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914400"/>
            <a:ext cx="8229600" cy="5638800"/>
          </a:xfrm>
        </p:spPr>
        <p:txBody>
          <a:bodyPr/>
          <a:lstStyle/>
          <a:p>
            <a:r>
              <a:rPr lang="en-US" sz="2200" dirty="0"/>
              <a:t>Approved tools &amp; techniques</a:t>
            </a:r>
          </a:p>
          <a:p>
            <a:r>
              <a:rPr lang="en-US" sz="2200" dirty="0"/>
              <a:t>Trained technicians</a:t>
            </a:r>
          </a:p>
          <a:p>
            <a:r>
              <a:rPr lang="en-US" sz="2200" dirty="0"/>
              <a:t>Time sensitive</a:t>
            </a:r>
          </a:p>
          <a:p>
            <a:r>
              <a:rPr lang="en-US" sz="2200" i="1" dirty="0"/>
              <a:t>Incidents </a:t>
            </a:r>
            <a:r>
              <a:rPr lang="en-US" sz="2200" dirty="0"/>
              <a:t>must be considered in context of prior, concurrent &amp; following </a:t>
            </a:r>
            <a:r>
              <a:rPr lang="en-US" sz="2200" i="1" dirty="0"/>
              <a:t>events</a:t>
            </a:r>
          </a:p>
          <a:p>
            <a:pPr lvl="1"/>
            <a:r>
              <a:rPr lang="en-US" sz="2200" dirty="0"/>
              <a:t>Events are most granular element of incident</a:t>
            </a:r>
          </a:p>
          <a:p>
            <a:pPr lvl="1"/>
            <a:r>
              <a:rPr lang="en-US" sz="2200" dirty="0"/>
              <a:t>Incidents are collection of events that lead or could lead to a compromise</a:t>
            </a:r>
          </a:p>
          <a:p>
            <a:pPr lvl="1"/>
            <a:r>
              <a:rPr lang="en-US" sz="2200" dirty="0"/>
              <a:t>Incident becomes a </a:t>
            </a:r>
            <a:r>
              <a:rPr lang="en-US" sz="2200" i="1" dirty="0"/>
              <a:t>crime</a:t>
            </a:r>
            <a:r>
              <a:rPr lang="en-US" sz="2200" dirty="0"/>
              <a:t> when laws are broken</a:t>
            </a:r>
          </a:p>
          <a:p>
            <a:r>
              <a:rPr lang="en-US" sz="2200" dirty="0"/>
              <a:t>Critical data collection includes</a:t>
            </a:r>
          </a:p>
          <a:p>
            <a:pPr lvl="1"/>
            <a:r>
              <a:rPr lang="en-US" sz="2200" dirty="0"/>
              <a:t>Images of affected computers</a:t>
            </a:r>
          </a:p>
          <a:p>
            <a:pPr lvl="1"/>
            <a:r>
              <a:rPr lang="en-US" sz="2200" dirty="0"/>
              <a:t>Logs of intermediate devices (esp. Internet)</a:t>
            </a:r>
          </a:p>
          <a:p>
            <a:pPr lvl="1"/>
            <a:r>
              <a:rPr lang="en-US" sz="2200" dirty="0"/>
              <a:t>Logs of affected computers</a:t>
            </a:r>
          </a:p>
          <a:p>
            <a:pPr lvl="1"/>
            <a:r>
              <a:rPr lang="en-US" sz="2200" dirty="0"/>
              <a:t>Logs &amp; data from intrusion detection systems, firewalls etc.</a:t>
            </a:r>
          </a:p>
        </p:txBody>
      </p:sp>
    </p:spTree>
    <p:extLst>
      <p:ext uri="{BB962C8B-B14F-4D97-AF65-F5344CB8AC3E}">
        <p14:creationId xmlns:p14="http://schemas.microsoft.com/office/powerpoint/2010/main" val="38494180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Analysis of Individual Events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Events may leave records in multiple places</a:t>
            </a:r>
          </a:p>
          <a:p>
            <a:r>
              <a:rPr lang="en-US" dirty="0"/>
              <a:t>Analysis assesses value of events to investigation</a:t>
            </a:r>
          </a:p>
          <a:p>
            <a:r>
              <a:rPr lang="en-US" dirty="0"/>
              <a:t>Tie events into each other</a:t>
            </a:r>
          </a:p>
          <a:p>
            <a:r>
              <a:rPr lang="en-US" dirty="0"/>
              <a:t>Aim to understand incident</a:t>
            </a:r>
          </a:p>
          <a:p>
            <a:pPr lvl="1"/>
            <a:r>
              <a:rPr lang="en-US" dirty="0"/>
              <a:t>Put events into coherent narrative</a:t>
            </a:r>
          </a:p>
        </p:txBody>
      </p:sp>
    </p:spTree>
    <p:extLst>
      <p:ext uri="{BB962C8B-B14F-4D97-AF65-F5344CB8AC3E}">
        <p14:creationId xmlns:p14="http://schemas.microsoft.com/office/powerpoint/2010/main" val="9319685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Preliminary Correlation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Correlation distinguishes among</a:t>
            </a:r>
          </a:p>
          <a:p>
            <a:pPr lvl="1"/>
            <a:r>
              <a:rPr lang="en-US" dirty="0"/>
              <a:t>Evidence that stands alone (unique events)</a:t>
            </a:r>
          </a:p>
          <a:p>
            <a:pPr lvl="1"/>
            <a:r>
              <a:rPr lang="en-US" dirty="0"/>
              <a:t>Evidence recorded in different ways &amp; located in different places</a:t>
            </a:r>
          </a:p>
          <a:p>
            <a:pPr lvl="1"/>
            <a:r>
              <a:rPr lang="en-US" dirty="0"/>
              <a:t>Evidence that supports other information located elsewhere</a:t>
            </a:r>
          </a:p>
          <a:p>
            <a:r>
              <a:rPr lang="en-US" dirty="0"/>
              <a:t>Corroboration supports formulation of </a:t>
            </a:r>
            <a:r>
              <a:rPr lang="en-US" i="1" dirty="0"/>
              <a:t>chain of evidence</a:t>
            </a:r>
            <a:endParaRPr lang="en-US" dirty="0"/>
          </a:p>
          <a:p>
            <a:pPr lvl="1"/>
            <a:r>
              <a:rPr lang="en-US" dirty="0"/>
              <a:t>Consistent description of incident</a:t>
            </a:r>
          </a:p>
          <a:p>
            <a:pPr lvl="1"/>
            <a:r>
              <a:rPr lang="en-US" dirty="0"/>
              <a:t>Time sequences are called </a:t>
            </a:r>
            <a:r>
              <a:rPr lang="en-US" i="1" dirty="0"/>
              <a:t>timelines</a:t>
            </a:r>
          </a:p>
          <a:p>
            <a:pPr lvl="1"/>
            <a:r>
              <a:rPr lang="en-US" i="1" dirty="0"/>
              <a:t>Causal sequences </a:t>
            </a:r>
            <a:r>
              <a:rPr lang="en-US" dirty="0"/>
              <a:t>impute causes &amp; effects</a:t>
            </a:r>
          </a:p>
        </p:txBody>
      </p:sp>
    </p:spTree>
    <p:extLst>
      <p:ext uri="{BB962C8B-B14F-4D97-AF65-F5344CB8AC3E}">
        <p14:creationId xmlns:p14="http://schemas.microsoft.com/office/powerpoint/2010/main" val="23526572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Event Normalizing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Combine evidentiary data from multiple sources</a:t>
            </a:r>
          </a:p>
          <a:p>
            <a:r>
              <a:rPr lang="en-US" dirty="0"/>
              <a:t>Eliminate duplications to ensure each unique event is correctly represented once in timeline &amp; causal sequence</a:t>
            </a:r>
          </a:p>
        </p:txBody>
      </p:sp>
    </p:spTree>
    <p:extLst>
      <p:ext uri="{BB962C8B-B14F-4D97-AF65-F5344CB8AC3E}">
        <p14:creationId xmlns:p14="http://schemas.microsoft.com/office/powerpoint/2010/main" val="42757930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Event Deconfliction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143000"/>
            <a:ext cx="7162800" cy="5181600"/>
          </a:xfrm>
        </p:spPr>
        <p:txBody>
          <a:bodyPr/>
          <a:lstStyle/>
          <a:p>
            <a:r>
              <a:rPr lang="en-US" dirty="0"/>
              <a:t>Some events have multiple repetitions of identical or near-identical steps</a:t>
            </a:r>
          </a:p>
          <a:p>
            <a:pPr lvl="1"/>
            <a:r>
              <a:rPr lang="en-US" dirty="0"/>
              <a:t>E.g., denial-of-service attacks may have 1000s of similar or identical packets flooding perimeter</a:t>
            </a:r>
          </a:p>
          <a:p>
            <a:pPr lvl="1"/>
            <a:r>
              <a:rPr lang="en-US" dirty="0"/>
              <a:t>These may be defined as </a:t>
            </a:r>
            <a:r>
              <a:rPr lang="en-US" i="1" dirty="0" err="1"/>
              <a:t>subevents</a:t>
            </a:r>
            <a:endParaRPr lang="en-US" dirty="0"/>
          </a:p>
          <a:p>
            <a:r>
              <a:rPr lang="en-US" dirty="0"/>
              <a:t>If reasonable, may define multiple </a:t>
            </a:r>
            <a:r>
              <a:rPr lang="en-US" dirty="0" err="1"/>
              <a:t>subevents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e.g., probes</a:t>
            </a:r>
          </a:p>
          <a:p>
            <a:pPr lvl="1"/>
            <a:r>
              <a:rPr lang="en-US" dirty="0"/>
              <a:t>that occur in a defined time period </a:t>
            </a:r>
          </a:p>
          <a:p>
            <a:pPr lvl="2"/>
            <a:r>
              <a:rPr lang="en-US" dirty="0"/>
              <a:t>e.g., 48 seconds</a:t>
            </a:r>
          </a:p>
          <a:p>
            <a:pPr lvl="1"/>
            <a:r>
              <a:rPr lang="en-US" dirty="0"/>
              <a:t>as a single event</a:t>
            </a:r>
          </a:p>
          <a:p>
            <a:pPr lvl="2"/>
            <a:r>
              <a:rPr lang="en-US" dirty="0"/>
              <a:t>e.g., “Denial-of-service”</a:t>
            </a:r>
          </a:p>
        </p:txBody>
      </p:sp>
    </p:spTree>
    <p:extLst>
      <p:ext uri="{BB962C8B-B14F-4D97-AF65-F5344CB8AC3E}">
        <p14:creationId xmlns:p14="http://schemas.microsoft.com/office/powerpoint/2010/main" val="40846044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Second-Level Correlation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Normalization &amp; deconfliction should support creation of a coherent picture of events </a:t>
            </a:r>
          </a:p>
          <a:p>
            <a:r>
              <a:rPr lang="en-US" dirty="0"/>
              <a:t>Second-level correlation of remaining data establishes a basis for building chains of evidence</a:t>
            </a:r>
          </a:p>
        </p:txBody>
      </p:sp>
    </p:spTree>
    <p:extLst>
      <p:ext uri="{BB962C8B-B14F-4D97-AF65-F5344CB8AC3E}">
        <p14:creationId xmlns:p14="http://schemas.microsoft.com/office/powerpoint/2010/main" val="36690040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Timeline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normalized, deconflicted data to create a sequence (timeline) of events</a:t>
            </a:r>
          </a:p>
          <a:p>
            <a:r>
              <a:rPr lang="en-US" dirty="0"/>
              <a:t>Expect to update constantly</a:t>
            </a:r>
          </a:p>
          <a:p>
            <a:r>
              <a:rPr lang="en-US" dirty="0"/>
              <a:t>Iterative process</a:t>
            </a:r>
          </a:p>
          <a:p>
            <a:pPr lvl="1"/>
            <a:r>
              <a:rPr lang="en-US" dirty="0"/>
              <a:t>Event analysis</a:t>
            </a:r>
          </a:p>
          <a:p>
            <a:pPr lvl="1"/>
            <a:r>
              <a:rPr lang="en-US" dirty="0"/>
              <a:t>Correlation</a:t>
            </a:r>
          </a:p>
          <a:p>
            <a:pPr lvl="1"/>
            <a:r>
              <a:rPr lang="en-US" dirty="0"/>
              <a:t>Deconfliction</a:t>
            </a:r>
          </a:p>
          <a:p>
            <a:pPr lvl="1"/>
            <a:r>
              <a:rPr lang="en-US" dirty="0"/>
              <a:t>Timeline analysis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1295400" y="3505200"/>
            <a:ext cx="0" cy="1295400"/>
          </a:xfrm>
          <a:prstGeom prst="straightConnector1">
            <a:avLst/>
          </a:prstGeom>
          <a:solidFill>
            <a:schemeClr val="accent2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 flipV="1">
            <a:off x="5638800" y="3505200"/>
            <a:ext cx="0" cy="1295400"/>
          </a:xfrm>
          <a:prstGeom prst="straightConnector1">
            <a:avLst/>
          </a:prstGeom>
          <a:solidFill>
            <a:schemeClr val="accent2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H="1">
            <a:off x="3962400" y="3533775"/>
            <a:ext cx="1600200" cy="0"/>
          </a:xfrm>
          <a:prstGeom prst="straightConnector1">
            <a:avLst/>
          </a:prstGeom>
          <a:solidFill>
            <a:schemeClr val="accent2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rot="5400000" flipH="1" flipV="1">
            <a:off x="4991100" y="4229100"/>
            <a:ext cx="0" cy="1295400"/>
          </a:xfrm>
          <a:prstGeom prst="straightConnector1">
            <a:avLst/>
          </a:prstGeom>
          <a:solidFill>
            <a:schemeClr val="accent2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1538111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Chain of Evidence Construction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1219200"/>
            <a:ext cx="8077200" cy="5105400"/>
          </a:xfrm>
        </p:spPr>
        <p:txBody>
          <a:bodyPr/>
          <a:lstStyle/>
          <a:p>
            <a:r>
              <a:rPr lang="en-US" dirty="0"/>
              <a:t>Ideally</a:t>
            </a:r>
          </a:p>
          <a:p>
            <a:pPr lvl="1"/>
            <a:r>
              <a:rPr lang="en-US" dirty="0"/>
              <a:t>Each link in chain supported by evidence</a:t>
            </a:r>
          </a:p>
          <a:p>
            <a:pPr lvl="1"/>
            <a:r>
              <a:rPr lang="en-US" dirty="0"/>
              <a:t>Leads to next link</a:t>
            </a:r>
          </a:p>
          <a:p>
            <a:r>
              <a:rPr lang="en-US" dirty="0"/>
              <a:t>In reality</a:t>
            </a:r>
          </a:p>
          <a:p>
            <a:pPr lvl="1"/>
            <a:r>
              <a:rPr lang="en-US" dirty="0"/>
              <a:t>Often gaps in chain</a:t>
            </a:r>
          </a:p>
          <a:p>
            <a:pPr lvl="1"/>
            <a:r>
              <a:rPr lang="en-US" dirty="0"/>
              <a:t>Must </a:t>
            </a:r>
            <a:r>
              <a:rPr lang="en-US" i="1" dirty="0"/>
              <a:t>infer</a:t>
            </a:r>
            <a:r>
              <a:rPr lang="en-US" dirty="0"/>
              <a:t> links</a:t>
            </a:r>
          </a:p>
          <a:p>
            <a:pPr lvl="2"/>
            <a:r>
              <a:rPr lang="en-US" dirty="0"/>
              <a:t>Not evidence: a </a:t>
            </a:r>
            <a:r>
              <a:rPr lang="en-US" i="1" dirty="0"/>
              <a:t>lead</a:t>
            </a:r>
          </a:p>
          <a:p>
            <a:pPr lvl="2"/>
            <a:r>
              <a:rPr lang="en-US" dirty="0"/>
              <a:t>May point to legitimate evidence</a:t>
            </a:r>
          </a:p>
          <a:p>
            <a:pPr lvl="1"/>
            <a:r>
              <a:rPr lang="en-US" dirty="0"/>
              <a:t>May also </a:t>
            </a:r>
            <a:r>
              <a:rPr lang="en-US" i="1" dirty="0"/>
              <a:t>corroborate</a:t>
            </a:r>
            <a:r>
              <a:rPr lang="en-US" dirty="0"/>
              <a:t> missing or dubious link</a:t>
            </a:r>
          </a:p>
          <a:p>
            <a:pPr lvl="2"/>
            <a:r>
              <a:rPr lang="en-US" dirty="0"/>
              <a:t>If all corroboration points to same link, may be acceptable</a:t>
            </a:r>
          </a:p>
        </p:txBody>
      </p:sp>
    </p:spTree>
    <p:extLst>
      <p:ext uri="{BB962C8B-B14F-4D97-AF65-F5344CB8AC3E}">
        <p14:creationId xmlns:p14="http://schemas.microsoft.com/office/powerpoint/2010/main" val="1604822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INTRODUCTION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Cyber Investigation Evolves</a:t>
            </a:r>
          </a:p>
          <a:p>
            <a:r>
              <a:rPr lang="en-US" dirty="0"/>
              <a:t>Defining Cyber Investigation</a:t>
            </a:r>
          </a:p>
          <a:p>
            <a:r>
              <a:rPr lang="en-US" dirty="0"/>
              <a:t>Distinguishing</a:t>
            </a:r>
            <a:r>
              <a:rPr lang="en-US" baseline="0" dirty="0"/>
              <a:t> Between Cyber Forensics &amp; Cyber Investigation</a:t>
            </a:r>
          </a:p>
          <a:p>
            <a:r>
              <a:rPr lang="en-US" baseline="0" dirty="0"/>
              <a:t>DFRWS Framework Classes</a:t>
            </a:r>
          </a:p>
        </p:txBody>
      </p:sp>
    </p:spTree>
    <p:extLst>
      <p:ext uri="{BB962C8B-B14F-4D97-AF65-F5344CB8AC3E}">
        <p14:creationId xmlns:p14="http://schemas.microsoft.com/office/powerpoint/2010/main" val="39712919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Corroboration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Match every element of chain of evidence </a:t>
            </a:r>
          </a:p>
          <a:p>
            <a:pPr lvl="1"/>
            <a:r>
              <a:rPr lang="en-US" dirty="0"/>
              <a:t>With other, independent evidence</a:t>
            </a:r>
          </a:p>
          <a:p>
            <a:pPr lvl="1"/>
            <a:r>
              <a:rPr lang="en-US" dirty="0"/>
              <a:t>Using correlated &amp; uncorrelated data</a:t>
            </a:r>
          </a:p>
          <a:p>
            <a:r>
              <a:rPr lang="en-US" dirty="0"/>
              <a:t>Best evidence</a:t>
            </a:r>
          </a:p>
          <a:p>
            <a:pPr lvl="1"/>
            <a:r>
              <a:rPr lang="en-US" dirty="0"/>
              <a:t>Developed using digital methods</a:t>
            </a:r>
          </a:p>
          <a:p>
            <a:pPr lvl="1"/>
            <a:r>
              <a:rPr lang="en-US" dirty="0"/>
              <a:t>Corroborated using traditional investigative methods</a:t>
            </a:r>
          </a:p>
          <a:p>
            <a:r>
              <a:rPr lang="en-US" dirty="0"/>
              <a:t>Final evidence chain</a:t>
            </a:r>
          </a:p>
          <a:p>
            <a:pPr lvl="1"/>
            <a:r>
              <a:rPr lang="en-US" dirty="0"/>
              <a:t>Digital &amp; traditional evidence</a:t>
            </a:r>
          </a:p>
          <a:p>
            <a:r>
              <a:rPr lang="en-US" dirty="0"/>
              <a:t>Similar process in </a:t>
            </a:r>
            <a:r>
              <a:rPr lang="en-US" i="1" dirty="0"/>
              <a:t>investigation</a:t>
            </a:r>
            <a:r>
              <a:rPr lang="en-US" dirty="0"/>
              <a:t> vs </a:t>
            </a:r>
            <a:r>
              <a:rPr lang="en-US" i="1" dirty="0"/>
              <a:t>postmortem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1846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APPLYING THE FRAMEWORK &amp; EEDI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Overview</a:t>
            </a:r>
          </a:p>
          <a:p>
            <a:r>
              <a:rPr lang="en-US" sz="2800" dirty="0"/>
              <a:t>Supporting EEDI Process</a:t>
            </a:r>
          </a:p>
          <a:p>
            <a:r>
              <a:rPr lang="en-US" sz="2800" dirty="0"/>
              <a:t>Investigative Narrative</a:t>
            </a:r>
          </a:p>
          <a:p>
            <a:r>
              <a:rPr lang="en-US" sz="2800" dirty="0"/>
              <a:t>Intrusion Process</a:t>
            </a:r>
          </a:p>
          <a:p>
            <a:r>
              <a:rPr lang="en-US" sz="2800" dirty="0"/>
              <a:t>Describing Attacks</a:t>
            </a:r>
          </a:p>
          <a:p>
            <a:r>
              <a:rPr lang="en-US" sz="2800" dirty="0"/>
              <a:t>Strategic</a:t>
            </a:r>
            <a:r>
              <a:rPr lang="en-US" sz="2800" baseline="0" dirty="0"/>
              <a:t> Campaigns</a:t>
            </a:r>
          </a:p>
        </p:txBody>
      </p:sp>
    </p:spTree>
    <p:extLst>
      <p:ext uri="{BB962C8B-B14F-4D97-AF65-F5344CB8AC3E}">
        <p14:creationId xmlns:p14="http://schemas.microsoft.com/office/powerpoint/2010/main" val="33542798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Evidence management is paramount</a:t>
            </a:r>
          </a:p>
          <a:p>
            <a:r>
              <a:rPr lang="en-US" dirty="0"/>
              <a:t>DFRWS Framework &amp; EEDI </a:t>
            </a:r>
          </a:p>
          <a:p>
            <a:pPr lvl="1"/>
            <a:r>
              <a:rPr lang="en-US" dirty="0"/>
              <a:t>Help manage evidence</a:t>
            </a:r>
          </a:p>
          <a:p>
            <a:pPr lvl="1"/>
            <a:r>
              <a:rPr lang="en-US" dirty="0"/>
              <a:t>Not substitute for good investigation</a:t>
            </a:r>
          </a:p>
          <a:p>
            <a:r>
              <a:rPr lang="en-US" dirty="0"/>
              <a:t>Incident may be crime – or not</a:t>
            </a:r>
          </a:p>
          <a:p>
            <a:pPr lvl="1"/>
            <a:r>
              <a:rPr lang="en-US" dirty="0"/>
              <a:t>Even if crime, might not be prosecuted</a:t>
            </a:r>
          </a:p>
          <a:p>
            <a:pPr lvl="1"/>
            <a:r>
              <a:rPr lang="en-US" dirty="0"/>
              <a:t>E.g., corporation may decide not to pursue civil complaint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8623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Supporting EEDI Process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Traditional investigators often resist process</a:t>
            </a:r>
          </a:p>
          <a:p>
            <a:r>
              <a:rPr lang="en-US" dirty="0"/>
              <a:t>Prof Stephenson’s research finds practice conforms to his recommendations</a:t>
            </a:r>
          </a:p>
          <a:p>
            <a:r>
              <a:rPr lang="en-US" dirty="0"/>
              <a:t>Thus DFRWS Framework &amp; EEDI can serve traditional investigators entering world of cyber investigation</a:t>
            </a:r>
          </a:p>
          <a:p>
            <a:r>
              <a:rPr lang="en-US" dirty="0"/>
              <a:t>Provide guidance on sequence of actions in investigation</a:t>
            </a:r>
          </a:p>
        </p:txBody>
      </p:sp>
    </p:spTree>
    <p:extLst>
      <p:ext uri="{BB962C8B-B14F-4D97-AF65-F5344CB8AC3E}">
        <p14:creationId xmlns:p14="http://schemas.microsoft.com/office/powerpoint/2010/main" val="13372130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Investigative Narrative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Investigator’s detailed notes</a:t>
            </a:r>
          </a:p>
          <a:p>
            <a:r>
              <a:rPr lang="en-US" dirty="0"/>
              <a:t>EEDI supports construction of investigation using framework(s)</a:t>
            </a:r>
          </a:p>
          <a:p>
            <a:r>
              <a:rPr lang="en-US" dirty="0"/>
              <a:t>DFRWS Framework helps focus attention on all elements of situation</a:t>
            </a:r>
          </a:p>
          <a:p>
            <a:r>
              <a:rPr lang="en-US" dirty="0"/>
              <a:t>E.g., DFRWS Collection class  refers to authorized/approved methods</a:t>
            </a:r>
          </a:p>
          <a:p>
            <a:pPr lvl="1"/>
            <a:r>
              <a:rPr lang="en-US" dirty="0"/>
              <a:t>Therefore must be careful to use accepted, standard software, hardware &amp; methods</a:t>
            </a:r>
          </a:p>
          <a:p>
            <a:pPr lvl="1"/>
            <a:r>
              <a:rPr lang="en-US" dirty="0"/>
              <a:t>Basis is case law – acceptance by courts</a:t>
            </a:r>
          </a:p>
        </p:txBody>
      </p:sp>
    </p:spTree>
    <p:extLst>
      <p:ext uri="{BB962C8B-B14F-4D97-AF65-F5344CB8AC3E}">
        <p14:creationId xmlns:p14="http://schemas.microsoft.com/office/powerpoint/2010/main" val="25755240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162800" cy="1143000"/>
          </a:xfrm>
        </p:spPr>
        <p:txBody>
          <a:bodyPr/>
          <a:lstStyle/>
          <a:p>
            <a:pPr lvl="0"/>
            <a:r>
              <a:rPr lang="en-US" dirty="0"/>
              <a:t>Intrusion Process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066800"/>
            <a:ext cx="9067800" cy="5562600"/>
          </a:xfrm>
        </p:spPr>
        <p:txBody>
          <a:bodyPr/>
          <a:lstStyle/>
          <a:p>
            <a:r>
              <a:rPr lang="en-US" dirty="0"/>
              <a:t>Details of specific attacks vary – increasingly </a:t>
            </a:r>
            <a:r>
              <a:rPr lang="en-US" i="1" dirty="0"/>
              <a:t>blended</a:t>
            </a:r>
          </a:p>
          <a:p>
            <a:r>
              <a:rPr lang="en-US" dirty="0"/>
              <a:t>But in general, attacks include</a:t>
            </a:r>
          </a:p>
          <a:p>
            <a:pPr lvl="1"/>
            <a:r>
              <a:rPr lang="en-US" i="1" dirty="0"/>
              <a:t>Information gathering</a:t>
            </a:r>
            <a:r>
              <a:rPr lang="en-US" dirty="0"/>
              <a:t>: research, locating IP addresses, superficial scans</a:t>
            </a:r>
          </a:p>
          <a:p>
            <a:pPr lvl="1"/>
            <a:r>
              <a:rPr lang="en-US" i="1" dirty="0" err="1"/>
              <a:t>Footprinting</a:t>
            </a:r>
            <a:r>
              <a:rPr lang="en-US" dirty="0"/>
              <a:t>: scanning IP addresses for visible devices</a:t>
            </a:r>
          </a:p>
          <a:p>
            <a:pPr lvl="1"/>
            <a:r>
              <a:rPr lang="en-US" i="1" dirty="0"/>
              <a:t>Enumerating</a:t>
            </a:r>
            <a:r>
              <a:rPr lang="en-US" dirty="0"/>
              <a:t>: probes/scans to document operating systems &amp; other details of exposed systems </a:t>
            </a:r>
          </a:p>
          <a:p>
            <a:pPr lvl="1"/>
            <a:r>
              <a:rPr lang="en-US" i="1" dirty="0"/>
              <a:t>Probing for weaknesses</a:t>
            </a:r>
            <a:r>
              <a:rPr lang="en-US" dirty="0"/>
              <a:t>: vulnerability scans or social-engineering attacks</a:t>
            </a:r>
          </a:p>
          <a:p>
            <a:pPr lvl="1"/>
            <a:r>
              <a:rPr lang="en-US" i="1" dirty="0"/>
              <a:t>Penetration</a:t>
            </a:r>
            <a:r>
              <a:rPr lang="en-US" dirty="0"/>
              <a:t>: obtaining unauthorized access</a:t>
            </a:r>
          </a:p>
          <a:p>
            <a:pPr lvl="1"/>
            <a:r>
              <a:rPr lang="en-US" i="1" dirty="0"/>
              <a:t>Backdoors, Trojans, rootkits</a:t>
            </a:r>
            <a:r>
              <a:rPr lang="en-US" dirty="0"/>
              <a:t>: payload deposited for immediate or later exploitation</a:t>
            </a:r>
          </a:p>
          <a:p>
            <a:pPr lvl="1"/>
            <a:r>
              <a:rPr lang="en-US" i="1" dirty="0"/>
              <a:t>Cleanup</a:t>
            </a:r>
            <a:r>
              <a:rPr lang="en-US" dirty="0"/>
              <a:t>: wiping tools, altering logs, generally covering tracks</a:t>
            </a:r>
          </a:p>
        </p:txBody>
      </p:sp>
    </p:spTree>
    <p:extLst>
      <p:ext uri="{BB962C8B-B14F-4D97-AF65-F5344CB8AC3E}">
        <p14:creationId xmlns:p14="http://schemas.microsoft.com/office/powerpoint/2010/main" val="10495580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Describing Attacks (1)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Various attack taxonomies available</a:t>
            </a:r>
          </a:p>
          <a:p>
            <a:pPr lvl="1"/>
            <a:r>
              <a:rPr lang="en-US" dirty="0"/>
              <a:t>But no generally accepted language</a:t>
            </a:r>
          </a:p>
          <a:p>
            <a:r>
              <a:rPr lang="en-US" dirty="0"/>
              <a:t>Howard’s Taxonomy (CSH5 </a:t>
            </a:r>
            <a:r>
              <a:rPr lang="en-US" dirty="0" err="1"/>
              <a:t>Ch</a:t>
            </a:r>
            <a:r>
              <a:rPr lang="en-US" dirty="0"/>
              <a:t> 8)</a:t>
            </a:r>
          </a:p>
          <a:p>
            <a:pPr lvl="1"/>
            <a:r>
              <a:rPr lang="en-US" dirty="0"/>
              <a:t>Simple, concise</a:t>
            </a:r>
          </a:p>
          <a:p>
            <a:pPr lvl="1"/>
            <a:r>
              <a:rPr lang="en-US" dirty="0"/>
              <a:t>Good starting point</a:t>
            </a:r>
          </a:p>
        </p:txBody>
      </p:sp>
    </p:spTree>
    <p:extLst>
      <p:ext uri="{BB962C8B-B14F-4D97-AF65-F5344CB8AC3E}">
        <p14:creationId xmlns:p14="http://schemas.microsoft.com/office/powerpoint/2010/main" val="33525782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6248400" cy="1143000"/>
          </a:xfrm>
        </p:spPr>
        <p:txBody>
          <a:bodyPr/>
          <a:lstStyle/>
          <a:p>
            <a:r>
              <a:rPr lang="en-US" dirty="0"/>
              <a:t>Describing Attacks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8077200" cy="5486400"/>
          </a:xfrm>
        </p:spPr>
        <p:txBody>
          <a:bodyPr/>
          <a:lstStyle/>
          <a:p>
            <a:r>
              <a:rPr lang="en-US" i="1" dirty="0"/>
              <a:t>Description of attack</a:t>
            </a:r>
            <a:r>
              <a:rPr lang="en-US" dirty="0"/>
              <a:t>: events, targets, vulnerabilities</a:t>
            </a:r>
          </a:p>
          <a:p>
            <a:r>
              <a:rPr lang="en-US" i="1" dirty="0"/>
              <a:t>Type of attack</a:t>
            </a:r>
            <a:r>
              <a:rPr lang="en-US" dirty="0"/>
              <a:t>: exploit, denial-of-service, reconnaissance</a:t>
            </a:r>
          </a:p>
          <a:p>
            <a:r>
              <a:rPr lang="en-US" i="1" dirty="0"/>
              <a:t>Attack mechanism</a:t>
            </a:r>
            <a:r>
              <a:rPr lang="en-US" dirty="0"/>
              <a:t>: how accomplished</a:t>
            </a:r>
          </a:p>
          <a:p>
            <a:r>
              <a:rPr lang="en-US" i="1" dirty="0"/>
              <a:t>Correlations</a:t>
            </a:r>
            <a:r>
              <a:rPr lang="en-US" dirty="0"/>
              <a:t>: comparison with other attacks, current attacks</a:t>
            </a:r>
          </a:p>
          <a:p>
            <a:r>
              <a:rPr lang="en-US" i="1" dirty="0"/>
              <a:t>Evidence of active targeting</a:t>
            </a:r>
            <a:r>
              <a:rPr lang="en-US" dirty="0"/>
              <a:t>: generic or specific</a:t>
            </a:r>
          </a:p>
          <a:p>
            <a:r>
              <a:rPr lang="en-US" i="1" dirty="0"/>
              <a:t>Severity</a:t>
            </a:r>
            <a:r>
              <a:rPr lang="en-US" dirty="0"/>
              <a:t> = Target Criticality + Attack Lethality – System countermeasures – Network Countermeasures</a:t>
            </a:r>
          </a:p>
          <a:p>
            <a:pPr lvl="1"/>
            <a:r>
              <a:rPr lang="en-US" dirty="0"/>
              <a:t>Rough guesses</a:t>
            </a:r>
          </a:p>
          <a:p>
            <a:pPr lvl="1"/>
            <a:r>
              <a:rPr lang="en-US" dirty="0"/>
              <a:t>Usually lowest 1 to 5 highest</a:t>
            </a:r>
          </a:p>
          <a:p>
            <a:pPr lvl="1"/>
            <a:r>
              <a:rPr lang="en-US" dirty="0"/>
              <a:t>Heuristic purposes only – not analytical or rigorous</a:t>
            </a:r>
          </a:p>
        </p:txBody>
      </p:sp>
    </p:spTree>
    <p:extLst>
      <p:ext uri="{BB962C8B-B14F-4D97-AF65-F5344CB8AC3E}">
        <p14:creationId xmlns:p14="http://schemas.microsoft.com/office/powerpoint/2010/main" val="33883465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6934200" cy="762000"/>
          </a:xfrm>
        </p:spPr>
        <p:txBody>
          <a:bodyPr/>
          <a:lstStyle/>
          <a:p>
            <a:r>
              <a:rPr lang="en-US" dirty="0"/>
              <a:t>Describing Attacks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610600" cy="5715000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Informal</a:t>
            </a:r>
            <a:r>
              <a:rPr lang="en-US" i="1" baseline="0" dirty="0"/>
              <a:t> template for early interviews</a:t>
            </a:r>
          </a:p>
          <a:p>
            <a:pPr marL="457200" indent="-457200">
              <a:buFont typeface="+mj-lt"/>
              <a:buAutoNum type="arabicPeriod"/>
            </a:pPr>
            <a:r>
              <a:rPr lang="en-US" baseline="0" dirty="0"/>
              <a:t>Nature of incident?</a:t>
            </a:r>
          </a:p>
          <a:p>
            <a:pPr marL="457200" indent="-457200">
              <a:buFont typeface="+mj-lt"/>
              <a:buAutoNum type="arabicPeriod"/>
            </a:pPr>
            <a:r>
              <a:rPr lang="en-US" baseline="0" dirty="0"/>
              <a:t>How to be sure there really was an incident?</a:t>
            </a:r>
          </a:p>
          <a:p>
            <a:pPr marL="457200" indent="-457200">
              <a:buFont typeface="+mj-lt"/>
              <a:buAutoNum type="arabicPeriod"/>
            </a:pPr>
            <a:r>
              <a:rPr lang="en-US" baseline="0" dirty="0"/>
              <a:t>What was/were entry point(s) to system?</a:t>
            </a:r>
          </a:p>
          <a:p>
            <a:pPr marL="457200" indent="-457200">
              <a:buFont typeface="+mj-lt"/>
              <a:buAutoNum type="arabicPeriod"/>
            </a:pPr>
            <a:r>
              <a:rPr lang="en-US" baseline="0" dirty="0"/>
              <a:t>What kind of evidence are we looking for in this context?</a:t>
            </a:r>
          </a:p>
          <a:p>
            <a:pPr marL="457200" indent="-457200">
              <a:buFont typeface="+mj-lt"/>
              <a:buAutoNum type="arabicPeriod"/>
            </a:pPr>
            <a:r>
              <a:rPr lang="en-US" baseline="0" dirty="0"/>
              <a:t>What monitoring systems may have collected evidence?</a:t>
            </a:r>
          </a:p>
          <a:p>
            <a:pPr marL="457200" indent="-457200">
              <a:buFont typeface="+mj-lt"/>
              <a:buAutoNum type="arabicPeriod"/>
            </a:pPr>
            <a:r>
              <a:rPr lang="en-US" baseline="0" dirty="0"/>
              <a:t>What legal issues are relevant?</a:t>
            </a:r>
          </a:p>
          <a:p>
            <a:pPr marL="457200" indent="-457200">
              <a:buFont typeface="+mj-lt"/>
              <a:buAutoNum type="arabicPeriod"/>
            </a:pPr>
            <a:r>
              <a:rPr lang="en-US" baseline="0" dirty="0"/>
              <a:t>Who could have caused or allowed incident?</a:t>
            </a:r>
          </a:p>
          <a:p>
            <a:pPr marL="457200" indent="-457200">
              <a:buFont typeface="+mj-lt"/>
              <a:buAutoNum type="arabicPeriod"/>
            </a:pPr>
            <a:r>
              <a:rPr lang="en-US" baseline="0" dirty="0"/>
              <a:t>What security was in place at time?</a:t>
            </a:r>
          </a:p>
          <a:p>
            <a:pPr marL="457200" indent="-457200">
              <a:buFont typeface="+mj-lt"/>
              <a:buAutoNum type="arabicPeriod"/>
            </a:pPr>
            <a:r>
              <a:rPr lang="en-US" baseline="0" dirty="0"/>
              <a:t>What nontechnical (business) issues may have affected attack?</a:t>
            </a:r>
          </a:p>
          <a:p>
            <a:pPr marL="457200" indent="-457200">
              <a:buFont typeface="+mj-lt"/>
              <a:buAutoNum type="arabicPeriod"/>
            </a:pPr>
            <a:r>
              <a:rPr lang="en-US" baseline="0" dirty="0"/>
              <a:t>Who knew about attack – &amp; when?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9405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Strategic Campaigns (1)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295400"/>
            <a:ext cx="7620000" cy="5029200"/>
          </a:xfrm>
        </p:spPr>
        <p:txBody>
          <a:bodyPr/>
          <a:lstStyle/>
          <a:p>
            <a:r>
              <a:rPr lang="en-US" dirty="0"/>
              <a:t>Attack may be isolated</a:t>
            </a:r>
          </a:p>
          <a:p>
            <a:r>
              <a:rPr lang="en-US" dirty="0"/>
              <a:t>But may be a tactic in a larger strategy; e.g.,</a:t>
            </a:r>
          </a:p>
          <a:p>
            <a:pPr lvl="1"/>
            <a:r>
              <a:rPr lang="en-US" dirty="0"/>
              <a:t>Spam</a:t>
            </a:r>
          </a:p>
          <a:p>
            <a:pPr lvl="1"/>
            <a:r>
              <a:rPr lang="en-US" dirty="0"/>
              <a:t>Identity theft</a:t>
            </a:r>
          </a:p>
          <a:p>
            <a:pPr lvl="1"/>
            <a:r>
              <a:rPr lang="en-US" dirty="0" err="1"/>
              <a:t>Hacktivism</a:t>
            </a:r>
            <a:endParaRPr lang="en-US" dirty="0"/>
          </a:p>
          <a:p>
            <a:pPr lvl="1"/>
            <a:r>
              <a:rPr lang="en-US" dirty="0"/>
              <a:t>Cyber war</a:t>
            </a:r>
          </a:p>
          <a:p>
            <a:r>
              <a:rPr lang="en-US" dirty="0"/>
              <a:t>Differences between tactical attack &amp; strategic campaign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Single objective vs ongoing objectives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Low-hanging fruit vs sustained efforts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Trivial vs complicated targets &amp; objectives</a:t>
            </a:r>
          </a:p>
        </p:txBody>
      </p:sp>
    </p:spTree>
    <p:extLst>
      <p:ext uri="{BB962C8B-B14F-4D97-AF65-F5344CB8AC3E}">
        <p14:creationId xmlns:p14="http://schemas.microsoft.com/office/powerpoint/2010/main" val="901305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indent="0" algn="l" defTabSz="917575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800000"/>
                </a:solidFill>
                <a:effectLst/>
                <a:latin typeface="+mj-lt"/>
                <a:ea typeface="+mj-ea"/>
                <a:cs typeface="+mj-cs"/>
              </a:rPr>
              <a:t>Cyber Investigation Evolves</a:t>
            </a:r>
            <a:endParaRPr lang="en-US" sz="36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Cyber investigation </a:t>
            </a:r>
            <a:r>
              <a:rPr lang="en-US" dirty="0"/>
              <a:t>aka</a:t>
            </a:r>
            <a:r>
              <a:rPr lang="en-US" i="1" dirty="0"/>
              <a:t> digital investigation</a:t>
            </a:r>
          </a:p>
          <a:p>
            <a:r>
              <a:rPr lang="en-US" dirty="0"/>
              <a:t>Early phases (before 2000) used term as equivalent to </a:t>
            </a:r>
            <a:r>
              <a:rPr lang="en-US" i="1" dirty="0"/>
              <a:t>computer forensics</a:t>
            </a:r>
            <a:endParaRPr lang="en-US" dirty="0"/>
          </a:p>
          <a:p>
            <a:pPr lvl="1"/>
            <a:r>
              <a:rPr lang="en-US" dirty="0"/>
              <a:t>“The investigation of a computer system believed to be involved in cybercrime.” – </a:t>
            </a:r>
            <a:r>
              <a:rPr lang="en-US" i="1" dirty="0"/>
              <a:t>Computer Desktop Encyclopedia</a:t>
            </a:r>
          </a:p>
          <a:p>
            <a:pPr lvl="1"/>
            <a:r>
              <a:rPr lang="en-US" dirty="0"/>
              <a:t>But cyber investigation now distinct discipline, not just a set of techniques</a:t>
            </a:r>
          </a:p>
          <a:p>
            <a:pPr lvl="1"/>
            <a:r>
              <a:rPr lang="en-US" dirty="0"/>
              <a:t>American Academy of Forensic Science recognizes forensic computer-related crime investigator</a:t>
            </a:r>
          </a:p>
        </p:txBody>
      </p:sp>
    </p:spTree>
    <p:extLst>
      <p:ext uri="{BB962C8B-B14F-4D97-AF65-F5344CB8AC3E}">
        <p14:creationId xmlns:p14="http://schemas.microsoft.com/office/powerpoint/2010/main" val="6652966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Campaigns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i="1" dirty="0"/>
              <a:t>Distinct phases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Mapping</a:t>
            </a:r>
            <a:r>
              <a:rPr lang="en-US" baseline="0" dirty="0"/>
              <a:t> &amp; battle space preparation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baseline="0" dirty="0"/>
              <a:t>Offensive &amp; defensive planning</a:t>
            </a:r>
          </a:p>
          <a:p>
            <a:pPr marL="457200" indent="-457200">
              <a:buFont typeface="+mj-lt"/>
              <a:buAutoNum type="arabicPeriod"/>
            </a:pPr>
            <a:r>
              <a:rPr lang="en-US" baseline="0" dirty="0"/>
              <a:t>Initial execution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baseline="0" dirty="0"/>
              <a:t>Probes &amp; skirmishes</a:t>
            </a:r>
          </a:p>
          <a:p>
            <a:pPr marL="457200" indent="-457200">
              <a:buFont typeface="+mj-lt"/>
              <a:buAutoNum type="arabicPeriod"/>
            </a:pPr>
            <a:r>
              <a:rPr lang="en-US" baseline="0" dirty="0"/>
              <a:t>Adjustment &amp; sustainment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baseline="0" dirty="0"/>
              <a:t>Success &amp; termination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4995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1371600"/>
          </a:xfrm>
        </p:spPr>
        <p:txBody>
          <a:bodyPr/>
          <a:lstStyle/>
          <a:p>
            <a:pPr lvl="0"/>
            <a:r>
              <a:rPr lang="en-US" dirty="0"/>
              <a:t>MOTIVE, MEANS, &amp; OPPORTUNITY: PROFILING ATTACKERS (1)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638298"/>
            <a:ext cx="5715000" cy="5008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79959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1447800"/>
          </a:xfrm>
        </p:spPr>
        <p:txBody>
          <a:bodyPr/>
          <a:lstStyle/>
          <a:p>
            <a:pPr lvl="0"/>
            <a:r>
              <a:rPr lang="en-US" dirty="0"/>
              <a:t>MOTIVE, MEANS, &amp; OPPORTUNITY: PROFILING ATTACKERS (2)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90600" y="1676400"/>
            <a:ext cx="7543800" cy="46482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Threat agents deliver a threat</a:t>
            </a:r>
          </a:p>
          <a:p>
            <a:r>
              <a:rPr lang="en-US" dirty="0"/>
              <a:t>What are benefits of attack? (motive)</a:t>
            </a:r>
          </a:p>
          <a:p>
            <a:r>
              <a:rPr lang="en-US" dirty="0"/>
              <a:t>Does agent have capability for attack? (means)</a:t>
            </a:r>
          </a:p>
          <a:p>
            <a:pPr lvl="1"/>
            <a:r>
              <a:rPr lang="en-US" dirty="0"/>
              <a:t>Access</a:t>
            </a:r>
          </a:p>
          <a:p>
            <a:pPr lvl="1"/>
            <a:r>
              <a:rPr lang="en-US" dirty="0"/>
              <a:t>Inhibitors vs amplifiers affect planning</a:t>
            </a:r>
          </a:p>
          <a:p>
            <a:pPr marL="285750" lvl="1" indent="-285750">
              <a:buSzTx/>
              <a:buFont typeface="Wingdings" pitchFamily="2" charset="2"/>
              <a:buChar char="Ø"/>
            </a:pPr>
            <a:r>
              <a:rPr lang="en-US" dirty="0"/>
              <a:t>When is best time to attack? (opportunity)</a:t>
            </a:r>
          </a:p>
          <a:p>
            <a:pPr marL="742950" lvl="2" indent="-285750">
              <a:buSzTx/>
              <a:buFont typeface="Wingdings" pitchFamily="2" charset="2"/>
              <a:buChar char="Ø"/>
            </a:pPr>
            <a:r>
              <a:rPr lang="en-US" dirty="0"/>
              <a:t>Catalysts are variable factors that affect decision</a:t>
            </a:r>
          </a:p>
        </p:txBody>
      </p:sp>
    </p:spTree>
    <p:extLst>
      <p:ext uri="{BB962C8B-B14F-4D97-AF65-F5344CB8AC3E}">
        <p14:creationId xmlns:p14="http://schemas.microsoft.com/office/powerpoint/2010/main" val="22467645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Motive (1)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676400"/>
            <a:ext cx="7924800" cy="4648200"/>
          </a:xfrm>
        </p:spPr>
        <p:txBody>
          <a:bodyPr/>
          <a:lstStyle/>
          <a:p>
            <a:r>
              <a:rPr lang="en-US" dirty="0"/>
              <a:t>Understanding motive may help </a:t>
            </a:r>
          </a:p>
          <a:p>
            <a:pPr lvl="1"/>
            <a:r>
              <a:rPr lang="en-US" dirty="0"/>
              <a:t>Understand/analyze attack</a:t>
            </a:r>
          </a:p>
          <a:p>
            <a:pPr lvl="1"/>
            <a:r>
              <a:rPr lang="en-US" dirty="0"/>
              <a:t>Narrow down field of possible attackers</a:t>
            </a:r>
          </a:p>
          <a:p>
            <a:pPr lvl="1"/>
            <a:r>
              <a:rPr lang="en-US" dirty="0"/>
              <a:t>Identical attacks may have different motives</a:t>
            </a:r>
          </a:p>
          <a:p>
            <a:r>
              <a:rPr lang="en-US" dirty="0"/>
              <a:t>Outcomes may differ significantly</a:t>
            </a:r>
          </a:p>
          <a:p>
            <a:pPr lvl="1"/>
            <a:r>
              <a:rPr lang="en-US" dirty="0"/>
              <a:t>Seeking revenge: embarrass victim</a:t>
            </a:r>
          </a:p>
          <a:p>
            <a:pPr lvl="1"/>
            <a:r>
              <a:rPr lang="en-US" dirty="0"/>
              <a:t>Seeking profit: extort money from victim</a:t>
            </a:r>
          </a:p>
          <a:p>
            <a:r>
              <a:rPr lang="en-US" dirty="0"/>
              <a:t>Groups may behave differently from individuals</a:t>
            </a:r>
          </a:p>
        </p:txBody>
      </p:sp>
    </p:spTree>
    <p:extLst>
      <p:ext uri="{BB962C8B-B14F-4D97-AF65-F5344CB8AC3E}">
        <p14:creationId xmlns:p14="http://schemas.microsoft.com/office/powerpoint/2010/main" val="716242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Motive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382000" cy="838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Adversarial matrix can help refine picture of motives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362199"/>
            <a:ext cx="7086600" cy="4193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63164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Motive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i="1" dirty="0"/>
              <a:t>Jones’ motivation taxonomy:</a:t>
            </a:r>
          </a:p>
          <a:p>
            <a:r>
              <a:rPr lang="en-US" dirty="0"/>
              <a:t>Political</a:t>
            </a:r>
          </a:p>
          <a:p>
            <a:r>
              <a:rPr lang="en-US" dirty="0"/>
              <a:t>Secular</a:t>
            </a:r>
          </a:p>
          <a:p>
            <a:r>
              <a:rPr lang="en-US" dirty="0"/>
              <a:t>Crime</a:t>
            </a:r>
          </a:p>
          <a:p>
            <a:r>
              <a:rPr lang="en-US" dirty="0"/>
              <a:t>Personal gain</a:t>
            </a:r>
          </a:p>
          <a:p>
            <a:r>
              <a:rPr lang="en-US" dirty="0"/>
              <a:t>Revenge</a:t>
            </a:r>
          </a:p>
          <a:p>
            <a:r>
              <a:rPr lang="en-US" dirty="0"/>
              <a:t>Financial</a:t>
            </a:r>
          </a:p>
          <a:p>
            <a:r>
              <a:rPr lang="en-US" dirty="0"/>
              <a:t>Knowledge / information</a:t>
            </a:r>
          </a:p>
        </p:txBody>
      </p:sp>
    </p:spTree>
    <p:extLst>
      <p:ext uri="{BB962C8B-B14F-4D97-AF65-F5344CB8AC3E}">
        <p14:creationId xmlns:p14="http://schemas.microsoft.com/office/powerpoint/2010/main" val="38065762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Means (1)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Tools &amp; techniques used in attack</a:t>
            </a:r>
          </a:p>
          <a:p>
            <a:r>
              <a:rPr lang="en-US" dirty="0"/>
              <a:t>Relate means to skill of attacker</a:t>
            </a:r>
          </a:p>
          <a:p>
            <a:pPr lvl="1"/>
            <a:r>
              <a:rPr lang="en-US" dirty="0"/>
              <a:t>Potential divergence between sophistication of attack tools &amp; competence of attacker</a:t>
            </a:r>
          </a:p>
          <a:p>
            <a:pPr lvl="1"/>
            <a:r>
              <a:rPr lang="en-US" dirty="0"/>
              <a:t>Script-kiddies classic example</a:t>
            </a:r>
          </a:p>
          <a:p>
            <a:r>
              <a:rPr lang="en-US" dirty="0"/>
              <a:t>More productive to exclude suspects who cannot be attacker</a:t>
            </a:r>
          </a:p>
        </p:txBody>
      </p:sp>
    </p:spTree>
    <p:extLst>
      <p:ext uri="{BB962C8B-B14F-4D97-AF65-F5344CB8AC3E}">
        <p14:creationId xmlns:p14="http://schemas.microsoft.com/office/powerpoint/2010/main" val="9296723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762000"/>
          </a:xfrm>
        </p:spPr>
        <p:txBody>
          <a:bodyPr/>
          <a:lstStyle/>
          <a:p>
            <a:r>
              <a:rPr lang="en-US" dirty="0"/>
              <a:t>Means (2)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447800" y="914400"/>
            <a:ext cx="6248400" cy="5695950"/>
            <a:chOff x="1447800" y="914400"/>
            <a:chExt cx="6248400" cy="569595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914400"/>
              <a:ext cx="6248400" cy="56959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Straight Connector 4"/>
            <p:cNvCxnSpPr/>
            <p:nvPr/>
          </p:nvCxnSpPr>
          <p:spPr bwMode="auto">
            <a:xfrm>
              <a:off x="1524000" y="3581400"/>
              <a:ext cx="6096000" cy="0"/>
            </a:xfrm>
            <a:prstGeom prst="line">
              <a:avLst/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1524000" y="4953000"/>
              <a:ext cx="6096000" cy="0"/>
            </a:xfrm>
            <a:prstGeom prst="line">
              <a:avLst/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941715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6553200" cy="609600"/>
          </a:xfrm>
        </p:spPr>
        <p:txBody>
          <a:bodyPr/>
          <a:lstStyle/>
          <a:p>
            <a:r>
              <a:rPr lang="en-US" dirty="0"/>
              <a:t>Means (3)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433513" y="685800"/>
            <a:ext cx="6276975" cy="6105525"/>
            <a:chOff x="1433513" y="685800"/>
            <a:chExt cx="6276975" cy="6105525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3513" y="685800"/>
              <a:ext cx="6276975" cy="61055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Straight Connector 4"/>
            <p:cNvCxnSpPr/>
            <p:nvPr/>
          </p:nvCxnSpPr>
          <p:spPr bwMode="auto">
            <a:xfrm>
              <a:off x="1524000" y="2895600"/>
              <a:ext cx="6096000" cy="0"/>
            </a:xfrm>
            <a:prstGeom prst="line">
              <a:avLst/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>
              <a:off x="1524000" y="4800600"/>
              <a:ext cx="6096000" cy="0"/>
            </a:xfrm>
            <a:prstGeom prst="line">
              <a:avLst/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316576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Opportunity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Opportunity helps determine if suspect is credible  perpetrator</a:t>
            </a:r>
          </a:p>
          <a:p>
            <a:r>
              <a:rPr lang="en-US" dirty="0"/>
              <a:t>Includes knowledge of victim system</a:t>
            </a:r>
          </a:p>
          <a:p>
            <a:r>
              <a:rPr lang="en-US" dirty="0"/>
              <a:t>Insiders or confederates of insiders should be examined</a:t>
            </a:r>
          </a:p>
          <a:p>
            <a:r>
              <a:rPr lang="en-US" dirty="0"/>
              <a:t>External groups may be involved</a:t>
            </a:r>
          </a:p>
          <a:p>
            <a:pPr lvl="1"/>
            <a:r>
              <a:rPr lang="en-US" dirty="0"/>
              <a:t>E.g., Anonymous or </a:t>
            </a:r>
            <a:r>
              <a:rPr lang="en-US" dirty="0" err="1"/>
              <a:t>LulzSec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948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924800" cy="1143000"/>
          </a:xfrm>
        </p:spPr>
        <p:txBody>
          <a:bodyPr/>
          <a:lstStyle/>
          <a:p>
            <a:r>
              <a:rPr lang="en-US" dirty="0"/>
              <a:t>A Note on Etymology </a:t>
            </a:r>
            <a:br>
              <a:rPr lang="en-US" dirty="0"/>
            </a:br>
            <a:r>
              <a:rPr lang="en-US" dirty="0"/>
              <a:t>(added by Kabay)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763000" cy="51816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err="1"/>
              <a:t>fo·ren·sic</a:t>
            </a:r>
            <a:r>
              <a:rPr lang="en-US" sz="2800" dirty="0"/>
              <a:t> [</a:t>
            </a:r>
            <a:r>
              <a:rPr lang="en-US" sz="2800" dirty="0" err="1"/>
              <a:t>fə</a:t>
            </a:r>
            <a:r>
              <a:rPr lang="en-US" sz="2800" dirty="0"/>
              <a:t> </a:t>
            </a:r>
            <a:r>
              <a:rPr lang="en-US" sz="2800" dirty="0" err="1"/>
              <a:t>rénssik</a:t>
            </a:r>
            <a:r>
              <a:rPr lang="en-US" sz="2800" dirty="0"/>
              <a:t>, </a:t>
            </a:r>
            <a:r>
              <a:rPr lang="en-US" sz="2800" dirty="0" err="1"/>
              <a:t>fə</a:t>
            </a:r>
            <a:r>
              <a:rPr lang="en-US" sz="2800" dirty="0"/>
              <a:t> </a:t>
            </a:r>
            <a:r>
              <a:rPr lang="en-US" sz="2800" dirty="0" err="1"/>
              <a:t>rénzik</a:t>
            </a:r>
            <a:r>
              <a:rPr lang="en-US" sz="2800" dirty="0"/>
              <a:t>] adjective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crime-solving: relating to application of science to decide questions arising from crime or litigation; forensic evidence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of debating: relating to debate &amp; formal argumentation; forensic oratory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[Mid-17th century. &lt; Latin </a:t>
            </a:r>
            <a:r>
              <a:rPr lang="en-US" sz="1800" dirty="0" err="1"/>
              <a:t>forensis</a:t>
            </a:r>
            <a:r>
              <a:rPr lang="en-US" sz="1800" dirty="0"/>
              <a:t> "of legal proceedings" &lt; forum "forum" (as a place for discussion)]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i="1" dirty="0"/>
          </a:p>
          <a:p>
            <a:pPr marL="0" indent="0">
              <a:buNone/>
            </a:pPr>
            <a:r>
              <a:rPr lang="en-US" sz="1800" i="1" dirty="0"/>
              <a:t>Microsoft® Encarta® 2008. © 1993-2007 Microsoft Corporation. All rights reserved.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807275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SOME USEFUL TOOLS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The Usual Toolkit</a:t>
            </a:r>
          </a:p>
          <a:p>
            <a:r>
              <a:rPr lang="en-US" sz="2800" dirty="0"/>
              <a:t>Link Analysis</a:t>
            </a:r>
          </a:p>
          <a:p>
            <a:r>
              <a:rPr lang="en-US" sz="2800" dirty="0"/>
              <a:t>Attack-Tree</a:t>
            </a:r>
            <a:r>
              <a:rPr lang="en-US" sz="2800" baseline="0" dirty="0"/>
              <a:t> Analysis</a:t>
            </a:r>
          </a:p>
          <a:p>
            <a:r>
              <a:rPr lang="en-US" sz="2800" baseline="0" dirty="0"/>
              <a:t>Modeling</a:t>
            </a:r>
          </a:p>
          <a:p>
            <a:r>
              <a:rPr lang="en-US" sz="2800" baseline="0" dirty="0"/>
              <a:t>Statistical Analysis</a:t>
            </a:r>
          </a:p>
        </p:txBody>
      </p:sp>
    </p:spTree>
    <p:extLst>
      <p:ext uri="{BB962C8B-B14F-4D97-AF65-F5344CB8AC3E}">
        <p14:creationId xmlns:p14="http://schemas.microsoft.com/office/powerpoint/2010/main" val="31506932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Usual Toolkit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3886200"/>
            <a:ext cx="7162800" cy="2438400"/>
          </a:xfrm>
        </p:spPr>
        <p:txBody>
          <a:bodyPr/>
          <a:lstStyle/>
          <a:p>
            <a:r>
              <a:rPr lang="en-US" dirty="0"/>
              <a:t>Well known &amp; accepted</a:t>
            </a:r>
          </a:p>
          <a:p>
            <a:r>
              <a:rPr lang="en-US" dirty="0"/>
              <a:t>See product evaluations; e.g., in </a:t>
            </a:r>
            <a:r>
              <a:rPr lang="en-US" i="1" dirty="0"/>
              <a:t>SC Magazine</a:t>
            </a:r>
          </a:p>
          <a:p>
            <a:pPr lvl="1"/>
            <a:r>
              <a:rPr lang="en-US" dirty="0"/>
              <a:t>May 2011 edition in particular</a:t>
            </a:r>
          </a:p>
          <a:p>
            <a:pPr lvl="1"/>
            <a:r>
              <a:rPr lang="en-US" dirty="0">
                <a:hlinkClick r:id="rId3"/>
              </a:rPr>
              <a:t>http://www.scmagazine.com/lets-go-analyze-something/article/200541/</a:t>
            </a:r>
            <a:r>
              <a:rPr lang="en-US" dirty="0"/>
              <a:t>         or </a:t>
            </a:r>
            <a:br>
              <a:rPr lang="en-US" dirty="0"/>
            </a:br>
            <a:r>
              <a:rPr lang="en-US" dirty="0">
                <a:hlinkClick r:id="rId4"/>
              </a:rPr>
              <a:t>http://tinyurl.com/6unu4ab</a:t>
            </a:r>
            <a:r>
              <a:rPr lang="en-US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1066800"/>
            <a:ext cx="8390106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8000" y="1219200"/>
            <a:ext cx="1810111" cy="40011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dirty="0"/>
              <a:t>CSH5 p 55.20</a:t>
            </a:r>
          </a:p>
        </p:txBody>
      </p:sp>
    </p:spTree>
    <p:extLst>
      <p:ext uri="{BB962C8B-B14F-4D97-AF65-F5344CB8AC3E}">
        <p14:creationId xmlns:p14="http://schemas.microsoft.com/office/powerpoint/2010/main" val="137596664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Link Analysis (1)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Link analysis immensely useful</a:t>
            </a:r>
          </a:p>
          <a:p>
            <a:pPr lvl="1"/>
            <a:r>
              <a:rPr lang="en-US" dirty="0"/>
              <a:t>Analyze large data sets</a:t>
            </a:r>
          </a:p>
          <a:p>
            <a:pPr lvl="1"/>
            <a:r>
              <a:rPr lang="en-US" dirty="0"/>
              <a:t>Find non-obvious relationships</a:t>
            </a:r>
          </a:p>
          <a:p>
            <a:pPr lvl="1"/>
            <a:r>
              <a:rPr lang="en-US" dirty="0"/>
              <a:t>Applied to fraud, drugs, terrorism, organized crime</a:t>
            </a:r>
          </a:p>
          <a:p>
            <a:r>
              <a:rPr lang="en-US" dirty="0"/>
              <a:t>Core theory</a:t>
            </a:r>
          </a:p>
          <a:p>
            <a:pPr lvl="1"/>
            <a:r>
              <a:rPr lang="en-US" dirty="0"/>
              <a:t>Pairs of related items; e.g.,</a:t>
            </a:r>
          </a:p>
          <a:p>
            <a:pPr lvl="2"/>
            <a:r>
              <a:rPr lang="en-US" dirty="0"/>
              <a:t>People/address</a:t>
            </a:r>
          </a:p>
          <a:p>
            <a:pPr lvl="2"/>
            <a:r>
              <a:rPr lang="en-US" dirty="0"/>
              <a:t>Source/destination IP</a:t>
            </a:r>
            <a:r>
              <a:rPr lang="en-US" baseline="0" dirty="0"/>
              <a:t> addresses</a:t>
            </a:r>
          </a:p>
          <a:p>
            <a:pPr lvl="2"/>
            <a:r>
              <a:rPr lang="en-US" baseline="0" dirty="0"/>
              <a:t>Alias/</a:t>
            </a:r>
            <a:r>
              <a:rPr lang="en-US" baseline="0" dirty="0" err="1"/>
              <a:t>realname</a:t>
            </a:r>
            <a:endParaRPr lang="en-US" baseline="0" dirty="0"/>
          </a:p>
          <a:p>
            <a:pPr lvl="1"/>
            <a:r>
              <a:rPr lang="en-US" dirty="0"/>
              <a:t>Pairs can lead to further linkage</a:t>
            </a:r>
          </a:p>
        </p:txBody>
      </p:sp>
    </p:spTree>
    <p:extLst>
      <p:ext uri="{BB962C8B-B14F-4D97-AF65-F5344CB8AC3E}">
        <p14:creationId xmlns:p14="http://schemas.microsoft.com/office/powerpoint/2010/main" val="376072906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</a:t>
            </a:r>
            <a:r>
              <a:rPr lang="en-US" baseline="0" dirty="0"/>
              <a:t> Analysis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 linking</a:t>
            </a:r>
            <a:r>
              <a:rPr lang="en-US" baseline="0" dirty="0"/>
              <a:t> data about cyber attacks</a:t>
            </a:r>
          </a:p>
          <a:p>
            <a:pPr lvl="1"/>
            <a:r>
              <a:rPr lang="en-US" dirty="0"/>
              <a:t>Hacker</a:t>
            </a:r>
            <a:r>
              <a:rPr lang="en-US" baseline="0" dirty="0"/>
              <a:t> alias / </a:t>
            </a:r>
            <a:r>
              <a:rPr lang="en-US" baseline="0" dirty="0" err="1"/>
              <a:t>realname</a:t>
            </a:r>
            <a:endParaRPr lang="en-US" baseline="0" dirty="0"/>
          </a:p>
          <a:p>
            <a:pPr lvl="1"/>
            <a:r>
              <a:rPr lang="en-US" baseline="0" dirty="0"/>
              <a:t>Alias / group</a:t>
            </a:r>
          </a:p>
          <a:p>
            <a:pPr lvl="1"/>
            <a:r>
              <a:rPr lang="en-US" baseline="0" dirty="0"/>
              <a:t>Alias / attack</a:t>
            </a:r>
          </a:p>
          <a:p>
            <a:pPr lvl="1"/>
            <a:r>
              <a:rPr lang="en-US" baseline="0" dirty="0"/>
              <a:t>Group / attack</a:t>
            </a:r>
          </a:p>
          <a:p>
            <a:pPr lvl="0"/>
            <a:r>
              <a:rPr lang="en-US" dirty="0"/>
              <a:t>Clusters</a:t>
            </a:r>
          </a:p>
          <a:p>
            <a:pPr lvl="1"/>
            <a:r>
              <a:rPr lang="en-US" dirty="0"/>
              <a:t>Group of entities bound more closely to each other by links than to surrounding entities</a:t>
            </a:r>
          </a:p>
          <a:p>
            <a:pPr lvl="1"/>
            <a:r>
              <a:rPr lang="en-US" dirty="0"/>
              <a:t>Cluster analysis simplifies link maps</a:t>
            </a:r>
          </a:p>
        </p:txBody>
      </p:sp>
    </p:spTree>
    <p:extLst>
      <p:ext uri="{BB962C8B-B14F-4D97-AF65-F5344CB8AC3E}">
        <p14:creationId xmlns:p14="http://schemas.microsoft.com/office/powerpoint/2010/main" val="94566234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</a:t>
            </a:r>
            <a:r>
              <a:rPr lang="en-US" baseline="0" dirty="0"/>
              <a:t> Analysis (3)</a:t>
            </a:r>
            <a:endParaRPr lang="en-US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71456" y="690744"/>
            <a:ext cx="5705837" cy="6305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34712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Analysis (4)</a:t>
            </a: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90600"/>
            <a:ext cx="6781800" cy="5577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881842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162800" cy="1143000"/>
          </a:xfrm>
        </p:spPr>
        <p:txBody>
          <a:bodyPr/>
          <a:lstStyle/>
          <a:p>
            <a:pPr lvl="0"/>
            <a:r>
              <a:rPr lang="en-US" dirty="0"/>
              <a:t>Attack-Tree Analysis (1)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199" y="1143000"/>
            <a:ext cx="3762375" cy="5181600"/>
          </a:xfrm>
        </p:spPr>
        <p:txBody>
          <a:bodyPr/>
          <a:lstStyle/>
          <a:p>
            <a:r>
              <a:rPr lang="en-US" dirty="0"/>
              <a:t>Method for analyzing possible attack scenarios</a:t>
            </a:r>
          </a:p>
          <a:p>
            <a:pPr lvl="1"/>
            <a:r>
              <a:rPr lang="en-US" dirty="0"/>
              <a:t>Define goal as root</a:t>
            </a:r>
          </a:p>
          <a:p>
            <a:pPr lvl="1"/>
            <a:r>
              <a:rPr lang="en-US" dirty="0"/>
              <a:t>Hypothesize attack method as leaves</a:t>
            </a:r>
          </a:p>
          <a:p>
            <a:pPr lvl="1"/>
            <a:r>
              <a:rPr lang="en-US" dirty="0"/>
              <a:t>Look at probabilities of scenarios</a:t>
            </a:r>
          </a:p>
          <a:p>
            <a:pPr lvl="1"/>
            <a:r>
              <a:rPr lang="en-US" dirty="0"/>
              <a:t>Eliminate impossible sequences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6096000"/>
            <a:ext cx="7355347" cy="707886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dirty="0"/>
              <a:t>See Schneier, B. (1999). “Attack trees.” </a:t>
            </a:r>
            <a:r>
              <a:rPr lang="en-US" i="1" dirty="0"/>
              <a:t>Dr Dobb’s Journal. </a:t>
            </a:r>
            <a:br>
              <a:rPr lang="en-US" i="1" dirty="0"/>
            </a:br>
            <a:r>
              <a:rPr lang="en-US" i="1" dirty="0"/>
              <a:t>&lt; </a:t>
            </a:r>
            <a:r>
              <a:rPr lang="en-US" dirty="0">
                <a:hlinkClick r:id="rId3"/>
              </a:rPr>
              <a:t>http://www.schneier.com/paper-attacktrees-ddj-ft.html</a:t>
            </a:r>
            <a:r>
              <a:rPr lang="en-US" dirty="0"/>
              <a:t> &gt;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575" y="990600"/>
            <a:ext cx="5163292" cy="4293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937857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1295400"/>
          </a:xfrm>
        </p:spPr>
        <p:txBody>
          <a:bodyPr/>
          <a:lstStyle/>
          <a:p>
            <a:r>
              <a:rPr lang="en-US" dirty="0"/>
              <a:t>Attack-Tree Analysis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153400" cy="5334000"/>
          </a:xfrm>
        </p:spPr>
        <p:txBody>
          <a:bodyPr/>
          <a:lstStyle/>
          <a:p>
            <a:r>
              <a:rPr lang="en-US" dirty="0"/>
              <a:t>Can assign any Boolean (logical) value to nodes;</a:t>
            </a:r>
            <a:r>
              <a:rPr lang="en-US" baseline="0" dirty="0"/>
              <a:t> e.g.,</a:t>
            </a:r>
          </a:p>
          <a:p>
            <a:pPr lvl="1"/>
            <a:r>
              <a:rPr lang="en-US" dirty="0"/>
              <a:t>Easy/difficult</a:t>
            </a:r>
          </a:p>
          <a:p>
            <a:pPr lvl="1"/>
            <a:r>
              <a:rPr lang="en-US" dirty="0"/>
              <a:t>Legal/illegal</a:t>
            </a:r>
          </a:p>
          <a:p>
            <a:pPr lvl="1"/>
            <a:r>
              <a:rPr lang="en-US" dirty="0"/>
              <a:t>Special</a:t>
            </a:r>
            <a:r>
              <a:rPr lang="en-US" baseline="0" dirty="0"/>
              <a:t> equipment </a:t>
            </a:r>
            <a:br>
              <a:rPr lang="en-US" baseline="0" dirty="0"/>
            </a:br>
            <a:r>
              <a:rPr lang="en-US" baseline="0" dirty="0" err="1"/>
              <a:t>req’d</a:t>
            </a:r>
            <a:r>
              <a:rPr lang="en-US" baseline="0" dirty="0"/>
              <a:t>/not-</a:t>
            </a:r>
            <a:r>
              <a:rPr lang="en-US" baseline="0" dirty="0" err="1"/>
              <a:t>req’d</a:t>
            </a:r>
            <a:endParaRPr lang="en-US" baseline="0" dirty="0"/>
          </a:p>
          <a:p>
            <a:pPr lvl="0"/>
            <a:r>
              <a:rPr lang="en-US" dirty="0"/>
              <a:t>Even quantitative</a:t>
            </a:r>
            <a:r>
              <a:rPr lang="en-US" baseline="0" dirty="0"/>
              <a:t> variables </a:t>
            </a:r>
            <a:br>
              <a:rPr lang="en-US" baseline="0" dirty="0"/>
            </a:br>
            <a:r>
              <a:rPr lang="en-US" baseline="0" dirty="0"/>
              <a:t>can be assigned; e.g., cost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399" y="1587266"/>
            <a:ext cx="4610985" cy="3751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767110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Attack-Tree</a:t>
            </a:r>
            <a:r>
              <a:rPr lang="en-US" baseline="0" dirty="0"/>
              <a:t> Analysis (3)</a:t>
            </a:r>
            <a:endParaRPr lang="en-US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60"/>
          <a:stretch/>
        </p:blipFill>
        <p:spPr>
          <a:xfrm>
            <a:off x="4648200" y="1046480"/>
            <a:ext cx="4257500" cy="4668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78"/>
          <a:stretch/>
        </p:blipFill>
        <p:spPr>
          <a:xfrm>
            <a:off x="190500" y="1046480"/>
            <a:ext cx="4257500" cy="4606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371600" y="6076890"/>
            <a:ext cx="6324600" cy="40011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dirty="0" err="1"/>
              <a:t>Schneier’s</a:t>
            </a:r>
            <a:r>
              <a:rPr lang="en-US" dirty="0"/>
              <a:t> Figure 7: Attack Tree Against PGP</a:t>
            </a:r>
          </a:p>
        </p:txBody>
      </p:sp>
    </p:spTree>
    <p:extLst>
      <p:ext uri="{BB962C8B-B14F-4D97-AF65-F5344CB8AC3E}">
        <p14:creationId xmlns:p14="http://schemas.microsoft.com/office/powerpoint/2010/main" val="405094440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Attack-Tree Analysis (4)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“Attack trees provide a formal methodology for analyzing security of systems &amp; subsystems. They provide a way to think about security, to capture &amp; reuse expertise about security, &amp; to respond to changes in security. Security is not a product -- it's a process. Attack trees form basis of understanding that process.”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2600" y="6457890"/>
            <a:ext cx="5638800" cy="40011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dirty="0" err="1"/>
              <a:t>Schneier’s</a:t>
            </a:r>
            <a:r>
              <a:rPr lang="en-US" dirty="0"/>
              <a:t> Conclusion to Attack-Tree article</a:t>
            </a:r>
          </a:p>
        </p:txBody>
      </p:sp>
    </p:spTree>
    <p:extLst>
      <p:ext uri="{BB962C8B-B14F-4D97-AF65-F5344CB8AC3E}">
        <p14:creationId xmlns:p14="http://schemas.microsoft.com/office/powerpoint/2010/main" val="1277755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153400" cy="1143000"/>
          </a:xfrm>
        </p:spPr>
        <p:txBody>
          <a:bodyPr/>
          <a:lstStyle/>
          <a:p>
            <a:pPr lvl="0"/>
            <a:r>
              <a:rPr lang="en-US" dirty="0"/>
              <a:t>Defining Cyber Investigation (1)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286" y="1143000"/>
            <a:ext cx="8955314" cy="5257800"/>
          </a:xfrm>
        </p:spPr>
        <p:txBody>
          <a:bodyPr/>
          <a:lstStyle/>
          <a:p>
            <a:r>
              <a:rPr lang="en-US" dirty="0"/>
              <a:t>Rogers, Brinson &amp; Robinson establish </a:t>
            </a:r>
            <a:r>
              <a:rPr lang="en-US" i="1" dirty="0"/>
              <a:t>cyber forensics </a:t>
            </a:r>
            <a:r>
              <a:rPr lang="en-US" dirty="0"/>
              <a:t>as an </a:t>
            </a:r>
            <a:r>
              <a:rPr lang="en-US" i="1" dirty="0"/>
              <a:t>ontology  </a:t>
            </a:r>
            <a:r>
              <a:rPr lang="en-US" dirty="0"/>
              <a:t>[on </a:t>
            </a:r>
            <a:r>
              <a:rPr lang="en-US" dirty="0" err="1"/>
              <a:t>tólləjee</a:t>
            </a:r>
            <a:r>
              <a:rPr lang="en-US" dirty="0"/>
              <a:t>] (plural </a:t>
            </a:r>
            <a:r>
              <a:rPr lang="en-US" dirty="0" err="1"/>
              <a:t>on·tol·o·gies</a:t>
            </a:r>
            <a:r>
              <a:rPr lang="en-US" dirty="0"/>
              <a:t>). noun </a:t>
            </a:r>
          </a:p>
          <a:p>
            <a:pPr lvl="1"/>
            <a:r>
              <a:rPr lang="en-US" dirty="0"/>
              <a:t>1.  study of existence: most general branch of metaphysics, concerned with nature of being </a:t>
            </a:r>
          </a:p>
          <a:p>
            <a:pPr lvl="1"/>
            <a:r>
              <a:rPr lang="en-US" dirty="0"/>
              <a:t>2.  theory of existence: a particular theory of being </a:t>
            </a:r>
          </a:p>
          <a:p>
            <a:pPr marL="57150" indent="0">
              <a:buNone/>
            </a:pPr>
            <a:r>
              <a:rPr lang="en-US" sz="1800" dirty="0"/>
              <a:t>[Early 18th century. &lt; modern Latin, "study of being" &lt; Greek </a:t>
            </a:r>
            <a:r>
              <a:rPr lang="en-US" sz="1800" dirty="0" err="1"/>
              <a:t>ont</a:t>
            </a:r>
            <a:r>
              <a:rPr lang="en-US" sz="1800" dirty="0"/>
              <a:t>- "being" (see onto-)]</a:t>
            </a:r>
          </a:p>
          <a:p>
            <a:pPr marL="57150" indent="0">
              <a:buNone/>
            </a:pPr>
            <a:r>
              <a:rPr lang="en-US" sz="1800" i="1" dirty="0"/>
              <a:t>Microsoft® Encarta® 2008. © 1993-2007 Microsoft Corporation. All rights reserved.</a:t>
            </a:r>
          </a:p>
          <a:p>
            <a:r>
              <a:rPr lang="en-US" dirty="0"/>
              <a:t>Stephenson’s </a:t>
            </a:r>
            <a:r>
              <a:rPr lang="en-US" i="1" dirty="0"/>
              <a:t>ontology</a:t>
            </a:r>
            <a:r>
              <a:rPr lang="en-US" dirty="0"/>
              <a:t> focuses on defining unique </a:t>
            </a:r>
            <a:r>
              <a:rPr lang="en-US" i="1" dirty="0"/>
              <a:t>aspects</a:t>
            </a:r>
            <a:r>
              <a:rPr lang="en-US" dirty="0"/>
              <a:t> of computer-related crime that can be studied</a:t>
            </a:r>
          </a:p>
        </p:txBody>
      </p:sp>
    </p:spTree>
    <p:extLst>
      <p:ext uri="{BB962C8B-B14F-4D97-AF65-F5344CB8AC3E}">
        <p14:creationId xmlns:p14="http://schemas.microsoft.com/office/powerpoint/2010/main" val="113842945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7924800" cy="1219200"/>
          </a:xfrm>
        </p:spPr>
        <p:txBody>
          <a:bodyPr/>
          <a:lstStyle/>
          <a:p>
            <a:pPr lvl="0"/>
            <a:r>
              <a:rPr lang="en-US" dirty="0"/>
              <a:t>Modeling: CPN (1)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181100"/>
            <a:ext cx="5181600" cy="4648200"/>
          </a:xfrm>
        </p:spPr>
        <p:txBody>
          <a:bodyPr/>
          <a:lstStyle/>
          <a:p>
            <a:r>
              <a:rPr lang="en-US" dirty="0"/>
              <a:t>Simulating attack behavior</a:t>
            </a:r>
          </a:p>
          <a:p>
            <a:r>
              <a:rPr lang="en-US" i="1" dirty="0" err="1"/>
              <a:t>Coloured</a:t>
            </a:r>
            <a:r>
              <a:rPr lang="en-US" i="1" dirty="0"/>
              <a:t> Petri Nets </a:t>
            </a:r>
            <a:r>
              <a:rPr lang="en-US" dirty="0"/>
              <a:t>(CPN) useful language</a:t>
            </a:r>
          </a:p>
          <a:p>
            <a:pPr lvl="1"/>
            <a:r>
              <a:rPr lang="en-US" dirty="0"/>
              <a:t>Invented by K. Jensen at Aarhus University in Denmark</a:t>
            </a:r>
          </a:p>
          <a:p>
            <a:pPr lvl="1"/>
            <a:r>
              <a:rPr lang="en-US" dirty="0"/>
              <a:t>Transferred to Eindhoven University of Technology, The Netherlands (2010)</a:t>
            </a:r>
          </a:p>
          <a:p>
            <a:pPr lvl="1"/>
            <a:r>
              <a:rPr lang="en-US" dirty="0"/>
              <a:t>Good overview at </a:t>
            </a:r>
            <a:br>
              <a:rPr lang="en-US" dirty="0"/>
            </a:br>
            <a:r>
              <a:rPr lang="en-US" dirty="0"/>
              <a:t>&lt; </a:t>
            </a:r>
            <a:r>
              <a:rPr lang="en-US" dirty="0">
                <a:hlinkClick r:id="rId3"/>
              </a:rPr>
              <a:t>http://cs.au.dk/CPnets/</a:t>
            </a:r>
            <a:r>
              <a:rPr lang="en-US" dirty="0"/>
              <a:t> &gt;</a:t>
            </a:r>
          </a:p>
          <a:p>
            <a:pPr lvl="1"/>
            <a:r>
              <a:rPr lang="en-US" dirty="0"/>
              <a:t>See brief paper by Jensen:</a:t>
            </a:r>
          </a:p>
        </p:txBody>
      </p:sp>
      <p:pic>
        <p:nvPicPr>
          <p:cNvPr id="2052" name="Picture 4" descr="http://ecx.images-amazon.com/images/I/419OjbmJRwL._BO2,204,203,200_PIsitb-sticker-arrow-click,TopRight,35,-76_AA300_SH20_OU01_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7" t="15556" r="27999"/>
          <a:stretch/>
        </p:blipFill>
        <p:spPr bwMode="auto">
          <a:xfrm>
            <a:off x="5486400" y="1143000"/>
            <a:ext cx="3412958" cy="5403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8813" y="5791200"/>
            <a:ext cx="6104941" cy="1015663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dirty="0">
                <a:latin typeface="Arial Narrow" pitchFamily="34" charset="0"/>
                <a:hlinkClick r:id="rId5"/>
              </a:rPr>
              <a:t>http://www.gsic.uva.es/wikis/yannis/images/c/c4/CP-net.pdf</a:t>
            </a:r>
            <a:endParaRPr lang="en-US" dirty="0">
              <a:latin typeface="Arial Narrow" pitchFamily="34" charset="0"/>
            </a:endParaRPr>
          </a:p>
          <a:p>
            <a:r>
              <a:rPr lang="en-US" dirty="0">
                <a:latin typeface="Arial Narrow" pitchFamily="34" charset="0"/>
              </a:rPr>
              <a:t>or</a:t>
            </a:r>
          </a:p>
          <a:p>
            <a:r>
              <a:rPr lang="en-US" dirty="0">
                <a:latin typeface="Arial Narrow" pitchFamily="34" charset="0"/>
                <a:hlinkClick r:id="rId6"/>
              </a:rPr>
              <a:t>http://tinyurl.com/8352ehy</a:t>
            </a:r>
            <a:r>
              <a:rPr lang="en-US" dirty="0">
                <a:latin typeface="Arial Narrow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6334224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Modeling: CPN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8077200" cy="5257800"/>
          </a:xfrm>
        </p:spPr>
        <p:txBody>
          <a:bodyPr/>
          <a:lstStyle/>
          <a:p>
            <a:r>
              <a:rPr lang="en-US" sz="2300" dirty="0"/>
              <a:t>Graphical language -- constructing models of concurrent systems &amp; analyzing properties</a:t>
            </a:r>
          </a:p>
          <a:p>
            <a:r>
              <a:rPr lang="en-US" sz="2300" dirty="0"/>
              <a:t>Foundation of graphical notation &amp; basic primitives for modeling concurrency, communication, &amp; synchronization</a:t>
            </a:r>
          </a:p>
          <a:p>
            <a:r>
              <a:rPr lang="en-US" sz="2300" dirty="0"/>
              <a:t>Standard ML -- definition data types, describing data manipulation, &amp; creating compact models</a:t>
            </a:r>
          </a:p>
          <a:p>
            <a:r>
              <a:rPr lang="en-US" sz="2300" dirty="0"/>
              <a:t>Typical application domains: communication protocols, data networks, distributed algorithms, embedded systems, business processes, workflows, manufacturing systems, &amp; multi-agent systems</a:t>
            </a:r>
          </a:p>
          <a:p>
            <a:r>
              <a:rPr lang="en-US" sz="2300" dirty="0"/>
              <a:t>Simulation-based performance analysis – delays, throughput, &amp; queue lengths in system are investigated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0885" y="6343710"/>
            <a:ext cx="2449710" cy="40011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u="sng" dirty="0">
                <a:latin typeface="Arial Narrow" pitchFamily="34" charset="0"/>
              </a:rPr>
              <a:t>http://cs.au.dk/CPnets/</a:t>
            </a:r>
          </a:p>
        </p:txBody>
      </p:sp>
    </p:spTree>
    <p:extLst>
      <p:ext uri="{BB962C8B-B14F-4D97-AF65-F5344CB8AC3E}">
        <p14:creationId xmlns:p14="http://schemas.microsoft.com/office/powerpoint/2010/main" val="77348971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057400" y="2743200"/>
            <a:ext cx="5257800" cy="1143000"/>
          </a:xfrm>
        </p:spPr>
        <p:txBody>
          <a:bodyPr/>
          <a:lstStyle/>
          <a:p>
            <a:r>
              <a:rPr lang="en-US" dirty="0"/>
              <a:t>Modeling:</a:t>
            </a:r>
            <a:r>
              <a:rPr lang="en-US" baseline="0" dirty="0"/>
              <a:t> CPN (3)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201" y="0"/>
            <a:ext cx="643979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-1630239" y="3154239"/>
            <a:ext cx="6104941" cy="1015663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dirty="0">
                <a:latin typeface="Arial Narrow" pitchFamily="34" charset="0"/>
                <a:hlinkClick r:id="rId4"/>
              </a:rPr>
              <a:t>http://www.gsic.uva.es/wikis/yannis/images/c/c4/CP-net.pdf</a:t>
            </a:r>
            <a:endParaRPr lang="en-US" dirty="0">
              <a:latin typeface="Arial Narrow" pitchFamily="34" charset="0"/>
            </a:endParaRPr>
          </a:p>
          <a:p>
            <a:r>
              <a:rPr lang="en-US" dirty="0">
                <a:latin typeface="Arial Narrow" pitchFamily="34" charset="0"/>
              </a:rPr>
              <a:t>or</a:t>
            </a:r>
          </a:p>
          <a:p>
            <a:r>
              <a:rPr lang="en-US" dirty="0">
                <a:latin typeface="Arial Narrow" pitchFamily="34" charset="0"/>
                <a:hlinkClick r:id="rId5"/>
              </a:rPr>
              <a:t>http://tinyurl.com/8352ehy</a:t>
            </a:r>
            <a:r>
              <a:rPr lang="en-US" dirty="0">
                <a:latin typeface="Arial Narrow" pitchFamily="34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29601" y="5029200"/>
            <a:ext cx="1423788" cy="40011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i="1" dirty="0"/>
              <a:t>Simple?!?</a:t>
            </a:r>
          </a:p>
        </p:txBody>
      </p:sp>
    </p:spTree>
    <p:extLst>
      <p:ext uri="{BB962C8B-B14F-4D97-AF65-F5344CB8AC3E}">
        <p14:creationId xmlns:p14="http://schemas.microsoft.com/office/powerpoint/2010/main" val="218965764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924800" cy="1295400"/>
          </a:xfrm>
        </p:spPr>
        <p:txBody>
          <a:bodyPr/>
          <a:lstStyle/>
          <a:p>
            <a:r>
              <a:rPr lang="en-US" dirty="0"/>
              <a:t>Statistical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5257800"/>
          </a:xfrm>
        </p:spPr>
        <p:txBody>
          <a:bodyPr/>
          <a:lstStyle/>
          <a:p>
            <a:r>
              <a:rPr lang="en-US" dirty="0"/>
              <a:t>Statistical methods &amp; probability analysis of great value</a:t>
            </a:r>
          </a:p>
          <a:p>
            <a:r>
              <a:rPr lang="en-US" dirty="0"/>
              <a:t>Look for anomalies – events with low probability if not related to crime &amp; high probability if related</a:t>
            </a:r>
          </a:p>
          <a:p>
            <a:r>
              <a:rPr lang="en-US" dirty="0"/>
              <a:t>Calculate probabilities of sequences of events; e.g., if faced with n events, each with probability p</a:t>
            </a:r>
            <a:r>
              <a:rPr lang="en-US" baseline="-25000" dirty="0"/>
              <a:t>i</a:t>
            </a:r>
            <a:r>
              <a:rPr lang="en-US" dirty="0"/>
              <a:t>, </a:t>
            </a:r>
          </a:p>
          <a:p>
            <a:pPr lvl="2"/>
            <a:r>
              <a:rPr lang="en-US" dirty="0"/>
              <a:t>Probability that all events would occur simultaneously or in sequence by chance alone: P{all} = </a:t>
            </a:r>
            <a:r>
              <a:rPr lang="el-GR" dirty="0"/>
              <a:t>Π</a:t>
            </a:r>
            <a:r>
              <a:rPr lang="en-US" dirty="0"/>
              <a:t>p</a:t>
            </a:r>
            <a:r>
              <a:rPr lang="en-US" baseline="-25000" dirty="0"/>
              <a:t>i </a:t>
            </a:r>
            <a:r>
              <a:rPr lang="en-US" dirty="0">
                <a:sym typeface="Wingdings"/>
              </a:rPr>
              <a:t> </a:t>
            </a:r>
            <a:r>
              <a:rPr lang="en-US" dirty="0" err="1">
                <a:sym typeface="Wingdings"/>
              </a:rPr>
              <a:t>p</a:t>
            </a:r>
            <a:r>
              <a:rPr lang="en-US" baseline="30000" dirty="0" err="1">
                <a:sym typeface="Wingdings"/>
              </a:rPr>
              <a:t>n</a:t>
            </a:r>
            <a:r>
              <a:rPr lang="en-US" dirty="0">
                <a:sym typeface="Wingdings"/>
              </a:rPr>
              <a:t> for identical p</a:t>
            </a:r>
            <a:r>
              <a:rPr lang="en-US" baseline="-25000" dirty="0">
                <a:sym typeface="Wingdings"/>
              </a:rPr>
              <a:t>i</a:t>
            </a:r>
            <a:endParaRPr lang="en-US" baseline="-25000" dirty="0"/>
          </a:p>
          <a:p>
            <a:pPr lvl="2"/>
            <a:r>
              <a:rPr lang="en-US" dirty="0"/>
              <a:t>Probability that at none of events would occur simultaneously or in sequence by chance alone: P{none} = </a:t>
            </a:r>
            <a:r>
              <a:rPr lang="el-GR" dirty="0"/>
              <a:t>Π</a:t>
            </a:r>
            <a:r>
              <a:rPr lang="en-US" dirty="0"/>
              <a:t>(1 - p</a:t>
            </a:r>
            <a:r>
              <a:rPr lang="en-US" baseline="-25000" dirty="0"/>
              <a:t>i</a:t>
            </a:r>
            <a:r>
              <a:rPr lang="en-US" dirty="0"/>
              <a:t>) </a:t>
            </a:r>
            <a:r>
              <a:rPr lang="en-US" dirty="0">
                <a:sym typeface="Wingdings"/>
              </a:rPr>
              <a:t> (1 – p)</a:t>
            </a:r>
            <a:r>
              <a:rPr lang="en-US" baseline="30000" dirty="0">
                <a:sym typeface="Wingdings"/>
              </a:rPr>
              <a:t>n</a:t>
            </a:r>
            <a:r>
              <a:rPr lang="en-US" dirty="0">
                <a:sym typeface="Wingdings"/>
              </a:rPr>
              <a:t> for identical p</a:t>
            </a:r>
            <a:r>
              <a:rPr lang="en-US" baseline="-25000" dirty="0">
                <a:sym typeface="Wingdings"/>
              </a:rPr>
              <a:t>i</a:t>
            </a:r>
            <a:endParaRPr lang="en-US" dirty="0"/>
          </a:p>
          <a:p>
            <a:pPr lvl="2"/>
            <a:r>
              <a:rPr lang="en-US" dirty="0"/>
              <a:t>Probability that at least one of events would occur simultaneously or in sequence by chance alone: P{&gt;=1} = 1 - </a:t>
            </a:r>
            <a:r>
              <a:rPr lang="el-GR" dirty="0"/>
              <a:t>Π</a:t>
            </a:r>
            <a:r>
              <a:rPr lang="en-US" dirty="0"/>
              <a:t>(1 - p</a:t>
            </a:r>
            <a:r>
              <a:rPr lang="en-US" baseline="-25000" dirty="0"/>
              <a:t>i</a:t>
            </a:r>
            <a:r>
              <a:rPr lang="en-US" dirty="0"/>
              <a:t>) </a:t>
            </a:r>
            <a:r>
              <a:rPr lang="en-US" dirty="0">
                <a:sym typeface="Wingdings"/>
              </a:rPr>
              <a:t> 1 – (1 – p)</a:t>
            </a:r>
            <a:r>
              <a:rPr lang="en-US" baseline="30000" dirty="0">
                <a:sym typeface="Wingdings"/>
              </a:rPr>
              <a:t>n</a:t>
            </a:r>
            <a:r>
              <a:rPr lang="en-US" dirty="0">
                <a:sym typeface="Wingdings"/>
              </a:rPr>
              <a:t> for identical p</a:t>
            </a:r>
            <a:r>
              <a:rPr lang="en-US" baseline="-25000" dirty="0">
                <a:sym typeface="Wingdings"/>
              </a:rPr>
              <a:t>i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418836358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5791200"/>
          </a:xfrm>
        </p:spPr>
        <p:txBody>
          <a:bodyPr/>
          <a:lstStyle/>
          <a:p>
            <a:pPr algn="ctr"/>
            <a:r>
              <a:rPr lang="en-US" sz="8000" dirty="0"/>
              <a:t>DISCUSSION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153400" cy="1143000"/>
          </a:xfrm>
        </p:spPr>
        <p:txBody>
          <a:bodyPr/>
          <a:lstStyle/>
          <a:p>
            <a:pPr lvl="0"/>
            <a:r>
              <a:rPr lang="en-US" dirty="0"/>
              <a:t>Defining Cyber Investigation (2)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5562600"/>
          </a:xfrm>
        </p:spPr>
        <p:txBody>
          <a:bodyPr/>
          <a:lstStyle/>
          <a:p>
            <a:pPr lvl="0"/>
            <a:r>
              <a:rPr lang="en-US" dirty="0"/>
              <a:t>Cyber investigation relies on </a:t>
            </a:r>
            <a:r>
              <a:rPr lang="en-US" i="1" dirty="0"/>
              <a:t>taxonomy</a:t>
            </a:r>
            <a:r>
              <a:rPr lang="en-US" dirty="0"/>
              <a:t> (</a:t>
            </a:r>
            <a:r>
              <a:rPr lang="en-US" dirty="0" err="1"/>
              <a:t>tax·on·o·my</a:t>
            </a:r>
            <a:r>
              <a:rPr lang="en-US" dirty="0"/>
              <a:t>) [</a:t>
            </a:r>
            <a:r>
              <a:rPr lang="en-US" dirty="0" err="1"/>
              <a:t>tak</a:t>
            </a:r>
            <a:r>
              <a:rPr lang="en-US" dirty="0"/>
              <a:t> </a:t>
            </a:r>
            <a:r>
              <a:rPr lang="en-US" dirty="0" err="1"/>
              <a:t>sónnəmee</a:t>
            </a:r>
            <a:r>
              <a:rPr lang="en-US" dirty="0"/>
              <a:t>] (plural </a:t>
            </a:r>
            <a:r>
              <a:rPr lang="en-US" dirty="0" err="1"/>
              <a:t>tax·on·o·mies</a:t>
            </a:r>
            <a:r>
              <a:rPr lang="en-US" dirty="0"/>
              <a:t>) noun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grouping of organisms: science of classifying plants, animals, &amp; microorganisms into increasingly broader categories based on shared features. Traditionally, organisms were grouped by physical resemblances, but in recent times other criteria such as genetic matching have also been used.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principles of classification: practice or principles of classification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study of classification: study of rules &amp; practice of classifying living organisms </a:t>
            </a:r>
          </a:p>
          <a:p>
            <a:pPr marL="0" lvl="0" indent="0">
              <a:buNone/>
            </a:pPr>
            <a:endParaRPr lang="en-US" sz="1800" dirty="0"/>
          </a:p>
          <a:p>
            <a:pPr marL="0" lvl="0" indent="0">
              <a:buNone/>
            </a:pPr>
            <a:r>
              <a:rPr lang="en-US" sz="1800" dirty="0"/>
              <a:t>[Early 19th century. &lt; French </a:t>
            </a:r>
            <a:r>
              <a:rPr lang="en-US" sz="1800" dirty="0" err="1"/>
              <a:t>taxonomie</a:t>
            </a:r>
            <a:r>
              <a:rPr lang="en-US" sz="1800" dirty="0"/>
              <a:t> &lt; Greek taxis (see taxis)]</a:t>
            </a:r>
          </a:p>
          <a:p>
            <a:pPr marL="0" lvl="0" indent="0">
              <a:buNone/>
            </a:pPr>
            <a:r>
              <a:rPr lang="en-US" sz="1800" dirty="0"/>
              <a:t>Microsoft® Encarta® 2008. © 1993-2007 Microsoft Corporation.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178708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Rogers’</a:t>
            </a:r>
            <a:r>
              <a:rPr lang="en-US" baseline="0" dirty="0"/>
              <a:t> Taxonomy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066800"/>
            <a:ext cx="7848600" cy="5257800"/>
          </a:xfrm>
        </p:spPr>
        <p:txBody>
          <a:bodyPr/>
          <a:lstStyle/>
          <a:p>
            <a:r>
              <a:rPr lang="en-US" dirty="0"/>
              <a:t>Two major classes</a:t>
            </a:r>
          </a:p>
          <a:p>
            <a:pPr lvl="1"/>
            <a:r>
              <a:rPr lang="en-US" dirty="0"/>
              <a:t>Profession – structure of human endeavors</a:t>
            </a:r>
          </a:p>
          <a:p>
            <a:pPr lvl="1"/>
            <a:r>
              <a:rPr lang="en-US" dirty="0"/>
              <a:t>Technology – subjects of investigation</a:t>
            </a:r>
          </a:p>
          <a:p>
            <a:r>
              <a:rPr lang="en-US" dirty="0"/>
              <a:t>Benefits</a:t>
            </a:r>
          </a:p>
          <a:p>
            <a:pPr lvl="1"/>
            <a:r>
              <a:rPr lang="en-US" dirty="0"/>
              <a:t>Supports understanding of concepts</a:t>
            </a:r>
          </a:p>
          <a:p>
            <a:pPr lvl="1"/>
            <a:r>
              <a:rPr lang="en-US" dirty="0"/>
              <a:t>Each additional sub-category supports more detail in analysis</a:t>
            </a:r>
          </a:p>
          <a:p>
            <a:pPr lvl="1"/>
            <a:r>
              <a:rPr lang="en-US" dirty="0"/>
              <a:t>Framework encourages thorough attention to details</a:t>
            </a:r>
          </a:p>
          <a:p>
            <a:pPr lvl="1"/>
            <a:r>
              <a:rPr lang="en-US" dirty="0"/>
              <a:t>Can serve as a checklist to avoid overlooking evidence</a:t>
            </a:r>
          </a:p>
          <a:p>
            <a:pPr lvl="1"/>
            <a:r>
              <a:rPr lang="en-US" dirty="0"/>
              <a:t>Supports analysis of cyber crime</a:t>
            </a:r>
          </a:p>
        </p:txBody>
      </p:sp>
    </p:spTree>
    <p:extLst>
      <p:ext uri="{BB962C8B-B14F-4D97-AF65-F5344CB8AC3E}">
        <p14:creationId xmlns:p14="http://schemas.microsoft.com/office/powerpoint/2010/main" val="1652767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71" y="0"/>
            <a:ext cx="6858000" cy="685800"/>
          </a:xfrm>
        </p:spPr>
        <p:txBody>
          <a:bodyPr/>
          <a:lstStyle/>
          <a:p>
            <a:r>
              <a:rPr lang="en-US" dirty="0"/>
              <a:t>Rogers’ Taxonomy (2):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29199" y="6457890"/>
            <a:ext cx="2746265" cy="40011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dirty="0"/>
              <a:t>Exhibit 55.1 (revised)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1127"/>
            <a:ext cx="4572000" cy="4621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464" y="881127"/>
            <a:ext cx="4572000" cy="5976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9226720"/>
      </p:ext>
    </p:extLst>
  </p:cSld>
  <p:clrMapOvr>
    <a:masterClrMapping/>
  </p:clrMapOvr>
</p:sld>
</file>

<file path=ppt/theme/theme1.xml><?xml version="1.0" encoding="utf-8"?>
<a:theme xmlns:a="http://schemas.openxmlformats.org/drawingml/2006/main" name="IS 342 Class Notes">
  <a:themeElements>
    <a:clrScheme name="IS 342 Class Notes 9">
      <a:dk1>
        <a:srgbClr val="000000"/>
      </a:dk1>
      <a:lt1>
        <a:srgbClr val="FFFFFF"/>
      </a:lt1>
      <a:dk2>
        <a:srgbClr val="800000"/>
      </a:dk2>
      <a:lt2>
        <a:srgbClr val="A0A0A0"/>
      </a:lt2>
      <a:accent1>
        <a:srgbClr val="FFFFFF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0000E7"/>
      </a:accent6>
      <a:hlink>
        <a:srgbClr val="000000"/>
      </a:hlink>
      <a:folHlink>
        <a:srgbClr val="000000"/>
      </a:folHlink>
    </a:clrScheme>
    <a:fontScheme name="IS 342 Class Notes">
      <a:majorFont>
        <a:latin typeface="Bookman Old Styl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solidFill>
          <a:srgbClr val="FFC000"/>
        </a:solidFill>
        <a:scene3d>
          <a:camera prst="orthographicFront"/>
          <a:lightRig rig="threePt" dir="t"/>
        </a:scene3d>
        <a:sp3d>
          <a:bevelT/>
        </a:sp3d>
      </a:spPr>
      <a:bodyPr wrap="non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IS 342 Class Not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2 Class Not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 342 Class Not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2 Class Not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2 Class Not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2 Class Not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2 Class Not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2 Class Notes 8">
        <a:dk1>
          <a:srgbClr val="000000"/>
        </a:dk1>
        <a:lt1>
          <a:srgbClr val="FFFFFF"/>
        </a:lt1>
        <a:dk2>
          <a:srgbClr val="FF0000"/>
        </a:dk2>
        <a:lt2>
          <a:srgbClr val="A0A0A0"/>
        </a:lt2>
        <a:accent1>
          <a:srgbClr val="FFFFFF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E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2 Class Notes 9">
        <a:dk1>
          <a:srgbClr val="000000"/>
        </a:dk1>
        <a:lt1>
          <a:srgbClr val="FFFFFF"/>
        </a:lt1>
        <a:dk2>
          <a:srgbClr val="800000"/>
        </a:dk2>
        <a:lt2>
          <a:srgbClr val="A0A0A0"/>
        </a:lt2>
        <a:accent1>
          <a:srgbClr val="FFFFFF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E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IS 342 Class Notes</Template>
  <TotalTime>1644</TotalTime>
  <Words>4060</Words>
  <Application>Microsoft Office PowerPoint</Application>
  <PresentationFormat>On-screen Show (4:3)</PresentationFormat>
  <Paragraphs>567</Paragraphs>
  <Slides>64</Slides>
  <Notes>64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1" baseType="lpstr">
      <vt:lpstr>Arial</vt:lpstr>
      <vt:lpstr>Arial Narrow</vt:lpstr>
      <vt:lpstr>Bookman Old Style</vt:lpstr>
      <vt:lpstr>Garamond</vt:lpstr>
      <vt:lpstr>Times New Roman</vt:lpstr>
      <vt:lpstr>Wingdings</vt:lpstr>
      <vt:lpstr>IS 342 Class Notes</vt:lpstr>
      <vt:lpstr>Cyber Investigation</vt:lpstr>
      <vt:lpstr>Topics</vt:lpstr>
      <vt:lpstr>INTRODUCTION</vt:lpstr>
      <vt:lpstr>Cyber Investigation Evolves</vt:lpstr>
      <vt:lpstr>A Note on Etymology  (added by Kabay)</vt:lpstr>
      <vt:lpstr>Defining Cyber Investigation (1)</vt:lpstr>
      <vt:lpstr>Defining Cyber Investigation (2)</vt:lpstr>
      <vt:lpstr>Rogers’ Taxonomy (1)</vt:lpstr>
      <vt:lpstr>Rogers’ Taxonomy (2):</vt:lpstr>
      <vt:lpstr>Distinguishing Between  Cyber Forensics &amp;  Cyber Investigation</vt:lpstr>
      <vt:lpstr>DFRWS Framework Classes</vt:lpstr>
      <vt:lpstr>DFRWS Class: Identification</vt:lpstr>
      <vt:lpstr>DFRWS Class: Preservation</vt:lpstr>
      <vt:lpstr>DFRWS Class: Collection (1)</vt:lpstr>
      <vt:lpstr>DFRWS Class: Collection (2)</vt:lpstr>
      <vt:lpstr>DFRWS Class: Examination (1)</vt:lpstr>
      <vt:lpstr>DFRWS Class: Examination (2)</vt:lpstr>
      <vt:lpstr>DFRWS Class: Examination (3)</vt:lpstr>
      <vt:lpstr>DFRWS: Analysis</vt:lpstr>
      <vt:lpstr>DFRWS: Presentation</vt:lpstr>
      <vt:lpstr>END-TO-END DIGITAL INVESTIGATION</vt:lpstr>
      <vt:lpstr>Collecting Evidence</vt:lpstr>
      <vt:lpstr>Analysis of Individual Events</vt:lpstr>
      <vt:lpstr>Preliminary Correlation</vt:lpstr>
      <vt:lpstr>Event Normalizing</vt:lpstr>
      <vt:lpstr>Event Deconfliction</vt:lpstr>
      <vt:lpstr>Second-Level Correlation</vt:lpstr>
      <vt:lpstr>Timeline Analysis</vt:lpstr>
      <vt:lpstr>Chain of Evidence Construction</vt:lpstr>
      <vt:lpstr>Corroboration</vt:lpstr>
      <vt:lpstr>APPLYING THE FRAMEWORK &amp; EEDI</vt:lpstr>
      <vt:lpstr>Overview</vt:lpstr>
      <vt:lpstr>Supporting EEDI Process</vt:lpstr>
      <vt:lpstr>Investigative Narrative</vt:lpstr>
      <vt:lpstr>Intrusion Process</vt:lpstr>
      <vt:lpstr>Describing Attacks (1)</vt:lpstr>
      <vt:lpstr>Describing Attacks (2)</vt:lpstr>
      <vt:lpstr>Describing Attacks (3)</vt:lpstr>
      <vt:lpstr>Strategic Campaigns (1)</vt:lpstr>
      <vt:lpstr>Strategic Campaigns (2)</vt:lpstr>
      <vt:lpstr>MOTIVE, MEANS, &amp; OPPORTUNITY: PROFILING ATTACKERS (1)</vt:lpstr>
      <vt:lpstr>MOTIVE, MEANS, &amp; OPPORTUNITY: PROFILING ATTACKERS (2)</vt:lpstr>
      <vt:lpstr>Motive (1)</vt:lpstr>
      <vt:lpstr>Motive (2)</vt:lpstr>
      <vt:lpstr>Motive (3)</vt:lpstr>
      <vt:lpstr>Means (1)</vt:lpstr>
      <vt:lpstr>Means (2)</vt:lpstr>
      <vt:lpstr>Means (3)</vt:lpstr>
      <vt:lpstr>Opportunity</vt:lpstr>
      <vt:lpstr>SOME USEFUL TOOLS</vt:lpstr>
      <vt:lpstr>The Usual Toolkit</vt:lpstr>
      <vt:lpstr>Link Analysis (1)</vt:lpstr>
      <vt:lpstr>Link Analysis (2)</vt:lpstr>
      <vt:lpstr>Link Analysis (3)</vt:lpstr>
      <vt:lpstr>Link Analysis (4)</vt:lpstr>
      <vt:lpstr>Attack-Tree Analysis (1)</vt:lpstr>
      <vt:lpstr>Attack-Tree Analysis (2)</vt:lpstr>
      <vt:lpstr>Attack-Tree Analysis (3)</vt:lpstr>
      <vt:lpstr>Attack-Tree Analysis (4)</vt:lpstr>
      <vt:lpstr>Modeling: CPN (1)</vt:lpstr>
      <vt:lpstr>Modeling: CPN (2)</vt:lpstr>
      <vt:lpstr>Modeling: CPN (3)</vt:lpstr>
      <vt:lpstr>Statistical Analysis</vt:lpstr>
      <vt:lpstr>DISCUSSION</vt:lpstr>
    </vt:vector>
  </TitlesOfParts>
  <Manager>Frank Vanecek, DBA</Manager>
  <Company>Norwich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 INVESTIGATION</dc:title>
  <dc:subject>CSH5 Ch 55</dc:subject>
  <dc:creator>Notes by Michel E. Kabay, PhD, CISSP-ISSMP</dc:creator>
  <cp:keywords/>
  <dc:description>Updated 2013--03-12 by MK -- additions, italics..._x000d_
Updated 2012-03-22_x000d_
Author: Peter R. Stephenson</dc:description>
  <cp:lastModifiedBy>Mich Kabay</cp:lastModifiedBy>
  <cp:revision>251</cp:revision>
  <cp:lastPrinted>2012-03-22T21:48:16Z</cp:lastPrinted>
  <dcterms:created xsi:type="dcterms:W3CDTF">2005-04-26T00:15:41Z</dcterms:created>
  <dcterms:modified xsi:type="dcterms:W3CDTF">2021-02-05T19:54:34Z</dcterms:modified>
  <cp:category/>
</cp:coreProperties>
</file>