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35"/>
  </p:notesMasterIdLst>
  <p:handoutMasterIdLst>
    <p:handoutMasterId r:id="rId36"/>
  </p:handoutMasterIdLst>
  <p:sldIdLst>
    <p:sldId id="257" r:id="rId2"/>
    <p:sldId id="772" r:id="rId3"/>
    <p:sldId id="771" r:id="rId4"/>
    <p:sldId id="770" r:id="rId5"/>
    <p:sldId id="743" r:id="rId6"/>
    <p:sldId id="749" r:id="rId7"/>
    <p:sldId id="763" r:id="rId8"/>
    <p:sldId id="748" r:id="rId9"/>
    <p:sldId id="747" r:id="rId10"/>
    <p:sldId id="746" r:id="rId11"/>
    <p:sldId id="745" r:id="rId12"/>
    <p:sldId id="744" r:id="rId13"/>
    <p:sldId id="767" r:id="rId14"/>
    <p:sldId id="773" r:id="rId15"/>
    <p:sldId id="742" r:id="rId16"/>
    <p:sldId id="756" r:id="rId17"/>
    <p:sldId id="755" r:id="rId18"/>
    <p:sldId id="754" r:id="rId19"/>
    <p:sldId id="760" r:id="rId20"/>
    <p:sldId id="753" r:id="rId21"/>
    <p:sldId id="752" r:id="rId22"/>
    <p:sldId id="775" r:id="rId23"/>
    <p:sldId id="751" r:id="rId24"/>
    <p:sldId id="750" r:id="rId25"/>
    <p:sldId id="774" r:id="rId26"/>
    <p:sldId id="741" r:id="rId27"/>
    <p:sldId id="762" r:id="rId28"/>
    <p:sldId id="761" r:id="rId29"/>
    <p:sldId id="759" r:id="rId30"/>
    <p:sldId id="768" r:id="rId31"/>
    <p:sldId id="670" r:id="rId32"/>
    <p:sldId id="740" r:id="rId33"/>
    <p:sldId id="578" r:id="rId34"/>
  </p:sldIdLst>
  <p:sldSz cx="9144000" cy="6858000" type="screen4x3"/>
  <p:notesSz cx="7315200" cy="9601200"/>
  <p:defaultTextStyle>
    <a:defPPr>
      <a:defRPr lang="en-US"/>
    </a:defPPr>
    <a:lvl1pPr algn="l" rtl="0" eaLnBrk="0" fontAlgn="base" hangingPunct="0">
      <a:spcBef>
        <a:spcPct val="0"/>
      </a:spcBef>
      <a:spcAft>
        <a:spcPct val="0"/>
      </a:spcAft>
      <a:defRPr sz="2000" b="1" kern="1200">
        <a:solidFill>
          <a:schemeClr val="tx1"/>
        </a:solidFill>
        <a:latin typeface="Arial" charset="0"/>
        <a:ea typeface="+mn-ea"/>
        <a:cs typeface="+mn-cs"/>
      </a:defRPr>
    </a:lvl1pPr>
    <a:lvl2pPr marL="457200" algn="l" rtl="0" eaLnBrk="0" fontAlgn="base" hangingPunct="0">
      <a:spcBef>
        <a:spcPct val="0"/>
      </a:spcBef>
      <a:spcAft>
        <a:spcPct val="0"/>
      </a:spcAft>
      <a:defRPr sz="2000" b="1" kern="1200">
        <a:solidFill>
          <a:schemeClr val="tx1"/>
        </a:solidFill>
        <a:latin typeface="Arial" charset="0"/>
        <a:ea typeface="+mn-ea"/>
        <a:cs typeface="+mn-cs"/>
      </a:defRPr>
    </a:lvl2pPr>
    <a:lvl3pPr marL="914400" algn="l" rtl="0" eaLnBrk="0" fontAlgn="base" hangingPunct="0">
      <a:spcBef>
        <a:spcPct val="0"/>
      </a:spcBef>
      <a:spcAft>
        <a:spcPct val="0"/>
      </a:spcAft>
      <a:defRPr sz="2000" b="1" kern="1200">
        <a:solidFill>
          <a:schemeClr val="tx1"/>
        </a:solidFill>
        <a:latin typeface="Arial" charset="0"/>
        <a:ea typeface="+mn-ea"/>
        <a:cs typeface="+mn-cs"/>
      </a:defRPr>
    </a:lvl3pPr>
    <a:lvl4pPr marL="1371600" algn="l" rtl="0" eaLnBrk="0" fontAlgn="base" hangingPunct="0">
      <a:spcBef>
        <a:spcPct val="0"/>
      </a:spcBef>
      <a:spcAft>
        <a:spcPct val="0"/>
      </a:spcAft>
      <a:defRPr sz="2000" b="1" kern="1200">
        <a:solidFill>
          <a:schemeClr val="tx1"/>
        </a:solidFill>
        <a:latin typeface="Arial" charset="0"/>
        <a:ea typeface="+mn-ea"/>
        <a:cs typeface="+mn-cs"/>
      </a:defRPr>
    </a:lvl4pPr>
    <a:lvl5pPr marL="1828800" algn="l" rtl="0" eaLnBrk="0" fontAlgn="base" hangingPunct="0">
      <a:spcBef>
        <a:spcPct val="0"/>
      </a:spcBef>
      <a:spcAft>
        <a:spcPct val="0"/>
      </a:spcAft>
      <a:defRPr sz="2000" b="1" kern="1200">
        <a:solidFill>
          <a:schemeClr val="tx1"/>
        </a:solidFill>
        <a:latin typeface="Arial" charset="0"/>
        <a:ea typeface="+mn-ea"/>
        <a:cs typeface="+mn-cs"/>
      </a:defRPr>
    </a:lvl5pPr>
    <a:lvl6pPr marL="2286000" algn="l" defTabSz="914400" rtl="0" eaLnBrk="1" latinLnBrk="0" hangingPunct="1">
      <a:defRPr sz="2000" b="1" kern="1200">
        <a:solidFill>
          <a:schemeClr val="tx1"/>
        </a:solidFill>
        <a:latin typeface="Arial" charset="0"/>
        <a:ea typeface="+mn-ea"/>
        <a:cs typeface="+mn-cs"/>
      </a:defRPr>
    </a:lvl6pPr>
    <a:lvl7pPr marL="2743200" algn="l" defTabSz="914400" rtl="0" eaLnBrk="1" latinLnBrk="0" hangingPunct="1">
      <a:defRPr sz="2000" b="1" kern="1200">
        <a:solidFill>
          <a:schemeClr val="tx1"/>
        </a:solidFill>
        <a:latin typeface="Arial" charset="0"/>
        <a:ea typeface="+mn-ea"/>
        <a:cs typeface="+mn-cs"/>
      </a:defRPr>
    </a:lvl7pPr>
    <a:lvl8pPr marL="3200400" algn="l" defTabSz="914400" rtl="0" eaLnBrk="1" latinLnBrk="0" hangingPunct="1">
      <a:defRPr sz="2000" b="1" kern="1200">
        <a:solidFill>
          <a:schemeClr val="tx1"/>
        </a:solidFill>
        <a:latin typeface="Arial" charset="0"/>
        <a:ea typeface="+mn-ea"/>
        <a:cs typeface="+mn-cs"/>
      </a:defRPr>
    </a:lvl8pPr>
    <a:lvl9pPr marL="3657600" algn="l" defTabSz="914400" rtl="0" eaLnBrk="1" latinLnBrk="0" hangingPunct="1">
      <a:defRPr sz="20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CC3300"/>
    <a:srgbClr val="0080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78" autoAdjust="0"/>
    <p:restoredTop sz="86397" autoAdjust="0"/>
  </p:normalViewPr>
  <p:slideViewPr>
    <p:cSldViewPr>
      <p:cViewPr>
        <p:scale>
          <a:sx n="100" d="100"/>
          <a:sy n="100" d="100"/>
        </p:scale>
        <p:origin x="-180" y="-1056"/>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105" d="100"/>
          <a:sy n="105" d="100"/>
        </p:scale>
        <p:origin x="-648" y="-10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slide" Target="slides/slide2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3810" name="Rectangle 2"/>
          <p:cNvSpPr>
            <a:spLocks noGrp="1" noChangeArrowheads="1"/>
          </p:cNvSpPr>
          <p:nvPr>
            <p:ph type="hdr" sz="quarter"/>
          </p:nvPr>
        </p:nvSpPr>
        <p:spPr bwMode="auto">
          <a:xfrm>
            <a:off x="2" y="457878"/>
            <a:ext cx="7315200" cy="227517"/>
          </a:xfrm>
          <a:prstGeom prst="rect">
            <a:avLst/>
          </a:prstGeom>
          <a:noFill/>
          <a:ln w="9525">
            <a:noFill/>
            <a:miter lim="800000"/>
            <a:headEnd/>
            <a:tailEnd/>
          </a:ln>
          <a:effectLst/>
        </p:spPr>
        <p:txBody>
          <a:bodyPr vert="horz" wrap="square" lIns="93692" tIns="46846" rIns="93692" bIns="46846" numCol="1" anchor="t" anchorCtr="0" compatLnSpc="1">
            <a:prstTxWarp prst="textNoShape">
              <a:avLst/>
            </a:prstTxWarp>
          </a:bodyPr>
          <a:lstStyle>
            <a:lvl1pPr algn="ctr" defTabSz="936346">
              <a:defRPr sz="1200" b="0" i="1">
                <a:latin typeface="Times New Roman" charset="0"/>
              </a:defRPr>
            </a:lvl1pPr>
          </a:lstStyle>
          <a:p>
            <a:r>
              <a:rPr lang="fr-CA"/>
              <a:t>IS 342 Class Notes</a:t>
            </a:r>
            <a:endParaRPr lang="en-US" dirty="0"/>
          </a:p>
        </p:txBody>
      </p:sp>
      <p:sp>
        <p:nvSpPr>
          <p:cNvPr id="503812" name="Rectangle 4"/>
          <p:cNvSpPr>
            <a:spLocks noGrp="1" noChangeArrowheads="1"/>
          </p:cNvSpPr>
          <p:nvPr>
            <p:ph type="ftr" sz="quarter" idx="2"/>
          </p:nvPr>
        </p:nvSpPr>
        <p:spPr bwMode="auto">
          <a:xfrm>
            <a:off x="2" y="8915806"/>
            <a:ext cx="7315200" cy="456456"/>
          </a:xfrm>
          <a:prstGeom prst="rect">
            <a:avLst/>
          </a:prstGeom>
          <a:noFill/>
          <a:ln w="9525">
            <a:noFill/>
            <a:miter lim="800000"/>
            <a:headEnd/>
            <a:tailEnd/>
          </a:ln>
          <a:effectLst/>
        </p:spPr>
        <p:txBody>
          <a:bodyPr vert="horz" wrap="square" lIns="93692" tIns="46846" rIns="93692" bIns="46846" numCol="1" anchor="b" anchorCtr="0" compatLnSpc="1">
            <a:prstTxWarp prst="textNoShape">
              <a:avLst/>
            </a:prstTxWarp>
          </a:bodyPr>
          <a:lstStyle>
            <a:lvl1pPr algn="ctr" defTabSz="936346">
              <a:defRPr sz="1200" b="0" i="1">
                <a:latin typeface="Times New Roman" charset="0"/>
              </a:defRPr>
            </a:lvl1pPr>
          </a:lstStyle>
          <a:p>
            <a:r>
              <a:rPr lang="en-US" dirty="0"/>
              <a:t>Copyright © 2014  M. E. Kabay                             </a:t>
            </a:r>
            <a:fld id="{E5CF8C40-06B2-4F55-A418-061FEEDEB410}" type="slidenum">
              <a:rPr lang="en-US"/>
              <a:pPr/>
              <a:t>‹#›</a:t>
            </a:fld>
            <a:r>
              <a:rPr lang="en-US" dirty="0"/>
              <a:t>                                              All rights reserved.</a:t>
            </a:r>
          </a:p>
        </p:txBody>
      </p:sp>
    </p:spTree>
    <p:extLst>
      <p:ext uri="{BB962C8B-B14F-4D97-AF65-F5344CB8AC3E}">
        <p14:creationId xmlns:p14="http://schemas.microsoft.com/office/powerpoint/2010/main" val="4307659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219674" y="240315"/>
            <a:ext cx="4875853" cy="238892"/>
          </a:xfrm>
          <a:prstGeom prst="rect">
            <a:avLst/>
          </a:prstGeom>
          <a:noFill/>
          <a:ln w="12700">
            <a:noFill/>
            <a:miter lim="800000"/>
            <a:headEnd type="none" w="sm" len="sm"/>
            <a:tailEnd type="none" w="sm" len="sm"/>
          </a:ln>
          <a:effectLst/>
        </p:spPr>
        <p:txBody>
          <a:bodyPr vert="horz" wrap="square" lIns="99042" tIns="49520" rIns="99042" bIns="49520" numCol="1" anchor="t" anchorCtr="0" compatLnSpc="1">
            <a:prstTxWarp prst="textNoShape">
              <a:avLst/>
            </a:prstTxWarp>
          </a:bodyPr>
          <a:lstStyle>
            <a:lvl1pPr algn="ctr" defTabSz="990225">
              <a:defRPr sz="1400" b="0" i="1">
                <a:latin typeface="Garamond" pitchFamily="18" charset="0"/>
              </a:defRPr>
            </a:lvl1pPr>
          </a:lstStyle>
          <a:p>
            <a:r>
              <a:rPr lang="en-US"/>
              <a:t>IS 342  Class Notes</a:t>
            </a:r>
            <a:endParaRPr lang="en-US" dirty="0"/>
          </a:p>
        </p:txBody>
      </p:sp>
      <p:sp>
        <p:nvSpPr>
          <p:cNvPr id="5124" name="Rectangle 4"/>
          <p:cNvSpPr>
            <a:spLocks noGrp="1" noRot="1" noChangeAspect="1" noChangeArrowheads="1" noTextEdit="1"/>
          </p:cNvSpPr>
          <p:nvPr>
            <p:ph type="sldImg" idx="2"/>
          </p:nvPr>
        </p:nvSpPr>
        <p:spPr bwMode="auto">
          <a:xfrm>
            <a:off x="1258888" y="720725"/>
            <a:ext cx="4800600" cy="360045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1138742" y="4560288"/>
            <a:ext cx="5037719" cy="4319971"/>
          </a:xfrm>
          <a:prstGeom prst="rect">
            <a:avLst/>
          </a:prstGeom>
          <a:noFill/>
          <a:ln w="12700">
            <a:solidFill>
              <a:schemeClr val="bg1"/>
            </a:solidFill>
            <a:miter lim="800000"/>
            <a:headEnd type="none" w="sm" len="sm"/>
            <a:tailEnd type="none" w="sm" len="sm"/>
          </a:ln>
          <a:effectLst/>
        </p:spPr>
        <p:txBody>
          <a:bodyPr vert="horz" wrap="square" lIns="99042" tIns="49520" rIns="99042" bIns="495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6" name="Rectangle 6"/>
          <p:cNvSpPr>
            <a:spLocks noGrp="1" noChangeArrowheads="1"/>
          </p:cNvSpPr>
          <p:nvPr>
            <p:ph type="ftr" sz="quarter" idx="4"/>
          </p:nvPr>
        </p:nvSpPr>
        <p:spPr bwMode="auto">
          <a:xfrm>
            <a:off x="1138742" y="9121996"/>
            <a:ext cx="5037719" cy="238892"/>
          </a:xfrm>
          <a:prstGeom prst="rect">
            <a:avLst/>
          </a:prstGeom>
          <a:noFill/>
          <a:ln w="12700">
            <a:noFill/>
            <a:miter lim="800000"/>
            <a:headEnd type="none" w="sm" len="sm"/>
            <a:tailEnd type="none" w="sm" len="sm"/>
          </a:ln>
          <a:effectLst/>
        </p:spPr>
        <p:txBody>
          <a:bodyPr vert="horz" wrap="square" lIns="99042" tIns="49520" rIns="99042" bIns="49520" numCol="1" anchor="b" anchorCtr="0" compatLnSpc="1">
            <a:prstTxWarp prst="textNoShape">
              <a:avLst/>
            </a:prstTxWarp>
          </a:bodyPr>
          <a:lstStyle>
            <a:lvl1pPr algn="ctr" defTabSz="990225">
              <a:defRPr sz="1100" b="0" i="1">
                <a:latin typeface="Garamond" pitchFamily="18" charset="0"/>
              </a:defRPr>
            </a:lvl1pPr>
          </a:lstStyle>
          <a:p>
            <a:r>
              <a:rPr lang="en-US" dirty="0"/>
              <a:t>Copyright © 2005 M. E. Kabay.                                                            All rights reserved.</a:t>
            </a:r>
          </a:p>
        </p:txBody>
      </p:sp>
      <p:sp>
        <p:nvSpPr>
          <p:cNvPr id="5127" name="Rectangle 7"/>
          <p:cNvSpPr>
            <a:spLocks noGrp="1" noChangeArrowheads="1"/>
          </p:cNvSpPr>
          <p:nvPr>
            <p:ph type="sldNum" sz="quarter" idx="5"/>
          </p:nvPr>
        </p:nvSpPr>
        <p:spPr bwMode="auto">
          <a:xfrm>
            <a:off x="3251515" y="9121996"/>
            <a:ext cx="1056388" cy="238892"/>
          </a:xfrm>
          <a:prstGeom prst="rect">
            <a:avLst/>
          </a:prstGeom>
          <a:noFill/>
          <a:ln w="12700">
            <a:noFill/>
            <a:miter lim="800000"/>
            <a:headEnd type="none" w="sm" len="sm"/>
            <a:tailEnd type="none" w="sm" len="sm"/>
          </a:ln>
          <a:effectLst/>
        </p:spPr>
        <p:txBody>
          <a:bodyPr vert="horz" wrap="square" lIns="99042" tIns="49520" rIns="99042" bIns="49520" numCol="1" anchor="b" anchorCtr="0" compatLnSpc="1">
            <a:prstTxWarp prst="textNoShape">
              <a:avLst/>
            </a:prstTxWarp>
          </a:bodyPr>
          <a:lstStyle>
            <a:lvl1pPr algn="ctr" defTabSz="990225">
              <a:defRPr sz="1100" b="0">
                <a:latin typeface="Garamond" pitchFamily="18" charset="0"/>
              </a:defRPr>
            </a:lvl1pPr>
          </a:lstStyle>
          <a:p>
            <a:fld id="{5D70909F-2B62-4210-9221-B432B9BFA8FD}" type="slidenum">
              <a:rPr lang="en-US"/>
              <a:pPr/>
              <a:t>‹#›</a:t>
            </a:fld>
            <a:endParaRPr lang="en-US" sz="1400" dirty="0">
              <a:latin typeface="Times New Roman" charset="0"/>
            </a:endParaRPr>
          </a:p>
        </p:txBody>
      </p:sp>
    </p:spTree>
    <p:extLst>
      <p:ext uri="{BB962C8B-B14F-4D97-AF65-F5344CB8AC3E}">
        <p14:creationId xmlns:p14="http://schemas.microsoft.com/office/powerpoint/2010/main" val="3567966206"/>
      </p:ext>
    </p:extLst>
  </p:cSld>
  <p:clrMap bg1="lt1" tx1="dk1" bg2="lt2" tx2="dk2" accent1="accent1" accent2="accent2" accent3="accent3" accent4="accent4" accent5="accent5" accent6="accent6" hlink="hlink" folHlink="folHlink"/>
  <p:hf hdr="0" dt="0"/>
  <p:notesStyle>
    <a:lvl1pPr algn="l" rtl="0" eaLnBrk="0" fontAlgn="base" hangingPunct="0">
      <a:lnSpc>
        <a:spcPct val="90000"/>
      </a:lnSpc>
      <a:spcBef>
        <a:spcPct val="40000"/>
      </a:spcBef>
      <a:spcAft>
        <a:spcPct val="0"/>
      </a:spcAft>
      <a:defRPr sz="1000" kern="1200">
        <a:solidFill>
          <a:schemeClr val="tx1"/>
        </a:solidFill>
        <a:latin typeface="Garamond" pitchFamily="18" charset="0"/>
        <a:ea typeface="+mn-ea"/>
        <a:cs typeface="+mn-cs"/>
      </a:defRPr>
    </a:lvl1pPr>
    <a:lvl2pPr marL="114300" algn="l" rtl="0" eaLnBrk="0" fontAlgn="base" hangingPunct="0">
      <a:lnSpc>
        <a:spcPct val="90000"/>
      </a:lnSpc>
      <a:spcBef>
        <a:spcPct val="40000"/>
      </a:spcBef>
      <a:spcAft>
        <a:spcPct val="0"/>
      </a:spcAft>
      <a:defRPr sz="1000" kern="1200">
        <a:solidFill>
          <a:schemeClr val="tx1"/>
        </a:solidFill>
        <a:latin typeface="Garamond" pitchFamily="18" charset="0"/>
        <a:ea typeface="+mn-ea"/>
        <a:cs typeface="+mn-cs"/>
      </a:defRPr>
    </a:lvl2pPr>
    <a:lvl3pPr marL="228600" algn="l" rtl="0" eaLnBrk="0" fontAlgn="base" hangingPunct="0">
      <a:lnSpc>
        <a:spcPct val="90000"/>
      </a:lnSpc>
      <a:spcBef>
        <a:spcPct val="40000"/>
      </a:spcBef>
      <a:spcAft>
        <a:spcPct val="0"/>
      </a:spcAft>
      <a:defRPr sz="1000" kern="1200">
        <a:solidFill>
          <a:schemeClr val="tx1"/>
        </a:solidFill>
        <a:latin typeface="Garamond" pitchFamily="18" charset="0"/>
        <a:ea typeface="+mn-ea"/>
        <a:cs typeface="+mn-cs"/>
      </a:defRPr>
    </a:lvl3pPr>
    <a:lvl4pPr marL="342900" algn="l" rtl="0" eaLnBrk="0" fontAlgn="base" hangingPunct="0">
      <a:lnSpc>
        <a:spcPct val="90000"/>
      </a:lnSpc>
      <a:spcBef>
        <a:spcPct val="40000"/>
      </a:spcBef>
      <a:spcAft>
        <a:spcPct val="0"/>
      </a:spcAft>
      <a:defRPr sz="1000" kern="1200">
        <a:solidFill>
          <a:schemeClr val="tx1"/>
        </a:solidFill>
        <a:latin typeface="Garamond" pitchFamily="18" charset="0"/>
        <a:ea typeface="+mn-ea"/>
        <a:cs typeface="+mn-cs"/>
      </a:defRPr>
    </a:lvl4pPr>
    <a:lvl5pPr marL="457200" algn="l" rtl="0" eaLnBrk="0" fontAlgn="base" hangingPunct="0">
      <a:lnSpc>
        <a:spcPct val="90000"/>
      </a:lnSpc>
      <a:spcBef>
        <a:spcPct val="40000"/>
      </a:spcBef>
      <a:spcAft>
        <a:spcPct val="0"/>
      </a:spcAft>
      <a:defRPr sz="1000" kern="1200">
        <a:solidFill>
          <a:schemeClr val="tx1"/>
        </a:solidFill>
        <a:latin typeface="Garamond"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Copyright © 2005 M. E. Kabay.                                                            All rights reserved.</a:t>
            </a:r>
          </a:p>
        </p:txBody>
      </p:sp>
      <p:sp>
        <p:nvSpPr>
          <p:cNvPr id="5" name="Rectangle 7"/>
          <p:cNvSpPr>
            <a:spLocks noGrp="1" noChangeArrowheads="1"/>
          </p:cNvSpPr>
          <p:nvPr>
            <p:ph type="sldNum" sz="quarter" idx="5"/>
          </p:nvPr>
        </p:nvSpPr>
        <p:spPr>
          <a:ln/>
        </p:spPr>
        <p:txBody>
          <a:bodyPr/>
          <a:lstStyle/>
          <a:p>
            <a:fld id="{5AB3018D-E93C-496A-B9C0-B032FCB28B05}" type="slidenum">
              <a:rPr lang="en-US"/>
              <a:pPr/>
              <a:t>1</a:t>
            </a:fld>
            <a:endParaRPr lang="en-US" sz="1400" dirty="0">
              <a:latin typeface="Times New Roman" charset="0"/>
            </a:endParaRPr>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xfrm>
            <a:off x="1138742" y="4952754"/>
            <a:ext cx="5037719" cy="3927505"/>
          </a:xfrm>
          <a:ln>
            <a:headEnd/>
            <a:tailEnd/>
          </a:ln>
        </p:spPr>
        <p:txBody>
          <a:bodyPr/>
          <a:lstStyle/>
          <a:p>
            <a:pPr algn="ctr"/>
            <a:endParaRPr lang="en-US" sz="1800" b="1" dirty="0"/>
          </a:p>
        </p:txBody>
      </p:sp>
    </p:spTree>
    <p:extLst>
      <p:ext uri="{BB962C8B-B14F-4D97-AF65-F5344CB8AC3E}">
        <p14:creationId xmlns:p14="http://schemas.microsoft.com/office/powerpoint/2010/main" val="996772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Copyright © 2005 M. E. Kabay.                                                            All rights reserved.</a:t>
            </a:r>
          </a:p>
        </p:txBody>
      </p:sp>
      <p:sp>
        <p:nvSpPr>
          <p:cNvPr id="5" name="Rectangle 7"/>
          <p:cNvSpPr>
            <a:spLocks noGrp="1" noChangeArrowheads="1"/>
          </p:cNvSpPr>
          <p:nvPr>
            <p:ph type="sldNum" sz="quarter" idx="5"/>
          </p:nvPr>
        </p:nvSpPr>
        <p:spPr>
          <a:ln/>
        </p:spPr>
        <p:txBody>
          <a:bodyPr/>
          <a:lstStyle/>
          <a:p>
            <a:fld id="{91EF985D-DB51-4F1E-8733-A2F0B1716281}" type="slidenum">
              <a:rPr lang="en-US"/>
              <a:pPr/>
              <a:t>10</a:t>
            </a:fld>
            <a:endParaRPr lang="en-US" sz="1400" dirty="0">
              <a:latin typeface="Times New Roman" charset="0"/>
            </a:endParaRPr>
          </a:p>
        </p:txBody>
      </p:sp>
      <p:sp>
        <p:nvSpPr>
          <p:cNvPr id="1262594" name="Rectangle 2"/>
          <p:cNvSpPr>
            <a:spLocks noGrp="1" noRot="1" noChangeAspect="1" noChangeArrowheads="1" noTextEdit="1"/>
          </p:cNvSpPr>
          <p:nvPr>
            <p:ph type="sldImg"/>
          </p:nvPr>
        </p:nvSpPr>
        <p:spPr>
          <a:ln/>
        </p:spPr>
      </p:sp>
      <p:sp>
        <p:nvSpPr>
          <p:cNvPr id="1262595" name="Rectangle 3"/>
          <p:cNvSpPr>
            <a:spLocks noGrp="1" noChangeArrowheads="1"/>
          </p:cNvSpPr>
          <p:nvPr>
            <p:ph type="body" idx="1"/>
          </p:nvPr>
        </p:nvSpPr>
        <p:spPr>
          <a:ln>
            <a:headEnd/>
            <a:tailEnd/>
          </a:ln>
        </p:spPr>
        <p:txBody>
          <a:bodyPr/>
          <a:lstStyle/>
          <a:p>
            <a:endParaRPr lang="en-US" dirty="0"/>
          </a:p>
        </p:txBody>
      </p:sp>
    </p:spTree>
    <p:extLst>
      <p:ext uri="{BB962C8B-B14F-4D97-AF65-F5344CB8AC3E}">
        <p14:creationId xmlns:p14="http://schemas.microsoft.com/office/powerpoint/2010/main" val="30710141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Copyright © 2005 M. E. Kabay.                                                            All rights reserved.</a:t>
            </a:r>
          </a:p>
        </p:txBody>
      </p:sp>
      <p:sp>
        <p:nvSpPr>
          <p:cNvPr id="5" name="Rectangle 7"/>
          <p:cNvSpPr>
            <a:spLocks noGrp="1" noChangeArrowheads="1"/>
          </p:cNvSpPr>
          <p:nvPr>
            <p:ph type="sldNum" sz="quarter" idx="5"/>
          </p:nvPr>
        </p:nvSpPr>
        <p:spPr>
          <a:ln/>
        </p:spPr>
        <p:txBody>
          <a:bodyPr/>
          <a:lstStyle/>
          <a:p>
            <a:fld id="{4ADE1EED-B342-4BC2-8A35-968EFD4CC877}" type="slidenum">
              <a:rPr lang="en-US"/>
              <a:pPr/>
              <a:t>11</a:t>
            </a:fld>
            <a:endParaRPr lang="en-US" sz="1400" dirty="0">
              <a:latin typeface="Times New Roman" charset="0"/>
            </a:endParaRPr>
          </a:p>
        </p:txBody>
      </p:sp>
      <p:sp>
        <p:nvSpPr>
          <p:cNvPr id="1263618" name="Rectangle 2"/>
          <p:cNvSpPr>
            <a:spLocks noGrp="1" noRot="1" noChangeAspect="1" noChangeArrowheads="1" noTextEdit="1"/>
          </p:cNvSpPr>
          <p:nvPr>
            <p:ph type="sldImg"/>
          </p:nvPr>
        </p:nvSpPr>
        <p:spPr>
          <a:ln/>
        </p:spPr>
      </p:sp>
      <p:sp>
        <p:nvSpPr>
          <p:cNvPr id="1263619" name="Rectangle 3"/>
          <p:cNvSpPr>
            <a:spLocks noGrp="1" noChangeArrowheads="1"/>
          </p:cNvSpPr>
          <p:nvPr>
            <p:ph type="body" idx="1"/>
          </p:nvPr>
        </p:nvSpPr>
        <p:spPr>
          <a:ln>
            <a:headEnd/>
            <a:tailEnd/>
          </a:ln>
        </p:spPr>
        <p:txBody>
          <a:bodyPr/>
          <a:lstStyle/>
          <a:p>
            <a:endParaRPr lang="en-US" dirty="0"/>
          </a:p>
        </p:txBody>
      </p:sp>
    </p:spTree>
    <p:extLst>
      <p:ext uri="{BB962C8B-B14F-4D97-AF65-F5344CB8AC3E}">
        <p14:creationId xmlns:p14="http://schemas.microsoft.com/office/powerpoint/2010/main" val="3798263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Copyright © 2005 M. E. Kabay.                                                            All rights reserved.</a:t>
            </a:r>
          </a:p>
        </p:txBody>
      </p:sp>
      <p:sp>
        <p:nvSpPr>
          <p:cNvPr id="5" name="Rectangle 7"/>
          <p:cNvSpPr>
            <a:spLocks noGrp="1" noChangeArrowheads="1"/>
          </p:cNvSpPr>
          <p:nvPr>
            <p:ph type="sldNum" sz="quarter" idx="5"/>
          </p:nvPr>
        </p:nvSpPr>
        <p:spPr>
          <a:ln/>
        </p:spPr>
        <p:txBody>
          <a:bodyPr/>
          <a:lstStyle/>
          <a:p>
            <a:fld id="{EF266F86-CD69-4FEE-97D7-42A8CC858E9F}" type="slidenum">
              <a:rPr lang="en-US"/>
              <a:pPr/>
              <a:t>12</a:t>
            </a:fld>
            <a:endParaRPr lang="en-US" sz="1400" dirty="0">
              <a:latin typeface="Times New Roman" charset="0"/>
            </a:endParaRPr>
          </a:p>
        </p:txBody>
      </p:sp>
      <p:sp>
        <p:nvSpPr>
          <p:cNvPr id="1264642" name="Rectangle 2"/>
          <p:cNvSpPr>
            <a:spLocks noGrp="1" noRot="1" noChangeAspect="1" noChangeArrowheads="1" noTextEdit="1"/>
          </p:cNvSpPr>
          <p:nvPr>
            <p:ph type="sldImg"/>
          </p:nvPr>
        </p:nvSpPr>
        <p:spPr>
          <a:ln/>
        </p:spPr>
      </p:sp>
      <p:sp>
        <p:nvSpPr>
          <p:cNvPr id="1264643" name="Rectangle 3"/>
          <p:cNvSpPr>
            <a:spLocks noGrp="1" noChangeArrowheads="1"/>
          </p:cNvSpPr>
          <p:nvPr>
            <p:ph type="body" idx="1"/>
          </p:nvPr>
        </p:nvSpPr>
        <p:spPr>
          <a:ln>
            <a:headEnd/>
            <a:tailEnd/>
          </a:ln>
        </p:spPr>
        <p:txBody>
          <a:bodyPr/>
          <a:lstStyle/>
          <a:p>
            <a:endParaRPr lang="en-US" dirty="0"/>
          </a:p>
        </p:txBody>
      </p:sp>
    </p:spTree>
    <p:extLst>
      <p:ext uri="{BB962C8B-B14F-4D97-AF65-F5344CB8AC3E}">
        <p14:creationId xmlns:p14="http://schemas.microsoft.com/office/powerpoint/2010/main" val="2973639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Copyright © 2005 M. E. Kabay.                                                            All rights reserved.</a:t>
            </a:r>
          </a:p>
        </p:txBody>
      </p:sp>
      <p:sp>
        <p:nvSpPr>
          <p:cNvPr id="5" name="Rectangle 7"/>
          <p:cNvSpPr>
            <a:spLocks noGrp="1" noChangeArrowheads="1"/>
          </p:cNvSpPr>
          <p:nvPr>
            <p:ph type="sldNum" sz="quarter" idx="5"/>
          </p:nvPr>
        </p:nvSpPr>
        <p:spPr>
          <a:ln/>
        </p:spPr>
        <p:txBody>
          <a:bodyPr/>
          <a:lstStyle/>
          <a:p>
            <a:fld id="{76FB5F96-7513-4C7B-A87A-AF6134F0E439}" type="slidenum">
              <a:rPr lang="en-US"/>
              <a:pPr/>
              <a:t>13</a:t>
            </a:fld>
            <a:endParaRPr lang="en-US" sz="1400" dirty="0">
              <a:latin typeface="Times New Roman" charset="0"/>
            </a:endParaRPr>
          </a:p>
        </p:txBody>
      </p:sp>
      <p:sp>
        <p:nvSpPr>
          <p:cNvPr id="1286146" name="Rectangle 2"/>
          <p:cNvSpPr>
            <a:spLocks noGrp="1" noRot="1" noChangeAspect="1" noChangeArrowheads="1" noTextEdit="1"/>
          </p:cNvSpPr>
          <p:nvPr>
            <p:ph type="sldImg"/>
          </p:nvPr>
        </p:nvSpPr>
        <p:spPr>
          <a:ln/>
        </p:spPr>
      </p:sp>
      <p:sp>
        <p:nvSpPr>
          <p:cNvPr id="1286147" name="Rectangle 3"/>
          <p:cNvSpPr>
            <a:spLocks noGrp="1" noChangeArrowheads="1"/>
          </p:cNvSpPr>
          <p:nvPr>
            <p:ph type="body" idx="1"/>
          </p:nvPr>
        </p:nvSpPr>
        <p:spPr>
          <a:ln>
            <a:headEnd/>
            <a:tailEnd/>
          </a:ln>
        </p:spPr>
        <p:txBody>
          <a:bodyPr/>
          <a:lstStyle/>
          <a:p>
            <a:endParaRPr lang="en-US" dirty="0"/>
          </a:p>
        </p:txBody>
      </p:sp>
    </p:spTree>
    <p:extLst>
      <p:ext uri="{BB962C8B-B14F-4D97-AF65-F5344CB8AC3E}">
        <p14:creationId xmlns:p14="http://schemas.microsoft.com/office/powerpoint/2010/main" val="3025552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Copyright © 2005 M. E. Kabay.                                                            All rights reserved.</a:t>
            </a:r>
          </a:p>
        </p:txBody>
      </p:sp>
      <p:sp>
        <p:nvSpPr>
          <p:cNvPr id="5" name="Rectangle 7"/>
          <p:cNvSpPr>
            <a:spLocks noGrp="1" noChangeArrowheads="1"/>
          </p:cNvSpPr>
          <p:nvPr>
            <p:ph type="sldNum" sz="quarter" idx="5"/>
          </p:nvPr>
        </p:nvSpPr>
        <p:spPr>
          <a:ln/>
        </p:spPr>
        <p:txBody>
          <a:bodyPr/>
          <a:lstStyle/>
          <a:p>
            <a:fld id="{B6C7EA04-7973-4EBB-85F3-35C769160620}" type="slidenum">
              <a:rPr lang="en-US"/>
              <a:pPr/>
              <a:t>14</a:t>
            </a:fld>
            <a:endParaRPr lang="en-US" sz="1400" dirty="0">
              <a:latin typeface="Times New Roman" charset="0"/>
            </a:endParaRPr>
          </a:p>
        </p:txBody>
      </p:sp>
      <p:sp>
        <p:nvSpPr>
          <p:cNvPr id="1308674" name="Rectangle 2"/>
          <p:cNvSpPr>
            <a:spLocks noGrp="1" noRot="1" noChangeAspect="1" noChangeArrowheads="1" noTextEdit="1"/>
          </p:cNvSpPr>
          <p:nvPr>
            <p:ph type="sldImg"/>
          </p:nvPr>
        </p:nvSpPr>
        <p:spPr>
          <a:ln/>
        </p:spPr>
      </p:sp>
      <p:sp>
        <p:nvSpPr>
          <p:cNvPr id="1308675" name="Rectangle 3"/>
          <p:cNvSpPr>
            <a:spLocks noGrp="1" noChangeArrowheads="1"/>
          </p:cNvSpPr>
          <p:nvPr>
            <p:ph type="body" idx="1"/>
          </p:nvPr>
        </p:nvSpPr>
        <p:spPr>
          <a:ln>
            <a:headEnd/>
            <a:tailEnd/>
          </a:ln>
        </p:spPr>
        <p:txBody>
          <a:bodyPr/>
          <a:lstStyle/>
          <a:p>
            <a:endParaRPr lang="en-US" dirty="0"/>
          </a:p>
        </p:txBody>
      </p:sp>
    </p:spTree>
    <p:extLst>
      <p:ext uri="{BB962C8B-B14F-4D97-AF65-F5344CB8AC3E}">
        <p14:creationId xmlns:p14="http://schemas.microsoft.com/office/powerpoint/2010/main" val="7561894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Copyright © 2005 M. E. Kabay.                                                            All rights reserved.</a:t>
            </a:r>
          </a:p>
        </p:txBody>
      </p:sp>
      <p:sp>
        <p:nvSpPr>
          <p:cNvPr id="5" name="Rectangle 7"/>
          <p:cNvSpPr>
            <a:spLocks noGrp="1" noChangeArrowheads="1"/>
          </p:cNvSpPr>
          <p:nvPr>
            <p:ph type="sldNum" sz="quarter" idx="5"/>
          </p:nvPr>
        </p:nvSpPr>
        <p:spPr>
          <a:ln/>
        </p:spPr>
        <p:txBody>
          <a:bodyPr/>
          <a:lstStyle/>
          <a:p>
            <a:fld id="{CD8B11DE-E9D6-42F8-936F-C37D89C90657}" type="slidenum">
              <a:rPr lang="en-US"/>
              <a:pPr/>
              <a:t>15</a:t>
            </a:fld>
            <a:endParaRPr lang="en-US" sz="1400" dirty="0">
              <a:latin typeface="Times New Roman" charset="0"/>
            </a:endParaRPr>
          </a:p>
        </p:txBody>
      </p:sp>
      <p:sp>
        <p:nvSpPr>
          <p:cNvPr id="1265666" name="Rectangle 2"/>
          <p:cNvSpPr>
            <a:spLocks noGrp="1" noRot="1" noChangeAspect="1" noChangeArrowheads="1" noTextEdit="1"/>
          </p:cNvSpPr>
          <p:nvPr>
            <p:ph type="sldImg"/>
          </p:nvPr>
        </p:nvSpPr>
        <p:spPr>
          <a:ln/>
        </p:spPr>
      </p:sp>
      <p:sp>
        <p:nvSpPr>
          <p:cNvPr id="1265667" name="Rectangle 3"/>
          <p:cNvSpPr>
            <a:spLocks noGrp="1" noChangeArrowheads="1"/>
          </p:cNvSpPr>
          <p:nvPr>
            <p:ph type="body" idx="1"/>
          </p:nvPr>
        </p:nvSpPr>
        <p:spPr>
          <a:ln>
            <a:headEnd/>
            <a:tailEnd/>
          </a:ln>
        </p:spPr>
        <p:txBody>
          <a:bodyPr/>
          <a:lstStyle/>
          <a:p>
            <a:endParaRPr lang="en-US" dirty="0"/>
          </a:p>
        </p:txBody>
      </p:sp>
    </p:spTree>
    <p:extLst>
      <p:ext uri="{BB962C8B-B14F-4D97-AF65-F5344CB8AC3E}">
        <p14:creationId xmlns:p14="http://schemas.microsoft.com/office/powerpoint/2010/main" val="9654438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Copyright © 2005 M. E. Kabay.                                                            All rights reserved.</a:t>
            </a:r>
          </a:p>
        </p:txBody>
      </p:sp>
      <p:sp>
        <p:nvSpPr>
          <p:cNvPr id="5" name="Rectangle 7"/>
          <p:cNvSpPr>
            <a:spLocks noGrp="1" noChangeArrowheads="1"/>
          </p:cNvSpPr>
          <p:nvPr>
            <p:ph type="sldNum" sz="quarter" idx="5"/>
          </p:nvPr>
        </p:nvSpPr>
        <p:spPr>
          <a:ln/>
        </p:spPr>
        <p:txBody>
          <a:bodyPr/>
          <a:lstStyle/>
          <a:p>
            <a:fld id="{42F22A8E-945D-47EE-BEB4-8F0CE6D0EDB4}" type="slidenum">
              <a:rPr lang="en-US"/>
              <a:pPr/>
              <a:t>16</a:t>
            </a:fld>
            <a:endParaRPr lang="en-US" sz="1400" dirty="0">
              <a:latin typeface="Times New Roman" charset="0"/>
            </a:endParaRPr>
          </a:p>
        </p:txBody>
      </p:sp>
      <p:sp>
        <p:nvSpPr>
          <p:cNvPr id="1266690" name="Rectangle 2"/>
          <p:cNvSpPr>
            <a:spLocks noGrp="1" noRot="1" noChangeAspect="1" noChangeArrowheads="1" noTextEdit="1"/>
          </p:cNvSpPr>
          <p:nvPr>
            <p:ph type="sldImg"/>
          </p:nvPr>
        </p:nvSpPr>
        <p:spPr>
          <a:ln/>
        </p:spPr>
      </p:sp>
      <p:sp>
        <p:nvSpPr>
          <p:cNvPr id="1266691" name="Rectangle 3"/>
          <p:cNvSpPr>
            <a:spLocks noGrp="1" noChangeArrowheads="1"/>
          </p:cNvSpPr>
          <p:nvPr>
            <p:ph type="body" idx="1"/>
          </p:nvPr>
        </p:nvSpPr>
        <p:spPr>
          <a:ln>
            <a:headEnd/>
            <a:tailEnd/>
          </a:ln>
        </p:spPr>
        <p:txBody>
          <a:bodyPr/>
          <a:lstStyle/>
          <a:p>
            <a:endParaRPr lang="en-US" dirty="0"/>
          </a:p>
        </p:txBody>
      </p:sp>
    </p:spTree>
    <p:extLst>
      <p:ext uri="{BB962C8B-B14F-4D97-AF65-F5344CB8AC3E}">
        <p14:creationId xmlns:p14="http://schemas.microsoft.com/office/powerpoint/2010/main" val="17293459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Copyright © 2005 M. E. Kabay.                                                            All rights reserved.</a:t>
            </a:r>
          </a:p>
        </p:txBody>
      </p:sp>
      <p:sp>
        <p:nvSpPr>
          <p:cNvPr id="5" name="Rectangle 7"/>
          <p:cNvSpPr>
            <a:spLocks noGrp="1" noChangeArrowheads="1"/>
          </p:cNvSpPr>
          <p:nvPr>
            <p:ph type="sldNum" sz="quarter" idx="5"/>
          </p:nvPr>
        </p:nvSpPr>
        <p:spPr>
          <a:ln/>
        </p:spPr>
        <p:txBody>
          <a:bodyPr/>
          <a:lstStyle/>
          <a:p>
            <a:fld id="{6A0CDE44-6CA1-4189-9FC9-E0B6DA175071}" type="slidenum">
              <a:rPr lang="en-US"/>
              <a:pPr/>
              <a:t>17</a:t>
            </a:fld>
            <a:endParaRPr lang="en-US" sz="1400" dirty="0">
              <a:latin typeface="Times New Roman" charset="0"/>
            </a:endParaRPr>
          </a:p>
        </p:txBody>
      </p:sp>
      <p:sp>
        <p:nvSpPr>
          <p:cNvPr id="1267714" name="Rectangle 2"/>
          <p:cNvSpPr>
            <a:spLocks noGrp="1" noRot="1" noChangeAspect="1" noChangeArrowheads="1" noTextEdit="1"/>
          </p:cNvSpPr>
          <p:nvPr>
            <p:ph type="sldImg"/>
          </p:nvPr>
        </p:nvSpPr>
        <p:spPr>
          <a:ln/>
        </p:spPr>
      </p:sp>
      <p:sp>
        <p:nvSpPr>
          <p:cNvPr id="1267715" name="Rectangle 3"/>
          <p:cNvSpPr>
            <a:spLocks noGrp="1" noChangeArrowheads="1"/>
          </p:cNvSpPr>
          <p:nvPr>
            <p:ph type="body" idx="1"/>
          </p:nvPr>
        </p:nvSpPr>
        <p:spPr>
          <a:ln>
            <a:headEnd/>
            <a:tailEnd/>
          </a:ln>
        </p:spPr>
        <p:txBody>
          <a:bodyPr/>
          <a:lstStyle/>
          <a:p>
            <a:endParaRPr lang="en-US" dirty="0"/>
          </a:p>
        </p:txBody>
      </p:sp>
    </p:spTree>
    <p:extLst>
      <p:ext uri="{BB962C8B-B14F-4D97-AF65-F5344CB8AC3E}">
        <p14:creationId xmlns:p14="http://schemas.microsoft.com/office/powerpoint/2010/main" val="3140712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Copyright © 2005 M. E. Kabay.                                                            All rights reserved.</a:t>
            </a:r>
          </a:p>
        </p:txBody>
      </p:sp>
      <p:sp>
        <p:nvSpPr>
          <p:cNvPr id="5" name="Rectangle 7"/>
          <p:cNvSpPr>
            <a:spLocks noGrp="1" noChangeArrowheads="1"/>
          </p:cNvSpPr>
          <p:nvPr>
            <p:ph type="sldNum" sz="quarter" idx="5"/>
          </p:nvPr>
        </p:nvSpPr>
        <p:spPr>
          <a:ln/>
        </p:spPr>
        <p:txBody>
          <a:bodyPr/>
          <a:lstStyle/>
          <a:p>
            <a:fld id="{97594881-CF8E-47C1-92AE-E8C6EA597D98}" type="slidenum">
              <a:rPr lang="en-US"/>
              <a:pPr/>
              <a:t>18</a:t>
            </a:fld>
            <a:endParaRPr lang="en-US" sz="1400" dirty="0">
              <a:latin typeface="Times New Roman" charset="0"/>
            </a:endParaRPr>
          </a:p>
        </p:txBody>
      </p:sp>
      <p:sp>
        <p:nvSpPr>
          <p:cNvPr id="1268738" name="Rectangle 2"/>
          <p:cNvSpPr>
            <a:spLocks noGrp="1" noRot="1" noChangeAspect="1" noChangeArrowheads="1" noTextEdit="1"/>
          </p:cNvSpPr>
          <p:nvPr>
            <p:ph type="sldImg"/>
          </p:nvPr>
        </p:nvSpPr>
        <p:spPr>
          <a:ln/>
        </p:spPr>
      </p:sp>
      <p:sp>
        <p:nvSpPr>
          <p:cNvPr id="1268739" name="Rectangle 3"/>
          <p:cNvSpPr>
            <a:spLocks noGrp="1" noChangeArrowheads="1"/>
          </p:cNvSpPr>
          <p:nvPr>
            <p:ph type="body" idx="1"/>
          </p:nvPr>
        </p:nvSpPr>
        <p:spPr>
          <a:ln>
            <a:headEnd/>
            <a:tailEnd/>
          </a:ln>
        </p:spPr>
        <p:txBody>
          <a:bodyPr/>
          <a:lstStyle/>
          <a:p>
            <a:endParaRPr lang="en-US" dirty="0"/>
          </a:p>
        </p:txBody>
      </p:sp>
    </p:spTree>
    <p:extLst>
      <p:ext uri="{BB962C8B-B14F-4D97-AF65-F5344CB8AC3E}">
        <p14:creationId xmlns:p14="http://schemas.microsoft.com/office/powerpoint/2010/main" val="9605781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Copyright © 2005 M. E. Kabay.                                                            All rights reserved.</a:t>
            </a:r>
          </a:p>
        </p:txBody>
      </p:sp>
      <p:sp>
        <p:nvSpPr>
          <p:cNvPr id="5" name="Rectangle 7"/>
          <p:cNvSpPr>
            <a:spLocks noGrp="1" noChangeArrowheads="1"/>
          </p:cNvSpPr>
          <p:nvPr>
            <p:ph type="sldNum" sz="quarter" idx="5"/>
          </p:nvPr>
        </p:nvSpPr>
        <p:spPr>
          <a:ln/>
        </p:spPr>
        <p:txBody>
          <a:bodyPr/>
          <a:lstStyle/>
          <a:p>
            <a:fld id="{65C7119E-1F43-4A62-BFD8-BAB169A7542F}" type="slidenum">
              <a:rPr lang="en-US"/>
              <a:pPr/>
              <a:t>19</a:t>
            </a:fld>
            <a:endParaRPr lang="en-US" sz="1400" dirty="0">
              <a:latin typeface="Times New Roman" charset="0"/>
            </a:endParaRPr>
          </a:p>
        </p:txBody>
      </p:sp>
      <p:sp>
        <p:nvSpPr>
          <p:cNvPr id="1276930" name="Rectangle 2"/>
          <p:cNvSpPr>
            <a:spLocks noGrp="1" noRot="1" noChangeAspect="1" noChangeArrowheads="1" noTextEdit="1"/>
          </p:cNvSpPr>
          <p:nvPr>
            <p:ph type="sldImg"/>
          </p:nvPr>
        </p:nvSpPr>
        <p:spPr>
          <a:ln/>
        </p:spPr>
      </p:sp>
      <p:sp>
        <p:nvSpPr>
          <p:cNvPr id="1276931" name="Rectangle 3"/>
          <p:cNvSpPr>
            <a:spLocks noGrp="1" noChangeArrowheads="1"/>
          </p:cNvSpPr>
          <p:nvPr>
            <p:ph type="body" idx="1"/>
          </p:nvPr>
        </p:nvSpPr>
        <p:spPr>
          <a:ln>
            <a:headEnd/>
            <a:tailEnd/>
          </a:ln>
        </p:spPr>
        <p:txBody>
          <a:bodyPr/>
          <a:lstStyle/>
          <a:p>
            <a:endParaRPr lang="en-US" dirty="0"/>
          </a:p>
        </p:txBody>
      </p:sp>
    </p:spTree>
    <p:extLst>
      <p:ext uri="{BB962C8B-B14F-4D97-AF65-F5344CB8AC3E}">
        <p14:creationId xmlns:p14="http://schemas.microsoft.com/office/powerpoint/2010/main" val="2777089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Copyright © 2005 M. E. Kabay.                                                            All rights reserved.</a:t>
            </a:r>
          </a:p>
        </p:txBody>
      </p:sp>
      <p:sp>
        <p:nvSpPr>
          <p:cNvPr id="5" name="Rectangle 7"/>
          <p:cNvSpPr>
            <a:spLocks noGrp="1" noChangeArrowheads="1"/>
          </p:cNvSpPr>
          <p:nvPr>
            <p:ph type="sldNum" sz="quarter" idx="5"/>
          </p:nvPr>
        </p:nvSpPr>
        <p:spPr>
          <a:ln/>
        </p:spPr>
        <p:txBody>
          <a:bodyPr/>
          <a:lstStyle/>
          <a:p>
            <a:fld id="{0A197A91-2322-4A84-B1B5-6A4F42361BC2}" type="slidenum">
              <a:rPr lang="en-US"/>
              <a:pPr/>
              <a:t>2</a:t>
            </a:fld>
            <a:endParaRPr lang="en-US" sz="1400" dirty="0">
              <a:latin typeface="Times New Roman" charset="0"/>
            </a:endParaRPr>
          </a:p>
        </p:txBody>
      </p:sp>
      <p:sp>
        <p:nvSpPr>
          <p:cNvPr id="1306626" name="Rectangle 2"/>
          <p:cNvSpPr>
            <a:spLocks noGrp="1" noRot="1" noChangeAspect="1" noChangeArrowheads="1" noTextEdit="1"/>
          </p:cNvSpPr>
          <p:nvPr>
            <p:ph type="sldImg"/>
          </p:nvPr>
        </p:nvSpPr>
        <p:spPr>
          <a:ln/>
        </p:spPr>
      </p:sp>
      <p:sp>
        <p:nvSpPr>
          <p:cNvPr id="1306627" name="Rectangle 3"/>
          <p:cNvSpPr>
            <a:spLocks noGrp="1" noChangeArrowheads="1"/>
          </p:cNvSpPr>
          <p:nvPr>
            <p:ph type="body" idx="1"/>
          </p:nvPr>
        </p:nvSpPr>
        <p:spPr>
          <a:ln>
            <a:headEnd/>
            <a:tailEnd/>
          </a:ln>
        </p:spPr>
        <p:txBody>
          <a:bodyPr/>
          <a:lstStyle/>
          <a:p>
            <a:endParaRPr lang="en-US" dirty="0"/>
          </a:p>
        </p:txBody>
      </p:sp>
    </p:spTree>
    <p:extLst>
      <p:ext uri="{BB962C8B-B14F-4D97-AF65-F5344CB8AC3E}">
        <p14:creationId xmlns:p14="http://schemas.microsoft.com/office/powerpoint/2010/main" val="33673240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Copyright © 2005 M. E. Kabay.                                                            All rights reserved.</a:t>
            </a:r>
          </a:p>
        </p:txBody>
      </p:sp>
      <p:sp>
        <p:nvSpPr>
          <p:cNvPr id="5" name="Rectangle 7"/>
          <p:cNvSpPr>
            <a:spLocks noGrp="1" noChangeArrowheads="1"/>
          </p:cNvSpPr>
          <p:nvPr>
            <p:ph type="sldNum" sz="quarter" idx="5"/>
          </p:nvPr>
        </p:nvSpPr>
        <p:spPr>
          <a:ln/>
        </p:spPr>
        <p:txBody>
          <a:bodyPr/>
          <a:lstStyle/>
          <a:p>
            <a:fld id="{2FBF96F8-FF04-482A-8412-8BF4BDFB91FB}" type="slidenum">
              <a:rPr lang="en-US"/>
              <a:pPr/>
              <a:t>20</a:t>
            </a:fld>
            <a:endParaRPr lang="en-US" sz="1400" dirty="0">
              <a:latin typeface="Times New Roman" charset="0"/>
            </a:endParaRPr>
          </a:p>
        </p:txBody>
      </p:sp>
      <p:sp>
        <p:nvSpPr>
          <p:cNvPr id="1269762" name="Rectangle 2"/>
          <p:cNvSpPr>
            <a:spLocks noGrp="1" noRot="1" noChangeAspect="1" noChangeArrowheads="1" noTextEdit="1"/>
          </p:cNvSpPr>
          <p:nvPr>
            <p:ph type="sldImg"/>
          </p:nvPr>
        </p:nvSpPr>
        <p:spPr>
          <a:ln/>
        </p:spPr>
      </p:sp>
      <p:sp>
        <p:nvSpPr>
          <p:cNvPr id="1269763" name="Rectangle 3"/>
          <p:cNvSpPr>
            <a:spLocks noGrp="1" noChangeArrowheads="1"/>
          </p:cNvSpPr>
          <p:nvPr>
            <p:ph type="body" idx="1"/>
          </p:nvPr>
        </p:nvSpPr>
        <p:spPr>
          <a:ln>
            <a:headEnd/>
            <a:tailEnd/>
          </a:ln>
        </p:spPr>
        <p:txBody>
          <a:bodyPr/>
          <a:lstStyle/>
          <a:p>
            <a:endParaRPr lang="en-US" dirty="0"/>
          </a:p>
        </p:txBody>
      </p:sp>
    </p:spTree>
    <p:extLst>
      <p:ext uri="{BB962C8B-B14F-4D97-AF65-F5344CB8AC3E}">
        <p14:creationId xmlns:p14="http://schemas.microsoft.com/office/powerpoint/2010/main" val="5099432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Copyright © 2005 M. E. Kabay.                                                            All rights reserved.</a:t>
            </a:r>
          </a:p>
        </p:txBody>
      </p:sp>
      <p:sp>
        <p:nvSpPr>
          <p:cNvPr id="5" name="Rectangle 7"/>
          <p:cNvSpPr>
            <a:spLocks noGrp="1" noChangeArrowheads="1"/>
          </p:cNvSpPr>
          <p:nvPr>
            <p:ph type="sldNum" sz="quarter" idx="5"/>
          </p:nvPr>
        </p:nvSpPr>
        <p:spPr>
          <a:ln/>
        </p:spPr>
        <p:txBody>
          <a:bodyPr/>
          <a:lstStyle/>
          <a:p>
            <a:fld id="{BA9B5FA5-1DB8-4F68-90B5-6280622D9676}" type="slidenum">
              <a:rPr lang="en-US"/>
              <a:pPr/>
              <a:t>21</a:t>
            </a:fld>
            <a:endParaRPr lang="en-US" sz="1400" dirty="0">
              <a:latin typeface="Times New Roman" charset="0"/>
            </a:endParaRPr>
          </a:p>
        </p:txBody>
      </p:sp>
      <p:sp>
        <p:nvSpPr>
          <p:cNvPr id="1270786" name="Rectangle 2"/>
          <p:cNvSpPr>
            <a:spLocks noGrp="1" noRot="1" noChangeAspect="1" noChangeArrowheads="1" noTextEdit="1"/>
          </p:cNvSpPr>
          <p:nvPr>
            <p:ph type="sldImg"/>
          </p:nvPr>
        </p:nvSpPr>
        <p:spPr>
          <a:ln/>
        </p:spPr>
      </p:sp>
      <p:sp>
        <p:nvSpPr>
          <p:cNvPr id="1270787" name="Rectangle 3"/>
          <p:cNvSpPr>
            <a:spLocks noGrp="1" noChangeArrowheads="1"/>
          </p:cNvSpPr>
          <p:nvPr>
            <p:ph type="body" idx="1"/>
          </p:nvPr>
        </p:nvSpPr>
        <p:spPr>
          <a:ln>
            <a:headEnd/>
            <a:tailEnd/>
          </a:ln>
        </p:spPr>
        <p:txBody>
          <a:bodyPr/>
          <a:lstStyle/>
          <a:p>
            <a:endParaRPr lang="en-US" dirty="0"/>
          </a:p>
        </p:txBody>
      </p:sp>
    </p:spTree>
    <p:extLst>
      <p:ext uri="{BB962C8B-B14F-4D97-AF65-F5344CB8AC3E}">
        <p14:creationId xmlns:p14="http://schemas.microsoft.com/office/powerpoint/2010/main" val="808021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Copyright © 2005 M. E. Kabay.                                                            All rights reserved.</a:t>
            </a:r>
            <a:endParaRPr lang="en-US" dirty="0"/>
          </a:p>
        </p:txBody>
      </p:sp>
      <p:sp>
        <p:nvSpPr>
          <p:cNvPr id="5" name="Slide Number Placeholder 4"/>
          <p:cNvSpPr>
            <a:spLocks noGrp="1"/>
          </p:cNvSpPr>
          <p:nvPr>
            <p:ph type="sldNum" sz="quarter" idx="5"/>
          </p:nvPr>
        </p:nvSpPr>
        <p:spPr/>
        <p:txBody>
          <a:bodyPr/>
          <a:lstStyle/>
          <a:p>
            <a:fld id="{5D70909F-2B62-4210-9221-B432B9BFA8FD}" type="slidenum">
              <a:rPr lang="en-US" smtClean="0"/>
              <a:pPr/>
              <a:t>22</a:t>
            </a:fld>
            <a:endParaRPr lang="en-US" sz="1400" dirty="0">
              <a:latin typeface="Times New Roman" charset="0"/>
            </a:endParaRPr>
          </a:p>
        </p:txBody>
      </p:sp>
    </p:spTree>
    <p:extLst>
      <p:ext uri="{BB962C8B-B14F-4D97-AF65-F5344CB8AC3E}">
        <p14:creationId xmlns:p14="http://schemas.microsoft.com/office/powerpoint/2010/main" val="9859621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Copyright © 2005 M. E. Kabay.                                                            All rights reserved.</a:t>
            </a:r>
          </a:p>
        </p:txBody>
      </p:sp>
      <p:sp>
        <p:nvSpPr>
          <p:cNvPr id="5" name="Rectangle 7"/>
          <p:cNvSpPr>
            <a:spLocks noGrp="1" noChangeArrowheads="1"/>
          </p:cNvSpPr>
          <p:nvPr>
            <p:ph type="sldNum" sz="quarter" idx="5"/>
          </p:nvPr>
        </p:nvSpPr>
        <p:spPr>
          <a:ln/>
        </p:spPr>
        <p:txBody>
          <a:bodyPr/>
          <a:lstStyle/>
          <a:p>
            <a:fld id="{04ADED71-863B-4562-9C31-0BE8AC179A79}" type="slidenum">
              <a:rPr lang="en-US"/>
              <a:pPr/>
              <a:t>23</a:t>
            </a:fld>
            <a:endParaRPr lang="en-US" sz="1400" dirty="0">
              <a:latin typeface="Times New Roman" charset="0"/>
            </a:endParaRPr>
          </a:p>
        </p:txBody>
      </p:sp>
      <p:sp>
        <p:nvSpPr>
          <p:cNvPr id="1271810" name="Rectangle 2"/>
          <p:cNvSpPr>
            <a:spLocks noGrp="1" noRot="1" noChangeAspect="1" noChangeArrowheads="1" noTextEdit="1"/>
          </p:cNvSpPr>
          <p:nvPr>
            <p:ph type="sldImg"/>
          </p:nvPr>
        </p:nvSpPr>
        <p:spPr>
          <a:ln/>
        </p:spPr>
      </p:sp>
      <p:sp>
        <p:nvSpPr>
          <p:cNvPr id="1271811" name="Rectangle 3"/>
          <p:cNvSpPr>
            <a:spLocks noGrp="1" noChangeArrowheads="1"/>
          </p:cNvSpPr>
          <p:nvPr>
            <p:ph type="body" idx="1"/>
          </p:nvPr>
        </p:nvSpPr>
        <p:spPr>
          <a:ln>
            <a:headEnd/>
            <a:tailEnd/>
          </a:ln>
        </p:spPr>
        <p:txBody>
          <a:bodyPr/>
          <a:lstStyle/>
          <a:p>
            <a:endParaRPr lang="en-US" dirty="0"/>
          </a:p>
        </p:txBody>
      </p:sp>
    </p:spTree>
    <p:extLst>
      <p:ext uri="{BB962C8B-B14F-4D97-AF65-F5344CB8AC3E}">
        <p14:creationId xmlns:p14="http://schemas.microsoft.com/office/powerpoint/2010/main" val="31401144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Copyright © 2005 M. E. Kabay.                                                            All rights reserved.</a:t>
            </a:r>
          </a:p>
        </p:txBody>
      </p:sp>
      <p:sp>
        <p:nvSpPr>
          <p:cNvPr id="5" name="Rectangle 7"/>
          <p:cNvSpPr>
            <a:spLocks noGrp="1" noChangeArrowheads="1"/>
          </p:cNvSpPr>
          <p:nvPr>
            <p:ph type="sldNum" sz="quarter" idx="5"/>
          </p:nvPr>
        </p:nvSpPr>
        <p:spPr>
          <a:ln/>
        </p:spPr>
        <p:txBody>
          <a:bodyPr/>
          <a:lstStyle/>
          <a:p>
            <a:fld id="{2DB70A8E-5205-4759-967C-8F3EB7E21637}" type="slidenum">
              <a:rPr lang="en-US"/>
              <a:pPr/>
              <a:t>24</a:t>
            </a:fld>
            <a:endParaRPr lang="en-US" sz="1400" dirty="0">
              <a:latin typeface="Times New Roman" charset="0"/>
            </a:endParaRPr>
          </a:p>
        </p:txBody>
      </p:sp>
      <p:sp>
        <p:nvSpPr>
          <p:cNvPr id="1272834" name="Rectangle 2"/>
          <p:cNvSpPr>
            <a:spLocks noGrp="1" noRot="1" noChangeAspect="1" noChangeArrowheads="1" noTextEdit="1"/>
          </p:cNvSpPr>
          <p:nvPr>
            <p:ph type="sldImg"/>
          </p:nvPr>
        </p:nvSpPr>
        <p:spPr>
          <a:ln/>
        </p:spPr>
      </p:sp>
      <p:sp>
        <p:nvSpPr>
          <p:cNvPr id="1272835" name="Rectangle 3"/>
          <p:cNvSpPr>
            <a:spLocks noGrp="1" noChangeArrowheads="1"/>
          </p:cNvSpPr>
          <p:nvPr>
            <p:ph type="body" idx="1"/>
          </p:nvPr>
        </p:nvSpPr>
        <p:spPr>
          <a:ln>
            <a:headEnd/>
            <a:tailEnd/>
          </a:ln>
        </p:spPr>
        <p:txBody>
          <a:bodyPr/>
          <a:lstStyle/>
          <a:p>
            <a:endParaRPr lang="en-US" dirty="0"/>
          </a:p>
        </p:txBody>
      </p:sp>
    </p:spTree>
    <p:extLst>
      <p:ext uri="{BB962C8B-B14F-4D97-AF65-F5344CB8AC3E}">
        <p14:creationId xmlns:p14="http://schemas.microsoft.com/office/powerpoint/2010/main" val="28042686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Copyright © 2005 M. E. Kabay.                                                            All rights reserved.</a:t>
            </a:r>
          </a:p>
        </p:txBody>
      </p:sp>
      <p:sp>
        <p:nvSpPr>
          <p:cNvPr id="5" name="Rectangle 7"/>
          <p:cNvSpPr>
            <a:spLocks noGrp="1" noChangeArrowheads="1"/>
          </p:cNvSpPr>
          <p:nvPr>
            <p:ph type="sldNum" sz="quarter" idx="5"/>
          </p:nvPr>
        </p:nvSpPr>
        <p:spPr>
          <a:ln/>
        </p:spPr>
        <p:txBody>
          <a:bodyPr/>
          <a:lstStyle/>
          <a:p>
            <a:fld id="{F0DD5606-FA74-4705-9F2F-1F2124342992}" type="slidenum">
              <a:rPr lang="en-US"/>
              <a:pPr/>
              <a:t>25</a:t>
            </a:fld>
            <a:endParaRPr lang="en-US" sz="1400" dirty="0">
              <a:latin typeface="Times New Roman" charset="0"/>
            </a:endParaRPr>
          </a:p>
        </p:txBody>
      </p:sp>
      <p:sp>
        <p:nvSpPr>
          <p:cNvPr id="1310722" name="Rectangle 2"/>
          <p:cNvSpPr>
            <a:spLocks noGrp="1" noRot="1" noChangeAspect="1" noChangeArrowheads="1" noTextEdit="1"/>
          </p:cNvSpPr>
          <p:nvPr>
            <p:ph type="sldImg"/>
          </p:nvPr>
        </p:nvSpPr>
        <p:spPr>
          <a:ln/>
        </p:spPr>
      </p:sp>
      <p:sp>
        <p:nvSpPr>
          <p:cNvPr id="1310723" name="Rectangle 3"/>
          <p:cNvSpPr>
            <a:spLocks noGrp="1" noChangeArrowheads="1"/>
          </p:cNvSpPr>
          <p:nvPr>
            <p:ph type="body" idx="1"/>
          </p:nvPr>
        </p:nvSpPr>
        <p:spPr>
          <a:ln>
            <a:headEnd/>
            <a:tailEnd/>
          </a:ln>
        </p:spPr>
        <p:txBody>
          <a:bodyPr/>
          <a:lstStyle/>
          <a:p>
            <a:endParaRPr lang="en-US" dirty="0"/>
          </a:p>
        </p:txBody>
      </p:sp>
    </p:spTree>
    <p:extLst>
      <p:ext uri="{BB962C8B-B14F-4D97-AF65-F5344CB8AC3E}">
        <p14:creationId xmlns:p14="http://schemas.microsoft.com/office/powerpoint/2010/main" val="3553837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Copyright © 2005 M. E. Kabay.                                                            All rights reserved.</a:t>
            </a:r>
          </a:p>
        </p:txBody>
      </p:sp>
      <p:sp>
        <p:nvSpPr>
          <p:cNvPr id="5" name="Rectangle 7"/>
          <p:cNvSpPr>
            <a:spLocks noGrp="1" noChangeArrowheads="1"/>
          </p:cNvSpPr>
          <p:nvPr>
            <p:ph type="sldNum" sz="quarter" idx="5"/>
          </p:nvPr>
        </p:nvSpPr>
        <p:spPr>
          <a:ln/>
        </p:spPr>
        <p:txBody>
          <a:bodyPr/>
          <a:lstStyle/>
          <a:p>
            <a:fld id="{3FD2A83C-C339-4A7C-9AF0-057579F78B8B}" type="slidenum">
              <a:rPr lang="en-US"/>
              <a:pPr/>
              <a:t>26</a:t>
            </a:fld>
            <a:endParaRPr lang="en-US" sz="1400" dirty="0">
              <a:latin typeface="Times New Roman" charset="0"/>
            </a:endParaRPr>
          </a:p>
        </p:txBody>
      </p:sp>
      <p:sp>
        <p:nvSpPr>
          <p:cNvPr id="1273858" name="Rectangle 2"/>
          <p:cNvSpPr>
            <a:spLocks noGrp="1" noRot="1" noChangeAspect="1" noChangeArrowheads="1" noTextEdit="1"/>
          </p:cNvSpPr>
          <p:nvPr>
            <p:ph type="sldImg"/>
          </p:nvPr>
        </p:nvSpPr>
        <p:spPr>
          <a:ln/>
        </p:spPr>
      </p:sp>
      <p:sp>
        <p:nvSpPr>
          <p:cNvPr id="1273859" name="Rectangle 3"/>
          <p:cNvSpPr>
            <a:spLocks noGrp="1" noChangeArrowheads="1"/>
          </p:cNvSpPr>
          <p:nvPr>
            <p:ph type="body" idx="1"/>
          </p:nvPr>
        </p:nvSpPr>
        <p:spPr>
          <a:ln>
            <a:headEnd/>
            <a:tailEnd/>
          </a:ln>
        </p:spPr>
        <p:txBody>
          <a:bodyPr/>
          <a:lstStyle/>
          <a:p>
            <a:endParaRPr lang="en-US" dirty="0"/>
          </a:p>
        </p:txBody>
      </p:sp>
    </p:spTree>
    <p:extLst>
      <p:ext uri="{BB962C8B-B14F-4D97-AF65-F5344CB8AC3E}">
        <p14:creationId xmlns:p14="http://schemas.microsoft.com/office/powerpoint/2010/main" val="10441277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Copyright © 2005 M. E. Kabay.                                                            All rights reserved.</a:t>
            </a:r>
          </a:p>
        </p:txBody>
      </p:sp>
      <p:sp>
        <p:nvSpPr>
          <p:cNvPr id="5" name="Rectangle 7"/>
          <p:cNvSpPr>
            <a:spLocks noGrp="1" noChangeArrowheads="1"/>
          </p:cNvSpPr>
          <p:nvPr>
            <p:ph type="sldNum" sz="quarter" idx="5"/>
          </p:nvPr>
        </p:nvSpPr>
        <p:spPr>
          <a:ln/>
        </p:spPr>
        <p:txBody>
          <a:bodyPr/>
          <a:lstStyle/>
          <a:p>
            <a:fld id="{F31CDF5D-22B7-4ABB-ABD7-640702C4323C}" type="slidenum">
              <a:rPr lang="en-US"/>
              <a:pPr/>
              <a:t>27</a:t>
            </a:fld>
            <a:endParaRPr lang="en-US" sz="1400" dirty="0">
              <a:latin typeface="Times New Roman" charset="0"/>
            </a:endParaRPr>
          </a:p>
        </p:txBody>
      </p:sp>
      <p:sp>
        <p:nvSpPr>
          <p:cNvPr id="1274882" name="Rectangle 2"/>
          <p:cNvSpPr>
            <a:spLocks noGrp="1" noRot="1" noChangeAspect="1" noChangeArrowheads="1" noTextEdit="1"/>
          </p:cNvSpPr>
          <p:nvPr>
            <p:ph type="sldImg"/>
          </p:nvPr>
        </p:nvSpPr>
        <p:spPr>
          <a:ln/>
        </p:spPr>
      </p:sp>
      <p:sp>
        <p:nvSpPr>
          <p:cNvPr id="1274883" name="Rectangle 3"/>
          <p:cNvSpPr>
            <a:spLocks noGrp="1" noChangeArrowheads="1"/>
          </p:cNvSpPr>
          <p:nvPr>
            <p:ph type="body" idx="1"/>
          </p:nvPr>
        </p:nvSpPr>
        <p:spPr>
          <a:ln>
            <a:headEnd/>
            <a:tailEnd/>
          </a:ln>
        </p:spPr>
        <p:txBody>
          <a:bodyPr/>
          <a:lstStyle/>
          <a:p>
            <a:endParaRPr lang="en-US" dirty="0"/>
          </a:p>
        </p:txBody>
      </p:sp>
    </p:spTree>
    <p:extLst>
      <p:ext uri="{BB962C8B-B14F-4D97-AF65-F5344CB8AC3E}">
        <p14:creationId xmlns:p14="http://schemas.microsoft.com/office/powerpoint/2010/main" val="30897354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Copyright © 2005 M. E. Kabay.                                                            All rights reserved.</a:t>
            </a:r>
          </a:p>
        </p:txBody>
      </p:sp>
      <p:sp>
        <p:nvSpPr>
          <p:cNvPr id="5" name="Rectangle 7"/>
          <p:cNvSpPr>
            <a:spLocks noGrp="1" noChangeArrowheads="1"/>
          </p:cNvSpPr>
          <p:nvPr>
            <p:ph type="sldNum" sz="quarter" idx="5"/>
          </p:nvPr>
        </p:nvSpPr>
        <p:spPr>
          <a:ln/>
        </p:spPr>
        <p:txBody>
          <a:bodyPr/>
          <a:lstStyle/>
          <a:p>
            <a:fld id="{AEC33D00-6671-463E-BF8A-B9076961126D}" type="slidenum">
              <a:rPr lang="en-US"/>
              <a:pPr/>
              <a:t>28</a:t>
            </a:fld>
            <a:endParaRPr lang="en-US" sz="1400" dirty="0">
              <a:latin typeface="Times New Roman" charset="0"/>
            </a:endParaRPr>
          </a:p>
        </p:txBody>
      </p:sp>
      <p:sp>
        <p:nvSpPr>
          <p:cNvPr id="1275906" name="Rectangle 2"/>
          <p:cNvSpPr>
            <a:spLocks noGrp="1" noRot="1" noChangeAspect="1" noChangeArrowheads="1" noTextEdit="1"/>
          </p:cNvSpPr>
          <p:nvPr>
            <p:ph type="sldImg"/>
          </p:nvPr>
        </p:nvSpPr>
        <p:spPr>
          <a:ln/>
        </p:spPr>
      </p:sp>
      <p:sp>
        <p:nvSpPr>
          <p:cNvPr id="1275907" name="Rectangle 3"/>
          <p:cNvSpPr>
            <a:spLocks noGrp="1" noChangeArrowheads="1"/>
          </p:cNvSpPr>
          <p:nvPr>
            <p:ph type="body" idx="1"/>
          </p:nvPr>
        </p:nvSpPr>
        <p:spPr>
          <a:ln>
            <a:headEnd/>
            <a:tailEnd/>
          </a:ln>
        </p:spPr>
        <p:txBody>
          <a:bodyPr/>
          <a:lstStyle/>
          <a:p>
            <a:endParaRPr lang="en-US" dirty="0"/>
          </a:p>
        </p:txBody>
      </p:sp>
    </p:spTree>
    <p:extLst>
      <p:ext uri="{BB962C8B-B14F-4D97-AF65-F5344CB8AC3E}">
        <p14:creationId xmlns:p14="http://schemas.microsoft.com/office/powerpoint/2010/main" val="41288917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Copyright © 2005 M. E. Kabay.                                                            All rights reserved.</a:t>
            </a:r>
          </a:p>
        </p:txBody>
      </p:sp>
      <p:sp>
        <p:nvSpPr>
          <p:cNvPr id="5" name="Rectangle 7"/>
          <p:cNvSpPr>
            <a:spLocks noGrp="1" noChangeArrowheads="1"/>
          </p:cNvSpPr>
          <p:nvPr>
            <p:ph type="sldNum" sz="quarter" idx="5"/>
          </p:nvPr>
        </p:nvSpPr>
        <p:spPr>
          <a:ln/>
        </p:spPr>
        <p:txBody>
          <a:bodyPr/>
          <a:lstStyle/>
          <a:p>
            <a:fld id="{AD06E55C-2170-45D6-B958-D253D04233D7}" type="slidenum">
              <a:rPr lang="en-US"/>
              <a:pPr/>
              <a:t>29</a:t>
            </a:fld>
            <a:endParaRPr lang="en-US" sz="1400" dirty="0">
              <a:latin typeface="Times New Roman" charset="0"/>
            </a:endParaRPr>
          </a:p>
        </p:txBody>
      </p:sp>
      <p:sp>
        <p:nvSpPr>
          <p:cNvPr id="1277954" name="Rectangle 2"/>
          <p:cNvSpPr>
            <a:spLocks noGrp="1" noRot="1" noChangeAspect="1" noChangeArrowheads="1" noTextEdit="1"/>
          </p:cNvSpPr>
          <p:nvPr>
            <p:ph type="sldImg"/>
          </p:nvPr>
        </p:nvSpPr>
        <p:spPr>
          <a:ln/>
        </p:spPr>
      </p:sp>
      <p:sp>
        <p:nvSpPr>
          <p:cNvPr id="1277955" name="Rectangle 3"/>
          <p:cNvSpPr>
            <a:spLocks noGrp="1" noChangeArrowheads="1"/>
          </p:cNvSpPr>
          <p:nvPr>
            <p:ph type="body" idx="1"/>
          </p:nvPr>
        </p:nvSpPr>
        <p:spPr>
          <a:ln>
            <a:headEnd/>
            <a:tailEnd/>
          </a:ln>
        </p:spPr>
        <p:txBody>
          <a:bodyPr/>
          <a:lstStyle/>
          <a:p>
            <a:endParaRPr lang="en-US" dirty="0"/>
          </a:p>
        </p:txBody>
      </p:sp>
    </p:spTree>
    <p:extLst>
      <p:ext uri="{BB962C8B-B14F-4D97-AF65-F5344CB8AC3E}">
        <p14:creationId xmlns:p14="http://schemas.microsoft.com/office/powerpoint/2010/main" val="731940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Copyright © 2005 M. E. Kabay.                                                            All rights reserved.</a:t>
            </a:r>
          </a:p>
        </p:txBody>
      </p:sp>
      <p:sp>
        <p:nvSpPr>
          <p:cNvPr id="5" name="Rectangle 7"/>
          <p:cNvSpPr>
            <a:spLocks noGrp="1" noChangeArrowheads="1"/>
          </p:cNvSpPr>
          <p:nvPr>
            <p:ph type="sldNum" sz="quarter" idx="5"/>
          </p:nvPr>
        </p:nvSpPr>
        <p:spPr>
          <a:ln/>
        </p:spPr>
        <p:txBody>
          <a:bodyPr/>
          <a:lstStyle/>
          <a:p>
            <a:fld id="{023C57C7-D08C-4215-A4D1-D7E1B2828C74}" type="slidenum">
              <a:rPr lang="en-US"/>
              <a:pPr/>
              <a:t>3</a:t>
            </a:fld>
            <a:endParaRPr lang="en-US" sz="1400" dirty="0">
              <a:latin typeface="Times New Roman" charset="0"/>
            </a:endParaRPr>
          </a:p>
        </p:txBody>
      </p:sp>
      <p:sp>
        <p:nvSpPr>
          <p:cNvPr id="1311746" name="Rectangle 2"/>
          <p:cNvSpPr>
            <a:spLocks noGrp="1" noRot="1" noChangeAspect="1" noChangeArrowheads="1" noTextEdit="1"/>
          </p:cNvSpPr>
          <p:nvPr>
            <p:ph type="sldImg"/>
          </p:nvPr>
        </p:nvSpPr>
        <p:spPr>
          <a:ln/>
        </p:spPr>
      </p:sp>
      <p:sp>
        <p:nvSpPr>
          <p:cNvPr id="1311747" name="Rectangle 3"/>
          <p:cNvSpPr>
            <a:spLocks noGrp="1" noChangeArrowheads="1"/>
          </p:cNvSpPr>
          <p:nvPr>
            <p:ph type="body" idx="1"/>
          </p:nvPr>
        </p:nvSpPr>
        <p:spPr>
          <a:ln>
            <a:headEnd/>
            <a:tailEnd/>
          </a:ln>
        </p:spPr>
        <p:txBody>
          <a:bodyPr/>
          <a:lstStyle/>
          <a:p>
            <a:endParaRPr lang="en-US" dirty="0"/>
          </a:p>
        </p:txBody>
      </p:sp>
    </p:spTree>
    <p:extLst>
      <p:ext uri="{BB962C8B-B14F-4D97-AF65-F5344CB8AC3E}">
        <p14:creationId xmlns:p14="http://schemas.microsoft.com/office/powerpoint/2010/main" val="37155416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Copyright © 2005 M. E. Kabay.                                                            All rights reserved.</a:t>
            </a:r>
          </a:p>
        </p:txBody>
      </p:sp>
      <p:sp>
        <p:nvSpPr>
          <p:cNvPr id="5" name="Rectangle 7"/>
          <p:cNvSpPr>
            <a:spLocks noGrp="1" noChangeArrowheads="1"/>
          </p:cNvSpPr>
          <p:nvPr>
            <p:ph type="sldNum" sz="quarter" idx="5"/>
          </p:nvPr>
        </p:nvSpPr>
        <p:spPr>
          <a:ln/>
        </p:spPr>
        <p:txBody>
          <a:bodyPr/>
          <a:lstStyle/>
          <a:p>
            <a:fld id="{E968276B-E518-4D0B-8432-538843D29B0B}" type="slidenum">
              <a:rPr lang="en-US"/>
              <a:pPr/>
              <a:t>30</a:t>
            </a:fld>
            <a:endParaRPr lang="en-US" sz="1400" dirty="0">
              <a:latin typeface="Times New Roman" charset="0"/>
            </a:endParaRPr>
          </a:p>
        </p:txBody>
      </p:sp>
      <p:sp>
        <p:nvSpPr>
          <p:cNvPr id="1297410" name="Rectangle 2"/>
          <p:cNvSpPr>
            <a:spLocks noGrp="1" noRot="1" noChangeAspect="1" noChangeArrowheads="1" noTextEdit="1"/>
          </p:cNvSpPr>
          <p:nvPr>
            <p:ph type="sldImg"/>
          </p:nvPr>
        </p:nvSpPr>
        <p:spPr>
          <a:ln/>
        </p:spPr>
      </p:sp>
      <p:sp>
        <p:nvSpPr>
          <p:cNvPr id="1297411" name="Rectangle 3"/>
          <p:cNvSpPr>
            <a:spLocks noGrp="1" noChangeArrowheads="1"/>
          </p:cNvSpPr>
          <p:nvPr>
            <p:ph type="body" idx="1"/>
          </p:nvPr>
        </p:nvSpPr>
        <p:spPr>
          <a:ln>
            <a:headEnd/>
            <a:tailEnd/>
          </a:ln>
        </p:spPr>
        <p:txBody>
          <a:bodyPr/>
          <a:lstStyle/>
          <a:p>
            <a:endParaRPr lang="en-US" dirty="0"/>
          </a:p>
        </p:txBody>
      </p:sp>
    </p:spTree>
    <p:extLst>
      <p:ext uri="{BB962C8B-B14F-4D97-AF65-F5344CB8AC3E}">
        <p14:creationId xmlns:p14="http://schemas.microsoft.com/office/powerpoint/2010/main" val="34668124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Copyright © 2005 M. E. Kabay.                                                            All rights reserved.</a:t>
            </a:r>
          </a:p>
        </p:txBody>
      </p:sp>
      <p:sp>
        <p:nvSpPr>
          <p:cNvPr id="5" name="Rectangle 7"/>
          <p:cNvSpPr>
            <a:spLocks noGrp="1" noChangeArrowheads="1"/>
          </p:cNvSpPr>
          <p:nvPr>
            <p:ph type="sldNum" sz="quarter" idx="5"/>
          </p:nvPr>
        </p:nvSpPr>
        <p:spPr>
          <a:ln/>
        </p:spPr>
        <p:txBody>
          <a:bodyPr/>
          <a:lstStyle/>
          <a:p>
            <a:fld id="{1453FEF0-DF58-493C-8F10-C3B844AE562D}" type="slidenum">
              <a:rPr lang="en-US"/>
              <a:pPr/>
              <a:t>31</a:t>
            </a:fld>
            <a:endParaRPr lang="en-US" sz="1400" dirty="0">
              <a:latin typeface="Times New Roman" charset="0"/>
            </a:endParaRPr>
          </a:p>
        </p:txBody>
      </p:sp>
      <p:sp>
        <p:nvSpPr>
          <p:cNvPr id="1062914" name="Rectangle 2"/>
          <p:cNvSpPr>
            <a:spLocks noGrp="1" noRot="1" noChangeAspect="1" noChangeArrowheads="1" noTextEdit="1"/>
          </p:cNvSpPr>
          <p:nvPr>
            <p:ph type="sldImg"/>
          </p:nvPr>
        </p:nvSpPr>
        <p:spPr>
          <a:ln/>
        </p:spPr>
      </p:sp>
      <p:sp>
        <p:nvSpPr>
          <p:cNvPr id="1062915" name="Rectangle 3"/>
          <p:cNvSpPr>
            <a:spLocks noGrp="1" noChangeArrowheads="1"/>
          </p:cNvSpPr>
          <p:nvPr>
            <p:ph type="body" idx="1"/>
          </p:nvPr>
        </p:nvSpPr>
        <p:spPr>
          <a:ln>
            <a:headEnd/>
            <a:tailEnd/>
          </a:ln>
        </p:spPr>
        <p:txBody>
          <a:bodyPr/>
          <a:lstStyle/>
          <a:p>
            <a:endParaRPr lang="en-US" dirty="0"/>
          </a:p>
        </p:txBody>
      </p:sp>
    </p:spTree>
    <p:extLst>
      <p:ext uri="{BB962C8B-B14F-4D97-AF65-F5344CB8AC3E}">
        <p14:creationId xmlns:p14="http://schemas.microsoft.com/office/powerpoint/2010/main" val="21406396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Copyright © 2005 M. E. Kabay.                                                            All rights reserved.</a:t>
            </a:r>
          </a:p>
        </p:txBody>
      </p:sp>
      <p:sp>
        <p:nvSpPr>
          <p:cNvPr id="5" name="Rectangle 7"/>
          <p:cNvSpPr>
            <a:spLocks noGrp="1" noChangeArrowheads="1"/>
          </p:cNvSpPr>
          <p:nvPr>
            <p:ph type="sldNum" sz="quarter" idx="5"/>
          </p:nvPr>
        </p:nvSpPr>
        <p:spPr>
          <a:ln/>
        </p:spPr>
        <p:txBody>
          <a:bodyPr/>
          <a:lstStyle/>
          <a:p>
            <a:fld id="{A1D4853E-B771-4BC9-8517-7F1159DA2ED9}" type="slidenum">
              <a:rPr lang="en-US"/>
              <a:pPr/>
              <a:t>32</a:t>
            </a:fld>
            <a:endParaRPr lang="en-US" sz="1400" dirty="0">
              <a:latin typeface="Times New Roman" charset="0"/>
            </a:endParaRPr>
          </a:p>
        </p:txBody>
      </p:sp>
      <p:sp>
        <p:nvSpPr>
          <p:cNvPr id="1219586" name="Rectangle 2"/>
          <p:cNvSpPr>
            <a:spLocks noGrp="1" noRot="1" noChangeAspect="1" noChangeArrowheads="1" noTextEdit="1"/>
          </p:cNvSpPr>
          <p:nvPr>
            <p:ph type="sldImg"/>
          </p:nvPr>
        </p:nvSpPr>
        <p:spPr>
          <a:ln/>
        </p:spPr>
      </p:sp>
      <p:sp>
        <p:nvSpPr>
          <p:cNvPr id="1219587" name="Rectangle 3"/>
          <p:cNvSpPr>
            <a:spLocks noGrp="1" noChangeArrowheads="1"/>
          </p:cNvSpPr>
          <p:nvPr>
            <p:ph type="body" idx="1"/>
          </p:nvPr>
        </p:nvSpPr>
        <p:spPr>
          <a:ln>
            <a:headEnd/>
            <a:tailEnd/>
          </a:ln>
        </p:spPr>
        <p:txBody>
          <a:bodyPr/>
          <a:lstStyle/>
          <a:p>
            <a:endParaRPr lang="en-US" dirty="0"/>
          </a:p>
        </p:txBody>
      </p:sp>
    </p:spTree>
    <p:extLst>
      <p:ext uri="{BB962C8B-B14F-4D97-AF65-F5344CB8AC3E}">
        <p14:creationId xmlns:p14="http://schemas.microsoft.com/office/powerpoint/2010/main" val="12098417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Copyright © 2005 M. E. Kabay.                                                            All rights reserved.</a:t>
            </a:r>
          </a:p>
        </p:txBody>
      </p:sp>
      <p:sp>
        <p:nvSpPr>
          <p:cNvPr id="5" name="Rectangle 7"/>
          <p:cNvSpPr>
            <a:spLocks noGrp="1" noChangeArrowheads="1"/>
          </p:cNvSpPr>
          <p:nvPr>
            <p:ph type="sldNum" sz="quarter" idx="5"/>
          </p:nvPr>
        </p:nvSpPr>
        <p:spPr>
          <a:ln/>
        </p:spPr>
        <p:txBody>
          <a:bodyPr/>
          <a:lstStyle/>
          <a:p>
            <a:fld id="{0BF9D5B1-7B1F-46FF-A022-8BF3C9AAAACB}" type="slidenum">
              <a:rPr lang="en-US"/>
              <a:pPr/>
              <a:t>33</a:t>
            </a:fld>
            <a:endParaRPr lang="en-US" sz="1400" dirty="0">
              <a:latin typeface="Times New Roman" charset="0"/>
            </a:endParaRPr>
          </a:p>
        </p:txBody>
      </p:sp>
      <p:sp>
        <p:nvSpPr>
          <p:cNvPr id="743426" name="Rectangle 2"/>
          <p:cNvSpPr>
            <a:spLocks noGrp="1" noRot="1" noChangeAspect="1" noChangeArrowheads="1" noTextEdit="1"/>
          </p:cNvSpPr>
          <p:nvPr>
            <p:ph type="sldImg"/>
          </p:nvPr>
        </p:nvSpPr>
        <p:spPr>
          <a:ln/>
        </p:spPr>
      </p:sp>
      <p:sp>
        <p:nvSpPr>
          <p:cNvPr id="743427" name="Rectangle 3"/>
          <p:cNvSpPr>
            <a:spLocks noGrp="1" noChangeArrowheads="1"/>
          </p:cNvSpPr>
          <p:nvPr>
            <p:ph type="body" idx="1"/>
          </p:nvPr>
        </p:nvSpPr>
        <p:spPr>
          <a:ln>
            <a:headEnd/>
            <a:tailEnd/>
          </a:ln>
        </p:spPr>
        <p:txBody>
          <a:bodyPr/>
          <a:lstStyle/>
          <a:p>
            <a:endParaRPr lang="en-US" dirty="0"/>
          </a:p>
        </p:txBody>
      </p:sp>
    </p:spTree>
    <p:extLst>
      <p:ext uri="{BB962C8B-B14F-4D97-AF65-F5344CB8AC3E}">
        <p14:creationId xmlns:p14="http://schemas.microsoft.com/office/powerpoint/2010/main" val="1198794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Copyright © 2005 M. E. Kabay.                                                            All rights reserved.</a:t>
            </a:r>
          </a:p>
        </p:txBody>
      </p:sp>
      <p:sp>
        <p:nvSpPr>
          <p:cNvPr id="5" name="Rectangle 7"/>
          <p:cNvSpPr>
            <a:spLocks noGrp="1" noChangeArrowheads="1"/>
          </p:cNvSpPr>
          <p:nvPr>
            <p:ph type="sldNum" sz="quarter" idx="5"/>
          </p:nvPr>
        </p:nvSpPr>
        <p:spPr>
          <a:ln/>
        </p:spPr>
        <p:txBody>
          <a:bodyPr/>
          <a:lstStyle/>
          <a:p>
            <a:fld id="{4B2CC72F-7312-4D06-9E1E-CC5DD64C3053}" type="slidenum">
              <a:rPr lang="en-US"/>
              <a:pPr/>
              <a:t>4</a:t>
            </a:fld>
            <a:endParaRPr lang="en-US" sz="1400" dirty="0">
              <a:latin typeface="Times New Roman" charset="0"/>
            </a:endParaRPr>
          </a:p>
        </p:txBody>
      </p:sp>
      <p:sp>
        <p:nvSpPr>
          <p:cNvPr id="1303554" name="Rectangle 2"/>
          <p:cNvSpPr>
            <a:spLocks noGrp="1" noRot="1" noChangeAspect="1" noChangeArrowheads="1" noTextEdit="1"/>
          </p:cNvSpPr>
          <p:nvPr>
            <p:ph type="sldImg"/>
          </p:nvPr>
        </p:nvSpPr>
        <p:spPr>
          <a:ln/>
        </p:spPr>
      </p:sp>
      <p:sp>
        <p:nvSpPr>
          <p:cNvPr id="1303555" name="Rectangle 3"/>
          <p:cNvSpPr>
            <a:spLocks noGrp="1" noChangeArrowheads="1"/>
          </p:cNvSpPr>
          <p:nvPr>
            <p:ph type="body" idx="1"/>
          </p:nvPr>
        </p:nvSpPr>
        <p:spPr>
          <a:ln>
            <a:headEnd/>
            <a:tailEnd/>
          </a:ln>
        </p:spPr>
        <p:txBody>
          <a:bodyPr/>
          <a:lstStyle/>
          <a:p>
            <a:endParaRPr lang="en-US" dirty="0"/>
          </a:p>
        </p:txBody>
      </p:sp>
    </p:spTree>
    <p:extLst>
      <p:ext uri="{BB962C8B-B14F-4D97-AF65-F5344CB8AC3E}">
        <p14:creationId xmlns:p14="http://schemas.microsoft.com/office/powerpoint/2010/main" val="2969821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Copyright © 2005 M. E. Kabay.                                                            All rights reserved.</a:t>
            </a:r>
          </a:p>
        </p:txBody>
      </p:sp>
      <p:sp>
        <p:nvSpPr>
          <p:cNvPr id="5" name="Rectangle 7"/>
          <p:cNvSpPr>
            <a:spLocks noGrp="1" noChangeArrowheads="1"/>
          </p:cNvSpPr>
          <p:nvPr>
            <p:ph type="sldNum" sz="quarter" idx="5"/>
          </p:nvPr>
        </p:nvSpPr>
        <p:spPr>
          <a:ln/>
        </p:spPr>
        <p:txBody>
          <a:bodyPr/>
          <a:lstStyle/>
          <a:p>
            <a:fld id="{833CA9F6-890D-40FE-9863-1A00FF31A5E8}" type="slidenum">
              <a:rPr lang="en-US"/>
              <a:pPr/>
              <a:t>5</a:t>
            </a:fld>
            <a:endParaRPr lang="en-US" sz="1400" dirty="0">
              <a:latin typeface="Times New Roman" charset="0"/>
            </a:endParaRPr>
          </a:p>
        </p:txBody>
      </p:sp>
      <p:sp>
        <p:nvSpPr>
          <p:cNvPr id="1257474" name="Rectangle 2"/>
          <p:cNvSpPr>
            <a:spLocks noGrp="1" noRot="1" noChangeAspect="1" noChangeArrowheads="1" noTextEdit="1"/>
          </p:cNvSpPr>
          <p:nvPr>
            <p:ph type="sldImg"/>
          </p:nvPr>
        </p:nvSpPr>
        <p:spPr>
          <a:ln/>
        </p:spPr>
      </p:sp>
      <p:sp>
        <p:nvSpPr>
          <p:cNvPr id="1257475" name="Rectangle 3"/>
          <p:cNvSpPr>
            <a:spLocks noGrp="1" noChangeArrowheads="1"/>
          </p:cNvSpPr>
          <p:nvPr>
            <p:ph type="body" idx="1"/>
          </p:nvPr>
        </p:nvSpPr>
        <p:spPr>
          <a:ln>
            <a:headEnd/>
            <a:tailEnd/>
          </a:ln>
        </p:spPr>
        <p:txBody>
          <a:bodyPr/>
          <a:lstStyle/>
          <a:p>
            <a:endParaRPr lang="en-US" dirty="0"/>
          </a:p>
        </p:txBody>
      </p:sp>
    </p:spTree>
    <p:extLst>
      <p:ext uri="{BB962C8B-B14F-4D97-AF65-F5344CB8AC3E}">
        <p14:creationId xmlns:p14="http://schemas.microsoft.com/office/powerpoint/2010/main" val="539274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Copyright © 2005 M. E. Kabay.                                                            All rights reserved.</a:t>
            </a:r>
          </a:p>
        </p:txBody>
      </p:sp>
      <p:sp>
        <p:nvSpPr>
          <p:cNvPr id="5" name="Rectangle 7"/>
          <p:cNvSpPr>
            <a:spLocks noGrp="1" noChangeArrowheads="1"/>
          </p:cNvSpPr>
          <p:nvPr>
            <p:ph type="sldNum" sz="quarter" idx="5"/>
          </p:nvPr>
        </p:nvSpPr>
        <p:spPr>
          <a:ln/>
        </p:spPr>
        <p:txBody>
          <a:bodyPr/>
          <a:lstStyle/>
          <a:p>
            <a:fld id="{7B0A472D-9F61-4E45-AC86-E0A27E27C298}" type="slidenum">
              <a:rPr lang="en-US"/>
              <a:pPr/>
              <a:t>6</a:t>
            </a:fld>
            <a:endParaRPr lang="en-US" sz="1400" dirty="0">
              <a:latin typeface="Times New Roman" charset="0"/>
            </a:endParaRPr>
          </a:p>
        </p:txBody>
      </p:sp>
      <p:sp>
        <p:nvSpPr>
          <p:cNvPr id="1258498" name="Rectangle 2"/>
          <p:cNvSpPr>
            <a:spLocks noGrp="1" noRot="1" noChangeAspect="1" noChangeArrowheads="1" noTextEdit="1"/>
          </p:cNvSpPr>
          <p:nvPr>
            <p:ph type="sldImg"/>
          </p:nvPr>
        </p:nvSpPr>
        <p:spPr>
          <a:ln/>
        </p:spPr>
      </p:sp>
      <p:sp>
        <p:nvSpPr>
          <p:cNvPr id="1258499" name="Rectangle 3"/>
          <p:cNvSpPr>
            <a:spLocks noGrp="1" noChangeArrowheads="1"/>
          </p:cNvSpPr>
          <p:nvPr>
            <p:ph type="body" idx="1"/>
          </p:nvPr>
        </p:nvSpPr>
        <p:spPr>
          <a:ln>
            <a:headEnd/>
            <a:tailEnd/>
          </a:ln>
        </p:spPr>
        <p:txBody>
          <a:bodyPr/>
          <a:lstStyle/>
          <a:p>
            <a:endParaRPr lang="en-US" dirty="0"/>
          </a:p>
        </p:txBody>
      </p:sp>
    </p:spTree>
    <p:extLst>
      <p:ext uri="{BB962C8B-B14F-4D97-AF65-F5344CB8AC3E}">
        <p14:creationId xmlns:p14="http://schemas.microsoft.com/office/powerpoint/2010/main" val="2900449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Copyright © 2005 M. E. Kabay.                                                            All rights reserved.</a:t>
            </a:r>
          </a:p>
        </p:txBody>
      </p:sp>
      <p:sp>
        <p:nvSpPr>
          <p:cNvPr id="5" name="Rectangle 7"/>
          <p:cNvSpPr>
            <a:spLocks noGrp="1" noChangeArrowheads="1"/>
          </p:cNvSpPr>
          <p:nvPr>
            <p:ph type="sldNum" sz="quarter" idx="5"/>
          </p:nvPr>
        </p:nvSpPr>
        <p:spPr>
          <a:ln/>
        </p:spPr>
        <p:txBody>
          <a:bodyPr/>
          <a:lstStyle/>
          <a:p>
            <a:fld id="{C195F010-A90D-42AF-8F17-912A58B7B0E6}" type="slidenum">
              <a:rPr lang="en-US"/>
              <a:pPr/>
              <a:t>7</a:t>
            </a:fld>
            <a:endParaRPr lang="en-US" sz="1400" dirty="0">
              <a:latin typeface="Times New Roman" charset="0"/>
            </a:endParaRPr>
          </a:p>
        </p:txBody>
      </p:sp>
      <p:sp>
        <p:nvSpPr>
          <p:cNvPr id="1259522" name="Rectangle 2"/>
          <p:cNvSpPr>
            <a:spLocks noGrp="1" noRot="1" noChangeAspect="1" noChangeArrowheads="1" noTextEdit="1"/>
          </p:cNvSpPr>
          <p:nvPr>
            <p:ph type="sldImg"/>
          </p:nvPr>
        </p:nvSpPr>
        <p:spPr>
          <a:ln/>
        </p:spPr>
      </p:sp>
      <p:sp>
        <p:nvSpPr>
          <p:cNvPr id="1259523" name="Rectangle 3"/>
          <p:cNvSpPr>
            <a:spLocks noGrp="1" noChangeArrowheads="1"/>
          </p:cNvSpPr>
          <p:nvPr>
            <p:ph type="body" idx="1"/>
          </p:nvPr>
        </p:nvSpPr>
        <p:spPr>
          <a:ln>
            <a:headEnd/>
            <a:tailEnd/>
          </a:ln>
        </p:spPr>
        <p:txBody>
          <a:bodyPr/>
          <a:lstStyle/>
          <a:p>
            <a:endParaRPr lang="en-US" dirty="0"/>
          </a:p>
        </p:txBody>
      </p:sp>
    </p:spTree>
    <p:extLst>
      <p:ext uri="{BB962C8B-B14F-4D97-AF65-F5344CB8AC3E}">
        <p14:creationId xmlns:p14="http://schemas.microsoft.com/office/powerpoint/2010/main" val="1291760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Copyright © 2005 M. E. Kabay.                                                            All rights reserved.</a:t>
            </a:r>
          </a:p>
        </p:txBody>
      </p:sp>
      <p:sp>
        <p:nvSpPr>
          <p:cNvPr id="5" name="Rectangle 7"/>
          <p:cNvSpPr>
            <a:spLocks noGrp="1" noChangeArrowheads="1"/>
          </p:cNvSpPr>
          <p:nvPr>
            <p:ph type="sldNum" sz="quarter" idx="5"/>
          </p:nvPr>
        </p:nvSpPr>
        <p:spPr>
          <a:ln/>
        </p:spPr>
        <p:txBody>
          <a:bodyPr/>
          <a:lstStyle/>
          <a:p>
            <a:fld id="{4801047F-9B7D-46FF-B657-50EE88655ABC}" type="slidenum">
              <a:rPr lang="en-US"/>
              <a:pPr/>
              <a:t>8</a:t>
            </a:fld>
            <a:endParaRPr lang="en-US" sz="1400" dirty="0">
              <a:latin typeface="Times New Roman" charset="0"/>
            </a:endParaRPr>
          </a:p>
        </p:txBody>
      </p:sp>
      <p:sp>
        <p:nvSpPr>
          <p:cNvPr id="1260546" name="Rectangle 2"/>
          <p:cNvSpPr>
            <a:spLocks noGrp="1" noRot="1" noChangeAspect="1" noChangeArrowheads="1" noTextEdit="1"/>
          </p:cNvSpPr>
          <p:nvPr>
            <p:ph type="sldImg"/>
          </p:nvPr>
        </p:nvSpPr>
        <p:spPr>
          <a:ln/>
        </p:spPr>
      </p:sp>
      <p:sp>
        <p:nvSpPr>
          <p:cNvPr id="1260547" name="Rectangle 3"/>
          <p:cNvSpPr>
            <a:spLocks noGrp="1" noChangeArrowheads="1"/>
          </p:cNvSpPr>
          <p:nvPr>
            <p:ph type="body" idx="1"/>
          </p:nvPr>
        </p:nvSpPr>
        <p:spPr>
          <a:ln>
            <a:headEnd/>
            <a:tailEnd/>
          </a:ln>
        </p:spPr>
        <p:txBody>
          <a:bodyPr/>
          <a:lstStyle/>
          <a:p>
            <a:endParaRPr lang="en-US" dirty="0"/>
          </a:p>
        </p:txBody>
      </p:sp>
    </p:spTree>
    <p:extLst>
      <p:ext uri="{BB962C8B-B14F-4D97-AF65-F5344CB8AC3E}">
        <p14:creationId xmlns:p14="http://schemas.microsoft.com/office/powerpoint/2010/main" val="549313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Copyright © 2005 M. E. Kabay.                                                            All rights reserved.</a:t>
            </a:r>
          </a:p>
        </p:txBody>
      </p:sp>
      <p:sp>
        <p:nvSpPr>
          <p:cNvPr id="5" name="Rectangle 7"/>
          <p:cNvSpPr>
            <a:spLocks noGrp="1" noChangeArrowheads="1"/>
          </p:cNvSpPr>
          <p:nvPr>
            <p:ph type="sldNum" sz="quarter" idx="5"/>
          </p:nvPr>
        </p:nvSpPr>
        <p:spPr>
          <a:ln/>
        </p:spPr>
        <p:txBody>
          <a:bodyPr/>
          <a:lstStyle/>
          <a:p>
            <a:fld id="{97025870-1791-4728-BF9D-C017033FAD63}" type="slidenum">
              <a:rPr lang="en-US"/>
              <a:pPr/>
              <a:t>9</a:t>
            </a:fld>
            <a:endParaRPr lang="en-US" sz="1400" dirty="0">
              <a:latin typeface="Times New Roman" charset="0"/>
            </a:endParaRPr>
          </a:p>
        </p:txBody>
      </p:sp>
      <p:sp>
        <p:nvSpPr>
          <p:cNvPr id="1261570" name="Rectangle 2"/>
          <p:cNvSpPr>
            <a:spLocks noGrp="1" noRot="1" noChangeAspect="1" noChangeArrowheads="1" noTextEdit="1"/>
          </p:cNvSpPr>
          <p:nvPr>
            <p:ph type="sldImg"/>
          </p:nvPr>
        </p:nvSpPr>
        <p:spPr>
          <a:ln/>
        </p:spPr>
      </p:sp>
      <p:sp>
        <p:nvSpPr>
          <p:cNvPr id="1261571" name="Rectangle 3"/>
          <p:cNvSpPr>
            <a:spLocks noGrp="1" noChangeArrowheads="1"/>
          </p:cNvSpPr>
          <p:nvPr>
            <p:ph type="body" idx="1"/>
          </p:nvPr>
        </p:nvSpPr>
        <p:spPr>
          <a:ln>
            <a:headEnd/>
            <a:tailEnd/>
          </a:ln>
        </p:spPr>
        <p:txBody>
          <a:bodyPr/>
          <a:lstStyle/>
          <a:p>
            <a:endParaRPr lang="en-US" dirty="0"/>
          </a:p>
        </p:txBody>
      </p:sp>
    </p:spTree>
    <p:extLst>
      <p:ext uri="{BB962C8B-B14F-4D97-AF65-F5344CB8AC3E}">
        <p14:creationId xmlns:p14="http://schemas.microsoft.com/office/powerpoint/2010/main" val="662171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2700" y="152400"/>
            <a:ext cx="1790700" cy="6172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90600" y="152400"/>
            <a:ext cx="5219700" cy="6172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162800" cy="1143000"/>
          </a:xfrm>
        </p:spPr>
        <p:txBody>
          <a:bodyPr/>
          <a:lstStyle/>
          <a:p>
            <a:r>
              <a:rPr lang="en-US"/>
              <a:t>Click to edit Master title style</a:t>
            </a:r>
          </a:p>
        </p:txBody>
      </p:sp>
      <p:sp>
        <p:nvSpPr>
          <p:cNvPr id="3" name="Text Placeholder 2"/>
          <p:cNvSpPr>
            <a:spLocks noGrp="1"/>
          </p:cNvSpPr>
          <p:nvPr>
            <p:ph type="body" sz="half" idx="1"/>
          </p:nvPr>
        </p:nvSpPr>
        <p:spPr>
          <a:xfrm>
            <a:off x="990600" y="1676400"/>
            <a:ext cx="3505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3505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90600" y="1676400"/>
            <a:ext cx="3505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3505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AFD00"/>
        </a:solidFill>
        <a:effectLst/>
      </p:bgPr>
    </p:bg>
    <p:spTree>
      <p:nvGrpSpPr>
        <p:cNvPr id="1" name=""/>
        <p:cNvGrpSpPr/>
        <p:nvPr/>
      </p:nvGrpSpPr>
      <p:grpSpPr>
        <a:xfrm>
          <a:off x="0" y="0"/>
          <a:ext cx="0" cy="0"/>
          <a:chOff x="0" y="0"/>
          <a:chExt cx="0" cy="0"/>
        </a:xfrm>
      </p:grpSpPr>
      <p:sp>
        <p:nvSpPr>
          <p:cNvPr id="889858" name="Rectangle 2"/>
          <p:cNvSpPr>
            <a:spLocks noGrp="1" noChangeArrowheads="1"/>
          </p:cNvSpPr>
          <p:nvPr>
            <p:ph type="title"/>
          </p:nvPr>
        </p:nvSpPr>
        <p:spPr bwMode="auto">
          <a:xfrm>
            <a:off x="990600" y="152400"/>
            <a:ext cx="7162800" cy="1143000"/>
          </a:xfrm>
          <a:prstGeom prst="rect">
            <a:avLst/>
          </a:prstGeom>
          <a:noFill/>
          <a:ln w="12700">
            <a:noFill/>
            <a:miter lim="800000"/>
            <a:headEnd/>
            <a:tailEnd/>
          </a:ln>
          <a:effectLst/>
        </p:spPr>
        <p:txBody>
          <a:bodyPr vert="horz" wrap="square" lIns="90488" tIns="44450" rIns="90488" bIns="44450" numCol="1" anchor="ctr" anchorCtr="0" compatLnSpc="1">
            <a:prstTxWarp prst="textNoShape">
              <a:avLst/>
            </a:prstTxWarp>
          </a:bodyPr>
          <a:lstStyle/>
          <a:p>
            <a:pPr lvl="0"/>
            <a:r>
              <a:rPr lang="en-US"/>
              <a:t>SLIDE TITLE</a:t>
            </a:r>
          </a:p>
        </p:txBody>
      </p:sp>
      <p:sp>
        <p:nvSpPr>
          <p:cNvPr id="889859" name="Rectangle 3"/>
          <p:cNvSpPr>
            <a:spLocks noGrp="1" noChangeArrowheads="1"/>
          </p:cNvSpPr>
          <p:nvPr>
            <p:ph type="body" idx="1"/>
          </p:nvPr>
        </p:nvSpPr>
        <p:spPr bwMode="auto">
          <a:xfrm>
            <a:off x="990600" y="1676400"/>
            <a:ext cx="7162800" cy="46482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a:t>Body Text</a:t>
            </a:r>
          </a:p>
          <a:p>
            <a:pPr lvl="1"/>
            <a:r>
              <a:rPr lang="en-US"/>
              <a:t>Second Level</a:t>
            </a:r>
          </a:p>
          <a:p>
            <a:pPr lvl="2"/>
            <a:r>
              <a:rPr lang="en-US"/>
              <a:t>Third Level</a:t>
            </a:r>
          </a:p>
          <a:p>
            <a:pPr lvl="3"/>
            <a:r>
              <a:rPr lang="en-US"/>
              <a:t>Fourth Level</a:t>
            </a:r>
          </a:p>
          <a:p>
            <a:pPr lvl="4"/>
            <a:r>
              <a:rPr lang="en-US"/>
              <a:t>Fifth Level</a:t>
            </a:r>
          </a:p>
        </p:txBody>
      </p:sp>
      <p:sp>
        <p:nvSpPr>
          <p:cNvPr id="889860" name="Rectangle 4"/>
          <p:cNvSpPr>
            <a:spLocks noChangeArrowheads="1"/>
          </p:cNvSpPr>
          <p:nvPr/>
        </p:nvSpPr>
        <p:spPr bwMode="auto">
          <a:xfrm>
            <a:off x="0" y="6494463"/>
            <a:ext cx="464872" cy="366767"/>
          </a:xfrm>
          <a:prstGeom prst="rect">
            <a:avLst/>
          </a:prstGeom>
          <a:noFill/>
          <a:ln w="12700">
            <a:noFill/>
            <a:miter lim="800000"/>
            <a:headEnd/>
            <a:tailEnd/>
          </a:ln>
          <a:effectLst/>
        </p:spPr>
        <p:txBody>
          <a:bodyPr wrap="none" lIns="90488" tIns="44450" rIns="90488" bIns="44450">
            <a:spAutoFit/>
          </a:bodyPr>
          <a:lstStyle/>
          <a:p>
            <a:fld id="{F328B42A-4677-4B5C-9248-525A43C47196}" type="slidenum">
              <a:rPr lang="en-US" sz="1800" smtClean="0"/>
              <a:pPr/>
              <a:t>‹#›</a:t>
            </a:fld>
            <a:endParaRPr lang="en-US" sz="1800" dirty="0"/>
          </a:p>
        </p:txBody>
      </p:sp>
      <p:sp>
        <p:nvSpPr>
          <p:cNvPr id="889861" name="Text Box 5"/>
          <p:cNvSpPr txBox="1">
            <a:spLocks noChangeArrowheads="1"/>
          </p:cNvSpPr>
          <p:nvPr/>
        </p:nvSpPr>
        <p:spPr bwMode="auto">
          <a:xfrm>
            <a:off x="8839200" y="152400"/>
            <a:ext cx="184150" cy="457200"/>
          </a:xfrm>
          <a:prstGeom prst="rect">
            <a:avLst/>
          </a:prstGeom>
          <a:noFill/>
          <a:ln w="12700">
            <a:noFill/>
            <a:miter lim="800000"/>
            <a:headEnd type="none" w="sm" len="sm"/>
            <a:tailEnd type="none" w="sm" len="sm"/>
          </a:ln>
          <a:effectLst/>
        </p:spPr>
        <p:txBody>
          <a:bodyPr wrap="none">
            <a:spAutoFit/>
          </a:bodyPr>
          <a:lstStyle/>
          <a:p>
            <a:endParaRPr lang="en-US" sz="2400" b="0" dirty="0">
              <a:latin typeface="Times New Roman" charset="0"/>
            </a:endParaRPr>
          </a:p>
        </p:txBody>
      </p:sp>
      <p:sp>
        <p:nvSpPr>
          <p:cNvPr id="889863" name="Text Box 7"/>
          <p:cNvSpPr txBox="1">
            <a:spLocks noChangeArrowheads="1"/>
          </p:cNvSpPr>
          <p:nvPr/>
        </p:nvSpPr>
        <p:spPr bwMode="auto">
          <a:xfrm>
            <a:off x="3276600" y="6643688"/>
            <a:ext cx="2577950" cy="215444"/>
          </a:xfrm>
          <a:prstGeom prst="rect">
            <a:avLst/>
          </a:prstGeom>
          <a:noFill/>
          <a:ln w="12700">
            <a:noFill/>
            <a:miter lim="800000"/>
            <a:headEnd type="none" w="sm" len="sm"/>
            <a:tailEnd type="none" w="sm" len="sm"/>
          </a:ln>
          <a:effectLst/>
        </p:spPr>
        <p:txBody>
          <a:bodyPr wrap="none">
            <a:spAutoFit/>
          </a:bodyPr>
          <a:lstStyle/>
          <a:p>
            <a:r>
              <a:rPr lang="en-US" sz="800" b="0" i="1" dirty="0"/>
              <a:t>Copyright </a:t>
            </a:r>
            <a:r>
              <a:rPr lang="en-US" sz="800" b="0" i="1"/>
              <a:t>© 2020 M. E. </a:t>
            </a:r>
            <a:r>
              <a:rPr lang="en-US" sz="800" b="0" i="1" dirty="0"/>
              <a:t>Kabay.  All rights reserved.</a:t>
            </a:r>
          </a:p>
        </p:txBody>
      </p:sp>
      <p:pic>
        <p:nvPicPr>
          <p:cNvPr id="889864" name="Picture 8" descr="NWU_2c_stacked_logo"/>
          <p:cNvPicPr>
            <a:picLocks noChangeAspect="1" noChangeArrowheads="1"/>
          </p:cNvPicPr>
          <p:nvPr userDrawn="1"/>
        </p:nvPicPr>
        <p:blipFill>
          <a:blip r:embed="rId14" cstate="print"/>
          <a:srcRect/>
          <a:stretch>
            <a:fillRect/>
          </a:stretch>
        </p:blipFill>
        <p:spPr bwMode="auto">
          <a:xfrm>
            <a:off x="8077200" y="0"/>
            <a:ext cx="1066800" cy="931863"/>
          </a:xfrm>
          <a:prstGeom prst="rect">
            <a:avLst/>
          </a:prstGeom>
          <a:noFill/>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txStyles>
    <p:titleStyle>
      <a:lvl1pPr algn="l" defTabSz="917575" rtl="0" eaLnBrk="0" fontAlgn="base" hangingPunct="0">
        <a:lnSpc>
          <a:spcPct val="90000"/>
        </a:lnSpc>
        <a:spcBef>
          <a:spcPct val="0"/>
        </a:spcBef>
        <a:spcAft>
          <a:spcPct val="0"/>
        </a:spcAft>
        <a:defRPr sz="3600" b="1">
          <a:solidFill>
            <a:srgbClr val="800000"/>
          </a:solidFill>
          <a:latin typeface="+mj-lt"/>
          <a:ea typeface="+mj-ea"/>
          <a:cs typeface="+mj-cs"/>
        </a:defRPr>
      </a:lvl1pPr>
      <a:lvl2pPr algn="l" defTabSz="917575" rtl="0" eaLnBrk="0" fontAlgn="base" hangingPunct="0">
        <a:lnSpc>
          <a:spcPct val="90000"/>
        </a:lnSpc>
        <a:spcBef>
          <a:spcPct val="0"/>
        </a:spcBef>
        <a:spcAft>
          <a:spcPct val="0"/>
        </a:spcAft>
        <a:defRPr sz="3600" b="1">
          <a:solidFill>
            <a:srgbClr val="800000"/>
          </a:solidFill>
          <a:latin typeface="Bookman Old Style" pitchFamily="18" charset="0"/>
        </a:defRPr>
      </a:lvl2pPr>
      <a:lvl3pPr algn="l" defTabSz="917575" rtl="0" eaLnBrk="0" fontAlgn="base" hangingPunct="0">
        <a:lnSpc>
          <a:spcPct val="90000"/>
        </a:lnSpc>
        <a:spcBef>
          <a:spcPct val="0"/>
        </a:spcBef>
        <a:spcAft>
          <a:spcPct val="0"/>
        </a:spcAft>
        <a:defRPr sz="3600" b="1">
          <a:solidFill>
            <a:srgbClr val="800000"/>
          </a:solidFill>
          <a:latin typeface="Bookman Old Style" pitchFamily="18" charset="0"/>
        </a:defRPr>
      </a:lvl3pPr>
      <a:lvl4pPr algn="l" defTabSz="917575" rtl="0" eaLnBrk="0" fontAlgn="base" hangingPunct="0">
        <a:lnSpc>
          <a:spcPct val="90000"/>
        </a:lnSpc>
        <a:spcBef>
          <a:spcPct val="0"/>
        </a:spcBef>
        <a:spcAft>
          <a:spcPct val="0"/>
        </a:spcAft>
        <a:defRPr sz="3600" b="1">
          <a:solidFill>
            <a:srgbClr val="800000"/>
          </a:solidFill>
          <a:latin typeface="Bookman Old Style" pitchFamily="18" charset="0"/>
        </a:defRPr>
      </a:lvl4pPr>
      <a:lvl5pPr algn="l" defTabSz="917575" rtl="0" eaLnBrk="0" fontAlgn="base" hangingPunct="0">
        <a:lnSpc>
          <a:spcPct val="90000"/>
        </a:lnSpc>
        <a:spcBef>
          <a:spcPct val="0"/>
        </a:spcBef>
        <a:spcAft>
          <a:spcPct val="0"/>
        </a:spcAft>
        <a:defRPr sz="3600" b="1">
          <a:solidFill>
            <a:srgbClr val="800000"/>
          </a:solidFill>
          <a:latin typeface="Bookman Old Style" pitchFamily="18" charset="0"/>
        </a:defRPr>
      </a:lvl5pPr>
      <a:lvl6pPr marL="457200" algn="l" defTabSz="917575" rtl="0" eaLnBrk="0" fontAlgn="base" hangingPunct="0">
        <a:lnSpc>
          <a:spcPct val="90000"/>
        </a:lnSpc>
        <a:spcBef>
          <a:spcPct val="0"/>
        </a:spcBef>
        <a:spcAft>
          <a:spcPct val="0"/>
        </a:spcAft>
        <a:defRPr sz="3600" b="1">
          <a:solidFill>
            <a:srgbClr val="800000"/>
          </a:solidFill>
          <a:latin typeface="Bookman Old Style" pitchFamily="18" charset="0"/>
        </a:defRPr>
      </a:lvl6pPr>
      <a:lvl7pPr marL="914400" algn="l" defTabSz="917575" rtl="0" eaLnBrk="0" fontAlgn="base" hangingPunct="0">
        <a:lnSpc>
          <a:spcPct val="90000"/>
        </a:lnSpc>
        <a:spcBef>
          <a:spcPct val="0"/>
        </a:spcBef>
        <a:spcAft>
          <a:spcPct val="0"/>
        </a:spcAft>
        <a:defRPr sz="3600" b="1">
          <a:solidFill>
            <a:srgbClr val="800000"/>
          </a:solidFill>
          <a:latin typeface="Bookman Old Style" pitchFamily="18" charset="0"/>
        </a:defRPr>
      </a:lvl7pPr>
      <a:lvl8pPr marL="1371600" algn="l" defTabSz="917575" rtl="0" eaLnBrk="0" fontAlgn="base" hangingPunct="0">
        <a:lnSpc>
          <a:spcPct val="90000"/>
        </a:lnSpc>
        <a:spcBef>
          <a:spcPct val="0"/>
        </a:spcBef>
        <a:spcAft>
          <a:spcPct val="0"/>
        </a:spcAft>
        <a:defRPr sz="3600" b="1">
          <a:solidFill>
            <a:srgbClr val="800000"/>
          </a:solidFill>
          <a:latin typeface="Bookman Old Style" pitchFamily="18" charset="0"/>
        </a:defRPr>
      </a:lvl8pPr>
      <a:lvl9pPr marL="1828800" algn="l" defTabSz="917575" rtl="0" eaLnBrk="0" fontAlgn="base" hangingPunct="0">
        <a:lnSpc>
          <a:spcPct val="90000"/>
        </a:lnSpc>
        <a:spcBef>
          <a:spcPct val="0"/>
        </a:spcBef>
        <a:spcAft>
          <a:spcPct val="0"/>
        </a:spcAft>
        <a:defRPr sz="3600" b="1">
          <a:solidFill>
            <a:srgbClr val="800000"/>
          </a:solidFill>
          <a:latin typeface="Bookman Old Style" pitchFamily="18" charset="0"/>
        </a:defRPr>
      </a:lvl9pPr>
    </p:titleStyle>
    <p:bodyStyle>
      <a:lvl1pPr marL="285750" indent="-285750" algn="l" rtl="0" eaLnBrk="0" fontAlgn="base" hangingPunct="0">
        <a:lnSpc>
          <a:spcPct val="90000"/>
        </a:lnSpc>
        <a:spcBef>
          <a:spcPct val="30000"/>
        </a:spcBef>
        <a:spcAft>
          <a:spcPct val="0"/>
        </a:spcAft>
        <a:buClr>
          <a:schemeClr val="tx1"/>
        </a:buClr>
        <a:buFont typeface="Wingdings" pitchFamily="2" charset="2"/>
        <a:buChar char="Ø"/>
        <a:defRPr sz="2400" b="1">
          <a:solidFill>
            <a:schemeClr val="tx1"/>
          </a:solidFill>
          <a:latin typeface="+mn-lt"/>
          <a:ea typeface="+mn-ea"/>
          <a:cs typeface="+mn-cs"/>
        </a:defRPr>
      </a:lvl1pPr>
      <a:lvl2pPr marL="685800" indent="-228600" algn="l" rtl="0" eaLnBrk="0" fontAlgn="base" hangingPunct="0">
        <a:lnSpc>
          <a:spcPct val="90000"/>
        </a:lnSpc>
        <a:spcBef>
          <a:spcPct val="30000"/>
        </a:spcBef>
        <a:spcAft>
          <a:spcPct val="0"/>
        </a:spcAft>
        <a:buClr>
          <a:schemeClr val="tx1"/>
        </a:buClr>
        <a:buSzPct val="85000"/>
        <a:buFont typeface="Wingdings" pitchFamily="2" charset="2"/>
        <a:buChar char="q"/>
        <a:defRPr sz="2400" b="1">
          <a:solidFill>
            <a:schemeClr val="tx1"/>
          </a:solidFill>
          <a:latin typeface="+mn-lt"/>
        </a:defRPr>
      </a:lvl2pPr>
      <a:lvl3pPr marL="1143000" indent="-228600" algn="l" rtl="0" eaLnBrk="0" fontAlgn="base" hangingPunct="0">
        <a:lnSpc>
          <a:spcPct val="90000"/>
        </a:lnSpc>
        <a:spcBef>
          <a:spcPct val="30000"/>
        </a:spcBef>
        <a:spcAft>
          <a:spcPct val="0"/>
        </a:spcAft>
        <a:buClr>
          <a:schemeClr val="tx1"/>
        </a:buClr>
        <a:buSzPct val="100000"/>
        <a:buFont typeface="Wingdings" pitchFamily="2" charset="2"/>
        <a:buChar char="ü"/>
        <a:defRPr sz="2400" b="1">
          <a:solidFill>
            <a:schemeClr val="tx1"/>
          </a:solidFill>
          <a:latin typeface="+mn-lt"/>
        </a:defRPr>
      </a:lvl3pPr>
      <a:lvl4pPr marL="1543050" indent="-171450" algn="l" rtl="0" eaLnBrk="0" fontAlgn="base" hangingPunct="0">
        <a:lnSpc>
          <a:spcPct val="90000"/>
        </a:lnSpc>
        <a:spcBef>
          <a:spcPct val="30000"/>
        </a:spcBef>
        <a:spcAft>
          <a:spcPct val="0"/>
        </a:spcAft>
        <a:buClr>
          <a:schemeClr val="tx1"/>
        </a:buClr>
        <a:buSzPct val="100000"/>
        <a:buFont typeface="Wingdings" pitchFamily="2" charset="2"/>
        <a:buChar char="§"/>
        <a:defRPr sz="2400" b="1">
          <a:solidFill>
            <a:schemeClr val="tx1"/>
          </a:solidFill>
          <a:latin typeface="+mn-lt"/>
        </a:defRPr>
      </a:lvl4pPr>
      <a:lvl5pPr marL="2000250" indent="-171450" algn="l" rtl="0" eaLnBrk="0" fontAlgn="base" hangingPunct="0">
        <a:lnSpc>
          <a:spcPct val="90000"/>
        </a:lnSpc>
        <a:spcBef>
          <a:spcPct val="30000"/>
        </a:spcBef>
        <a:spcAft>
          <a:spcPct val="0"/>
        </a:spcAft>
        <a:buClr>
          <a:schemeClr val="tx1"/>
        </a:buClr>
        <a:buSzPct val="100000"/>
        <a:buChar char="•"/>
        <a:defRPr sz="2400" b="1">
          <a:solidFill>
            <a:schemeClr val="tx1"/>
          </a:solidFill>
          <a:latin typeface="+mn-lt"/>
        </a:defRPr>
      </a:lvl5pPr>
      <a:lvl6pPr marL="2457450" indent="-171450" algn="l" rtl="0" eaLnBrk="0" fontAlgn="base" hangingPunct="0">
        <a:lnSpc>
          <a:spcPct val="90000"/>
        </a:lnSpc>
        <a:spcBef>
          <a:spcPct val="30000"/>
        </a:spcBef>
        <a:spcAft>
          <a:spcPct val="0"/>
        </a:spcAft>
        <a:buClr>
          <a:schemeClr val="tx1"/>
        </a:buClr>
        <a:buSzPct val="100000"/>
        <a:buChar char="•"/>
        <a:defRPr sz="2400" b="1">
          <a:solidFill>
            <a:schemeClr val="tx1"/>
          </a:solidFill>
          <a:latin typeface="+mn-lt"/>
        </a:defRPr>
      </a:lvl6pPr>
      <a:lvl7pPr marL="2914650" indent="-171450" algn="l" rtl="0" eaLnBrk="0" fontAlgn="base" hangingPunct="0">
        <a:lnSpc>
          <a:spcPct val="90000"/>
        </a:lnSpc>
        <a:spcBef>
          <a:spcPct val="30000"/>
        </a:spcBef>
        <a:spcAft>
          <a:spcPct val="0"/>
        </a:spcAft>
        <a:buClr>
          <a:schemeClr val="tx1"/>
        </a:buClr>
        <a:buSzPct val="100000"/>
        <a:buChar char="•"/>
        <a:defRPr sz="2400" b="1">
          <a:solidFill>
            <a:schemeClr val="tx1"/>
          </a:solidFill>
          <a:latin typeface="+mn-lt"/>
        </a:defRPr>
      </a:lvl7pPr>
      <a:lvl8pPr marL="3371850" indent="-171450" algn="l" rtl="0" eaLnBrk="0" fontAlgn="base" hangingPunct="0">
        <a:lnSpc>
          <a:spcPct val="90000"/>
        </a:lnSpc>
        <a:spcBef>
          <a:spcPct val="30000"/>
        </a:spcBef>
        <a:spcAft>
          <a:spcPct val="0"/>
        </a:spcAft>
        <a:buClr>
          <a:schemeClr val="tx1"/>
        </a:buClr>
        <a:buSzPct val="100000"/>
        <a:buChar char="•"/>
        <a:defRPr sz="2400" b="1">
          <a:solidFill>
            <a:schemeClr val="tx1"/>
          </a:solidFill>
          <a:latin typeface="+mn-lt"/>
        </a:defRPr>
      </a:lvl8pPr>
      <a:lvl9pPr marL="3829050" indent="-171450" algn="l" rtl="0" eaLnBrk="0" fontAlgn="base" hangingPunct="0">
        <a:lnSpc>
          <a:spcPct val="90000"/>
        </a:lnSpc>
        <a:spcBef>
          <a:spcPct val="30000"/>
        </a:spcBef>
        <a:spcAft>
          <a:spcPct val="0"/>
        </a:spcAft>
        <a:buClr>
          <a:schemeClr val="tx1"/>
        </a:buClr>
        <a:buSzPct val="100000"/>
        <a:buChar char="•"/>
        <a:defRPr sz="2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www.summum.us/images/jpg/pyramid3.jp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tinyurl.com/3dm33c" TargetMode="External"/><Relationship Id="rId5" Type="http://schemas.openxmlformats.org/officeDocument/2006/relationships/hyperlink" Target="http://tinyurl.com/3xsued" TargetMode="Externa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www.mekabay.com/methodology/Todo_empty.mdb" TargetMode="Externa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www.swehs.co.uk/docs/photos/bletchley03.jp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tinyurl.com/3dd2vq"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cert.or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0" y="0"/>
            <a:ext cx="9144000" cy="3429000"/>
          </a:xfrm>
        </p:spPr>
        <p:txBody>
          <a:bodyPr/>
          <a:lstStyle/>
          <a:p>
            <a:pPr algn="ctr"/>
            <a:r>
              <a:rPr lang="en-US" sz="15600" dirty="0"/>
              <a:t>CSIRTs</a:t>
            </a:r>
          </a:p>
        </p:txBody>
      </p:sp>
      <p:sp>
        <p:nvSpPr>
          <p:cNvPr id="6170" name="Rectangle 26"/>
          <p:cNvSpPr>
            <a:spLocks noGrp="1" noChangeArrowheads="1"/>
          </p:cNvSpPr>
          <p:nvPr>
            <p:ph idx="1"/>
          </p:nvPr>
        </p:nvSpPr>
        <p:spPr>
          <a:xfrm>
            <a:off x="0" y="3429000"/>
            <a:ext cx="9144000" cy="3048000"/>
          </a:xfrm>
          <a:noFill/>
          <a:ln/>
        </p:spPr>
        <p:txBody>
          <a:bodyPr/>
          <a:lstStyle/>
          <a:p>
            <a:pPr algn="ctr">
              <a:buFont typeface="Wingdings" pitchFamily="2" charset="2"/>
              <a:buNone/>
            </a:pPr>
            <a:r>
              <a:rPr lang="en-US" sz="4000" dirty="0"/>
              <a:t>CSH5 Chapter 56</a:t>
            </a:r>
          </a:p>
          <a:p>
            <a:pPr algn="ctr">
              <a:buFont typeface="Wingdings" pitchFamily="2" charset="2"/>
              <a:buNone/>
            </a:pPr>
            <a:r>
              <a:rPr lang="en-US" sz="4000" dirty="0"/>
              <a:t>“Computer Security Incident Response Teams”</a:t>
            </a:r>
          </a:p>
          <a:p>
            <a:pPr algn="ctr">
              <a:buFont typeface="Wingdings" pitchFamily="2" charset="2"/>
              <a:buNone/>
            </a:pPr>
            <a:r>
              <a:rPr lang="en-US" sz="4000" dirty="0"/>
              <a:t>Michael Miora, M. E. Kabay and Bernie Cowens</a:t>
            </a:r>
          </a:p>
        </p:txBody>
      </p:sp>
    </p:spTree>
  </p:cSld>
  <p:clrMapOvr>
    <a:masterClrMapping/>
  </p:clrMapOvr>
  <p:transition>
    <p:zo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02" name="Rectangle 2"/>
          <p:cNvSpPr>
            <a:spLocks noGrp="1" noChangeArrowheads="1"/>
          </p:cNvSpPr>
          <p:nvPr>
            <p:ph type="title"/>
          </p:nvPr>
        </p:nvSpPr>
        <p:spPr/>
        <p:txBody>
          <a:bodyPr/>
          <a:lstStyle/>
          <a:p>
            <a:pPr>
              <a:lnSpc>
                <a:spcPct val="80000"/>
              </a:lnSpc>
            </a:pPr>
            <a:r>
              <a:rPr lang="en-US" dirty="0"/>
              <a:t>Service Levels</a:t>
            </a:r>
          </a:p>
        </p:txBody>
      </p:sp>
      <p:sp>
        <p:nvSpPr>
          <p:cNvPr id="1228803" name="Rectangle 3"/>
          <p:cNvSpPr>
            <a:spLocks noGrp="1" noChangeArrowheads="1"/>
          </p:cNvSpPr>
          <p:nvPr>
            <p:ph idx="1"/>
          </p:nvPr>
        </p:nvSpPr>
        <p:spPr>
          <a:xfrm>
            <a:off x="685800" y="1219200"/>
            <a:ext cx="7162800" cy="5105400"/>
          </a:xfrm>
        </p:spPr>
        <p:txBody>
          <a:bodyPr/>
          <a:lstStyle/>
          <a:p>
            <a:pPr>
              <a:lnSpc>
                <a:spcPct val="80000"/>
              </a:lnSpc>
            </a:pPr>
            <a:r>
              <a:rPr lang="en-US" dirty="0"/>
              <a:t>Decide when CSIRT will be available</a:t>
            </a:r>
          </a:p>
          <a:p>
            <a:pPr lvl="1">
              <a:lnSpc>
                <a:spcPct val="80000"/>
              </a:lnSpc>
            </a:pPr>
            <a:r>
              <a:rPr lang="en-US" dirty="0"/>
              <a:t>Normal work hours</a:t>
            </a:r>
          </a:p>
          <a:p>
            <a:pPr lvl="1">
              <a:lnSpc>
                <a:spcPct val="80000"/>
              </a:lnSpc>
            </a:pPr>
            <a:r>
              <a:rPr lang="en-US" dirty="0"/>
              <a:t>Extended hours</a:t>
            </a:r>
          </a:p>
          <a:p>
            <a:pPr lvl="1">
              <a:lnSpc>
                <a:spcPct val="80000"/>
              </a:lnSpc>
            </a:pPr>
            <a:r>
              <a:rPr lang="en-US" dirty="0"/>
              <a:t>24/7 coverage</a:t>
            </a:r>
          </a:p>
          <a:p>
            <a:pPr>
              <a:lnSpc>
                <a:spcPct val="80000"/>
              </a:lnSpc>
            </a:pPr>
            <a:r>
              <a:rPr lang="en-US" dirty="0"/>
              <a:t>Don’t announce </a:t>
            </a:r>
            <a:br>
              <a:rPr lang="en-US" dirty="0"/>
            </a:br>
            <a:r>
              <a:rPr lang="en-US" dirty="0"/>
              <a:t>services until you can </a:t>
            </a:r>
            <a:br>
              <a:rPr lang="en-US" dirty="0"/>
            </a:br>
            <a:r>
              <a:rPr lang="en-US" dirty="0"/>
              <a:t>actually provide them</a:t>
            </a:r>
          </a:p>
          <a:p>
            <a:pPr>
              <a:lnSpc>
                <a:spcPct val="80000"/>
              </a:lnSpc>
            </a:pPr>
            <a:r>
              <a:rPr lang="en-US" dirty="0"/>
              <a:t>Setting false </a:t>
            </a:r>
            <a:br>
              <a:rPr lang="en-US" dirty="0"/>
            </a:br>
            <a:r>
              <a:rPr lang="en-US" dirty="0"/>
              <a:t>expectations will lead </a:t>
            </a:r>
            <a:br>
              <a:rPr lang="en-US" dirty="0"/>
            </a:br>
            <a:r>
              <a:rPr lang="en-US" dirty="0"/>
              <a:t>to disaster</a:t>
            </a:r>
          </a:p>
        </p:txBody>
      </p:sp>
      <p:pic>
        <p:nvPicPr>
          <p:cNvPr id="1228805" name="Picture 5"/>
          <p:cNvPicPr>
            <a:picLocks noChangeAspect="1" noChangeArrowheads="1"/>
          </p:cNvPicPr>
          <p:nvPr/>
        </p:nvPicPr>
        <p:blipFill>
          <a:blip r:embed="rId3" cstate="print"/>
          <a:srcRect/>
          <a:stretch>
            <a:fillRect/>
          </a:stretch>
        </p:blipFill>
        <p:spPr bwMode="auto">
          <a:xfrm>
            <a:off x="4419600" y="2192338"/>
            <a:ext cx="4495800" cy="347345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7778" name="Rectangle 2"/>
          <p:cNvSpPr>
            <a:spLocks noGrp="1" noChangeArrowheads="1"/>
          </p:cNvSpPr>
          <p:nvPr>
            <p:ph type="title"/>
          </p:nvPr>
        </p:nvSpPr>
        <p:spPr/>
        <p:txBody>
          <a:bodyPr/>
          <a:lstStyle/>
          <a:p>
            <a:pPr>
              <a:lnSpc>
                <a:spcPct val="80000"/>
              </a:lnSpc>
            </a:pPr>
            <a:r>
              <a:rPr lang="en-US" dirty="0"/>
              <a:t>Policies and Procedures</a:t>
            </a:r>
          </a:p>
        </p:txBody>
      </p:sp>
      <p:sp>
        <p:nvSpPr>
          <p:cNvPr id="1227779" name="Rectangle 3"/>
          <p:cNvSpPr>
            <a:spLocks noGrp="1" noChangeArrowheads="1"/>
          </p:cNvSpPr>
          <p:nvPr>
            <p:ph idx="1"/>
          </p:nvPr>
        </p:nvSpPr>
        <p:spPr>
          <a:xfrm>
            <a:off x="685800" y="1219200"/>
            <a:ext cx="4572000" cy="5105400"/>
          </a:xfrm>
        </p:spPr>
        <p:txBody>
          <a:bodyPr/>
          <a:lstStyle/>
          <a:p>
            <a:pPr>
              <a:lnSpc>
                <a:spcPct val="80000"/>
              </a:lnSpc>
            </a:pPr>
            <a:r>
              <a:rPr lang="en-US" dirty="0"/>
              <a:t>Need written policies &amp; procedures (P&amp;P)</a:t>
            </a:r>
          </a:p>
          <a:p>
            <a:pPr lvl="1">
              <a:lnSpc>
                <a:spcPct val="80000"/>
              </a:lnSpc>
            </a:pPr>
            <a:r>
              <a:rPr lang="en-US" dirty="0"/>
              <a:t>Team can support CSIRT mission</a:t>
            </a:r>
          </a:p>
          <a:p>
            <a:pPr lvl="1">
              <a:lnSpc>
                <a:spcPct val="80000"/>
              </a:lnSpc>
            </a:pPr>
            <a:r>
              <a:rPr lang="en-US" dirty="0"/>
              <a:t>Set expectations for confidentiality</a:t>
            </a:r>
          </a:p>
          <a:p>
            <a:pPr lvl="1">
              <a:lnSpc>
                <a:spcPct val="80000"/>
              </a:lnSpc>
            </a:pPr>
            <a:r>
              <a:rPr lang="en-US" dirty="0"/>
              <a:t>Framework for normal operations</a:t>
            </a:r>
          </a:p>
          <a:p>
            <a:pPr lvl="1">
              <a:lnSpc>
                <a:spcPct val="80000"/>
              </a:lnSpc>
            </a:pPr>
            <a:r>
              <a:rPr lang="en-US" dirty="0"/>
              <a:t>Maintain consistent, reliable service</a:t>
            </a:r>
          </a:p>
          <a:p>
            <a:pPr>
              <a:lnSpc>
                <a:spcPct val="80000"/>
              </a:lnSpc>
            </a:pPr>
            <a:r>
              <a:rPr lang="en-US" dirty="0"/>
              <a:t>Need leadership approval and visible support</a:t>
            </a:r>
          </a:p>
        </p:txBody>
      </p:sp>
      <p:pic>
        <p:nvPicPr>
          <p:cNvPr id="1227780" name="Picture 4"/>
          <p:cNvPicPr>
            <a:picLocks noChangeAspect="1" noChangeArrowheads="1"/>
          </p:cNvPicPr>
          <p:nvPr/>
        </p:nvPicPr>
        <p:blipFill>
          <a:blip r:embed="rId3" cstate="print"/>
          <a:srcRect l="4352" t="5971" r="5847"/>
          <a:stretch>
            <a:fillRect/>
          </a:stretch>
        </p:blipFill>
        <p:spPr bwMode="auto">
          <a:xfrm>
            <a:off x="5232400" y="1208314"/>
            <a:ext cx="3683000" cy="4735286"/>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6754" name="Rectangle 2"/>
          <p:cNvSpPr>
            <a:spLocks noGrp="1" noChangeArrowheads="1"/>
          </p:cNvSpPr>
          <p:nvPr>
            <p:ph type="title"/>
          </p:nvPr>
        </p:nvSpPr>
        <p:spPr>
          <a:xfrm>
            <a:off x="304800" y="152400"/>
            <a:ext cx="7848600" cy="1143000"/>
          </a:xfrm>
        </p:spPr>
        <p:txBody>
          <a:bodyPr/>
          <a:lstStyle/>
          <a:p>
            <a:pPr>
              <a:lnSpc>
                <a:spcPct val="80000"/>
              </a:lnSpc>
            </a:pPr>
            <a:r>
              <a:rPr lang="en-US" dirty="0"/>
              <a:t>Staff Requirements</a:t>
            </a:r>
          </a:p>
        </p:txBody>
      </p:sp>
      <p:sp>
        <p:nvSpPr>
          <p:cNvPr id="1226755" name="Rectangle 3"/>
          <p:cNvSpPr>
            <a:spLocks noGrp="1" noChangeArrowheads="1"/>
          </p:cNvSpPr>
          <p:nvPr>
            <p:ph idx="1"/>
          </p:nvPr>
        </p:nvSpPr>
        <p:spPr>
          <a:xfrm>
            <a:off x="304800" y="1143000"/>
            <a:ext cx="7848600" cy="5410200"/>
          </a:xfrm>
        </p:spPr>
        <p:txBody>
          <a:bodyPr/>
          <a:lstStyle/>
          <a:p>
            <a:pPr>
              <a:lnSpc>
                <a:spcPct val="80000"/>
              </a:lnSpc>
            </a:pPr>
            <a:r>
              <a:rPr lang="en-US" dirty="0"/>
              <a:t>People are central to success</a:t>
            </a:r>
          </a:p>
          <a:p>
            <a:pPr>
              <a:lnSpc>
                <a:spcPct val="80000"/>
              </a:lnSpc>
            </a:pPr>
            <a:r>
              <a:rPr lang="en-US" dirty="0"/>
              <a:t>Good customer-service skills</a:t>
            </a:r>
          </a:p>
          <a:p>
            <a:pPr lvl="1">
              <a:lnSpc>
                <a:spcPct val="80000"/>
              </a:lnSpc>
            </a:pPr>
            <a:r>
              <a:rPr lang="en-US" dirty="0"/>
              <a:t>Strong desire to resolve </a:t>
            </a:r>
            <a:br>
              <a:rPr lang="en-US" dirty="0"/>
            </a:br>
            <a:r>
              <a:rPr lang="en-US" dirty="0"/>
              <a:t>problems</a:t>
            </a:r>
          </a:p>
          <a:p>
            <a:pPr lvl="1">
              <a:lnSpc>
                <a:spcPct val="80000"/>
              </a:lnSpc>
            </a:pPr>
            <a:r>
              <a:rPr lang="en-US" dirty="0"/>
              <a:t>Handle distraught persons </a:t>
            </a:r>
            <a:br>
              <a:rPr lang="en-US" dirty="0"/>
            </a:br>
            <a:r>
              <a:rPr lang="en-US" dirty="0"/>
              <a:t>calmly – get maximum info</a:t>
            </a:r>
          </a:p>
          <a:p>
            <a:pPr lvl="1">
              <a:lnSpc>
                <a:spcPct val="80000"/>
              </a:lnSpc>
            </a:pPr>
            <a:r>
              <a:rPr lang="en-US" dirty="0"/>
              <a:t>Communicate clearly</a:t>
            </a:r>
          </a:p>
          <a:p>
            <a:pPr lvl="2">
              <a:lnSpc>
                <a:spcPct val="80000"/>
              </a:lnSpc>
            </a:pPr>
            <a:r>
              <a:rPr lang="en-US" dirty="0"/>
              <a:t>Good oral/written </a:t>
            </a:r>
            <a:br>
              <a:rPr lang="en-US" dirty="0"/>
            </a:br>
            <a:r>
              <a:rPr lang="en-US" dirty="0"/>
              <a:t>communication skills</a:t>
            </a:r>
          </a:p>
          <a:p>
            <a:pPr lvl="1">
              <a:lnSpc>
                <a:spcPct val="80000"/>
              </a:lnSpc>
            </a:pPr>
            <a:r>
              <a:rPr lang="en-US" dirty="0"/>
              <a:t>Team work</a:t>
            </a:r>
          </a:p>
          <a:p>
            <a:pPr lvl="1">
              <a:lnSpc>
                <a:spcPct val="80000"/>
              </a:lnSpc>
            </a:pPr>
            <a:r>
              <a:rPr lang="en-US" dirty="0"/>
              <a:t>Technical knowledge</a:t>
            </a:r>
          </a:p>
          <a:p>
            <a:pPr lvl="2">
              <a:lnSpc>
                <a:spcPct val="80000"/>
              </a:lnSpc>
            </a:pPr>
            <a:r>
              <a:rPr lang="en-US" dirty="0"/>
              <a:t>Formal training in computer science</a:t>
            </a:r>
          </a:p>
          <a:p>
            <a:pPr lvl="2">
              <a:lnSpc>
                <a:spcPct val="80000"/>
              </a:lnSpc>
            </a:pPr>
            <a:r>
              <a:rPr lang="en-US" dirty="0"/>
              <a:t>Related work experience</a:t>
            </a:r>
          </a:p>
          <a:p>
            <a:pPr lvl="2">
              <a:lnSpc>
                <a:spcPct val="80000"/>
              </a:lnSpc>
            </a:pPr>
            <a:r>
              <a:rPr lang="en-US" dirty="0"/>
              <a:t>Coding skills</a:t>
            </a:r>
          </a:p>
        </p:txBody>
      </p:sp>
      <p:pic>
        <p:nvPicPr>
          <p:cNvPr id="1226757" name="Picture 5" descr="BUSI114D"/>
          <p:cNvPicPr>
            <a:picLocks noChangeAspect="1" noChangeArrowheads="1"/>
          </p:cNvPicPr>
          <p:nvPr/>
        </p:nvPicPr>
        <p:blipFill>
          <a:blip r:embed="rId3" cstate="print"/>
          <a:srcRect/>
          <a:stretch>
            <a:fillRect/>
          </a:stretch>
        </p:blipFill>
        <p:spPr bwMode="auto">
          <a:xfrm>
            <a:off x="5715000" y="1828800"/>
            <a:ext cx="3276600" cy="3062288"/>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4098" name="Rectangle 2"/>
          <p:cNvSpPr>
            <a:spLocks noGrp="1" noChangeArrowheads="1"/>
          </p:cNvSpPr>
          <p:nvPr>
            <p:ph type="title"/>
          </p:nvPr>
        </p:nvSpPr>
        <p:spPr/>
        <p:txBody>
          <a:bodyPr/>
          <a:lstStyle/>
          <a:p>
            <a:pPr>
              <a:lnSpc>
                <a:spcPct val="80000"/>
              </a:lnSpc>
            </a:pPr>
            <a:r>
              <a:rPr lang="en-US" dirty="0"/>
              <a:t>Screening Job Candidates</a:t>
            </a:r>
          </a:p>
        </p:txBody>
      </p:sp>
      <p:sp>
        <p:nvSpPr>
          <p:cNvPr id="1284099" name="Rectangle 3"/>
          <p:cNvSpPr>
            <a:spLocks noGrp="1" noChangeArrowheads="1"/>
          </p:cNvSpPr>
          <p:nvPr>
            <p:ph idx="1"/>
          </p:nvPr>
        </p:nvSpPr>
        <p:spPr>
          <a:xfrm>
            <a:off x="685800" y="1295400"/>
            <a:ext cx="7543800" cy="5257800"/>
          </a:xfrm>
        </p:spPr>
        <p:txBody>
          <a:bodyPr/>
          <a:lstStyle/>
          <a:p>
            <a:pPr>
              <a:lnSpc>
                <a:spcPct val="80000"/>
              </a:lnSpc>
            </a:pPr>
            <a:r>
              <a:rPr lang="en-US" dirty="0"/>
              <a:t>As discussed in Chapter 45 of CSH5</a:t>
            </a:r>
          </a:p>
          <a:p>
            <a:pPr>
              <a:lnSpc>
                <a:spcPct val="80000"/>
              </a:lnSpc>
            </a:pPr>
            <a:r>
              <a:rPr lang="en-US" dirty="0"/>
              <a:t>Interview</a:t>
            </a:r>
          </a:p>
          <a:p>
            <a:pPr lvl="1">
              <a:lnSpc>
                <a:spcPct val="80000"/>
              </a:lnSpc>
            </a:pPr>
            <a:r>
              <a:rPr lang="en-US" dirty="0"/>
              <a:t>Position overview</a:t>
            </a:r>
          </a:p>
          <a:p>
            <a:pPr lvl="1">
              <a:lnSpc>
                <a:spcPct val="80000"/>
              </a:lnSpc>
            </a:pPr>
            <a:r>
              <a:rPr lang="en-US" dirty="0"/>
              <a:t>Customer service orientation</a:t>
            </a:r>
          </a:p>
          <a:p>
            <a:pPr lvl="1">
              <a:lnSpc>
                <a:spcPct val="80000"/>
              </a:lnSpc>
            </a:pPr>
            <a:r>
              <a:rPr lang="en-US" dirty="0"/>
              <a:t>Character</a:t>
            </a:r>
          </a:p>
          <a:p>
            <a:pPr lvl="1">
              <a:lnSpc>
                <a:spcPct val="80000"/>
              </a:lnSpc>
            </a:pPr>
            <a:r>
              <a:rPr lang="en-US" dirty="0"/>
              <a:t>Pager, travel requirements</a:t>
            </a:r>
          </a:p>
          <a:p>
            <a:pPr lvl="1">
              <a:lnSpc>
                <a:spcPct val="80000"/>
              </a:lnSpc>
            </a:pPr>
            <a:r>
              <a:rPr lang="en-US" dirty="0"/>
              <a:t>Flexibility in scheduling</a:t>
            </a:r>
          </a:p>
          <a:p>
            <a:pPr>
              <a:lnSpc>
                <a:spcPct val="80000"/>
              </a:lnSpc>
            </a:pPr>
            <a:r>
              <a:rPr lang="en-US" dirty="0"/>
              <a:t>Orientation and formal training</a:t>
            </a:r>
          </a:p>
          <a:p>
            <a:pPr lvl="1">
              <a:lnSpc>
                <a:spcPct val="80000"/>
              </a:lnSpc>
            </a:pPr>
            <a:r>
              <a:rPr lang="en-US" dirty="0"/>
              <a:t>Mission</a:t>
            </a:r>
          </a:p>
          <a:p>
            <a:pPr lvl="1">
              <a:lnSpc>
                <a:spcPct val="80000"/>
              </a:lnSpc>
            </a:pPr>
            <a:r>
              <a:rPr lang="en-US" dirty="0"/>
              <a:t>Policies &amp; procedures</a:t>
            </a:r>
          </a:p>
          <a:p>
            <a:pPr lvl="1">
              <a:lnSpc>
                <a:spcPct val="80000"/>
              </a:lnSpc>
            </a:pPr>
            <a:r>
              <a:rPr lang="en-US" dirty="0"/>
              <a:t>Specific problem-tracking tools</a:t>
            </a:r>
          </a:p>
          <a:p>
            <a:pPr lvl="1">
              <a:lnSpc>
                <a:spcPct val="80000"/>
              </a:lnSpc>
            </a:pPr>
            <a:r>
              <a:rPr lang="en-US" dirty="0"/>
              <a:t>Diagnostic tools</a:t>
            </a:r>
          </a:p>
        </p:txBody>
      </p:sp>
      <p:pic>
        <p:nvPicPr>
          <p:cNvPr id="1284100" name="Picture 4" descr="GROUP006"/>
          <p:cNvPicPr>
            <a:picLocks noChangeAspect="1" noChangeArrowheads="1"/>
          </p:cNvPicPr>
          <p:nvPr/>
        </p:nvPicPr>
        <p:blipFill>
          <a:blip r:embed="rId3" cstate="print"/>
          <a:srcRect/>
          <a:stretch>
            <a:fillRect/>
          </a:stretch>
        </p:blipFill>
        <p:spPr bwMode="auto">
          <a:xfrm>
            <a:off x="6172200" y="1828800"/>
            <a:ext cx="2779712" cy="46482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7650" name="Picture 2"/>
          <p:cNvPicPr>
            <a:picLocks noChangeAspect="1" noChangeArrowheads="1"/>
          </p:cNvPicPr>
          <p:nvPr/>
        </p:nvPicPr>
        <p:blipFill>
          <a:blip r:embed="rId3" cstate="print">
            <a:lum bright="50000"/>
          </a:blip>
          <a:srcRect l="5859" b="10001"/>
          <a:stretch>
            <a:fillRect/>
          </a:stretch>
        </p:blipFill>
        <p:spPr bwMode="auto">
          <a:xfrm>
            <a:off x="3175" y="0"/>
            <a:ext cx="9140825" cy="6858000"/>
          </a:xfrm>
          <a:prstGeom prst="rect">
            <a:avLst/>
          </a:prstGeom>
          <a:noFill/>
          <a:ln w="12700">
            <a:noFill/>
            <a:miter lim="800000"/>
            <a:headEnd type="none" w="sm" len="sm"/>
            <a:tailEnd type="none" w="sm" len="sm"/>
          </a:ln>
          <a:effectLst/>
        </p:spPr>
      </p:pic>
      <p:sp>
        <p:nvSpPr>
          <p:cNvPr id="1307651" name="Rectangle 3"/>
          <p:cNvSpPr>
            <a:spLocks noGrp="1" noChangeArrowheads="1"/>
          </p:cNvSpPr>
          <p:nvPr>
            <p:ph type="title"/>
          </p:nvPr>
        </p:nvSpPr>
        <p:spPr/>
        <p:txBody>
          <a:bodyPr/>
          <a:lstStyle/>
          <a:p>
            <a:r>
              <a:rPr lang="en-US" dirty="0"/>
              <a:t>Topics</a:t>
            </a:r>
          </a:p>
        </p:txBody>
      </p:sp>
      <p:sp>
        <p:nvSpPr>
          <p:cNvPr id="1307652" name="Rectangle 4"/>
          <p:cNvSpPr>
            <a:spLocks noGrp="1" noChangeArrowheads="1"/>
          </p:cNvSpPr>
          <p:nvPr>
            <p:ph idx="1"/>
          </p:nvPr>
        </p:nvSpPr>
        <p:spPr>
          <a:xfrm>
            <a:off x="990600" y="1447800"/>
            <a:ext cx="7696200" cy="4876800"/>
          </a:xfrm>
        </p:spPr>
        <p:txBody>
          <a:bodyPr/>
          <a:lstStyle/>
          <a:p>
            <a:pPr>
              <a:lnSpc>
                <a:spcPct val="140000"/>
              </a:lnSpc>
            </a:pPr>
            <a:r>
              <a:rPr lang="en-US" sz="2800" dirty="0">
                <a:solidFill>
                  <a:schemeClr val="bg2"/>
                </a:solidFill>
              </a:rPr>
              <a:t>Forming a Team</a:t>
            </a:r>
          </a:p>
          <a:p>
            <a:pPr>
              <a:lnSpc>
                <a:spcPct val="140000"/>
              </a:lnSpc>
            </a:pPr>
            <a:r>
              <a:rPr lang="en-US" sz="2800" dirty="0"/>
              <a:t>Handling Computer Security Incidents</a:t>
            </a:r>
          </a:p>
          <a:p>
            <a:pPr>
              <a:lnSpc>
                <a:spcPct val="140000"/>
              </a:lnSpc>
            </a:pPr>
            <a:r>
              <a:rPr lang="en-US" sz="2800" dirty="0">
                <a:solidFill>
                  <a:schemeClr val="bg2"/>
                </a:solidFill>
              </a:rPr>
              <a:t>Managing a Team</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1634" name="Rectangle 2"/>
          <p:cNvSpPr>
            <a:spLocks noGrp="1" noChangeArrowheads="1"/>
          </p:cNvSpPr>
          <p:nvPr>
            <p:ph type="title"/>
          </p:nvPr>
        </p:nvSpPr>
        <p:spPr/>
        <p:txBody>
          <a:bodyPr/>
          <a:lstStyle/>
          <a:p>
            <a:pPr>
              <a:lnSpc>
                <a:spcPct val="80000"/>
              </a:lnSpc>
            </a:pPr>
            <a:r>
              <a:rPr lang="en-US" dirty="0"/>
              <a:t>Handling Computer Security Incidents</a:t>
            </a:r>
          </a:p>
        </p:txBody>
      </p:sp>
      <p:sp>
        <p:nvSpPr>
          <p:cNvPr id="1221635" name="Rectangle 3"/>
          <p:cNvSpPr>
            <a:spLocks noGrp="1" noChangeArrowheads="1"/>
          </p:cNvSpPr>
          <p:nvPr>
            <p:ph idx="1"/>
          </p:nvPr>
        </p:nvSpPr>
        <p:spPr>
          <a:xfrm>
            <a:off x="990600" y="1676400"/>
            <a:ext cx="4724400" cy="4648200"/>
          </a:xfrm>
        </p:spPr>
        <p:txBody>
          <a:bodyPr/>
          <a:lstStyle/>
          <a:p>
            <a:pPr>
              <a:lnSpc>
                <a:spcPct val="80000"/>
              </a:lnSpc>
            </a:pPr>
            <a:r>
              <a:rPr lang="en-US" dirty="0"/>
              <a:t>Types of Attacks</a:t>
            </a:r>
          </a:p>
          <a:p>
            <a:pPr>
              <a:lnSpc>
                <a:spcPct val="80000"/>
              </a:lnSpc>
            </a:pPr>
            <a:r>
              <a:rPr lang="en-US" dirty="0"/>
              <a:t>Computer Security Tools</a:t>
            </a:r>
          </a:p>
          <a:p>
            <a:pPr>
              <a:lnSpc>
                <a:spcPct val="80000"/>
              </a:lnSpc>
            </a:pPr>
            <a:r>
              <a:rPr lang="en-US" dirty="0"/>
              <a:t>Triage Process</a:t>
            </a:r>
          </a:p>
          <a:p>
            <a:pPr>
              <a:lnSpc>
                <a:spcPct val="80000"/>
              </a:lnSpc>
            </a:pPr>
            <a:r>
              <a:rPr lang="en-US" dirty="0"/>
              <a:t>Technical Requirements</a:t>
            </a:r>
          </a:p>
          <a:p>
            <a:pPr>
              <a:lnSpc>
                <a:spcPct val="80000"/>
              </a:lnSpc>
            </a:pPr>
            <a:r>
              <a:rPr lang="en-US" dirty="0"/>
              <a:t>Tracking System</a:t>
            </a:r>
          </a:p>
          <a:p>
            <a:pPr>
              <a:lnSpc>
                <a:spcPct val="80000"/>
              </a:lnSpc>
            </a:pPr>
            <a:r>
              <a:rPr lang="en-US" dirty="0"/>
              <a:t>Information &amp; Response Needs</a:t>
            </a:r>
          </a:p>
          <a:p>
            <a:pPr>
              <a:lnSpc>
                <a:spcPct val="80000"/>
              </a:lnSpc>
            </a:pPr>
            <a:r>
              <a:rPr lang="en-US" dirty="0"/>
              <a:t>Telephone Hotline</a:t>
            </a:r>
          </a:p>
        </p:txBody>
      </p:sp>
      <p:pic>
        <p:nvPicPr>
          <p:cNvPr id="1221636" name="Picture 4" descr="kiddy005"/>
          <p:cNvPicPr>
            <a:picLocks noChangeAspect="1" noChangeArrowheads="1"/>
          </p:cNvPicPr>
          <p:nvPr/>
        </p:nvPicPr>
        <p:blipFill>
          <a:blip r:embed="rId3" cstate="print"/>
          <a:srcRect/>
          <a:stretch>
            <a:fillRect/>
          </a:stretch>
        </p:blipFill>
        <p:spPr bwMode="auto">
          <a:xfrm>
            <a:off x="5029200" y="1219200"/>
            <a:ext cx="3886200" cy="466344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42" name="Rectangle 2"/>
          <p:cNvSpPr>
            <a:spLocks noGrp="1" noChangeArrowheads="1"/>
          </p:cNvSpPr>
          <p:nvPr>
            <p:ph type="title"/>
          </p:nvPr>
        </p:nvSpPr>
        <p:spPr/>
        <p:txBody>
          <a:bodyPr/>
          <a:lstStyle/>
          <a:p>
            <a:pPr>
              <a:lnSpc>
                <a:spcPct val="80000"/>
              </a:lnSpc>
            </a:pPr>
            <a:r>
              <a:rPr lang="en-US" dirty="0"/>
              <a:t>Types of Attacks</a:t>
            </a:r>
          </a:p>
        </p:txBody>
      </p:sp>
      <p:sp>
        <p:nvSpPr>
          <p:cNvPr id="1239043" name="Rectangle 3"/>
          <p:cNvSpPr>
            <a:spLocks noGrp="1" noChangeArrowheads="1"/>
          </p:cNvSpPr>
          <p:nvPr>
            <p:ph idx="1"/>
          </p:nvPr>
        </p:nvSpPr>
        <p:spPr>
          <a:xfrm>
            <a:off x="990600" y="1143000"/>
            <a:ext cx="7848600" cy="5410200"/>
          </a:xfrm>
        </p:spPr>
        <p:txBody>
          <a:bodyPr/>
          <a:lstStyle/>
          <a:p>
            <a:pPr>
              <a:lnSpc>
                <a:spcPct val="80000"/>
              </a:lnSpc>
            </a:pPr>
            <a:r>
              <a:rPr lang="en-US" dirty="0"/>
              <a:t>As discussed in CSH5 Chapter 8</a:t>
            </a:r>
          </a:p>
          <a:p>
            <a:pPr>
              <a:lnSpc>
                <a:spcPct val="80000"/>
              </a:lnSpc>
            </a:pPr>
            <a:r>
              <a:rPr lang="en-US" dirty="0"/>
              <a:t>Extent of damage can vary</a:t>
            </a:r>
          </a:p>
          <a:p>
            <a:pPr lvl="1">
              <a:lnSpc>
                <a:spcPct val="80000"/>
              </a:lnSpc>
            </a:pPr>
            <a:r>
              <a:rPr lang="en-US" dirty="0"/>
              <a:t>Annoying to life-threatening</a:t>
            </a:r>
          </a:p>
          <a:p>
            <a:pPr lvl="1">
              <a:lnSpc>
                <a:spcPct val="80000"/>
              </a:lnSpc>
            </a:pPr>
            <a:r>
              <a:rPr lang="en-US" dirty="0"/>
              <a:t>Evaluate costs of different types of incident</a:t>
            </a:r>
          </a:p>
          <a:p>
            <a:pPr>
              <a:lnSpc>
                <a:spcPct val="80000"/>
              </a:lnSpc>
            </a:pPr>
            <a:r>
              <a:rPr lang="en-US" dirty="0"/>
              <a:t>Types of attack</a:t>
            </a:r>
          </a:p>
          <a:p>
            <a:pPr lvl="1">
              <a:lnSpc>
                <a:spcPct val="80000"/>
              </a:lnSpc>
            </a:pPr>
            <a:r>
              <a:rPr lang="en-US" dirty="0"/>
              <a:t>Penetration</a:t>
            </a:r>
          </a:p>
          <a:p>
            <a:pPr lvl="1">
              <a:lnSpc>
                <a:spcPct val="80000"/>
              </a:lnSpc>
            </a:pPr>
            <a:r>
              <a:rPr lang="en-US" dirty="0"/>
              <a:t>Denial of service</a:t>
            </a:r>
          </a:p>
          <a:p>
            <a:pPr>
              <a:lnSpc>
                <a:spcPct val="80000"/>
              </a:lnSpc>
            </a:pPr>
            <a:r>
              <a:rPr lang="en-US" dirty="0"/>
              <a:t>Means</a:t>
            </a:r>
          </a:p>
          <a:p>
            <a:pPr lvl="1">
              <a:lnSpc>
                <a:spcPct val="80000"/>
              </a:lnSpc>
            </a:pPr>
            <a:r>
              <a:rPr lang="en-US" dirty="0"/>
              <a:t>Automated attack </a:t>
            </a:r>
            <a:br>
              <a:rPr lang="en-US" dirty="0"/>
            </a:br>
            <a:r>
              <a:rPr lang="en-US" dirty="0"/>
              <a:t>tools</a:t>
            </a:r>
          </a:p>
          <a:p>
            <a:pPr lvl="1">
              <a:lnSpc>
                <a:spcPct val="80000"/>
              </a:lnSpc>
            </a:pPr>
            <a:r>
              <a:rPr lang="en-US" dirty="0"/>
              <a:t>Trojans</a:t>
            </a:r>
          </a:p>
          <a:p>
            <a:pPr lvl="1">
              <a:lnSpc>
                <a:spcPct val="80000"/>
              </a:lnSpc>
            </a:pPr>
            <a:r>
              <a:rPr lang="en-US" dirty="0"/>
              <a:t>Viruses</a:t>
            </a:r>
          </a:p>
          <a:p>
            <a:pPr>
              <a:lnSpc>
                <a:spcPct val="80000"/>
              </a:lnSpc>
            </a:pPr>
            <a:r>
              <a:rPr lang="en-US" dirty="0"/>
              <a:t>Not possible to have a rigid framework in advance</a:t>
            </a:r>
          </a:p>
        </p:txBody>
      </p:sp>
      <p:pic>
        <p:nvPicPr>
          <p:cNvPr id="1239044" name="Picture 4" descr="JOKE0055"/>
          <p:cNvPicPr>
            <a:picLocks noChangeAspect="1" noChangeArrowheads="1"/>
          </p:cNvPicPr>
          <p:nvPr/>
        </p:nvPicPr>
        <p:blipFill>
          <a:blip r:embed="rId3" cstate="print"/>
          <a:srcRect/>
          <a:stretch>
            <a:fillRect/>
          </a:stretch>
        </p:blipFill>
        <p:spPr bwMode="auto">
          <a:xfrm>
            <a:off x="4419600" y="2895600"/>
            <a:ext cx="4572000" cy="2471892"/>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8018" name="Rectangle 2"/>
          <p:cNvSpPr>
            <a:spLocks noGrp="1" noChangeArrowheads="1"/>
          </p:cNvSpPr>
          <p:nvPr>
            <p:ph type="title"/>
          </p:nvPr>
        </p:nvSpPr>
        <p:spPr/>
        <p:txBody>
          <a:bodyPr/>
          <a:lstStyle/>
          <a:p>
            <a:pPr>
              <a:lnSpc>
                <a:spcPct val="80000"/>
              </a:lnSpc>
            </a:pPr>
            <a:r>
              <a:rPr lang="en-US" dirty="0"/>
              <a:t>Computer Security Tools</a:t>
            </a:r>
          </a:p>
        </p:txBody>
      </p:sp>
      <p:sp>
        <p:nvSpPr>
          <p:cNvPr id="1238019" name="Rectangle 3"/>
          <p:cNvSpPr>
            <a:spLocks noGrp="1" noChangeArrowheads="1"/>
          </p:cNvSpPr>
          <p:nvPr>
            <p:ph idx="1"/>
          </p:nvPr>
        </p:nvSpPr>
        <p:spPr>
          <a:xfrm>
            <a:off x="990600" y="1219200"/>
            <a:ext cx="4419600" cy="5334000"/>
          </a:xfrm>
        </p:spPr>
        <p:txBody>
          <a:bodyPr/>
          <a:lstStyle/>
          <a:p>
            <a:pPr>
              <a:lnSpc>
                <a:spcPct val="80000"/>
              </a:lnSpc>
            </a:pPr>
            <a:r>
              <a:rPr lang="en-US" dirty="0"/>
              <a:t>Learn about specifics available to your CSIRT</a:t>
            </a:r>
          </a:p>
          <a:p>
            <a:pPr>
              <a:lnSpc>
                <a:spcPct val="80000"/>
              </a:lnSpc>
            </a:pPr>
            <a:r>
              <a:rPr lang="en-US" dirty="0"/>
              <a:t>General classes</a:t>
            </a:r>
          </a:p>
          <a:p>
            <a:pPr lvl="1">
              <a:lnSpc>
                <a:spcPct val="80000"/>
              </a:lnSpc>
            </a:pPr>
            <a:r>
              <a:rPr lang="en-US" dirty="0"/>
              <a:t>I&amp;A and related attack-tools (e.g., cracks…)</a:t>
            </a:r>
          </a:p>
          <a:p>
            <a:pPr lvl="1">
              <a:lnSpc>
                <a:spcPct val="80000"/>
              </a:lnSpc>
            </a:pPr>
            <a:r>
              <a:rPr lang="en-US" dirty="0"/>
              <a:t>Firewalls vs scanners for vulnerabilities</a:t>
            </a:r>
          </a:p>
          <a:p>
            <a:pPr lvl="1">
              <a:lnSpc>
                <a:spcPct val="80000"/>
              </a:lnSpc>
            </a:pPr>
            <a:r>
              <a:rPr lang="en-US" dirty="0"/>
              <a:t>Protocol-related attacks</a:t>
            </a:r>
          </a:p>
          <a:p>
            <a:pPr>
              <a:lnSpc>
                <a:spcPct val="80000"/>
              </a:lnSpc>
            </a:pPr>
            <a:r>
              <a:rPr lang="en-US" dirty="0"/>
              <a:t>Diagnostic tools</a:t>
            </a:r>
          </a:p>
          <a:p>
            <a:pPr lvl="1">
              <a:lnSpc>
                <a:spcPct val="80000"/>
              </a:lnSpc>
            </a:pPr>
            <a:r>
              <a:rPr lang="en-US" dirty="0"/>
              <a:t>Debug</a:t>
            </a:r>
          </a:p>
          <a:p>
            <a:pPr lvl="1">
              <a:lnSpc>
                <a:spcPct val="80000"/>
              </a:lnSpc>
            </a:pPr>
            <a:r>
              <a:rPr lang="en-US" dirty="0"/>
              <a:t>Dump analysis</a:t>
            </a:r>
          </a:p>
          <a:p>
            <a:pPr lvl="1">
              <a:lnSpc>
                <a:spcPct val="80000"/>
              </a:lnSpc>
            </a:pPr>
            <a:r>
              <a:rPr lang="en-US" dirty="0"/>
              <a:t>Disk-editors</a:t>
            </a:r>
          </a:p>
          <a:p>
            <a:pPr lvl="1">
              <a:lnSpc>
                <a:spcPct val="80000"/>
              </a:lnSpc>
            </a:pPr>
            <a:r>
              <a:rPr lang="en-US" dirty="0"/>
              <a:t>Sniffers</a:t>
            </a:r>
          </a:p>
        </p:txBody>
      </p:sp>
      <p:pic>
        <p:nvPicPr>
          <p:cNvPr id="1238020" name="Picture 4"/>
          <p:cNvPicPr>
            <a:picLocks noChangeAspect="1" noChangeArrowheads="1"/>
          </p:cNvPicPr>
          <p:nvPr/>
        </p:nvPicPr>
        <p:blipFill>
          <a:blip r:embed="rId3" cstate="print"/>
          <a:srcRect/>
          <a:stretch>
            <a:fillRect/>
          </a:stretch>
        </p:blipFill>
        <p:spPr bwMode="auto">
          <a:xfrm>
            <a:off x="5335083" y="1219200"/>
            <a:ext cx="3656517" cy="48006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6994" name="Rectangle 2"/>
          <p:cNvSpPr>
            <a:spLocks noGrp="1" noChangeArrowheads="1"/>
          </p:cNvSpPr>
          <p:nvPr>
            <p:ph type="title"/>
          </p:nvPr>
        </p:nvSpPr>
        <p:spPr/>
        <p:txBody>
          <a:bodyPr/>
          <a:lstStyle/>
          <a:p>
            <a:pPr>
              <a:lnSpc>
                <a:spcPct val="80000"/>
              </a:lnSpc>
            </a:pPr>
            <a:r>
              <a:rPr lang="en-US" dirty="0"/>
              <a:t>Triage Process</a:t>
            </a:r>
          </a:p>
        </p:txBody>
      </p:sp>
      <p:sp>
        <p:nvSpPr>
          <p:cNvPr id="1236995" name="Rectangle 3"/>
          <p:cNvSpPr>
            <a:spLocks noGrp="1" noChangeArrowheads="1"/>
          </p:cNvSpPr>
          <p:nvPr>
            <p:ph idx="1"/>
          </p:nvPr>
        </p:nvSpPr>
        <p:spPr>
          <a:xfrm>
            <a:off x="685800" y="1066800"/>
            <a:ext cx="7772400" cy="5410200"/>
          </a:xfrm>
        </p:spPr>
        <p:txBody>
          <a:bodyPr/>
          <a:lstStyle/>
          <a:p>
            <a:r>
              <a:rPr lang="en-US" dirty="0"/>
              <a:t>Must be able to allocate limited resources wisely</a:t>
            </a:r>
          </a:p>
          <a:p>
            <a:r>
              <a:rPr lang="en-US" i="1" dirty="0"/>
              <a:t>Triage</a:t>
            </a:r>
            <a:r>
              <a:rPr lang="en-US" dirty="0"/>
              <a:t> name applied in medicine</a:t>
            </a:r>
          </a:p>
          <a:p>
            <a:pPr lvl="1"/>
            <a:r>
              <a:rPr lang="en-US" dirty="0"/>
              <a:t>Means “sorting” in French</a:t>
            </a:r>
          </a:p>
          <a:p>
            <a:r>
              <a:rPr lang="en-US" dirty="0"/>
              <a:t>Rapidly decide </a:t>
            </a:r>
          </a:p>
          <a:p>
            <a:pPr lvl="1"/>
            <a:r>
              <a:rPr lang="en-US" dirty="0"/>
              <a:t>Where to send callers for help</a:t>
            </a:r>
          </a:p>
          <a:p>
            <a:pPr lvl="1"/>
            <a:r>
              <a:rPr lang="en-US" dirty="0"/>
              <a:t>Which resources to assign to </a:t>
            </a:r>
            <a:br>
              <a:rPr lang="en-US" dirty="0"/>
            </a:br>
            <a:r>
              <a:rPr lang="en-US" dirty="0"/>
              <a:t>specific problems</a:t>
            </a:r>
          </a:p>
          <a:p>
            <a:r>
              <a:rPr lang="en-US" dirty="0"/>
              <a:t>Identify critical-path relations</a:t>
            </a:r>
          </a:p>
          <a:p>
            <a:pPr lvl="1"/>
            <a:r>
              <a:rPr lang="en-US" dirty="0"/>
              <a:t>Look for problems that </a:t>
            </a:r>
            <a:br>
              <a:rPr lang="en-US" dirty="0"/>
            </a:br>
            <a:r>
              <a:rPr lang="en-US" dirty="0"/>
              <a:t>potentially risk most severe </a:t>
            </a:r>
            <a:br>
              <a:rPr lang="en-US" dirty="0"/>
            </a:br>
            <a:r>
              <a:rPr lang="en-US" dirty="0"/>
              <a:t>consequences</a:t>
            </a:r>
          </a:p>
          <a:p>
            <a:pPr lvl="1"/>
            <a:r>
              <a:rPr lang="en-US" dirty="0"/>
              <a:t>Functional analysis that must take into account characteristics of each organization</a:t>
            </a:r>
          </a:p>
        </p:txBody>
      </p:sp>
      <p:pic>
        <p:nvPicPr>
          <p:cNvPr id="1236996" name="Picture 4"/>
          <p:cNvPicPr>
            <a:picLocks noChangeAspect="1" noChangeArrowheads="1"/>
          </p:cNvPicPr>
          <p:nvPr/>
        </p:nvPicPr>
        <p:blipFill>
          <a:blip r:embed="rId3" cstate="print"/>
          <a:srcRect/>
          <a:stretch>
            <a:fillRect/>
          </a:stretch>
        </p:blipFill>
        <p:spPr bwMode="auto">
          <a:xfrm>
            <a:off x="5943600" y="1752600"/>
            <a:ext cx="2998787" cy="35814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3138" name="Rectangle 2"/>
          <p:cNvSpPr>
            <a:spLocks noGrp="1" noChangeArrowheads="1"/>
          </p:cNvSpPr>
          <p:nvPr>
            <p:ph type="title"/>
          </p:nvPr>
        </p:nvSpPr>
        <p:spPr/>
        <p:txBody>
          <a:bodyPr/>
          <a:lstStyle/>
          <a:p>
            <a:pPr>
              <a:lnSpc>
                <a:spcPct val="80000"/>
              </a:lnSpc>
            </a:pPr>
            <a:r>
              <a:rPr lang="en-US" dirty="0"/>
              <a:t>Prioritizing Incidents</a:t>
            </a:r>
          </a:p>
        </p:txBody>
      </p:sp>
      <p:sp>
        <p:nvSpPr>
          <p:cNvPr id="1243139" name="Rectangle 3"/>
          <p:cNvSpPr>
            <a:spLocks noGrp="1" noChangeArrowheads="1"/>
          </p:cNvSpPr>
          <p:nvPr>
            <p:ph idx="1"/>
          </p:nvPr>
        </p:nvSpPr>
        <p:spPr>
          <a:xfrm>
            <a:off x="990600" y="1066800"/>
            <a:ext cx="7772400" cy="5638800"/>
          </a:xfrm>
        </p:spPr>
        <p:txBody>
          <a:bodyPr/>
          <a:lstStyle/>
          <a:p>
            <a:pPr>
              <a:lnSpc>
                <a:spcPct val="80000"/>
              </a:lnSpc>
            </a:pPr>
            <a:r>
              <a:rPr lang="en-US" sz="2200" dirty="0"/>
              <a:t>Sensitivity and/or criticality of the data affected</a:t>
            </a:r>
          </a:p>
          <a:p>
            <a:pPr>
              <a:lnSpc>
                <a:spcPct val="80000"/>
              </a:lnSpc>
            </a:pPr>
            <a:r>
              <a:rPr lang="en-US" sz="2200" dirty="0"/>
              <a:t>Amount of data affected</a:t>
            </a:r>
          </a:p>
          <a:p>
            <a:pPr>
              <a:lnSpc>
                <a:spcPct val="80000"/>
              </a:lnSpc>
            </a:pPr>
            <a:r>
              <a:rPr lang="en-US" sz="2200" dirty="0"/>
              <a:t>Which host machines are involved</a:t>
            </a:r>
          </a:p>
          <a:p>
            <a:pPr>
              <a:lnSpc>
                <a:spcPct val="80000"/>
              </a:lnSpc>
            </a:pPr>
            <a:r>
              <a:rPr lang="en-US" sz="2200" dirty="0"/>
              <a:t>Where and under what conditions </a:t>
            </a:r>
            <a:br>
              <a:rPr lang="en-US" sz="2200" dirty="0"/>
            </a:br>
            <a:r>
              <a:rPr lang="en-US" sz="2200" dirty="0"/>
              <a:t>the incident occurred</a:t>
            </a:r>
          </a:p>
          <a:p>
            <a:pPr>
              <a:lnSpc>
                <a:spcPct val="80000"/>
              </a:lnSpc>
            </a:pPr>
            <a:r>
              <a:rPr lang="en-US" sz="2200" dirty="0"/>
              <a:t>Effects of the incident on mission </a:t>
            </a:r>
            <a:br>
              <a:rPr lang="en-US" sz="2200" dirty="0"/>
            </a:br>
            <a:r>
              <a:rPr lang="en-US" sz="2200" dirty="0"/>
              <a:t>accomplishment</a:t>
            </a:r>
          </a:p>
          <a:p>
            <a:pPr>
              <a:lnSpc>
                <a:spcPct val="80000"/>
              </a:lnSpc>
            </a:pPr>
            <a:r>
              <a:rPr lang="en-US" sz="2200" dirty="0"/>
              <a:t>Whether the incident is likely to </a:t>
            </a:r>
            <a:br>
              <a:rPr lang="en-US" sz="2200" dirty="0"/>
            </a:br>
            <a:r>
              <a:rPr lang="en-US" sz="2200" dirty="0"/>
              <a:t>result in media coverage</a:t>
            </a:r>
          </a:p>
          <a:p>
            <a:pPr>
              <a:lnSpc>
                <a:spcPct val="80000"/>
              </a:lnSpc>
            </a:pPr>
            <a:r>
              <a:rPr lang="en-US" sz="2200" dirty="0"/>
              <a:t>Number of stakeholders affected</a:t>
            </a:r>
          </a:p>
          <a:p>
            <a:pPr>
              <a:lnSpc>
                <a:spcPct val="80000"/>
              </a:lnSpc>
            </a:pPr>
            <a:r>
              <a:rPr lang="en-US" sz="2200" dirty="0"/>
              <a:t>Possible relationships to other </a:t>
            </a:r>
            <a:br>
              <a:rPr lang="en-US" sz="2200" dirty="0"/>
            </a:br>
            <a:r>
              <a:rPr lang="en-US" sz="2200" dirty="0"/>
              <a:t>incidents currently being investigated</a:t>
            </a:r>
          </a:p>
          <a:p>
            <a:pPr>
              <a:lnSpc>
                <a:spcPct val="80000"/>
              </a:lnSpc>
            </a:pPr>
            <a:r>
              <a:rPr lang="en-US" sz="2200" dirty="0"/>
              <a:t>The nature of the attack</a:t>
            </a:r>
          </a:p>
          <a:p>
            <a:pPr>
              <a:lnSpc>
                <a:spcPct val="80000"/>
              </a:lnSpc>
            </a:pPr>
            <a:r>
              <a:rPr lang="en-US" sz="2200" dirty="0"/>
              <a:t>Economic impact and time lost</a:t>
            </a:r>
          </a:p>
          <a:p>
            <a:pPr>
              <a:lnSpc>
                <a:spcPct val="80000"/>
              </a:lnSpc>
            </a:pPr>
            <a:r>
              <a:rPr lang="en-US" sz="2200" dirty="0"/>
              <a:t>Number of times the problem has recurred</a:t>
            </a:r>
          </a:p>
          <a:p>
            <a:pPr>
              <a:lnSpc>
                <a:spcPct val="80000"/>
              </a:lnSpc>
            </a:pPr>
            <a:r>
              <a:rPr lang="en-US" sz="2200" dirty="0"/>
              <a:t>Who reports the incident</a:t>
            </a:r>
          </a:p>
        </p:txBody>
      </p:sp>
      <p:grpSp>
        <p:nvGrpSpPr>
          <p:cNvPr id="1243143" name="Group 7"/>
          <p:cNvGrpSpPr>
            <a:grpSpLocks/>
          </p:cNvGrpSpPr>
          <p:nvPr/>
        </p:nvGrpSpPr>
        <p:grpSpPr bwMode="auto">
          <a:xfrm>
            <a:off x="6019800" y="1828801"/>
            <a:ext cx="2971800" cy="2438400"/>
            <a:chOff x="3792" y="1152"/>
            <a:chExt cx="1968" cy="1574"/>
          </a:xfrm>
        </p:grpSpPr>
        <p:pic>
          <p:nvPicPr>
            <p:cNvPr id="1243140" name="Picture 4"/>
            <p:cNvPicPr>
              <a:picLocks noChangeAspect="1" noChangeArrowheads="1"/>
            </p:cNvPicPr>
            <p:nvPr/>
          </p:nvPicPr>
          <p:blipFill>
            <a:blip r:embed="rId3" cstate="print"/>
            <a:srcRect/>
            <a:stretch>
              <a:fillRect/>
            </a:stretch>
          </p:blipFill>
          <p:spPr bwMode="auto">
            <a:xfrm>
              <a:off x="3792" y="1152"/>
              <a:ext cx="1968" cy="1574"/>
            </a:xfrm>
            <a:prstGeom prst="rect">
              <a:avLst/>
            </a:prstGeom>
            <a:ln>
              <a:noFill/>
            </a:ln>
            <a:effectLst>
              <a:outerShdw blurRad="292100" dist="139700" dir="2700000" algn="tl" rotWithShape="0">
                <a:srgbClr val="333333">
                  <a:alpha val="65000"/>
                </a:srgbClr>
              </a:outerShdw>
            </a:effectLst>
          </p:spPr>
        </p:pic>
        <p:sp>
          <p:nvSpPr>
            <p:cNvPr id="1243141" name="Text Box 5"/>
            <p:cNvSpPr txBox="1">
              <a:spLocks noChangeArrowheads="1"/>
            </p:cNvSpPr>
            <p:nvPr/>
          </p:nvSpPr>
          <p:spPr bwMode="auto">
            <a:xfrm>
              <a:off x="4137" y="1152"/>
              <a:ext cx="1278" cy="250"/>
            </a:xfrm>
            <a:prstGeom prst="rect">
              <a:avLst/>
            </a:prstGeom>
            <a:solidFill>
              <a:srgbClr val="FF9900"/>
            </a:solidFill>
            <a:ln w="12700">
              <a:noFill/>
              <a:miter lim="800000"/>
              <a:headEnd type="none" w="sm" len="sm"/>
              <a:tailEnd type="none" w="sm" len="sm"/>
            </a:ln>
            <a:effectLst/>
          </p:spPr>
          <p:txBody>
            <a:bodyPr wrap="none">
              <a:spAutoFit/>
            </a:bodyPr>
            <a:lstStyle/>
            <a:p>
              <a:r>
                <a:rPr lang="en-US" dirty="0">
                  <a:solidFill>
                    <a:schemeClr val="tx2"/>
                  </a:solidFill>
                </a:rPr>
                <a:t>Mission-critical</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5602" name="Picture 2"/>
          <p:cNvPicPr>
            <a:picLocks noChangeAspect="1" noChangeArrowheads="1"/>
          </p:cNvPicPr>
          <p:nvPr/>
        </p:nvPicPr>
        <p:blipFill>
          <a:blip r:embed="rId3" cstate="print">
            <a:lum bright="50000"/>
          </a:blip>
          <a:srcRect l="5859" b="10001"/>
          <a:stretch>
            <a:fillRect/>
          </a:stretch>
        </p:blipFill>
        <p:spPr bwMode="auto">
          <a:xfrm>
            <a:off x="3175" y="0"/>
            <a:ext cx="9140825" cy="6858000"/>
          </a:xfrm>
          <a:prstGeom prst="rect">
            <a:avLst/>
          </a:prstGeom>
          <a:noFill/>
          <a:ln w="12700">
            <a:noFill/>
            <a:miter lim="800000"/>
            <a:headEnd type="none" w="sm" len="sm"/>
            <a:tailEnd type="none" w="sm" len="sm"/>
          </a:ln>
          <a:effectLst/>
        </p:spPr>
      </p:pic>
      <p:sp>
        <p:nvSpPr>
          <p:cNvPr id="1305603" name="Rectangle 3"/>
          <p:cNvSpPr>
            <a:spLocks noGrp="1" noChangeArrowheads="1"/>
          </p:cNvSpPr>
          <p:nvPr>
            <p:ph type="title"/>
          </p:nvPr>
        </p:nvSpPr>
        <p:spPr/>
        <p:txBody>
          <a:bodyPr/>
          <a:lstStyle/>
          <a:p>
            <a:r>
              <a:rPr lang="en-US" dirty="0"/>
              <a:t>Topics</a:t>
            </a:r>
          </a:p>
        </p:txBody>
      </p:sp>
      <p:sp>
        <p:nvSpPr>
          <p:cNvPr id="1305604" name="Rectangle 4"/>
          <p:cNvSpPr>
            <a:spLocks noGrp="1" noChangeArrowheads="1"/>
          </p:cNvSpPr>
          <p:nvPr>
            <p:ph idx="1"/>
          </p:nvPr>
        </p:nvSpPr>
        <p:spPr>
          <a:xfrm>
            <a:off x="990600" y="1447800"/>
            <a:ext cx="7696200" cy="4876800"/>
          </a:xfrm>
        </p:spPr>
        <p:txBody>
          <a:bodyPr/>
          <a:lstStyle/>
          <a:p>
            <a:pPr>
              <a:lnSpc>
                <a:spcPct val="140000"/>
              </a:lnSpc>
            </a:pPr>
            <a:r>
              <a:rPr lang="en-US" sz="2800" dirty="0"/>
              <a:t>Forming a Team</a:t>
            </a:r>
          </a:p>
          <a:p>
            <a:pPr>
              <a:lnSpc>
                <a:spcPct val="140000"/>
              </a:lnSpc>
            </a:pPr>
            <a:r>
              <a:rPr lang="en-US" sz="2800" dirty="0">
                <a:solidFill>
                  <a:schemeClr val="bg2"/>
                </a:solidFill>
              </a:rPr>
              <a:t>Handling Computer Security Incidents</a:t>
            </a:r>
          </a:p>
          <a:p>
            <a:pPr>
              <a:lnSpc>
                <a:spcPct val="140000"/>
              </a:lnSpc>
            </a:pPr>
            <a:r>
              <a:rPr lang="en-US" sz="2800" dirty="0">
                <a:solidFill>
                  <a:schemeClr val="bg2"/>
                </a:solidFill>
              </a:rPr>
              <a:t>Managing a Team</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5970" name="Rectangle 2"/>
          <p:cNvSpPr>
            <a:spLocks noGrp="1" noChangeArrowheads="1"/>
          </p:cNvSpPr>
          <p:nvPr>
            <p:ph type="title"/>
          </p:nvPr>
        </p:nvSpPr>
        <p:spPr/>
        <p:txBody>
          <a:bodyPr/>
          <a:lstStyle/>
          <a:p>
            <a:pPr>
              <a:lnSpc>
                <a:spcPct val="80000"/>
              </a:lnSpc>
            </a:pPr>
            <a:r>
              <a:rPr lang="en-US" dirty="0"/>
              <a:t>Technical Requirements</a:t>
            </a:r>
          </a:p>
        </p:txBody>
      </p:sp>
      <p:sp>
        <p:nvSpPr>
          <p:cNvPr id="1235971" name="Rectangle 3"/>
          <p:cNvSpPr>
            <a:spLocks noGrp="1" noChangeArrowheads="1"/>
          </p:cNvSpPr>
          <p:nvPr>
            <p:ph idx="1"/>
          </p:nvPr>
        </p:nvSpPr>
        <p:spPr>
          <a:xfrm>
            <a:off x="76200" y="1066800"/>
            <a:ext cx="4724400" cy="5410200"/>
          </a:xfrm>
        </p:spPr>
        <p:txBody>
          <a:bodyPr/>
          <a:lstStyle/>
          <a:p>
            <a:pPr>
              <a:lnSpc>
                <a:spcPct val="80000"/>
              </a:lnSpc>
            </a:pPr>
            <a:r>
              <a:rPr lang="en-US" dirty="0"/>
              <a:t>Assign least-skilled staff to triage stage – enough skill to</a:t>
            </a:r>
          </a:p>
          <a:p>
            <a:pPr lvl="1">
              <a:lnSpc>
                <a:spcPct val="80000"/>
              </a:lnSpc>
            </a:pPr>
            <a:r>
              <a:rPr lang="en-US" dirty="0"/>
              <a:t>Identify nature of problem</a:t>
            </a:r>
          </a:p>
          <a:p>
            <a:pPr lvl="1">
              <a:lnSpc>
                <a:spcPct val="80000"/>
              </a:lnSpc>
            </a:pPr>
            <a:r>
              <a:rPr lang="en-US" dirty="0"/>
              <a:t>Collect basic information</a:t>
            </a:r>
          </a:p>
          <a:p>
            <a:pPr lvl="1">
              <a:lnSpc>
                <a:spcPct val="80000"/>
              </a:lnSpc>
            </a:pPr>
            <a:r>
              <a:rPr lang="en-US" dirty="0"/>
              <a:t>Decide quickly to whom to send caller</a:t>
            </a:r>
          </a:p>
          <a:p>
            <a:pPr lvl="1">
              <a:lnSpc>
                <a:spcPct val="80000"/>
              </a:lnSpc>
            </a:pPr>
            <a:r>
              <a:rPr lang="en-US" dirty="0"/>
              <a:t>Let more experienced staff avoid clerical functions</a:t>
            </a:r>
          </a:p>
          <a:p>
            <a:pPr>
              <a:lnSpc>
                <a:spcPct val="80000"/>
              </a:lnSpc>
            </a:pPr>
            <a:r>
              <a:rPr lang="en-US" dirty="0"/>
              <a:t>Information requests: low to medium skill levels</a:t>
            </a:r>
          </a:p>
          <a:p>
            <a:pPr>
              <a:lnSpc>
                <a:spcPct val="80000"/>
              </a:lnSpc>
            </a:pPr>
            <a:r>
              <a:rPr lang="en-US" dirty="0"/>
              <a:t>Incident response: medium skill levels</a:t>
            </a:r>
          </a:p>
          <a:p>
            <a:pPr>
              <a:lnSpc>
                <a:spcPct val="80000"/>
              </a:lnSpc>
            </a:pPr>
            <a:r>
              <a:rPr lang="en-US" dirty="0"/>
              <a:t>Vulnerability handling: high skill levels</a:t>
            </a:r>
          </a:p>
        </p:txBody>
      </p:sp>
      <p:pic>
        <p:nvPicPr>
          <p:cNvPr id="1235972" name="Picture 4"/>
          <p:cNvPicPr>
            <a:picLocks noChangeAspect="1" noChangeArrowheads="1"/>
          </p:cNvPicPr>
          <p:nvPr/>
        </p:nvPicPr>
        <p:blipFill>
          <a:blip r:embed="rId3" cstate="print"/>
          <a:srcRect/>
          <a:stretch>
            <a:fillRect/>
          </a:stretch>
        </p:blipFill>
        <p:spPr bwMode="auto">
          <a:xfrm>
            <a:off x="4800600" y="1752601"/>
            <a:ext cx="4073926" cy="3048000"/>
          </a:xfrm>
          <a:prstGeom prst="rect">
            <a:avLst/>
          </a:prstGeom>
          <a:ln>
            <a:noFill/>
          </a:ln>
          <a:effectLst>
            <a:outerShdw blurRad="292100" dist="139700" dir="2700000" algn="tl" rotWithShape="0">
              <a:srgbClr val="333333">
                <a:alpha val="65000"/>
              </a:srgbClr>
            </a:outerShdw>
          </a:effectLst>
        </p:spPr>
      </p:pic>
      <p:sp>
        <p:nvSpPr>
          <p:cNvPr id="1235973" name="Text Box 5"/>
          <p:cNvSpPr txBox="1">
            <a:spLocks noChangeArrowheads="1"/>
          </p:cNvSpPr>
          <p:nvPr/>
        </p:nvSpPr>
        <p:spPr bwMode="auto">
          <a:xfrm>
            <a:off x="5181600" y="5029200"/>
            <a:ext cx="3629025" cy="304800"/>
          </a:xfrm>
          <a:prstGeom prst="rect">
            <a:avLst/>
          </a:prstGeom>
          <a:noFill/>
          <a:ln w="12700">
            <a:noFill/>
            <a:miter lim="800000"/>
            <a:headEnd type="none" w="sm" len="sm"/>
            <a:tailEnd type="none" w="sm" len="sm"/>
          </a:ln>
          <a:effectLst/>
        </p:spPr>
        <p:txBody>
          <a:bodyPr wrap="none">
            <a:spAutoFit/>
          </a:bodyPr>
          <a:lstStyle/>
          <a:p>
            <a:r>
              <a:rPr lang="en-US" sz="1400" dirty="0">
                <a:latin typeface="Arial Narrow" pitchFamily="34" charset="0"/>
                <a:hlinkClick r:id="rId4"/>
              </a:rPr>
              <a:t>http://www.summum.us/images/jpg/pyramid3.jpg</a:t>
            </a:r>
            <a:r>
              <a:rPr lang="en-US" sz="1400" dirty="0">
                <a:latin typeface="Arial Narrow" pitchFamily="34" charset="0"/>
              </a:rPr>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4946" name="Rectangle 2"/>
          <p:cNvSpPr>
            <a:spLocks noGrp="1" noChangeArrowheads="1"/>
          </p:cNvSpPr>
          <p:nvPr>
            <p:ph type="title"/>
          </p:nvPr>
        </p:nvSpPr>
        <p:spPr>
          <a:xfrm>
            <a:off x="76200" y="9525"/>
            <a:ext cx="7162800" cy="904875"/>
          </a:xfrm>
        </p:spPr>
        <p:txBody>
          <a:bodyPr/>
          <a:lstStyle/>
          <a:p>
            <a:pPr>
              <a:lnSpc>
                <a:spcPct val="80000"/>
              </a:lnSpc>
            </a:pPr>
            <a:r>
              <a:rPr lang="en-US" dirty="0"/>
              <a:t>Tracking System (1)</a:t>
            </a:r>
          </a:p>
        </p:txBody>
      </p:sp>
      <p:sp>
        <p:nvSpPr>
          <p:cNvPr id="1234947" name="Rectangle 3"/>
          <p:cNvSpPr>
            <a:spLocks noGrp="1" noChangeArrowheads="1"/>
          </p:cNvSpPr>
          <p:nvPr>
            <p:ph idx="1"/>
          </p:nvPr>
        </p:nvSpPr>
        <p:spPr>
          <a:xfrm>
            <a:off x="76200" y="762000"/>
            <a:ext cx="5541390" cy="5867400"/>
          </a:xfrm>
        </p:spPr>
        <p:txBody>
          <a:bodyPr/>
          <a:lstStyle/>
          <a:p>
            <a:pPr>
              <a:lnSpc>
                <a:spcPct val="80000"/>
              </a:lnSpc>
            </a:pPr>
            <a:r>
              <a:rPr lang="en-US" dirty="0"/>
              <a:t>Critically important to track information</a:t>
            </a:r>
          </a:p>
          <a:p>
            <a:pPr>
              <a:lnSpc>
                <a:spcPct val="80000"/>
              </a:lnSpc>
            </a:pPr>
            <a:r>
              <a:rPr lang="en-US" dirty="0"/>
              <a:t>Use formal tracking system (many products available) to ensure </a:t>
            </a:r>
          </a:p>
          <a:p>
            <a:pPr lvl="1">
              <a:lnSpc>
                <a:spcPct val="80000"/>
              </a:lnSpc>
            </a:pPr>
            <a:r>
              <a:rPr lang="en-US" dirty="0"/>
              <a:t>Easy notes</a:t>
            </a:r>
          </a:p>
          <a:p>
            <a:pPr lvl="1">
              <a:lnSpc>
                <a:spcPct val="80000"/>
              </a:lnSpc>
            </a:pPr>
            <a:r>
              <a:rPr lang="en-US" dirty="0"/>
              <a:t>Availability to entire group</a:t>
            </a:r>
          </a:p>
          <a:p>
            <a:pPr lvl="1">
              <a:lnSpc>
                <a:spcPct val="80000"/>
              </a:lnSpc>
            </a:pPr>
            <a:r>
              <a:rPr lang="en-US" dirty="0"/>
              <a:t>Keyword and full-text retrieval</a:t>
            </a:r>
          </a:p>
          <a:p>
            <a:pPr lvl="1">
              <a:lnSpc>
                <a:spcPct val="80000"/>
              </a:lnSpc>
            </a:pPr>
            <a:r>
              <a:rPr lang="en-US" dirty="0"/>
              <a:t>Status settings</a:t>
            </a:r>
          </a:p>
          <a:p>
            <a:pPr>
              <a:lnSpc>
                <a:spcPct val="80000"/>
              </a:lnSpc>
            </a:pPr>
            <a:r>
              <a:rPr lang="en-US" dirty="0"/>
              <a:t>May play crucial role in solving problems</a:t>
            </a:r>
          </a:p>
          <a:p>
            <a:pPr>
              <a:lnSpc>
                <a:spcPct val="80000"/>
              </a:lnSpc>
            </a:pPr>
            <a:r>
              <a:rPr lang="en-US" dirty="0"/>
              <a:t>For course notes on a course taught in the 1980s and 1990s about managing technical-support issues, see</a:t>
            </a:r>
          </a:p>
          <a:p>
            <a:pPr>
              <a:lnSpc>
                <a:spcPct val="80000"/>
              </a:lnSpc>
              <a:buFont typeface="Wingdings" pitchFamily="2" charset="2"/>
              <a:buNone/>
            </a:pPr>
            <a:r>
              <a:rPr lang="en-US" sz="2000" dirty="0">
                <a:latin typeface="Arial Narrow" pitchFamily="34" charset="0"/>
              </a:rPr>
              <a:t>	</a:t>
            </a:r>
            <a:r>
              <a:rPr lang="en-US" sz="2000" u="sng" dirty="0">
                <a:solidFill>
                  <a:schemeClr val="accent2"/>
                </a:solidFill>
                <a:latin typeface="Arial Narrow" pitchFamily="34" charset="0"/>
              </a:rPr>
              <a:t>http://www.mekabay.com/courses/academic/jac/TSP/index.htm</a:t>
            </a:r>
            <a:endParaRPr lang="en-US" u="sng" dirty="0">
              <a:solidFill>
                <a:schemeClr val="accent2"/>
              </a:solidFill>
            </a:endParaRPr>
          </a:p>
        </p:txBody>
      </p:sp>
      <p:pic>
        <p:nvPicPr>
          <p:cNvPr id="1234948" name="Picture 4"/>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1000"/>
                    </a14:imgEffect>
                    <a14:imgEffect>
                      <a14:brightnessContrast bright="26000"/>
                    </a14:imgEffect>
                  </a14:imgLayer>
                </a14:imgProps>
              </a:ext>
            </a:extLst>
          </a:blip>
          <a:srcRect l="7097" t="4347" r="9677" b="4347"/>
          <a:stretch>
            <a:fillRect/>
          </a:stretch>
        </p:blipFill>
        <p:spPr bwMode="auto">
          <a:xfrm>
            <a:off x="5617590" y="0"/>
            <a:ext cx="3425382" cy="5018875"/>
          </a:xfrm>
          <a:prstGeom prst="rect">
            <a:avLst/>
          </a:prstGeom>
          <a:ln>
            <a:noFill/>
          </a:ln>
          <a:effectLst>
            <a:outerShdw blurRad="292100" dist="139700" dir="2700000" algn="tl" rotWithShape="0">
              <a:srgbClr val="333333">
                <a:alpha val="65000"/>
              </a:srgbClr>
            </a:outerShdw>
          </a:effectLst>
        </p:spPr>
      </p:pic>
      <p:sp>
        <p:nvSpPr>
          <p:cNvPr id="1234949" name="Text Box 5"/>
          <p:cNvSpPr txBox="1">
            <a:spLocks noChangeArrowheads="1"/>
          </p:cNvSpPr>
          <p:nvPr/>
        </p:nvSpPr>
        <p:spPr bwMode="auto">
          <a:xfrm>
            <a:off x="5543550" y="5103812"/>
            <a:ext cx="3573463" cy="1069975"/>
          </a:xfrm>
          <a:prstGeom prst="rect">
            <a:avLst/>
          </a:prstGeom>
          <a:solidFill>
            <a:srgbClr val="FF9900"/>
          </a:solidFill>
          <a:ln w="12700">
            <a:noFill/>
            <a:miter lim="800000"/>
            <a:headEnd type="none" w="sm" len="sm"/>
            <a:tailEnd type="none" w="sm" len="sm"/>
          </a:ln>
          <a:effectLst/>
          <a:scene3d>
            <a:camera prst="orthographicFront"/>
            <a:lightRig rig="threePt" dir="t"/>
          </a:scene3d>
          <a:sp3d>
            <a:bevelT/>
          </a:sp3d>
        </p:spPr>
        <p:txBody>
          <a:bodyPr wrap="none">
            <a:spAutoFit/>
          </a:bodyPr>
          <a:lstStyle/>
          <a:p>
            <a:pPr algn="ctr"/>
            <a:r>
              <a:rPr lang="en-US" sz="1600" dirty="0">
                <a:latin typeface="Arial Narrow" pitchFamily="34" charset="0"/>
                <a:hlinkClick r:id="rId5"/>
              </a:rPr>
              <a:t>http://tinyurl.com/3xsued</a:t>
            </a:r>
            <a:endParaRPr lang="en-US" sz="1600" dirty="0">
              <a:latin typeface="Arial Narrow" pitchFamily="34" charset="0"/>
            </a:endParaRPr>
          </a:p>
          <a:p>
            <a:pPr algn="ctr"/>
            <a:r>
              <a:rPr lang="en-US" sz="1600" dirty="0">
                <a:latin typeface="Arial Narrow" pitchFamily="34" charset="0"/>
              </a:rPr>
              <a:t>Used with permission of the photographer,</a:t>
            </a:r>
            <a:br>
              <a:rPr lang="en-US" sz="1600" dirty="0">
                <a:latin typeface="Arial Narrow" pitchFamily="34" charset="0"/>
              </a:rPr>
            </a:br>
            <a:r>
              <a:rPr lang="en-US" sz="1600" dirty="0">
                <a:latin typeface="Arial Narrow" pitchFamily="34" charset="0"/>
              </a:rPr>
              <a:t>Mike Robinson. See catalog at </a:t>
            </a:r>
            <a:br>
              <a:rPr lang="en-US" sz="1600" dirty="0">
                <a:latin typeface="Arial Narrow" pitchFamily="34" charset="0"/>
              </a:rPr>
            </a:br>
            <a:r>
              <a:rPr lang="en-US" sz="1600" dirty="0">
                <a:latin typeface="Arial Narrow" pitchFamily="34" charset="0"/>
                <a:hlinkClick r:id="rId6"/>
              </a:rPr>
              <a:t>http://tinyurl.com/3dm33c</a:t>
            </a:r>
            <a:r>
              <a:rPr lang="en-US" sz="1600" dirty="0">
                <a:latin typeface="Arial Narrow" pitchFamily="34" charset="0"/>
              </a:rPr>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Tracking System (2)</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990600"/>
            <a:ext cx="7980926" cy="3505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bwMode="auto">
          <a:xfrm>
            <a:off x="1828800" y="857250"/>
            <a:ext cx="1754742" cy="533400"/>
          </a:xfrm>
          <a:prstGeom prst="ellipse">
            <a:avLst/>
          </a:prstGeom>
          <a:noFill/>
          <a:ln w="762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Arial" charset="0"/>
            </a:endParaRP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2371" y="3027088"/>
            <a:ext cx="6199704" cy="36213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28600" y="5334000"/>
            <a:ext cx="8260595" cy="954107"/>
          </a:xfrm>
          <a:prstGeom prst="rect">
            <a:avLst/>
          </a:prstGeom>
          <a:solidFill>
            <a:srgbClr val="FF9900"/>
          </a:solidFill>
          <a:scene3d>
            <a:camera prst="orthographicFront"/>
            <a:lightRig rig="threePt" dir="t"/>
          </a:scene3d>
          <a:sp3d>
            <a:bevelT/>
          </a:sp3d>
        </p:spPr>
        <p:txBody>
          <a:bodyPr wrap="none" rtlCol="0">
            <a:spAutoFit/>
          </a:bodyPr>
          <a:lstStyle/>
          <a:p>
            <a:r>
              <a:rPr lang="en-US" sz="2800" i="1" dirty="0">
                <a:latin typeface="Arial Narrow" panose="020B0606020202030204" pitchFamily="34" charset="0"/>
              </a:rPr>
              <a:t>See</a:t>
            </a:r>
          </a:p>
          <a:p>
            <a:r>
              <a:rPr lang="en-US" sz="2800" dirty="0">
                <a:latin typeface="Arial Narrow" panose="020B0606020202030204" pitchFamily="34" charset="0"/>
                <a:hlinkClick r:id="rId5"/>
              </a:rPr>
              <a:t>http://www.mekabay.com/methodology/Todo_empty.mdb</a:t>
            </a:r>
            <a:r>
              <a:rPr lang="en-US" sz="2800" dirty="0">
                <a:latin typeface="Arial Narrow" panose="020B0606020202030204" pitchFamily="34" charset="0"/>
              </a:rPr>
              <a:t>  </a:t>
            </a:r>
          </a:p>
        </p:txBody>
      </p:sp>
    </p:spTree>
    <p:extLst>
      <p:ext uri="{BB962C8B-B14F-4D97-AF65-F5344CB8AC3E}">
        <p14:creationId xmlns:p14="http://schemas.microsoft.com/office/powerpoint/2010/main" val="31178190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3922" name="Rectangle 2"/>
          <p:cNvSpPr>
            <a:spLocks noGrp="1" noChangeArrowheads="1"/>
          </p:cNvSpPr>
          <p:nvPr>
            <p:ph type="title"/>
          </p:nvPr>
        </p:nvSpPr>
        <p:spPr/>
        <p:txBody>
          <a:bodyPr/>
          <a:lstStyle/>
          <a:p>
            <a:pPr>
              <a:lnSpc>
                <a:spcPct val="80000"/>
              </a:lnSpc>
            </a:pPr>
            <a:r>
              <a:rPr lang="en-US" sz="3200" dirty="0"/>
              <a:t>Information &amp; Response Needs for Every Incident Report</a:t>
            </a:r>
          </a:p>
        </p:txBody>
      </p:sp>
      <p:sp>
        <p:nvSpPr>
          <p:cNvPr id="1233923" name="Rectangle 3"/>
          <p:cNvSpPr>
            <a:spLocks noGrp="1" noChangeArrowheads="1"/>
          </p:cNvSpPr>
          <p:nvPr>
            <p:ph idx="1"/>
          </p:nvPr>
        </p:nvSpPr>
        <p:spPr>
          <a:xfrm>
            <a:off x="990600" y="1219200"/>
            <a:ext cx="7772400" cy="5410200"/>
          </a:xfrm>
        </p:spPr>
        <p:txBody>
          <a:bodyPr/>
          <a:lstStyle/>
          <a:p>
            <a:pPr>
              <a:lnSpc>
                <a:spcPct val="80000"/>
              </a:lnSpc>
            </a:pPr>
            <a:r>
              <a:rPr lang="en-US" dirty="0"/>
              <a:t>Who is the reporting organization?</a:t>
            </a:r>
          </a:p>
          <a:p>
            <a:pPr>
              <a:lnSpc>
                <a:spcPct val="80000"/>
              </a:lnSpc>
            </a:pPr>
            <a:r>
              <a:rPr lang="en-US" dirty="0"/>
              <a:t>What other organizations are involved or need to know about the incident?</a:t>
            </a:r>
          </a:p>
          <a:p>
            <a:pPr>
              <a:lnSpc>
                <a:spcPct val="80000"/>
              </a:lnSpc>
            </a:pPr>
            <a:r>
              <a:rPr lang="en-US" dirty="0"/>
              <a:t>What is the date and time of the incident?</a:t>
            </a:r>
          </a:p>
          <a:p>
            <a:pPr>
              <a:lnSpc>
                <a:spcPct val="80000"/>
              </a:lnSpc>
            </a:pPr>
            <a:r>
              <a:rPr lang="en-US" dirty="0"/>
              <a:t>What type of incident is it?</a:t>
            </a:r>
          </a:p>
          <a:p>
            <a:pPr>
              <a:lnSpc>
                <a:spcPct val="80000"/>
              </a:lnSpc>
            </a:pPr>
            <a:r>
              <a:rPr lang="en-US" dirty="0"/>
              <a:t>What is the name or ID of the information system or systems affected?</a:t>
            </a:r>
          </a:p>
          <a:p>
            <a:pPr>
              <a:lnSpc>
                <a:spcPct val="80000"/>
              </a:lnSpc>
            </a:pPr>
            <a:r>
              <a:rPr lang="en-US" dirty="0"/>
              <a:t>What is the mission impact of the incident?</a:t>
            </a:r>
          </a:p>
          <a:p>
            <a:pPr>
              <a:lnSpc>
                <a:spcPct val="80000"/>
              </a:lnSpc>
            </a:pPr>
            <a:r>
              <a:rPr lang="en-US" dirty="0"/>
              <a:t>What are the technical details or the who, what, when, where, why, and how of the incident?</a:t>
            </a:r>
          </a:p>
          <a:p>
            <a:pPr>
              <a:lnSpc>
                <a:spcPct val="80000"/>
              </a:lnSpc>
            </a:pPr>
            <a:r>
              <a:rPr lang="en-US" dirty="0"/>
              <a:t>What actions have been taken?</a:t>
            </a:r>
          </a:p>
          <a:p>
            <a:pPr>
              <a:lnSpc>
                <a:spcPct val="80000"/>
              </a:lnSpc>
            </a:pPr>
            <a:r>
              <a:rPr lang="en-US" dirty="0"/>
              <a:t>Has there been any coordination with other commands on the incident?</a:t>
            </a:r>
          </a:p>
          <a:p>
            <a:pPr>
              <a:lnSpc>
                <a:spcPct val="80000"/>
              </a:lnSpc>
            </a:pPr>
            <a:r>
              <a:rPr lang="en-US" dirty="0"/>
              <a:t>Are there any other clues or is any information missing?</a:t>
            </a:r>
          </a:p>
        </p:txBody>
      </p:sp>
      <p:sp>
        <p:nvSpPr>
          <p:cNvPr id="1233924" name="Text Box 4"/>
          <p:cNvSpPr txBox="1">
            <a:spLocks noChangeArrowheads="1"/>
          </p:cNvSpPr>
          <p:nvPr/>
        </p:nvSpPr>
        <p:spPr bwMode="auto">
          <a:xfrm>
            <a:off x="0" y="0"/>
            <a:ext cx="685800" cy="6370975"/>
          </a:xfrm>
          <a:prstGeom prst="rect">
            <a:avLst/>
          </a:prstGeom>
          <a:solidFill>
            <a:srgbClr val="FFC000"/>
          </a:solidFill>
          <a:ln w="12700">
            <a:noFill/>
            <a:miter lim="800000"/>
            <a:headEnd type="none" w="sm" len="sm"/>
            <a:tailEnd type="none" w="sm" len="sm"/>
          </a:ln>
          <a:effectLst/>
          <a:scene3d>
            <a:camera prst="orthographicFront"/>
            <a:lightRig rig="threePt" dir="t"/>
          </a:scene3d>
          <a:sp3d>
            <a:bevelT/>
          </a:sp3d>
        </p:spPr>
        <p:txBody>
          <a:bodyPr wrap="square">
            <a:spAutoFit/>
          </a:bodyPr>
          <a:lstStyle/>
          <a:p>
            <a:r>
              <a:rPr lang="en-US" sz="6800" dirty="0"/>
              <a:t>??</a:t>
            </a:r>
          </a:p>
          <a:p>
            <a:r>
              <a:rPr lang="en-US" sz="6800" dirty="0"/>
              <a:t>?</a:t>
            </a:r>
          </a:p>
          <a:p>
            <a:r>
              <a:rPr lang="en-US" sz="6800" dirty="0"/>
              <a:t>?</a:t>
            </a:r>
          </a:p>
          <a:p>
            <a:r>
              <a:rPr lang="en-US" sz="6800" dirty="0"/>
              <a:t>?</a:t>
            </a:r>
          </a:p>
          <a:p>
            <a:r>
              <a:rPr lang="en-US" sz="6800" dirty="0"/>
              <a: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2898" name="Rectangle 2"/>
          <p:cNvSpPr>
            <a:spLocks noGrp="1" noChangeArrowheads="1"/>
          </p:cNvSpPr>
          <p:nvPr>
            <p:ph type="title"/>
          </p:nvPr>
        </p:nvSpPr>
        <p:spPr/>
        <p:txBody>
          <a:bodyPr/>
          <a:lstStyle/>
          <a:p>
            <a:pPr>
              <a:lnSpc>
                <a:spcPct val="80000"/>
              </a:lnSpc>
            </a:pPr>
            <a:r>
              <a:rPr lang="en-US" dirty="0"/>
              <a:t>Telephone Hotline</a:t>
            </a:r>
          </a:p>
        </p:txBody>
      </p:sp>
      <p:sp>
        <p:nvSpPr>
          <p:cNvPr id="1232899" name="Rectangle 3"/>
          <p:cNvSpPr>
            <a:spLocks noGrp="1" noChangeArrowheads="1"/>
          </p:cNvSpPr>
          <p:nvPr>
            <p:ph idx="1"/>
          </p:nvPr>
        </p:nvSpPr>
        <p:spPr>
          <a:xfrm>
            <a:off x="685800" y="1143000"/>
            <a:ext cx="8286750" cy="5486400"/>
          </a:xfrm>
        </p:spPr>
        <p:txBody>
          <a:bodyPr/>
          <a:lstStyle/>
          <a:p>
            <a:r>
              <a:rPr lang="en-US" sz="2100" dirty="0"/>
              <a:t>Must handle phone calls at all times of day/night</a:t>
            </a:r>
          </a:p>
          <a:p>
            <a:pPr lvl="1"/>
            <a:r>
              <a:rPr lang="en-US" sz="2100" dirty="0"/>
              <a:t>Call-forwarding to agent on duty</a:t>
            </a:r>
          </a:p>
          <a:p>
            <a:pPr lvl="1"/>
            <a:r>
              <a:rPr lang="en-US" sz="2100" dirty="0"/>
              <a:t>Pagers</a:t>
            </a:r>
          </a:p>
          <a:p>
            <a:pPr lvl="1"/>
            <a:r>
              <a:rPr lang="en-US" sz="2100" dirty="0"/>
              <a:t>Message service</a:t>
            </a:r>
          </a:p>
          <a:p>
            <a:pPr lvl="1"/>
            <a:r>
              <a:rPr lang="en-US" sz="2100" dirty="0"/>
              <a:t>SMS to cell phones</a:t>
            </a:r>
          </a:p>
          <a:p>
            <a:pPr lvl="1"/>
            <a:r>
              <a:rPr lang="en-US" sz="2100" dirty="0"/>
              <a:t>Answering machine / voicemail(</a:t>
            </a:r>
            <a:r>
              <a:rPr lang="en-US" sz="2100" dirty="0">
                <a:sym typeface="Wingdings" pitchFamily="2" charset="2"/>
              </a:rPr>
              <a:t>)</a:t>
            </a:r>
          </a:p>
          <a:p>
            <a:r>
              <a:rPr lang="en-US" sz="2100" dirty="0"/>
              <a:t>Define rules for taking details and </a:t>
            </a:r>
            <a:br>
              <a:rPr lang="en-US" sz="2100" dirty="0"/>
            </a:br>
            <a:r>
              <a:rPr lang="en-US" sz="2100" dirty="0"/>
              <a:t>then </a:t>
            </a:r>
            <a:r>
              <a:rPr lang="en-US" sz="2100" i="1" dirty="0"/>
              <a:t>transferring calls to right person</a:t>
            </a:r>
          </a:p>
          <a:p>
            <a:pPr lvl="1"/>
            <a:r>
              <a:rPr lang="en-US" sz="2100" dirty="0"/>
              <a:t>MOST IMPORTANT: </a:t>
            </a:r>
            <a:br>
              <a:rPr lang="en-US" sz="2100" dirty="0"/>
            </a:br>
            <a:r>
              <a:rPr lang="en-US" sz="2100" i="1" dirty="0"/>
              <a:t>Never drop the caller! </a:t>
            </a:r>
            <a:r>
              <a:rPr lang="en-US" sz="2100" dirty="0"/>
              <a:t>Always monitor the transfer and ensure there is a live person (not voicemail) on the other end of the line to take control of the situation</a:t>
            </a:r>
          </a:p>
          <a:p>
            <a:pPr lvl="1"/>
            <a:r>
              <a:rPr lang="en-US" sz="2100" dirty="0"/>
              <a:t>Always provide direct-line phone #</a:t>
            </a:r>
            <a:br>
              <a:rPr lang="en-US" sz="2100" dirty="0"/>
            </a:br>
            <a:r>
              <a:rPr lang="en-US" sz="2100" dirty="0"/>
              <a:t>&amp; case # for use in case of interruption</a:t>
            </a:r>
          </a:p>
          <a:p>
            <a:r>
              <a:rPr lang="en-US" sz="2100" dirty="0"/>
              <a:t>Define procedures to handle cranks/pranks</a:t>
            </a:r>
          </a:p>
        </p:txBody>
      </p:sp>
      <p:pic>
        <p:nvPicPr>
          <p:cNvPr id="1232900" name="Picture 4"/>
          <p:cNvPicPr>
            <a:picLocks noChangeAspect="1" noChangeArrowheads="1"/>
          </p:cNvPicPr>
          <p:nvPr/>
        </p:nvPicPr>
        <p:blipFill>
          <a:blip r:embed="rId3" cstate="print"/>
          <a:srcRect/>
          <a:stretch>
            <a:fillRect/>
          </a:stretch>
        </p:blipFill>
        <p:spPr bwMode="auto">
          <a:xfrm>
            <a:off x="6705600" y="1524000"/>
            <a:ext cx="2057400" cy="2766252"/>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9698" name="Picture 2"/>
          <p:cNvPicPr>
            <a:picLocks noChangeAspect="1" noChangeArrowheads="1"/>
          </p:cNvPicPr>
          <p:nvPr/>
        </p:nvPicPr>
        <p:blipFill>
          <a:blip r:embed="rId3" cstate="print">
            <a:lum bright="50000"/>
          </a:blip>
          <a:srcRect l="5859" b="10001"/>
          <a:stretch>
            <a:fillRect/>
          </a:stretch>
        </p:blipFill>
        <p:spPr bwMode="auto">
          <a:xfrm>
            <a:off x="3175" y="0"/>
            <a:ext cx="9140825" cy="6858000"/>
          </a:xfrm>
          <a:prstGeom prst="rect">
            <a:avLst/>
          </a:prstGeom>
          <a:noFill/>
          <a:ln w="12700">
            <a:noFill/>
            <a:miter lim="800000"/>
            <a:headEnd type="none" w="sm" len="sm"/>
            <a:tailEnd type="none" w="sm" len="sm"/>
          </a:ln>
          <a:effectLst/>
        </p:spPr>
      </p:pic>
      <p:sp>
        <p:nvSpPr>
          <p:cNvPr id="1309699" name="Rectangle 3"/>
          <p:cNvSpPr>
            <a:spLocks noGrp="1" noChangeArrowheads="1"/>
          </p:cNvSpPr>
          <p:nvPr>
            <p:ph type="title"/>
          </p:nvPr>
        </p:nvSpPr>
        <p:spPr/>
        <p:txBody>
          <a:bodyPr/>
          <a:lstStyle/>
          <a:p>
            <a:r>
              <a:rPr lang="en-US" dirty="0"/>
              <a:t>Topics</a:t>
            </a:r>
          </a:p>
        </p:txBody>
      </p:sp>
      <p:sp>
        <p:nvSpPr>
          <p:cNvPr id="1309700" name="Rectangle 4"/>
          <p:cNvSpPr>
            <a:spLocks noGrp="1" noChangeArrowheads="1"/>
          </p:cNvSpPr>
          <p:nvPr>
            <p:ph idx="1"/>
          </p:nvPr>
        </p:nvSpPr>
        <p:spPr>
          <a:xfrm>
            <a:off x="990600" y="1447800"/>
            <a:ext cx="7696200" cy="4876800"/>
          </a:xfrm>
        </p:spPr>
        <p:txBody>
          <a:bodyPr/>
          <a:lstStyle/>
          <a:p>
            <a:pPr>
              <a:lnSpc>
                <a:spcPct val="140000"/>
              </a:lnSpc>
            </a:pPr>
            <a:r>
              <a:rPr lang="en-US" sz="2800" dirty="0">
                <a:solidFill>
                  <a:schemeClr val="bg2"/>
                </a:solidFill>
              </a:rPr>
              <a:t>Forming a Team</a:t>
            </a:r>
          </a:p>
          <a:p>
            <a:pPr>
              <a:lnSpc>
                <a:spcPct val="140000"/>
              </a:lnSpc>
            </a:pPr>
            <a:r>
              <a:rPr lang="en-US" sz="2800" dirty="0">
                <a:solidFill>
                  <a:schemeClr val="bg2"/>
                </a:solidFill>
              </a:rPr>
              <a:t>Handling Computer Security Incidents</a:t>
            </a:r>
          </a:p>
          <a:p>
            <a:pPr>
              <a:lnSpc>
                <a:spcPct val="140000"/>
              </a:lnSpc>
            </a:pPr>
            <a:r>
              <a:rPr lang="en-US" sz="2800" dirty="0"/>
              <a:t>Managing a Team</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0610" name="Rectangle 2"/>
          <p:cNvSpPr>
            <a:spLocks noGrp="1" noChangeArrowheads="1"/>
          </p:cNvSpPr>
          <p:nvPr>
            <p:ph type="title"/>
          </p:nvPr>
        </p:nvSpPr>
        <p:spPr/>
        <p:txBody>
          <a:bodyPr/>
          <a:lstStyle/>
          <a:p>
            <a:pPr>
              <a:lnSpc>
                <a:spcPct val="80000"/>
              </a:lnSpc>
            </a:pPr>
            <a:r>
              <a:rPr lang="en-US" dirty="0"/>
              <a:t>Managing a Team</a:t>
            </a:r>
          </a:p>
        </p:txBody>
      </p:sp>
      <p:sp>
        <p:nvSpPr>
          <p:cNvPr id="1220611" name="Rectangle 3"/>
          <p:cNvSpPr>
            <a:spLocks noGrp="1" noChangeArrowheads="1"/>
          </p:cNvSpPr>
          <p:nvPr>
            <p:ph idx="1"/>
          </p:nvPr>
        </p:nvSpPr>
        <p:spPr>
          <a:xfrm>
            <a:off x="990600" y="1219200"/>
            <a:ext cx="7162800" cy="5105400"/>
          </a:xfrm>
        </p:spPr>
        <p:txBody>
          <a:bodyPr/>
          <a:lstStyle/>
          <a:p>
            <a:pPr>
              <a:lnSpc>
                <a:spcPct val="100000"/>
              </a:lnSpc>
            </a:pPr>
            <a:r>
              <a:rPr lang="en-US" dirty="0"/>
              <a:t>Securing Your CSIRT</a:t>
            </a:r>
          </a:p>
          <a:p>
            <a:pPr>
              <a:lnSpc>
                <a:spcPct val="100000"/>
              </a:lnSpc>
            </a:pPr>
            <a:r>
              <a:rPr lang="en-US" dirty="0"/>
              <a:t>Using a Code of Conduct</a:t>
            </a:r>
          </a:p>
          <a:p>
            <a:pPr>
              <a:lnSpc>
                <a:spcPct val="100000"/>
              </a:lnSpc>
            </a:pPr>
            <a:r>
              <a:rPr lang="en-US" dirty="0"/>
              <a:t>Prioritizing Incidents</a:t>
            </a:r>
          </a:p>
          <a:p>
            <a:pPr>
              <a:lnSpc>
                <a:spcPct val="100000"/>
              </a:lnSpc>
            </a:pPr>
            <a:r>
              <a:rPr lang="en-US" dirty="0"/>
              <a:t>Balancing Workload</a:t>
            </a:r>
          </a:p>
        </p:txBody>
      </p:sp>
      <p:pic>
        <p:nvPicPr>
          <p:cNvPr id="1220613" name="Picture 5" descr="GROUP007"/>
          <p:cNvPicPr>
            <a:picLocks noChangeAspect="1" noChangeArrowheads="1"/>
          </p:cNvPicPr>
          <p:nvPr/>
        </p:nvPicPr>
        <p:blipFill>
          <a:blip r:embed="rId3" cstate="print"/>
          <a:srcRect/>
          <a:stretch>
            <a:fillRect/>
          </a:stretch>
        </p:blipFill>
        <p:spPr bwMode="auto">
          <a:xfrm>
            <a:off x="1371600" y="3200399"/>
            <a:ext cx="6438900" cy="3378187"/>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5188" name="Picture 4"/>
          <p:cNvPicPr>
            <a:picLocks noChangeAspect="1" noChangeArrowheads="1"/>
          </p:cNvPicPr>
          <p:nvPr/>
        </p:nvPicPr>
        <p:blipFill>
          <a:blip r:embed="rId3" cstate="print"/>
          <a:srcRect/>
          <a:stretch>
            <a:fillRect/>
          </a:stretch>
        </p:blipFill>
        <p:spPr bwMode="auto">
          <a:xfrm>
            <a:off x="4800600" y="2514600"/>
            <a:ext cx="4048878" cy="3886200"/>
          </a:xfrm>
          <a:prstGeom prst="rect">
            <a:avLst/>
          </a:prstGeom>
          <a:ln>
            <a:noFill/>
          </a:ln>
          <a:effectLst>
            <a:outerShdw blurRad="292100" dist="139700" dir="2700000" algn="tl" rotWithShape="0">
              <a:srgbClr val="333333">
                <a:alpha val="65000"/>
              </a:srgbClr>
            </a:outerShdw>
          </a:effectLst>
        </p:spPr>
      </p:pic>
      <p:sp>
        <p:nvSpPr>
          <p:cNvPr id="1245190" name="Rectangle 6"/>
          <p:cNvSpPr>
            <a:spLocks noGrp="1" noChangeArrowheads="1"/>
          </p:cNvSpPr>
          <p:nvPr>
            <p:ph type="title"/>
          </p:nvPr>
        </p:nvSpPr>
        <p:spPr/>
        <p:txBody>
          <a:bodyPr/>
          <a:lstStyle/>
          <a:p>
            <a:r>
              <a:rPr lang="en-US" dirty="0"/>
              <a:t>Securing Your CSIRT</a:t>
            </a:r>
          </a:p>
        </p:txBody>
      </p:sp>
      <p:sp>
        <p:nvSpPr>
          <p:cNvPr id="1245191" name="Rectangle 7"/>
          <p:cNvSpPr>
            <a:spLocks noGrp="1" noChangeArrowheads="1"/>
          </p:cNvSpPr>
          <p:nvPr>
            <p:ph idx="1"/>
          </p:nvPr>
        </p:nvSpPr>
        <p:spPr>
          <a:xfrm>
            <a:off x="685800" y="1066800"/>
            <a:ext cx="7162800" cy="5029200"/>
          </a:xfrm>
        </p:spPr>
        <p:txBody>
          <a:bodyPr/>
          <a:lstStyle/>
          <a:p>
            <a:pPr>
              <a:lnSpc>
                <a:spcPct val="80000"/>
              </a:lnSpc>
            </a:pPr>
            <a:r>
              <a:rPr lang="en-US" dirty="0"/>
              <a:t>CSIRT itself an attractive target for </a:t>
            </a:r>
            <a:br>
              <a:rPr lang="en-US" dirty="0"/>
            </a:br>
            <a:r>
              <a:rPr lang="en-US" dirty="0"/>
              <a:t>attackers</a:t>
            </a:r>
          </a:p>
          <a:p>
            <a:pPr>
              <a:lnSpc>
                <a:spcPct val="80000"/>
              </a:lnSpc>
            </a:pPr>
            <a:r>
              <a:rPr lang="en-US" dirty="0"/>
              <a:t>Operational and legal repercussions to compromise</a:t>
            </a:r>
          </a:p>
          <a:p>
            <a:pPr>
              <a:lnSpc>
                <a:spcPct val="80000"/>
              </a:lnSpc>
            </a:pPr>
            <a:r>
              <a:rPr lang="en-US" dirty="0"/>
              <a:t>Must protect</a:t>
            </a:r>
          </a:p>
          <a:p>
            <a:pPr lvl="1">
              <a:lnSpc>
                <a:spcPct val="80000"/>
              </a:lnSpc>
            </a:pPr>
            <a:r>
              <a:rPr lang="en-US" dirty="0"/>
              <a:t>Incident reports,</a:t>
            </a:r>
          </a:p>
          <a:p>
            <a:pPr lvl="1">
              <a:lnSpc>
                <a:spcPct val="80000"/>
              </a:lnSpc>
            </a:pPr>
            <a:r>
              <a:rPr lang="en-US" dirty="0"/>
              <a:t>Electronic mail,</a:t>
            </a:r>
          </a:p>
          <a:p>
            <a:pPr lvl="1">
              <a:lnSpc>
                <a:spcPct val="80000"/>
              </a:lnSpc>
            </a:pPr>
            <a:r>
              <a:rPr lang="en-US" dirty="0"/>
              <a:t>Vulnerability reports, </a:t>
            </a:r>
            <a:br>
              <a:rPr lang="en-US" dirty="0"/>
            </a:br>
            <a:r>
              <a:rPr lang="en-US" dirty="0"/>
              <a:t>and even</a:t>
            </a:r>
          </a:p>
          <a:p>
            <a:pPr lvl="1">
              <a:lnSpc>
                <a:spcPct val="80000"/>
              </a:lnSpc>
            </a:pPr>
            <a:r>
              <a:rPr lang="en-US" dirty="0"/>
              <a:t>Briefing notes and </a:t>
            </a:r>
            <a:br>
              <a:rPr lang="en-US" dirty="0"/>
            </a:br>
            <a:r>
              <a:rPr lang="en-US" dirty="0"/>
              <a:t>slides.</a:t>
            </a:r>
          </a:p>
          <a:p>
            <a:pPr>
              <a:lnSpc>
                <a:spcPct val="80000"/>
              </a:lnSpc>
            </a:pPr>
            <a:r>
              <a:rPr lang="en-US" dirty="0"/>
              <a:t>ENCRYPT </a:t>
            </a:r>
            <a:r>
              <a:rPr lang="en-US" sz="1800" dirty="0"/>
              <a:t>ENCRYPT </a:t>
            </a:r>
            <a:r>
              <a:rPr lang="en-US" sz="1000" dirty="0"/>
              <a:t>ENCRYPT…</a:t>
            </a:r>
          </a:p>
          <a:p>
            <a:pPr>
              <a:lnSpc>
                <a:spcPct val="80000"/>
              </a:lnSpc>
            </a:pPr>
            <a:r>
              <a:rPr lang="en-US" dirty="0"/>
              <a:t>BACKUP </a:t>
            </a:r>
            <a:r>
              <a:rPr lang="en-US" sz="1800" dirty="0"/>
              <a:t>BACKUP </a:t>
            </a:r>
            <a:r>
              <a:rPr lang="en-US" sz="1200" dirty="0"/>
              <a:t>BACKUP…</a:t>
            </a:r>
          </a:p>
        </p:txBody>
      </p:sp>
      <p:sp>
        <p:nvSpPr>
          <p:cNvPr id="1245189" name="Text Box 5"/>
          <p:cNvSpPr txBox="1">
            <a:spLocks noChangeArrowheads="1"/>
          </p:cNvSpPr>
          <p:nvPr/>
        </p:nvSpPr>
        <p:spPr bwMode="auto">
          <a:xfrm>
            <a:off x="4876800" y="6553200"/>
            <a:ext cx="4267200" cy="304800"/>
          </a:xfrm>
          <a:prstGeom prst="rect">
            <a:avLst/>
          </a:prstGeom>
          <a:solidFill>
            <a:srgbClr val="FF9900"/>
          </a:solidFill>
          <a:ln w="12700">
            <a:noFill/>
            <a:miter lim="800000"/>
            <a:headEnd type="none" w="sm" len="sm"/>
            <a:tailEnd type="none" w="sm" len="sm"/>
          </a:ln>
          <a:effectLst/>
        </p:spPr>
        <p:txBody>
          <a:bodyPr>
            <a:spAutoFit/>
          </a:bodyPr>
          <a:lstStyle/>
          <a:p>
            <a:r>
              <a:rPr lang="en-US" sz="1400" dirty="0">
                <a:latin typeface="Arial Narrow" pitchFamily="34" charset="0"/>
                <a:hlinkClick r:id="rId4"/>
              </a:rPr>
              <a:t>http://www.swehs.co.uk/docs/photos/bletchley03.jpg</a:t>
            </a:r>
            <a:r>
              <a:rPr lang="en-US" sz="1400" dirty="0">
                <a:latin typeface="Arial Narrow" pitchFamily="34" charset="0"/>
              </a:rPr>
              <a:t> </a:t>
            </a:r>
          </a:p>
        </p:txBody>
      </p:sp>
      <p:sp>
        <p:nvSpPr>
          <p:cNvPr id="1245192" name="Text Box 8"/>
          <p:cNvSpPr txBox="1">
            <a:spLocks noChangeArrowheads="1"/>
          </p:cNvSpPr>
          <p:nvPr/>
        </p:nvSpPr>
        <p:spPr bwMode="auto">
          <a:xfrm>
            <a:off x="7639050" y="6003925"/>
            <a:ext cx="1200150" cy="396875"/>
          </a:xfrm>
          <a:prstGeom prst="rect">
            <a:avLst/>
          </a:prstGeom>
          <a:noFill/>
          <a:ln w="12700">
            <a:noFill/>
            <a:miter lim="800000"/>
            <a:headEnd type="none" w="sm" len="sm"/>
            <a:tailEnd type="none" w="sm" len="sm"/>
          </a:ln>
          <a:effectLst/>
        </p:spPr>
        <p:txBody>
          <a:bodyPr wrap="none">
            <a:spAutoFit/>
          </a:bodyPr>
          <a:lstStyle/>
          <a:p>
            <a:r>
              <a:rPr lang="en-US" dirty="0"/>
              <a:t>ENIGMA</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4162" name="Rectangle 2"/>
          <p:cNvSpPr>
            <a:spLocks noGrp="1" noChangeArrowheads="1"/>
          </p:cNvSpPr>
          <p:nvPr>
            <p:ph type="title"/>
          </p:nvPr>
        </p:nvSpPr>
        <p:spPr/>
        <p:txBody>
          <a:bodyPr/>
          <a:lstStyle/>
          <a:p>
            <a:pPr>
              <a:lnSpc>
                <a:spcPct val="80000"/>
              </a:lnSpc>
            </a:pPr>
            <a:r>
              <a:rPr lang="en-US" dirty="0"/>
              <a:t>Using a Code of Conduct</a:t>
            </a:r>
          </a:p>
        </p:txBody>
      </p:sp>
      <p:sp>
        <p:nvSpPr>
          <p:cNvPr id="1244167" name="Rectangle 7"/>
          <p:cNvSpPr>
            <a:spLocks noGrp="1" noChangeArrowheads="1"/>
          </p:cNvSpPr>
          <p:nvPr>
            <p:ph idx="1"/>
          </p:nvPr>
        </p:nvSpPr>
        <p:spPr>
          <a:xfrm>
            <a:off x="990600" y="1295400"/>
            <a:ext cx="7848600" cy="5029200"/>
          </a:xfrm>
          <a:noFill/>
          <a:ln/>
        </p:spPr>
        <p:txBody>
          <a:bodyPr/>
          <a:lstStyle/>
          <a:p>
            <a:pPr>
              <a:lnSpc>
                <a:spcPct val="80000"/>
              </a:lnSpc>
            </a:pPr>
            <a:r>
              <a:rPr lang="en-US" dirty="0"/>
              <a:t>Code of Conduct can determine reputation of team</a:t>
            </a:r>
          </a:p>
          <a:p>
            <a:pPr>
              <a:lnSpc>
                <a:spcPct val="80000"/>
              </a:lnSpc>
            </a:pPr>
            <a:r>
              <a:rPr lang="en-US" dirty="0"/>
              <a:t>Clear explanations</a:t>
            </a:r>
          </a:p>
          <a:p>
            <a:pPr>
              <a:lnSpc>
                <a:spcPct val="80000"/>
              </a:lnSpc>
            </a:pPr>
            <a:r>
              <a:rPr lang="en-US" dirty="0"/>
              <a:t>Define technical terms</a:t>
            </a:r>
          </a:p>
          <a:p>
            <a:pPr>
              <a:lnSpc>
                <a:spcPct val="80000"/>
              </a:lnSpc>
            </a:pPr>
            <a:r>
              <a:rPr lang="en-US" dirty="0"/>
              <a:t>Clarify work you plan to do</a:t>
            </a:r>
          </a:p>
          <a:p>
            <a:pPr>
              <a:lnSpc>
                <a:spcPct val="80000"/>
              </a:lnSpc>
            </a:pPr>
            <a:r>
              <a:rPr lang="en-US" dirty="0"/>
              <a:t>Never emit bovine fecal material:  instead, try “I don’t know but I’ll find out” – perfectly acceptable response to a question</a:t>
            </a:r>
          </a:p>
          <a:p>
            <a:pPr>
              <a:lnSpc>
                <a:spcPct val="80000"/>
              </a:lnSpc>
            </a:pPr>
            <a:r>
              <a:rPr lang="en-US" dirty="0"/>
              <a:t>Establish </a:t>
            </a:r>
            <a:r>
              <a:rPr lang="en-US" i="1" dirty="0"/>
              <a:t>continuous process </a:t>
            </a:r>
            <a:br>
              <a:rPr lang="en-US" i="1" dirty="0"/>
            </a:br>
            <a:r>
              <a:rPr lang="en-US" i="1" dirty="0"/>
              <a:t>improvement</a:t>
            </a:r>
            <a:r>
              <a:rPr lang="en-US" dirty="0"/>
              <a:t> by welcoming </a:t>
            </a:r>
            <a:br>
              <a:rPr lang="en-US" dirty="0"/>
            </a:br>
            <a:r>
              <a:rPr lang="en-US" dirty="0"/>
              <a:t>constructive criticism and </a:t>
            </a:r>
            <a:br>
              <a:rPr lang="en-US" dirty="0"/>
            </a:br>
            <a:r>
              <a:rPr lang="en-US" dirty="0"/>
              <a:t>suggestions for improvement</a:t>
            </a:r>
          </a:p>
          <a:p>
            <a:pPr>
              <a:lnSpc>
                <a:spcPct val="80000"/>
              </a:lnSpc>
            </a:pPr>
            <a:r>
              <a:rPr lang="en-US" dirty="0"/>
              <a:t>Maintain confidentiality</a:t>
            </a:r>
          </a:p>
          <a:p>
            <a:pPr>
              <a:lnSpc>
                <a:spcPct val="80000"/>
              </a:lnSpc>
            </a:pPr>
            <a:r>
              <a:rPr lang="en-US" dirty="0"/>
              <a:t>Support ethical behavior at all </a:t>
            </a:r>
            <a:br>
              <a:rPr lang="en-US" dirty="0"/>
            </a:br>
            <a:r>
              <a:rPr lang="en-US" dirty="0"/>
              <a:t>times by all staff members</a:t>
            </a:r>
          </a:p>
        </p:txBody>
      </p:sp>
      <p:pic>
        <p:nvPicPr>
          <p:cNvPr id="1244165" name="Picture 5" descr="MISR0060"/>
          <p:cNvPicPr>
            <a:picLocks noChangeAspect="1" noChangeArrowheads="1"/>
          </p:cNvPicPr>
          <p:nvPr/>
        </p:nvPicPr>
        <p:blipFill>
          <a:blip r:embed="rId3" cstate="print"/>
          <a:srcRect/>
          <a:stretch>
            <a:fillRect/>
          </a:stretch>
        </p:blipFill>
        <p:spPr bwMode="auto">
          <a:xfrm>
            <a:off x="6183313" y="3429000"/>
            <a:ext cx="2960687" cy="34290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2114" name="Rectangle 2"/>
          <p:cNvSpPr>
            <a:spLocks noGrp="1" noChangeArrowheads="1"/>
          </p:cNvSpPr>
          <p:nvPr>
            <p:ph type="title"/>
          </p:nvPr>
        </p:nvSpPr>
        <p:spPr>
          <a:xfrm>
            <a:off x="914400" y="152400"/>
            <a:ext cx="7239000" cy="1143000"/>
          </a:xfrm>
        </p:spPr>
        <p:txBody>
          <a:bodyPr/>
          <a:lstStyle/>
          <a:p>
            <a:pPr>
              <a:lnSpc>
                <a:spcPct val="80000"/>
              </a:lnSpc>
            </a:pPr>
            <a:r>
              <a:rPr lang="en-US" dirty="0"/>
              <a:t>Balancing Workload in Triage</a:t>
            </a:r>
          </a:p>
        </p:txBody>
      </p:sp>
      <p:sp>
        <p:nvSpPr>
          <p:cNvPr id="1242115" name="Rectangle 3"/>
          <p:cNvSpPr>
            <a:spLocks noGrp="1" noChangeArrowheads="1"/>
          </p:cNvSpPr>
          <p:nvPr>
            <p:ph type="body" sz="half" idx="1"/>
          </p:nvPr>
        </p:nvSpPr>
        <p:spPr>
          <a:xfrm>
            <a:off x="990600" y="1143000"/>
            <a:ext cx="5105400" cy="5181600"/>
          </a:xfrm>
        </p:spPr>
        <p:txBody>
          <a:bodyPr/>
          <a:lstStyle/>
          <a:p>
            <a:pPr>
              <a:lnSpc>
                <a:spcPct val="80000"/>
              </a:lnSpc>
              <a:buFont typeface="Wingdings" pitchFamily="2" charset="2"/>
              <a:buNone/>
            </a:pPr>
            <a:r>
              <a:rPr lang="en-US" sz="2000" i="1" dirty="0"/>
              <a:t>Handling new calls</a:t>
            </a:r>
          </a:p>
          <a:p>
            <a:pPr>
              <a:lnSpc>
                <a:spcPct val="80000"/>
              </a:lnSpc>
            </a:pPr>
            <a:r>
              <a:rPr lang="en-US" sz="2000" dirty="0"/>
              <a:t>Periodic rotation: </a:t>
            </a:r>
          </a:p>
          <a:p>
            <a:pPr lvl="1">
              <a:lnSpc>
                <a:spcPct val="80000"/>
              </a:lnSpc>
            </a:pPr>
            <a:r>
              <a:rPr lang="en-US" sz="2000" dirty="0"/>
              <a:t>All new incidents are assigned to a designated triage coordinator</a:t>
            </a:r>
          </a:p>
          <a:p>
            <a:pPr lvl="1">
              <a:lnSpc>
                <a:spcPct val="80000"/>
              </a:lnSpc>
            </a:pPr>
            <a:r>
              <a:rPr lang="en-US" sz="2000" dirty="0"/>
              <a:t>At set intervals, incidents are rotated to new triage coordinators</a:t>
            </a:r>
          </a:p>
          <a:p>
            <a:pPr>
              <a:lnSpc>
                <a:spcPct val="80000"/>
              </a:lnSpc>
            </a:pPr>
            <a:r>
              <a:rPr lang="en-US" sz="2000" dirty="0"/>
              <a:t>Equal distribution</a:t>
            </a:r>
          </a:p>
          <a:p>
            <a:pPr lvl="1">
              <a:lnSpc>
                <a:spcPct val="80000"/>
              </a:lnSpc>
            </a:pPr>
            <a:r>
              <a:rPr lang="en-US" sz="2000" dirty="0"/>
              <a:t>Team leader reviews all new reports</a:t>
            </a:r>
          </a:p>
          <a:p>
            <a:pPr lvl="1">
              <a:lnSpc>
                <a:spcPct val="80000"/>
              </a:lnSpc>
            </a:pPr>
            <a:r>
              <a:rPr lang="en-US" sz="2000" dirty="0"/>
              <a:t>Distributes them evenly to staff members</a:t>
            </a:r>
          </a:p>
          <a:p>
            <a:pPr>
              <a:lnSpc>
                <a:spcPct val="80000"/>
              </a:lnSpc>
            </a:pPr>
            <a:r>
              <a:rPr lang="en-US" sz="2000" dirty="0"/>
              <a:t>Combination approach</a:t>
            </a:r>
          </a:p>
          <a:p>
            <a:pPr lvl="1">
              <a:lnSpc>
                <a:spcPct val="80000"/>
              </a:lnSpc>
            </a:pPr>
            <a:r>
              <a:rPr lang="en-US" sz="2000" dirty="0"/>
              <a:t>New reports distributed equitably during regular hours</a:t>
            </a:r>
          </a:p>
          <a:p>
            <a:pPr lvl="1">
              <a:lnSpc>
                <a:spcPct val="80000"/>
              </a:lnSpc>
            </a:pPr>
            <a:r>
              <a:rPr lang="en-US" sz="2000" dirty="0"/>
              <a:t>Outside regular hours rotate periodically among coordinators</a:t>
            </a:r>
          </a:p>
        </p:txBody>
      </p:sp>
      <p:grpSp>
        <p:nvGrpSpPr>
          <p:cNvPr id="2" name="Content Placeholder 1242127"/>
          <p:cNvGrpSpPr>
            <a:grpSpLocks/>
          </p:cNvGrpSpPr>
          <p:nvPr/>
        </p:nvGrpSpPr>
        <p:grpSpPr bwMode="auto">
          <a:xfrm>
            <a:off x="6096000" y="1371600"/>
            <a:ext cx="2895600" cy="4648200"/>
            <a:chOff x="1341" y="-252"/>
            <a:chExt cx="3078" cy="4828"/>
          </a:xfrm>
        </p:grpSpPr>
        <p:sp>
          <p:nvSpPr>
            <p:cNvPr id="3" name="AutoShape 17"/>
            <p:cNvSpPr>
              <a:spLocks noChangeAspect="1" noChangeArrowheads="1" noTextEdit="1"/>
            </p:cNvSpPr>
            <p:nvPr/>
          </p:nvSpPr>
          <p:spPr bwMode="auto">
            <a:xfrm>
              <a:off x="1341" y="-252"/>
              <a:ext cx="3078" cy="4828"/>
            </a:xfrm>
            <a:prstGeom prst="rect">
              <a:avLst/>
            </a:prstGeom>
            <a:gradFill rotWithShape="1">
              <a:gsLst>
                <a:gs pos="0">
                  <a:srgbClr val="008000"/>
                </a:gs>
                <a:gs pos="100000">
                  <a:srgbClr val="CC0000"/>
                </a:gs>
              </a:gsLst>
              <a:path path="shape">
                <a:fillToRect l="50000" t="50000" r="50000" b="50000"/>
              </a:path>
            </a:gradFill>
          </p:spPr>
          <p:txBody>
            <a:bodyPr vert="horz" wrap="square" lIns="91440" tIns="45720" rIns="91440" bIns="45720" numCol="1" anchor="t" anchorCtr="0" compatLnSpc="1">
              <a:prstTxWarp prst="textNoShape">
                <a:avLst/>
              </a:prstTxWarp>
            </a:bodyPr>
            <a:lstStyle/>
            <a:p>
              <a:endParaRPr lang="en-US" dirty="0"/>
            </a:p>
          </p:txBody>
        </p:sp>
        <p:sp>
          <p:nvSpPr>
            <p:cNvPr id="4" name="_s1242130"/>
            <p:cNvSpPr>
              <a:spLocks noChangeArrowheads="1" noTextEdit="1"/>
            </p:cNvSpPr>
            <p:nvPr/>
          </p:nvSpPr>
          <p:spPr bwMode="auto">
            <a:xfrm>
              <a:off x="2041" y="1058"/>
              <a:ext cx="1679" cy="1679"/>
            </a:xfrm>
            <a:custGeom>
              <a:avLst/>
              <a:gdLst>
                <a:gd name="G0" fmla="+- -5242880 0 0"/>
                <a:gd name="G1" fmla="+- -8519680 0 0"/>
                <a:gd name="G2" fmla="+- -5242880 0 -8519680"/>
                <a:gd name="G3" fmla="+- 10800 0 0"/>
                <a:gd name="G4" fmla="+- 0 0 -5242880"/>
                <a:gd name="T0" fmla="*/ 360 256 1"/>
                <a:gd name="T1" fmla="*/ 0 256 1"/>
                <a:gd name="G5" fmla="+- G2 T0 T1"/>
                <a:gd name="G6" fmla="?: G2 G2 G5"/>
                <a:gd name="G7" fmla="+- 0 0 G6"/>
                <a:gd name="G8" fmla="+- 7200 0 0"/>
                <a:gd name="G9" fmla="+- 0 0 -8519680"/>
                <a:gd name="G10" fmla="+- 7200 0 2700"/>
                <a:gd name="G11" fmla="cos G10 -5242880"/>
                <a:gd name="G12" fmla="sin G10 -5242880"/>
                <a:gd name="G13" fmla="cos 13500 -5242880"/>
                <a:gd name="G14" fmla="sin 13500 -5242880"/>
                <a:gd name="G15" fmla="+- G11 10800 0"/>
                <a:gd name="G16" fmla="+- G12 10800 0"/>
                <a:gd name="G17" fmla="+- G13 10800 0"/>
                <a:gd name="G18" fmla="+- G14 10800 0"/>
                <a:gd name="G19" fmla="*/ 7200 1 2"/>
                <a:gd name="G20" fmla="+- G19 5400 0"/>
                <a:gd name="G21" fmla="cos G20 -5242880"/>
                <a:gd name="G22" fmla="sin G20 -5242880"/>
                <a:gd name="G23" fmla="+- G21 10800 0"/>
                <a:gd name="G24" fmla="+- G12 G23 G22"/>
                <a:gd name="G25" fmla="+- G22 G23 G11"/>
                <a:gd name="G26" fmla="cos 10800 -5242880"/>
                <a:gd name="G27" fmla="sin 10800 -5242880"/>
                <a:gd name="G28" fmla="cos 7200 -5242880"/>
                <a:gd name="G29" fmla="sin 7200 -5242880"/>
                <a:gd name="G30" fmla="+- G26 10800 0"/>
                <a:gd name="G31" fmla="+- G27 10800 0"/>
                <a:gd name="G32" fmla="+- G28 10800 0"/>
                <a:gd name="G33" fmla="+- G29 10800 0"/>
                <a:gd name="G34" fmla="+- G19 5400 0"/>
                <a:gd name="G35" fmla="cos G34 -8519680"/>
                <a:gd name="G36" fmla="sin G34 -8519680"/>
                <a:gd name="G37" fmla="+/ -8519680 -5242880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8004 w 21600"/>
                <a:gd name="T5" fmla="*/ 368 h 21600"/>
                <a:gd name="T6" fmla="*/ 5014 w 21600"/>
                <a:gd name="T7" fmla="*/ 3905 h 21600"/>
                <a:gd name="T8" fmla="*/ 8936 w 21600"/>
                <a:gd name="T9" fmla="*/ 3845 h 21600"/>
                <a:gd name="T10" fmla="*/ 13144 w 21600"/>
                <a:gd name="T11" fmla="*/ -2495 h 21600"/>
                <a:gd name="T12" fmla="*/ 16794 w 21600"/>
                <a:gd name="T13" fmla="*/ 2717 h 21600"/>
                <a:gd name="T14" fmla="*/ 11581 w 21600"/>
                <a:gd name="T15" fmla="*/ 6368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2050" y="3709"/>
                  </a:moveTo>
                  <a:cubicBezTo>
                    <a:pt x="11637" y="3636"/>
                    <a:pt x="11219" y="3600"/>
                    <a:pt x="10800" y="3600"/>
                  </a:cubicBezTo>
                  <a:cubicBezTo>
                    <a:pt x="9107" y="3599"/>
                    <a:pt x="7468" y="4196"/>
                    <a:pt x="6171" y="5284"/>
                  </a:cubicBezTo>
                  <a:lnTo>
                    <a:pt x="3857" y="2526"/>
                  </a:lnTo>
                  <a:cubicBezTo>
                    <a:pt x="5802" y="894"/>
                    <a:pt x="8260" y="-1"/>
                    <a:pt x="10800" y="0"/>
                  </a:cubicBezTo>
                  <a:cubicBezTo>
                    <a:pt x="11428" y="0"/>
                    <a:pt x="12056" y="54"/>
                    <a:pt x="12675" y="164"/>
                  </a:cubicBezTo>
                  <a:lnTo>
                    <a:pt x="13144" y="-2495"/>
                  </a:lnTo>
                  <a:lnTo>
                    <a:pt x="16794" y="2717"/>
                  </a:lnTo>
                  <a:lnTo>
                    <a:pt x="11581" y="6368"/>
                  </a:lnTo>
                  <a:lnTo>
                    <a:pt x="12050" y="3709"/>
                  </a:lnTo>
                  <a:close/>
                </a:path>
              </a:pathLst>
            </a:custGeom>
            <a:solidFill>
              <a:schemeClr val="accent1"/>
            </a:solidFill>
            <a:ln w="9525">
              <a:solidFill>
                <a:schemeClr val="tx1"/>
              </a:solidFill>
              <a:miter lim="800000"/>
              <a:headEnd/>
              <a:tailEnd/>
            </a:ln>
          </p:spPr>
          <p:txBody>
            <a:bodyPr vert="horz" wrap="square" lIns="91440" tIns="45720" rIns="91440" bIns="45720" numCol="1" anchor="ctr" anchorCtr="0" compatLnSpc="1">
              <a:prstTxWarp prst="textNoShape">
                <a:avLst/>
              </a:prstTxWarp>
            </a:bodyPr>
            <a:lstStyle/>
            <a:p>
              <a:endParaRPr lang="en-US" dirty="0"/>
            </a:p>
          </p:txBody>
        </p:sp>
        <p:sp>
          <p:nvSpPr>
            <p:cNvPr id="5" name="_s1242131"/>
            <p:cNvSpPr>
              <a:spLocks noChangeArrowheads="1" noTextEdit="1"/>
            </p:cNvSpPr>
            <p:nvPr/>
          </p:nvSpPr>
          <p:spPr bwMode="auto">
            <a:xfrm rot="7200000">
              <a:off x="2271" y="1455"/>
              <a:ext cx="1679" cy="1679"/>
            </a:xfrm>
            <a:custGeom>
              <a:avLst/>
              <a:gdLst>
                <a:gd name="G0" fmla="+- -5242880 0 0"/>
                <a:gd name="G1" fmla="+- -8519680 0 0"/>
                <a:gd name="G2" fmla="+- -5242880 0 -8519680"/>
                <a:gd name="G3" fmla="+- 10800 0 0"/>
                <a:gd name="G4" fmla="+- 0 0 -5242880"/>
                <a:gd name="T0" fmla="*/ 360 256 1"/>
                <a:gd name="T1" fmla="*/ 0 256 1"/>
                <a:gd name="G5" fmla="+- G2 T0 T1"/>
                <a:gd name="G6" fmla="?: G2 G2 G5"/>
                <a:gd name="G7" fmla="+- 0 0 G6"/>
                <a:gd name="G8" fmla="+- 7200 0 0"/>
                <a:gd name="G9" fmla="+- 0 0 -8519680"/>
                <a:gd name="G10" fmla="+- 7200 0 2700"/>
                <a:gd name="G11" fmla="cos G10 -5242880"/>
                <a:gd name="G12" fmla="sin G10 -5242880"/>
                <a:gd name="G13" fmla="cos 13500 -5242880"/>
                <a:gd name="G14" fmla="sin 13500 -5242880"/>
                <a:gd name="G15" fmla="+- G11 10800 0"/>
                <a:gd name="G16" fmla="+- G12 10800 0"/>
                <a:gd name="G17" fmla="+- G13 10800 0"/>
                <a:gd name="G18" fmla="+- G14 10800 0"/>
                <a:gd name="G19" fmla="*/ 7200 1 2"/>
                <a:gd name="G20" fmla="+- G19 5400 0"/>
                <a:gd name="G21" fmla="cos G20 -5242880"/>
                <a:gd name="G22" fmla="sin G20 -5242880"/>
                <a:gd name="G23" fmla="+- G21 10800 0"/>
                <a:gd name="G24" fmla="+- G12 G23 G22"/>
                <a:gd name="G25" fmla="+- G22 G23 G11"/>
                <a:gd name="G26" fmla="cos 10800 -5242880"/>
                <a:gd name="G27" fmla="sin 10800 -5242880"/>
                <a:gd name="G28" fmla="cos 7200 -5242880"/>
                <a:gd name="G29" fmla="sin 7200 -5242880"/>
                <a:gd name="G30" fmla="+- G26 10800 0"/>
                <a:gd name="G31" fmla="+- G27 10800 0"/>
                <a:gd name="G32" fmla="+- G28 10800 0"/>
                <a:gd name="G33" fmla="+- G29 10800 0"/>
                <a:gd name="G34" fmla="+- G19 5400 0"/>
                <a:gd name="G35" fmla="cos G34 -8519680"/>
                <a:gd name="G36" fmla="sin G34 -8519680"/>
                <a:gd name="G37" fmla="+/ -8519680 -5242880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8004 w 21600"/>
                <a:gd name="T5" fmla="*/ 368 h 21600"/>
                <a:gd name="T6" fmla="*/ 5014 w 21600"/>
                <a:gd name="T7" fmla="*/ 3905 h 21600"/>
                <a:gd name="T8" fmla="*/ 8936 w 21600"/>
                <a:gd name="T9" fmla="*/ 3845 h 21600"/>
                <a:gd name="T10" fmla="*/ 13144 w 21600"/>
                <a:gd name="T11" fmla="*/ -2495 h 21600"/>
                <a:gd name="T12" fmla="*/ 16794 w 21600"/>
                <a:gd name="T13" fmla="*/ 2717 h 21600"/>
                <a:gd name="T14" fmla="*/ 11581 w 21600"/>
                <a:gd name="T15" fmla="*/ 6368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2050" y="3709"/>
                  </a:moveTo>
                  <a:cubicBezTo>
                    <a:pt x="11637" y="3636"/>
                    <a:pt x="11219" y="3600"/>
                    <a:pt x="10800" y="3600"/>
                  </a:cubicBezTo>
                  <a:cubicBezTo>
                    <a:pt x="9107" y="3599"/>
                    <a:pt x="7468" y="4196"/>
                    <a:pt x="6171" y="5284"/>
                  </a:cubicBezTo>
                  <a:lnTo>
                    <a:pt x="3857" y="2526"/>
                  </a:lnTo>
                  <a:cubicBezTo>
                    <a:pt x="5802" y="894"/>
                    <a:pt x="8260" y="-1"/>
                    <a:pt x="10800" y="0"/>
                  </a:cubicBezTo>
                  <a:cubicBezTo>
                    <a:pt x="11428" y="0"/>
                    <a:pt x="12056" y="54"/>
                    <a:pt x="12675" y="164"/>
                  </a:cubicBezTo>
                  <a:lnTo>
                    <a:pt x="13144" y="-2495"/>
                  </a:lnTo>
                  <a:lnTo>
                    <a:pt x="16794" y="2717"/>
                  </a:lnTo>
                  <a:lnTo>
                    <a:pt x="11581" y="6368"/>
                  </a:lnTo>
                  <a:lnTo>
                    <a:pt x="12050" y="3709"/>
                  </a:lnTo>
                  <a:close/>
                </a:path>
              </a:pathLst>
            </a:custGeom>
            <a:solidFill>
              <a:schemeClr val="accent1"/>
            </a:solidFill>
            <a:ln w="9525">
              <a:solidFill>
                <a:schemeClr val="tx1"/>
              </a:solidFill>
              <a:miter lim="800000"/>
              <a:headEnd/>
              <a:tailEnd/>
            </a:ln>
          </p:spPr>
          <p:txBody>
            <a:bodyPr vert="horz" wrap="square" lIns="91440" tIns="45720" rIns="91440" bIns="45720" numCol="1" anchor="ctr" anchorCtr="0" compatLnSpc="1">
              <a:prstTxWarp prst="textNoShape">
                <a:avLst/>
              </a:prstTxWarp>
            </a:bodyPr>
            <a:lstStyle/>
            <a:p>
              <a:endParaRPr lang="en-US" dirty="0"/>
            </a:p>
          </p:txBody>
        </p:sp>
        <p:sp>
          <p:nvSpPr>
            <p:cNvPr id="6" name="_s1242132"/>
            <p:cNvSpPr>
              <a:spLocks noChangeArrowheads="1" noTextEdit="1"/>
            </p:cNvSpPr>
            <p:nvPr/>
          </p:nvSpPr>
          <p:spPr bwMode="auto">
            <a:xfrm rot="14400000">
              <a:off x="1811" y="1456"/>
              <a:ext cx="1679" cy="1679"/>
            </a:xfrm>
            <a:custGeom>
              <a:avLst/>
              <a:gdLst>
                <a:gd name="G0" fmla="+- -5242880 0 0"/>
                <a:gd name="G1" fmla="+- -8519680 0 0"/>
                <a:gd name="G2" fmla="+- -5242880 0 -8519680"/>
                <a:gd name="G3" fmla="+- 10800 0 0"/>
                <a:gd name="G4" fmla="+- 0 0 -5242880"/>
                <a:gd name="T0" fmla="*/ 360 256 1"/>
                <a:gd name="T1" fmla="*/ 0 256 1"/>
                <a:gd name="G5" fmla="+- G2 T0 T1"/>
                <a:gd name="G6" fmla="?: G2 G2 G5"/>
                <a:gd name="G7" fmla="+- 0 0 G6"/>
                <a:gd name="G8" fmla="+- 7200 0 0"/>
                <a:gd name="G9" fmla="+- 0 0 -8519680"/>
                <a:gd name="G10" fmla="+- 7200 0 2700"/>
                <a:gd name="G11" fmla="cos G10 -5242880"/>
                <a:gd name="G12" fmla="sin G10 -5242880"/>
                <a:gd name="G13" fmla="cos 13500 -5242880"/>
                <a:gd name="G14" fmla="sin 13500 -5242880"/>
                <a:gd name="G15" fmla="+- G11 10800 0"/>
                <a:gd name="G16" fmla="+- G12 10800 0"/>
                <a:gd name="G17" fmla="+- G13 10800 0"/>
                <a:gd name="G18" fmla="+- G14 10800 0"/>
                <a:gd name="G19" fmla="*/ 7200 1 2"/>
                <a:gd name="G20" fmla="+- G19 5400 0"/>
                <a:gd name="G21" fmla="cos G20 -5242880"/>
                <a:gd name="G22" fmla="sin G20 -5242880"/>
                <a:gd name="G23" fmla="+- G21 10800 0"/>
                <a:gd name="G24" fmla="+- G12 G23 G22"/>
                <a:gd name="G25" fmla="+- G22 G23 G11"/>
                <a:gd name="G26" fmla="cos 10800 -5242880"/>
                <a:gd name="G27" fmla="sin 10800 -5242880"/>
                <a:gd name="G28" fmla="cos 7200 -5242880"/>
                <a:gd name="G29" fmla="sin 7200 -5242880"/>
                <a:gd name="G30" fmla="+- G26 10800 0"/>
                <a:gd name="G31" fmla="+- G27 10800 0"/>
                <a:gd name="G32" fmla="+- G28 10800 0"/>
                <a:gd name="G33" fmla="+- G29 10800 0"/>
                <a:gd name="G34" fmla="+- G19 5400 0"/>
                <a:gd name="G35" fmla="cos G34 -8519680"/>
                <a:gd name="G36" fmla="sin G34 -8519680"/>
                <a:gd name="G37" fmla="+/ -8519680 -5242880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8004 w 21600"/>
                <a:gd name="T5" fmla="*/ 368 h 21600"/>
                <a:gd name="T6" fmla="*/ 5014 w 21600"/>
                <a:gd name="T7" fmla="*/ 3905 h 21600"/>
                <a:gd name="T8" fmla="*/ 8936 w 21600"/>
                <a:gd name="T9" fmla="*/ 3845 h 21600"/>
                <a:gd name="T10" fmla="*/ 13144 w 21600"/>
                <a:gd name="T11" fmla="*/ -2495 h 21600"/>
                <a:gd name="T12" fmla="*/ 16794 w 21600"/>
                <a:gd name="T13" fmla="*/ 2717 h 21600"/>
                <a:gd name="T14" fmla="*/ 11581 w 21600"/>
                <a:gd name="T15" fmla="*/ 6368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2050" y="3709"/>
                  </a:moveTo>
                  <a:cubicBezTo>
                    <a:pt x="11637" y="3636"/>
                    <a:pt x="11219" y="3600"/>
                    <a:pt x="10800" y="3600"/>
                  </a:cubicBezTo>
                  <a:cubicBezTo>
                    <a:pt x="9107" y="3599"/>
                    <a:pt x="7468" y="4196"/>
                    <a:pt x="6171" y="5284"/>
                  </a:cubicBezTo>
                  <a:lnTo>
                    <a:pt x="3857" y="2526"/>
                  </a:lnTo>
                  <a:cubicBezTo>
                    <a:pt x="5802" y="894"/>
                    <a:pt x="8260" y="-1"/>
                    <a:pt x="10800" y="0"/>
                  </a:cubicBezTo>
                  <a:cubicBezTo>
                    <a:pt x="11428" y="0"/>
                    <a:pt x="12056" y="54"/>
                    <a:pt x="12675" y="164"/>
                  </a:cubicBezTo>
                  <a:lnTo>
                    <a:pt x="13144" y="-2495"/>
                  </a:lnTo>
                  <a:lnTo>
                    <a:pt x="16794" y="2717"/>
                  </a:lnTo>
                  <a:lnTo>
                    <a:pt x="11581" y="6368"/>
                  </a:lnTo>
                  <a:lnTo>
                    <a:pt x="12050" y="3709"/>
                  </a:lnTo>
                  <a:close/>
                </a:path>
              </a:pathLst>
            </a:custGeom>
            <a:solidFill>
              <a:schemeClr val="accent1"/>
            </a:solidFill>
            <a:ln w="9525">
              <a:solidFill>
                <a:schemeClr val="tx1"/>
              </a:solidFill>
              <a:miter lim="800000"/>
              <a:headEnd/>
              <a:tailEnd/>
            </a:ln>
          </p:spPr>
          <p:txBody>
            <a:bodyPr vert="horz" wrap="square" lIns="91440" tIns="45720" rIns="91440" bIns="45720" numCol="1" anchor="ctr" anchorCtr="0" compatLnSpc="1">
              <a:prstTxWarp prst="textNoShape">
                <a:avLst/>
              </a:prstTxWarp>
            </a:bodyPr>
            <a:lstStyle/>
            <a:p>
              <a:endParaRPr lang="en-US" dirty="0"/>
            </a:p>
          </p:txBody>
        </p:sp>
        <p:sp>
          <p:nvSpPr>
            <p:cNvPr id="7" name="_s1242133"/>
            <p:cNvSpPr>
              <a:spLocks noChangeArrowheads="1"/>
            </p:cNvSpPr>
            <p:nvPr/>
          </p:nvSpPr>
          <p:spPr bwMode="auto">
            <a:xfrm>
              <a:off x="3340" y="1366"/>
              <a:ext cx="673" cy="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FF9900"/>
                  </a:solidFill>
                  <a:effectLst/>
                  <a:latin typeface="Arial" charset="0"/>
                  <a:cs typeface="Arial" charset="0"/>
                </a:rPr>
                <a:t>Primary</a:t>
              </a:r>
            </a:p>
          </p:txBody>
        </p:sp>
        <p:sp>
          <p:nvSpPr>
            <p:cNvPr id="8" name="_s1242134"/>
            <p:cNvSpPr>
              <a:spLocks noChangeArrowheads="1"/>
            </p:cNvSpPr>
            <p:nvPr/>
          </p:nvSpPr>
          <p:spPr bwMode="auto">
            <a:xfrm>
              <a:off x="2544" y="2745"/>
              <a:ext cx="673" cy="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FF9900"/>
                  </a:solidFill>
                  <a:effectLst/>
                  <a:latin typeface="Arial" charset="0"/>
                  <a:cs typeface="Arial" charset="0"/>
                </a:rPr>
                <a:t>Escalation</a:t>
              </a:r>
            </a:p>
          </p:txBody>
        </p:sp>
        <p:sp>
          <p:nvSpPr>
            <p:cNvPr id="9" name="_s1242135"/>
            <p:cNvSpPr>
              <a:spLocks noChangeArrowheads="1"/>
            </p:cNvSpPr>
            <p:nvPr/>
          </p:nvSpPr>
          <p:spPr bwMode="auto">
            <a:xfrm>
              <a:off x="1748" y="1366"/>
              <a:ext cx="673" cy="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FF9900"/>
                  </a:solidFill>
                  <a:effectLst/>
                  <a:latin typeface="Arial" charset="0"/>
                  <a:cs typeface="Arial" charset="0"/>
                </a:rPr>
                <a:t>Dispatch</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4578" name="Rectangle 2"/>
          <p:cNvSpPr>
            <a:spLocks noGrp="1" noChangeArrowheads="1"/>
          </p:cNvSpPr>
          <p:nvPr>
            <p:ph type="title"/>
          </p:nvPr>
        </p:nvSpPr>
        <p:spPr/>
        <p:txBody>
          <a:bodyPr/>
          <a:lstStyle/>
          <a:p>
            <a:r>
              <a:rPr lang="en-US" dirty="0"/>
              <a:t>Synonyms</a:t>
            </a:r>
          </a:p>
        </p:txBody>
      </p:sp>
      <p:sp>
        <p:nvSpPr>
          <p:cNvPr id="1304579" name="Rectangle 3"/>
          <p:cNvSpPr>
            <a:spLocks noGrp="1" noChangeArrowheads="1"/>
          </p:cNvSpPr>
          <p:nvPr>
            <p:ph idx="1"/>
          </p:nvPr>
        </p:nvSpPr>
        <p:spPr>
          <a:xfrm>
            <a:off x="990600" y="1066800"/>
            <a:ext cx="7924800" cy="5257800"/>
          </a:xfrm>
        </p:spPr>
        <p:txBody>
          <a:bodyPr/>
          <a:lstStyle/>
          <a:p>
            <a:r>
              <a:rPr lang="en-US" sz="2800" dirty="0"/>
              <a:t>CERT: Computer Emergency Readiness Team (or also generically computer emergency response team)</a:t>
            </a:r>
          </a:p>
          <a:p>
            <a:r>
              <a:rPr lang="en-US" sz="2800" dirty="0"/>
              <a:t>CSIRTs = Computer Security </a:t>
            </a:r>
            <a:br>
              <a:rPr lang="en-US" sz="2800" dirty="0"/>
            </a:br>
            <a:r>
              <a:rPr lang="en-US" sz="2800" dirty="0"/>
              <a:t>Incident Response Teams</a:t>
            </a:r>
          </a:p>
          <a:p>
            <a:r>
              <a:rPr lang="en-US" sz="2800" dirty="0"/>
              <a:t>CIRTs (computer incident response teams)</a:t>
            </a:r>
          </a:p>
          <a:p>
            <a:r>
              <a:rPr lang="en-US" sz="2800" dirty="0"/>
              <a:t>Computer emergency quick-response teams</a:t>
            </a:r>
          </a:p>
        </p:txBody>
      </p:sp>
      <p:pic>
        <p:nvPicPr>
          <p:cNvPr id="1293313" name="Picture 1"/>
          <p:cNvPicPr>
            <a:picLocks noChangeAspect="1" noChangeArrowheads="1"/>
          </p:cNvPicPr>
          <p:nvPr/>
        </p:nvPicPr>
        <p:blipFill>
          <a:blip r:embed="rId3" cstate="print"/>
          <a:srcRect/>
          <a:stretch>
            <a:fillRect/>
          </a:stretch>
        </p:blipFill>
        <p:spPr bwMode="auto">
          <a:xfrm>
            <a:off x="444500" y="5181600"/>
            <a:ext cx="8274926" cy="1447800"/>
          </a:xfrm>
          <a:prstGeom prst="rect">
            <a:avLst/>
          </a:prstGeom>
          <a:ln>
            <a:noFill/>
          </a:ln>
          <a:effectLst>
            <a:outerShdw blurRad="292100" dist="139700" dir="2700000" algn="tl" rotWithShape="0">
              <a:srgbClr val="333333">
                <a:alpha val="65000"/>
              </a:srgbClr>
            </a:outerShdw>
          </a:effec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1676400"/>
            <a:ext cx="1485900" cy="14954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5383" name="Picture 23" descr="MPj03874260000[1]"/>
          <p:cNvPicPr>
            <a:picLocks noChangeAspect="1" noChangeArrowheads="1"/>
          </p:cNvPicPr>
          <p:nvPr/>
        </p:nvPicPr>
        <p:blipFill>
          <a:blip r:embed="rId3" cstate="print">
            <a:lum bright="50000"/>
          </a:blip>
          <a:srcRect/>
          <a:stretch>
            <a:fillRect/>
          </a:stretch>
        </p:blipFill>
        <p:spPr bwMode="auto">
          <a:xfrm>
            <a:off x="0" y="0"/>
            <a:ext cx="9144000" cy="6858000"/>
          </a:xfrm>
          <a:prstGeom prst="rect">
            <a:avLst/>
          </a:prstGeom>
          <a:noFill/>
          <a:ln w="9525">
            <a:noFill/>
            <a:miter lim="800000"/>
            <a:headEnd/>
            <a:tailEnd/>
          </a:ln>
        </p:spPr>
      </p:pic>
      <p:sp>
        <p:nvSpPr>
          <p:cNvPr id="1295362" name="Rectangle 2"/>
          <p:cNvSpPr>
            <a:spLocks noGrp="1" noChangeArrowheads="1"/>
          </p:cNvSpPr>
          <p:nvPr>
            <p:ph type="title"/>
          </p:nvPr>
        </p:nvSpPr>
        <p:spPr/>
        <p:txBody>
          <a:bodyPr/>
          <a:lstStyle/>
          <a:p>
            <a:r>
              <a:rPr lang="en-US" dirty="0"/>
              <a:t>Balancing Workload (cont’d)</a:t>
            </a:r>
          </a:p>
        </p:txBody>
      </p:sp>
      <p:sp>
        <p:nvSpPr>
          <p:cNvPr id="1295363" name="Rectangle 3"/>
          <p:cNvSpPr>
            <a:spLocks noGrp="1" noChangeArrowheads="1"/>
          </p:cNvSpPr>
          <p:nvPr>
            <p:ph type="body" sz="half" idx="1"/>
          </p:nvPr>
        </p:nvSpPr>
        <p:spPr>
          <a:xfrm>
            <a:off x="990600" y="1219200"/>
            <a:ext cx="7620000" cy="5410200"/>
          </a:xfrm>
        </p:spPr>
        <p:txBody>
          <a:bodyPr/>
          <a:lstStyle/>
          <a:p>
            <a:pPr>
              <a:buFont typeface="Wingdings" pitchFamily="2" charset="2"/>
              <a:buNone/>
            </a:pPr>
            <a:r>
              <a:rPr lang="en-US" i="1" dirty="0"/>
              <a:t>Approaches to ongoing incidents</a:t>
            </a:r>
          </a:p>
          <a:p>
            <a:r>
              <a:rPr lang="en-US" dirty="0"/>
              <a:t>Single coordinator for entire incident</a:t>
            </a:r>
          </a:p>
          <a:p>
            <a:pPr lvl="1"/>
            <a:r>
              <a:rPr lang="en-US" dirty="0"/>
              <a:t>Develop stronger rapport with client</a:t>
            </a:r>
          </a:p>
          <a:p>
            <a:pPr lvl="1"/>
            <a:r>
              <a:rPr lang="en-US" dirty="0"/>
              <a:t>No lag time for turnover to next coordinator</a:t>
            </a:r>
          </a:p>
          <a:p>
            <a:r>
              <a:rPr lang="en-US" dirty="0"/>
              <a:t>Periodic hand off</a:t>
            </a:r>
          </a:p>
          <a:p>
            <a:pPr lvl="1"/>
            <a:r>
              <a:rPr lang="en-US" dirty="0"/>
              <a:t>Open incidents handed off to a new lead person at regular intervals</a:t>
            </a:r>
          </a:p>
          <a:p>
            <a:pPr lvl="1"/>
            <a:r>
              <a:rPr lang="en-US" dirty="0"/>
              <a:t>Lag time but fresh perspective with each hand-off</a:t>
            </a:r>
          </a:p>
          <a:p>
            <a:r>
              <a:rPr lang="en-US" dirty="0"/>
              <a:t>Combination approach common</a:t>
            </a:r>
          </a:p>
          <a:p>
            <a:pPr lvl="1"/>
            <a:r>
              <a:rPr lang="en-US" dirty="0"/>
              <a:t>Single coordinator takes lead for a given case</a:t>
            </a:r>
          </a:p>
          <a:p>
            <a:pPr lvl="1"/>
            <a:r>
              <a:rPr lang="en-US" dirty="0"/>
              <a:t>Hand it off to another team member when necessary</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196" name="Rectangle 4"/>
          <p:cNvSpPr>
            <a:spLocks noGrp="1" noChangeArrowheads="1"/>
          </p:cNvSpPr>
          <p:nvPr>
            <p:ph type="title"/>
          </p:nvPr>
        </p:nvSpPr>
        <p:spPr/>
        <p:txBody>
          <a:bodyPr/>
          <a:lstStyle/>
          <a:p>
            <a:r>
              <a:rPr lang="en-US" dirty="0"/>
              <a:t>Review Questions (1)</a:t>
            </a:r>
          </a:p>
        </p:txBody>
      </p:sp>
      <p:sp>
        <p:nvSpPr>
          <p:cNvPr id="1032197" name="Rectangle 5"/>
          <p:cNvSpPr>
            <a:spLocks noGrp="1" noChangeArrowheads="1"/>
          </p:cNvSpPr>
          <p:nvPr>
            <p:ph idx="1"/>
          </p:nvPr>
        </p:nvSpPr>
        <p:spPr>
          <a:xfrm>
            <a:off x="0" y="1143000"/>
            <a:ext cx="9144000" cy="5715000"/>
          </a:xfrm>
        </p:spPr>
        <p:txBody>
          <a:bodyPr/>
          <a:lstStyle/>
          <a:p>
            <a:pPr marL="457200" indent="-457200">
              <a:buFont typeface="Wingdings" pitchFamily="2" charset="2"/>
              <a:buAutoNum type="arabicPeriod"/>
            </a:pPr>
            <a:r>
              <a:rPr lang="en-US" sz="2800" dirty="0"/>
              <a:t>What is a computer security incident?</a:t>
            </a:r>
          </a:p>
          <a:p>
            <a:pPr marL="457200" indent="-457200">
              <a:buFont typeface="Wingdings" pitchFamily="2" charset="2"/>
              <a:buAutoNum type="arabicPeriod"/>
            </a:pPr>
            <a:r>
              <a:rPr lang="en-US" sz="2800" dirty="0"/>
              <a:t>Why do we need a CSIRT?</a:t>
            </a:r>
          </a:p>
          <a:p>
            <a:pPr marL="457200" indent="-457200">
              <a:buFont typeface="Wingdings" pitchFamily="2" charset="2"/>
              <a:buAutoNum type="arabicPeriod"/>
            </a:pPr>
            <a:r>
              <a:rPr lang="en-US" sz="2800" dirty="0"/>
              <a:t>When was the CERT-CC® formed and in response to what incident?</a:t>
            </a:r>
          </a:p>
          <a:p>
            <a:pPr marL="457200" indent="-457200">
              <a:buFont typeface="Wingdings" pitchFamily="2" charset="2"/>
              <a:buAutoNum type="arabicPeriod"/>
            </a:pPr>
            <a:r>
              <a:rPr lang="en-US" sz="2800" dirty="0"/>
              <a:t>Why should we define the working hours for our CSIRT unambiguously?</a:t>
            </a:r>
          </a:p>
          <a:p>
            <a:pPr marL="457200" indent="-457200">
              <a:buFont typeface="Wingdings" pitchFamily="2" charset="2"/>
              <a:buAutoNum type="arabicPeriod"/>
            </a:pPr>
            <a:r>
              <a:rPr lang="en-US" sz="2800" dirty="0"/>
              <a:t>How do written policies and procedures support the functions of the CSIRT?</a:t>
            </a:r>
          </a:p>
          <a:p>
            <a:pPr marL="457200" indent="-457200">
              <a:buFont typeface="Wingdings" pitchFamily="2" charset="2"/>
              <a:buAutoNum type="arabicPeriod"/>
            </a:pPr>
            <a:r>
              <a:rPr lang="en-US" sz="2800" dirty="0"/>
              <a:t>Why should we staff the CSIRT with people who are NOT classic stereotyped geeks?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62" name="Rectangle 2"/>
          <p:cNvSpPr>
            <a:spLocks noGrp="1" noChangeArrowheads="1"/>
          </p:cNvSpPr>
          <p:nvPr>
            <p:ph type="title"/>
          </p:nvPr>
        </p:nvSpPr>
        <p:spPr/>
        <p:txBody>
          <a:bodyPr/>
          <a:lstStyle/>
          <a:p>
            <a:r>
              <a:rPr lang="en-US" dirty="0"/>
              <a:t>Review Questions (2)</a:t>
            </a:r>
          </a:p>
        </p:txBody>
      </p:sp>
      <p:sp>
        <p:nvSpPr>
          <p:cNvPr id="1218563" name="Rectangle 3"/>
          <p:cNvSpPr>
            <a:spLocks noGrp="1" noChangeArrowheads="1"/>
          </p:cNvSpPr>
          <p:nvPr>
            <p:ph idx="1"/>
          </p:nvPr>
        </p:nvSpPr>
        <p:spPr>
          <a:xfrm>
            <a:off x="0" y="1066800"/>
            <a:ext cx="9144000" cy="5791200"/>
          </a:xfrm>
        </p:spPr>
        <p:txBody>
          <a:bodyPr/>
          <a:lstStyle/>
          <a:p>
            <a:pPr marL="457200" indent="-457200">
              <a:buFont typeface="Wingdings" pitchFamily="2" charset="2"/>
              <a:buAutoNum type="arabicPeriod" startAt="7"/>
            </a:pPr>
            <a:r>
              <a:rPr lang="en-US" sz="2800" dirty="0"/>
              <a:t>Why (i.e., how) is triage a critically important element of incident response team planning?</a:t>
            </a:r>
          </a:p>
          <a:p>
            <a:pPr marL="457200" indent="-457200">
              <a:buFont typeface="Wingdings" pitchFamily="2" charset="2"/>
              <a:buAutoNum type="arabicPeriod" startAt="7"/>
            </a:pPr>
            <a:r>
              <a:rPr lang="en-US" sz="2800" dirty="0"/>
              <a:t>Why (i.e., how) are tracking systems valuable for CSIRTs?</a:t>
            </a:r>
          </a:p>
          <a:p>
            <a:pPr marL="457200" indent="-457200">
              <a:buFont typeface="Wingdings" pitchFamily="2" charset="2"/>
              <a:buAutoNum type="arabicPeriod" startAt="7"/>
            </a:pPr>
            <a:r>
              <a:rPr lang="en-US" sz="2800" dirty="0"/>
              <a:t>Why should the telephone hotline include instructions that no caller is to be sent to another resource without ascertaining that the transfer has actually taken place (e.g., “Sally, this is Joe.  He will take over from this point.  Here you go, Joe.”)</a:t>
            </a:r>
          </a:p>
          <a:p>
            <a:pPr marL="457200" indent="-457200">
              <a:buFont typeface="Wingdings" pitchFamily="2" charset="2"/>
              <a:buAutoNum type="arabicPeriod" startAt="7"/>
            </a:pPr>
            <a:r>
              <a:rPr lang="en-US" sz="2800" dirty="0"/>
              <a:t>Explain how a clear code of conduct can support the functions of the CSIRT.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036" name="Rectangle 4"/>
          <p:cNvSpPr>
            <a:spLocks noGrp="1" noChangeArrowheads="1"/>
          </p:cNvSpPr>
          <p:nvPr>
            <p:ph type="title"/>
          </p:nvPr>
        </p:nvSpPr>
        <p:spPr>
          <a:xfrm>
            <a:off x="990600" y="152400"/>
            <a:ext cx="7162800" cy="5334000"/>
          </a:xfrm>
        </p:spPr>
        <p:txBody>
          <a:bodyPr/>
          <a:lstStyle/>
          <a:p>
            <a:pPr algn="ctr"/>
            <a:r>
              <a:rPr lang="en-US" sz="8000" dirty="0"/>
              <a:t>DISCUSSION</a:t>
            </a:r>
          </a:p>
        </p:txBody>
      </p:sp>
    </p:spTree>
  </p:cSld>
  <p:clrMapOvr>
    <a:masterClrMapping/>
  </p:clrMapOvr>
  <p:transition>
    <p:zo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2530" name="Rectangle 2"/>
          <p:cNvSpPr>
            <a:spLocks noGrp="1" noChangeArrowheads="1"/>
          </p:cNvSpPr>
          <p:nvPr>
            <p:ph type="title"/>
          </p:nvPr>
        </p:nvSpPr>
        <p:spPr>
          <a:xfrm>
            <a:off x="990600" y="152400"/>
            <a:ext cx="7162800" cy="838200"/>
          </a:xfrm>
        </p:spPr>
        <p:txBody>
          <a:bodyPr/>
          <a:lstStyle/>
          <a:p>
            <a:r>
              <a:rPr lang="en-US" sz="4000" dirty="0"/>
              <a:t>DISA CIRTM CD-ROM</a:t>
            </a:r>
          </a:p>
        </p:txBody>
      </p:sp>
      <p:sp>
        <p:nvSpPr>
          <p:cNvPr id="1302531" name="Rectangle 3"/>
          <p:cNvSpPr>
            <a:spLocks noGrp="1" noChangeArrowheads="1"/>
          </p:cNvSpPr>
          <p:nvPr>
            <p:ph idx="1"/>
          </p:nvPr>
        </p:nvSpPr>
        <p:spPr>
          <a:xfrm>
            <a:off x="685800" y="990600"/>
            <a:ext cx="8077200" cy="5562600"/>
          </a:xfrm>
        </p:spPr>
        <p:txBody>
          <a:bodyPr/>
          <a:lstStyle/>
          <a:p>
            <a:pPr>
              <a:lnSpc>
                <a:spcPct val="80000"/>
              </a:lnSpc>
            </a:pPr>
            <a:r>
              <a:rPr lang="en-US" sz="2800" dirty="0"/>
              <a:t>Assigned for individual study:</a:t>
            </a:r>
            <a:br>
              <a:rPr lang="en-US" sz="2800" dirty="0"/>
            </a:br>
            <a:r>
              <a:rPr lang="en-US" sz="2800" i="1" dirty="0"/>
              <a:t>Computer Incident Response Team Management*</a:t>
            </a:r>
          </a:p>
          <a:p>
            <a:pPr>
              <a:lnSpc>
                <a:spcPct val="80000"/>
              </a:lnSpc>
            </a:pPr>
            <a:r>
              <a:rPr lang="en-US" sz="2800" dirty="0"/>
              <a:t>Topics</a:t>
            </a:r>
          </a:p>
          <a:p>
            <a:pPr lvl="1">
              <a:lnSpc>
                <a:spcPct val="80000"/>
              </a:lnSpc>
            </a:pPr>
            <a:r>
              <a:rPr lang="en-US" sz="2800" dirty="0"/>
              <a:t>Forming a Team</a:t>
            </a:r>
          </a:p>
          <a:p>
            <a:pPr lvl="1">
              <a:lnSpc>
                <a:spcPct val="80000"/>
              </a:lnSpc>
            </a:pPr>
            <a:r>
              <a:rPr lang="en-US" sz="2800" dirty="0"/>
              <a:t>Handling Computer Security Incidents</a:t>
            </a:r>
          </a:p>
          <a:p>
            <a:pPr lvl="1">
              <a:lnSpc>
                <a:spcPct val="80000"/>
              </a:lnSpc>
            </a:pPr>
            <a:r>
              <a:rPr lang="en-US" sz="2800" dirty="0"/>
              <a:t>Managing a Team</a:t>
            </a:r>
          </a:p>
          <a:p>
            <a:pPr>
              <a:lnSpc>
                <a:spcPct val="80000"/>
              </a:lnSpc>
            </a:pPr>
            <a:r>
              <a:rPr lang="en-US" sz="2800" dirty="0"/>
              <a:t>Permission granted by DISA for free duplication</a:t>
            </a:r>
          </a:p>
          <a:p>
            <a:pPr>
              <a:lnSpc>
                <a:spcPct val="80000"/>
              </a:lnSpc>
            </a:pPr>
            <a:r>
              <a:rPr lang="en-US" sz="2800" dirty="0"/>
              <a:t>May download entire CD-ROM in ZIP file:</a:t>
            </a:r>
            <a:br>
              <a:rPr lang="en-US" sz="2800" dirty="0"/>
            </a:br>
            <a:r>
              <a:rPr lang="en-US" u="sng" dirty="0">
                <a:solidFill>
                  <a:schemeClr val="accent2"/>
                </a:solidFill>
                <a:latin typeface="Arial Narrow" pitchFamily="34" charset="0"/>
              </a:rPr>
              <a:t>http://www.mekabay.com/infosecmgmt/disa_cirtm_cdrom.zip </a:t>
            </a:r>
            <a:endParaRPr lang="en-US" u="sng" dirty="0">
              <a:solidFill>
                <a:schemeClr val="accent2"/>
              </a:solidFill>
            </a:endParaRPr>
          </a:p>
          <a:p>
            <a:pPr>
              <a:lnSpc>
                <a:spcPct val="80000"/>
              </a:lnSpc>
            </a:pPr>
            <a:r>
              <a:rPr lang="en-US" sz="2800" dirty="0"/>
              <a:t>See also CSIRT Management monograph:</a:t>
            </a:r>
            <a:r>
              <a:rPr lang="en-US" sz="2000" dirty="0">
                <a:latin typeface="Arial Narrow" pitchFamily="34" charset="0"/>
              </a:rPr>
              <a:t> </a:t>
            </a:r>
            <a:br>
              <a:rPr lang="en-US" sz="2000" dirty="0">
                <a:latin typeface="Arial Narrow" pitchFamily="34" charset="0"/>
              </a:rPr>
            </a:br>
            <a:r>
              <a:rPr lang="en-US" u="sng" dirty="0">
                <a:solidFill>
                  <a:schemeClr val="accent2"/>
                </a:solidFill>
                <a:latin typeface="Arial Narrow" pitchFamily="34" charset="0"/>
              </a:rPr>
              <a:t>http://www.mekabay.com/infosecmgmt/csirtm.pdf</a:t>
            </a:r>
            <a:endParaRPr lang="en-US" sz="2800" dirty="0"/>
          </a:p>
        </p:txBody>
      </p:sp>
      <p:sp>
        <p:nvSpPr>
          <p:cNvPr id="2" name="TextBox 1"/>
          <p:cNvSpPr txBox="1"/>
          <p:nvPr/>
        </p:nvSpPr>
        <p:spPr>
          <a:xfrm>
            <a:off x="4419600" y="1981200"/>
            <a:ext cx="4478662" cy="830997"/>
          </a:xfrm>
          <a:prstGeom prst="rect">
            <a:avLst/>
          </a:prstGeom>
          <a:solidFill>
            <a:srgbClr val="FF9900"/>
          </a:solidFill>
          <a:scene3d>
            <a:camera prst="orthographicFront"/>
            <a:lightRig rig="threePt" dir="t"/>
          </a:scene3d>
          <a:sp3d>
            <a:bevelT/>
          </a:sp3d>
        </p:spPr>
        <p:txBody>
          <a:bodyPr wrap="none" rtlCol="0">
            <a:spAutoFit/>
          </a:bodyPr>
          <a:lstStyle/>
          <a:p>
            <a:pPr marL="285750" indent="-285750">
              <a:buFont typeface="Arial" charset="0"/>
              <a:buChar char="•"/>
            </a:pPr>
            <a:r>
              <a:rPr lang="en-US" sz="1600" b="0" i="1" dirty="0"/>
              <a:t>From Defense Information Systems Agency.</a:t>
            </a:r>
          </a:p>
          <a:p>
            <a:pPr marL="285750" indent="-285750">
              <a:buFont typeface="Arial" charset="0"/>
              <a:buChar char="•"/>
            </a:pPr>
            <a:r>
              <a:rPr lang="en-US" sz="1600" b="0" i="1" dirty="0"/>
              <a:t>Distributed at all possible </a:t>
            </a:r>
            <a:br>
              <a:rPr lang="en-US" sz="1600" b="0" i="1" dirty="0"/>
            </a:br>
            <a:r>
              <a:rPr lang="en-US" sz="1600" b="0" i="1" dirty="0"/>
              <a:t>opportunities to </a:t>
            </a:r>
            <a:r>
              <a:rPr lang="en-US" sz="1600" i="1" dirty="0"/>
              <a:t>get rid of them!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2658" name="Rectangle 2"/>
          <p:cNvSpPr>
            <a:spLocks noGrp="1" noChangeArrowheads="1"/>
          </p:cNvSpPr>
          <p:nvPr>
            <p:ph type="title"/>
          </p:nvPr>
        </p:nvSpPr>
        <p:spPr/>
        <p:txBody>
          <a:bodyPr/>
          <a:lstStyle/>
          <a:p>
            <a:pPr>
              <a:lnSpc>
                <a:spcPct val="80000"/>
              </a:lnSpc>
            </a:pPr>
            <a:r>
              <a:rPr lang="en-US" dirty="0"/>
              <a:t>Forming &amp; Constituting a CSIRT</a:t>
            </a:r>
          </a:p>
        </p:txBody>
      </p:sp>
      <p:sp>
        <p:nvSpPr>
          <p:cNvPr id="1222659" name="Rectangle 3"/>
          <p:cNvSpPr>
            <a:spLocks noGrp="1" noChangeArrowheads="1"/>
          </p:cNvSpPr>
          <p:nvPr>
            <p:ph idx="1"/>
          </p:nvPr>
        </p:nvSpPr>
        <p:spPr>
          <a:xfrm>
            <a:off x="457200" y="1295400"/>
            <a:ext cx="3048000" cy="5029200"/>
          </a:xfrm>
        </p:spPr>
        <p:txBody>
          <a:bodyPr/>
          <a:lstStyle/>
          <a:p>
            <a:pPr>
              <a:lnSpc>
                <a:spcPct val="80000"/>
              </a:lnSpc>
            </a:pPr>
            <a:r>
              <a:rPr lang="en-US" dirty="0"/>
              <a:t>Overview</a:t>
            </a:r>
          </a:p>
          <a:p>
            <a:pPr>
              <a:lnSpc>
                <a:spcPct val="80000"/>
              </a:lnSpc>
            </a:pPr>
            <a:r>
              <a:rPr lang="en-US" dirty="0"/>
              <a:t>Incident Response Arena</a:t>
            </a:r>
          </a:p>
          <a:p>
            <a:pPr>
              <a:lnSpc>
                <a:spcPct val="80000"/>
              </a:lnSpc>
            </a:pPr>
            <a:r>
              <a:rPr lang="en-US" dirty="0"/>
              <a:t>Typical Network Attack</a:t>
            </a:r>
          </a:p>
          <a:p>
            <a:pPr>
              <a:lnSpc>
                <a:spcPct val="80000"/>
              </a:lnSpc>
            </a:pPr>
            <a:r>
              <a:rPr lang="en-US" dirty="0"/>
              <a:t>Services</a:t>
            </a:r>
          </a:p>
          <a:p>
            <a:pPr>
              <a:lnSpc>
                <a:spcPct val="80000"/>
              </a:lnSpc>
            </a:pPr>
            <a:r>
              <a:rPr lang="en-US" dirty="0"/>
              <a:t>Service Levels</a:t>
            </a:r>
          </a:p>
          <a:p>
            <a:pPr>
              <a:lnSpc>
                <a:spcPct val="80000"/>
              </a:lnSpc>
            </a:pPr>
            <a:r>
              <a:rPr lang="en-US" dirty="0"/>
              <a:t>Policies and Procedures</a:t>
            </a:r>
          </a:p>
          <a:p>
            <a:pPr>
              <a:lnSpc>
                <a:spcPct val="80000"/>
              </a:lnSpc>
            </a:pPr>
            <a:r>
              <a:rPr lang="en-US" dirty="0"/>
              <a:t>Staff</a:t>
            </a:r>
          </a:p>
        </p:txBody>
      </p:sp>
      <p:pic>
        <p:nvPicPr>
          <p:cNvPr id="1222660" name="Picture 4"/>
          <p:cNvPicPr>
            <a:picLocks noChangeAspect="1" noChangeArrowheads="1"/>
          </p:cNvPicPr>
          <p:nvPr/>
        </p:nvPicPr>
        <p:blipFill>
          <a:blip r:embed="rId3" cstate="print"/>
          <a:srcRect/>
          <a:stretch>
            <a:fillRect/>
          </a:stretch>
        </p:blipFill>
        <p:spPr bwMode="auto">
          <a:xfrm>
            <a:off x="3429000" y="1295400"/>
            <a:ext cx="5562600" cy="3814763"/>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1876" name="Picture 4"/>
          <p:cNvPicPr>
            <a:picLocks noChangeAspect="1" noChangeArrowheads="1"/>
          </p:cNvPicPr>
          <p:nvPr/>
        </p:nvPicPr>
        <p:blipFill>
          <a:blip r:embed="rId3" cstate="print">
            <a:lum bright="50000"/>
          </a:blip>
          <a:srcRect l="5859" b="10001"/>
          <a:stretch>
            <a:fillRect/>
          </a:stretch>
        </p:blipFill>
        <p:spPr bwMode="auto">
          <a:xfrm>
            <a:off x="3175" y="0"/>
            <a:ext cx="9140825" cy="6858000"/>
          </a:xfrm>
          <a:prstGeom prst="rect">
            <a:avLst/>
          </a:prstGeom>
          <a:noFill/>
          <a:ln w="12700">
            <a:noFill/>
            <a:miter lim="800000"/>
            <a:headEnd type="none" w="sm" len="sm"/>
            <a:tailEnd type="none" w="sm" len="sm"/>
          </a:ln>
          <a:effectLst/>
        </p:spPr>
      </p:pic>
      <p:sp>
        <p:nvSpPr>
          <p:cNvPr id="1231874" name="Rectangle 2"/>
          <p:cNvSpPr>
            <a:spLocks noGrp="1" noChangeArrowheads="1"/>
          </p:cNvSpPr>
          <p:nvPr>
            <p:ph type="title"/>
          </p:nvPr>
        </p:nvSpPr>
        <p:spPr/>
        <p:txBody>
          <a:bodyPr/>
          <a:lstStyle/>
          <a:p>
            <a:pPr>
              <a:lnSpc>
                <a:spcPct val="80000"/>
              </a:lnSpc>
            </a:pPr>
            <a:r>
              <a:rPr lang="en-US" dirty="0"/>
              <a:t>Overview of this Section</a:t>
            </a:r>
          </a:p>
        </p:txBody>
      </p:sp>
      <p:sp>
        <p:nvSpPr>
          <p:cNvPr id="1231875" name="Rectangle 3"/>
          <p:cNvSpPr>
            <a:spLocks noGrp="1" noChangeArrowheads="1"/>
          </p:cNvSpPr>
          <p:nvPr>
            <p:ph idx="1"/>
          </p:nvPr>
        </p:nvSpPr>
        <p:spPr/>
        <p:txBody>
          <a:bodyPr/>
          <a:lstStyle/>
          <a:p>
            <a:pPr>
              <a:lnSpc>
                <a:spcPct val="80000"/>
              </a:lnSpc>
            </a:pPr>
            <a:r>
              <a:rPr lang="en-US" dirty="0"/>
              <a:t>The incident-response arena:  why do we need a CSIRT?</a:t>
            </a:r>
          </a:p>
          <a:p>
            <a:pPr>
              <a:lnSpc>
                <a:spcPct val="80000"/>
              </a:lnSpc>
            </a:pPr>
            <a:r>
              <a:rPr lang="en-US" dirty="0"/>
              <a:t>Steps in typical network attack</a:t>
            </a:r>
          </a:p>
          <a:p>
            <a:pPr>
              <a:lnSpc>
                <a:spcPct val="80000"/>
              </a:lnSpc>
            </a:pPr>
            <a:r>
              <a:rPr lang="en-US" dirty="0"/>
              <a:t>Reactive and proactive CSIRT services</a:t>
            </a:r>
          </a:p>
          <a:p>
            <a:pPr>
              <a:lnSpc>
                <a:spcPct val="80000"/>
              </a:lnSpc>
            </a:pPr>
            <a:r>
              <a:rPr lang="en-US" dirty="0"/>
              <a:t>Factors to consider in determining services</a:t>
            </a:r>
          </a:p>
          <a:p>
            <a:pPr>
              <a:lnSpc>
                <a:spcPct val="80000"/>
              </a:lnSpc>
            </a:pPr>
            <a:r>
              <a:rPr lang="en-US" dirty="0"/>
              <a:t>Policies and procedures for managing incident response team</a:t>
            </a:r>
          </a:p>
          <a:p>
            <a:pPr>
              <a:lnSpc>
                <a:spcPct val="80000"/>
              </a:lnSpc>
            </a:pPr>
            <a:r>
              <a:rPr lang="en-US" dirty="0"/>
              <a:t>Knowledge, skills &amp; abilities of personnel – considerations when hiring staff</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7236" name="Picture 4"/>
          <p:cNvPicPr>
            <a:picLocks noChangeAspect="1" noChangeArrowheads="1"/>
          </p:cNvPicPr>
          <p:nvPr/>
        </p:nvPicPr>
        <p:blipFill>
          <a:blip r:embed="rId3" cstate="print">
            <a:lum bright="50000"/>
          </a:blip>
          <a:srcRect r="7687"/>
          <a:stretch>
            <a:fillRect/>
          </a:stretch>
        </p:blipFill>
        <p:spPr bwMode="auto">
          <a:xfrm>
            <a:off x="0" y="0"/>
            <a:ext cx="9144000" cy="6858000"/>
          </a:xfrm>
          <a:prstGeom prst="rect">
            <a:avLst/>
          </a:prstGeom>
          <a:noFill/>
          <a:ln w="12700">
            <a:noFill/>
            <a:miter lim="800000"/>
            <a:headEnd type="none" w="sm" len="sm"/>
            <a:tailEnd type="none" w="sm" len="sm"/>
          </a:ln>
          <a:effectLst/>
        </p:spPr>
      </p:pic>
      <p:sp>
        <p:nvSpPr>
          <p:cNvPr id="1247234" name="Rectangle 2"/>
          <p:cNvSpPr>
            <a:spLocks noGrp="1" noChangeArrowheads="1"/>
          </p:cNvSpPr>
          <p:nvPr>
            <p:ph type="title"/>
          </p:nvPr>
        </p:nvSpPr>
        <p:spPr/>
        <p:txBody>
          <a:bodyPr/>
          <a:lstStyle/>
          <a:p>
            <a:pPr>
              <a:lnSpc>
                <a:spcPct val="80000"/>
              </a:lnSpc>
            </a:pPr>
            <a:r>
              <a:rPr lang="en-US" dirty="0"/>
              <a:t>Incident Response Arena</a:t>
            </a:r>
          </a:p>
        </p:txBody>
      </p:sp>
      <p:sp>
        <p:nvSpPr>
          <p:cNvPr id="1247235" name="Rectangle 3"/>
          <p:cNvSpPr>
            <a:spLocks noGrp="1" noChangeArrowheads="1"/>
          </p:cNvSpPr>
          <p:nvPr>
            <p:ph idx="1"/>
          </p:nvPr>
        </p:nvSpPr>
        <p:spPr/>
        <p:txBody>
          <a:bodyPr/>
          <a:lstStyle/>
          <a:p>
            <a:pPr>
              <a:lnSpc>
                <a:spcPct val="80000"/>
              </a:lnSpc>
            </a:pPr>
            <a:r>
              <a:rPr lang="en-US" dirty="0"/>
              <a:t>Internet a global network with hundreds of millions of potential attackers</a:t>
            </a:r>
          </a:p>
          <a:p>
            <a:pPr>
              <a:lnSpc>
                <a:spcPct val="80000"/>
              </a:lnSpc>
            </a:pPr>
            <a:r>
              <a:rPr lang="en-US" dirty="0"/>
              <a:t>IPv4 has limited provisions for security</a:t>
            </a:r>
          </a:p>
          <a:p>
            <a:pPr>
              <a:lnSpc>
                <a:spcPct val="80000"/>
              </a:lnSpc>
            </a:pPr>
            <a:r>
              <a:rPr lang="en-US" dirty="0"/>
              <a:t>Vulnerabilities &amp; exploits change constantly</a:t>
            </a:r>
          </a:p>
          <a:p>
            <a:pPr lvl="1">
              <a:lnSpc>
                <a:spcPct val="80000"/>
              </a:lnSpc>
            </a:pPr>
            <a:r>
              <a:rPr lang="en-US" dirty="0"/>
              <a:t>Systematic vulnerability scanning</a:t>
            </a:r>
          </a:p>
          <a:p>
            <a:pPr lvl="1">
              <a:lnSpc>
                <a:spcPct val="80000"/>
              </a:lnSpc>
            </a:pPr>
            <a:r>
              <a:rPr lang="en-US" dirty="0"/>
              <a:t>Automated attack vectors</a:t>
            </a:r>
          </a:p>
          <a:p>
            <a:pPr lvl="1">
              <a:lnSpc>
                <a:spcPct val="80000"/>
              </a:lnSpc>
            </a:pPr>
            <a:r>
              <a:rPr lang="en-US" dirty="0"/>
              <a:t>Protocol flaws</a:t>
            </a:r>
          </a:p>
          <a:p>
            <a:pPr lvl="1">
              <a:lnSpc>
                <a:spcPct val="80000"/>
              </a:lnSpc>
            </a:pPr>
            <a:r>
              <a:rPr lang="en-US" dirty="0"/>
              <a:t>Buffer overflows….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0850" name="Rectangle 2"/>
          <p:cNvSpPr>
            <a:spLocks noGrp="1" noChangeArrowheads="1"/>
          </p:cNvSpPr>
          <p:nvPr>
            <p:ph type="title"/>
          </p:nvPr>
        </p:nvSpPr>
        <p:spPr/>
        <p:txBody>
          <a:bodyPr/>
          <a:lstStyle/>
          <a:p>
            <a:pPr>
              <a:lnSpc>
                <a:spcPct val="80000"/>
              </a:lnSpc>
            </a:pPr>
            <a:r>
              <a:rPr lang="en-US" dirty="0"/>
              <a:t>Typical Network Attack</a:t>
            </a:r>
          </a:p>
        </p:txBody>
      </p:sp>
      <p:sp>
        <p:nvSpPr>
          <p:cNvPr id="1230851" name="Rectangle 3"/>
          <p:cNvSpPr>
            <a:spLocks noGrp="1" noChangeArrowheads="1"/>
          </p:cNvSpPr>
          <p:nvPr>
            <p:ph idx="1"/>
          </p:nvPr>
        </p:nvSpPr>
        <p:spPr>
          <a:xfrm>
            <a:off x="838200" y="1676400"/>
            <a:ext cx="3276600" cy="4648200"/>
          </a:xfrm>
        </p:spPr>
        <p:txBody>
          <a:bodyPr/>
          <a:lstStyle/>
          <a:p>
            <a:pPr>
              <a:lnSpc>
                <a:spcPct val="80000"/>
              </a:lnSpc>
            </a:pPr>
            <a:r>
              <a:rPr lang="en-US" dirty="0"/>
              <a:t>Motives vary; economic motivation growing</a:t>
            </a:r>
          </a:p>
          <a:p>
            <a:pPr>
              <a:lnSpc>
                <a:spcPct val="80000"/>
              </a:lnSpc>
            </a:pPr>
            <a:r>
              <a:rPr lang="en-US" dirty="0"/>
              <a:t>Intruders often study system to obtain </a:t>
            </a:r>
            <a:r>
              <a:rPr lang="en-US" i="1" dirty="0"/>
              <a:t>root</a:t>
            </a:r>
          </a:p>
          <a:p>
            <a:pPr>
              <a:lnSpc>
                <a:spcPct val="80000"/>
              </a:lnSpc>
            </a:pPr>
            <a:r>
              <a:rPr lang="en-US" dirty="0"/>
              <a:t>Conceal evidence by tampering with log files</a:t>
            </a:r>
          </a:p>
          <a:p>
            <a:pPr>
              <a:lnSpc>
                <a:spcPct val="80000"/>
              </a:lnSpc>
            </a:pPr>
            <a:r>
              <a:rPr lang="en-US" dirty="0"/>
              <a:t>Install rootkits to allow later access</a:t>
            </a:r>
          </a:p>
          <a:p>
            <a:pPr>
              <a:lnSpc>
                <a:spcPct val="80000"/>
              </a:lnSpc>
            </a:pPr>
            <a:r>
              <a:rPr lang="en-US" dirty="0"/>
              <a:t>Add to botnets for spam or denial of service</a:t>
            </a:r>
          </a:p>
        </p:txBody>
      </p:sp>
      <p:pic>
        <p:nvPicPr>
          <p:cNvPr id="1230852" name="Picture 4"/>
          <p:cNvPicPr>
            <a:picLocks noChangeAspect="1" noChangeArrowheads="1"/>
          </p:cNvPicPr>
          <p:nvPr/>
        </p:nvPicPr>
        <p:blipFill>
          <a:blip r:embed="rId3" cstate="print"/>
          <a:srcRect/>
          <a:stretch>
            <a:fillRect/>
          </a:stretch>
        </p:blipFill>
        <p:spPr bwMode="auto">
          <a:xfrm>
            <a:off x="4114800" y="1371600"/>
            <a:ext cx="4876800" cy="4787515"/>
          </a:xfrm>
          <a:prstGeom prst="rect">
            <a:avLst/>
          </a:prstGeom>
          <a:ln>
            <a:noFill/>
          </a:ln>
          <a:effectLst>
            <a:outerShdw blurRad="292100" dist="139700" dir="2700000" algn="tl" rotWithShape="0">
              <a:srgbClr val="333333">
                <a:alpha val="65000"/>
              </a:srgbClr>
            </a:outerShdw>
          </a:effectLst>
        </p:spPr>
      </p:pic>
      <p:sp>
        <p:nvSpPr>
          <p:cNvPr id="1230853" name="Text Box 5"/>
          <p:cNvSpPr txBox="1">
            <a:spLocks noChangeArrowheads="1"/>
          </p:cNvSpPr>
          <p:nvPr/>
        </p:nvSpPr>
        <p:spPr bwMode="auto">
          <a:xfrm>
            <a:off x="6905625" y="6248400"/>
            <a:ext cx="2238375" cy="396875"/>
          </a:xfrm>
          <a:prstGeom prst="rect">
            <a:avLst/>
          </a:prstGeom>
          <a:noFill/>
          <a:ln w="12700">
            <a:noFill/>
            <a:miter lim="800000"/>
            <a:headEnd type="none" w="sm" len="sm"/>
            <a:tailEnd type="none" w="sm" len="sm"/>
          </a:ln>
          <a:effectLst/>
        </p:spPr>
        <p:txBody>
          <a:bodyPr wrap="none">
            <a:spAutoFit/>
          </a:bodyPr>
          <a:lstStyle/>
          <a:p>
            <a:r>
              <a:rPr lang="en-US" sz="1600" dirty="0">
                <a:latin typeface="Arial Narrow" pitchFamily="34" charset="0"/>
                <a:hlinkClick r:id="rId4"/>
              </a:rPr>
              <a:t>http://tinyurl.com/3dd2vq</a:t>
            </a:r>
            <a:r>
              <a:rPr lang="en-US" dirty="0"/>
              <a:t> </a:t>
            </a:r>
            <a:endParaRPr lang="en-US" sz="1200" dirty="0">
              <a:latin typeface="Arial Narrow"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826" name="Rectangle 2"/>
          <p:cNvSpPr>
            <a:spLocks noGrp="1" noChangeArrowheads="1"/>
          </p:cNvSpPr>
          <p:nvPr>
            <p:ph type="title"/>
          </p:nvPr>
        </p:nvSpPr>
        <p:spPr/>
        <p:txBody>
          <a:bodyPr/>
          <a:lstStyle/>
          <a:p>
            <a:pPr>
              <a:lnSpc>
                <a:spcPct val="80000"/>
              </a:lnSpc>
            </a:pPr>
            <a:r>
              <a:rPr lang="en-US" dirty="0"/>
              <a:t>Services</a:t>
            </a:r>
          </a:p>
        </p:txBody>
      </p:sp>
      <p:sp>
        <p:nvSpPr>
          <p:cNvPr id="1229827" name="Rectangle 3"/>
          <p:cNvSpPr>
            <a:spLocks noGrp="1" noChangeArrowheads="1"/>
          </p:cNvSpPr>
          <p:nvPr>
            <p:ph idx="1"/>
          </p:nvPr>
        </p:nvSpPr>
        <p:spPr>
          <a:xfrm>
            <a:off x="762000" y="1143000"/>
            <a:ext cx="5410200" cy="5334000"/>
          </a:xfrm>
        </p:spPr>
        <p:txBody>
          <a:bodyPr/>
          <a:lstStyle/>
          <a:p>
            <a:r>
              <a:rPr lang="en-US" sz="2000" dirty="0"/>
              <a:t>Computer Security Incident Response Teams (CSIRTs)</a:t>
            </a:r>
          </a:p>
          <a:p>
            <a:r>
              <a:rPr lang="en-US" sz="2000" dirty="0"/>
              <a:t>Some organizations use “Computer Emergency Response Teams” (CERTs)</a:t>
            </a:r>
          </a:p>
          <a:p>
            <a:r>
              <a:rPr lang="en-US" sz="2000" dirty="0"/>
              <a:t>CERT-CC® </a:t>
            </a:r>
            <a:r>
              <a:rPr lang="en-US" sz="2000" dirty="0">
                <a:hlinkClick r:id="rId3"/>
              </a:rPr>
              <a:t>http://www.cert.org/</a:t>
            </a:r>
            <a:r>
              <a:rPr lang="en-US" sz="2000" dirty="0"/>
              <a:t> </a:t>
            </a:r>
          </a:p>
          <a:p>
            <a:pPr lvl="1"/>
            <a:r>
              <a:rPr lang="en-US" sz="2000" dirty="0"/>
              <a:t>Computer Emergency Response Team Coordination Center</a:t>
            </a:r>
          </a:p>
          <a:p>
            <a:pPr lvl="1"/>
            <a:r>
              <a:rPr lang="en-US" sz="2000" dirty="0"/>
              <a:t>Software Engineering Institute (SEI)</a:t>
            </a:r>
          </a:p>
          <a:p>
            <a:pPr lvl="1"/>
            <a:r>
              <a:rPr lang="en-US" sz="2000" dirty="0"/>
              <a:t>Carnegie-Mellon University (CMU)</a:t>
            </a:r>
          </a:p>
          <a:p>
            <a:pPr lvl="1"/>
            <a:r>
              <a:rPr lang="en-US" sz="2000" dirty="0"/>
              <a:t>Created in Dec 1988 in response to problems in coping with Morris Worm disaster of Nov 2, 1988</a:t>
            </a:r>
          </a:p>
          <a:p>
            <a:r>
              <a:rPr lang="en-US" sz="2000" dirty="0"/>
              <a:t>Must define services clearly to avoid wrong expectations</a:t>
            </a:r>
          </a:p>
        </p:txBody>
      </p:sp>
      <p:pic>
        <p:nvPicPr>
          <p:cNvPr id="1229828" name="Picture 4"/>
          <p:cNvPicPr>
            <a:picLocks noChangeAspect="1" noChangeArrowheads="1"/>
          </p:cNvPicPr>
          <p:nvPr/>
        </p:nvPicPr>
        <p:blipFill>
          <a:blip r:embed="rId4" cstate="print"/>
          <a:srcRect/>
          <a:stretch>
            <a:fillRect/>
          </a:stretch>
        </p:blipFill>
        <p:spPr bwMode="auto">
          <a:xfrm>
            <a:off x="5943600" y="914400"/>
            <a:ext cx="3035300" cy="4876800"/>
          </a:xfrm>
          <a:prstGeom prst="rect">
            <a:avLst/>
          </a:prstGeom>
          <a:ln>
            <a:noFill/>
          </a:ln>
          <a:effectLst>
            <a:outerShdw blurRad="292100" dist="139700" dir="2700000" algn="tl" rotWithShape="0">
              <a:srgbClr val="333333">
                <a:alpha val="65000"/>
              </a:srgbClr>
            </a:outerShdw>
          </a:effectLst>
        </p:spPr>
      </p:pic>
      <p:pic>
        <p:nvPicPr>
          <p:cNvPr id="1229829" name="Picture 5"/>
          <p:cNvPicPr>
            <a:picLocks noChangeAspect="1" noChangeArrowheads="1"/>
          </p:cNvPicPr>
          <p:nvPr/>
        </p:nvPicPr>
        <p:blipFill>
          <a:blip r:embed="rId5" cstate="print"/>
          <a:srcRect/>
          <a:stretch>
            <a:fillRect/>
          </a:stretch>
        </p:blipFill>
        <p:spPr bwMode="auto">
          <a:xfrm>
            <a:off x="228600" y="2895600"/>
            <a:ext cx="769938" cy="563563"/>
          </a:xfrm>
          <a:prstGeom prst="rect">
            <a:avLst/>
          </a:prstGeom>
          <a:noFill/>
          <a:ln w="12700">
            <a:noFill/>
            <a:miter lim="800000"/>
            <a:headEnd type="none" w="sm" len="sm"/>
            <a:tailEnd type="none" w="sm" len="sm"/>
          </a:ln>
          <a:effectLst/>
        </p:spPr>
      </p:pic>
      <p:pic>
        <p:nvPicPr>
          <p:cNvPr id="1229830" name="Picture 6"/>
          <p:cNvPicPr>
            <a:picLocks noChangeAspect="1" noChangeArrowheads="1"/>
          </p:cNvPicPr>
          <p:nvPr/>
        </p:nvPicPr>
        <p:blipFill>
          <a:blip r:embed="rId6" cstate="print"/>
          <a:srcRect/>
          <a:stretch>
            <a:fillRect/>
          </a:stretch>
        </p:blipFill>
        <p:spPr bwMode="auto">
          <a:xfrm>
            <a:off x="533400" y="6019800"/>
            <a:ext cx="8305800" cy="515938"/>
          </a:xfrm>
          <a:prstGeom prst="rect">
            <a:avLst/>
          </a:prstGeom>
          <a:noFill/>
          <a:ln w="12700">
            <a:noFill/>
            <a:miter lim="800000"/>
            <a:headEnd type="none" w="sm" len="sm"/>
            <a:tailEnd type="none" w="sm" len="sm"/>
          </a:ln>
          <a:effectLst/>
        </p:spPr>
      </p:pic>
    </p:spTree>
  </p:cSld>
  <p:clrMapOvr>
    <a:masterClrMapping/>
  </p:clrMapOvr>
</p:sld>
</file>

<file path=ppt/theme/theme1.xml><?xml version="1.0" encoding="utf-8"?>
<a:theme xmlns:a="http://schemas.openxmlformats.org/drawingml/2006/main" name="IS 342 Class Notes">
  <a:themeElements>
    <a:clrScheme name="IS 342 Class Notes 9">
      <a:dk1>
        <a:srgbClr val="000000"/>
      </a:dk1>
      <a:lt1>
        <a:srgbClr val="FFFFFF"/>
      </a:lt1>
      <a:dk2>
        <a:srgbClr val="800000"/>
      </a:dk2>
      <a:lt2>
        <a:srgbClr val="A0A0A0"/>
      </a:lt2>
      <a:accent1>
        <a:srgbClr val="FFFFFF"/>
      </a:accent1>
      <a:accent2>
        <a:srgbClr val="0000FF"/>
      </a:accent2>
      <a:accent3>
        <a:srgbClr val="FFFFFF"/>
      </a:accent3>
      <a:accent4>
        <a:srgbClr val="000000"/>
      </a:accent4>
      <a:accent5>
        <a:srgbClr val="FFFFFF"/>
      </a:accent5>
      <a:accent6>
        <a:srgbClr val="0000E7"/>
      </a:accent6>
      <a:hlink>
        <a:srgbClr val="000000"/>
      </a:hlink>
      <a:folHlink>
        <a:srgbClr val="000000"/>
      </a:folHlink>
    </a:clrScheme>
    <a:fontScheme name="IS 342 Class Notes">
      <a:majorFont>
        <a:latin typeface="Bookman Old Style"/>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defRPr>
        </a:defPPr>
      </a:lstStyle>
    </a:lnDef>
    <a:txDef>
      <a:spPr>
        <a:solidFill>
          <a:srgbClr val="FF9900"/>
        </a:solidFill>
        <a:scene3d>
          <a:camera prst="orthographicFront"/>
          <a:lightRig rig="threePt" dir="t"/>
        </a:scene3d>
        <a:sp3d>
          <a:bevelT/>
        </a:sp3d>
      </a:spPr>
      <a:bodyPr wrap="none" rtlCol="0">
        <a:spAutoFit/>
      </a:bodyPr>
      <a:lstStyle>
        <a:defPPr>
          <a:defRPr dirty="0" smtClean="0">
            <a:latin typeface="Arial Narrow" panose="020B0606020202030204" pitchFamily="34" charset="0"/>
          </a:defRPr>
        </a:defPPr>
      </a:lstStyle>
    </a:txDef>
  </a:objectDefaults>
  <a:extraClrSchemeLst>
    <a:extraClrScheme>
      <a:clrScheme name="IS 342 Class Note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S 342 Class Note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IS 342 Class Note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S 342 Class Note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S 342 Class Note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S 342 Class Note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IS 342 Class Note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IS 342 Class Notes 8">
        <a:dk1>
          <a:srgbClr val="000000"/>
        </a:dk1>
        <a:lt1>
          <a:srgbClr val="FFFFFF"/>
        </a:lt1>
        <a:dk2>
          <a:srgbClr val="FF0000"/>
        </a:dk2>
        <a:lt2>
          <a:srgbClr val="A0A0A0"/>
        </a:lt2>
        <a:accent1>
          <a:srgbClr val="FFFFFF"/>
        </a:accent1>
        <a:accent2>
          <a:srgbClr val="0000FF"/>
        </a:accent2>
        <a:accent3>
          <a:srgbClr val="FFFFFF"/>
        </a:accent3>
        <a:accent4>
          <a:srgbClr val="000000"/>
        </a:accent4>
        <a:accent5>
          <a:srgbClr val="FFFFFF"/>
        </a:accent5>
        <a:accent6>
          <a:srgbClr val="0000E7"/>
        </a:accent6>
        <a:hlink>
          <a:srgbClr val="000000"/>
        </a:hlink>
        <a:folHlink>
          <a:srgbClr val="000000"/>
        </a:folHlink>
      </a:clrScheme>
      <a:clrMap bg1="lt1" tx1="dk1" bg2="lt2" tx2="dk2" accent1="accent1" accent2="accent2" accent3="accent3" accent4="accent4" accent5="accent5" accent6="accent6" hlink="hlink" folHlink="folHlink"/>
    </a:extraClrScheme>
    <a:extraClrScheme>
      <a:clrScheme name="IS 342 Class Notes 9">
        <a:dk1>
          <a:srgbClr val="000000"/>
        </a:dk1>
        <a:lt1>
          <a:srgbClr val="FFFFFF"/>
        </a:lt1>
        <a:dk2>
          <a:srgbClr val="800000"/>
        </a:dk2>
        <a:lt2>
          <a:srgbClr val="A0A0A0"/>
        </a:lt2>
        <a:accent1>
          <a:srgbClr val="FFFFFF"/>
        </a:accent1>
        <a:accent2>
          <a:srgbClr val="0000FF"/>
        </a:accent2>
        <a:accent3>
          <a:srgbClr val="FFFFFF"/>
        </a:accent3>
        <a:accent4>
          <a:srgbClr val="000000"/>
        </a:accent4>
        <a:accent5>
          <a:srgbClr val="FFFFFF"/>
        </a:accent5>
        <a:accent6>
          <a:srgbClr val="0000E7"/>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1183</TotalTime>
  <Words>2178</Words>
  <Application>Microsoft Office PowerPoint</Application>
  <PresentationFormat>On-screen Show (4:3)</PresentationFormat>
  <Paragraphs>348</Paragraphs>
  <Slides>33</Slides>
  <Notes>33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Arial Narrow</vt:lpstr>
      <vt:lpstr>Bookman Old Style</vt:lpstr>
      <vt:lpstr>Garamond</vt:lpstr>
      <vt:lpstr>Times New Roman</vt:lpstr>
      <vt:lpstr>Wingdings</vt:lpstr>
      <vt:lpstr>IS 342 Class Notes</vt:lpstr>
      <vt:lpstr>CSIRTs</vt:lpstr>
      <vt:lpstr>Topics</vt:lpstr>
      <vt:lpstr>Synonyms</vt:lpstr>
      <vt:lpstr>DISA CIRTM CD-ROM</vt:lpstr>
      <vt:lpstr>Forming &amp; Constituting a CSIRT</vt:lpstr>
      <vt:lpstr>Overview of this Section</vt:lpstr>
      <vt:lpstr>Incident Response Arena</vt:lpstr>
      <vt:lpstr>Typical Network Attack</vt:lpstr>
      <vt:lpstr>Services</vt:lpstr>
      <vt:lpstr>Service Levels</vt:lpstr>
      <vt:lpstr>Policies and Procedures</vt:lpstr>
      <vt:lpstr>Staff Requirements</vt:lpstr>
      <vt:lpstr>Screening Job Candidates</vt:lpstr>
      <vt:lpstr>Topics</vt:lpstr>
      <vt:lpstr>Handling Computer Security Incidents</vt:lpstr>
      <vt:lpstr>Types of Attacks</vt:lpstr>
      <vt:lpstr>Computer Security Tools</vt:lpstr>
      <vt:lpstr>Triage Process</vt:lpstr>
      <vt:lpstr>Prioritizing Incidents</vt:lpstr>
      <vt:lpstr>Technical Requirements</vt:lpstr>
      <vt:lpstr>Tracking System (1)</vt:lpstr>
      <vt:lpstr>Tracking System (2)</vt:lpstr>
      <vt:lpstr>Information &amp; Response Needs for Every Incident Report</vt:lpstr>
      <vt:lpstr>Telephone Hotline</vt:lpstr>
      <vt:lpstr>Topics</vt:lpstr>
      <vt:lpstr>Managing a Team</vt:lpstr>
      <vt:lpstr>Securing Your CSIRT</vt:lpstr>
      <vt:lpstr>Using a Code of Conduct</vt:lpstr>
      <vt:lpstr>Balancing Workload in Triage</vt:lpstr>
      <vt:lpstr>Balancing Workload (cont’d)</vt:lpstr>
      <vt:lpstr>Review Questions (1)</vt:lpstr>
      <vt:lpstr>Review Questions (2)</vt:lpstr>
      <vt:lpstr>DISCUSSION</vt:lpstr>
    </vt:vector>
  </TitlesOfParts>
  <Manager>Najiba Benabess, PhD</Manager>
  <Company>Norwich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Security Incident Response Teams</dc:title>
  <dc:subject>CSH5 Ch 56</dc:subject>
  <dc:creator>M. E. Kabay, PhD, CISSP-ISSMP</dc:creator>
  <cp:keywords/>
  <dc:description>2014-03-16 MK: minor corrections_x000d_
2013-03-13 updated by MK -- minor updates_x000d_
2011-03-22 updated by MK_x000d_
“Computer Security Incident Response Teams”_x000d_
Michael Miora, M. E. Kabay and Bernie Cowens</dc:description>
  <cp:lastModifiedBy>Mich Kabay</cp:lastModifiedBy>
  <cp:revision>114</cp:revision>
  <cp:lastPrinted>2012-01-29T21:48:00Z</cp:lastPrinted>
  <dcterms:created xsi:type="dcterms:W3CDTF">2005-02-28T20:27:24Z</dcterms:created>
  <dcterms:modified xsi:type="dcterms:W3CDTF">2021-02-05T19:54:35Z</dcterms:modified>
  <cp:category/>
</cp:coreProperties>
</file>