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38"/>
  </p:notesMasterIdLst>
  <p:handoutMasterIdLst>
    <p:handoutMasterId r:id="rId39"/>
  </p:handoutMasterIdLst>
  <p:sldIdLst>
    <p:sldId id="257"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Lst>
  <p:sldSz cx="9144000" cy="6858000" type="screen4x3"/>
  <p:notesSz cx="7315200" cy="9601200"/>
  <p:defaultTextStyle>
    <a:defPPr>
      <a:defRPr lang="en-US"/>
    </a:defPPr>
    <a:lvl1pPr algn="l" rtl="0" eaLnBrk="0" fontAlgn="base" hangingPunct="0">
      <a:spcBef>
        <a:spcPct val="0"/>
      </a:spcBef>
      <a:spcAft>
        <a:spcPct val="0"/>
      </a:spcAft>
      <a:defRPr sz="2000"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itchFamily="34" charset="0"/>
        <a:ea typeface="+mn-ea"/>
        <a:cs typeface="+mn-cs"/>
      </a:defRPr>
    </a:lvl5pPr>
    <a:lvl6pPr marL="2286000" algn="l" defTabSz="914400" rtl="0" eaLnBrk="1" latinLnBrk="0" hangingPunct="1">
      <a:defRPr sz="2000" b="1" kern="1200">
        <a:solidFill>
          <a:schemeClr val="tx1"/>
        </a:solidFill>
        <a:latin typeface="Arial" pitchFamily="34" charset="0"/>
        <a:ea typeface="+mn-ea"/>
        <a:cs typeface="+mn-cs"/>
      </a:defRPr>
    </a:lvl6pPr>
    <a:lvl7pPr marL="2743200" algn="l" defTabSz="914400" rtl="0" eaLnBrk="1" latinLnBrk="0" hangingPunct="1">
      <a:defRPr sz="2000" b="1" kern="1200">
        <a:solidFill>
          <a:schemeClr val="tx1"/>
        </a:solidFill>
        <a:latin typeface="Arial" pitchFamily="34" charset="0"/>
        <a:ea typeface="+mn-ea"/>
        <a:cs typeface="+mn-cs"/>
      </a:defRPr>
    </a:lvl7pPr>
    <a:lvl8pPr marL="3200400" algn="l" defTabSz="914400" rtl="0" eaLnBrk="1" latinLnBrk="0" hangingPunct="1">
      <a:defRPr sz="2000" b="1" kern="1200">
        <a:solidFill>
          <a:schemeClr val="tx1"/>
        </a:solidFill>
        <a:latin typeface="Arial" pitchFamily="34" charset="0"/>
        <a:ea typeface="+mn-ea"/>
        <a:cs typeface="+mn-cs"/>
      </a:defRPr>
    </a:lvl8pPr>
    <a:lvl9pPr marL="3657600" algn="l" defTabSz="914400" rtl="0" eaLnBrk="1" latinLnBrk="0" hangingPunct="1">
      <a:defRPr sz="20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6245" autoAdjust="0"/>
  </p:normalViewPr>
  <p:slideViewPr>
    <p:cSldViewPr>
      <p:cViewPr>
        <p:scale>
          <a:sx n="75" d="100"/>
          <a:sy n="75" d="100"/>
        </p:scale>
        <p:origin x="-2664" y="-4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77" d="100"/>
          <a:sy n="77" d="100"/>
        </p:scale>
        <p:origin x="-3984"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p:cNvSpPr>
            <a:spLocks noGrp="1" noChangeArrowheads="1"/>
          </p:cNvSpPr>
          <p:nvPr>
            <p:ph type="hdr" sz="quarter"/>
          </p:nvPr>
        </p:nvSpPr>
        <p:spPr bwMode="auto">
          <a:xfrm>
            <a:off x="0" y="457200"/>
            <a:ext cx="7315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i="1">
                <a:latin typeface="Times New Roman" pitchFamily="18" charset="0"/>
              </a:defRPr>
            </a:lvl1pPr>
          </a:lstStyle>
          <a:p>
            <a:r>
              <a:rPr lang="fr-CA"/>
              <a:t>IS 342 Class Notes</a:t>
            </a:r>
            <a:endParaRPr lang="en-US" dirty="0"/>
          </a:p>
        </p:txBody>
      </p:sp>
      <p:sp>
        <p:nvSpPr>
          <p:cNvPr id="503812" name="Rectangle 4"/>
          <p:cNvSpPr>
            <a:spLocks noGrp="1" noChangeArrowheads="1"/>
          </p:cNvSpPr>
          <p:nvPr>
            <p:ph type="ftr" sz="quarter" idx="2"/>
          </p:nvPr>
        </p:nvSpPr>
        <p:spPr bwMode="auto">
          <a:xfrm>
            <a:off x="0" y="8915400"/>
            <a:ext cx="7315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i="1">
                <a:latin typeface="Times New Roman" pitchFamily="18" charset="0"/>
              </a:defRPr>
            </a:lvl1pPr>
          </a:lstStyle>
          <a:p>
            <a:r>
              <a:rPr lang="fr-CA" dirty="0"/>
              <a:t>Copyright </a:t>
            </a:r>
            <a:r>
              <a:rPr lang="fr-CA"/>
              <a:t>© 2020 M. E. </a:t>
            </a:r>
            <a:r>
              <a:rPr lang="fr-CA" dirty="0"/>
              <a:t>Kabay                             </a:t>
            </a:r>
            <a:fld id="{56FE725C-E0C2-4D1D-B105-12DF7B0A71E6}" type="slidenum">
              <a:rPr lang="en-US"/>
              <a:pPr/>
              <a:t>‹#›</a:t>
            </a:fld>
            <a:r>
              <a:rPr lang="fr-CA" dirty="0"/>
              <a:t>                                              All </a:t>
            </a:r>
            <a:r>
              <a:rPr lang="fr-CA" dirty="0" err="1"/>
              <a:t>rights</a:t>
            </a:r>
            <a:r>
              <a:rPr lang="fr-CA" dirty="0"/>
              <a:t> </a:t>
            </a:r>
            <a:r>
              <a:rPr lang="fr-CA" dirty="0" err="1"/>
              <a:t>reserved</a:t>
            </a:r>
            <a:r>
              <a:rPr lang="fr-CA" dirty="0"/>
              <a:t>.</a:t>
            </a:r>
            <a:endParaRPr lang="en-US" dirty="0"/>
          </a:p>
        </p:txBody>
      </p:sp>
    </p:spTree>
    <p:extLst>
      <p:ext uri="{BB962C8B-B14F-4D97-AF65-F5344CB8AC3E}">
        <p14:creationId xmlns:p14="http://schemas.microsoft.com/office/powerpoint/2010/main" val="1637311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219200" y="239713"/>
            <a:ext cx="4876800" cy="239712"/>
          </a:xfrm>
          <a:prstGeom prst="rect">
            <a:avLst/>
          </a:prstGeom>
          <a:noFill/>
          <a:ln w="12700">
            <a:no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lvl1pPr algn="ctr" defTabSz="966788">
              <a:defRPr sz="1300" b="0" i="1">
                <a:latin typeface="Garamond" pitchFamily="18" charset="0"/>
              </a:defRPr>
            </a:lvl1pPr>
          </a:lstStyle>
          <a:p>
            <a:r>
              <a:rPr lang="en-US"/>
              <a:t>IS 340  Class Notes</a:t>
            </a:r>
            <a:endParaRPr lang="en-US" dirty="0"/>
          </a:p>
        </p:txBody>
      </p:sp>
      <p:sp>
        <p:nvSpPr>
          <p:cNvPr id="5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1138238" y="4560888"/>
            <a:ext cx="5038725" cy="4319587"/>
          </a:xfrm>
          <a:prstGeom prst="rect">
            <a:avLst/>
          </a:prstGeom>
          <a:noFill/>
          <a:ln w="12700">
            <a:solidFill>
              <a:schemeClr val="bg1"/>
            </a:solidFill>
            <a:miter lim="800000"/>
            <a:headEnd type="none" w="sm" len="sm"/>
            <a:tailEnd type="none" w="sm" len="sm"/>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1138238" y="9121775"/>
            <a:ext cx="5038725" cy="239713"/>
          </a:xfrm>
          <a:prstGeom prst="rect">
            <a:avLst/>
          </a:prstGeom>
          <a:noFill/>
          <a:ln w="12700">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lgn="ctr" defTabSz="966788">
              <a:defRPr sz="1100" b="0" i="1">
                <a:latin typeface="Garamond" pitchFamily="18" charset="0"/>
              </a:defRPr>
            </a:lvl1pPr>
          </a:lstStyle>
          <a:p>
            <a:r>
              <a:rPr lang="en-US" dirty="0"/>
              <a:t>Copyright © 2002 M. E. Kabay.                                                            All rights reserved.</a:t>
            </a:r>
          </a:p>
        </p:txBody>
      </p:sp>
      <p:sp>
        <p:nvSpPr>
          <p:cNvPr id="5127" name="Rectangle 7"/>
          <p:cNvSpPr>
            <a:spLocks noGrp="1" noChangeArrowheads="1"/>
          </p:cNvSpPr>
          <p:nvPr>
            <p:ph type="sldNum" sz="quarter" idx="5"/>
          </p:nvPr>
        </p:nvSpPr>
        <p:spPr bwMode="auto">
          <a:xfrm>
            <a:off x="3251200" y="9121775"/>
            <a:ext cx="1057275" cy="239713"/>
          </a:xfrm>
          <a:prstGeom prst="rect">
            <a:avLst/>
          </a:prstGeom>
          <a:noFill/>
          <a:ln w="12700">
            <a:noFill/>
            <a:miter lim="800000"/>
            <a:headEnd type="none" w="sm" len="sm"/>
            <a:tailEnd type="none" w="sm" len="sm"/>
          </a:ln>
          <a:effectLst/>
        </p:spPr>
        <p:txBody>
          <a:bodyPr vert="horz" wrap="square" lIns="96661" tIns="48331" rIns="96661" bIns="48331" numCol="1" anchor="b" anchorCtr="0" compatLnSpc="1">
            <a:prstTxWarp prst="textNoShape">
              <a:avLst/>
            </a:prstTxWarp>
          </a:bodyPr>
          <a:lstStyle>
            <a:lvl1pPr algn="ctr" defTabSz="966788">
              <a:defRPr sz="1100" b="0">
                <a:latin typeface="Garamond" pitchFamily="18" charset="0"/>
              </a:defRPr>
            </a:lvl1pPr>
          </a:lstStyle>
          <a:p>
            <a:r>
              <a:rPr lang="en-US" dirty="0"/>
              <a:t>1-</a:t>
            </a:r>
            <a:fld id="{D976C8F9-028E-484A-8241-77FC3C56C6EF}" type="slidenum">
              <a:rPr lang="en-US"/>
              <a:pPr/>
              <a:t>‹#›</a:t>
            </a:fld>
            <a:endParaRPr lang="en-US" sz="1300" dirty="0">
              <a:latin typeface="Times New Roman" pitchFamily="18" charset="0"/>
            </a:endParaRPr>
          </a:p>
        </p:txBody>
      </p:sp>
    </p:spTree>
    <p:extLst>
      <p:ext uri="{BB962C8B-B14F-4D97-AF65-F5344CB8AC3E}">
        <p14:creationId xmlns:p14="http://schemas.microsoft.com/office/powerpoint/2010/main" val="3249690423"/>
      </p:ext>
    </p:extLst>
  </p:cSld>
  <p:clrMap bg1="lt1" tx1="dk1" bg2="lt2" tx2="dk2" accent1="accent1" accent2="accent2" accent3="accent3" accent4="accent4" accent5="accent5" accent6="accent6" hlink="hlink" folHlink="folHlink"/>
  <p:hf hdr="0" dt="0"/>
  <p:notesStyle>
    <a:lvl1pPr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1pPr>
    <a:lvl2pPr marL="1143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2pPr>
    <a:lvl3pPr marL="2286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3pPr>
    <a:lvl4pPr marL="3429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4pPr>
    <a:lvl5pPr marL="4572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2002 M. E. Kabay.                                                            All rights reserved.</a:t>
            </a:r>
          </a:p>
        </p:txBody>
      </p:sp>
      <p:sp>
        <p:nvSpPr>
          <p:cNvPr id="5" name="Rectangle 7"/>
          <p:cNvSpPr>
            <a:spLocks noGrp="1" noChangeArrowheads="1"/>
          </p:cNvSpPr>
          <p:nvPr>
            <p:ph type="sldNum" sz="quarter" idx="5"/>
          </p:nvPr>
        </p:nvSpPr>
        <p:spPr>
          <a:ln/>
        </p:spPr>
        <p:txBody>
          <a:bodyPr/>
          <a:lstStyle/>
          <a:p>
            <a:r>
              <a:rPr lang="en-US"/>
              <a:t>1-</a:t>
            </a:r>
            <a:fld id="{A9C5BF17-0ACF-4E8F-8A04-AB0BB80870A2}" type="slidenum">
              <a:rPr lang="en-US"/>
              <a:pPr/>
              <a:t>1</a:t>
            </a:fld>
            <a:endParaRPr lang="en-US" sz="1300">
              <a:latin typeface="Times New Roman" pitchFamily="18" charset="0"/>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1138238" y="4953000"/>
            <a:ext cx="5038725" cy="3927475"/>
          </a:xfrm>
          <a:ln>
            <a:headEnd/>
            <a:tailEnd/>
          </a:ln>
        </p:spPr>
        <p:txBody>
          <a:bodyPr/>
          <a:lstStyle/>
          <a:p>
            <a:pPr marL="0" marR="0" indent="0" algn="l" defTabSz="914400" rtl="0" eaLnBrk="0" fontAlgn="base" latinLnBrk="0" hangingPunct="0">
              <a:lnSpc>
                <a:spcPct val="90000"/>
              </a:lnSpc>
              <a:spcBef>
                <a:spcPct val="40000"/>
              </a:spcBef>
              <a:spcAft>
                <a:spcPct val="0"/>
              </a:spcAft>
              <a:buClrTx/>
              <a:buSzTx/>
              <a:buFontTx/>
              <a:buNone/>
              <a:tabLst/>
              <a:defRPr/>
            </a:pPr>
            <a:r>
              <a:rPr lang="en-US" sz="2000" dirty="0"/>
              <a:t>This slide show was originally</a:t>
            </a:r>
            <a:r>
              <a:rPr lang="en-US" sz="2000" baseline="0" dirty="0"/>
              <a:t> created in October 2011 to be part of a Webinar on behalf of the MPA program in the School of Graduate and Continuing Studies at Norwich University. For more information, see &lt; </a:t>
            </a:r>
            <a:r>
              <a:rPr lang="en-US" sz="2000" u="sng" baseline="0" dirty="0"/>
              <a:t>http://mpa.norwich.edu</a:t>
            </a:r>
            <a:r>
              <a:rPr lang="en-US" sz="2000" baseline="0" dirty="0"/>
              <a:t> &gt;.</a:t>
            </a:r>
            <a:endParaRPr lang="en-US" sz="2000" dirty="0"/>
          </a:p>
          <a:p>
            <a:pPr algn="ctr"/>
            <a:endParaRPr lang="en-US" sz="2000" b="1" dirty="0"/>
          </a:p>
        </p:txBody>
      </p:sp>
    </p:spTree>
    <p:extLst>
      <p:ext uri="{BB962C8B-B14F-4D97-AF65-F5344CB8AC3E}">
        <p14:creationId xmlns:p14="http://schemas.microsoft.com/office/powerpoint/2010/main" val="892076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was badly damaged,</a:t>
            </a:r>
            <a:r>
              <a:rPr lang="en-US" baseline="0" dirty="0"/>
              <a:t> leaving residents in serious danger from exposure, lack of food and contaminated water.</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10</a:t>
            </a:fld>
            <a:endParaRPr lang="en-US"/>
          </a:p>
        </p:txBody>
      </p:sp>
    </p:spTree>
    <p:extLst>
      <p:ext uri="{BB962C8B-B14F-4D97-AF65-F5344CB8AC3E}">
        <p14:creationId xmlns:p14="http://schemas.microsoft.com/office/powerpoint/2010/main" val="1205317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storm moved onward toward Louisiana,</a:t>
            </a:r>
            <a:r>
              <a:rPr lang="en-US" baseline="0" dirty="0"/>
              <a:t> Alabama, Georgia and Tennessee, although by that time it was losing much of its force.</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11</a:t>
            </a:fld>
            <a:endParaRPr lang="en-US"/>
          </a:p>
        </p:txBody>
      </p:sp>
    </p:spTree>
    <p:extLst>
      <p:ext uri="{BB962C8B-B14F-4D97-AF65-F5344CB8AC3E}">
        <p14:creationId xmlns:p14="http://schemas.microsoft.com/office/powerpoint/2010/main" val="2364448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dirty="0"/>
              <a:t>Government</a:t>
            </a:r>
            <a:r>
              <a:rPr lang="en-US" baseline="0" dirty="0"/>
              <a:t> agencies and the private sector were faced with a massive cleanup. </a:t>
            </a:r>
            <a:r>
              <a:rPr lang="en-US" dirty="0"/>
              <a:t>Unfortunately, recovery operations did not meet the expectations of the residents.</a:t>
            </a:r>
            <a:r>
              <a:rPr lang="en-US" baseline="0" dirty="0"/>
              <a:t> Bickering among government officials irritated many observers and there were even outbreaks of looting. Although 8,000 National Guard troops and 27,000 active-duty US military personnel were eventually deployed, critics argued that the response had been poorly planned and executed. Government agencies, businesses and private citizens had simply not contemplated the need for advance planning and practice to cope with a storm of this magnitude.</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12</a:t>
            </a:fld>
            <a:endParaRPr lang="en-US"/>
          </a:p>
        </p:txBody>
      </p:sp>
    </p:spTree>
    <p:extLst>
      <p:ext uri="{BB962C8B-B14F-4D97-AF65-F5344CB8AC3E}">
        <p14:creationId xmlns:p14="http://schemas.microsoft.com/office/powerpoint/2010/main" val="88227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couple of years later, Hurricane Charley found victims being supported quickly and efficiently by agencies such as the Federal Emergency Management Agency (FEMA).</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13</a:t>
            </a:fld>
            <a:endParaRPr lang="en-US"/>
          </a:p>
        </p:txBody>
      </p:sp>
    </p:spTree>
    <p:extLst>
      <p:ext uri="{BB962C8B-B14F-4D97-AF65-F5344CB8AC3E}">
        <p14:creationId xmlns:p14="http://schemas.microsoft.com/office/powerpoint/2010/main" val="2674729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lessons from Andrew was that the insurance industry</a:t>
            </a:r>
            <a:r>
              <a:rPr lang="en-US" baseline="0" dirty="0"/>
              <a:t> needed to be better prepared to cope with widespread damage. In the aftermath of the 1992 hurricane, policy holders discovered in too many cases that they did not understand the limitations of the policies they had been paying for – sometimes for years. Many found that insurance payments covered only a fraction of their recovery costs. As a result, government agencies worked with insurance providers to improve coverage and clarity – sometimes with regulations imposed by appropriate agencies.</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14</a:t>
            </a:fld>
            <a:endParaRPr lang="en-US"/>
          </a:p>
        </p:txBody>
      </p:sp>
    </p:spTree>
    <p:extLst>
      <p:ext uri="{BB962C8B-B14F-4D97-AF65-F5344CB8AC3E}">
        <p14:creationId xmlns:p14="http://schemas.microsoft.com/office/powerpoint/2010/main" val="57615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failing that was uncovered – sometimes literally – by Hurricane Andrew was that slipshod construction causes terrible damage in storms like Andrew. Apparently some government regulators had fallen into cozy arrangements with local builders and failed to enforce even the limited standards that might have helped reduce damages and costs. The decisions by many insurance companies to declare bankruptcy or to terminate coverage for undamaged homes infuriated residents.</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15</a:t>
            </a:fld>
            <a:endParaRPr lang="en-US"/>
          </a:p>
        </p:txBody>
      </p:sp>
    </p:spTree>
    <p:extLst>
      <p:ext uri="{BB962C8B-B14F-4D97-AF65-F5344CB8AC3E}">
        <p14:creationId xmlns:p14="http://schemas.microsoft.com/office/powerpoint/2010/main" val="2389652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of the lessons that have become standard thinking in the wake of Andrew?</a:t>
            </a:r>
            <a:r>
              <a:rPr lang="fr-CA" dirty="0"/>
              <a:t> The Master</a:t>
            </a:r>
            <a:r>
              <a:rPr lang="en-US" dirty="0"/>
              <a:t>’s of Public Administration</a:t>
            </a:r>
            <a:r>
              <a:rPr lang="en-US" baseline="0" dirty="0"/>
              <a:t> program at Norwich University includes two courses that bring students into detailed discussions of today’s standards.</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16</a:t>
            </a:fld>
            <a:endParaRPr lang="en-US"/>
          </a:p>
        </p:txBody>
      </p:sp>
    </p:spTree>
    <p:extLst>
      <p:ext uri="{BB962C8B-B14F-4D97-AF65-F5344CB8AC3E}">
        <p14:creationId xmlns:p14="http://schemas.microsoft.com/office/powerpoint/2010/main" val="2444817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BC511 Continuity of Government Operations course is the first of two dealing with these essential matters.</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17</a:t>
            </a:fld>
            <a:endParaRPr lang="en-US"/>
          </a:p>
        </p:txBody>
      </p:sp>
    </p:spTree>
    <p:extLst>
      <p:ext uri="{BB962C8B-B14F-4D97-AF65-F5344CB8AC3E}">
        <p14:creationId xmlns:p14="http://schemas.microsoft.com/office/powerpoint/2010/main" val="686930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necessary component of all business continuity programs is to understand clearly who does what and why in each organization. A culture of inclusion and free exchange is essential for successful planning and implementation.</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18</a:t>
            </a:fld>
            <a:endParaRPr lang="en-US"/>
          </a:p>
        </p:txBody>
      </p:sp>
    </p:spTree>
    <p:extLst>
      <p:ext uri="{BB962C8B-B14F-4D97-AF65-F5344CB8AC3E}">
        <p14:creationId xmlns:p14="http://schemas.microsoft.com/office/powerpoint/2010/main" val="2138965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a:t>
            </a:r>
            <a:r>
              <a:rPr lang="en-US" baseline="0" dirty="0"/>
              <a:t> and threat analysis allows us to allocate resources rationally. Evaluate which components of the critical infrastructure your organization must coordinate with. Get to know the people in your areas of responsibility. Learn their priorities.</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19</a:t>
            </a:fld>
            <a:endParaRPr lang="en-US"/>
          </a:p>
        </p:txBody>
      </p:sp>
    </p:spTree>
    <p:extLst>
      <p:ext uri="{BB962C8B-B14F-4D97-AF65-F5344CB8AC3E}">
        <p14:creationId xmlns:p14="http://schemas.microsoft.com/office/powerpoint/2010/main" val="111230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everybody! I’m Mich</a:t>
            </a:r>
            <a:r>
              <a:rPr lang="en-US" baseline="0" dirty="0"/>
              <a:t> Kabay, former Program Director for the Master of Science in Information Assurance in the School of Graduate and Continuing Studies at Norwich University. I’ve been invited to present an analysis of the lessons learned from the disastrous hurricane of 1992 that led to a radical rethinking of how the United States should respond to public emergencies.</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a:t>
            </a:fld>
            <a:endParaRPr lang="en-US"/>
          </a:p>
        </p:txBody>
      </p:sp>
    </p:spTree>
    <p:extLst>
      <p:ext uri="{BB962C8B-B14F-4D97-AF65-F5344CB8AC3E}">
        <p14:creationId xmlns:p14="http://schemas.microsoft.com/office/powerpoint/2010/main" val="2376429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 variety of threats and evaluate how each</a:t>
            </a:r>
            <a:r>
              <a:rPr lang="en-US" baseline="0" dirty="0"/>
              <a:t> could affect the critical components of the systems for which you are responsible. Although you may not be able to derive precise probabilities for different types of damage, you can still get a sense of likelihood from published or historical records. Don’t worry about imprecision – these probabilities are just part of a method for setting priorities.</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20</a:t>
            </a:fld>
            <a:endParaRPr lang="en-US"/>
          </a:p>
        </p:txBody>
      </p:sp>
    </p:spTree>
    <p:extLst>
      <p:ext uri="{BB962C8B-B14F-4D97-AF65-F5344CB8AC3E}">
        <p14:creationId xmlns:p14="http://schemas.microsoft.com/office/powerpoint/2010/main" val="3006616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annualized loss expectancy, or ALE, is a useful tool for estimating (that is, doing better than just guessing wildly) at the level of investment appropriate to protect different components of the systems you are including in the business continuity and disaster recovery planning. There’s not enough time to discuss the ALE in detail, but these slides will give you at least a sense of what it’s about.</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21</a:t>
            </a:fld>
            <a:endParaRPr lang="en-US"/>
          </a:p>
        </p:txBody>
      </p:sp>
    </p:spTree>
    <p:extLst>
      <p:ext uri="{BB962C8B-B14F-4D97-AF65-F5344CB8AC3E}">
        <p14:creationId xmlns:p14="http://schemas.microsoft.com/office/powerpoint/2010/main" val="1241717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example shows a $100 million estimated damage from failure of a communications infrastructure with a 1% probability of failure (high, but this is just an illustration). So the expected loss per year is about a million dollars. If the probability of NOT failing is 99% (100% minus 1%) then we can estimate that a reasonable expenditure for a breakeven would be just a bit more than a million dollars a year to prevent $100 million in damages. One could then adjust the expenditures around that figure instead of just stabbing wildly at any old number that popped out of one’s head.</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22</a:t>
            </a:fld>
            <a:endParaRPr lang="en-US"/>
          </a:p>
        </p:txBody>
      </p:sp>
    </p:spTree>
    <p:extLst>
      <p:ext uri="{BB962C8B-B14F-4D97-AF65-F5344CB8AC3E}">
        <p14:creationId xmlns:p14="http://schemas.microsoft.com/office/powerpoint/2010/main" val="2664821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you are planning on changes</a:t>
            </a:r>
            <a:r>
              <a:rPr lang="en-US" baseline="0" dirty="0"/>
              <a:t> to the usual way of doing business, remember that all organizations – including public agencies – are collections of </a:t>
            </a:r>
            <a:r>
              <a:rPr lang="en-US" i="1" baseline="0" dirty="0"/>
              <a:t>people</a:t>
            </a:r>
            <a:r>
              <a:rPr lang="en-US" i="0" baseline="0" dirty="0"/>
              <a:t> who have their own ideas, expectations and comfort zones. Don’t just order people to change – discuss the issues and gain their support. Listen honestly and openly to what they have to say – after all, they are experts in their own work and actually know much more about the details than a manager from several levels above or from a different agency.</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23</a:t>
            </a:fld>
            <a:endParaRPr lang="en-US"/>
          </a:p>
        </p:txBody>
      </p:sp>
    </p:spTree>
    <p:extLst>
      <p:ext uri="{BB962C8B-B14F-4D97-AF65-F5344CB8AC3E}">
        <p14:creationId xmlns:p14="http://schemas.microsoft.com/office/powerpoint/2010/main" val="800041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of the two courses in the MPA concentration</a:t>
            </a:r>
            <a:r>
              <a:rPr lang="en-US" baseline="0" dirty="0"/>
              <a:t> in Continuity of Government Operations is BC521 on Incident Management and Emergency Response.</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24</a:t>
            </a:fld>
            <a:endParaRPr lang="en-US"/>
          </a:p>
        </p:txBody>
      </p:sp>
    </p:spTree>
    <p:extLst>
      <p:ext uri="{BB962C8B-B14F-4D97-AF65-F5344CB8AC3E}">
        <p14:creationId xmlns:p14="http://schemas.microsoft.com/office/powerpoint/2010/main" val="441629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plan for what you don’t understand. And you can’t expect to wait until you are perfect to have a plan! The critical path analysis tells you what absolutely has to be done first and what gets done second and third. Politics has nothing to do with it (we</a:t>
            </a:r>
            <a:r>
              <a:rPr lang="en-US" baseline="0" dirty="0"/>
              <a:t> wish): putting something first has to reflect absolute need, not feelings of worth. Make that clear to everyone – and </a:t>
            </a:r>
            <a:r>
              <a:rPr lang="en-US" i="1" baseline="0" dirty="0"/>
              <a:t>listen</a:t>
            </a:r>
            <a:r>
              <a:rPr lang="en-US" i="0" baseline="0" dirty="0"/>
              <a:t> to everyone’s suggestions.</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25</a:t>
            </a:fld>
            <a:endParaRPr lang="en-US"/>
          </a:p>
        </p:txBody>
      </p:sp>
    </p:spTree>
    <p:extLst>
      <p:ext uri="{BB962C8B-B14F-4D97-AF65-F5344CB8AC3E}">
        <p14:creationId xmlns:p14="http://schemas.microsoft.com/office/powerpoint/2010/main" val="1385022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tools we use is the Emergency Operation Center or EOC. Sometimes we can build permanent</a:t>
            </a:r>
            <a:r>
              <a:rPr lang="en-US" baseline="0" dirty="0"/>
              <a:t> EOCs, but sometimes we have to bring mobile EOCs into a disaster area to provide on-the-spot coordination. Both types must be built or manufactured to the highest standards of robustness available given our resources. It’s no good skimping on EOC construction if they just collapse or blow away.</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26</a:t>
            </a:fld>
            <a:endParaRPr lang="en-US"/>
          </a:p>
        </p:txBody>
      </p:sp>
    </p:spTree>
    <p:extLst>
      <p:ext uri="{BB962C8B-B14F-4D97-AF65-F5344CB8AC3E}">
        <p14:creationId xmlns:p14="http://schemas.microsoft.com/office/powerpoint/2010/main" val="3109294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Communications are central to success in all emergencies. Emergency</a:t>
            </a:r>
            <a:r>
              <a:rPr lang="en-US" baseline="0" dirty="0"/>
              <a:t> radio systems are already in use by police and emergency response teams; remember that landline phones and often mobile phones may be severely disrupted in national disasters. Another tool is the incident command system, which should provide easy, rapid communications to all appropriate centers and personnel without forcing long delays as people try to figure out how to reach each other. And an audit trail gives us the data we need for after-incident analysis, an essential part of continuous process improvement.</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27</a:t>
            </a:fld>
            <a:endParaRPr lang="en-US"/>
          </a:p>
        </p:txBody>
      </p:sp>
    </p:spTree>
    <p:extLst>
      <p:ext uri="{BB962C8B-B14F-4D97-AF65-F5344CB8AC3E}">
        <p14:creationId xmlns:p14="http://schemas.microsoft.com/office/powerpoint/2010/main" val="1306314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that although trained first responders</a:t>
            </a:r>
            <a:r>
              <a:rPr lang="en-US" baseline="0" dirty="0"/>
              <a:t> will be an essential and much-valued part of the plan, you will inevitably find volunteers – sometimes even from other countries – flying and driving in to help. Be prepared to use them wisely: the emergency is no time to have to stop and figure out what to do with these resources.</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28</a:t>
            </a:fld>
            <a:endParaRPr lang="en-US"/>
          </a:p>
        </p:txBody>
      </p:sp>
    </p:spTree>
    <p:extLst>
      <p:ext uri="{BB962C8B-B14F-4D97-AF65-F5344CB8AC3E}">
        <p14:creationId xmlns:p14="http://schemas.microsoft.com/office/powerpoint/2010/main" val="3651753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a:t>
            </a:r>
            <a:r>
              <a:rPr lang="en-US" baseline="0" dirty="0"/>
              <a:t> planning for your own agency’s continued operations, you need backups of your data and your software that are kept away from the site you are protecting. You should think about storing such data in a different region from the area that could be affected by an emergency such as Hurricane Andrew. Some recovery sites are hundreds of miles away from the protected agencies. You will have to think about what type of recovery site you need: cold sites are cheaper, but they take longer to get up and running. In contrast, hot sites may actually be usable for normal processing. The stock exchanges, for example, use all the computers in both their normal and their hot sites for processing – but each part can handle the full load without difficulty in case of emergency.</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29</a:t>
            </a:fld>
            <a:endParaRPr lang="en-US"/>
          </a:p>
        </p:txBody>
      </p:sp>
    </p:spTree>
    <p:extLst>
      <p:ext uri="{BB962C8B-B14F-4D97-AF65-F5344CB8AC3E}">
        <p14:creationId xmlns:p14="http://schemas.microsoft.com/office/powerpoint/2010/main" val="27543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tropical storm that was to become Andrew was noticed in early August of 1992 and by August 17</a:t>
            </a:r>
            <a:r>
              <a:rPr lang="en-US" baseline="30000" dirty="0"/>
              <a:t>th</a:t>
            </a:r>
            <a:r>
              <a:rPr lang="en-US" baseline="0" dirty="0"/>
              <a:t>, had been upgraded to the first named storm of the season. Because the last major hurricane that had struck Florida was more than a generation before – in 1965 – few members of the public seemed concerned about it. But By August 22</a:t>
            </a:r>
            <a:r>
              <a:rPr lang="en-US" baseline="30000" dirty="0"/>
              <a:t>nd</a:t>
            </a:r>
            <a:r>
              <a:rPr lang="en-US" baseline="0" dirty="0"/>
              <a:t>, Andrew was definitely a hurricane.</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3</a:t>
            </a:fld>
            <a:endParaRPr lang="en-US"/>
          </a:p>
        </p:txBody>
      </p:sp>
    </p:spTree>
    <p:extLst>
      <p:ext uri="{BB962C8B-B14F-4D97-AF65-F5344CB8AC3E}">
        <p14:creationId xmlns:p14="http://schemas.microsoft.com/office/powerpoint/2010/main" val="1821361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places for office workers is tricky. If you can afford to build spare work areas,</a:t>
            </a:r>
            <a:r>
              <a:rPr lang="en-US" baseline="0" dirty="0"/>
              <a:t> great – but you may have to settle for searching out – in advance – alternate sites that will still support the level of electricity use, water, and communications you need. As for sharing resources with separate agencies, it’s tough to implement. How are you going to fit two offices of people into a single office if both are heavily used at all times? Can you work split shifts? If not, you’re going to get into trouble.</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30</a:t>
            </a:fld>
            <a:endParaRPr lang="en-US"/>
          </a:p>
        </p:txBody>
      </p:sp>
    </p:spTree>
    <p:extLst>
      <p:ext uri="{BB962C8B-B14F-4D97-AF65-F5344CB8AC3E}">
        <p14:creationId xmlns:p14="http://schemas.microsoft.com/office/powerpoint/2010/main" val="970640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you going to pay for</a:t>
            </a:r>
            <a:r>
              <a:rPr lang="en-US" baseline="0" dirty="0"/>
              <a:t> emergency equipment? Maybe you can use some older stuff that still works. But be sure that </a:t>
            </a:r>
            <a:r>
              <a:rPr lang="en-US" baseline="0"/>
              <a:t>you actually </a:t>
            </a:r>
            <a:r>
              <a:rPr lang="en-US" baseline="0" dirty="0"/>
              <a:t>test all of this setup to be sure it actually meets your operational needs. And don’t forget to plan for the human side: your employees are not going to want to come to work if their families aren’t safe. They won’t be able to work well if they are exhausted, dirty and hungry, either.</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31</a:t>
            </a:fld>
            <a:endParaRPr lang="en-US"/>
          </a:p>
        </p:txBody>
      </p:sp>
    </p:spTree>
    <p:extLst>
      <p:ext uri="{BB962C8B-B14F-4D97-AF65-F5344CB8AC3E}">
        <p14:creationId xmlns:p14="http://schemas.microsoft.com/office/powerpoint/2010/main" val="322167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you can follow the guidelines from the Homeland Security Exercise and Evaluation</a:t>
            </a:r>
            <a:r>
              <a:rPr lang="en-US" baseline="0" dirty="0"/>
              <a:t> program in testing and refining your business continuity and disaster recovery plans. I’ve provided you with a good reference here.</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32</a:t>
            </a:fld>
            <a:endParaRPr lang="en-US"/>
          </a:p>
        </p:txBody>
      </p:sp>
    </p:spTree>
    <p:extLst>
      <p:ext uri="{BB962C8B-B14F-4D97-AF65-F5344CB8AC3E}">
        <p14:creationId xmlns:p14="http://schemas.microsoft.com/office/powerpoint/2010/main" val="3050532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of course, you have heard all about our most recent hurricane of the season: Irene.</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33</a:t>
            </a:fld>
            <a:endParaRPr lang="en-US"/>
          </a:p>
        </p:txBody>
      </p:sp>
    </p:spTree>
    <p:extLst>
      <p:ext uri="{BB962C8B-B14F-4D97-AF65-F5344CB8AC3E}">
        <p14:creationId xmlns:p14="http://schemas.microsoft.com/office/powerpoint/2010/main" val="4028108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last days of August, Irene was pouring water into Vermont,</a:t>
            </a:r>
            <a:r>
              <a:rPr lang="en-US" baseline="0" dirty="0"/>
              <a:t> causing massive flooding – some say the worst since the famous floods of 1927.</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34</a:t>
            </a:fld>
            <a:endParaRPr lang="en-US"/>
          </a:p>
        </p:txBody>
      </p:sp>
    </p:spTree>
    <p:extLst>
      <p:ext uri="{BB962C8B-B14F-4D97-AF65-F5344CB8AC3E}">
        <p14:creationId xmlns:p14="http://schemas.microsoft.com/office/powerpoint/2010/main" val="2288022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consensus</a:t>
            </a:r>
            <a:r>
              <a:rPr lang="en-US" baseline="0" dirty="0"/>
              <a:t> is that FEMA and other government agencies really did learn from Hurricane Andrew. Response was rapid and well organized. We are particularly proud that our Norwich students volunteered to help residents of our college town, Northfield, who were badly affected by the flooding of the Dog River.</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35</a:t>
            </a:fld>
            <a:endParaRPr lang="en-US"/>
          </a:p>
        </p:txBody>
      </p:sp>
    </p:spTree>
    <p:extLst>
      <p:ext uri="{BB962C8B-B14F-4D97-AF65-F5344CB8AC3E}">
        <p14:creationId xmlns:p14="http://schemas.microsoft.com/office/powerpoint/2010/main" val="625283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 was originally</a:t>
            </a:r>
            <a:r>
              <a:rPr lang="en-US" baseline="0" dirty="0"/>
              <a:t> created to be part of a Webinar on behalf of the MPA program in the School of Graduate and Continuing Studies at Norwich University. For more information, see &lt; </a:t>
            </a:r>
            <a:r>
              <a:rPr lang="en-US" u="sng" baseline="0" dirty="0"/>
              <a:t>http://mpa.norwich.edu</a:t>
            </a:r>
            <a:r>
              <a:rPr lang="en-US" baseline="0" dirty="0"/>
              <a:t> &gt;.</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36</a:t>
            </a:fld>
            <a:endParaRPr lang="en-US"/>
          </a:p>
        </p:txBody>
      </p:sp>
    </p:spTree>
    <p:extLst>
      <p:ext uri="{BB962C8B-B14F-4D97-AF65-F5344CB8AC3E}">
        <p14:creationId xmlns:p14="http://schemas.microsoft.com/office/powerpoint/2010/main" val="54793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time it passed the Bahamas, it was running at 150</a:t>
            </a:r>
            <a:r>
              <a:rPr lang="en-US" baseline="0" dirty="0"/>
              <a:t> mph.</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4</a:t>
            </a:fld>
            <a:endParaRPr lang="en-US"/>
          </a:p>
        </p:txBody>
      </p:sp>
    </p:spTree>
    <p:extLst>
      <p:ext uri="{BB962C8B-B14F-4D97-AF65-F5344CB8AC3E}">
        <p14:creationId xmlns:p14="http://schemas.microsoft.com/office/powerpoint/2010/main" val="1611970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reaction in Florida was disorganized panic. Nearly</a:t>
            </a:r>
            <a:r>
              <a:rPr lang="en-US" baseline="0" dirty="0"/>
              <a:t> a million Floridians clogged highways in a desperate attempt to escape. In the meantime, Andrew  reached extraordinary wind speeds near Miami – one recording topped out at 164 mph.</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5</a:t>
            </a:fld>
            <a:endParaRPr lang="en-US"/>
          </a:p>
        </p:txBody>
      </p:sp>
    </p:spTree>
    <p:extLst>
      <p:ext uri="{BB962C8B-B14F-4D97-AF65-F5344CB8AC3E}">
        <p14:creationId xmlns:p14="http://schemas.microsoft.com/office/powerpoint/2010/main" val="4031611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Miami was damaged,</a:t>
            </a:r>
            <a:r>
              <a:rPr lang="en-US" baseline="0" dirty="0"/>
              <a:t> but there were even worse results in the Homestead and Florida City area a few miles to the southwest near the Everglades National Park.</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6</a:t>
            </a:fld>
            <a:endParaRPr lang="en-US"/>
          </a:p>
        </p:txBody>
      </p:sp>
    </p:spTree>
    <p:extLst>
      <p:ext uri="{BB962C8B-B14F-4D97-AF65-F5344CB8AC3E}">
        <p14:creationId xmlns:p14="http://schemas.microsoft.com/office/powerpoint/2010/main" val="1385336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pictures of what</a:t>
            </a:r>
            <a:r>
              <a:rPr lang="en-US" baseline="0" dirty="0"/>
              <a:t> was left of Homestead after the hurricane.</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7</a:t>
            </a:fld>
            <a:endParaRPr lang="en-US"/>
          </a:p>
        </p:txBody>
      </p:sp>
    </p:spTree>
    <p:extLst>
      <p:ext uri="{BB962C8B-B14F-4D97-AF65-F5344CB8AC3E}">
        <p14:creationId xmlns:p14="http://schemas.microsoft.com/office/powerpoint/2010/main" val="2322483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appalling. This picture is from Lakes by the Bay, which is now part of Cutler, a</a:t>
            </a:r>
            <a:r>
              <a:rPr lang="en-US" baseline="0" dirty="0"/>
              <a:t> small town south of Miami.</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8</a:t>
            </a:fld>
            <a:endParaRPr lang="en-US"/>
          </a:p>
        </p:txBody>
      </p:sp>
    </p:spTree>
    <p:extLst>
      <p:ext uri="{BB962C8B-B14F-4D97-AF65-F5344CB8AC3E}">
        <p14:creationId xmlns:p14="http://schemas.microsoft.com/office/powerpoint/2010/main" val="65334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a:t>
            </a:r>
            <a:r>
              <a:rPr lang="en-US" baseline="0" dirty="0"/>
              <a:t> lost everything.</a:t>
            </a:r>
            <a:endParaRPr lang="en-US" dirty="0"/>
          </a:p>
        </p:txBody>
      </p:sp>
      <p:sp>
        <p:nvSpPr>
          <p:cNvPr id="4" name="Slide Number Placeholder 3"/>
          <p:cNvSpPr>
            <a:spLocks noGrp="1"/>
          </p:cNvSpPr>
          <p:nvPr>
            <p:ph type="sldNum" sz="quarter" idx="10"/>
          </p:nvPr>
        </p:nvSpPr>
        <p:spPr/>
        <p:txBody>
          <a:bodyPr/>
          <a:lstStyle/>
          <a:p>
            <a:fld id="{698E68B9-715C-6242-AD01-7DF80A38A1DF}" type="slidenum">
              <a:rPr lang="en-US" smtClean="0"/>
              <a:pPr/>
              <a:t>9</a:t>
            </a:fld>
            <a:endParaRPr lang="en-US"/>
          </a:p>
        </p:txBody>
      </p:sp>
    </p:spTree>
    <p:extLst>
      <p:ext uri="{BB962C8B-B14F-4D97-AF65-F5344CB8AC3E}">
        <p14:creationId xmlns:p14="http://schemas.microsoft.com/office/powerpoint/2010/main" val="173640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bwMode="auto">
          <a:xfrm>
            <a:off x="990600" y="152400"/>
            <a:ext cx="7162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SLIDE TITLE</a:t>
            </a:r>
          </a:p>
        </p:txBody>
      </p:sp>
      <p:sp>
        <p:nvSpPr>
          <p:cNvPr id="889859" name="Rectangle 3"/>
          <p:cNvSpPr>
            <a:spLocks noGrp="1" noChangeArrowheads="1"/>
          </p:cNvSpPr>
          <p:nvPr>
            <p:ph type="body" idx="1"/>
          </p:nvPr>
        </p:nvSpPr>
        <p:spPr bwMode="auto">
          <a:xfrm>
            <a:off x="990600" y="1676400"/>
            <a:ext cx="7162800" cy="4648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89860" name="Rectangle 4"/>
          <p:cNvSpPr>
            <a:spLocks noChangeArrowheads="1"/>
          </p:cNvSpPr>
          <p:nvPr/>
        </p:nvSpPr>
        <p:spPr bwMode="auto">
          <a:xfrm>
            <a:off x="0" y="6494463"/>
            <a:ext cx="460375" cy="363537"/>
          </a:xfrm>
          <a:prstGeom prst="rect">
            <a:avLst/>
          </a:prstGeom>
          <a:noFill/>
          <a:ln w="12700">
            <a:noFill/>
            <a:miter lim="800000"/>
            <a:headEnd/>
            <a:tailEnd/>
          </a:ln>
          <a:effectLst/>
        </p:spPr>
        <p:txBody>
          <a:bodyPr wrap="none" lIns="90488" tIns="44450" rIns="90488" bIns="44450">
            <a:spAutoFit/>
          </a:bodyPr>
          <a:lstStyle/>
          <a:p>
            <a:fld id="{661D8A99-02C3-4E07-8723-96C95229B775}" type="slidenum">
              <a:rPr lang="en-US" sz="1800"/>
              <a:pPr/>
              <a:t>‹#›</a:t>
            </a:fld>
            <a:endParaRPr lang="en-US" sz="1800" dirty="0"/>
          </a:p>
        </p:txBody>
      </p:sp>
      <p:sp>
        <p:nvSpPr>
          <p:cNvPr id="889861" name="Text Box 5"/>
          <p:cNvSpPr txBox="1">
            <a:spLocks noChangeArrowheads="1"/>
          </p:cNvSpPr>
          <p:nvPr/>
        </p:nvSpPr>
        <p:spPr bwMode="auto">
          <a:xfrm>
            <a:off x="8839200" y="152400"/>
            <a:ext cx="184150" cy="457200"/>
          </a:xfrm>
          <a:prstGeom prst="rect">
            <a:avLst/>
          </a:prstGeom>
          <a:noFill/>
          <a:ln w="12700">
            <a:noFill/>
            <a:miter lim="800000"/>
            <a:headEnd type="none" w="sm" len="sm"/>
            <a:tailEnd type="none" w="sm" len="sm"/>
          </a:ln>
          <a:effectLst/>
        </p:spPr>
        <p:txBody>
          <a:bodyPr wrap="none">
            <a:spAutoFit/>
          </a:bodyPr>
          <a:lstStyle/>
          <a:p>
            <a:endParaRPr lang="en-US" sz="2400" b="0" dirty="0">
              <a:latin typeface="Times New Roman" pitchFamily="18" charset="0"/>
            </a:endParaRPr>
          </a:p>
        </p:txBody>
      </p:sp>
      <p:sp>
        <p:nvSpPr>
          <p:cNvPr id="889863" name="Text Box 7"/>
          <p:cNvSpPr txBox="1">
            <a:spLocks noChangeArrowheads="1"/>
          </p:cNvSpPr>
          <p:nvPr/>
        </p:nvSpPr>
        <p:spPr bwMode="auto">
          <a:xfrm>
            <a:off x="3322638" y="6643688"/>
            <a:ext cx="2577950" cy="215444"/>
          </a:xfrm>
          <a:prstGeom prst="rect">
            <a:avLst/>
          </a:prstGeom>
          <a:noFill/>
          <a:ln w="12700">
            <a:noFill/>
            <a:miter lim="800000"/>
            <a:headEnd type="none" w="sm" len="sm"/>
            <a:tailEnd type="none" w="sm" len="sm"/>
          </a:ln>
          <a:effectLst/>
        </p:spPr>
        <p:txBody>
          <a:bodyPr wrap="none">
            <a:spAutoFit/>
          </a:bodyPr>
          <a:lstStyle/>
          <a:p>
            <a:r>
              <a:rPr lang="en-US" sz="800" b="0" i="1" dirty="0"/>
              <a:t>Copyright </a:t>
            </a:r>
            <a:r>
              <a:rPr lang="en-US" sz="800" b="0" i="1"/>
              <a:t>© 2020 M. E. </a:t>
            </a:r>
            <a:r>
              <a:rPr lang="en-US" sz="800" b="0" i="1" dirty="0"/>
              <a:t>Kabay.  All rights reserved.</a:t>
            </a:r>
          </a:p>
        </p:txBody>
      </p:sp>
      <p:pic>
        <p:nvPicPr>
          <p:cNvPr id="8" name="Picture 7" descr="NWU_2c_stacked_logo_1-inch.jpg"/>
          <p:cNvPicPr>
            <a:picLocks noChangeAspect="1"/>
          </p:cNvPicPr>
          <p:nvPr/>
        </p:nvPicPr>
        <p:blipFill>
          <a:blip r:embed="rId13" cstate="print"/>
          <a:stretch>
            <a:fillRect/>
          </a:stretch>
        </p:blipFill>
        <p:spPr>
          <a:xfrm>
            <a:off x="8235696" y="0"/>
            <a:ext cx="908304" cy="79248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7575" rtl="0" eaLnBrk="1" fontAlgn="base" hangingPunct="1">
        <a:lnSpc>
          <a:spcPct val="90000"/>
        </a:lnSpc>
        <a:spcBef>
          <a:spcPct val="0"/>
        </a:spcBef>
        <a:spcAft>
          <a:spcPct val="0"/>
        </a:spcAft>
        <a:defRPr sz="3600" b="1">
          <a:solidFill>
            <a:srgbClr val="800000"/>
          </a:solidFill>
          <a:latin typeface="+mj-lt"/>
          <a:ea typeface="+mj-ea"/>
          <a:cs typeface="+mj-cs"/>
        </a:defRPr>
      </a:lvl1pPr>
      <a:lvl2pPr algn="l" defTabSz="917575" rtl="0" eaLnBrk="1" fontAlgn="base" hangingPunct="1">
        <a:lnSpc>
          <a:spcPct val="90000"/>
        </a:lnSpc>
        <a:spcBef>
          <a:spcPct val="0"/>
        </a:spcBef>
        <a:spcAft>
          <a:spcPct val="0"/>
        </a:spcAft>
        <a:defRPr sz="3600" b="1">
          <a:solidFill>
            <a:srgbClr val="800000"/>
          </a:solidFill>
          <a:latin typeface="Bookman Old Style" pitchFamily="18" charset="0"/>
        </a:defRPr>
      </a:lvl2pPr>
      <a:lvl3pPr algn="l" defTabSz="917575" rtl="0" eaLnBrk="1" fontAlgn="base" hangingPunct="1">
        <a:lnSpc>
          <a:spcPct val="90000"/>
        </a:lnSpc>
        <a:spcBef>
          <a:spcPct val="0"/>
        </a:spcBef>
        <a:spcAft>
          <a:spcPct val="0"/>
        </a:spcAft>
        <a:defRPr sz="3600" b="1">
          <a:solidFill>
            <a:srgbClr val="800000"/>
          </a:solidFill>
          <a:latin typeface="Bookman Old Style" pitchFamily="18" charset="0"/>
        </a:defRPr>
      </a:lvl3pPr>
      <a:lvl4pPr algn="l" defTabSz="917575" rtl="0" eaLnBrk="1" fontAlgn="base" hangingPunct="1">
        <a:lnSpc>
          <a:spcPct val="90000"/>
        </a:lnSpc>
        <a:spcBef>
          <a:spcPct val="0"/>
        </a:spcBef>
        <a:spcAft>
          <a:spcPct val="0"/>
        </a:spcAft>
        <a:defRPr sz="3600" b="1">
          <a:solidFill>
            <a:srgbClr val="800000"/>
          </a:solidFill>
          <a:latin typeface="Bookman Old Style" pitchFamily="18" charset="0"/>
        </a:defRPr>
      </a:lvl4pPr>
      <a:lvl5pPr algn="l" defTabSz="917575" rtl="0" eaLnBrk="1" fontAlgn="base" hangingPunct="1">
        <a:lnSpc>
          <a:spcPct val="90000"/>
        </a:lnSpc>
        <a:spcBef>
          <a:spcPct val="0"/>
        </a:spcBef>
        <a:spcAft>
          <a:spcPct val="0"/>
        </a:spcAft>
        <a:defRPr sz="3600" b="1">
          <a:solidFill>
            <a:srgbClr val="800000"/>
          </a:solidFill>
          <a:latin typeface="Bookman Old Style" pitchFamily="18" charset="0"/>
        </a:defRPr>
      </a:lvl5pPr>
      <a:lvl6pPr marL="457200" algn="l" defTabSz="917575" rtl="0" eaLnBrk="1" fontAlgn="base" hangingPunct="1">
        <a:lnSpc>
          <a:spcPct val="90000"/>
        </a:lnSpc>
        <a:spcBef>
          <a:spcPct val="0"/>
        </a:spcBef>
        <a:spcAft>
          <a:spcPct val="0"/>
        </a:spcAft>
        <a:defRPr sz="3600" b="1">
          <a:solidFill>
            <a:srgbClr val="800000"/>
          </a:solidFill>
          <a:latin typeface="Bookman Old Style" pitchFamily="18" charset="0"/>
        </a:defRPr>
      </a:lvl6pPr>
      <a:lvl7pPr marL="914400" algn="l" defTabSz="917575" rtl="0" eaLnBrk="1" fontAlgn="base" hangingPunct="1">
        <a:lnSpc>
          <a:spcPct val="90000"/>
        </a:lnSpc>
        <a:spcBef>
          <a:spcPct val="0"/>
        </a:spcBef>
        <a:spcAft>
          <a:spcPct val="0"/>
        </a:spcAft>
        <a:defRPr sz="3600" b="1">
          <a:solidFill>
            <a:srgbClr val="800000"/>
          </a:solidFill>
          <a:latin typeface="Bookman Old Style" pitchFamily="18" charset="0"/>
        </a:defRPr>
      </a:lvl7pPr>
      <a:lvl8pPr marL="1371600" algn="l" defTabSz="917575" rtl="0" eaLnBrk="1" fontAlgn="base" hangingPunct="1">
        <a:lnSpc>
          <a:spcPct val="90000"/>
        </a:lnSpc>
        <a:spcBef>
          <a:spcPct val="0"/>
        </a:spcBef>
        <a:spcAft>
          <a:spcPct val="0"/>
        </a:spcAft>
        <a:defRPr sz="3600" b="1">
          <a:solidFill>
            <a:srgbClr val="800000"/>
          </a:solidFill>
          <a:latin typeface="Bookman Old Style" pitchFamily="18" charset="0"/>
        </a:defRPr>
      </a:lvl8pPr>
      <a:lvl9pPr marL="1828800" algn="l" defTabSz="917575" rtl="0" eaLnBrk="1" fontAlgn="base" hangingPunct="1">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1" fontAlgn="base" hangingPunct="1">
        <a:lnSpc>
          <a:spcPct val="90000"/>
        </a:lnSpc>
        <a:spcBef>
          <a:spcPct val="30000"/>
        </a:spcBef>
        <a:spcAft>
          <a:spcPct val="0"/>
        </a:spcAft>
        <a:buClr>
          <a:schemeClr val="tx1"/>
        </a:buClr>
        <a:buFont typeface="Wingdings" pitchFamily="2" charset="2"/>
        <a:buChar char="Ø"/>
        <a:defRPr sz="2400" b="1">
          <a:solidFill>
            <a:schemeClr val="tx1"/>
          </a:solidFill>
          <a:latin typeface="+mn-lt"/>
          <a:ea typeface="+mn-ea"/>
          <a:cs typeface="+mn-cs"/>
        </a:defRPr>
      </a:lvl1pPr>
      <a:lvl2pPr marL="685800" indent="-228600" algn="l" rtl="0" eaLnBrk="1" fontAlgn="base" hangingPunct="1">
        <a:lnSpc>
          <a:spcPct val="90000"/>
        </a:lnSpc>
        <a:spcBef>
          <a:spcPct val="30000"/>
        </a:spcBef>
        <a:spcAft>
          <a:spcPct val="0"/>
        </a:spcAft>
        <a:buClr>
          <a:schemeClr val="tx1"/>
        </a:buClr>
        <a:buSzPct val="85000"/>
        <a:buFont typeface="Wingdings" pitchFamily="2" charset="2"/>
        <a:buChar char="q"/>
        <a:defRPr sz="2400" b="1">
          <a:solidFill>
            <a:schemeClr val="tx1"/>
          </a:solidFill>
          <a:latin typeface="+mn-lt"/>
        </a:defRPr>
      </a:lvl2pPr>
      <a:lvl3pPr marL="1143000" indent="-228600" algn="l" rtl="0" eaLnBrk="1" fontAlgn="base" hangingPunct="1">
        <a:lnSpc>
          <a:spcPct val="90000"/>
        </a:lnSpc>
        <a:spcBef>
          <a:spcPct val="30000"/>
        </a:spcBef>
        <a:spcAft>
          <a:spcPct val="0"/>
        </a:spcAft>
        <a:buClr>
          <a:schemeClr val="tx1"/>
        </a:buClr>
        <a:buSzPct val="100000"/>
        <a:buFont typeface="Wingdings" pitchFamily="2" charset="2"/>
        <a:buChar char="ü"/>
        <a:defRPr sz="2400" b="1">
          <a:solidFill>
            <a:schemeClr val="tx1"/>
          </a:solidFill>
          <a:latin typeface="+mn-lt"/>
        </a:defRPr>
      </a:lvl3pPr>
      <a:lvl4pPr marL="1543050" indent="-171450" algn="l" rtl="0" eaLnBrk="1" fontAlgn="base" hangingPunct="1">
        <a:lnSpc>
          <a:spcPct val="90000"/>
        </a:lnSpc>
        <a:spcBef>
          <a:spcPct val="30000"/>
        </a:spcBef>
        <a:spcAft>
          <a:spcPct val="0"/>
        </a:spcAft>
        <a:buClr>
          <a:schemeClr val="tx1"/>
        </a:buClr>
        <a:buSzPct val="100000"/>
        <a:buFont typeface="Wingdings" pitchFamily="2" charset="2"/>
        <a:buChar char="§"/>
        <a:defRPr sz="2400" b="1">
          <a:solidFill>
            <a:schemeClr val="tx1"/>
          </a:solidFill>
          <a:latin typeface="+mn-lt"/>
        </a:defRPr>
      </a:lvl4pPr>
      <a:lvl5pPr marL="20002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1" fontAlgn="base" hangingPunct="1">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hyperlink" Target="http://tinyurl.com/5db7e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hyperlink" Target="http://www.becker-poliakoff.com/practice_areas/areas_disasterrecovery.html"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0.png"/><Relationship Id="rId5" Type="http://schemas.openxmlformats.org/officeDocument/2006/relationships/hyperlink" Target="http://tinyurl.com/6lg3nmc"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0.png"/><Relationship Id="rId5" Type="http://schemas.openxmlformats.org/officeDocument/2006/relationships/hyperlink" Target="http://tinyurl.com/6g4qmch"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0.png"/><Relationship Id="rId5" Type="http://schemas.openxmlformats.org/officeDocument/2006/relationships/hyperlink" Target="http://www.dhs.gov/files/programs/gc_1189168948944.shtm"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hyperlink" Target="mailto:mpa@grad.norwich.edu"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s://hseep.dhs.gov/pages/1001_HSEEP7.aspx" TargetMode="Externa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2.xml"/><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10.png"/><Relationship Id="rId5" Type="http://schemas.openxmlformats.org/officeDocument/2006/relationships/hyperlink" Target="http://vem.vermont.gov/"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hyperlink" Target="http://www.fema.gov/business/guide/index.shtm" TargetMode="External"/><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www.fema.gov/areyouready/" TargetMode="External"/><Relationship Id="rId12" Type="http://schemas.openxmlformats.org/officeDocument/2006/relationships/hyperlink" Target="http://www.ready.gov/" TargetMode="Externa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hyperlink" Target="http://www.dhs.gov/files/programs/gc_1189168948944.shtm" TargetMode="External"/><Relationship Id="rId11" Type="http://schemas.openxmlformats.org/officeDocument/2006/relationships/hyperlink" Target="http://mitworld.mit.edu/searches?term=disaster+recovery" TargetMode="External"/><Relationship Id="rId5" Type="http://schemas.openxmlformats.org/officeDocument/2006/relationships/hyperlink" Target="http://www.bt.cdc.gov/" TargetMode="External"/><Relationship Id="rId10" Type="http://schemas.openxmlformats.org/officeDocument/2006/relationships/hyperlink" Target="http://mitworld.mit.edu/searches?term=emergency+response" TargetMode="External"/><Relationship Id="rId4" Type="http://schemas.openxmlformats.org/officeDocument/2006/relationships/notesSlide" Target="../notesSlides/notesSlide36.xml"/><Relationship Id="rId9" Type="http://schemas.openxmlformats.org/officeDocument/2006/relationships/hyperlink" Target="http://www.fema.gov/emergency/nr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0" y="0"/>
            <a:ext cx="9144000" cy="3429000"/>
          </a:xfrm>
        </p:spPr>
        <p:txBody>
          <a:bodyPr/>
          <a:lstStyle/>
          <a:p>
            <a:pPr algn="ctr"/>
            <a:r>
              <a:rPr lang="en-US" sz="7200" dirty="0"/>
              <a:t>Lessons from Hurricane Andrew</a:t>
            </a:r>
            <a:endParaRPr lang="en-US" sz="4400" dirty="0"/>
          </a:p>
        </p:txBody>
      </p:sp>
      <p:sp>
        <p:nvSpPr>
          <p:cNvPr id="6149" name="Rectangle 5"/>
          <p:cNvSpPr>
            <a:spLocks noGrp="1" noChangeArrowheads="1"/>
          </p:cNvSpPr>
          <p:nvPr>
            <p:ph type="body" idx="1"/>
          </p:nvPr>
        </p:nvSpPr>
        <p:spPr>
          <a:xfrm>
            <a:off x="0" y="3429000"/>
            <a:ext cx="9144000" cy="3048000"/>
          </a:xfrm>
        </p:spPr>
        <p:txBody>
          <a:bodyPr/>
          <a:lstStyle/>
          <a:p>
            <a:pPr algn="ctr">
              <a:buFont typeface="Wingdings" pitchFamily="2" charset="2"/>
              <a:buNone/>
            </a:pPr>
            <a:r>
              <a:rPr lang="en-US" sz="3600" dirty="0"/>
              <a:t>Supplement to</a:t>
            </a:r>
          </a:p>
          <a:p>
            <a:pPr algn="ctr">
              <a:buFont typeface="Wingdings" pitchFamily="2" charset="2"/>
              <a:buNone/>
            </a:pPr>
            <a:r>
              <a:rPr lang="en-US" sz="3600" dirty="0"/>
              <a:t>CSH5 Chapters 57 &amp; 58</a:t>
            </a:r>
          </a:p>
          <a:p>
            <a:pPr algn="ctr">
              <a:buFont typeface="Wingdings" pitchFamily="2" charset="2"/>
              <a:buNone/>
            </a:pPr>
            <a:r>
              <a:rPr lang="en-US" sz="3600" dirty="0"/>
              <a:t>BCP &amp; DRP</a:t>
            </a:r>
          </a:p>
          <a:p>
            <a:pPr algn="ctr">
              <a:buFont typeface="Wingdings" pitchFamily="2" charset="2"/>
              <a:buNone/>
            </a:pPr>
            <a:r>
              <a:rPr lang="en-US" sz="3600" dirty="0"/>
              <a:t>M. E. Kabay, PhD, CISSP-ISSMP</a:t>
            </a:r>
            <a:endParaRPr lang="en-US" sz="3200" dirty="0"/>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Chronology (4)</a:t>
            </a:r>
          </a:p>
        </p:txBody>
      </p:sp>
      <p:sp>
        <p:nvSpPr>
          <p:cNvPr id="3" name="Content Placeholder 2"/>
          <p:cNvSpPr>
            <a:spLocks noGrp="1"/>
          </p:cNvSpPr>
          <p:nvPr>
            <p:ph idx="1"/>
          </p:nvPr>
        </p:nvSpPr>
        <p:spPr/>
        <p:txBody>
          <a:bodyPr/>
          <a:lstStyle/>
          <a:p>
            <a:r>
              <a:rPr lang="en-US" dirty="0"/>
              <a:t>Aug 25: moves into Gulf of Mexico</a:t>
            </a:r>
          </a:p>
          <a:p>
            <a:r>
              <a:rPr lang="en-US" dirty="0"/>
              <a:t>Massive damage </a:t>
            </a:r>
          </a:p>
          <a:p>
            <a:pPr lvl="1"/>
            <a:r>
              <a:rPr lang="en-US" dirty="0"/>
              <a:t>80K dwellings destroyed or badly damaged</a:t>
            </a:r>
          </a:p>
          <a:p>
            <a:pPr lvl="1"/>
            <a:r>
              <a:rPr lang="en-US" dirty="0"/>
              <a:t>250,000 people homeless</a:t>
            </a:r>
          </a:p>
          <a:p>
            <a:pPr lvl="1"/>
            <a:r>
              <a:rPr lang="en-US" dirty="0"/>
              <a:t>1M people without clean drinking water</a:t>
            </a:r>
          </a:p>
          <a:p>
            <a:pPr lvl="1"/>
            <a:r>
              <a:rPr lang="en-US" dirty="0"/>
              <a:t>Power outages for 1.5M people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2871340"/>
      </p:ext>
    </p:extLst>
  </p:cSld>
  <p:clrMapOvr>
    <a:masterClrMapping/>
  </p:clrMapOvr>
  <mc:AlternateContent xmlns:mc="http://schemas.openxmlformats.org/markup-compatibility/2006" xmlns:p14="http://schemas.microsoft.com/office/powerpoint/2010/main">
    <mc:Choice Requires="p14">
      <p:transition spd="slow" p14:dur="2000" advTm="10537"/>
    </mc:Choice>
    <mc:Fallback xmlns="">
      <p:transition spd="slow" advTm="10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Chronology (5)</a:t>
            </a:r>
          </a:p>
        </p:txBody>
      </p:sp>
      <p:sp>
        <p:nvSpPr>
          <p:cNvPr id="3" name="Content Placeholder 2"/>
          <p:cNvSpPr>
            <a:spLocks noGrp="1"/>
          </p:cNvSpPr>
          <p:nvPr>
            <p:ph idx="1"/>
          </p:nvPr>
        </p:nvSpPr>
        <p:spPr/>
        <p:txBody>
          <a:bodyPr/>
          <a:lstStyle/>
          <a:p>
            <a:r>
              <a:rPr lang="en-US"/>
              <a:t>Aug 26: 140 mph winds reach LA coast</a:t>
            </a:r>
          </a:p>
          <a:p>
            <a:pPr lvl="1"/>
            <a:r>
              <a:rPr lang="en-US"/>
              <a:t>Major damage along US 90</a:t>
            </a:r>
          </a:p>
          <a:p>
            <a:pPr lvl="1"/>
            <a:r>
              <a:rPr lang="en-US"/>
              <a:t>Destroyed much of sugarcane crop</a:t>
            </a:r>
          </a:p>
          <a:p>
            <a:pPr lvl="0"/>
            <a:r>
              <a:rPr lang="en-US"/>
              <a:t>Aug 27-28</a:t>
            </a:r>
          </a:p>
          <a:p>
            <a:pPr lvl="1"/>
            <a:r>
              <a:rPr lang="en-US"/>
              <a:t>Generated tornados throughout LA, AL, GA, TN</a:t>
            </a:r>
          </a:p>
          <a:p>
            <a:pPr lvl="1"/>
            <a:r>
              <a:rPr lang="en-US"/>
              <a:t>LA: 10K dwellings destroyed &amp; 30-50K homeless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7711003"/>
      </p:ext>
    </p:extLst>
  </p:cSld>
  <p:clrMapOvr>
    <a:masterClrMapping/>
  </p:clrMapOvr>
  <mc:AlternateContent xmlns:mc="http://schemas.openxmlformats.org/markup-compatibility/2006" xmlns:p14="http://schemas.microsoft.com/office/powerpoint/2010/main">
    <mc:Choice Requires="p14">
      <p:transition spd="slow" p14:dur="2000" advTm="11395"/>
    </mc:Choice>
    <mc:Fallback xmlns="">
      <p:transition spd="slow" advTm="1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Slow, Disorganized</a:t>
            </a:r>
          </a:p>
        </p:txBody>
      </p:sp>
      <p:sp>
        <p:nvSpPr>
          <p:cNvPr id="3" name="Content Placeholder 2"/>
          <p:cNvSpPr>
            <a:spLocks noGrp="1"/>
          </p:cNvSpPr>
          <p:nvPr>
            <p:ph idx="1"/>
          </p:nvPr>
        </p:nvSpPr>
        <p:spPr/>
        <p:txBody>
          <a:bodyPr/>
          <a:lstStyle/>
          <a:p>
            <a:r>
              <a:rPr lang="en-US"/>
              <a:t>Basic services absent</a:t>
            </a:r>
          </a:p>
          <a:p>
            <a:pPr lvl="1"/>
            <a:r>
              <a:rPr lang="en-US"/>
              <a:t>“…electricity, telephones, water supply, sewage disposal, banks, gasoline stations, and grocery stores….”</a:t>
            </a:r>
          </a:p>
          <a:p>
            <a:pPr lvl="1"/>
            <a:r>
              <a:rPr lang="en-US"/>
              <a:t>Days &amp; weeks of disruption</a:t>
            </a:r>
          </a:p>
          <a:p>
            <a:pPr lvl="0"/>
            <a:r>
              <a:rPr lang="en-US"/>
              <a:t>Social breakdown</a:t>
            </a:r>
          </a:p>
          <a:p>
            <a:pPr lvl="1"/>
            <a:r>
              <a:rPr lang="en-US"/>
              <a:t>Looters</a:t>
            </a:r>
          </a:p>
          <a:p>
            <a:pPr lvl="1"/>
            <a:r>
              <a:rPr lang="en-US"/>
              <a:t>National Guard &amp; Army deployed</a:t>
            </a:r>
          </a:p>
          <a:p>
            <a:pPr lvl="1"/>
            <a:r>
              <a:rPr lang="en-US"/>
              <a:t>Pres George Bush &amp; Gov Lawton Chiles blamed each other for delays</a:t>
            </a:r>
          </a:p>
          <a:p>
            <a:pPr lvl="1"/>
            <a:r>
              <a:rPr lang="en-US"/>
              <a:t>Increasing levels of domestic abuse &amp; family breakdowns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6611793"/>
      </p:ext>
    </p:extLst>
  </p:cSld>
  <p:clrMapOvr>
    <a:masterClrMapping/>
  </p:clrMapOvr>
  <mc:AlternateContent xmlns:mc="http://schemas.openxmlformats.org/markup-compatibility/2006" xmlns:p14="http://schemas.microsoft.com/office/powerpoint/2010/main">
    <mc:Choice Requires="p14">
      <p:transition spd="slow" p14:dur="2000" advTm="44151"/>
    </mc:Choice>
    <mc:Fallback xmlns="">
      <p:transition spd="slow" advTm="4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(1)</a:t>
            </a:r>
          </a:p>
        </p:txBody>
      </p:sp>
      <p:sp>
        <p:nvSpPr>
          <p:cNvPr id="3" name="Content Placeholder 2"/>
          <p:cNvSpPr>
            <a:spLocks noGrp="1"/>
          </p:cNvSpPr>
          <p:nvPr>
            <p:ph idx="1"/>
          </p:nvPr>
        </p:nvSpPr>
        <p:spPr/>
        <p:txBody>
          <a:bodyPr/>
          <a:lstStyle/>
          <a:p>
            <a:r>
              <a:rPr lang="en-US" dirty="0"/>
              <a:t>Aug 13, 2004: Hurricane Charley hit FL</a:t>
            </a:r>
          </a:p>
          <a:p>
            <a:pPr lvl="1"/>
            <a:r>
              <a:rPr lang="en-US" dirty="0"/>
              <a:t>But FEMA &amp; state, local officials generally praised</a:t>
            </a:r>
          </a:p>
          <a:p>
            <a:r>
              <a:rPr lang="en-US" dirty="0"/>
              <a:t>Immediate (day 1) distribution of ice, water, food door to door </a:t>
            </a:r>
          </a:p>
          <a:p>
            <a:r>
              <a:rPr lang="en-US" dirty="0"/>
              <a:t>Emergency communications up and running</a:t>
            </a:r>
          </a:p>
          <a:p>
            <a:r>
              <a:rPr lang="en-US" dirty="0"/>
              <a:t>Immediate search-and-rescue operations</a:t>
            </a:r>
          </a:p>
          <a:p>
            <a:r>
              <a:rPr lang="en-US" dirty="0"/>
              <a:t>1st 24 hours: emergency toilets, A/C, tents, showers, medical emergency rooms in place</a:t>
            </a:r>
          </a:p>
        </p:txBody>
      </p:sp>
      <p:sp>
        <p:nvSpPr>
          <p:cNvPr id="4" name="Date Placeholder 3"/>
          <p:cNvSpPr>
            <a:spLocks noGrp="1"/>
          </p:cNvSpPr>
          <p:nvPr>
            <p:ph type="dt" sz="half" idx="4294967295"/>
          </p:nvPr>
        </p:nvSpPr>
        <p:spPr>
          <a:xfrm>
            <a:off x="0" y="6356350"/>
            <a:ext cx="2133600" cy="365125"/>
          </a:xfrm>
          <a:prstGeom prst="rect">
            <a:avLst/>
          </a:prstGeom>
        </p:spPr>
        <p:txBody>
          <a:bodyPr/>
          <a:lstStyle/>
          <a:p>
            <a:fld id="{81171EFB-EAA9-4F03-9867-B939D2126D1E}" type="datetime1">
              <a:rPr lang="en-US" smtClean="0"/>
              <a:t>2021-02-05</a:t>
            </a:fld>
            <a:endParaRPr lang="en-US"/>
          </a:p>
        </p:txBody>
      </p:sp>
      <p:sp>
        <p:nvSpPr>
          <p:cNvPr id="7" name="TextBox 6"/>
          <p:cNvSpPr txBox="1"/>
          <p:nvPr/>
        </p:nvSpPr>
        <p:spPr>
          <a:xfrm>
            <a:off x="0" y="6150114"/>
            <a:ext cx="7543800" cy="707886"/>
          </a:xfrm>
          <a:prstGeom prst="rect">
            <a:avLst/>
          </a:prstGeom>
          <a:solidFill>
            <a:srgbClr val="FFC000"/>
          </a:solidFill>
          <a:scene3d>
            <a:camera prst="orthographicFront"/>
            <a:lightRig rig="threePt" dir="t"/>
          </a:scene3d>
          <a:sp3d>
            <a:bevelT/>
          </a:sp3d>
        </p:spPr>
        <p:txBody>
          <a:bodyPr wrap="square" rtlCol="0">
            <a:spAutoFit/>
          </a:bodyPr>
          <a:lstStyle/>
          <a:p>
            <a:r>
              <a:rPr lang="en-US" dirty="0"/>
              <a:t>AP (2004). “FEMA learned from Hurricane Andrew in 1992.” </a:t>
            </a:r>
            <a:br>
              <a:rPr lang="en-US" dirty="0"/>
            </a:br>
            <a:r>
              <a:rPr lang="en-US" i="1" dirty="0"/>
              <a:t>USTODAY</a:t>
            </a:r>
            <a:r>
              <a:rPr lang="en-US" dirty="0"/>
              <a:t> (2004-08-26). </a:t>
            </a:r>
            <a:r>
              <a:rPr lang="en-US" dirty="0">
                <a:hlinkClick r:id="rId5"/>
              </a:rPr>
              <a:t>http://tinyurl.com/5db7ef</a:t>
            </a:r>
            <a:r>
              <a:rPr lang="en-US" dirty="0"/>
              <a:t>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960452"/>
      </p:ext>
    </p:extLst>
  </p:cSld>
  <p:clrMapOvr>
    <a:masterClrMapping/>
  </p:clrMapOvr>
  <mc:AlternateContent xmlns:mc="http://schemas.openxmlformats.org/markup-compatibility/2006" xmlns:p14="http://schemas.microsoft.com/office/powerpoint/2010/main">
    <mc:Choice Requires="p14">
      <p:transition spd="slow" p14:dur="2000" advTm="15591"/>
    </mc:Choice>
    <mc:Fallback xmlns="">
      <p:transition spd="slow" advTm="1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(2)</a:t>
            </a:r>
          </a:p>
        </p:txBody>
      </p:sp>
      <p:sp>
        <p:nvSpPr>
          <p:cNvPr id="3" name="Content Placeholder 2"/>
          <p:cNvSpPr>
            <a:spLocks noGrp="1"/>
          </p:cNvSpPr>
          <p:nvPr>
            <p:ph idx="1"/>
          </p:nvPr>
        </p:nvSpPr>
        <p:spPr/>
        <p:txBody>
          <a:bodyPr/>
          <a:lstStyle/>
          <a:p>
            <a:r>
              <a:rPr lang="en-US"/>
              <a:t>Recovery affected by insurance policies</a:t>
            </a:r>
          </a:p>
          <a:p>
            <a:pPr lvl="1"/>
            <a:r>
              <a:rPr lang="en-US"/>
              <a:t>Institutions &amp; individuals unfamiliar with terms</a:t>
            </a:r>
          </a:p>
          <a:p>
            <a:pPr lvl="1"/>
            <a:r>
              <a:rPr lang="en-US"/>
              <a:t>Scope of coverage critical</a:t>
            </a:r>
          </a:p>
          <a:p>
            <a:pPr lvl="1"/>
            <a:r>
              <a:rPr lang="en-US"/>
              <a:t>Many exclusions of critical equipment</a:t>
            </a:r>
          </a:p>
          <a:p>
            <a:pPr lvl="2"/>
            <a:r>
              <a:rPr lang="en-US"/>
              <a:t>Electrical fixtures</a:t>
            </a:r>
          </a:p>
          <a:p>
            <a:pPr lvl="2"/>
            <a:r>
              <a:rPr lang="en-US"/>
              <a:t>Appliances</a:t>
            </a:r>
          </a:p>
          <a:p>
            <a:pPr lvl="2"/>
            <a:r>
              <a:rPr lang="en-US"/>
              <a:t>Air conditioning &amp; heating</a:t>
            </a:r>
          </a:p>
          <a:p>
            <a:pPr lvl="2"/>
            <a:r>
              <a:rPr lang="en-US"/>
              <a:t>Water heaters</a:t>
            </a:r>
          </a:p>
          <a:p>
            <a:pPr lvl="2"/>
            <a:r>
              <a:rPr lang="en-US"/>
              <a:t>Built-in cabinets</a:t>
            </a:r>
            <a:endParaRPr lang="en-US" dirty="0"/>
          </a:p>
        </p:txBody>
      </p:sp>
      <p:sp>
        <p:nvSpPr>
          <p:cNvPr id="7" name="TextBox 6"/>
          <p:cNvSpPr txBox="1"/>
          <p:nvPr/>
        </p:nvSpPr>
        <p:spPr>
          <a:xfrm>
            <a:off x="457200" y="5995769"/>
            <a:ext cx="7543800" cy="646331"/>
          </a:xfrm>
          <a:prstGeom prst="rect">
            <a:avLst/>
          </a:prstGeom>
          <a:solidFill>
            <a:srgbClr val="FFC000"/>
          </a:solidFill>
          <a:scene3d>
            <a:camera prst="orthographicFront"/>
            <a:lightRig rig="threePt" dir="t"/>
          </a:scene3d>
          <a:sp3d>
            <a:bevelT/>
          </a:sp3d>
        </p:spPr>
        <p:txBody>
          <a:bodyPr wrap="square" rtlCol="0">
            <a:spAutoFit/>
          </a:bodyPr>
          <a:lstStyle/>
          <a:p>
            <a:r>
              <a:rPr lang="en-US" sz="1800" dirty="0" err="1"/>
              <a:t>Poliakoff</a:t>
            </a:r>
            <a:r>
              <a:rPr lang="en-US" sz="1800" dirty="0"/>
              <a:t>, G. A. (2004). “Lessons from Hurricane Andrew.”</a:t>
            </a:r>
          </a:p>
          <a:p>
            <a:r>
              <a:rPr lang="en-US" sz="1800" dirty="0"/>
              <a:t>See </a:t>
            </a:r>
            <a:r>
              <a:rPr lang="en-US" sz="1800" dirty="0">
                <a:latin typeface="Arial Narrow" pitchFamily="34" charset="0"/>
                <a:hlinkClick r:id="rId5"/>
              </a:rPr>
              <a:t>http://www.becker-poliakoff.com/practice_areas/areas_disasterrecovery.html</a:t>
            </a:r>
            <a:r>
              <a:rPr lang="en-US" sz="1800" dirty="0">
                <a:latin typeface="Arial Narrow" pitchFamily="34" charset="0"/>
              </a:rPr>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9535421"/>
      </p:ext>
    </p:extLst>
  </p:cSld>
  <p:clrMapOvr>
    <a:masterClrMapping/>
  </p:clrMapOvr>
  <mc:AlternateContent xmlns:mc="http://schemas.openxmlformats.org/markup-compatibility/2006" xmlns:p14="http://schemas.microsoft.com/office/powerpoint/2010/main">
    <mc:Choice Requires="p14">
      <p:transition spd="slow" p14:dur="2000" advTm="37995"/>
    </mc:Choice>
    <mc:Fallback xmlns="">
      <p:transition spd="slow" advTm="3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(3)</a:t>
            </a:r>
          </a:p>
        </p:txBody>
      </p:sp>
      <p:sp>
        <p:nvSpPr>
          <p:cNvPr id="3" name="Content Placeholder 2"/>
          <p:cNvSpPr>
            <a:spLocks noGrp="1"/>
          </p:cNvSpPr>
          <p:nvPr>
            <p:ph idx="1"/>
          </p:nvPr>
        </p:nvSpPr>
        <p:spPr/>
        <p:txBody>
          <a:bodyPr/>
          <a:lstStyle/>
          <a:p>
            <a:r>
              <a:rPr lang="en-US" dirty="0"/>
              <a:t>Buildings were poorly built – codes ignored by contractors &amp; FL government officials </a:t>
            </a:r>
          </a:p>
          <a:p>
            <a:r>
              <a:rPr lang="en-US" dirty="0"/>
              <a:t>Many insurance companies went bankrupt, leaving policy holders unprotected</a:t>
            </a:r>
          </a:p>
          <a:p>
            <a:r>
              <a:rPr lang="en-US" dirty="0"/>
              <a:t>Insurance rates climbed so steeply that thousands of homeowners could not afford insurance</a:t>
            </a:r>
          </a:p>
          <a:p>
            <a:r>
              <a:rPr lang="en-US" dirty="0"/>
              <a:t>1M homes lost all insurance coverage</a:t>
            </a:r>
          </a:p>
        </p:txBody>
      </p:sp>
      <p:sp>
        <p:nvSpPr>
          <p:cNvPr id="6" name="TextBox 5"/>
          <p:cNvSpPr txBox="1"/>
          <p:nvPr/>
        </p:nvSpPr>
        <p:spPr>
          <a:xfrm>
            <a:off x="1" y="5410200"/>
            <a:ext cx="7543800" cy="830997"/>
          </a:xfrm>
          <a:prstGeom prst="rect">
            <a:avLst/>
          </a:prstGeom>
          <a:solidFill>
            <a:srgbClr val="FFC000"/>
          </a:solidFill>
          <a:scene3d>
            <a:camera prst="orthographicFront"/>
            <a:lightRig rig="threePt" dir="t"/>
          </a:scene3d>
          <a:sp3d>
            <a:bevelT/>
          </a:sp3d>
        </p:spPr>
        <p:txBody>
          <a:bodyPr wrap="square" rtlCol="0">
            <a:spAutoFit/>
          </a:bodyPr>
          <a:lstStyle/>
          <a:p>
            <a:r>
              <a:rPr lang="en-US" sz="1600" dirty="0"/>
              <a:t>See US </a:t>
            </a:r>
            <a:r>
              <a:rPr lang="en-US" sz="1600" dirty="0" err="1"/>
              <a:t>Natl</a:t>
            </a:r>
            <a:r>
              <a:rPr lang="en-US" sz="1600" dirty="0"/>
              <a:t> Weather Service (1993). </a:t>
            </a:r>
            <a:r>
              <a:rPr lang="en-US" sz="1600" i="1" dirty="0"/>
              <a:t>Hurricane Andrew: South Florida and Louisiana: August 23-26, 1992.</a:t>
            </a:r>
            <a:r>
              <a:rPr lang="en-US" sz="1600" dirty="0"/>
              <a:t> Available as e-book and on paper. </a:t>
            </a:r>
            <a:r>
              <a:rPr lang="en-US" sz="1600" dirty="0">
                <a:hlinkClick r:id="rId5"/>
              </a:rPr>
              <a:t>http://tinyurl.com/6lg3nmc</a:t>
            </a:r>
            <a:r>
              <a:rPr lang="en-US" sz="1600" dirty="0"/>
              <a:t>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34799944"/>
      </p:ext>
    </p:extLst>
  </p:cSld>
  <p:clrMapOvr>
    <a:masterClrMapping/>
  </p:clrMapOvr>
  <mc:AlternateContent xmlns:mc="http://schemas.openxmlformats.org/markup-compatibility/2006" xmlns:p14="http://schemas.microsoft.com/office/powerpoint/2010/main">
    <mc:Choice Requires="p14">
      <p:transition spd="slow" p14:dur="2000" advTm="36382"/>
    </mc:Choice>
    <mc:Fallback xmlns="">
      <p:transition spd="slow" advTm="3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Preparedness Checklist</a:t>
            </a:r>
          </a:p>
        </p:txBody>
      </p:sp>
      <p:sp>
        <p:nvSpPr>
          <p:cNvPr id="3" name="Content Placeholder 2"/>
          <p:cNvSpPr>
            <a:spLocks noGrp="1"/>
          </p:cNvSpPr>
          <p:nvPr>
            <p:ph idx="1"/>
          </p:nvPr>
        </p:nvSpPr>
        <p:spPr>
          <a:xfrm>
            <a:off x="990600" y="1358900"/>
            <a:ext cx="3594100" cy="4648200"/>
          </a:xfrm>
        </p:spPr>
        <p:txBody>
          <a:bodyPr/>
          <a:lstStyle/>
          <a:p>
            <a:r>
              <a:rPr lang="en-US" dirty="0"/>
              <a:t>Disaster Plan</a:t>
            </a:r>
          </a:p>
          <a:p>
            <a:r>
              <a:rPr lang="en-US" dirty="0"/>
              <a:t>Evacuation Routes</a:t>
            </a:r>
          </a:p>
          <a:p>
            <a:r>
              <a:rPr lang="en-US" dirty="0"/>
              <a:t>Emergency Generators &amp; Supplies</a:t>
            </a:r>
          </a:p>
          <a:p>
            <a:r>
              <a:rPr lang="en-US" dirty="0"/>
              <a:t>Backup Computer Files</a:t>
            </a:r>
          </a:p>
          <a:p>
            <a:r>
              <a:rPr lang="en-US" dirty="0"/>
              <a:t>Secure the Premises </a:t>
            </a:r>
          </a:p>
          <a:p>
            <a:r>
              <a:rPr lang="en-US" dirty="0"/>
              <a:t>List of Owners &amp; Employees  </a:t>
            </a:r>
          </a:p>
        </p:txBody>
      </p:sp>
      <p:sp>
        <p:nvSpPr>
          <p:cNvPr id="7" name="Content Placeholder 2"/>
          <p:cNvSpPr txBox="1">
            <a:spLocks/>
          </p:cNvSpPr>
          <p:nvPr/>
        </p:nvSpPr>
        <p:spPr>
          <a:xfrm>
            <a:off x="4584700" y="1295400"/>
            <a:ext cx="41021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10000"/>
              </a:lnSpc>
              <a:spcBef>
                <a:spcPct val="30000"/>
              </a:spcBef>
              <a:buClr>
                <a:schemeClr val="tx1"/>
              </a:buClr>
              <a:buFont typeface="Wingdings" pitchFamily="2" charset="2"/>
              <a:buChar char="Ø"/>
            </a:pPr>
            <a:r>
              <a:rPr lang="en-US" sz="2400" dirty="0"/>
              <a:t>Photograph or Video Premises</a:t>
            </a:r>
          </a:p>
          <a:p>
            <a:pPr marL="285750" indent="-285750">
              <a:lnSpc>
                <a:spcPct val="110000"/>
              </a:lnSpc>
              <a:spcBef>
                <a:spcPct val="30000"/>
              </a:spcBef>
              <a:buClr>
                <a:schemeClr val="tx1"/>
              </a:buClr>
              <a:buFont typeface="Wingdings" pitchFamily="2" charset="2"/>
              <a:buChar char="Ø"/>
            </a:pPr>
            <a:r>
              <a:rPr lang="en-US" sz="2400" dirty="0"/>
              <a:t>Building and Facilities Plans</a:t>
            </a:r>
          </a:p>
          <a:p>
            <a:pPr marL="285750" indent="-285750">
              <a:lnSpc>
                <a:spcPct val="110000"/>
              </a:lnSpc>
              <a:spcBef>
                <a:spcPct val="30000"/>
              </a:spcBef>
              <a:buClr>
                <a:schemeClr val="tx1"/>
              </a:buClr>
              <a:buFont typeface="Wingdings" pitchFamily="2" charset="2"/>
              <a:buChar char="Ø"/>
            </a:pPr>
            <a:r>
              <a:rPr lang="en-US" sz="2400" dirty="0"/>
              <a:t>Insurance Policies &amp; Agent Details</a:t>
            </a:r>
          </a:p>
          <a:p>
            <a:pPr marL="285750" indent="-285750">
              <a:lnSpc>
                <a:spcPct val="110000"/>
              </a:lnSpc>
              <a:spcBef>
                <a:spcPct val="30000"/>
              </a:spcBef>
              <a:buClr>
                <a:schemeClr val="tx1"/>
              </a:buClr>
              <a:buFont typeface="Wingdings" pitchFamily="2" charset="2"/>
              <a:buChar char="Ø"/>
            </a:pPr>
            <a:r>
              <a:rPr lang="en-US" sz="2400" dirty="0"/>
              <a:t>Bank Account Details &amp; Signatories</a:t>
            </a:r>
          </a:p>
          <a:p>
            <a:pPr marL="285750" indent="-285750">
              <a:lnSpc>
                <a:spcPct val="110000"/>
              </a:lnSpc>
              <a:spcBef>
                <a:spcPct val="30000"/>
              </a:spcBef>
              <a:buClr>
                <a:schemeClr val="tx1"/>
              </a:buClr>
              <a:buFont typeface="Wingdings" pitchFamily="2" charset="2"/>
              <a:buChar char="Ø"/>
            </a:pPr>
            <a:r>
              <a:rPr lang="en-US" sz="2400" dirty="0"/>
              <a:t>Mitigation of Damages</a:t>
            </a:r>
          </a:p>
          <a:p>
            <a:pPr marL="285750" indent="-285750">
              <a:lnSpc>
                <a:spcPct val="110000"/>
              </a:lnSpc>
              <a:spcBef>
                <a:spcPct val="30000"/>
              </a:spcBef>
              <a:buClr>
                <a:schemeClr val="tx1"/>
              </a:buClr>
              <a:buFont typeface="Wingdings" pitchFamily="2" charset="2"/>
              <a:buChar char="Ø"/>
            </a:pPr>
            <a:r>
              <a:rPr lang="en-US" sz="2400" dirty="0"/>
              <a:t>Debris Removal</a:t>
            </a:r>
          </a:p>
        </p:txBody>
      </p:sp>
      <p:sp>
        <p:nvSpPr>
          <p:cNvPr id="8" name="TextBox 7"/>
          <p:cNvSpPr txBox="1"/>
          <p:nvPr/>
        </p:nvSpPr>
        <p:spPr>
          <a:xfrm>
            <a:off x="76200" y="6150114"/>
            <a:ext cx="7576457" cy="707886"/>
          </a:xfrm>
          <a:prstGeom prst="rect">
            <a:avLst/>
          </a:prstGeom>
          <a:solidFill>
            <a:srgbClr val="FFC000"/>
          </a:solidFill>
          <a:scene3d>
            <a:camera prst="orthographicFront"/>
            <a:lightRig rig="threePt" dir="t"/>
          </a:scene3d>
          <a:sp3d>
            <a:bevelT/>
          </a:sp3d>
        </p:spPr>
        <p:txBody>
          <a:bodyPr wrap="square" rtlCol="0">
            <a:spAutoFit/>
          </a:bodyPr>
          <a:lstStyle/>
          <a:p>
            <a:r>
              <a:rPr lang="en-US" dirty="0" err="1"/>
              <a:t>Poliakoff</a:t>
            </a:r>
            <a:r>
              <a:rPr lang="en-US" dirty="0"/>
              <a:t>, G. A. (2004). “Lessons from Hurricane Andrew.”</a:t>
            </a:r>
          </a:p>
          <a:p>
            <a:r>
              <a:rPr lang="en-US" dirty="0"/>
              <a:t>See </a:t>
            </a:r>
            <a:r>
              <a:rPr lang="en-US" dirty="0">
                <a:latin typeface="Arial Narrow" pitchFamily="34" charset="0"/>
                <a:hlinkClick r:id="rId5"/>
              </a:rPr>
              <a:t>http://tinyurl.com/6g4qmch</a:t>
            </a:r>
            <a:endParaRPr lang="en-US" dirty="0">
              <a:latin typeface="Arial Narrow"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3292588"/>
      </p:ext>
    </p:extLst>
  </p:cSld>
  <p:clrMapOvr>
    <a:masterClrMapping/>
  </p:clrMapOvr>
  <mc:AlternateContent xmlns:mc="http://schemas.openxmlformats.org/markup-compatibility/2006" xmlns:p14="http://schemas.microsoft.com/office/powerpoint/2010/main">
    <mc:Choice Requires="p14">
      <p:transition spd="slow" p14:dur="2000" advTm="19847"/>
    </mc:Choice>
    <mc:Fallback xmlns="">
      <p:transition spd="slow" advTm="19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BC511 Continuity of </a:t>
            </a:r>
            <a:br>
              <a:rPr lang="en-US" dirty="0"/>
            </a:br>
            <a:r>
              <a:rPr lang="en-US" dirty="0"/>
              <a:t>Government Operations</a:t>
            </a:r>
          </a:p>
        </p:txBody>
      </p:sp>
      <p:sp>
        <p:nvSpPr>
          <p:cNvPr id="3" name="Content Placeholder 2"/>
          <p:cNvSpPr>
            <a:spLocks noGrp="1"/>
          </p:cNvSpPr>
          <p:nvPr>
            <p:ph idx="1"/>
          </p:nvPr>
        </p:nvSpPr>
        <p:spPr/>
        <p:txBody>
          <a:bodyPr/>
          <a:lstStyle/>
          <a:p>
            <a:r>
              <a:rPr lang="en-US" dirty="0"/>
              <a:t>Organizational analysis</a:t>
            </a:r>
          </a:p>
          <a:p>
            <a:r>
              <a:rPr lang="en-US" dirty="0"/>
              <a:t>Risk and threat analysis</a:t>
            </a:r>
          </a:p>
          <a:p>
            <a:r>
              <a:rPr lang="en-US" dirty="0"/>
              <a:t>Mitigation and control strategy development</a:t>
            </a:r>
          </a:p>
          <a:p>
            <a:r>
              <a:rPr lang="en-US" dirty="0"/>
              <a:t>Implementing organizational structure </a:t>
            </a:r>
          </a:p>
          <a:p>
            <a:pPr lvl="1"/>
            <a:r>
              <a:rPr lang="en-US" dirty="0"/>
              <a:t>Sustain  program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5314286"/>
      </p:ext>
    </p:extLst>
  </p:cSld>
  <p:clrMapOvr>
    <a:masterClrMapping/>
  </p:clrMapOvr>
  <mc:AlternateContent xmlns:mc="http://schemas.openxmlformats.org/markup-compatibility/2006" xmlns:p14="http://schemas.microsoft.com/office/powerpoint/2010/main">
    <mc:Choice Requires="p14">
      <p:transition spd="slow" p14:dur="2000" advTm="12440"/>
    </mc:Choice>
    <mc:Fallback xmlns="">
      <p:transition spd="slow" advTm="1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Organizational Analysis</a:t>
            </a:r>
          </a:p>
        </p:txBody>
      </p:sp>
      <p:sp>
        <p:nvSpPr>
          <p:cNvPr id="10" name="Content Placeholder 9"/>
          <p:cNvSpPr>
            <a:spLocks noGrp="1"/>
          </p:cNvSpPr>
          <p:nvPr>
            <p:ph idx="1"/>
          </p:nvPr>
        </p:nvSpPr>
        <p:spPr/>
        <p:txBody>
          <a:bodyPr/>
          <a:lstStyle/>
          <a:p>
            <a:r>
              <a:rPr lang="en-US"/>
              <a:t>Map people to functions</a:t>
            </a:r>
          </a:p>
          <a:p>
            <a:r>
              <a:rPr lang="en-US"/>
              <a:t>Discover &amp; establish </a:t>
            </a:r>
          </a:p>
          <a:p>
            <a:pPr lvl="1"/>
            <a:r>
              <a:rPr lang="en-US"/>
              <a:t>How people will collaborate </a:t>
            </a:r>
          </a:p>
          <a:p>
            <a:pPr lvl="1"/>
            <a:r>
              <a:rPr lang="en-US"/>
              <a:t>On priority issues </a:t>
            </a:r>
          </a:p>
          <a:p>
            <a:pPr lvl="1"/>
            <a:r>
              <a:rPr lang="en-US"/>
              <a:t>Regardless of organizational status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7361421"/>
      </p:ext>
    </p:extLst>
  </p:cSld>
  <p:clrMapOvr>
    <a:masterClrMapping/>
  </p:clrMapOvr>
  <mc:AlternateContent xmlns:mc="http://schemas.openxmlformats.org/markup-compatibility/2006" xmlns:p14="http://schemas.microsoft.com/office/powerpoint/2010/main">
    <mc:Choice Requires="p14">
      <p:transition spd="slow" p14:dur="2000" advTm="21540"/>
    </mc:Choice>
    <mc:Fallback xmlns="">
      <p:transition spd="slow" advTm="21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Risk &amp; Threat Analysis (1)</a:t>
            </a:r>
          </a:p>
        </p:txBody>
      </p:sp>
      <p:sp>
        <p:nvSpPr>
          <p:cNvPr id="10" name="Content Placeholder 9"/>
          <p:cNvSpPr>
            <a:spLocks noGrp="1"/>
          </p:cNvSpPr>
          <p:nvPr>
            <p:ph idx="1"/>
          </p:nvPr>
        </p:nvSpPr>
        <p:spPr>
          <a:xfrm>
            <a:off x="152400" y="1143000"/>
            <a:ext cx="4419600" cy="5029200"/>
          </a:xfrm>
        </p:spPr>
        <p:txBody>
          <a:bodyPr/>
          <a:lstStyle/>
          <a:p>
            <a:r>
              <a:rPr lang="en-US" dirty="0"/>
              <a:t>Identify critical infrastructure, equipment and services</a:t>
            </a:r>
          </a:p>
          <a:p>
            <a:pPr lvl="1"/>
            <a:r>
              <a:rPr lang="en-US" dirty="0"/>
              <a:t>Agriculture &amp; Food</a:t>
            </a:r>
          </a:p>
          <a:p>
            <a:pPr lvl="1"/>
            <a:r>
              <a:rPr lang="en-US" dirty="0"/>
              <a:t>Banking &amp; Finance</a:t>
            </a:r>
          </a:p>
          <a:p>
            <a:pPr lvl="1"/>
            <a:r>
              <a:rPr lang="en-US" dirty="0"/>
              <a:t>Chemical Industry</a:t>
            </a:r>
          </a:p>
          <a:p>
            <a:pPr lvl="1"/>
            <a:r>
              <a:rPr lang="en-US" dirty="0"/>
              <a:t>Communications</a:t>
            </a:r>
          </a:p>
          <a:p>
            <a:pPr lvl="1"/>
            <a:r>
              <a:rPr lang="en-US" dirty="0"/>
              <a:t>Critical Manufacturing</a:t>
            </a:r>
          </a:p>
          <a:p>
            <a:pPr lvl="1"/>
            <a:r>
              <a:rPr lang="en-US" dirty="0"/>
              <a:t>Dams</a:t>
            </a:r>
          </a:p>
          <a:p>
            <a:pPr lvl="1"/>
            <a:r>
              <a:rPr lang="en-US" dirty="0"/>
              <a:t>Defense Industrial Base</a:t>
            </a:r>
          </a:p>
          <a:p>
            <a:pPr lvl="1"/>
            <a:r>
              <a:rPr lang="en-US" dirty="0"/>
              <a:t>Emergency Services</a:t>
            </a:r>
          </a:p>
          <a:p>
            <a:pPr lvl="1"/>
            <a:r>
              <a:rPr lang="en-US" dirty="0"/>
              <a:t>Energy</a:t>
            </a:r>
          </a:p>
        </p:txBody>
      </p:sp>
      <p:sp>
        <p:nvSpPr>
          <p:cNvPr id="12" name="Content Placeholder 9"/>
          <p:cNvSpPr txBox="1">
            <a:spLocks/>
          </p:cNvSpPr>
          <p:nvPr/>
        </p:nvSpPr>
        <p:spPr>
          <a:xfrm>
            <a:off x="4572000" y="1142999"/>
            <a:ext cx="4535714" cy="50292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1" indent="-228600">
              <a:lnSpc>
                <a:spcPct val="90000"/>
              </a:lnSpc>
              <a:spcBef>
                <a:spcPct val="30000"/>
              </a:spcBef>
              <a:buClr>
                <a:schemeClr val="tx1"/>
              </a:buClr>
              <a:buSzPct val="85000"/>
              <a:buFont typeface="Wingdings" pitchFamily="2" charset="2"/>
              <a:buChar char="q"/>
            </a:pPr>
            <a:r>
              <a:rPr lang="en-US" sz="2400" dirty="0"/>
              <a:t>Government Facilities</a:t>
            </a:r>
          </a:p>
          <a:p>
            <a:pPr marL="685800" lvl="1" indent="-228600">
              <a:lnSpc>
                <a:spcPct val="90000"/>
              </a:lnSpc>
              <a:spcBef>
                <a:spcPct val="30000"/>
              </a:spcBef>
              <a:buClr>
                <a:schemeClr val="tx1"/>
              </a:buClr>
              <a:buSzPct val="85000"/>
              <a:buFont typeface="Wingdings" pitchFamily="2" charset="2"/>
              <a:buChar char="q"/>
            </a:pPr>
            <a:r>
              <a:rPr lang="en-US" sz="2400" dirty="0"/>
              <a:t>Healthcare &amp; Public Health</a:t>
            </a:r>
          </a:p>
          <a:p>
            <a:pPr marL="685800" lvl="1" indent="-228600">
              <a:lnSpc>
                <a:spcPct val="90000"/>
              </a:lnSpc>
              <a:spcBef>
                <a:spcPct val="30000"/>
              </a:spcBef>
              <a:buClr>
                <a:schemeClr val="tx1"/>
              </a:buClr>
              <a:buSzPct val="85000"/>
              <a:buFont typeface="Wingdings" pitchFamily="2" charset="2"/>
              <a:buChar char="q"/>
            </a:pPr>
            <a:r>
              <a:rPr lang="en-US" sz="2400" dirty="0"/>
              <a:t>Information Technology</a:t>
            </a:r>
          </a:p>
          <a:p>
            <a:pPr marL="685800" lvl="1" indent="-228600">
              <a:lnSpc>
                <a:spcPct val="90000"/>
              </a:lnSpc>
              <a:spcBef>
                <a:spcPct val="30000"/>
              </a:spcBef>
              <a:buClr>
                <a:schemeClr val="tx1"/>
              </a:buClr>
              <a:buSzPct val="85000"/>
              <a:buFont typeface="Wingdings" pitchFamily="2" charset="2"/>
              <a:buChar char="q"/>
            </a:pPr>
            <a:r>
              <a:rPr lang="en-US" sz="2400" dirty="0"/>
              <a:t>National Monuments &amp; Icons</a:t>
            </a:r>
          </a:p>
          <a:p>
            <a:pPr marL="685800" lvl="1" indent="-228600">
              <a:lnSpc>
                <a:spcPct val="90000"/>
              </a:lnSpc>
              <a:spcBef>
                <a:spcPct val="30000"/>
              </a:spcBef>
              <a:buClr>
                <a:schemeClr val="tx1"/>
              </a:buClr>
              <a:buSzPct val="85000"/>
              <a:buFont typeface="Wingdings" pitchFamily="2" charset="2"/>
              <a:buChar char="q"/>
            </a:pPr>
            <a:r>
              <a:rPr lang="en-US" sz="2400" dirty="0"/>
              <a:t>Nuclear Reactors, Materials &amp; Waste</a:t>
            </a:r>
          </a:p>
          <a:p>
            <a:pPr marL="685800" lvl="1" indent="-228600">
              <a:lnSpc>
                <a:spcPct val="90000"/>
              </a:lnSpc>
              <a:spcBef>
                <a:spcPct val="30000"/>
              </a:spcBef>
              <a:buClr>
                <a:schemeClr val="tx1"/>
              </a:buClr>
              <a:buSzPct val="85000"/>
              <a:buFont typeface="Wingdings" pitchFamily="2" charset="2"/>
              <a:buChar char="q"/>
            </a:pPr>
            <a:r>
              <a:rPr lang="en-US" sz="2400" dirty="0"/>
              <a:t>Postal &amp; Shipping Services</a:t>
            </a:r>
          </a:p>
          <a:p>
            <a:pPr marL="685800" lvl="1" indent="-228600">
              <a:lnSpc>
                <a:spcPct val="90000"/>
              </a:lnSpc>
              <a:spcBef>
                <a:spcPct val="30000"/>
              </a:spcBef>
              <a:buClr>
                <a:schemeClr val="tx1"/>
              </a:buClr>
              <a:buSzPct val="85000"/>
              <a:buFont typeface="Wingdings" pitchFamily="2" charset="2"/>
              <a:buChar char="q"/>
            </a:pPr>
            <a:r>
              <a:rPr lang="en-US" sz="2400" dirty="0"/>
              <a:t>Transportation Systems</a:t>
            </a:r>
          </a:p>
          <a:p>
            <a:pPr marL="685800" lvl="1" indent="-228600">
              <a:lnSpc>
                <a:spcPct val="90000"/>
              </a:lnSpc>
              <a:spcBef>
                <a:spcPct val="30000"/>
              </a:spcBef>
              <a:buClr>
                <a:schemeClr val="tx1"/>
              </a:buClr>
              <a:buSzPct val="85000"/>
              <a:buFont typeface="Wingdings" pitchFamily="2" charset="2"/>
              <a:buChar char="q"/>
            </a:pPr>
            <a:r>
              <a:rPr lang="en-US" sz="2400" dirty="0"/>
              <a:t>Water</a:t>
            </a:r>
          </a:p>
        </p:txBody>
      </p:sp>
      <p:sp>
        <p:nvSpPr>
          <p:cNvPr id="13" name="TextBox 12"/>
          <p:cNvSpPr txBox="1"/>
          <p:nvPr/>
        </p:nvSpPr>
        <p:spPr>
          <a:xfrm>
            <a:off x="-25400" y="6442045"/>
            <a:ext cx="7950200" cy="400110"/>
          </a:xfrm>
          <a:prstGeom prst="rect">
            <a:avLst/>
          </a:prstGeom>
          <a:solidFill>
            <a:srgbClr val="FFC000"/>
          </a:solidFill>
          <a:scene3d>
            <a:camera prst="orthographicFront"/>
            <a:lightRig rig="threePt" dir="t"/>
          </a:scene3d>
          <a:sp3d>
            <a:bevelT/>
          </a:sp3d>
        </p:spPr>
        <p:txBody>
          <a:bodyPr wrap="square" rtlCol="0">
            <a:spAutoFit/>
          </a:bodyPr>
          <a:lstStyle/>
          <a:p>
            <a:r>
              <a:rPr lang="en-US" dirty="0"/>
              <a:t>See </a:t>
            </a:r>
            <a:r>
              <a:rPr lang="en-US" dirty="0">
                <a:hlinkClick r:id="rId5"/>
              </a:rPr>
              <a:t>http://www.dhs.gov/files/programs/gc_1189168948944.shtm</a:t>
            </a:r>
            <a:r>
              <a:rPr lang="en-US"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2658709"/>
      </p:ext>
    </p:extLst>
  </p:cSld>
  <p:clrMapOvr>
    <a:masterClrMapping/>
  </p:clrMapOvr>
  <mc:AlternateContent xmlns:mc="http://schemas.openxmlformats.org/markup-compatibility/2006" xmlns:p14="http://schemas.microsoft.com/office/powerpoint/2010/main">
    <mc:Choice Requires="p14">
      <p:transition spd="slow" p14:dur="2000" advTm="21553"/>
    </mc:Choice>
    <mc:Fallback xmlns="">
      <p:transition spd="slow" advTm="21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Preparedness: Lessons Learned from Hurricane Andrew</a:t>
            </a:r>
          </a:p>
        </p:txBody>
      </p:sp>
      <p:sp>
        <p:nvSpPr>
          <p:cNvPr id="4" name="Content Placeholder 3"/>
          <p:cNvSpPr>
            <a:spLocks noGrp="1"/>
          </p:cNvSpPr>
          <p:nvPr>
            <p:ph idx="1"/>
          </p:nvPr>
        </p:nvSpPr>
        <p:spPr/>
        <p:txBody>
          <a:bodyPr/>
          <a:lstStyle/>
          <a:p>
            <a:endParaRPr lang="en-US"/>
          </a:p>
        </p:txBody>
      </p:sp>
      <p:sp>
        <p:nvSpPr>
          <p:cNvPr id="9" name="Footer Placeholder 6"/>
          <p:cNvSpPr>
            <a:spLocks noGrp="1"/>
          </p:cNvSpPr>
          <p:nvPr>
            <p:ph type="ftr" sz="quarter" idx="4294967295"/>
          </p:nvPr>
        </p:nvSpPr>
        <p:spPr>
          <a:xfrm>
            <a:off x="0" y="6011863"/>
            <a:ext cx="3533775" cy="365125"/>
          </a:xfrm>
          <a:prstGeom prst="rect">
            <a:avLst/>
          </a:prstGeom>
        </p:spPr>
        <p:txBody>
          <a:bodyPr/>
          <a:lstStyle/>
          <a:p>
            <a:r>
              <a:rPr lang="en-US" dirty="0"/>
              <a:t>To  contact our Admissions Office, please call 1.800.460.5597 or email </a:t>
            </a:r>
            <a:r>
              <a:rPr lang="en-US" dirty="0">
                <a:hlinkClick r:id="rId5"/>
              </a:rPr>
              <a:t>mpa@grad.norwich.edu</a:t>
            </a:r>
            <a:r>
              <a:rPr lang="en-US" dirty="0"/>
              <a:t>. </a:t>
            </a:r>
          </a:p>
        </p:txBody>
      </p:sp>
      <p:sp>
        <p:nvSpPr>
          <p:cNvPr id="5" name="Slide Number Placeholder 4"/>
          <p:cNvSpPr>
            <a:spLocks noGrp="1"/>
          </p:cNvSpPr>
          <p:nvPr>
            <p:ph type="sldNum" sz="quarter" idx="4294967295"/>
          </p:nvPr>
        </p:nvSpPr>
        <p:spPr>
          <a:xfrm>
            <a:off x="7010400" y="6413500"/>
            <a:ext cx="2133600" cy="365125"/>
          </a:xfrm>
          <a:prstGeom prst="rect">
            <a:avLst/>
          </a:prstGeom>
        </p:spPr>
        <p:txBody>
          <a:bodyPr/>
          <a:lstStyle/>
          <a:p>
            <a:fld id="{F0252D19-B93C-D841-9DBD-39C626D99185}" type="slidenum">
              <a:rPr lang="en-US" smtClean="0"/>
              <a:pPr/>
              <a:t>2</a:t>
            </a:fld>
            <a:endParaRPr lang="en-US" dirty="0"/>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0104" y="753"/>
            <a:ext cx="1503896" cy="1599448"/>
          </a:xfrm>
          <a:prstGeom prst="rect">
            <a:avLst/>
          </a:prstGeom>
          <a:noFill/>
          <a:ln w="9525">
            <a:noFill/>
            <a:miter lim="800000"/>
            <a:headEnd/>
            <a:tailEnd/>
          </a:ln>
        </p:spPr>
      </p:pic>
      <p:sp>
        <p:nvSpPr>
          <p:cNvPr id="11" name="TextBox 10"/>
          <p:cNvSpPr txBox="1"/>
          <p:nvPr/>
        </p:nvSpPr>
        <p:spPr>
          <a:xfrm>
            <a:off x="5146248" y="5509141"/>
            <a:ext cx="2057400" cy="369332"/>
          </a:xfrm>
          <a:prstGeom prst="rect">
            <a:avLst/>
          </a:prstGeom>
          <a:noFill/>
        </p:spPr>
        <p:txBody>
          <a:bodyPr wrap="square" rtlCol="0">
            <a:spAutoFit/>
          </a:bodyPr>
          <a:lstStyle/>
          <a:p>
            <a:r>
              <a:rPr lang="en-US" dirty="0">
                <a:solidFill>
                  <a:schemeClr val="bg1"/>
                </a:solidFill>
              </a:rPr>
              <a:t>Bruce R. Lindsay</a:t>
            </a:r>
          </a:p>
        </p:txBody>
      </p:sp>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53"/>
            <a:ext cx="9144000" cy="6858000"/>
          </a:xfrm>
          <a:prstGeom prst="rect">
            <a:avLst/>
          </a:prstGeom>
          <a:noFill/>
          <a:ln w="9525">
            <a:noFill/>
            <a:miter lim="800000"/>
            <a:headEnd/>
            <a:tailEnd/>
          </a:ln>
        </p:spPr>
      </p:pic>
      <p:sp>
        <p:nvSpPr>
          <p:cNvPr id="13" name="TextBox 12"/>
          <p:cNvSpPr txBox="1"/>
          <p:nvPr/>
        </p:nvSpPr>
        <p:spPr>
          <a:xfrm>
            <a:off x="4876800" y="152400"/>
            <a:ext cx="4038600" cy="2862322"/>
          </a:xfrm>
          <a:prstGeom prst="rect">
            <a:avLst/>
          </a:prstGeom>
          <a:noFill/>
        </p:spPr>
        <p:txBody>
          <a:bodyPr wrap="square" rtlCol="0">
            <a:spAutoFit/>
          </a:bodyPr>
          <a:lstStyle/>
          <a:p>
            <a:pPr lvl="1"/>
            <a:r>
              <a:rPr lang="en-US" sz="3600" b="1" dirty="0">
                <a:solidFill>
                  <a:schemeClr val="bg1"/>
                </a:solidFill>
              </a:rPr>
              <a:t>U.S. Preparedness: Lessons Learned from Hurricane Andrew</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7900184"/>
      </p:ext>
    </p:extLst>
  </p:cSld>
  <p:clrMapOvr>
    <a:masterClrMapping/>
  </p:clrMapOvr>
  <mc:AlternateContent xmlns:mc="http://schemas.openxmlformats.org/markup-compatibility/2006" xmlns:p14="http://schemas.microsoft.com/office/powerpoint/2010/main">
    <mc:Choice Requires="p14">
      <p:transition spd="slow" p14:dur="2000" advTm="23513"/>
    </mc:Choice>
    <mc:Fallback xmlns="">
      <p:transition spd="slow" advTm="23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&amp; Threat Analysis (2)</a:t>
            </a:r>
          </a:p>
        </p:txBody>
      </p:sp>
      <p:sp>
        <p:nvSpPr>
          <p:cNvPr id="3" name="Content Placeholder 2"/>
          <p:cNvSpPr>
            <a:spLocks noGrp="1"/>
          </p:cNvSpPr>
          <p:nvPr>
            <p:ph idx="1"/>
          </p:nvPr>
        </p:nvSpPr>
        <p:spPr/>
        <p:txBody>
          <a:bodyPr/>
          <a:lstStyle/>
          <a:p>
            <a:r>
              <a:rPr lang="en-US" dirty="0"/>
              <a:t>Compile types of threats to continued functioning</a:t>
            </a:r>
          </a:p>
          <a:p>
            <a:pPr lvl="1"/>
            <a:r>
              <a:rPr lang="en-US" dirty="0"/>
              <a:t>E.g., hurricane, tornado, flood, earthquake, insurrection, terrorism</a:t>
            </a:r>
          </a:p>
          <a:p>
            <a:r>
              <a:rPr lang="en-US" dirty="0"/>
              <a:t>Identify types of failure</a:t>
            </a:r>
          </a:p>
          <a:p>
            <a:pPr lvl="1"/>
            <a:r>
              <a:rPr lang="en-US" dirty="0"/>
              <a:t>E.g., electrical-grid failure,  road blockage, rail blockage, communications failures</a:t>
            </a:r>
          </a:p>
          <a:p>
            <a:r>
              <a:rPr lang="en-US" dirty="0"/>
              <a:t>Establish approximate probability of specific types of threat</a:t>
            </a:r>
          </a:p>
          <a:p>
            <a:pPr lvl="1"/>
            <a:r>
              <a:rPr lang="en-US" dirty="0"/>
              <a:t>Historical records, best-guess estimates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3772078"/>
      </p:ext>
    </p:extLst>
  </p:cSld>
  <p:clrMapOvr>
    <a:masterClrMapping/>
  </p:clrMapOvr>
  <mc:AlternateContent xmlns:mc="http://schemas.openxmlformats.org/markup-compatibility/2006" xmlns:p14="http://schemas.microsoft.com/office/powerpoint/2010/main">
    <mc:Choice Requires="p14">
      <p:transition spd="slow" p14:dur="2000" advTm="29191"/>
    </mc:Choice>
    <mc:Fallback xmlns="">
      <p:transition spd="slow" advTm="2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&amp; Threat Analysis (3)</a:t>
            </a:r>
          </a:p>
        </p:txBody>
      </p:sp>
      <p:sp>
        <p:nvSpPr>
          <p:cNvPr id="3" name="Content Placeholder 2"/>
          <p:cNvSpPr>
            <a:spLocks noGrp="1"/>
          </p:cNvSpPr>
          <p:nvPr>
            <p:ph idx="1"/>
          </p:nvPr>
        </p:nvSpPr>
        <p:spPr/>
        <p:txBody>
          <a:bodyPr/>
          <a:lstStyle/>
          <a:p>
            <a:r>
              <a:rPr lang="en-US"/>
              <a:t>Compute Annualized Loss Expectancies (ALE) </a:t>
            </a:r>
          </a:p>
          <a:p>
            <a:pPr lvl="1"/>
            <a:r>
              <a:rPr lang="en-US"/>
              <a:t>for each component and threat</a:t>
            </a:r>
          </a:p>
          <a:p>
            <a:r>
              <a:rPr lang="en-US"/>
              <a:t>ALE(failure) = pc </a:t>
            </a:r>
          </a:p>
          <a:p>
            <a:r>
              <a:rPr lang="en-US"/>
              <a:t>ALE(prevention) = (1-p)c’</a:t>
            </a:r>
          </a:p>
          <a:p>
            <a:r>
              <a:rPr lang="en-US"/>
              <a:t>where </a:t>
            </a:r>
          </a:p>
          <a:p>
            <a:pPr lvl="2"/>
            <a:r>
              <a:rPr lang="en-US"/>
              <a:t>p = probability of failing</a:t>
            </a:r>
          </a:p>
          <a:p>
            <a:pPr lvl="2"/>
            <a:r>
              <a:rPr lang="en-US"/>
              <a:t>c = cost of failure</a:t>
            </a:r>
          </a:p>
          <a:p>
            <a:pPr lvl="2"/>
            <a:r>
              <a:rPr lang="en-US"/>
              <a:t>(1 – p) = probability of not failing</a:t>
            </a:r>
          </a:p>
          <a:p>
            <a:pPr lvl="2"/>
            <a:r>
              <a:rPr lang="en-US"/>
              <a:t>c' = cost of prevention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4126912"/>
      </p:ext>
    </p:extLst>
  </p:cSld>
  <p:clrMapOvr>
    <a:masterClrMapping/>
  </p:clrMapOvr>
  <mc:AlternateContent xmlns:mc="http://schemas.openxmlformats.org/markup-compatibility/2006" xmlns:p14="http://schemas.microsoft.com/office/powerpoint/2010/main">
    <mc:Choice Requires="p14">
      <p:transition spd="slow" p14:dur="2000" advTm="34294"/>
    </mc:Choice>
    <mc:Fallback xmlns="">
      <p:transition spd="slow" advTm="34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Mitigation &amp; Control Strategy Development</a:t>
            </a:r>
          </a:p>
        </p:txBody>
      </p:sp>
      <p:sp>
        <p:nvSpPr>
          <p:cNvPr id="10" name="Content Placeholder 9"/>
          <p:cNvSpPr>
            <a:spLocks noGrp="1"/>
          </p:cNvSpPr>
          <p:nvPr>
            <p:ph idx="1"/>
          </p:nvPr>
        </p:nvSpPr>
        <p:spPr>
          <a:xfrm>
            <a:off x="0" y="1295400"/>
            <a:ext cx="9144000" cy="5029200"/>
          </a:xfrm>
        </p:spPr>
        <p:txBody>
          <a:bodyPr/>
          <a:lstStyle/>
          <a:p>
            <a:pPr marL="0" indent="0">
              <a:buNone/>
            </a:pPr>
            <a:r>
              <a:rPr lang="en-US" sz="2800" dirty="0"/>
              <a:t>Use ALEs as heuristic for discussing strategies; e.g., suppose (illustration only)</a:t>
            </a:r>
          </a:p>
          <a:p>
            <a:r>
              <a:rPr lang="en-US" dirty="0"/>
              <a:t>Cost of failure of communications infrastructure ~$100M</a:t>
            </a:r>
          </a:p>
          <a:p>
            <a:r>
              <a:rPr lang="en-US" dirty="0"/>
              <a:t>Probability(failure)/year = 0.01</a:t>
            </a:r>
          </a:p>
          <a:p>
            <a:r>
              <a:rPr lang="en-US" dirty="0"/>
              <a:t>So ALE(failure) = $100M*0.01 = $1M</a:t>
            </a:r>
          </a:p>
          <a:p>
            <a:r>
              <a:rPr lang="en-US" dirty="0"/>
              <a:t>But probability of not failing in 1 year = 0.999</a:t>
            </a:r>
          </a:p>
          <a:p>
            <a:r>
              <a:rPr lang="en-US" dirty="0"/>
              <a:t>Then what is the breakeven point where we spend enough to balance out possible loss?</a:t>
            </a:r>
          </a:p>
          <a:p>
            <a:r>
              <a:rPr lang="en-US" dirty="0"/>
              <a:t>ALE(prevention) = 0.999c’ and so for breakeven,</a:t>
            </a:r>
          </a:p>
          <a:p>
            <a:r>
              <a:rPr lang="en-US" dirty="0"/>
              <a:t>c‘ = $1M/0.999 = $1.001M</a:t>
            </a:r>
          </a:p>
          <a:p>
            <a:r>
              <a:rPr lang="en-US" dirty="0"/>
              <a:t>In other words, spending around $1,001,000 a year gives us a breakeven point IFF the probabilities and costs are correct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5620350"/>
      </p:ext>
    </p:extLst>
  </p:cSld>
  <p:clrMapOvr>
    <a:masterClrMapping/>
  </p:clrMapOvr>
  <mc:AlternateContent xmlns:mc="http://schemas.openxmlformats.org/markup-compatibility/2006" xmlns:p14="http://schemas.microsoft.com/office/powerpoint/2010/main">
    <mc:Choice Requires="p14">
      <p:transition spd="slow" p14:dur="2000" advTm="50866"/>
    </mc:Choice>
    <mc:Fallback xmlns="">
      <p:transition spd="slow" advTm="5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Implementing Organizational Structure </a:t>
            </a:r>
          </a:p>
        </p:txBody>
      </p:sp>
      <p:sp>
        <p:nvSpPr>
          <p:cNvPr id="10" name="Content Placeholder 9"/>
          <p:cNvSpPr>
            <a:spLocks noGrp="1"/>
          </p:cNvSpPr>
          <p:nvPr>
            <p:ph idx="1"/>
          </p:nvPr>
        </p:nvSpPr>
        <p:spPr/>
        <p:txBody>
          <a:bodyPr/>
          <a:lstStyle/>
          <a:p>
            <a:r>
              <a:rPr lang="en-US"/>
              <a:t>Don’t impose new structures without discussion</a:t>
            </a:r>
          </a:p>
          <a:p>
            <a:r>
              <a:rPr lang="en-US"/>
              <a:t>Need to convince colleagues to collaborate</a:t>
            </a:r>
          </a:p>
          <a:p>
            <a:r>
              <a:rPr lang="en-US"/>
              <a:t>Create open environment for free contributions of ideas, criticisms, suggestions</a:t>
            </a:r>
          </a:p>
          <a:p>
            <a:r>
              <a:rPr lang="en-US"/>
              <a:t>Establish needs, benefits</a:t>
            </a:r>
          </a:p>
          <a:p>
            <a:r>
              <a:rPr lang="en-US"/>
              <a:t>Listen carefully to objections and discuss in detail</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6348053"/>
      </p:ext>
    </p:extLst>
  </p:cSld>
  <p:clrMapOvr>
    <a:masterClrMapping/>
  </p:clrMapOvr>
  <mc:AlternateContent xmlns:mc="http://schemas.openxmlformats.org/markup-compatibility/2006" xmlns:p14="http://schemas.microsoft.com/office/powerpoint/2010/main">
    <mc:Choice Requires="p14">
      <p:transition spd="slow" p14:dur="2000" advTm="36758"/>
    </mc:Choice>
    <mc:Fallback xmlns="">
      <p:transition spd="slow" advTm="3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BC521 Public Sector Incident Management &amp; Emergency Response</a:t>
            </a:r>
          </a:p>
        </p:txBody>
      </p:sp>
      <p:sp>
        <p:nvSpPr>
          <p:cNvPr id="3" name="Content Placeholder 2"/>
          <p:cNvSpPr>
            <a:spLocks noGrp="1"/>
          </p:cNvSpPr>
          <p:nvPr>
            <p:ph idx="1"/>
          </p:nvPr>
        </p:nvSpPr>
        <p:spPr/>
        <p:txBody>
          <a:bodyPr/>
          <a:lstStyle/>
          <a:p>
            <a:r>
              <a:rPr lang="en-US" dirty="0"/>
              <a:t>Developing response plan</a:t>
            </a:r>
          </a:p>
          <a:p>
            <a:r>
              <a:rPr lang="en-US" dirty="0"/>
              <a:t>Emergency operations centers</a:t>
            </a:r>
          </a:p>
          <a:p>
            <a:r>
              <a:rPr lang="en-US" dirty="0"/>
              <a:t>Emergency communications</a:t>
            </a:r>
          </a:p>
          <a:p>
            <a:r>
              <a:rPr lang="en-US" dirty="0"/>
              <a:t>Working with first responders</a:t>
            </a:r>
          </a:p>
          <a:p>
            <a:r>
              <a:rPr lang="en-US" dirty="0"/>
              <a:t>Best practices for </a:t>
            </a:r>
          </a:p>
          <a:p>
            <a:pPr lvl="1"/>
            <a:r>
              <a:rPr lang="en-US" dirty="0"/>
              <a:t>Developing off-site backups</a:t>
            </a:r>
          </a:p>
          <a:p>
            <a:pPr lvl="1"/>
            <a:r>
              <a:rPr lang="en-US" dirty="0"/>
              <a:t>Offsite work areas</a:t>
            </a:r>
          </a:p>
          <a:p>
            <a:pPr lvl="1"/>
            <a:r>
              <a:rPr lang="en-US" dirty="0"/>
              <a:t>People and equipment for continuing operations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4562793"/>
      </p:ext>
    </p:extLst>
  </p:cSld>
  <p:clrMapOvr>
    <a:masterClrMapping/>
  </p:clrMapOvr>
  <mc:AlternateContent xmlns:mc="http://schemas.openxmlformats.org/markup-compatibility/2006" xmlns:p14="http://schemas.microsoft.com/office/powerpoint/2010/main">
    <mc:Choice Requires="p14">
      <p:transition spd="slow" p14:dur="2000" advTm="14812"/>
    </mc:Choice>
    <mc:Fallback xmlns="">
      <p:transition spd="slow" advTm="1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Developing Response Plan</a:t>
            </a:r>
          </a:p>
        </p:txBody>
      </p:sp>
      <p:sp>
        <p:nvSpPr>
          <p:cNvPr id="10" name="Content Placeholder 9"/>
          <p:cNvSpPr>
            <a:spLocks noGrp="1"/>
          </p:cNvSpPr>
          <p:nvPr>
            <p:ph idx="1"/>
          </p:nvPr>
        </p:nvSpPr>
        <p:spPr/>
        <p:txBody>
          <a:bodyPr/>
          <a:lstStyle/>
          <a:p>
            <a:r>
              <a:rPr lang="en-US"/>
              <a:t>Critical path analysis</a:t>
            </a:r>
          </a:p>
          <a:p>
            <a:pPr lvl="1"/>
            <a:r>
              <a:rPr lang="en-US"/>
              <a:t>What must be done first?</a:t>
            </a:r>
          </a:p>
          <a:p>
            <a:pPr lvl="1"/>
            <a:r>
              <a:rPr lang="en-US"/>
              <a:t>Establish priorities for functional recovery</a:t>
            </a:r>
          </a:p>
          <a:p>
            <a:r>
              <a:rPr lang="en-US"/>
              <a:t>Continuous Process Improvement</a:t>
            </a:r>
          </a:p>
          <a:p>
            <a:pPr lvl="1"/>
            <a:r>
              <a:rPr lang="en-US"/>
              <a:t>Test and refine repeatedly</a:t>
            </a:r>
          </a:p>
          <a:p>
            <a:pPr lvl="1"/>
            <a:r>
              <a:rPr lang="en-US"/>
              <a:t>Use video recording throughout exercises</a:t>
            </a:r>
          </a:p>
          <a:p>
            <a:pPr lvl="1"/>
            <a:r>
              <a:rPr lang="en-US"/>
              <a:t>Analyze mistakes, reasons for errors, and fixes</a:t>
            </a:r>
          </a:p>
          <a:p>
            <a:pPr lvl="1"/>
            <a:r>
              <a:rPr lang="en-US"/>
              <a:t>Adopt non-punitive, collaborative culture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164275"/>
      </p:ext>
    </p:extLst>
  </p:cSld>
  <p:clrMapOvr>
    <a:masterClrMapping/>
  </p:clrMapOvr>
  <mc:AlternateContent xmlns:mc="http://schemas.openxmlformats.org/markup-compatibility/2006" xmlns:p14="http://schemas.microsoft.com/office/powerpoint/2010/main">
    <mc:Choice Requires="p14">
      <p:transition spd="slow" p14:dur="2000" advTm="30997"/>
    </mc:Choice>
    <mc:Fallback xmlns="">
      <p:transition spd="slow" advTm="30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Emergency Operations Centers</a:t>
            </a:r>
          </a:p>
        </p:txBody>
      </p:sp>
      <p:sp>
        <p:nvSpPr>
          <p:cNvPr id="10" name="Content Placeholder 9"/>
          <p:cNvSpPr>
            <a:spLocks noGrp="1"/>
          </p:cNvSpPr>
          <p:nvPr>
            <p:ph idx="1"/>
          </p:nvPr>
        </p:nvSpPr>
        <p:spPr/>
        <p:txBody>
          <a:bodyPr/>
          <a:lstStyle/>
          <a:p>
            <a:r>
              <a:rPr lang="en-US"/>
              <a:t>EOCs critical element of response</a:t>
            </a:r>
          </a:p>
          <a:p>
            <a:pPr lvl="1"/>
            <a:r>
              <a:rPr lang="en-US"/>
              <a:t>AKA command centers, situation rooms, war rooms, crisis management centers</a:t>
            </a:r>
          </a:p>
          <a:p>
            <a:pPr lvl="1"/>
            <a:r>
              <a:rPr lang="en-US"/>
              <a:t>Coordination of all responses to ensure smooth, effective delivery</a:t>
            </a:r>
          </a:p>
          <a:p>
            <a:r>
              <a:rPr lang="en-US"/>
              <a:t>Fixed-position EOCs:</a:t>
            </a:r>
          </a:p>
          <a:p>
            <a:pPr lvl="1"/>
            <a:r>
              <a:rPr lang="en-US"/>
              <a:t>Built to withstand appropriate level of stress</a:t>
            </a:r>
          </a:p>
          <a:p>
            <a:pPr lvl="1"/>
            <a:r>
              <a:rPr lang="en-US"/>
              <a:t>No good if destroyed during emergency!</a:t>
            </a:r>
          </a:p>
          <a:p>
            <a:pPr lvl="1"/>
            <a:r>
              <a:rPr lang="en-US"/>
              <a:t>Can serve multiple uses outside emergency</a:t>
            </a:r>
          </a:p>
          <a:p>
            <a:r>
              <a:rPr lang="en-US"/>
              <a:t>Mobile EOCs – local command and control</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9934817"/>
      </p:ext>
    </p:extLst>
  </p:cSld>
  <p:clrMapOvr>
    <a:masterClrMapping/>
  </p:clrMapOvr>
  <mc:AlternateContent xmlns:mc="http://schemas.openxmlformats.org/markup-compatibility/2006" xmlns:p14="http://schemas.microsoft.com/office/powerpoint/2010/main">
    <mc:Choice Requires="p14">
      <p:transition spd="slow" p14:dur="2000" advTm="34290"/>
    </mc:Choice>
    <mc:Fallback xmlns="">
      <p:transition spd="slow" advTm="3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Emergency Communications</a:t>
            </a:r>
          </a:p>
        </p:txBody>
      </p:sp>
      <p:sp>
        <p:nvSpPr>
          <p:cNvPr id="10" name="Content Placeholder 9"/>
          <p:cNvSpPr>
            <a:spLocks noGrp="1"/>
          </p:cNvSpPr>
          <p:nvPr>
            <p:ph idx="1"/>
          </p:nvPr>
        </p:nvSpPr>
        <p:spPr/>
        <p:txBody>
          <a:bodyPr/>
          <a:lstStyle/>
          <a:p>
            <a:r>
              <a:rPr lang="en-US"/>
              <a:t>Incident Command System</a:t>
            </a:r>
          </a:p>
          <a:p>
            <a:pPr lvl="1"/>
            <a:r>
              <a:rPr lang="en-US"/>
              <a:t>Software supported by hardware (radio above all; mobile phones &amp; wireless networks if available)</a:t>
            </a:r>
          </a:p>
          <a:p>
            <a:pPr lvl="1"/>
            <a:r>
              <a:rPr lang="en-US"/>
              <a:t>Supports management of all operations</a:t>
            </a:r>
          </a:p>
          <a:p>
            <a:pPr lvl="1"/>
            <a:r>
              <a:rPr lang="en-US"/>
              <a:t>Coordinate daily operational activities</a:t>
            </a:r>
          </a:p>
          <a:p>
            <a:pPr lvl="1"/>
            <a:r>
              <a:rPr lang="en-US"/>
              <a:t>Communications with EOC &amp; personnel on ground</a:t>
            </a:r>
          </a:p>
          <a:p>
            <a:r>
              <a:rPr lang="en-US"/>
              <a:t>Event Information Tracking</a:t>
            </a:r>
          </a:p>
          <a:p>
            <a:pPr lvl="1"/>
            <a:r>
              <a:rPr lang="en-US"/>
              <a:t>Audit trail of all actions / events</a:t>
            </a:r>
          </a:p>
          <a:p>
            <a:pPr lvl="1"/>
            <a:r>
              <a:rPr lang="en-US"/>
              <a:t>Notifications, activations, tasks, resource allocation, performance, status reports</a:t>
            </a:r>
          </a:p>
          <a:p>
            <a:pPr lvl="1"/>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5748091"/>
      </p:ext>
    </p:extLst>
  </p:cSld>
  <p:clrMapOvr>
    <a:masterClrMapping/>
  </p:clrMapOvr>
  <mc:AlternateContent xmlns:mc="http://schemas.openxmlformats.org/markup-compatibility/2006" xmlns:p14="http://schemas.microsoft.com/office/powerpoint/2010/main">
    <mc:Choice Requires="p14">
      <p:transition spd="slow" p14:dur="2000" advTm="43201"/>
    </mc:Choice>
    <mc:Fallback xmlns="">
      <p:transition spd="slow" advTm="43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Working with First Responders</a:t>
            </a:r>
          </a:p>
        </p:txBody>
      </p:sp>
      <p:sp>
        <p:nvSpPr>
          <p:cNvPr id="10" name="Content Placeholder 9"/>
          <p:cNvSpPr>
            <a:spLocks noGrp="1"/>
          </p:cNvSpPr>
          <p:nvPr>
            <p:ph idx="1"/>
          </p:nvPr>
        </p:nvSpPr>
        <p:spPr/>
        <p:txBody>
          <a:bodyPr/>
          <a:lstStyle/>
          <a:p>
            <a:r>
              <a:rPr lang="en-US"/>
              <a:t>Official responders will be highly trained &amp; equipped with communications tools</a:t>
            </a:r>
          </a:p>
          <a:p>
            <a:pPr lvl="1"/>
            <a:r>
              <a:rPr lang="en-US"/>
              <a:t>EMTs, fire-fighters, National Guard, Red Cross, police canine units, doctors, nurses, electrical power workers…</a:t>
            </a:r>
          </a:p>
          <a:p>
            <a:r>
              <a:rPr lang="en-US"/>
              <a:t>BUT must plan for volunteers</a:t>
            </a:r>
          </a:p>
          <a:p>
            <a:pPr lvl="1"/>
            <a:r>
              <a:rPr lang="en-US"/>
              <a:t>Searchers for survivors</a:t>
            </a:r>
          </a:p>
          <a:p>
            <a:pPr lvl="1"/>
            <a:r>
              <a:rPr lang="en-US"/>
              <a:t>Builders, contractors, demolition experts,</a:t>
            </a:r>
          </a:p>
          <a:p>
            <a:pPr lvl="1"/>
            <a:r>
              <a:rPr lang="en-US"/>
              <a:t>Truckers bringing supplies</a:t>
            </a:r>
          </a:p>
          <a:p>
            <a:pPr lvl="1"/>
            <a:r>
              <a:rPr lang="en-US"/>
              <a:t>May be disorganized, without communications</a:t>
            </a:r>
          </a:p>
          <a:p>
            <a:pPr lvl="1"/>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8732591"/>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Developing Off-site Backups</a:t>
            </a:r>
          </a:p>
        </p:txBody>
      </p:sp>
      <p:sp>
        <p:nvSpPr>
          <p:cNvPr id="10" name="Content Placeholder 9"/>
          <p:cNvSpPr>
            <a:spLocks noGrp="1"/>
          </p:cNvSpPr>
          <p:nvPr>
            <p:ph idx="1"/>
          </p:nvPr>
        </p:nvSpPr>
        <p:spPr/>
        <p:txBody>
          <a:bodyPr/>
          <a:lstStyle/>
          <a:p>
            <a:r>
              <a:rPr lang="en-US"/>
              <a:t>Data &amp; software must be copied to remote storage</a:t>
            </a:r>
          </a:p>
          <a:p>
            <a:pPr lvl="1"/>
            <a:r>
              <a:rPr lang="en-US"/>
              <a:t>Daily, weekly, monthly – depends on needs</a:t>
            </a:r>
          </a:p>
          <a:p>
            <a:pPr lvl="1"/>
            <a:r>
              <a:rPr lang="en-US"/>
              <a:t>Adapt schedule to each application &amp; site</a:t>
            </a:r>
          </a:p>
          <a:p>
            <a:r>
              <a:rPr lang="en-US"/>
              <a:t>3 types of operational backup site</a:t>
            </a:r>
          </a:p>
          <a:p>
            <a:pPr lvl="1"/>
            <a:r>
              <a:rPr lang="en-US"/>
              <a:t>Cold: all infrastructure but no computers, networks</a:t>
            </a:r>
          </a:p>
          <a:p>
            <a:pPr lvl="1"/>
            <a:r>
              <a:rPr lang="en-US"/>
              <a:t>Warm: cold + computers, networks</a:t>
            </a:r>
          </a:p>
          <a:p>
            <a:pPr lvl="1"/>
            <a:r>
              <a:rPr lang="en-US"/>
              <a:t>Hot: warm + all software &amp; data</a:t>
            </a:r>
          </a:p>
          <a:p>
            <a:r>
              <a:rPr lang="en-US"/>
              <a:t>Hot sites can be used for sharing normal load</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3617028"/>
      </p:ext>
    </p:extLst>
  </p:cSld>
  <p:clrMapOvr>
    <a:masterClrMapping/>
  </p:clrMapOvr>
  <mc:AlternateContent xmlns:mc="http://schemas.openxmlformats.org/markup-compatibility/2006" xmlns:p14="http://schemas.microsoft.com/office/powerpoint/2010/main">
    <mc:Choice Requires="p14">
      <p:transition spd="slow" p14:dur="2000" advTm="51343"/>
    </mc:Choice>
    <mc:Fallback xmlns="">
      <p:transition spd="slow" advTm="5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Chronology (1)</a:t>
            </a:r>
          </a:p>
        </p:txBody>
      </p:sp>
      <p:sp>
        <p:nvSpPr>
          <p:cNvPr id="3" name="Content Placeholder 2"/>
          <p:cNvSpPr>
            <a:spLocks noGrp="1"/>
          </p:cNvSpPr>
          <p:nvPr>
            <p:ph idx="1"/>
          </p:nvPr>
        </p:nvSpPr>
        <p:spPr/>
        <p:txBody>
          <a:bodyPr/>
          <a:lstStyle/>
          <a:p>
            <a:r>
              <a:rPr lang="en-US" dirty="0"/>
              <a:t>August 1992: low pressure near West Africa</a:t>
            </a:r>
          </a:p>
          <a:p>
            <a:r>
              <a:rPr lang="en-US" dirty="0"/>
              <a:t>Aug 16: upgraded to tropical depression</a:t>
            </a:r>
          </a:p>
          <a:p>
            <a:r>
              <a:rPr lang="en-US" dirty="0"/>
              <a:t>Aug 17: 1st named storm of season</a:t>
            </a:r>
          </a:p>
          <a:p>
            <a:pPr lvl="1"/>
            <a:r>
              <a:rPr lang="en-US" dirty="0"/>
              <a:t>Florida: emergency agencies paid attention</a:t>
            </a:r>
          </a:p>
          <a:p>
            <a:pPr lvl="1"/>
            <a:r>
              <a:rPr lang="en-US" dirty="0"/>
              <a:t>General public showed little awareness</a:t>
            </a:r>
          </a:p>
          <a:p>
            <a:pPr lvl="1"/>
            <a:r>
              <a:rPr lang="en-US" dirty="0"/>
              <a:t>Last big storm had been Betsy in 1965</a:t>
            </a:r>
          </a:p>
          <a:p>
            <a:r>
              <a:rPr lang="en-US" dirty="0"/>
              <a:t>Aug 22: upgraded to hurricane status</a:t>
            </a:r>
          </a:p>
        </p:txBody>
      </p:sp>
      <p:sp>
        <p:nvSpPr>
          <p:cNvPr id="7" name="TextBox 6"/>
          <p:cNvSpPr txBox="1"/>
          <p:nvPr/>
        </p:nvSpPr>
        <p:spPr>
          <a:xfrm>
            <a:off x="215901" y="5321637"/>
            <a:ext cx="6413500" cy="1015663"/>
          </a:xfrm>
          <a:prstGeom prst="rect">
            <a:avLst/>
          </a:prstGeom>
          <a:solidFill>
            <a:srgbClr val="FFD100"/>
          </a:solidFill>
          <a:scene3d>
            <a:camera prst="orthographicFront"/>
            <a:lightRig rig="threePt" dir="t"/>
          </a:scene3d>
          <a:sp3d>
            <a:bevelT/>
          </a:sp3d>
        </p:spPr>
        <p:txBody>
          <a:bodyPr wrap="square" rtlCol="0">
            <a:spAutoFit/>
          </a:bodyPr>
          <a:lstStyle/>
          <a:p>
            <a:r>
              <a:rPr lang="en-US" dirty="0"/>
              <a:t>Marsden, W. E. (1993). “Andrew and </a:t>
            </a:r>
            <a:r>
              <a:rPr lang="en-US" dirty="0" err="1"/>
              <a:t>Iniki</a:t>
            </a:r>
            <a:r>
              <a:rPr lang="en-US" dirty="0"/>
              <a:t>.” </a:t>
            </a:r>
            <a:br>
              <a:rPr lang="en-US" dirty="0"/>
            </a:br>
            <a:r>
              <a:rPr lang="en-US" i="1" dirty="0"/>
              <a:t>Collier’s Year Book 1993.</a:t>
            </a:r>
            <a:br>
              <a:rPr lang="en-US" dirty="0"/>
            </a:br>
            <a:r>
              <a:rPr lang="en-US" dirty="0"/>
              <a:t>Accessed using </a:t>
            </a:r>
            <a:r>
              <a:rPr lang="en-US" i="1" dirty="0"/>
              <a:t>Microsoft Encarta Premium 2008</a:t>
            </a:r>
            <a:r>
              <a:rPr lang="en-US" dirty="0"/>
              <a:t>.</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4939642"/>
      </p:ext>
    </p:extLst>
  </p:cSld>
  <p:clrMapOvr>
    <a:masterClrMapping/>
  </p:clrMapOvr>
  <mc:AlternateContent xmlns:mc="http://schemas.openxmlformats.org/markup-compatibility/2006" xmlns:p14="http://schemas.microsoft.com/office/powerpoint/2010/main">
    <mc:Choice Requires="p14">
      <p:transition spd="slow" p14:dur="2000" advTm="28333"/>
    </mc:Choice>
    <mc:Fallback xmlns="">
      <p:transition spd="slow" advTm="2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Offsite Work Areas</a:t>
            </a:r>
          </a:p>
        </p:txBody>
      </p:sp>
      <p:sp>
        <p:nvSpPr>
          <p:cNvPr id="10" name="Content Placeholder 9"/>
          <p:cNvSpPr>
            <a:spLocks noGrp="1"/>
          </p:cNvSpPr>
          <p:nvPr>
            <p:ph idx="1"/>
          </p:nvPr>
        </p:nvSpPr>
        <p:spPr/>
        <p:txBody>
          <a:bodyPr/>
          <a:lstStyle/>
          <a:p>
            <a:r>
              <a:rPr lang="en-US"/>
              <a:t>Plan for critical operations to be completely ready for immediate occupancy &amp; use</a:t>
            </a:r>
          </a:p>
          <a:p>
            <a:r>
              <a:rPr lang="en-US"/>
              <a:t>Some older, little-used or unused sites may serve in emergency</a:t>
            </a:r>
          </a:p>
          <a:p>
            <a:r>
              <a:rPr lang="en-US"/>
              <a:t>Immediate need for safety &amp; acceptable working conditions, not luxury</a:t>
            </a:r>
          </a:p>
          <a:p>
            <a:r>
              <a:rPr lang="en-US"/>
              <a:t>Some try able to share resources with other agencies</a:t>
            </a:r>
          </a:p>
          <a:p>
            <a:pPr lvl="1"/>
            <a:r>
              <a:rPr lang="en-US"/>
              <a:t>But where will THEY get their work done?</a:t>
            </a:r>
          </a:p>
          <a:p>
            <a:pPr lvl="1"/>
            <a:r>
              <a:rPr lang="en-US"/>
              <a:t>Generally does not work well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6943936"/>
      </p:ext>
    </p:extLst>
  </p:cSld>
  <p:clrMapOvr>
    <a:masterClrMapping/>
  </p:clrMapOvr>
  <mc:AlternateContent xmlns:mc="http://schemas.openxmlformats.org/markup-compatibility/2006" xmlns:p14="http://schemas.microsoft.com/office/powerpoint/2010/main">
    <mc:Choice Requires="p14">
      <p:transition spd="slow" p14:dur="2000" advTm="39355"/>
    </mc:Choice>
    <mc:Fallback xmlns="">
      <p:transition spd="slow" advTm="3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People &amp; Equipment for Continuing Operations</a:t>
            </a:r>
          </a:p>
        </p:txBody>
      </p:sp>
      <p:sp>
        <p:nvSpPr>
          <p:cNvPr id="10" name="Content Placeholder 9"/>
          <p:cNvSpPr>
            <a:spLocks noGrp="1"/>
          </p:cNvSpPr>
          <p:nvPr>
            <p:ph idx="1"/>
          </p:nvPr>
        </p:nvSpPr>
        <p:spPr/>
        <p:txBody>
          <a:bodyPr/>
          <a:lstStyle/>
          <a:p>
            <a:r>
              <a:rPr lang="en-US"/>
              <a:t>Budget for contingencies</a:t>
            </a:r>
          </a:p>
          <a:p>
            <a:r>
              <a:rPr lang="en-US"/>
              <a:t>Use older but serviceable equipment where possible</a:t>
            </a:r>
          </a:p>
          <a:p>
            <a:r>
              <a:rPr lang="en-US"/>
              <a:t>Provide safety for families / loved ones of employees</a:t>
            </a:r>
          </a:p>
          <a:p>
            <a:r>
              <a:rPr lang="en-US"/>
              <a:t>Ensure time for communications with families</a:t>
            </a:r>
          </a:p>
          <a:p>
            <a:r>
              <a:rPr lang="en-US"/>
              <a:t>Provide emergency sleep accommodations, food, water, washing facilities….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0295796"/>
      </p:ext>
    </p:extLst>
  </p:cSld>
  <p:clrMapOvr>
    <a:masterClrMapping/>
  </p:clrMapOvr>
  <mc:AlternateContent xmlns:mc="http://schemas.openxmlformats.org/markup-compatibility/2006" xmlns:p14="http://schemas.microsoft.com/office/powerpoint/2010/main">
    <mc:Choice Requires="p14">
      <p:transition spd="slow" p14:dur="2000" advTm="29434"/>
    </mc:Choice>
    <mc:Fallback xmlns="">
      <p:transition spd="slow" advTm="2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5400" y="1875942"/>
            <a:ext cx="4217460" cy="2715460"/>
            <a:chOff x="23280" y="2555040"/>
            <a:chExt cx="4217460" cy="2715460"/>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3280" y="2555040"/>
              <a:ext cx="3169861" cy="135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
            <a:stretch/>
          </p:blipFill>
          <p:spPr bwMode="auto">
            <a:xfrm>
              <a:off x="25400" y="3913235"/>
              <a:ext cx="4215340" cy="135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1210432" y="6376674"/>
            <a:ext cx="6762750" cy="400110"/>
          </a:xfrm>
          <a:prstGeom prst="rect">
            <a:avLst/>
          </a:prstGeom>
          <a:solidFill>
            <a:srgbClr val="FFD100"/>
          </a:solidFill>
          <a:scene3d>
            <a:camera prst="orthographicFront"/>
            <a:lightRig rig="threePt" dir="t"/>
          </a:scene3d>
          <a:sp3d>
            <a:bevelT/>
          </a:sp3d>
        </p:spPr>
        <p:txBody>
          <a:bodyPr wrap="square" rtlCol="0">
            <a:spAutoFit/>
          </a:bodyPr>
          <a:lstStyle/>
          <a:p>
            <a:r>
              <a:rPr lang="en-US" dirty="0">
                <a:hlinkClick r:id="rId7"/>
              </a:rPr>
              <a:t>https://hseep.dhs.gov/pages/1001_HSEEP7.aspx</a:t>
            </a:r>
            <a:r>
              <a:rPr lang="en-US" dirty="0"/>
              <a:t> </a:t>
            </a:r>
          </a:p>
        </p:txBody>
      </p:sp>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1184" y="1371600"/>
            <a:ext cx="5098302" cy="427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Systems Approach: FEMA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3279344"/>
      </p:ext>
    </p:extLst>
  </p:cSld>
  <p:clrMapOvr>
    <a:masterClrMapping/>
  </p:clrMapOvr>
  <mc:AlternateContent xmlns:mc="http://schemas.openxmlformats.org/markup-compatibility/2006" xmlns:p14="http://schemas.microsoft.com/office/powerpoint/2010/main">
    <mc:Choice Requires="p14">
      <p:transition spd="slow" p14:dur="2000" advTm="17904"/>
    </mc:Choice>
    <mc:Fallback xmlns="">
      <p:transition spd="slow" advTm="1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Irene: August 2011</a:t>
            </a:r>
          </a:p>
        </p:txBody>
      </p:sp>
      <p:sp>
        <p:nvSpPr>
          <p:cNvPr id="3" name="Content Placeholder 2"/>
          <p:cNvSpPr>
            <a:spLocks noGrp="1"/>
          </p:cNvSpPr>
          <p:nvPr>
            <p:ph idx="1"/>
          </p:nvPr>
        </p:nvSpPr>
        <p:spPr/>
        <p:txBody>
          <a:bodyPr/>
          <a:lstStyle/>
          <a:p>
            <a:pPr lvl="0"/>
            <a:r>
              <a:rPr lang="en-US"/>
              <a:t>Aug 20: Lesser Antilles – organization of cylconic circulation – Natl Hurricane Center issues advisories</a:t>
            </a:r>
          </a:p>
          <a:p>
            <a:pPr lvl="0"/>
            <a:r>
              <a:rPr lang="en-US"/>
              <a:t>Aug 21: Virgin Islands</a:t>
            </a:r>
          </a:p>
          <a:p>
            <a:pPr lvl="0"/>
            <a:r>
              <a:rPr lang="en-US"/>
              <a:t>Aug 22: severe damage in Puerto Rico</a:t>
            </a:r>
          </a:p>
          <a:p>
            <a:pPr lvl="0"/>
            <a:r>
              <a:rPr lang="en-US"/>
              <a:t>Aug 23-26: severe damage in Bahamas</a:t>
            </a:r>
          </a:p>
          <a:p>
            <a:pPr lvl="0"/>
            <a:r>
              <a:rPr lang="en-US"/>
              <a:t>Aug 27: veers past FL &amp; hits NC Outer Banks</a:t>
            </a:r>
          </a:p>
          <a:p>
            <a:pPr lvl="0"/>
            <a:r>
              <a:rPr lang="en-US"/>
              <a:t>Aug 28: 2nd landfall in NJ, moves NE through NY</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04926513"/>
      </p:ext>
    </p:extLst>
  </p:cSld>
  <p:clrMapOvr>
    <a:masterClrMapping/>
  </p:clrMapOvr>
  <mc:AlternateContent xmlns:mc="http://schemas.openxmlformats.org/markup-compatibility/2006" xmlns:p14="http://schemas.microsoft.com/office/powerpoint/2010/main">
    <mc:Choice Requires="p14">
      <p:transition spd="slow" p14:dur="2000" advTm="8062"/>
    </mc:Choice>
    <mc:Fallback xmlns="">
      <p:transition spd="slow" advTm="8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Irene Hits Vermont</a:t>
            </a:r>
          </a:p>
        </p:txBody>
      </p:sp>
      <p:sp>
        <p:nvSpPr>
          <p:cNvPr id="3" name="Content Placeholder 2"/>
          <p:cNvSpPr>
            <a:spLocks noGrp="1"/>
          </p:cNvSpPr>
          <p:nvPr>
            <p:ph idx="1"/>
          </p:nvPr>
        </p:nvSpPr>
        <p:spPr/>
        <p:txBody>
          <a:bodyPr/>
          <a:lstStyle/>
          <a:p>
            <a:r>
              <a:rPr lang="en-US"/>
              <a:t>Aug 28-29: downgraded to tropical storm</a:t>
            </a:r>
          </a:p>
          <a:p>
            <a:r>
              <a:rPr lang="en-US"/>
              <a:t>Moves through VT – worst flooding in century – 6 feet in main streets several towns</a:t>
            </a:r>
          </a:p>
          <a:p>
            <a:r>
              <a:rPr lang="en-US"/>
              <a:t>Several towns completely isolated when roads washed out (e.g., Killington, Pittsfield)</a:t>
            </a:r>
          </a:p>
          <a:p>
            <a:r>
              <a:rPr lang="en-US"/>
              <a:t>Many classic covered bridges washed away</a:t>
            </a:r>
          </a:p>
          <a:p>
            <a:r>
              <a:rPr lang="en-US"/>
              <a:t>Damage to crops in low-lying areas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550081"/>
      </p:ext>
    </p:extLst>
  </p:cSld>
  <p:clrMapOvr>
    <a:masterClrMapping/>
  </p:clrMapOvr>
  <mc:AlternateContent xmlns:mc="http://schemas.openxmlformats.org/markup-compatibility/2006" xmlns:p14="http://schemas.microsoft.com/office/powerpoint/2010/main">
    <mc:Choice Requires="p14">
      <p:transition spd="slow" p14:dur="2000" advTm="12568"/>
    </mc:Choice>
    <mc:Fallback xmlns="">
      <p:transition spd="slow" advTm="12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Response Excellent</a:t>
            </a:r>
          </a:p>
        </p:txBody>
      </p:sp>
      <p:sp>
        <p:nvSpPr>
          <p:cNvPr id="3" name="Content Placeholder 2"/>
          <p:cNvSpPr>
            <a:spLocks noGrp="1"/>
          </p:cNvSpPr>
          <p:nvPr>
            <p:ph idx="1"/>
          </p:nvPr>
        </p:nvSpPr>
        <p:spPr/>
        <p:txBody>
          <a:bodyPr/>
          <a:lstStyle/>
          <a:p>
            <a:pPr lvl="0"/>
            <a:r>
              <a:rPr lang="en-US"/>
              <a:t>Immediate shelter sites in several areas</a:t>
            </a:r>
          </a:p>
          <a:p>
            <a:pPr lvl="0"/>
            <a:r>
              <a:rPr lang="en-US"/>
              <a:t>Vermont &amp; Maine National Guard on scene at once</a:t>
            </a:r>
          </a:p>
          <a:p>
            <a:pPr lvl="0"/>
            <a:r>
              <a:rPr lang="en-US"/>
              <a:t>Politicians, FEMA responded quickly</a:t>
            </a:r>
          </a:p>
          <a:p>
            <a:pPr lvl="0"/>
            <a:r>
              <a:rPr lang="en-US"/>
              <a:t>Spontaneous coordination through radio, TV, Internet</a:t>
            </a:r>
          </a:p>
          <a:p>
            <a:pPr lvl="0"/>
            <a:r>
              <a:rPr lang="en-US"/>
              <a:t>Strong community outpouring of financial support and goods (clothing, food)</a:t>
            </a:r>
          </a:p>
          <a:p>
            <a:pPr lvl="0"/>
            <a:r>
              <a:rPr lang="en-US"/>
              <a:t>Norwich University students pitched in</a:t>
            </a:r>
            <a:endParaRPr lang="en-US" dirty="0"/>
          </a:p>
        </p:txBody>
      </p:sp>
      <p:sp>
        <p:nvSpPr>
          <p:cNvPr id="6" name="TextBox 5"/>
          <p:cNvSpPr txBox="1"/>
          <p:nvPr/>
        </p:nvSpPr>
        <p:spPr>
          <a:xfrm>
            <a:off x="2667000" y="6292334"/>
            <a:ext cx="3848100" cy="400110"/>
          </a:xfrm>
          <a:prstGeom prst="rect">
            <a:avLst/>
          </a:prstGeom>
          <a:solidFill>
            <a:srgbClr val="FFC000"/>
          </a:solidFill>
          <a:scene3d>
            <a:camera prst="orthographicFront"/>
            <a:lightRig rig="threePt" dir="t"/>
          </a:scene3d>
          <a:sp3d>
            <a:bevelT/>
          </a:sp3d>
        </p:spPr>
        <p:txBody>
          <a:bodyPr wrap="square" rtlCol="0">
            <a:spAutoFit/>
          </a:bodyPr>
          <a:lstStyle/>
          <a:p>
            <a:r>
              <a:rPr lang="en-US" dirty="0"/>
              <a:t>See </a:t>
            </a:r>
            <a:r>
              <a:rPr lang="en-US" dirty="0">
                <a:hlinkClick r:id="rId5"/>
              </a:rPr>
              <a:t>http://vem.vermont.gov/</a:t>
            </a:r>
            <a:r>
              <a:rPr lang="en-US" dirty="0"/>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36491218"/>
      </p:ext>
    </p:extLst>
  </p:cSld>
  <p:clrMapOvr>
    <a:masterClrMapping/>
  </p:clrMapOvr>
  <mc:AlternateContent xmlns:mc="http://schemas.openxmlformats.org/markup-compatibility/2006" xmlns:p14="http://schemas.microsoft.com/office/powerpoint/2010/main">
    <mc:Choice Requires="p14">
      <p:transition spd="slow" p14:dur="2000" advTm="21175"/>
    </mc:Choice>
    <mc:Fallback xmlns="">
      <p:transition spd="slow" advTm="2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Resources for Further Study</a:t>
            </a:r>
          </a:p>
        </p:txBody>
      </p:sp>
      <p:sp>
        <p:nvSpPr>
          <p:cNvPr id="3" name="Content Placeholder 2"/>
          <p:cNvSpPr>
            <a:spLocks noGrp="1"/>
          </p:cNvSpPr>
          <p:nvPr>
            <p:ph idx="1"/>
          </p:nvPr>
        </p:nvSpPr>
        <p:spPr>
          <a:xfrm>
            <a:off x="228600" y="1371600"/>
            <a:ext cx="8699500" cy="4953000"/>
          </a:xfrm>
        </p:spPr>
        <p:txBody>
          <a:bodyPr/>
          <a:lstStyle/>
          <a:p>
            <a:r>
              <a:rPr lang="en-US" sz="2000" dirty="0"/>
              <a:t>CDC “Emergency Preparedness &amp; Response”</a:t>
            </a:r>
            <a:br>
              <a:rPr lang="en-US" sz="2000" dirty="0"/>
            </a:br>
            <a:r>
              <a:rPr lang="en-US" sz="2000" dirty="0">
                <a:hlinkClick r:id="rId5"/>
              </a:rPr>
              <a:t>http://www.bt.cdc.gov/</a:t>
            </a:r>
            <a:r>
              <a:rPr lang="en-US" sz="2000" dirty="0"/>
              <a:t> </a:t>
            </a:r>
          </a:p>
          <a:p>
            <a:r>
              <a:rPr lang="en-US" sz="2000" dirty="0"/>
              <a:t>DHS “Critical Infrastructure”</a:t>
            </a:r>
            <a:br>
              <a:rPr lang="en-US" sz="2000" dirty="0"/>
            </a:br>
            <a:r>
              <a:rPr lang="en-US" sz="2000" dirty="0">
                <a:hlinkClick r:id="rId6"/>
              </a:rPr>
              <a:t>http://www.dhs.gov/files/programs/gc_1189168948944.shtm</a:t>
            </a:r>
            <a:endParaRPr lang="en-US" sz="2000" dirty="0"/>
          </a:p>
          <a:p>
            <a:r>
              <a:rPr lang="en-US" sz="2000" dirty="0"/>
              <a:t>FEMA “Are You Ready?”</a:t>
            </a:r>
            <a:br>
              <a:rPr lang="en-US" sz="2000" dirty="0"/>
            </a:br>
            <a:r>
              <a:rPr lang="en-US" sz="2000" dirty="0">
                <a:hlinkClick r:id="rId7"/>
              </a:rPr>
              <a:t>http://www.fema.gov/areyouready/</a:t>
            </a:r>
            <a:r>
              <a:rPr lang="en-US" sz="2000" dirty="0"/>
              <a:t> </a:t>
            </a:r>
          </a:p>
          <a:p>
            <a:r>
              <a:rPr lang="en-US" sz="2000" dirty="0"/>
              <a:t>FEMA “Emergency Management Guide for Business &amp; Industry </a:t>
            </a:r>
            <a:r>
              <a:rPr lang="en-US" sz="2000" dirty="0">
                <a:hlinkClick r:id="rId8"/>
              </a:rPr>
              <a:t>http://www.fema.gov/business/guide/index.shtm</a:t>
            </a:r>
            <a:r>
              <a:rPr lang="en-US" sz="2000" dirty="0"/>
              <a:t> </a:t>
            </a:r>
          </a:p>
          <a:p>
            <a:r>
              <a:rPr lang="en-US" sz="2000" dirty="0"/>
              <a:t>FEMA “National Response Framework Resource Center”</a:t>
            </a:r>
            <a:br>
              <a:rPr lang="en-US" sz="2000" dirty="0"/>
            </a:br>
            <a:r>
              <a:rPr lang="en-US" sz="2000" dirty="0">
                <a:hlinkClick r:id="rId9"/>
              </a:rPr>
              <a:t>http://www.fema.gov/emergency/nrf/</a:t>
            </a:r>
            <a:r>
              <a:rPr lang="en-US" sz="2000" dirty="0"/>
              <a:t> </a:t>
            </a:r>
          </a:p>
          <a:p>
            <a:r>
              <a:rPr lang="en-US" sz="2000" dirty="0"/>
              <a:t>MIT WORLD “Emergency Response” topics</a:t>
            </a:r>
            <a:br>
              <a:rPr lang="en-US" sz="2000" dirty="0"/>
            </a:br>
            <a:r>
              <a:rPr lang="en-US" sz="2000" dirty="0">
                <a:hlinkClick r:id="rId10"/>
              </a:rPr>
              <a:t>http://mitworld.mit.edu/searches?term=emergency+response</a:t>
            </a:r>
            <a:r>
              <a:rPr lang="en-US" sz="2000" dirty="0"/>
              <a:t> </a:t>
            </a:r>
          </a:p>
          <a:p>
            <a:r>
              <a:rPr lang="en-US" sz="2000" dirty="0"/>
              <a:t>MIT WORLD “Disaster Recovery” topics</a:t>
            </a:r>
            <a:br>
              <a:rPr lang="en-US" sz="2000" dirty="0"/>
            </a:br>
            <a:r>
              <a:rPr lang="en-US" sz="2000" dirty="0">
                <a:hlinkClick r:id="rId11"/>
              </a:rPr>
              <a:t>http://mitworld.mit.edu/searches?term=disaster+recovery</a:t>
            </a:r>
            <a:r>
              <a:rPr lang="en-US" sz="2000" dirty="0"/>
              <a:t> </a:t>
            </a:r>
          </a:p>
          <a:p>
            <a:r>
              <a:rPr lang="en-US" sz="2000" dirty="0"/>
              <a:t>Ready.gov </a:t>
            </a:r>
            <a:r>
              <a:rPr lang="en-US" sz="2000" dirty="0">
                <a:hlinkClick r:id="rId12"/>
              </a:rPr>
              <a:t>http://www.ready.gov/</a:t>
            </a:r>
            <a:r>
              <a:rPr lang="en-US" sz="2000" dirty="0"/>
              <a:t>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1626175"/>
      </p:ext>
    </p:extLst>
  </p:cSld>
  <p:clrMapOvr>
    <a:masterClrMapping/>
  </p:clrMapOvr>
  <mc:AlternateContent xmlns:mc="http://schemas.openxmlformats.org/markup-compatibility/2006" xmlns:p14="http://schemas.microsoft.com/office/powerpoint/2010/main">
    <mc:Choice Requires="p14">
      <p:transition spd="slow" p14:dur="2000" advTm="17865"/>
    </mc:Choice>
    <mc:Fallback xmlns="">
      <p:transition spd="slow" advTm="1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Chronology (2)</a:t>
            </a:r>
          </a:p>
        </p:txBody>
      </p:sp>
      <p:sp>
        <p:nvSpPr>
          <p:cNvPr id="3" name="Content Placeholder 2"/>
          <p:cNvSpPr>
            <a:spLocks noGrp="1"/>
          </p:cNvSpPr>
          <p:nvPr>
            <p:ph idx="1"/>
          </p:nvPr>
        </p:nvSpPr>
        <p:spPr>
          <a:xfrm>
            <a:off x="990600" y="1219200"/>
            <a:ext cx="7162800" cy="5105400"/>
          </a:xfrm>
        </p:spPr>
        <p:txBody>
          <a:bodyPr/>
          <a:lstStyle/>
          <a:p>
            <a:r>
              <a:rPr lang="en-US" dirty="0"/>
              <a:t>Aug 23: hit </a:t>
            </a:r>
            <a:r>
              <a:rPr lang="en-US" dirty="0" err="1"/>
              <a:t>Eleuthra</a:t>
            </a:r>
            <a:r>
              <a:rPr lang="en-US" dirty="0"/>
              <a:t> Island in Bahamas</a:t>
            </a:r>
          </a:p>
          <a:p>
            <a:pPr lvl="1"/>
            <a:r>
              <a:rPr lang="en-US" dirty="0"/>
              <a:t>Winds of 150 mph</a:t>
            </a:r>
          </a:p>
          <a:p>
            <a:pPr lvl="1"/>
            <a:r>
              <a:rPr lang="en-US" dirty="0"/>
              <a:t>Huge tidal surge “wiping out roads, bridges, and resort hotels and uprooting thousands of trees.”</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7647" y="3305175"/>
            <a:ext cx="4454967" cy="3336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3884021"/>
      </p:ext>
    </p:extLst>
  </p:cSld>
  <p:clrMapOvr>
    <a:masterClrMapping/>
  </p:clrMapOvr>
  <mc:AlternateContent xmlns:mc="http://schemas.openxmlformats.org/markup-compatibility/2006" xmlns:p14="http://schemas.microsoft.com/office/powerpoint/2010/main">
    <mc:Choice Requires="p14">
      <p:transition spd="slow" p14:dur="2000" advTm="7708"/>
    </mc:Choice>
    <mc:Fallback xmlns="">
      <p:transition spd="slow" advTm="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Chronology (3)</a:t>
            </a:r>
          </a:p>
        </p:txBody>
      </p:sp>
      <p:sp>
        <p:nvSpPr>
          <p:cNvPr id="3" name="Content Placeholder 2"/>
          <p:cNvSpPr>
            <a:spLocks noGrp="1"/>
          </p:cNvSpPr>
          <p:nvPr>
            <p:ph idx="1"/>
          </p:nvPr>
        </p:nvSpPr>
        <p:spPr/>
        <p:txBody>
          <a:bodyPr/>
          <a:lstStyle/>
          <a:p>
            <a:r>
              <a:rPr lang="en-US"/>
              <a:t>Aug 23: </a:t>
            </a:r>
          </a:p>
          <a:p>
            <a:pPr lvl="1"/>
            <a:r>
              <a:rPr lang="en-US"/>
              <a:t>700K residents of S. Florida fled north</a:t>
            </a:r>
          </a:p>
          <a:p>
            <a:pPr lvl="1"/>
            <a:r>
              <a:rPr lang="en-US"/>
              <a:t>Highways clogged</a:t>
            </a:r>
          </a:p>
          <a:p>
            <a:pPr lvl="1"/>
            <a:r>
              <a:rPr lang="en-US"/>
              <a:t>Hurricane Andrew reaches Class 4 status</a:t>
            </a:r>
          </a:p>
          <a:p>
            <a:pPr lvl="2"/>
            <a:r>
              <a:rPr lang="en-US"/>
              <a:t>Windspeed 130-155 mph</a:t>
            </a:r>
          </a:p>
          <a:p>
            <a:r>
              <a:rPr lang="en-US"/>
              <a:t>Aug 24:</a:t>
            </a:r>
          </a:p>
          <a:p>
            <a:pPr lvl="1"/>
            <a:r>
              <a:rPr lang="en-US"/>
              <a:t>05:00 eye passes over Homestead, FL</a:t>
            </a:r>
          </a:p>
          <a:p>
            <a:pPr lvl="1"/>
            <a:r>
              <a:rPr lang="en-US"/>
              <a:t>Gusts to 164 mph recorded at Natl Hurricane Ctr in Coral Gables (near Miama) before shutdown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5317841"/>
      </p:ext>
    </p:extLst>
  </p:cSld>
  <p:clrMapOvr>
    <a:masterClrMapping/>
  </p:clrMapOvr>
  <mc:AlternateContent xmlns:mc="http://schemas.openxmlformats.org/markup-compatibility/2006" xmlns:p14="http://schemas.microsoft.com/office/powerpoint/2010/main">
    <mc:Choice Requires="p14">
      <p:transition spd="slow" p14:dur="2000" advTm="18305"/>
    </mc:Choice>
    <mc:Fallback xmlns="">
      <p:transition spd="slow" advTm="18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34" t="14404" r="37202" b="24524"/>
          <a:stretch/>
        </p:blipFill>
        <p:spPr bwMode="auto">
          <a:xfrm>
            <a:off x="3338286" y="11261"/>
            <a:ext cx="5805714" cy="684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Content Placeholder 2"/>
          <p:cNvSpPr>
            <a:spLocks noGrp="1"/>
          </p:cNvSpPr>
          <p:nvPr>
            <p:ph idx="1"/>
          </p:nvPr>
        </p:nvSpPr>
        <p:spPr>
          <a:xfrm>
            <a:off x="0" y="990600"/>
            <a:ext cx="6324600" cy="5334000"/>
          </a:xfrm>
        </p:spPr>
        <p:txBody>
          <a:bodyPr/>
          <a:lstStyle/>
          <a:p>
            <a:r>
              <a:rPr lang="en-US" dirty="0"/>
              <a:t>Aug 24 05:00-08:00</a:t>
            </a:r>
          </a:p>
          <a:p>
            <a:pPr lvl="1"/>
            <a:r>
              <a:rPr lang="en-US" dirty="0"/>
              <a:t>Andrew moves </a:t>
            </a:r>
            <a:br>
              <a:rPr lang="en-US" dirty="0"/>
            </a:br>
            <a:r>
              <a:rPr lang="en-US" dirty="0"/>
              <a:t>across FL</a:t>
            </a:r>
          </a:p>
          <a:p>
            <a:pPr lvl="1"/>
            <a:r>
              <a:rPr lang="en-US" dirty="0"/>
              <a:t>Serious damage in Miami</a:t>
            </a:r>
          </a:p>
          <a:p>
            <a:pPr lvl="2"/>
            <a:r>
              <a:rPr lang="en-US" dirty="0"/>
              <a:t>Billboards</a:t>
            </a:r>
          </a:p>
          <a:p>
            <a:pPr lvl="2"/>
            <a:r>
              <a:rPr lang="en-US" dirty="0"/>
              <a:t>Light posts</a:t>
            </a:r>
          </a:p>
          <a:p>
            <a:pPr lvl="2"/>
            <a:r>
              <a:rPr lang="en-US" dirty="0"/>
              <a:t>Palm trees</a:t>
            </a:r>
          </a:p>
          <a:p>
            <a:pPr lvl="1"/>
            <a:r>
              <a:rPr lang="en-US" dirty="0"/>
              <a:t>Devastation in Homestead area</a:t>
            </a:r>
          </a:p>
          <a:p>
            <a:pPr lvl="2"/>
            <a:r>
              <a:rPr lang="en-US" dirty="0"/>
              <a:t>22 miles SW of Miami</a:t>
            </a:r>
          </a:p>
          <a:p>
            <a:pPr lvl="2"/>
            <a:r>
              <a:rPr lang="en-US" dirty="0"/>
              <a:t>Near Homestead AFB</a:t>
            </a:r>
          </a:p>
          <a:p>
            <a:pPr lvl="2"/>
            <a:r>
              <a:rPr lang="en-US" dirty="0"/>
              <a:t>Destroyed most of 27,000 population town</a:t>
            </a:r>
          </a:p>
        </p:txBody>
      </p:sp>
      <p:sp>
        <p:nvSpPr>
          <p:cNvPr id="2" name="Title 1"/>
          <p:cNvSpPr>
            <a:spLocks noGrp="1"/>
          </p:cNvSpPr>
          <p:nvPr>
            <p:ph type="title"/>
          </p:nvPr>
        </p:nvSpPr>
        <p:spPr/>
        <p:txBody>
          <a:bodyPr/>
          <a:lstStyle/>
          <a:p>
            <a:r>
              <a:rPr lang="en-US" dirty="0"/>
              <a:t>Chronology (4)</a:t>
            </a:r>
          </a:p>
        </p:txBody>
      </p:sp>
    </p:spTree>
    <p:extLst>
      <p:ext uri="{BB962C8B-B14F-4D97-AF65-F5344CB8AC3E}">
        <p14:creationId xmlns:p14="http://schemas.microsoft.com/office/powerpoint/2010/main" val="779147393"/>
      </p:ext>
    </p:extLst>
  </p:cSld>
  <p:clrMapOvr>
    <a:masterClrMapping/>
  </p:clrMapOvr>
  <mc:AlternateContent xmlns:mc="http://schemas.openxmlformats.org/markup-compatibility/2006" xmlns:p14="http://schemas.microsoft.com/office/powerpoint/2010/main">
    <mc:Choice Requires="p14">
      <p:transition spd="slow" p14:dur="2000" advTm="14065"/>
    </mc:Choice>
    <mc:Fallback xmlns="">
      <p:transition spd="slow" advTm="1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838200"/>
          </a:xfrm>
        </p:spPr>
        <p:txBody>
          <a:bodyPr/>
          <a:lstStyle/>
          <a:p>
            <a:r>
              <a:rPr lang="en-US" dirty="0"/>
              <a:t>Devastation (1)</a:t>
            </a:r>
          </a:p>
        </p:txBody>
      </p:sp>
      <p:pic>
        <p:nvPicPr>
          <p:cNvPr id="14"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0" y="840014"/>
            <a:ext cx="9203979" cy="6017986"/>
          </a:xfrm>
        </p:spPr>
      </p:pic>
      <p:sp>
        <p:nvSpPr>
          <p:cNvPr id="13" name="Footer Placeholder 6"/>
          <p:cNvSpPr>
            <a:spLocks noGrp="1"/>
          </p:cNvSpPr>
          <p:nvPr>
            <p:ph type="ftr" sz="quarter" idx="4294967295"/>
          </p:nvPr>
        </p:nvSpPr>
        <p:spPr>
          <a:xfrm>
            <a:off x="0" y="6011863"/>
            <a:ext cx="3533775" cy="365125"/>
          </a:xfrm>
          <a:prstGeom prst="rect">
            <a:avLst/>
          </a:prstGeom>
        </p:spPr>
        <p:txBody>
          <a:bodyPr/>
          <a:lstStyle/>
          <a:p>
            <a:r>
              <a:rPr lang="en-US"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4436931"/>
      </p:ext>
    </p:extLst>
  </p:cSld>
  <p:clrMapOvr>
    <a:masterClrMapping/>
  </p:clrMapOvr>
  <mc:AlternateContent xmlns:mc="http://schemas.openxmlformats.org/markup-compatibility/2006" xmlns:p14="http://schemas.microsoft.com/office/powerpoint/2010/main">
    <mc:Choice Requires="p14">
      <p:transition spd="slow" p14:dur="2000" advTm="5795"/>
    </mc:Choice>
    <mc:Fallback xmlns="">
      <p:transition spd="slow" advTm="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Devastation (2)</a:t>
            </a:r>
          </a:p>
        </p:txBody>
      </p:sp>
      <p:sp>
        <p:nvSpPr>
          <p:cNvPr id="6" name="Content Placeholder 5"/>
          <p:cNvSpPr>
            <a:spLocks noGrp="1"/>
          </p:cNvSpPr>
          <p:nvPr>
            <p:ph idx="1"/>
          </p:nvPr>
        </p:nvSpPr>
        <p:spPr/>
        <p:txBody>
          <a:bodyPr/>
          <a:lstStyle/>
          <a:p>
            <a:endParaRPr lang="en-US"/>
          </a:p>
        </p:txBody>
      </p:sp>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752"/>
            <a:ext cx="9144000" cy="6857248"/>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99498815"/>
      </p:ext>
    </p:extLst>
  </p:cSld>
  <p:clrMapOvr>
    <a:masterClrMapping/>
  </p:clrMapOvr>
  <p:transition advTm="9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Devastation (3)</a:t>
            </a:r>
          </a:p>
        </p:txBody>
      </p:sp>
      <p:sp>
        <p:nvSpPr>
          <p:cNvPr id="6" name="Content Placeholder 5"/>
          <p:cNvSpPr>
            <a:spLocks noGrp="1"/>
          </p:cNvSpPr>
          <p:nvPr>
            <p:ph idx="1"/>
          </p:nvPr>
        </p:nvSpPr>
        <p:spPr/>
        <p:txBody>
          <a:bodyPr/>
          <a:lstStyle/>
          <a:p>
            <a:endParaRPr lang="en-US"/>
          </a:p>
        </p:txBody>
      </p:sp>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88" b="1991"/>
          <a:stretch/>
        </p:blipFill>
        <p:spPr bwMode="auto">
          <a:xfrm>
            <a:off x="0" y="0"/>
            <a:ext cx="9144000" cy="68580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4482774"/>
      </p:ext>
    </p:extLst>
  </p:cSld>
  <p:clrMapOvr>
    <a:masterClrMapping/>
  </p:clrMapOvr>
  <mc:AlternateContent xmlns:mc="http://schemas.openxmlformats.org/markup-compatibility/2006" xmlns:p14="http://schemas.microsoft.com/office/powerpoint/2010/main">
    <mc:Choice Requires="p14">
      <p:transition spd="slow" p14:dur="2000" advTm="4272"/>
    </mc:Choice>
    <mc:Fallback xmlns="">
      <p:transition spd="slow" advTm="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sh5_ch_notes">
  <a:themeElements>
    <a:clrScheme name="IS 340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IS 340 Class 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txDef>
      <a:spPr>
        <a:solidFill>
          <a:srgbClr val="FFC000"/>
        </a:solidFill>
        <a:scene3d>
          <a:camera prst="orthographicFront"/>
          <a:lightRig rig="threePt" dir="t"/>
        </a:scene3d>
        <a:sp3d>
          <a:bevelT/>
        </a:sp3d>
      </a:spPr>
      <a:bodyPr wrap="none" rtlCol="0">
        <a:spAutoFit/>
      </a:bodyPr>
      <a:lstStyle>
        <a:defPPr>
          <a:defRPr dirty="0" smtClean="0"/>
        </a:defPPr>
      </a:lstStyle>
    </a:txDef>
  </a:objectDefaults>
  <a:extraClrSchemeLst>
    <a:extraClrScheme>
      <a:clrScheme name="IS 340 Class 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 340 Class 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 340 Class 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 340 Class 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 340 Class 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 340 Class 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 340 Class 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S 340 Class 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IS 340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csh5_ch_notes</Template>
  <TotalTime>451</TotalTime>
  <Words>3981</Words>
  <Application>Microsoft Office PowerPoint</Application>
  <PresentationFormat>On-screen Show (4:3)</PresentationFormat>
  <Paragraphs>348</Paragraphs>
  <Slides>36</Slides>
  <Notes>36</Notes>
  <HiddenSlides>0</HiddenSlides>
  <MMClips>35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 Narrow</vt:lpstr>
      <vt:lpstr>Bookman Old Style</vt:lpstr>
      <vt:lpstr>Garamond</vt:lpstr>
      <vt:lpstr>Times New Roman</vt:lpstr>
      <vt:lpstr>Wingdings</vt:lpstr>
      <vt:lpstr>csh5_ch_notes</vt:lpstr>
      <vt:lpstr>Lessons from Hurricane Andrew</vt:lpstr>
      <vt:lpstr>U.S. Preparedness: Lessons Learned from Hurricane Andrew</vt:lpstr>
      <vt:lpstr>Chronology (1)</vt:lpstr>
      <vt:lpstr>Chronology (2)</vt:lpstr>
      <vt:lpstr>Chronology (3)</vt:lpstr>
      <vt:lpstr>Chronology (4)</vt:lpstr>
      <vt:lpstr>Devastation (1)</vt:lpstr>
      <vt:lpstr>Devastation (2)</vt:lpstr>
      <vt:lpstr>Devastation (3)</vt:lpstr>
      <vt:lpstr>Chronology (4)</vt:lpstr>
      <vt:lpstr>Chronology (5)</vt:lpstr>
      <vt:lpstr>Recovery Slow, Disorganized</vt:lpstr>
      <vt:lpstr>Lessons Learned (1)</vt:lpstr>
      <vt:lpstr>Lessons Learned (2)</vt:lpstr>
      <vt:lpstr>Lessons Learned (3)</vt:lpstr>
      <vt:lpstr>Hurricane Preparedness Checklist</vt:lpstr>
      <vt:lpstr>BC511 Continuity of  Government Operations</vt:lpstr>
      <vt:lpstr>Organizational Analysis</vt:lpstr>
      <vt:lpstr>Risk &amp; Threat Analysis (1)</vt:lpstr>
      <vt:lpstr>Risk &amp; Threat Analysis (2)</vt:lpstr>
      <vt:lpstr>Risk &amp; Threat Analysis (3)</vt:lpstr>
      <vt:lpstr>Mitigation &amp; Control Strategy Development</vt:lpstr>
      <vt:lpstr>Implementing Organizational Structure </vt:lpstr>
      <vt:lpstr>BC521 Public Sector Incident Management &amp; Emergency Response</vt:lpstr>
      <vt:lpstr>Developing Response Plan</vt:lpstr>
      <vt:lpstr>Emergency Operations Centers</vt:lpstr>
      <vt:lpstr>Emergency Communications</vt:lpstr>
      <vt:lpstr>Working with First Responders</vt:lpstr>
      <vt:lpstr>Developing Off-site Backups</vt:lpstr>
      <vt:lpstr>Offsite Work Areas</vt:lpstr>
      <vt:lpstr>People &amp; Equipment for Continuing Operations</vt:lpstr>
      <vt:lpstr>Systems Approach: FEMA</vt:lpstr>
      <vt:lpstr>Hurricane Irene: August 2011</vt:lpstr>
      <vt:lpstr>Irene Hits Vermont</vt:lpstr>
      <vt:lpstr>Emergency Response Excellent</vt:lpstr>
      <vt:lpstr>Some Resources for Further Study</vt:lpstr>
    </vt:vector>
  </TitlesOfParts>
  <Manager>Najiba Benabess, PhD</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Supplement to BCP &amp; DRP: Lessons from Hurricane Andrew</dc:title>
  <dc:subject>CSH5 Chapters 57 &amp; 58</dc:subject>
  <dc:creator>M. E. Kabay, PhD, CISSP-ISSMP</dc:creator>
  <cp:keywords/>
  <dc:description>2013-03-31 updated with minor corrections_x000d_
Originally prepared to help Prof Don Hartman, PD for MPA in SGCS at NU.</dc:description>
  <cp:lastModifiedBy>Mich Kabay</cp:lastModifiedBy>
  <cp:revision>62</cp:revision>
  <cp:lastPrinted>2000-03-28T00:08:39Z</cp:lastPrinted>
  <dcterms:created xsi:type="dcterms:W3CDTF">2010-01-28T01:10:13Z</dcterms:created>
  <dcterms:modified xsi:type="dcterms:W3CDTF">2021-02-05T19:54:37Z</dcterms:modified>
  <cp:category/>
</cp:coreProperties>
</file>