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257" r:id="rId2"/>
    <p:sldId id="635" r:id="rId3"/>
    <p:sldId id="646" r:id="rId4"/>
    <p:sldId id="649" r:id="rId5"/>
    <p:sldId id="650" r:id="rId6"/>
    <p:sldId id="651" r:id="rId7"/>
    <p:sldId id="652" r:id="rId8"/>
    <p:sldId id="653" r:id="rId9"/>
    <p:sldId id="654" r:id="rId10"/>
    <p:sldId id="656" r:id="rId11"/>
    <p:sldId id="657" r:id="rId12"/>
    <p:sldId id="658" r:id="rId13"/>
    <p:sldId id="659" r:id="rId14"/>
    <p:sldId id="665" r:id="rId15"/>
    <p:sldId id="666" r:id="rId16"/>
    <p:sldId id="636" r:id="rId17"/>
    <p:sldId id="684" r:id="rId18"/>
    <p:sldId id="637" r:id="rId19"/>
    <p:sldId id="667" r:id="rId20"/>
    <p:sldId id="668" r:id="rId21"/>
    <p:sldId id="669" r:id="rId22"/>
    <p:sldId id="670" r:id="rId23"/>
    <p:sldId id="674" r:id="rId24"/>
    <p:sldId id="677" r:id="rId25"/>
    <p:sldId id="682" r:id="rId26"/>
    <p:sldId id="678" r:id="rId27"/>
    <p:sldId id="688" r:id="rId28"/>
    <p:sldId id="687" r:id="rId29"/>
    <p:sldId id="685" r:id="rId30"/>
    <p:sldId id="686" r:id="rId31"/>
    <p:sldId id="639" r:id="rId32"/>
    <p:sldId id="640" r:id="rId33"/>
    <p:sldId id="641" r:id="rId34"/>
    <p:sldId id="679" r:id="rId35"/>
    <p:sldId id="680" r:id="rId36"/>
    <p:sldId id="642" r:id="rId37"/>
    <p:sldId id="643" r:id="rId38"/>
    <p:sldId id="681" r:id="rId39"/>
    <p:sldId id="644" r:id="rId40"/>
    <p:sldId id="645" r:id="rId41"/>
    <p:sldId id="683" r:id="rId42"/>
    <p:sldId id="578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86380" autoAdjust="0"/>
  </p:normalViewPr>
  <p:slideViewPr>
    <p:cSldViewPr>
      <p:cViewPr varScale="1">
        <p:scale>
          <a:sx n="60" d="100"/>
          <a:sy n="60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638"/>
    </p:cViewPr>
  </p:sorterViewPr>
  <p:notesViewPr>
    <p:cSldViewPr>
      <p:cViewPr>
        <p:scale>
          <a:sx n="75" d="100"/>
          <a:sy n="75" d="100"/>
        </p:scale>
        <p:origin x="-1344" y="-101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1" tIns="45366" rIns="90731" bIns="45366" numCol="1" anchor="t" anchorCtr="0" compatLnSpc="1">
            <a:prstTxWarp prst="textNoShape">
              <a:avLst/>
            </a:prstTxWarp>
          </a:bodyPr>
          <a:lstStyle>
            <a:lvl1pPr algn="ctr" defTabSz="907340">
              <a:defRPr sz="1200" b="0" i="1">
                <a:latin typeface="Times New Roman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1" tIns="45366" rIns="90731" bIns="45366" numCol="1" anchor="b" anchorCtr="0" compatLnSpc="1">
            <a:prstTxWarp prst="textNoShape">
              <a:avLst/>
            </a:prstTxWarp>
          </a:bodyPr>
          <a:lstStyle>
            <a:lvl1pPr algn="ctr" defTabSz="907340">
              <a:defRPr sz="1200" b="0" i="1">
                <a:latin typeface="Times New Roman" charset="0"/>
              </a:defRPr>
            </a:lvl1pPr>
          </a:lstStyle>
          <a:p>
            <a:r>
              <a:rPr lang="fr-CA" dirty="0"/>
              <a:t>Copyright </a:t>
            </a:r>
            <a:r>
              <a:rPr lang="fr-CA"/>
              <a:t>© 2020 M. E. </a:t>
            </a:r>
            <a:r>
              <a:rPr lang="fr-CA" dirty="0"/>
              <a:t>Kabay                             </a:t>
            </a:r>
            <a:fld id="{98872E0C-26C3-43DA-B414-80BDD19F8ECF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8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2" tIns="47956" rIns="95912" bIns="47956" numCol="1" anchor="t" anchorCtr="0" compatLnSpc="1">
            <a:prstTxWarp prst="textNoShape">
              <a:avLst/>
            </a:prstTxWarp>
          </a:bodyPr>
          <a:lstStyle>
            <a:lvl1pPr algn="ctr" defTabSz="960035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340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2" tIns="47956" rIns="95912" bIns="47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2" tIns="47956" rIns="95912" bIns="47956" numCol="1" anchor="b" anchorCtr="0" compatLnSpc="1">
            <a:prstTxWarp prst="textNoShape">
              <a:avLst/>
            </a:prstTxWarp>
          </a:bodyPr>
          <a:lstStyle>
            <a:lvl1pPr algn="ctr" defTabSz="960035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68927" y="9120813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912" tIns="47956" rIns="95912" bIns="47956" numCol="1" anchor="b" anchorCtr="0" compatLnSpc="1">
            <a:prstTxWarp prst="textNoShape">
              <a:avLst/>
            </a:prstTxWarp>
          </a:bodyPr>
          <a:lstStyle>
            <a:lvl1pPr algn="ctr" defTabSz="960035">
              <a:defRPr sz="1100" b="0">
                <a:latin typeface="Garamond" pitchFamily="18" charset="0"/>
              </a:defRPr>
            </a:lvl1pPr>
          </a:lstStyle>
          <a:p>
            <a:fld id="{A5D5BBE7-1615-4D29-9780-616C7896DB34}" type="slidenum">
              <a:rPr lang="en-US"/>
              <a:pPr/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645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5842B-40DF-488A-80DB-4A10A8103B8A}" type="slidenum">
              <a:rPr lang="en-US"/>
              <a:pPr/>
              <a:t>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032" y="4953078"/>
            <a:ext cx="5039139" cy="3926720"/>
          </a:xfrm>
          <a:ln>
            <a:headEnd/>
            <a:tailEnd/>
          </a:ln>
        </p:spPr>
        <p:txBody>
          <a:bodyPr/>
          <a:lstStyle/>
          <a:p>
            <a:pPr algn="ctr"/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4243445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0A528-135F-4487-9D2B-2BF06E0ACE98}" type="slidenum">
              <a:rPr lang="en-US"/>
              <a:pPr/>
              <a:t>10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6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2330D-4F1A-46C1-B982-8049ADE4A2FC}" type="slidenum">
              <a:rPr lang="en-US"/>
              <a:pPr/>
              <a:t>11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9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CC379-9F22-4A63-94EC-7E78E03BD2C2}" type="slidenum">
              <a:rPr lang="en-US"/>
              <a:pPr/>
              <a:t>12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3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19A95-DEA9-406A-B3F4-1D65900986AE}" type="slidenum">
              <a:rPr lang="en-US"/>
              <a:pPr/>
              <a:t>13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11FA1-4FCA-48AD-9923-3788F3DD22FD}" type="slidenum">
              <a:rPr lang="en-US"/>
              <a:pPr/>
              <a:t>14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2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97FB0-3096-4336-AA82-EBF86575A41C}" type="slidenum">
              <a:rPr lang="en-US"/>
              <a:pPr/>
              <a:t>15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28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E0E26-E5F4-4D00-AEAF-FF40BA9809F2}" type="slidenum">
              <a:rPr lang="en-US"/>
              <a:pPr/>
              <a:t>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3137" cy="3586163"/>
          </a:xfrm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61226"/>
            <a:ext cx="4876800" cy="4318573"/>
          </a:xfrm>
          <a:ln>
            <a:headEnd/>
            <a:tailEnd/>
          </a:ln>
        </p:spPr>
        <p:txBody>
          <a:bodyPr/>
          <a:lstStyle/>
          <a:p>
            <a:r>
              <a:rPr lang="en-US" dirty="0">
                <a:cs typeface="Times New Roman" charset="0"/>
              </a:rPr>
              <a:t>According to a 1998 proposal from the International </a:t>
            </a:r>
            <a:r>
              <a:rPr lang="en-US" dirty="0" err="1">
                <a:cs typeface="Times New Roman" charset="0"/>
              </a:rPr>
              <a:t>Electrotechnical</a:t>
            </a:r>
            <a:r>
              <a:rPr lang="en-US" dirty="0">
                <a:cs typeface="Times New Roman" charset="0"/>
              </a:rPr>
              <a:t> Commission (IEC), the prefixes above should be </a:t>
            </a:r>
            <a:r>
              <a:rPr lang="en-US" dirty="0" err="1">
                <a:cs typeface="Times New Roman" charset="0"/>
              </a:rPr>
              <a:t>KiB</a:t>
            </a:r>
            <a:r>
              <a:rPr lang="en-US" dirty="0">
                <a:cs typeface="Times New Roman" charset="0"/>
              </a:rPr>
              <a:t> for </a:t>
            </a:r>
            <a:r>
              <a:rPr lang="en-US" dirty="0" err="1">
                <a:cs typeface="Times New Roman" charset="0"/>
              </a:rPr>
              <a:t>kibibytes</a:t>
            </a:r>
            <a:r>
              <a:rPr lang="en-US" dirty="0">
                <a:cs typeface="Times New Roman" charset="0"/>
              </a:rPr>
              <a:t>, </a:t>
            </a:r>
            <a:r>
              <a:rPr lang="en-US" dirty="0" err="1">
                <a:cs typeface="Times New Roman" charset="0"/>
              </a:rPr>
              <a:t>MiB</a:t>
            </a:r>
            <a:r>
              <a:rPr lang="en-US" dirty="0">
                <a:cs typeface="Times New Roman" charset="0"/>
              </a:rPr>
              <a:t> for </a:t>
            </a:r>
            <a:r>
              <a:rPr lang="en-US" dirty="0" err="1">
                <a:cs typeface="Times New Roman" charset="0"/>
              </a:rPr>
              <a:t>mebibytes</a:t>
            </a:r>
            <a:r>
              <a:rPr lang="en-US" dirty="0">
                <a:cs typeface="Times New Roman" charset="0"/>
              </a:rPr>
              <a:t>, </a:t>
            </a:r>
            <a:r>
              <a:rPr lang="en-US" dirty="0" err="1">
                <a:cs typeface="Times New Roman" charset="0"/>
              </a:rPr>
              <a:t>GiB</a:t>
            </a:r>
            <a:r>
              <a:rPr lang="en-US" dirty="0">
                <a:cs typeface="Times New Roman" charset="0"/>
              </a:rPr>
              <a:t> for </a:t>
            </a:r>
            <a:r>
              <a:rPr lang="en-US" dirty="0" err="1">
                <a:cs typeface="Times New Roman" charset="0"/>
              </a:rPr>
              <a:t>gibibytes</a:t>
            </a:r>
            <a:r>
              <a:rPr lang="en-US" dirty="0">
                <a:cs typeface="Times New Roman" charset="0"/>
              </a:rPr>
              <a:t>, and </a:t>
            </a:r>
            <a:r>
              <a:rPr lang="en-US" dirty="0" err="1">
                <a:cs typeface="Times New Roman" charset="0"/>
              </a:rPr>
              <a:t>TiB</a:t>
            </a:r>
            <a:r>
              <a:rPr lang="en-US" dirty="0">
                <a:cs typeface="Times New Roman" charset="0"/>
              </a:rPr>
              <a:t> for </a:t>
            </a:r>
            <a:r>
              <a:rPr lang="en-US" dirty="0" err="1">
                <a:cs typeface="Times New Roman" charset="0"/>
              </a:rPr>
              <a:t>tebibytes</a:t>
            </a:r>
            <a:r>
              <a:rPr lang="en-US" dirty="0">
                <a:cs typeface="Times New Roman" charset="0"/>
              </a:rPr>
              <a:t> to distinguish them from the powers-of-ten notations using kilo (10</a:t>
            </a:r>
            <a:r>
              <a:rPr lang="en-US" baseline="30000" dirty="0">
                <a:cs typeface="Times New Roman" charset="0"/>
              </a:rPr>
              <a:t>3</a:t>
            </a:r>
            <a:r>
              <a:rPr lang="en-US" dirty="0">
                <a:cs typeface="Times New Roman" charset="0"/>
              </a:rPr>
              <a:t>), mega (10</a:t>
            </a:r>
            <a:r>
              <a:rPr lang="en-US" baseline="30000" dirty="0">
                <a:cs typeface="Times New Roman" charset="0"/>
              </a:rPr>
              <a:t>6</a:t>
            </a:r>
            <a:r>
              <a:rPr lang="en-US" dirty="0">
                <a:cs typeface="Times New Roman" charset="0"/>
              </a:rPr>
              <a:t>), </a:t>
            </a:r>
            <a:r>
              <a:rPr lang="en-US" dirty="0" err="1">
                <a:cs typeface="Times New Roman" charset="0"/>
              </a:rPr>
              <a:t>giga</a:t>
            </a:r>
            <a:r>
              <a:rPr lang="en-US" dirty="0">
                <a:cs typeface="Times New Roman" charset="0"/>
              </a:rPr>
              <a:t> (10</a:t>
            </a:r>
            <a:r>
              <a:rPr lang="en-US" baseline="30000" dirty="0">
                <a:cs typeface="Times New Roman" charset="0"/>
              </a:rPr>
              <a:t>9</a:t>
            </a:r>
            <a:r>
              <a:rPr lang="en-US" dirty="0">
                <a:cs typeface="Times New Roman" charset="0"/>
              </a:rPr>
              <a:t>) and </a:t>
            </a:r>
            <a:r>
              <a:rPr lang="en-US" dirty="0" err="1">
                <a:cs typeface="Times New Roman" charset="0"/>
              </a:rPr>
              <a:t>tera</a:t>
            </a:r>
            <a:r>
              <a:rPr lang="en-US" dirty="0">
                <a:cs typeface="Times New Roman" charset="0"/>
              </a:rPr>
              <a:t> (10</a:t>
            </a:r>
            <a:r>
              <a:rPr lang="en-US" baseline="30000" dirty="0">
                <a:cs typeface="Times New Roman" charset="0"/>
              </a:rPr>
              <a:t>12</a:t>
            </a:r>
            <a:r>
              <a:rPr lang="en-US" dirty="0">
                <a:cs typeface="Times New Roman" charset="0"/>
              </a:rPr>
              <a:t>), but this suggestion has been widely met with ridicule by the technical community,</a:t>
            </a:r>
            <a:r>
              <a:rPr lang="en-US" baseline="0" dirty="0">
                <a:cs typeface="Times New Roman" charset="0"/>
              </a:rPr>
              <a:t> many of whom argue that the prefixes sound like names from the </a:t>
            </a:r>
            <a:r>
              <a:rPr lang="en-US" baseline="0" dirty="0" err="1">
                <a:cs typeface="Times New Roman" charset="0"/>
              </a:rPr>
              <a:t>TeleTubbies</a:t>
            </a:r>
            <a:r>
              <a:rPr lang="en-US" baseline="0" dirty="0">
                <a:cs typeface="Times New Roman" charset="0"/>
              </a:rPr>
              <a:t> TV show.</a:t>
            </a:r>
            <a:endParaRPr lang="en-US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8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92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00864-E82D-4C3E-BB5C-0BC03F4B9CF7}" type="slidenum">
              <a:rPr lang="en-US"/>
              <a:pPr/>
              <a:t>18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77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E881F-9DB3-4DE1-B453-C531808B896E}" type="slidenum">
              <a:rPr lang="en-US"/>
              <a:pPr/>
              <a:t>19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10029-FFEA-4376-9633-99E01C5721B0}" type="slidenum">
              <a:rPr lang="en-US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3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E7658-0297-4985-BA97-B3C8D8C0C351}" type="slidenum">
              <a:rPr lang="en-US"/>
              <a:pPr/>
              <a:t>20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0D665-D24B-4C75-9598-3614310B813F}" type="slidenum">
              <a:rPr lang="en-US"/>
              <a:pPr/>
              <a:t>21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17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7DAED-BDF8-4DB5-B065-F93D3475281B}" type="slidenum">
              <a:rPr lang="en-US"/>
              <a:pPr/>
              <a:t>22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29ABD-86B2-40B7-963D-B6BC8F0CF6E7}" type="slidenum">
              <a:rPr lang="en-US"/>
              <a:pPr/>
              <a:t>23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44A13-B709-4CD3-8CAE-91C079442E8E}" type="slidenum">
              <a:rPr lang="en-US"/>
              <a:pPr/>
              <a:t>24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6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15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58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5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84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6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44772-61C7-4EEB-83D9-0A635861EAC3}" type="slidenum">
              <a:rPr lang="en-US"/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16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89C73-E2FB-4FE3-ACCA-3FD7E21B41A9}" type="slidenum">
              <a:rPr lang="en-US"/>
              <a:pPr/>
              <a:t>31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4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44BAA-73B3-41CD-8840-524356CA3020}" type="slidenum">
              <a:rPr lang="en-US"/>
              <a:pPr/>
              <a:t>32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6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8A4E9-C020-4B16-89C3-30E2570A83B0}" type="slidenum">
              <a:rPr lang="en-US"/>
              <a:pPr/>
              <a:t>33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28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423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04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37378-D8A9-4D57-8819-AC74CA1DC042}" type="slidenum">
              <a:rPr lang="en-US"/>
              <a:pPr/>
              <a:t>36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5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AF99D-325C-4B56-97FB-0094334AD5DB}" type="slidenum">
              <a:rPr lang="en-US"/>
              <a:pPr/>
              <a:t>37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907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16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E9E31-04BE-4EB2-8CDD-D946B78EF46A}" type="slidenum">
              <a:rPr lang="en-US"/>
              <a:pPr/>
              <a:t>39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005DC-32C4-409F-9A83-564DEFEE12FD}" type="slidenum">
              <a:rPr lang="en-US"/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 w="12700" cap="flat">
            <a:solidFill>
              <a:schemeClr val="tx1"/>
            </a:solidFill>
          </a:ln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61226"/>
            <a:ext cx="4876800" cy="4318573"/>
          </a:xfrm>
          <a:ln>
            <a:noFill/>
          </a:ln>
        </p:spPr>
        <p:txBody>
          <a:bodyPr lIns="97272" tIns="48636" rIns="97272" bIns="486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4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7963C-91DA-4415-92CA-C18042325859}" type="slidenum">
              <a:rPr lang="en-US"/>
              <a:pPr/>
              <a:t>40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93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5BBE7-1615-4D29-9780-616C7896DB34}" type="slidenum">
              <a:rPr lang="en-US" smtClean="0"/>
              <a:pPr/>
              <a:t>41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37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FCE24-D1AA-4070-B82C-17BBAD114186}" type="slidenum">
              <a:rPr lang="en-US"/>
              <a:pPr/>
              <a:t>42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8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AA12B-42FB-401B-AEEE-B0B130FE0329}" type="slidenum">
              <a:rPr lang="en-US"/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 w="12700" cap="flat">
            <a:solidFill>
              <a:schemeClr val="tx1"/>
            </a:solidFill>
          </a:ln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61226"/>
            <a:ext cx="4876800" cy="724681"/>
          </a:xfrm>
          <a:solidFill>
            <a:schemeClr val="bg1"/>
          </a:solidFill>
          <a:ln>
            <a:noFill/>
          </a:ln>
        </p:spPr>
        <p:txBody>
          <a:bodyPr lIns="97272" tIns="48636" rIns="97272" bIns="48636"/>
          <a:lstStyle/>
          <a:p>
            <a:r>
              <a:rPr lang="en-US"/>
              <a:t>MK has long predicted that one day a dead computer user will be found with a scary virus message on his/her screen.  The shock of the payload will have caused a heart attack.</a:t>
            </a:r>
          </a:p>
        </p:txBody>
      </p:sp>
    </p:spTree>
    <p:extLst>
      <p:ext uri="{BB962C8B-B14F-4D97-AF65-F5344CB8AC3E}">
        <p14:creationId xmlns:p14="http://schemas.microsoft.com/office/powerpoint/2010/main" val="121723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50B31-25FA-414C-8D99-117793E2DECE}" type="slidenum">
              <a:rPr lang="en-US"/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 w="12700" cap="flat">
            <a:solidFill>
              <a:schemeClr val="tx1"/>
            </a:solidFill>
          </a:ln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61226"/>
            <a:ext cx="4876800" cy="4318573"/>
          </a:xfrm>
          <a:ln>
            <a:noFill/>
          </a:ln>
        </p:spPr>
        <p:txBody>
          <a:bodyPr lIns="97272" tIns="48636" rIns="97272" bIns="486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4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B0940-C2DC-454E-BB45-0446422828CB}" type="slidenum">
              <a:rPr lang="en-US"/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52393-93B4-4104-B147-E9EA9CB3387C}" type="slidenum">
              <a:rPr lang="en-US"/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6C592-3C5D-4198-AA4E-AE06D5E92780}" type="slidenum">
              <a:rPr lang="en-US"/>
              <a:pPr/>
              <a:t>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4F3ADBE2-1D0A-4047-BF8E-C1AC9852B230}" type="slidenum">
              <a:rPr lang="en-US" sz="1800"/>
              <a:pPr/>
              <a:t>‹#›</a:t>
            </a:fld>
            <a:endParaRPr lang="en-US" sz="1800"/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ynology.com/en-us/support/nas_selecto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mountain.com/arma/docs/top_ten_reasons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world.idg.com.au/index.php/secid;3;id;46131570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nmountain.com/service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6dhnu2y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24mwtb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65cuw5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15600" dirty="0"/>
              <a:t>Backups</a:t>
            </a: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/>
              <a:t>CSH5 Chapter 57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Backups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M. E. Kabay &amp; Don Holden</a:t>
            </a:r>
            <a:endParaRPr lang="en-US" sz="2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Customs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5438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1998-10</a:t>
            </a:r>
          </a:p>
          <a:p>
            <a:r>
              <a:rPr lang="en-US"/>
              <a:t>Hard disk failure</a:t>
            </a:r>
          </a:p>
          <a:p>
            <a:r>
              <a:rPr lang="en-US"/>
              <a:t>Chain of system failures</a:t>
            </a:r>
          </a:p>
          <a:p>
            <a:r>
              <a:rPr lang="en-US"/>
              <a:t>6 hour downtime</a:t>
            </a:r>
          </a:p>
          <a:p>
            <a:pPr lvl="1"/>
            <a:r>
              <a:rPr lang="en-US"/>
              <a:t>80,000 requests backlogged</a:t>
            </a:r>
          </a:p>
          <a:p>
            <a:r>
              <a:rPr lang="en-US"/>
              <a:t>Sys admins shut down modem lines</a:t>
            </a:r>
          </a:p>
          <a:p>
            <a:pPr lvl="1"/>
            <a:r>
              <a:rPr lang="en-US"/>
              <a:t>Importers had auto-redial</a:t>
            </a:r>
          </a:p>
          <a:p>
            <a:pPr lvl="1"/>
            <a:r>
              <a:rPr lang="en-US"/>
              <a:t>Each redial counted as new request</a:t>
            </a:r>
          </a:p>
          <a:p>
            <a:r>
              <a:rPr lang="en-US"/>
              <a:t>Customs Service deleted 45,000 import requests</a:t>
            </a:r>
          </a:p>
          <a:p>
            <a:r>
              <a:rPr lang="en-US"/>
              <a:t>Required resubmission from importers</a:t>
            </a:r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1054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 dirty="0"/>
              <a:t>US National Archives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97262"/>
            <a:ext cx="9144000" cy="28273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1999</a:t>
            </a:r>
          </a:p>
          <a:p>
            <a:pPr>
              <a:lnSpc>
                <a:spcPct val="80000"/>
              </a:lnSpc>
            </a:pPr>
            <a:r>
              <a:rPr lang="en-US" dirty="0"/>
              <a:t>System problem wiped 43,000 messages from e-mail system</a:t>
            </a:r>
          </a:p>
          <a:p>
            <a:pPr>
              <a:lnSpc>
                <a:spcPct val="80000"/>
              </a:lnSpc>
            </a:pPr>
            <a:r>
              <a:rPr lang="en-US" dirty="0"/>
              <a:t>But contractor responsible for backups had made no backups</a:t>
            </a:r>
          </a:p>
          <a:p>
            <a:pPr>
              <a:lnSpc>
                <a:spcPct val="80000"/>
              </a:lnSpc>
            </a:pPr>
            <a:r>
              <a:rPr lang="en-US" dirty="0"/>
              <a:t>Someone had also turned off system logging</a:t>
            </a:r>
          </a:p>
          <a:p>
            <a:pPr>
              <a:lnSpc>
                <a:spcPct val="80000"/>
              </a:lnSpc>
            </a:pPr>
            <a:r>
              <a:rPr lang="en-US" dirty="0"/>
              <a:t>Assistant Archivist said, “Safest way to save important messages is to print them out.”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90600"/>
            <a:ext cx="614536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dirty="0"/>
              <a:t>MIT “Cheating Scandal”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2000-03</a:t>
            </a:r>
          </a:p>
          <a:p>
            <a:r>
              <a:rPr lang="en-US" dirty="0"/>
              <a:t>Boston Globe reported “cheating scandal”</a:t>
            </a:r>
          </a:p>
          <a:p>
            <a:pPr lvl="1"/>
            <a:r>
              <a:rPr lang="en-US" dirty="0"/>
              <a:t>22 students in cell bio class had wrong grades</a:t>
            </a:r>
          </a:p>
          <a:p>
            <a:r>
              <a:rPr lang="en-US" dirty="0"/>
              <a:t>Turned out a grad student had sorted the names but not included the grades. . . .</a:t>
            </a:r>
          </a:p>
          <a:p>
            <a:r>
              <a:rPr lang="en-US" i="1" dirty="0"/>
              <a:t>No backups,</a:t>
            </a:r>
            <a:r>
              <a:rPr lang="en-US" dirty="0"/>
              <a:t> so no records of correct grades</a:t>
            </a:r>
          </a:p>
          <a:p>
            <a:r>
              <a:rPr lang="en-US" dirty="0"/>
              <a:t>No logs, no tracking, no </a:t>
            </a:r>
            <a:r>
              <a:rPr lang="en-US" i="1" dirty="0"/>
              <a:t>nothing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/>
          <p:cNvPicPr>
            <a:picLocks noChangeAspect="1" noChangeArrowheads="1"/>
          </p:cNvPicPr>
          <p:nvPr/>
        </p:nvPicPr>
        <p:blipFill>
          <a:blip r:embed="rId3" cstate="print">
            <a:lum bright="8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the Vice President of the USA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1998-04</a:t>
            </a:r>
          </a:p>
          <a:p>
            <a:pPr lvl="1"/>
            <a:r>
              <a:rPr lang="en-US"/>
              <a:t>Migrated e-mail server to Windows NT4</a:t>
            </a:r>
          </a:p>
          <a:p>
            <a:pPr lvl="1"/>
            <a:r>
              <a:rPr lang="en-US"/>
              <a:t>Moved e-mail files to a new partition</a:t>
            </a:r>
          </a:p>
          <a:p>
            <a:pPr lvl="1"/>
            <a:r>
              <a:rPr lang="en-US"/>
              <a:t>Forgot to include that partition in backup schedule</a:t>
            </a:r>
          </a:p>
          <a:p>
            <a:r>
              <a:rPr lang="en-US"/>
              <a:t>1999-05</a:t>
            </a:r>
          </a:p>
          <a:p>
            <a:pPr lvl="1"/>
            <a:r>
              <a:rPr lang="en-US"/>
              <a:t>Staffers discovered zero backups for e-mail for over a year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Macomb County (Michigan) Sheriff’s Dept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2002-05:  RISKS 22.08</a:t>
            </a:r>
          </a:p>
          <a:p>
            <a:r>
              <a:rPr lang="en-US" dirty="0"/>
              <a:t>Lost 50,000 photos of criminals</a:t>
            </a:r>
          </a:p>
          <a:p>
            <a:pPr lvl="1"/>
            <a:r>
              <a:rPr lang="en-US" dirty="0"/>
              <a:t>Hard drive crashed</a:t>
            </a:r>
          </a:p>
          <a:p>
            <a:r>
              <a:rPr lang="en-US" dirty="0"/>
              <a:t>Had some pictures printed out as backups</a:t>
            </a:r>
          </a:p>
          <a:p>
            <a:r>
              <a:rPr lang="en-US" dirty="0"/>
              <a:t>But had made no electronic backups at all on any medium</a:t>
            </a:r>
          </a:p>
        </p:txBody>
      </p:sp>
      <p:grpSp>
        <p:nvGrpSpPr>
          <p:cNvPr id="1019916" name="Group 12"/>
          <p:cNvGrpSpPr>
            <a:grpSpLocks/>
          </p:cNvGrpSpPr>
          <p:nvPr/>
        </p:nvGrpSpPr>
        <p:grpSpPr bwMode="auto">
          <a:xfrm>
            <a:off x="1543050" y="4343400"/>
            <a:ext cx="6056313" cy="2514600"/>
            <a:chOff x="1321" y="2736"/>
            <a:chExt cx="3815" cy="1584"/>
          </a:xfrm>
        </p:grpSpPr>
        <p:pic>
          <p:nvPicPr>
            <p:cNvPr id="10199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8000"/>
            <a:stretch>
              <a:fillRect/>
            </a:stretch>
          </p:blipFill>
          <p:spPr bwMode="auto">
            <a:xfrm>
              <a:off x="1329" y="2736"/>
              <a:ext cx="951" cy="1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1990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2736"/>
              <a:ext cx="931" cy="1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19910" name="Text Box 6"/>
            <p:cNvSpPr txBox="1">
              <a:spLocks noChangeArrowheads="1"/>
            </p:cNvSpPr>
            <p:nvPr/>
          </p:nvSpPr>
          <p:spPr bwMode="auto">
            <a:xfrm>
              <a:off x="2256" y="3994"/>
              <a:ext cx="916" cy="32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J. L. Parson</a:t>
              </a:r>
              <a:br>
                <a:rPr lang="en-US" sz="1400" dirty="0"/>
              </a:br>
              <a:r>
                <a:rPr lang="en-US" sz="1400" dirty="0"/>
                <a:t>W32.Blaster.B</a:t>
              </a:r>
            </a:p>
          </p:txBody>
        </p:sp>
        <p:sp>
          <p:nvSpPr>
            <p:cNvPr id="1019911" name="Text Box 7"/>
            <p:cNvSpPr txBox="1">
              <a:spLocks noChangeArrowheads="1"/>
            </p:cNvSpPr>
            <p:nvPr/>
          </p:nvSpPr>
          <p:spPr bwMode="auto">
            <a:xfrm>
              <a:off x="1321" y="3994"/>
              <a:ext cx="935" cy="32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D. L. Smith</a:t>
              </a:r>
              <a:br>
                <a:rPr lang="en-US" sz="1400" dirty="0"/>
              </a:br>
              <a:r>
                <a:rPr lang="en-US" sz="1400" dirty="0"/>
                <a:t>MELISSA</a:t>
              </a:r>
            </a:p>
          </p:txBody>
        </p:sp>
        <p:pic>
          <p:nvPicPr>
            <p:cNvPr id="101991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2736"/>
              <a:ext cx="835" cy="1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19913" name="Text Box 9"/>
            <p:cNvSpPr txBox="1">
              <a:spLocks noChangeArrowheads="1"/>
            </p:cNvSpPr>
            <p:nvPr/>
          </p:nvSpPr>
          <p:spPr bwMode="auto">
            <a:xfrm>
              <a:off x="3126" y="3994"/>
              <a:ext cx="954" cy="32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R. E. Rutkowski</a:t>
              </a:r>
              <a:br>
                <a:rPr lang="en-US" sz="1400"/>
              </a:br>
              <a:r>
                <a:rPr lang="en-US" sz="1400"/>
                <a:t>Ur-spammer</a:t>
              </a:r>
            </a:p>
          </p:txBody>
        </p:sp>
        <p:pic>
          <p:nvPicPr>
            <p:cNvPr id="101991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4" y="2740"/>
              <a:ext cx="1121" cy="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19915" name="Text Box 11"/>
            <p:cNvSpPr txBox="1">
              <a:spLocks noChangeArrowheads="1"/>
            </p:cNvSpPr>
            <p:nvPr/>
          </p:nvSpPr>
          <p:spPr bwMode="auto">
            <a:xfrm>
              <a:off x="4080" y="3994"/>
              <a:ext cx="1056" cy="32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T. C. Cowles</a:t>
              </a:r>
              <a:br>
                <a:rPr lang="en-US" sz="1400"/>
              </a:br>
              <a:r>
                <a:rPr lang="en-US" sz="1400"/>
                <a:t>Ur-spammer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Electronic Voting Machines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2004 election period saw growing concern about electronic voting machines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Entirely proprietary (secret) code</a:t>
            </a:r>
          </a:p>
          <a:p>
            <a:pPr>
              <a:lnSpc>
                <a:spcPct val="80000"/>
              </a:lnSpc>
            </a:pPr>
            <a:r>
              <a:rPr lang="en-US" dirty="0"/>
              <a:t>Most had no audit trail of any kind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Trust the electronic counts without </a:t>
            </a:r>
            <a:br>
              <a:rPr lang="en-US" dirty="0"/>
            </a:br>
            <a:r>
              <a:rPr lang="en-US" dirty="0"/>
              <a:t>means of verification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Documented cases of votes being </a:t>
            </a:r>
            <a:br>
              <a:rPr lang="en-US" dirty="0"/>
            </a:br>
            <a:r>
              <a:rPr lang="en-US" dirty="0"/>
              <a:t>switched to opposite party</a:t>
            </a:r>
          </a:p>
          <a:p>
            <a:pPr>
              <a:lnSpc>
                <a:spcPct val="80000"/>
              </a:lnSpc>
            </a:pPr>
            <a:r>
              <a:rPr lang="en-US" dirty="0"/>
              <a:t>Demands growing for paper trail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Print ticket to allow user to see vote </a:t>
            </a:r>
            <a:br>
              <a:rPr lang="en-US" dirty="0"/>
            </a:br>
            <a:r>
              <a:rPr lang="en-US" dirty="0"/>
              <a:t>supposedly registered by machine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Place tickets in ballot box as </a:t>
            </a:r>
            <a:br>
              <a:rPr lang="en-US" dirty="0"/>
            </a:br>
            <a:r>
              <a:rPr lang="en-US" dirty="0"/>
              <a:t>backup measure in case of recount</a:t>
            </a:r>
          </a:p>
        </p:txBody>
      </p:sp>
      <p:grpSp>
        <p:nvGrpSpPr>
          <p:cNvPr id="1020935" name="Group 7"/>
          <p:cNvGrpSpPr>
            <a:grpSpLocks/>
          </p:cNvGrpSpPr>
          <p:nvPr/>
        </p:nvGrpSpPr>
        <p:grpSpPr bwMode="auto">
          <a:xfrm>
            <a:off x="6089686" y="1219200"/>
            <a:ext cx="2790825" cy="4648200"/>
            <a:chOff x="4320" y="2188"/>
            <a:chExt cx="1326" cy="2535"/>
          </a:xfrm>
        </p:grpSpPr>
        <p:pic>
          <p:nvPicPr>
            <p:cNvPr id="102093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" y="2188"/>
              <a:ext cx="1326" cy="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09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0" y="2736"/>
              <a:ext cx="1326" cy="5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093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r="84961"/>
            <a:stretch>
              <a:fillRect/>
            </a:stretch>
          </p:blipFill>
          <p:spPr bwMode="auto">
            <a:xfrm>
              <a:off x="4320" y="3264"/>
              <a:ext cx="1323" cy="14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001000" cy="5181600"/>
          </a:xfrm>
        </p:spPr>
        <p:txBody>
          <a:bodyPr/>
          <a:lstStyle/>
          <a:p>
            <a:r>
              <a:rPr lang="en-US" dirty="0"/>
              <a:t>Backups – copies of data files or records</a:t>
            </a:r>
          </a:p>
          <a:p>
            <a:pPr lvl="1"/>
            <a:r>
              <a:rPr lang="en-US" i="1" dirty="0"/>
              <a:t>Should be</a:t>
            </a:r>
            <a:r>
              <a:rPr lang="en-US" dirty="0"/>
              <a:t> on different device</a:t>
            </a:r>
          </a:p>
          <a:p>
            <a:pPr lvl="2"/>
            <a:r>
              <a:rPr lang="en-US" dirty="0"/>
              <a:t>Tape, hard disk, CD, DVD…</a:t>
            </a:r>
          </a:p>
          <a:p>
            <a:pPr lvl="1"/>
            <a:r>
              <a:rPr lang="en-US" i="1" dirty="0"/>
              <a:t>May</a:t>
            </a:r>
            <a:r>
              <a:rPr lang="en-US" dirty="0"/>
              <a:t> be on same disk (*.</a:t>
            </a:r>
            <a:r>
              <a:rPr lang="en-US" dirty="0" err="1"/>
              <a:t>wbk</a:t>
            </a:r>
            <a:r>
              <a:rPr lang="en-US" dirty="0"/>
              <a:t>, *.</a:t>
            </a:r>
            <a:r>
              <a:rPr lang="en-US" dirty="0" err="1"/>
              <a:t>bak</a:t>
            </a:r>
            <a:r>
              <a:rPr lang="en-US" dirty="0"/>
              <a:t> etc.)</a:t>
            </a:r>
          </a:p>
          <a:p>
            <a:r>
              <a:rPr lang="en-US" dirty="0"/>
              <a:t>Units &amp; abbreviations</a:t>
            </a:r>
          </a:p>
          <a:p>
            <a:pPr lvl="1"/>
            <a:r>
              <a:rPr lang="en-US" dirty="0">
                <a:cs typeface="Times New Roman" charset="0"/>
              </a:rPr>
              <a:t>KB = kilobyte = 1024 bytes (characters)</a:t>
            </a:r>
          </a:p>
          <a:p>
            <a:pPr lvl="1"/>
            <a:r>
              <a:rPr lang="en-US" dirty="0">
                <a:cs typeface="Times New Roman" charset="0"/>
              </a:rPr>
              <a:t>MB = megabyte = 1024 KB = 1,048,576 bytes</a:t>
            </a:r>
          </a:p>
          <a:p>
            <a:pPr lvl="1"/>
            <a:r>
              <a:rPr lang="en-US" dirty="0">
                <a:cs typeface="Times New Roman" charset="0"/>
              </a:rPr>
              <a:t>GB = gigabyte = 1024 MB = 1,073,741,824 bytes</a:t>
            </a:r>
          </a:p>
          <a:p>
            <a:pPr lvl="1"/>
            <a:r>
              <a:rPr lang="en-US" dirty="0">
                <a:cs typeface="Times New Roman" charset="0"/>
              </a:rPr>
              <a:t>TB = terabyte = 1024 GB = 1,099,511,627,776 bytes</a:t>
            </a:r>
          </a:p>
          <a:p>
            <a:pPr lvl="1"/>
            <a:r>
              <a:rPr lang="en-US" dirty="0">
                <a:cs typeface="Times New Roman" charset="0"/>
              </a:rPr>
              <a:t>PB = petabytes = 1024 TB = 1.126 E15 bytes</a:t>
            </a:r>
          </a:p>
          <a:p>
            <a:pPr lvl="1"/>
            <a:r>
              <a:rPr lang="en-US" dirty="0">
                <a:cs typeface="Times New Roman" charset="0"/>
              </a:rPr>
              <a:t>EB = </a:t>
            </a:r>
            <a:r>
              <a:rPr lang="en-US" dirty="0" err="1">
                <a:cs typeface="Times New Roman" charset="0"/>
              </a:rPr>
              <a:t>exabytes</a:t>
            </a:r>
            <a:r>
              <a:rPr lang="en-US" dirty="0">
                <a:cs typeface="Times New Roman" charset="0"/>
              </a:rPr>
              <a:t> = 1.153 E18 bytes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6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736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63" y="0"/>
            <a:ext cx="7162800" cy="1143000"/>
          </a:xfrm>
        </p:spPr>
        <p:txBody>
          <a:bodyPr/>
          <a:lstStyle/>
          <a:p>
            <a:r>
              <a:rPr lang="en-US" dirty="0"/>
              <a:t>Needs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06" y="990600"/>
            <a:ext cx="4038600" cy="5638800"/>
          </a:xfrm>
        </p:spPr>
        <p:txBody>
          <a:bodyPr/>
          <a:lstStyle/>
          <a:p>
            <a:r>
              <a:rPr lang="en-US" sz="2000" dirty="0"/>
              <a:t>Provide valid information in case of data corruption or loss</a:t>
            </a:r>
          </a:p>
          <a:p>
            <a:r>
              <a:rPr lang="en-US" sz="2000" dirty="0">
                <a:cs typeface="Times New Roman" charset="0"/>
              </a:rPr>
              <a:t>Satisfy legal requirements for access to storable data, as for audit purposes;</a:t>
            </a:r>
          </a:p>
          <a:p>
            <a:r>
              <a:rPr lang="en-US" sz="2000" dirty="0">
                <a:cs typeface="Times New Roman" charset="0"/>
              </a:rPr>
              <a:t>In forensic examination of data to recognize and characterize a crime, and to identify suspects;</a:t>
            </a:r>
          </a:p>
          <a:p>
            <a:r>
              <a:rPr lang="en-US" sz="2000" dirty="0">
                <a:cs typeface="Times New Roman" charset="0"/>
              </a:rPr>
              <a:t>For statistical purposes in research;</a:t>
            </a:r>
          </a:p>
          <a:p>
            <a:r>
              <a:rPr lang="en-US" sz="2000" dirty="0">
                <a:cs typeface="Times New Roman" charset="0"/>
              </a:rPr>
              <a:t>To satisfy requirements of due care and diligence in safeguarding corporate assets;</a:t>
            </a:r>
          </a:p>
          <a:p>
            <a:r>
              <a:rPr lang="en-US" sz="2000" dirty="0">
                <a:cs typeface="Times New Roman" charset="0"/>
              </a:rPr>
              <a:t>To meet unforeseen requirements.</a:t>
            </a:r>
            <a:r>
              <a:rPr lang="en-US" sz="2000" dirty="0"/>
              <a:t> </a:t>
            </a:r>
          </a:p>
        </p:txBody>
      </p:sp>
      <p:pic>
        <p:nvPicPr>
          <p:cNvPr id="9748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897" y="1219200"/>
            <a:ext cx="4854465" cy="469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Media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2793899" cy="4433284"/>
          </a:xfrm>
        </p:spPr>
        <p:txBody>
          <a:bodyPr/>
          <a:lstStyle/>
          <a:p>
            <a:r>
              <a:rPr lang="en-US" sz="1600" dirty="0"/>
              <a:t>Following slides are built using information and images from the </a:t>
            </a:r>
          </a:p>
          <a:p>
            <a:pPr>
              <a:buFont typeface="Wingdings" pitchFamily="2" charset="2"/>
              <a:buNone/>
            </a:pPr>
            <a:r>
              <a:rPr lang="en-US" sz="1600" i="1" dirty="0"/>
              <a:t>	Computer Desktop Encyclopedia v 26.1b</a:t>
            </a:r>
            <a:r>
              <a:rPr lang="en-US" sz="1600" dirty="0"/>
              <a:t>.</a:t>
            </a:r>
          </a:p>
          <a:p>
            <a:r>
              <a:rPr lang="en-US" sz="1600" dirty="0"/>
              <a:t>Copyright © 2013 Computer Language Corp.  All rights reserved.  </a:t>
            </a:r>
          </a:p>
          <a:p>
            <a:r>
              <a:rPr lang="en-US" sz="1600" dirty="0"/>
              <a:t>Used with permission.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99" y="-3464"/>
            <a:ext cx="6121502" cy="68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8153400" cy="11430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7177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153400" cy="5181600"/>
          </a:xfrm>
        </p:spPr>
        <p:txBody>
          <a:bodyPr/>
          <a:lstStyle/>
          <a:p>
            <a:r>
              <a:rPr lang="en-US" dirty="0"/>
              <a:t>Backup Bloopers</a:t>
            </a:r>
          </a:p>
          <a:p>
            <a:r>
              <a:rPr lang="en-US" dirty="0"/>
              <a:t>Definitions and Needs</a:t>
            </a:r>
          </a:p>
          <a:p>
            <a:r>
              <a:rPr lang="en-US" dirty="0"/>
              <a:t>Strategies</a:t>
            </a:r>
          </a:p>
          <a:p>
            <a:r>
              <a:rPr lang="en-US" dirty="0"/>
              <a:t>Archives, Maintenance</a:t>
            </a:r>
            <a:br>
              <a:rPr lang="en-US" dirty="0"/>
            </a:br>
            <a:r>
              <a:rPr lang="en-US" dirty="0"/>
              <a:t>and Retention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Disposal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Optimizing Frequency</a:t>
            </a:r>
          </a:p>
        </p:txBody>
      </p:sp>
      <p:pic>
        <p:nvPicPr>
          <p:cNvPr id="971782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5198088" cy="370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19400" cy="1371600"/>
          </a:xfrm>
        </p:spPr>
        <p:txBody>
          <a:bodyPr/>
          <a:lstStyle/>
          <a:p>
            <a:r>
              <a:rPr lang="en-US" dirty="0"/>
              <a:t>Mag Tape Cartridges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40" y="0"/>
            <a:ext cx="6269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901685"/>
            <a:ext cx="2734740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Capacities range from a few GB to 100 GB per unit (2013) 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 dirty="0"/>
              <a:t>Tape Libraries (PB total)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15207"/>
            <a:ext cx="7620000" cy="604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57890"/>
            <a:ext cx="8798114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/>
              <a:t>From CDE; courtesy Iomega Corporation and Storage Technology Corporation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 (compact disk) </a:t>
            </a:r>
          </a:p>
          <a:p>
            <a:pPr lvl="1"/>
            <a:r>
              <a:rPr lang="en-US" dirty="0"/>
              <a:t>650 MB capacity</a:t>
            </a:r>
          </a:p>
          <a:p>
            <a:pPr lvl="1"/>
            <a:r>
              <a:rPr lang="en-US" dirty="0"/>
              <a:t>~3 Mbps transfer rate</a:t>
            </a:r>
          </a:p>
          <a:p>
            <a:r>
              <a:rPr lang="en-US" dirty="0"/>
              <a:t>DVD (“digital videodisk” </a:t>
            </a:r>
            <a:r>
              <a:rPr lang="en-US" dirty="0">
                <a:sym typeface="Symbol"/>
              </a:rPr>
              <a:t> </a:t>
            </a:r>
            <a:r>
              <a:rPr lang="en-US" dirty="0"/>
              <a:t>“digital versatile disk” </a:t>
            </a:r>
            <a:r>
              <a:rPr lang="en-US" dirty="0">
                <a:sym typeface="Symbol"/>
              </a:rPr>
              <a:t> “DVD”</a:t>
            </a:r>
          </a:p>
          <a:p>
            <a:pPr lvl="1"/>
            <a:r>
              <a:rPr lang="en-US" dirty="0">
                <a:sym typeface="Symbol"/>
              </a:rPr>
              <a:t>4.7 GB single-side single-layer</a:t>
            </a:r>
          </a:p>
          <a:p>
            <a:pPr lvl="1"/>
            <a:r>
              <a:rPr lang="en-US" dirty="0">
                <a:sym typeface="Symbol"/>
              </a:rPr>
              <a:t>8.5 GB single-side double-layer</a:t>
            </a:r>
          </a:p>
          <a:p>
            <a:pPr lvl="1"/>
            <a:r>
              <a:rPr lang="en-US" dirty="0">
                <a:sym typeface="Symbol"/>
              </a:rPr>
              <a:t>9.4 GB double-sided single-layer</a:t>
            </a:r>
          </a:p>
          <a:p>
            <a:pPr lvl="1"/>
            <a:r>
              <a:rPr lang="en-US" dirty="0">
                <a:sym typeface="Symbol"/>
              </a:rPr>
              <a:t>17 GB double-sided double-layer</a:t>
            </a:r>
          </a:p>
          <a:p>
            <a:pPr lvl="1"/>
            <a:r>
              <a:rPr lang="en-US" dirty="0">
                <a:sym typeface="Symbol"/>
              </a:rPr>
              <a:t>Transfer rates ~200 Mbps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638425" cy="2638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DVD Types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/>
              <a:t>Standards from the DVD Forum</a:t>
            </a:r>
          </a:p>
          <a:p>
            <a:r>
              <a:rPr lang="en-US"/>
              <a:t>DVD-R:  DVD-Recordable</a:t>
            </a:r>
          </a:p>
          <a:p>
            <a:pPr lvl="1"/>
            <a:r>
              <a:rPr lang="en-US"/>
              <a:t>Write-once, read-many </a:t>
            </a:r>
          </a:p>
          <a:p>
            <a:pPr lvl="1"/>
            <a:r>
              <a:rPr lang="en-US"/>
              <a:t>“DVD-dash-R” or “DVD-minus-R”</a:t>
            </a:r>
          </a:p>
          <a:p>
            <a:pPr lvl="1"/>
            <a:r>
              <a:rPr lang="en-US"/>
              <a:t>4.7 GB standard</a:t>
            </a:r>
          </a:p>
          <a:p>
            <a:r>
              <a:rPr lang="en-US"/>
              <a:t>DVD-RW:  DVD-Read-Write</a:t>
            </a:r>
          </a:p>
          <a:p>
            <a:pPr lvl="1"/>
            <a:r>
              <a:rPr lang="en-US"/>
              <a:t>Write many, read many</a:t>
            </a:r>
          </a:p>
          <a:p>
            <a:pPr lvl="1"/>
            <a:r>
              <a:rPr lang="en-US"/>
              <a:t>“DVD-dash-RW” or “DVD-minus-RW”</a:t>
            </a:r>
          </a:p>
          <a:p>
            <a:pPr lvl="1"/>
            <a:r>
              <a:rPr lang="en-US"/>
              <a:t>4.7 GB standard</a:t>
            </a:r>
          </a:p>
          <a:p>
            <a:pPr lvl="1"/>
            <a:r>
              <a:rPr lang="en-US"/>
              <a:t>Rewrite 1,000 times</a:t>
            </a:r>
          </a:p>
        </p:txBody>
      </p:sp>
      <p:pic>
        <p:nvPicPr>
          <p:cNvPr id="1033221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3409"/>
          <a:stretch/>
        </p:blipFill>
        <p:spPr bwMode="auto">
          <a:xfrm>
            <a:off x="5943600" y="304800"/>
            <a:ext cx="2428875" cy="2430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DVD Types (cont’d)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Standards from the DVD+RW Alliance</a:t>
            </a:r>
          </a:p>
          <a:p>
            <a:r>
              <a:rPr lang="en-US" dirty="0"/>
              <a:t>DVD+R:  </a:t>
            </a:r>
            <a:r>
              <a:rPr lang="en-US" dirty="0" err="1"/>
              <a:t>DVD+Recordable</a:t>
            </a:r>
            <a:endParaRPr lang="en-US" dirty="0"/>
          </a:p>
          <a:p>
            <a:pPr lvl="1"/>
            <a:r>
              <a:rPr lang="en-US" dirty="0"/>
              <a:t>Write-once, read many</a:t>
            </a:r>
          </a:p>
          <a:p>
            <a:pPr lvl="1"/>
            <a:r>
              <a:rPr lang="en-US" dirty="0"/>
              <a:t>4.7 GB</a:t>
            </a:r>
          </a:p>
          <a:p>
            <a:r>
              <a:rPr lang="en-US" dirty="0"/>
              <a:t>DVD+RW:  </a:t>
            </a:r>
            <a:r>
              <a:rPr lang="en-US" dirty="0" err="1"/>
              <a:t>RVD+ReadWrite</a:t>
            </a:r>
            <a:endParaRPr lang="en-US" dirty="0"/>
          </a:p>
          <a:p>
            <a:pPr lvl="1"/>
            <a:r>
              <a:rPr lang="en-US" dirty="0"/>
              <a:t>Write many, read many</a:t>
            </a:r>
          </a:p>
          <a:p>
            <a:pPr lvl="1"/>
            <a:r>
              <a:rPr lang="en-US" dirty="0"/>
              <a:t>4.7 GB</a:t>
            </a:r>
          </a:p>
          <a:p>
            <a:pPr lvl="1"/>
            <a:r>
              <a:rPr lang="en-US" dirty="0"/>
              <a:t>Supports CAV recording format especially good for data random access</a:t>
            </a:r>
          </a:p>
          <a:p>
            <a:pPr lvl="1"/>
            <a:r>
              <a:rPr lang="en-US" dirty="0"/>
              <a:t>DVD+RW drives typically read DVD-R media as well</a:t>
            </a:r>
          </a:p>
        </p:txBody>
      </p:sp>
      <p:pic>
        <p:nvPicPr>
          <p:cNvPr id="1037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09800"/>
            <a:ext cx="2438400" cy="2438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Blu</a:t>
            </a:r>
            <a:r>
              <a:rPr lang="en-US" dirty="0"/>
              <a:t>-ray Disks</a:t>
            </a:r>
            <a:r>
              <a:rPr lang="en-US" baseline="0" dirty="0"/>
              <a:t> for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153400" cy="5181600"/>
          </a:xfrm>
        </p:spPr>
        <p:txBody>
          <a:bodyPr/>
          <a:lstStyle/>
          <a:p>
            <a:r>
              <a:rPr lang="en-US" dirty="0"/>
              <a:t>Developed in 2002 by Sony, Hitachi, Philips…</a:t>
            </a:r>
          </a:p>
          <a:p>
            <a:pPr lvl="1"/>
            <a:r>
              <a:rPr lang="en-US" dirty="0"/>
              <a:t>Same size as CDs and DVDs</a:t>
            </a:r>
          </a:p>
          <a:p>
            <a:pPr lvl="1"/>
            <a:r>
              <a:rPr lang="en-US" dirty="0"/>
              <a:t>Single-layer: 25 GB</a:t>
            </a:r>
          </a:p>
          <a:p>
            <a:pPr lvl="1"/>
            <a:r>
              <a:rPr lang="en-US" dirty="0"/>
              <a:t>Dual-layer: 50 GB</a:t>
            </a:r>
          </a:p>
          <a:p>
            <a:r>
              <a:rPr lang="en-US" dirty="0" err="1"/>
              <a:t>Blu</a:t>
            </a:r>
            <a:r>
              <a:rPr lang="en-US" dirty="0"/>
              <a:t>-ray Burners</a:t>
            </a:r>
          </a:p>
          <a:p>
            <a:pPr lvl="1"/>
            <a:r>
              <a:rPr lang="en-US" dirty="0"/>
              <a:t>Internal</a:t>
            </a:r>
          </a:p>
          <a:p>
            <a:pPr lvl="1"/>
            <a:r>
              <a:rPr lang="en-US" dirty="0"/>
              <a:t>External</a:t>
            </a:r>
          </a:p>
          <a:p>
            <a:pPr lvl="1"/>
            <a:r>
              <a:rPr lang="en-US" dirty="0"/>
              <a:t>In 2013, about $60</a:t>
            </a:r>
          </a:p>
          <a:p>
            <a:r>
              <a:rPr lang="en-US" dirty="0" err="1"/>
              <a:t>Blu</a:t>
            </a:r>
            <a:r>
              <a:rPr lang="en-US" dirty="0"/>
              <a:t>-ray software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WinDVD, </a:t>
            </a:r>
            <a:r>
              <a:rPr lang="en-US" i="1" dirty="0" err="1"/>
              <a:t>PowerDVD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Handy Backup</a:t>
            </a:r>
          </a:p>
          <a:p>
            <a:pPr lvl="1"/>
            <a:r>
              <a:rPr lang="en-US" dirty="0"/>
              <a:t>25 - 128 GB/disk depending on layers (1, 2, 3, 4)</a:t>
            </a:r>
          </a:p>
          <a:p>
            <a:pPr lvl="1"/>
            <a:r>
              <a:rPr lang="en-US" dirty="0"/>
              <a:t>Speeds up to ~288 Mbps (may increase in future)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52600"/>
            <a:ext cx="39624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11"/>
            <a:ext cx="8153400" cy="1143000"/>
          </a:xfrm>
        </p:spPr>
        <p:txBody>
          <a:bodyPr/>
          <a:lstStyle/>
          <a:p>
            <a:r>
              <a:rPr lang="en-US" dirty="0"/>
              <a:t>Hard Drives for 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7162800" cy="5758190"/>
          </a:xfrm>
        </p:spPr>
        <p:txBody>
          <a:bodyPr/>
          <a:lstStyle/>
          <a:p>
            <a:r>
              <a:rPr lang="en-US" dirty="0"/>
              <a:t>For consumers: small external drives</a:t>
            </a:r>
          </a:p>
          <a:p>
            <a:r>
              <a:rPr lang="en-US" dirty="0"/>
              <a:t>USB 2.0/3.0, </a:t>
            </a:r>
            <a:r>
              <a:rPr lang="en-US" dirty="0" err="1"/>
              <a:t>Firewire</a:t>
            </a:r>
            <a:endParaRPr lang="en-US" dirty="0"/>
          </a:p>
          <a:p>
            <a:pPr lvl="1"/>
            <a:r>
              <a:rPr lang="en-US" dirty="0"/>
              <a:t>Maxtor, Seagate, Western Digital, ….</a:t>
            </a:r>
          </a:p>
          <a:p>
            <a:pPr lvl="1"/>
            <a:r>
              <a:rPr lang="en-US" dirty="0"/>
              <a:t>In</a:t>
            </a:r>
            <a:r>
              <a:rPr lang="en-US" baseline="0" dirty="0"/>
              <a:t> Mar 2014, ~$30/TB for 3 TB drive</a:t>
            </a:r>
          </a:p>
          <a:p>
            <a:r>
              <a:rPr lang="en-US" dirty="0"/>
              <a:t>For corporate servers</a:t>
            </a:r>
          </a:p>
          <a:p>
            <a:pPr lvl="1"/>
            <a:r>
              <a:rPr lang="en-US" baseline="0" dirty="0"/>
              <a:t>Network Attached Storage (NAS)</a:t>
            </a:r>
          </a:p>
          <a:p>
            <a:pPr lvl="1"/>
            <a:r>
              <a:rPr lang="en-US" baseline="0" dirty="0"/>
              <a:t>More expensive (2-10x)</a:t>
            </a:r>
          </a:p>
          <a:p>
            <a:pPr lvl="1"/>
            <a:r>
              <a:rPr lang="en-US" dirty="0"/>
              <a:t>Fail-safe engineering</a:t>
            </a:r>
          </a:p>
          <a:p>
            <a:pPr lvl="1"/>
            <a:r>
              <a:rPr lang="en-US" baseline="0" dirty="0"/>
              <a:t>RAID</a:t>
            </a:r>
            <a:r>
              <a:rPr lang="en-US" dirty="0"/>
              <a:t> technology</a:t>
            </a:r>
          </a:p>
          <a:p>
            <a:pPr lvl="1"/>
            <a:r>
              <a:rPr lang="en-US" dirty="0"/>
              <a:t>Specialized processors</a:t>
            </a:r>
          </a:p>
          <a:p>
            <a:pPr lvl="1"/>
            <a:r>
              <a:rPr lang="en-US" baseline="0" dirty="0"/>
              <a:t>Rack-mounted or standalone</a:t>
            </a:r>
          </a:p>
          <a:p>
            <a:pPr lvl="1"/>
            <a:r>
              <a:rPr lang="en-US" dirty="0"/>
              <a:t>Install disk drives to suit</a:t>
            </a:r>
          </a:p>
          <a:p>
            <a:r>
              <a:rPr lang="en-US" dirty="0"/>
              <a:t>Transfer rates ~3Gbps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27111"/>
          <a:stretch/>
        </p:blipFill>
        <p:spPr bwMode="auto">
          <a:xfrm>
            <a:off x="6172200" y="228600"/>
            <a:ext cx="1358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1400" y="1282700"/>
            <a:ext cx="1667443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WD </a:t>
            </a:r>
            <a:r>
              <a:rPr lang="en-US" sz="1400" dirty="0" err="1"/>
              <a:t>MyBook</a:t>
            </a:r>
            <a:r>
              <a:rPr lang="en-US" sz="1400" dirty="0"/>
              <a:t> 3 TB</a:t>
            </a:r>
          </a:p>
          <a:p>
            <a:pPr algn="ctr"/>
            <a:r>
              <a:rPr lang="en-US" sz="1400" dirty="0"/>
              <a:t>$125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/>
          <a:stretch/>
        </p:blipFill>
        <p:spPr bwMode="auto">
          <a:xfrm>
            <a:off x="5486400" y="3200399"/>
            <a:ext cx="3440888" cy="34854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3723619"/>
            <a:ext cx="1691489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Synology</a:t>
            </a:r>
            <a:r>
              <a:rPr lang="en-US" sz="1400" dirty="0"/>
              <a:t> DS412+</a:t>
            </a:r>
            <a:br>
              <a:rPr lang="en-US" sz="1400" dirty="0"/>
            </a:br>
            <a:r>
              <a:rPr lang="en-US" sz="1400" dirty="0"/>
              <a:t>$1159 for 16 TB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NAS Options (1)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1000497"/>
            <a:ext cx="8905875" cy="57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7336" y="1948059"/>
            <a:ext cx="5695213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hlinkClick r:id="rId4"/>
              </a:rPr>
              <a:t>https://www.synology.com/en-us/support/nas_selector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079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685800"/>
          </a:xfrm>
        </p:spPr>
        <p:txBody>
          <a:bodyPr/>
          <a:lstStyle/>
          <a:p>
            <a:r>
              <a:rPr lang="en-US" dirty="0"/>
              <a:t>Browsing</a:t>
            </a:r>
            <a:r>
              <a:rPr lang="en-US" baseline="0" dirty="0"/>
              <a:t> NAS Options (2)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73571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1828800"/>
            <a:ext cx="8073571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dirty="0"/>
              <a:t>DISKLESS (Mar 2014):  ~$800         ~$1,100        ~$1,200           ~$1,700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1905000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i="1" dirty="0"/>
              <a:t>Mar 2014:</a:t>
            </a:r>
          </a:p>
          <a:p>
            <a:r>
              <a:rPr lang="en-US" sz="1800" i="1" dirty="0"/>
              <a:t>5TB hard disks cost ~500 each</a:t>
            </a:r>
          </a:p>
        </p:txBody>
      </p:sp>
    </p:spTree>
    <p:extLst>
      <p:ext uri="{BB962C8B-B14F-4D97-AF65-F5344CB8AC3E}">
        <p14:creationId xmlns:p14="http://schemas.microsoft.com/office/powerpoint/2010/main" val="2568338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0"/>
            <a:ext cx="2908300" cy="1143000"/>
          </a:xfrm>
        </p:spPr>
        <p:txBody>
          <a:bodyPr/>
          <a:lstStyle/>
          <a:p>
            <a:r>
              <a:rPr lang="en-US" dirty="0"/>
              <a:t>Cloud Backup (1)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3657600" cy="5410200"/>
          </a:xfrm>
        </p:spPr>
        <p:txBody>
          <a:bodyPr/>
          <a:lstStyle/>
          <a:p>
            <a:r>
              <a:rPr lang="en-US" dirty="0"/>
              <a:t>Once connected to ‘Net</a:t>
            </a:r>
          </a:p>
          <a:p>
            <a:pPr lvl="1"/>
            <a:r>
              <a:rPr lang="en-US" dirty="0"/>
              <a:t>Backup from anywhere</a:t>
            </a:r>
          </a:p>
          <a:p>
            <a:pPr lvl="1"/>
            <a:r>
              <a:rPr lang="en-US" dirty="0"/>
              <a:t>Retrieve from anywhere</a:t>
            </a:r>
          </a:p>
          <a:p>
            <a:r>
              <a:rPr lang="en-US" dirty="0"/>
              <a:t>Warnings: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Shared folders may result in accidental deletion or sabotage</a:t>
            </a:r>
          </a:p>
          <a:p>
            <a:pPr lvl="1"/>
            <a:r>
              <a:rPr lang="en-US" dirty="0" err="1"/>
              <a:t>Xfr</a:t>
            </a:r>
            <a:r>
              <a:rPr lang="en-US" dirty="0"/>
              <a:t> rate depends on ‘Net bandwidth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/>
          <a:stretch/>
        </p:blipFill>
        <p:spPr bwMode="auto">
          <a:xfrm>
            <a:off x="3927442" y="0"/>
            <a:ext cx="521655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784723" y="3684799"/>
            <a:ext cx="5885329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u="sng" dirty="0">
                <a:latin typeface="Arial Narrow" pitchFamily="34" charset="0"/>
              </a:rPr>
              <a:t>http://www.thetop10bestonlinebackup.com/cloud-backup</a:t>
            </a:r>
          </a:p>
        </p:txBody>
      </p:sp>
    </p:spTree>
    <p:extLst>
      <p:ext uri="{BB962C8B-B14F-4D97-AF65-F5344CB8AC3E}">
        <p14:creationId xmlns:p14="http://schemas.microsoft.com/office/powerpoint/2010/main" val="23723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Bloopers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 err="1"/>
              <a:t>BerkshireNet</a:t>
            </a:r>
            <a:endParaRPr lang="en-US" sz="2000" dirty="0"/>
          </a:p>
          <a:p>
            <a:r>
              <a:rPr lang="en-US" sz="2000" dirty="0"/>
              <a:t>Margot Kidder</a:t>
            </a:r>
          </a:p>
          <a:p>
            <a:r>
              <a:rPr lang="en-US" sz="2000" dirty="0"/>
              <a:t>Digital Technologies Group</a:t>
            </a:r>
          </a:p>
          <a:p>
            <a:r>
              <a:rPr lang="en-US" sz="2000" dirty="0"/>
              <a:t>Amtrak Reservations</a:t>
            </a:r>
          </a:p>
          <a:p>
            <a:r>
              <a:rPr lang="en-US" sz="2000" dirty="0"/>
              <a:t>Newcastle University Prof</a:t>
            </a:r>
          </a:p>
          <a:p>
            <a:r>
              <a:rPr lang="en-US" sz="2000" dirty="0"/>
              <a:t>Sun Valley Ski Resort</a:t>
            </a:r>
          </a:p>
          <a:p>
            <a:r>
              <a:rPr lang="en-US" sz="2000" dirty="0"/>
              <a:t>Stanford University Grad School of Business</a:t>
            </a:r>
          </a:p>
          <a:p>
            <a:r>
              <a:rPr lang="en-US" sz="2000" dirty="0"/>
              <a:t>McAfee’s </a:t>
            </a:r>
            <a:r>
              <a:rPr lang="en-US" sz="2000" dirty="0" err="1"/>
              <a:t>QuickBackup</a:t>
            </a:r>
            <a:r>
              <a:rPr lang="en-US" sz="2000" dirty="0"/>
              <a:t> 2.04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US Customs</a:t>
            </a:r>
          </a:p>
          <a:p>
            <a:r>
              <a:rPr lang="en-US" sz="2000"/>
              <a:t>US National Archives</a:t>
            </a:r>
          </a:p>
          <a:p>
            <a:r>
              <a:rPr lang="en-US" sz="2000"/>
              <a:t>MIT “Cheating Scandal”</a:t>
            </a:r>
          </a:p>
          <a:p>
            <a:r>
              <a:rPr lang="en-US" sz="2000"/>
              <a:t>Office of the Vice President of the USA</a:t>
            </a:r>
          </a:p>
          <a:p>
            <a:r>
              <a:rPr lang="en-US" sz="2000"/>
              <a:t>Norwegian Banks</a:t>
            </a:r>
          </a:p>
          <a:p>
            <a:r>
              <a:rPr lang="en-US" sz="2000"/>
              <a:t>Swisscom Mobile GSM Network Failure</a:t>
            </a:r>
          </a:p>
          <a:p>
            <a:r>
              <a:rPr lang="en-US" sz="2000"/>
              <a:t>Macomb County (Michigan) Sheriff’s Dept</a:t>
            </a:r>
          </a:p>
          <a:p>
            <a:r>
              <a:rPr lang="en-US" sz="2000"/>
              <a:t>Electronic Voting Machines</a:t>
            </a:r>
          </a:p>
        </p:txBody>
      </p:sp>
      <p:pic>
        <p:nvPicPr>
          <p:cNvPr id="984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280025"/>
            <a:ext cx="1752600" cy="157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r>
              <a:rPr lang="en-US" dirty="0"/>
              <a:t>Cloud</a:t>
            </a:r>
            <a:r>
              <a:rPr lang="en-US" baseline="0" dirty="0"/>
              <a:t> Backup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638800"/>
          </a:xfrm>
        </p:spPr>
        <p:txBody>
          <a:bodyPr/>
          <a:lstStyle/>
          <a:p>
            <a:r>
              <a:rPr lang="en-US" sz="2200" dirty="0"/>
              <a:t>Consider for organizations too</a:t>
            </a:r>
          </a:p>
          <a:p>
            <a:r>
              <a:rPr lang="en-US" sz="2200" dirty="0"/>
              <a:t>See “Why Cloud Backup: Top 10 Reasons”*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Achieve disaster recovery with secure offsite cloud backup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Freedom from manual and complex tape backup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Predictable costs for simpler budgeting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Reliable and guaranteed data recovery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Minimized risks and costs of downtime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Fast data restores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Take advantage of service provider’s expertise and resources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Offload regulatory compliance requirements to service provider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Well-managed cloud more secure than your own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Ease of setup and use, set-and-forget, no training required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6457890"/>
            <a:ext cx="651531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* </a:t>
            </a:r>
            <a:r>
              <a:rPr lang="en-US" dirty="0">
                <a:latin typeface="Arial Narrow" pitchFamily="34" charset="0"/>
                <a:hlinkClick r:id="rId3"/>
              </a:rPr>
              <a:t>http://www.ironmountain.com/arma/docs/top_ten_reasons.pdf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263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Exclusive access</a:t>
            </a:r>
          </a:p>
          <a:p>
            <a:r>
              <a:rPr lang="en-US" dirty="0"/>
              <a:t>Types by coverage</a:t>
            </a:r>
          </a:p>
          <a:p>
            <a:pPr lvl="1"/>
            <a:r>
              <a:rPr lang="en-US" dirty="0"/>
              <a:t>Full</a:t>
            </a:r>
          </a:p>
          <a:p>
            <a:pPr lvl="1"/>
            <a:r>
              <a:rPr lang="en-US" dirty="0"/>
              <a:t>Differential</a:t>
            </a:r>
          </a:p>
          <a:p>
            <a:pPr lvl="1"/>
            <a:r>
              <a:rPr lang="en-US" dirty="0"/>
              <a:t>Incremental</a:t>
            </a:r>
          </a:p>
          <a:p>
            <a:pPr lvl="1"/>
            <a:r>
              <a:rPr lang="en-US" dirty="0"/>
              <a:t>Delta</a:t>
            </a:r>
          </a:p>
          <a:p>
            <a:r>
              <a:rPr lang="en-US" dirty="0"/>
              <a:t>Types by target</a:t>
            </a:r>
          </a:p>
          <a:p>
            <a:pPr lvl="1"/>
            <a:r>
              <a:rPr lang="en-US" dirty="0"/>
              <a:t>System</a:t>
            </a:r>
          </a:p>
          <a:p>
            <a:pPr lvl="1"/>
            <a:r>
              <a:rPr lang="en-US" dirty="0"/>
              <a:t>Application</a:t>
            </a:r>
          </a:p>
          <a:p>
            <a:r>
              <a:rPr lang="en-US" dirty="0"/>
              <a:t>Testing</a:t>
            </a:r>
          </a:p>
        </p:txBody>
      </p:sp>
      <p:sp>
        <p:nvSpPr>
          <p:cNvPr id="976900" name="Text Box 4"/>
          <p:cNvSpPr txBox="1">
            <a:spLocks noChangeArrowheads="1"/>
          </p:cNvSpPr>
          <p:nvPr/>
        </p:nvSpPr>
        <p:spPr bwMode="auto">
          <a:xfrm>
            <a:off x="5105400" y="5638800"/>
            <a:ext cx="3727302" cy="1015663"/>
          </a:xfrm>
          <a:prstGeom prst="rect">
            <a:avLst/>
          </a:prstGeom>
          <a:solidFill>
            <a:srgbClr val="FF5700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WARNING:</a:t>
            </a:r>
          </a:p>
          <a:p>
            <a:r>
              <a:rPr lang="en-US" dirty="0"/>
              <a:t>Always ask for a </a:t>
            </a:r>
            <a:r>
              <a:rPr lang="en-US" i="1" dirty="0"/>
              <a:t>definition</a:t>
            </a:r>
            <a:r>
              <a:rPr lang="en-US" dirty="0"/>
              <a:t> of</a:t>
            </a:r>
          </a:p>
          <a:p>
            <a:r>
              <a:rPr lang="en-US" i="1" dirty="0"/>
              <a:t>“Daily</a:t>
            </a:r>
            <a:r>
              <a:rPr lang="en-US" dirty="0"/>
              <a:t> “or “</a:t>
            </a:r>
            <a:r>
              <a:rPr lang="en-US" i="1" dirty="0"/>
              <a:t>Partial”</a:t>
            </a:r>
            <a:r>
              <a:rPr lang="en-US" dirty="0"/>
              <a:t> BU</a:t>
            </a:r>
          </a:p>
        </p:txBody>
      </p:sp>
      <p:sp>
        <p:nvSpPr>
          <p:cNvPr id="976901" name="AutoShape 5"/>
          <p:cNvSpPr>
            <a:spLocks noChangeArrowheads="1"/>
          </p:cNvSpPr>
          <p:nvPr/>
        </p:nvSpPr>
        <p:spPr bwMode="auto">
          <a:xfrm>
            <a:off x="3733800" y="609600"/>
            <a:ext cx="2667000" cy="762000"/>
          </a:xfrm>
          <a:prstGeom prst="cloudCallout">
            <a:avLst>
              <a:gd name="adj1" fmla="val -95653"/>
              <a:gd name="adj2" fmla="val 224583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Everything</a:t>
            </a:r>
          </a:p>
        </p:txBody>
      </p:sp>
      <p:sp>
        <p:nvSpPr>
          <p:cNvPr id="976902" name="AutoShape 6"/>
          <p:cNvSpPr>
            <a:spLocks noChangeArrowheads="1"/>
          </p:cNvSpPr>
          <p:nvPr/>
        </p:nvSpPr>
        <p:spPr bwMode="auto">
          <a:xfrm>
            <a:off x="5181600" y="1371600"/>
            <a:ext cx="3581400" cy="1295400"/>
          </a:xfrm>
          <a:prstGeom prst="cloudCallout">
            <a:avLst>
              <a:gd name="adj1" fmla="val -98801"/>
              <a:gd name="adj2" fmla="val 85907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Everything changed since the last </a:t>
            </a:r>
            <a:r>
              <a:rPr lang="en-US" i="1"/>
              <a:t>full</a:t>
            </a:r>
            <a:r>
              <a:rPr lang="en-US"/>
              <a:t> BU</a:t>
            </a:r>
          </a:p>
        </p:txBody>
      </p:sp>
      <p:sp>
        <p:nvSpPr>
          <p:cNvPr id="976903" name="AutoShape 7"/>
          <p:cNvSpPr>
            <a:spLocks noChangeArrowheads="1"/>
          </p:cNvSpPr>
          <p:nvPr/>
        </p:nvSpPr>
        <p:spPr bwMode="auto">
          <a:xfrm>
            <a:off x="5181600" y="2743200"/>
            <a:ext cx="3810000" cy="1295400"/>
          </a:xfrm>
          <a:prstGeom prst="cloudCallout">
            <a:avLst>
              <a:gd name="adj1" fmla="val -92042"/>
              <a:gd name="adj2" fmla="val 15931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Everything changed since the </a:t>
            </a:r>
            <a:r>
              <a:rPr lang="en-US" i="1"/>
              <a:t>last BU of any type</a:t>
            </a:r>
          </a:p>
        </p:txBody>
      </p:sp>
      <p:sp>
        <p:nvSpPr>
          <p:cNvPr id="976904" name="AutoShape 8"/>
          <p:cNvSpPr>
            <a:spLocks noChangeArrowheads="1"/>
          </p:cNvSpPr>
          <p:nvPr/>
        </p:nvSpPr>
        <p:spPr bwMode="auto">
          <a:xfrm>
            <a:off x="5257800" y="4114800"/>
            <a:ext cx="3733800" cy="1295400"/>
          </a:xfrm>
          <a:prstGeom prst="cloudCallout">
            <a:avLst>
              <a:gd name="adj1" fmla="val -120069"/>
              <a:gd name="adj2" fmla="val -49634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/>
              <a:t>All the </a:t>
            </a:r>
            <a:r>
              <a:rPr lang="en-US" i="1"/>
              <a:t>records</a:t>
            </a:r>
            <a:r>
              <a:rPr lang="en-US"/>
              <a:t> that have changed since the last BU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0" grpId="0" animBg="1"/>
      <p:bldP spid="976901" grpId="0" animBg="1"/>
      <p:bldP spid="976902" grpId="0" animBg="1"/>
      <p:bldP spid="976903" grpId="0" animBg="1"/>
      <p:bldP spid="9769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Archives, Maintenance and Retention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r>
              <a:rPr lang="en-US"/>
              <a:t>Retention policies</a:t>
            </a:r>
          </a:p>
          <a:p>
            <a:r>
              <a:rPr lang="en-US"/>
              <a:t>Rotation of media</a:t>
            </a:r>
          </a:p>
          <a:p>
            <a:r>
              <a:rPr lang="en-US"/>
              <a:t>Media longevity and technology changes</a:t>
            </a:r>
          </a:p>
          <a:p>
            <a:pPr lvl="1"/>
            <a:r>
              <a:rPr lang="en-US"/>
              <a:t>Media degradation</a:t>
            </a:r>
            <a:br>
              <a:rPr lang="en-US"/>
            </a:br>
            <a:r>
              <a:rPr lang="en-US"/>
              <a:t>(e.g., fungus*)</a:t>
            </a:r>
          </a:p>
          <a:p>
            <a:pPr lvl="1"/>
            <a:r>
              <a:rPr lang="en-US"/>
              <a:t>Software and hardware </a:t>
            </a:r>
            <a:br>
              <a:rPr lang="en-US"/>
            </a:br>
            <a:r>
              <a:rPr lang="en-US"/>
              <a:t>changes</a:t>
            </a:r>
          </a:p>
          <a:p>
            <a:pPr lvl="2"/>
            <a:r>
              <a:rPr lang="en-US"/>
              <a:t>Application programs</a:t>
            </a:r>
          </a:p>
          <a:p>
            <a:pPr lvl="2"/>
            <a:r>
              <a:rPr lang="en-US"/>
              <a:t>Operating systems</a:t>
            </a:r>
          </a:p>
          <a:p>
            <a:pPr lvl="2"/>
            <a:r>
              <a:rPr lang="en-US"/>
              <a:t>Transport mechanisms</a:t>
            </a:r>
          </a:p>
          <a:p>
            <a:pPr lvl="2"/>
            <a:r>
              <a:rPr lang="en-US"/>
              <a:t>Data encoding schemes</a:t>
            </a:r>
          </a:p>
        </p:txBody>
      </p:sp>
      <p:sp>
        <p:nvSpPr>
          <p:cNvPr id="977924" name="AutoShape 4"/>
          <p:cNvSpPr>
            <a:spLocks noChangeArrowheads="1"/>
          </p:cNvSpPr>
          <p:nvPr/>
        </p:nvSpPr>
        <p:spPr bwMode="auto">
          <a:xfrm>
            <a:off x="5029200" y="838200"/>
            <a:ext cx="3124200" cy="1219200"/>
          </a:xfrm>
          <a:prstGeom prst="cloudCallout">
            <a:avLst>
              <a:gd name="adj1" fmla="val -83991"/>
              <a:gd name="adj2" fmla="val 34204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i="1" dirty="0"/>
              <a:t>What to keep?</a:t>
            </a:r>
            <a:br>
              <a:rPr lang="en-US" i="1" dirty="0"/>
            </a:br>
            <a:r>
              <a:rPr lang="en-US" i="1" dirty="0"/>
              <a:t>How long?</a:t>
            </a:r>
          </a:p>
        </p:txBody>
      </p:sp>
      <p:pic>
        <p:nvPicPr>
          <p:cNvPr id="977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314392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7926" name="Text Box 6"/>
          <p:cNvSpPr txBox="1">
            <a:spLocks noChangeArrowheads="1"/>
          </p:cNvSpPr>
          <p:nvPr/>
        </p:nvSpPr>
        <p:spPr bwMode="auto">
          <a:xfrm>
            <a:off x="1257300" y="6276975"/>
            <a:ext cx="6629400" cy="581025"/>
          </a:xfrm>
          <a:prstGeom prst="rect">
            <a:avLst/>
          </a:prstGeom>
          <a:solidFill>
            <a:srgbClr val="FFCC66"/>
          </a:solidFill>
          <a:ln w="12700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n-US" sz="1600" dirty="0"/>
              <a:t>* See Mendham, S. (2005). A little care goes a long way. </a:t>
            </a:r>
            <a:r>
              <a:rPr lang="en-US" sz="1600" i="1" dirty="0"/>
              <a:t>PC World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http://www.pcworld.idg.com.au/index.php/secid;3;id;461315701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Environmental protection</a:t>
            </a:r>
          </a:p>
          <a:p>
            <a:r>
              <a:rPr lang="en-US" dirty="0"/>
              <a:t>Onsite</a:t>
            </a:r>
          </a:p>
          <a:p>
            <a:r>
              <a:rPr lang="en-US" dirty="0"/>
              <a:t>Offsite</a:t>
            </a:r>
          </a:p>
          <a:p>
            <a:pPr lvl="1"/>
            <a:r>
              <a:rPr lang="en-US" dirty="0"/>
              <a:t>Care during transport</a:t>
            </a:r>
          </a:p>
          <a:p>
            <a:pPr lvl="1"/>
            <a:r>
              <a:rPr lang="en-US" dirty="0"/>
              <a:t>Homes</a:t>
            </a:r>
          </a:p>
          <a:p>
            <a:pPr lvl="1"/>
            <a:r>
              <a:rPr lang="en-US" dirty="0"/>
              <a:t>Safes</a:t>
            </a:r>
          </a:p>
          <a:p>
            <a:pPr lvl="1"/>
            <a:r>
              <a:rPr lang="en-US" dirty="0"/>
              <a:t>Banks</a:t>
            </a:r>
          </a:p>
          <a:p>
            <a:pPr lvl="1"/>
            <a:r>
              <a:rPr lang="en-US" dirty="0"/>
              <a:t>Data vaults</a:t>
            </a:r>
          </a:p>
          <a:p>
            <a:pPr lvl="1"/>
            <a:r>
              <a:rPr lang="en-US" dirty="0"/>
              <a:t>Online backups</a:t>
            </a:r>
          </a:p>
        </p:txBody>
      </p:sp>
      <p:sp>
        <p:nvSpPr>
          <p:cNvPr id="978948" name="AutoShape 4"/>
          <p:cNvSpPr>
            <a:spLocks noChangeArrowheads="1"/>
          </p:cNvSpPr>
          <p:nvPr/>
        </p:nvSpPr>
        <p:spPr bwMode="auto">
          <a:xfrm>
            <a:off x="4419600" y="152400"/>
            <a:ext cx="3429000" cy="1143000"/>
          </a:xfrm>
          <a:prstGeom prst="cloudCallout">
            <a:avLst>
              <a:gd name="adj1" fmla="val -42176"/>
              <a:gd name="adj2" fmla="val 82222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Humidity 40-60%</a:t>
            </a:r>
            <a:br>
              <a:rPr lang="en-US"/>
            </a:br>
            <a:r>
              <a:rPr lang="en-US"/>
              <a:t>Temp 50-70F</a:t>
            </a:r>
          </a:p>
        </p:txBody>
      </p:sp>
      <p:sp>
        <p:nvSpPr>
          <p:cNvPr id="978949" name="AutoShape 5"/>
          <p:cNvSpPr>
            <a:spLocks noChangeArrowheads="1"/>
          </p:cNvSpPr>
          <p:nvPr/>
        </p:nvSpPr>
        <p:spPr bwMode="auto">
          <a:xfrm>
            <a:off x="3657600" y="1981200"/>
            <a:ext cx="2819400" cy="990600"/>
          </a:xfrm>
          <a:prstGeom prst="cloudCallout">
            <a:avLst>
              <a:gd name="adj1" fmla="val -92398"/>
              <a:gd name="adj2" fmla="val -14102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Location</a:t>
            </a:r>
            <a:br>
              <a:rPr lang="en-US"/>
            </a:br>
            <a:r>
              <a:rPr lang="en-US"/>
              <a:t>Storage Type</a:t>
            </a:r>
          </a:p>
        </p:txBody>
      </p:sp>
      <p:sp>
        <p:nvSpPr>
          <p:cNvPr id="978950" name="AutoShape 6"/>
          <p:cNvSpPr>
            <a:spLocks noChangeArrowheads="1"/>
          </p:cNvSpPr>
          <p:nvPr/>
        </p:nvSpPr>
        <p:spPr bwMode="auto">
          <a:xfrm>
            <a:off x="3581400" y="3505200"/>
            <a:ext cx="2057400" cy="762000"/>
          </a:xfrm>
          <a:prstGeom prst="cloudCallout">
            <a:avLst>
              <a:gd name="adj1" fmla="val -79708"/>
              <a:gd name="adj2" fmla="val -30417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Bad idea</a:t>
            </a:r>
          </a:p>
        </p:txBody>
      </p:sp>
      <p:sp>
        <p:nvSpPr>
          <p:cNvPr id="978951" name="AutoShape 7"/>
          <p:cNvSpPr>
            <a:spLocks noChangeArrowheads="1"/>
          </p:cNvSpPr>
          <p:nvPr/>
        </p:nvSpPr>
        <p:spPr bwMode="auto">
          <a:xfrm>
            <a:off x="4648200" y="4267200"/>
            <a:ext cx="2133600" cy="762000"/>
          </a:xfrm>
          <a:prstGeom prst="cloudCallout">
            <a:avLst>
              <a:gd name="adj1" fmla="val -146440"/>
              <a:gd name="adj2" fmla="val -14167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Access?</a:t>
            </a: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Offsite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sz="2000" dirty="0"/>
              <a:t>Document Management Solutions</a:t>
            </a:r>
          </a:p>
          <a:p>
            <a:r>
              <a:rPr lang="en-US" sz="2000" dirty="0"/>
              <a:t>Health Information Management</a:t>
            </a:r>
          </a:p>
          <a:p>
            <a:r>
              <a:rPr lang="en-US" sz="2000" dirty="0"/>
              <a:t>Digital Archiving</a:t>
            </a:r>
          </a:p>
          <a:p>
            <a:r>
              <a:rPr lang="en-US" sz="2000" dirty="0" err="1"/>
              <a:t>eDiscovery</a:t>
            </a:r>
            <a:endParaRPr lang="en-US" sz="2000" dirty="0"/>
          </a:p>
          <a:p>
            <a:r>
              <a:rPr lang="en-US" sz="2000" dirty="0"/>
              <a:t>Online Backup</a:t>
            </a:r>
          </a:p>
          <a:p>
            <a:r>
              <a:rPr lang="en-US" sz="2000" dirty="0"/>
              <a:t>Records Management and Storage</a:t>
            </a:r>
          </a:p>
          <a:p>
            <a:r>
              <a:rPr lang="en-US" sz="2000" dirty="0"/>
              <a:t>Secure Shredding</a:t>
            </a:r>
          </a:p>
          <a:p>
            <a:r>
              <a:rPr lang="en-US" sz="2000" dirty="0"/>
              <a:t>Data Backup and Recovery</a:t>
            </a:r>
          </a:p>
          <a:p>
            <a:r>
              <a:rPr lang="en-US" sz="2000" dirty="0"/>
              <a:t>Disaster Recovery</a:t>
            </a:r>
          </a:p>
          <a:p>
            <a:r>
              <a:rPr lang="en-US" sz="2000" dirty="0"/>
              <a:t>Technology Escrow Services</a:t>
            </a:r>
          </a:p>
          <a:p>
            <a:r>
              <a:rPr lang="en-US" sz="2000" dirty="0"/>
              <a:t>Consulting and Professional Services</a:t>
            </a:r>
          </a:p>
          <a:p>
            <a:r>
              <a:rPr lang="en-US" sz="2000" dirty="0"/>
              <a:t>Records Management Compliance</a:t>
            </a:r>
          </a:p>
          <a:p>
            <a:r>
              <a:rPr lang="en-US" sz="2000" dirty="0"/>
              <a:t>Marketing Production and Fulfillment Services</a:t>
            </a:r>
          </a:p>
          <a:p>
            <a:r>
              <a:rPr lang="en-US" sz="2000" dirty="0"/>
              <a:t>Film and Sound Archiving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6" y="457200"/>
            <a:ext cx="30861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6229290"/>
            <a:ext cx="5025863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http://www.ironmountain.com/services/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1828800"/>
            <a:ext cx="3566041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i="1" dirty="0"/>
              <a:t>These functions are copied </a:t>
            </a:r>
            <a:br>
              <a:rPr lang="en-US" sz="1800" i="1" dirty="0"/>
            </a:br>
            <a:r>
              <a:rPr lang="en-US" sz="1800" i="1" dirty="0"/>
              <a:t>verbatim from Iron Mountain’s </a:t>
            </a:r>
            <a:br>
              <a:rPr lang="en-US" sz="1800" i="1" dirty="0"/>
            </a:br>
            <a:r>
              <a:rPr lang="en-US" sz="1800" i="1" dirty="0"/>
              <a:t>list of services.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Mountain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156" t="11875" r="6250" b="30000"/>
          <a:stretch>
            <a:fillRect/>
          </a:stretch>
        </p:blipFill>
        <p:spPr bwMode="auto">
          <a:xfrm>
            <a:off x="0" y="0"/>
            <a:ext cx="7924800" cy="68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Disposal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Scavenging</a:t>
            </a:r>
          </a:p>
          <a:p>
            <a:pPr lvl="1"/>
            <a:r>
              <a:rPr lang="en-US" dirty="0"/>
              <a:t>Dumpster® Diving</a:t>
            </a:r>
          </a:p>
          <a:p>
            <a:pPr lvl="1"/>
            <a:r>
              <a:rPr lang="en-US" dirty="0"/>
              <a:t>Scratch tapes</a:t>
            </a:r>
          </a:p>
          <a:p>
            <a:pPr lvl="1"/>
            <a:r>
              <a:rPr lang="en-US" dirty="0"/>
              <a:t>Diskettes, cartridges</a:t>
            </a:r>
          </a:p>
          <a:p>
            <a:r>
              <a:rPr lang="en-US" dirty="0"/>
              <a:t>Data and media destruction</a:t>
            </a:r>
          </a:p>
          <a:p>
            <a:pPr lvl="1"/>
            <a:r>
              <a:rPr lang="en-US" dirty="0"/>
              <a:t>Erase </a:t>
            </a:r>
            <a:r>
              <a:rPr lang="en-US" dirty="0">
                <a:sym typeface="Symbol" pitchFamily="18" charset="2"/>
              </a:rPr>
              <a:t> destroy</a:t>
            </a:r>
          </a:p>
          <a:p>
            <a:pPr lvl="1"/>
            <a:r>
              <a:rPr lang="en-US" dirty="0">
                <a:sym typeface="Symbol" pitchFamily="18" charset="2"/>
              </a:rPr>
              <a:t>Reformatting inadequate</a:t>
            </a:r>
          </a:p>
          <a:p>
            <a:pPr lvl="1"/>
            <a:r>
              <a:rPr lang="en-US" dirty="0" err="1">
                <a:sym typeface="Symbol" pitchFamily="18" charset="2"/>
              </a:rPr>
              <a:t>Degaussers</a:t>
            </a:r>
            <a:r>
              <a:rPr lang="en-US" dirty="0">
                <a:sym typeface="Symbol" pitchFamily="18" charset="2"/>
              </a:rPr>
              <a:t> inadequate</a:t>
            </a:r>
          </a:p>
          <a:p>
            <a:pPr lvl="1"/>
            <a:r>
              <a:rPr lang="en-US" dirty="0">
                <a:sym typeface="Symbol" pitchFamily="18" charset="2"/>
              </a:rPr>
              <a:t>Random overwrites</a:t>
            </a:r>
          </a:p>
          <a:p>
            <a:pPr lvl="2"/>
            <a:r>
              <a:rPr lang="en-US" dirty="0">
                <a:sym typeface="Symbol" pitchFamily="18" charset="2"/>
              </a:rPr>
              <a:t>Military-grade = 7 passes</a:t>
            </a:r>
          </a:p>
        </p:txBody>
      </p:sp>
      <p:sp>
        <p:nvSpPr>
          <p:cNvPr id="979972" name="AutoShape 4"/>
          <p:cNvSpPr>
            <a:spLocks noChangeArrowheads="1"/>
          </p:cNvSpPr>
          <p:nvPr/>
        </p:nvSpPr>
        <p:spPr bwMode="auto">
          <a:xfrm>
            <a:off x="304800" y="5562600"/>
            <a:ext cx="2514600" cy="1143000"/>
          </a:xfrm>
          <a:prstGeom prst="cloudCallout">
            <a:avLst>
              <a:gd name="adj1" fmla="val -14806"/>
              <a:gd name="adj2" fmla="val -252273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i="1" dirty="0"/>
              <a:t>Stop data remanence!</a:t>
            </a:r>
          </a:p>
        </p:txBody>
      </p:sp>
      <p:sp>
        <p:nvSpPr>
          <p:cNvPr id="979973" name="AutoShape 5"/>
          <p:cNvSpPr>
            <a:spLocks noChangeArrowheads="1"/>
          </p:cNvSpPr>
          <p:nvPr/>
        </p:nvSpPr>
        <p:spPr bwMode="auto">
          <a:xfrm>
            <a:off x="3657600" y="5867400"/>
            <a:ext cx="1828800" cy="762000"/>
          </a:xfrm>
          <a:prstGeom prst="cloudCallout">
            <a:avLst>
              <a:gd name="adj1" fmla="val 40541"/>
              <a:gd name="adj2" fmla="val -107905"/>
            </a:avLst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i="1" dirty="0"/>
              <a:t>“Wipe”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3448050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5000" y="4800600"/>
            <a:ext cx="287931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4"/>
              </a:rPr>
              <a:t>http://tinyurl.com/6dhnu2y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Disposal (cont’d)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4343400" cy="5562600"/>
          </a:xfrm>
        </p:spPr>
        <p:txBody>
          <a:bodyPr/>
          <a:lstStyle/>
          <a:p>
            <a:r>
              <a:rPr lang="en-US" dirty="0"/>
              <a:t>Physical destruction works</a:t>
            </a:r>
          </a:p>
          <a:p>
            <a:pPr lvl="1"/>
            <a:r>
              <a:rPr lang="en-US" dirty="0"/>
              <a:t>Recommended: specialized shredders</a:t>
            </a:r>
          </a:p>
          <a:p>
            <a:pPr lvl="1"/>
            <a:r>
              <a:rPr lang="en-US" dirty="0"/>
              <a:t>Incineration (special types)</a:t>
            </a:r>
          </a:p>
          <a:p>
            <a:r>
              <a:rPr lang="en-US" dirty="0"/>
              <a:t>Secure collection points</a:t>
            </a:r>
          </a:p>
          <a:p>
            <a:pPr lvl="1"/>
            <a:r>
              <a:rPr lang="en-US" dirty="0"/>
              <a:t>Lockbox magnetic garbage</a:t>
            </a:r>
          </a:p>
          <a:p>
            <a:r>
              <a:rPr lang="en-US" dirty="0"/>
              <a:t>Mobile data destruction services</a:t>
            </a:r>
          </a:p>
          <a:p>
            <a:pPr lvl="1"/>
            <a:r>
              <a:rPr lang="en-US" dirty="0"/>
              <a:t>Paper shredders</a:t>
            </a:r>
          </a:p>
          <a:p>
            <a:pPr lvl="1"/>
            <a:r>
              <a:rPr lang="en-US" dirty="0"/>
              <a:t>Special facilities for tapes</a:t>
            </a:r>
          </a:p>
        </p:txBody>
      </p:sp>
      <p:grpSp>
        <p:nvGrpSpPr>
          <p:cNvPr id="980999" name="Group 7"/>
          <p:cNvGrpSpPr>
            <a:grpSpLocks/>
          </p:cNvGrpSpPr>
          <p:nvPr/>
        </p:nvGrpSpPr>
        <p:grpSpPr bwMode="auto">
          <a:xfrm>
            <a:off x="4572000" y="990600"/>
            <a:ext cx="4343400" cy="5340268"/>
            <a:chOff x="2851" y="631"/>
            <a:chExt cx="2880" cy="3408"/>
          </a:xfrm>
        </p:grpSpPr>
        <p:pic>
          <p:nvPicPr>
            <p:cNvPr id="9809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888"/>
              <a:ext cx="2880" cy="28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80997" name="Text Box 5"/>
            <p:cNvSpPr txBox="1">
              <a:spLocks noChangeArrowheads="1"/>
            </p:cNvSpPr>
            <p:nvPr/>
          </p:nvSpPr>
          <p:spPr bwMode="auto">
            <a:xfrm>
              <a:off x="3393" y="631"/>
              <a:ext cx="1984" cy="255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US" dirty="0"/>
                <a:t>Royal Media Shredder</a:t>
              </a:r>
            </a:p>
          </p:txBody>
        </p:sp>
        <p:sp>
          <p:nvSpPr>
            <p:cNvPr id="980998" name="Text Box 6"/>
            <p:cNvSpPr txBox="1">
              <a:spLocks noChangeArrowheads="1"/>
            </p:cNvSpPr>
            <p:nvPr/>
          </p:nvSpPr>
          <p:spPr bwMode="auto">
            <a:xfrm>
              <a:off x="3382" y="3823"/>
              <a:ext cx="1820" cy="216"/>
            </a:xfrm>
            <a:prstGeom prst="rect">
              <a:avLst/>
            </a:prstGeom>
            <a:solidFill>
              <a:srgbClr val="FFCC66"/>
            </a:solidFill>
            <a:ln w="127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hlinkClick r:id="rId4"/>
                </a:rPr>
                <a:t>http://tinyurl.com/24mwtb</a:t>
              </a:r>
              <a:r>
                <a:rPr lang="en-US" sz="1600" dirty="0"/>
                <a:t> 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Data Destruction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257800"/>
          </a:xfrm>
        </p:spPr>
        <p:txBody>
          <a:bodyPr/>
          <a:lstStyle/>
          <a:p>
            <a:r>
              <a:rPr lang="en-US" sz="2300" dirty="0"/>
              <a:t>Equipment for destroying documents:</a:t>
            </a:r>
          </a:p>
          <a:p>
            <a:pPr lvl="1"/>
            <a:r>
              <a:rPr lang="en-US" sz="2300" dirty="0"/>
              <a:t>Paper shredders (crosscut ONLY – see oval)</a:t>
            </a:r>
          </a:p>
          <a:p>
            <a:pPr lvl="1"/>
            <a:r>
              <a:rPr lang="en-US" sz="2300" dirty="0"/>
              <a:t>See “Cross Cut Shredders – 5 Reasons Why They Are Better” &lt; </a:t>
            </a:r>
            <a:r>
              <a:rPr lang="en-US" sz="2300" dirty="0">
                <a:latin typeface="Arial Narrow" pitchFamily="34" charset="0"/>
                <a:hlinkClick r:id="rId3"/>
              </a:rPr>
              <a:t>http://tinyurl.com/65cuw52</a:t>
            </a:r>
            <a:r>
              <a:rPr lang="en-US" sz="2300" dirty="0"/>
              <a:t> &gt;</a:t>
            </a:r>
          </a:p>
          <a:p>
            <a:r>
              <a:rPr lang="en-US" sz="2300" dirty="0"/>
              <a:t>Considerations when evaluating </a:t>
            </a:r>
            <a:br>
              <a:rPr lang="en-US" sz="2300" dirty="0"/>
            </a:br>
            <a:r>
              <a:rPr lang="en-US" sz="2300" dirty="0"/>
              <a:t>services</a:t>
            </a:r>
          </a:p>
          <a:p>
            <a:pPr lvl="1"/>
            <a:r>
              <a:rPr lang="en-US" sz="2300" dirty="0"/>
              <a:t>Costs</a:t>
            </a:r>
          </a:p>
          <a:p>
            <a:pPr lvl="1"/>
            <a:r>
              <a:rPr lang="en-US" sz="2300" dirty="0"/>
              <a:t>Types of media processed</a:t>
            </a:r>
          </a:p>
          <a:p>
            <a:pPr lvl="1"/>
            <a:r>
              <a:rPr lang="en-US" sz="2300" dirty="0"/>
              <a:t>Onsite vs offsite</a:t>
            </a:r>
          </a:p>
          <a:p>
            <a:pPr lvl="1"/>
            <a:r>
              <a:rPr lang="en-US" sz="2300" dirty="0"/>
              <a:t>Chain of custody </a:t>
            </a:r>
            <a:br>
              <a:rPr lang="en-US" sz="2300" dirty="0"/>
            </a:br>
            <a:r>
              <a:rPr lang="en-US" sz="2300" dirty="0"/>
              <a:t>assurance</a:t>
            </a:r>
          </a:p>
          <a:p>
            <a:pPr lvl="1"/>
            <a:r>
              <a:rPr lang="en-US" sz="2300" dirty="0"/>
              <a:t>Regulatory compliance</a:t>
            </a:r>
          </a:p>
          <a:p>
            <a:pPr lvl="1"/>
            <a:r>
              <a:rPr lang="en-US" sz="2300" dirty="0"/>
              <a:t>Environmental </a:t>
            </a:r>
            <a:br>
              <a:rPr lang="en-US" sz="2300" dirty="0"/>
            </a:br>
            <a:r>
              <a:rPr lang="en-US" sz="2300" dirty="0"/>
              <a:t>protection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76800"/>
            <a:ext cx="3962400" cy="170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819400"/>
            <a:ext cx="2362200" cy="157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 bwMode="auto">
          <a:xfrm>
            <a:off x="6629400" y="3124200"/>
            <a:ext cx="1752600" cy="1143000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220075" y="1752600"/>
            <a:ext cx="681037" cy="1571625"/>
          </a:xfrm>
          <a:custGeom>
            <a:avLst/>
            <a:gdLst>
              <a:gd name="connsiteX0" fmla="*/ 85725 w 681037"/>
              <a:gd name="connsiteY0" fmla="*/ 0 h 1571625"/>
              <a:gd name="connsiteX1" fmla="*/ 666750 w 681037"/>
              <a:gd name="connsiteY1" fmla="*/ 676275 h 1571625"/>
              <a:gd name="connsiteX2" fmla="*/ 0 w 681037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037" h="1571625">
                <a:moveTo>
                  <a:pt x="85725" y="0"/>
                </a:moveTo>
                <a:cubicBezTo>
                  <a:pt x="383381" y="207169"/>
                  <a:pt x="681037" y="414338"/>
                  <a:pt x="666750" y="676275"/>
                </a:cubicBezTo>
                <a:cubicBezTo>
                  <a:pt x="652463" y="938212"/>
                  <a:pt x="0" y="1571625"/>
                  <a:pt x="0" y="1571625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04900"/>
            <a:ext cx="4038600" cy="5448300"/>
          </a:xfrm>
        </p:spPr>
        <p:txBody>
          <a:bodyPr/>
          <a:lstStyle/>
          <a:p>
            <a:r>
              <a:rPr lang="en-US"/>
              <a:t>Tape costs</a:t>
            </a:r>
          </a:p>
          <a:p>
            <a:pPr lvl="1"/>
            <a:r>
              <a:rPr lang="en-US"/>
              <a:t>Tapes / BU</a:t>
            </a:r>
          </a:p>
          <a:p>
            <a:pPr lvl="1"/>
            <a:r>
              <a:rPr lang="en-US"/>
              <a:t>Cost/tape</a:t>
            </a:r>
          </a:p>
          <a:p>
            <a:r>
              <a:rPr lang="en-US"/>
              <a:t>Time costs</a:t>
            </a:r>
          </a:p>
          <a:p>
            <a:pPr lvl="1"/>
            <a:r>
              <a:rPr lang="en-US"/>
              <a:t>Hours/BU</a:t>
            </a:r>
          </a:p>
          <a:p>
            <a:pPr lvl="1"/>
            <a:r>
              <a:rPr lang="en-US"/>
              <a:t>Operator cost/hour</a:t>
            </a:r>
          </a:p>
          <a:p>
            <a:r>
              <a:rPr lang="en-US"/>
              <a:t>Fixed costs</a:t>
            </a:r>
          </a:p>
          <a:p>
            <a:pPr lvl="1"/>
            <a:r>
              <a:rPr lang="en-US"/>
              <a:t>Storage space, racks, insurance, transport, hardware rental/maintenance, software. . .</a:t>
            </a:r>
          </a:p>
        </p:txBody>
      </p:sp>
      <p:pic>
        <p:nvPicPr>
          <p:cNvPr id="982021" name="Picture 5" descr="MISN0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"/>
            <a:ext cx="292735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 err="1"/>
              <a:t>BerkshireNet</a:t>
            </a:r>
            <a:endParaRPr lang="en-US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038600" cy="51816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sz="2000" dirty="0"/>
              <a:t>Feb 96 -- RISKS 17.83</a:t>
            </a:r>
          </a:p>
          <a:p>
            <a:r>
              <a:rPr lang="en-US" sz="2000" dirty="0" err="1"/>
              <a:t>BerkshireNet</a:t>
            </a:r>
            <a:r>
              <a:rPr lang="en-US" sz="2000" dirty="0"/>
              <a:t>, Pittsfield, MA</a:t>
            </a:r>
          </a:p>
          <a:p>
            <a:pPr lvl="1"/>
            <a:r>
              <a:rPr lang="en-US" sz="2000" dirty="0"/>
              <a:t>Swastikas and racist messages</a:t>
            </a:r>
          </a:p>
          <a:p>
            <a:pPr lvl="1"/>
            <a:r>
              <a:rPr lang="en-US" sz="2000" dirty="0"/>
              <a:t>Masqueraded as provider's administrator</a:t>
            </a:r>
          </a:p>
          <a:p>
            <a:pPr lvl="1"/>
            <a:r>
              <a:rPr lang="en-US" sz="2000" dirty="0"/>
              <a:t>Erased data on two computers</a:t>
            </a:r>
          </a:p>
          <a:p>
            <a:pPr lvl="1"/>
            <a:r>
              <a:rPr lang="en-US" sz="2000" dirty="0"/>
              <a:t>Shut down system</a:t>
            </a:r>
          </a:p>
          <a:p>
            <a:r>
              <a:rPr lang="en-US" sz="2000" dirty="0"/>
              <a:t>Down 12 hours</a:t>
            </a:r>
          </a:p>
          <a:p>
            <a:pPr lvl="1"/>
            <a:r>
              <a:rPr lang="en-US" sz="2000" dirty="0"/>
              <a:t>no current backup</a:t>
            </a:r>
          </a:p>
          <a:p>
            <a:pPr lvl="1"/>
            <a:r>
              <a:rPr lang="en-US" sz="2000" dirty="0"/>
              <a:t>older deleted files restored</a:t>
            </a:r>
          </a:p>
          <a:p>
            <a:pPr lvl="1"/>
            <a:r>
              <a:rPr lang="en-US" sz="2000" dirty="0"/>
              <a:t>but several days of data lost</a:t>
            </a:r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400" y="1600200"/>
            <a:ext cx="508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Frequency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5438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cs typeface="Times New Roman" charset="0"/>
              </a:rPr>
              <a:t>E(x) = P(u)*C(u) - P(n) *C(n)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cs typeface="Times New Roman" charset="0"/>
              </a:rPr>
              <a:t>Where</a:t>
            </a:r>
          </a:p>
          <a:p>
            <a:r>
              <a:rPr lang="en-US" dirty="0">
                <a:cs typeface="Times New Roman" charset="0"/>
              </a:rPr>
              <a:t>x	is particular strategy </a:t>
            </a:r>
          </a:p>
          <a:p>
            <a:r>
              <a:rPr lang="en-US" dirty="0">
                <a:cs typeface="Times New Roman" charset="0"/>
              </a:rPr>
              <a:t>E(x)	is the expected value or cost of the strategy</a:t>
            </a:r>
          </a:p>
          <a:p>
            <a:r>
              <a:rPr lang="en-US" dirty="0">
                <a:cs typeface="Times New Roman" charset="0"/>
              </a:rPr>
              <a:t>P(u)	is the probability of having to use the backup within a single day</a:t>
            </a:r>
          </a:p>
          <a:p>
            <a:r>
              <a:rPr lang="en-US" dirty="0">
                <a:cs typeface="Times New Roman" charset="0"/>
              </a:rPr>
              <a:t>C(u)	is money saved by not having to redo all the work</a:t>
            </a:r>
          </a:p>
          <a:p>
            <a:r>
              <a:rPr lang="en-US" dirty="0">
                <a:cs typeface="Times New Roman" charset="0"/>
              </a:rPr>
              <a:t>P(n)	is probability of not having to use the backups at all </a:t>
            </a:r>
          </a:p>
          <a:p>
            <a:r>
              <a:rPr lang="en-US" dirty="0">
                <a:cs typeface="Times New Roman" charset="0"/>
              </a:rPr>
              <a:t>C(n)	is cost of making  and storing BU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Notes on Kabay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772400" cy="5562600"/>
          </a:xfrm>
        </p:spPr>
        <p:txBody>
          <a:bodyPr/>
          <a:lstStyle/>
          <a:p>
            <a:r>
              <a:rPr lang="en-US" dirty="0"/>
              <a:t>Two ~identical computers: MAIN &amp; SPARE</a:t>
            </a:r>
          </a:p>
          <a:p>
            <a:r>
              <a:rPr lang="en-US" dirty="0"/>
              <a:t>2 1-TB portable USB drives for alternate-day use</a:t>
            </a:r>
          </a:p>
          <a:p>
            <a:r>
              <a:rPr lang="en-US" dirty="0"/>
              <a:t>ViceVersa synchronization software (MS)</a:t>
            </a:r>
          </a:p>
          <a:p>
            <a:r>
              <a:rPr lang="en-US" dirty="0"/>
              <a:t>AM: </a:t>
            </a:r>
          </a:p>
          <a:p>
            <a:pPr lvl="1"/>
            <a:r>
              <a:rPr lang="en-US" dirty="0"/>
              <a:t>Synch MAIN </a:t>
            </a:r>
            <a:r>
              <a:rPr lang="en-US" dirty="0">
                <a:latin typeface="Garamond"/>
              </a:rPr>
              <a:t>→ </a:t>
            </a:r>
            <a:r>
              <a:rPr lang="en-US" dirty="0"/>
              <a:t>USB (including Backups)</a:t>
            </a:r>
          </a:p>
          <a:p>
            <a:pPr lvl="1"/>
            <a:r>
              <a:rPr lang="en-US" dirty="0"/>
              <a:t>Synch USB </a:t>
            </a:r>
            <a:r>
              <a:rPr lang="en-US" dirty="0">
                <a:latin typeface="Garamond"/>
              </a:rPr>
              <a:t>→ </a:t>
            </a:r>
            <a:r>
              <a:rPr lang="en-US" dirty="0"/>
              <a:t>SPARE</a:t>
            </a:r>
          </a:p>
          <a:p>
            <a:r>
              <a:rPr lang="en-US" dirty="0"/>
              <a:t>PM</a:t>
            </a:r>
          </a:p>
          <a:p>
            <a:pPr lvl="1"/>
            <a:r>
              <a:rPr lang="en-US" dirty="0"/>
              <a:t>Synch SPARE </a:t>
            </a:r>
            <a:r>
              <a:rPr lang="en-US" dirty="0">
                <a:latin typeface="Garamond"/>
              </a:rPr>
              <a:t>→ </a:t>
            </a:r>
            <a:r>
              <a:rPr lang="en-US" dirty="0"/>
              <a:t>USB</a:t>
            </a:r>
          </a:p>
          <a:p>
            <a:pPr lvl="1"/>
            <a:r>
              <a:rPr lang="en-US" dirty="0"/>
              <a:t>Synch USB </a:t>
            </a:r>
            <a:r>
              <a:rPr lang="en-US" dirty="0">
                <a:latin typeface="Garamond"/>
              </a:rPr>
              <a:t>→ </a:t>
            </a:r>
            <a:r>
              <a:rPr lang="en-US" dirty="0"/>
              <a:t>MAIN</a:t>
            </a:r>
          </a:p>
          <a:p>
            <a:r>
              <a:rPr lang="en-US" dirty="0"/>
              <a:t>Daily incremental BU 23:00 </a:t>
            </a:r>
            <a:r>
              <a:rPr lang="en-US" dirty="0">
                <a:latin typeface="Garamond"/>
              </a:rPr>
              <a:t>→ </a:t>
            </a:r>
            <a:r>
              <a:rPr lang="en-US" dirty="0"/>
              <a:t>MAIN HD &amp; MAIN </a:t>
            </a:r>
            <a:r>
              <a:rPr lang="en-US" dirty="0" err="1"/>
              <a:t>Flashdrive</a:t>
            </a:r>
            <a:endParaRPr lang="en-US" dirty="0"/>
          </a:p>
          <a:p>
            <a:r>
              <a:rPr lang="en-US" dirty="0"/>
              <a:t>Monthly FULL BU MAIN </a:t>
            </a:r>
            <a:r>
              <a:rPr lang="en-US" dirty="0">
                <a:latin typeface="Garamond"/>
              </a:rPr>
              <a:t>→ </a:t>
            </a:r>
            <a:r>
              <a:rPr lang="en-US" dirty="0"/>
              <a:t>TB drives in fire safe</a:t>
            </a:r>
          </a:p>
          <a:p>
            <a:r>
              <a:rPr lang="en-US" dirty="0"/>
              <a:t>Since 2014: more extensive use of Dropbox for active files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53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Margot Kidder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191000" cy="46482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dirty="0"/>
              <a:t>Sept 96 -- </a:t>
            </a:r>
            <a:r>
              <a:rPr lang="en-US" i="1" dirty="0"/>
              <a:t>People Online</a:t>
            </a:r>
            <a:r>
              <a:rPr lang="en-US" dirty="0"/>
              <a:t> via RISKS 18.46</a:t>
            </a:r>
          </a:p>
          <a:p>
            <a:r>
              <a:rPr lang="en-US" dirty="0"/>
              <a:t>Computer virus was last straw </a:t>
            </a:r>
          </a:p>
          <a:p>
            <a:r>
              <a:rPr lang="en-US" dirty="0"/>
              <a:t>Led to nervous breakdown</a:t>
            </a:r>
          </a:p>
          <a:p>
            <a:r>
              <a:rPr lang="en-US" dirty="0"/>
              <a:t>Unidentified virus apparently destroyed only copy of her book</a:t>
            </a:r>
          </a:p>
          <a:p>
            <a:r>
              <a:rPr lang="en-US" dirty="0"/>
              <a:t>No backup</a:t>
            </a:r>
          </a:p>
        </p:txBody>
      </p:sp>
      <p:pic>
        <p:nvPicPr>
          <p:cNvPr id="990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599"/>
            <a:ext cx="3639210" cy="56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Digital Technologies Group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7696200" cy="46482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dirty="0"/>
              <a:t>Oct 96 -- AP</a:t>
            </a:r>
          </a:p>
          <a:p>
            <a:r>
              <a:rPr lang="en-US" dirty="0"/>
              <a:t>Digital Technologies Group lost all computer files and backups</a:t>
            </a:r>
          </a:p>
          <a:p>
            <a:pPr lvl="1"/>
            <a:r>
              <a:rPr lang="en-US" dirty="0"/>
              <a:t>U$17,000 direct costs</a:t>
            </a:r>
          </a:p>
          <a:p>
            <a:pPr lvl="1"/>
            <a:r>
              <a:rPr lang="en-US" dirty="0"/>
              <a:t>loss of months of work</a:t>
            </a:r>
          </a:p>
          <a:p>
            <a:pPr lvl="1"/>
            <a:r>
              <a:rPr lang="en-US" dirty="0"/>
              <a:t>1-week shutdown</a:t>
            </a:r>
          </a:p>
          <a:p>
            <a:pPr lvl="1"/>
            <a:r>
              <a:rPr lang="en-US" dirty="0"/>
              <a:t>seriously damaged </a:t>
            </a:r>
            <a:br>
              <a:rPr lang="en-US" dirty="0"/>
            </a:br>
            <a:r>
              <a:rPr lang="en-US" dirty="0"/>
              <a:t>credibility as ISP</a:t>
            </a:r>
          </a:p>
          <a:p>
            <a:r>
              <a:rPr lang="en-US" dirty="0"/>
              <a:t>Disgruntled ex-employee</a:t>
            </a:r>
          </a:p>
          <a:p>
            <a:r>
              <a:rPr lang="en-US" dirty="0"/>
              <a:t>Alleged perpetrator </a:t>
            </a:r>
            <a:br>
              <a:rPr lang="en-US" dirty="0"/>
            </a:br>
            <a:r>
              <a:rPr lang="en-US" dirty="0"/>
              <a:t>arrested </a:t>
            </a:r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47752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r>
              <a:rPr lang="en-US" dirty="0"/>
              <a:t>Newcastle University Prof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0010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1997-08</a:t>
            </a:r>
          </a:p>
          <a:p>
            <a:r>
              <a:rPr lang="en-US" dirty="0"/>
              <a:t>Prof. David Newell</a:t>
            </a:r>
          </a:p>
          <a:p>
            <a:r>
              <a:rPr lang="en-US" dirty="0"/>
              <a:t>School of Clinical &amp; Laboratory </a:t>
            </a:r>
            <a:br>
              <a:rPr lang="en-US" dirty="0"/>
            </a:br>
            <a:r>
              <a:rPr lang="en-US" dirty="0"/>
              <a:t>Research</a:t>
            </a:r>
          </a:p>
          <a:p>
            <a:r>
              <a:rPr lang="en-US" dirty="0"/>
              <a:t>Expert in cancer research and </a:t>
            </a:r>
            <a:br>
              <a:rPr lang="en-US" dirty="0"/>
            </a:br>
            <a:r>
              <a:rPr lang="en-US" dirty="0"/>
              <a:t>anti-cancer drugs</a:t>
            </a:r>
          </a:p>
          <a:p>
            <a:r>
              <a:rPr lang="en-US" dirty="0"/>
              <a:t>Computer + 5 floppy disks stolen</a:t>
            </a:r>
          </a:p>
          <a:p>
            <a:r>
              <a:rPr lang="en-US" dirty="0"/>
              <a:t>Contained only copy of his research data</a:t>
            </a:r>
          </a:p>
          <a:p>
            <a:r>
              <a:rPr lang="en-US" dirty="0"/>
              <a:t>Thieves kindly returned his disks</a:t>
            </a:r>
          </a:p>
        </p:txBody>
      </p:sp>
      <p:pic>
        <p:nvPicPr>
          <p:cNvPr id="994308" name="Picture 4" descr="BUSI009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1"/>
            <a:ext cx="3276600" cy="303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333" name="Picture 5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Valley Ski Resort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1997-12</a:t>
            </a:r>
          </a:p>
          <a:p>
            <a:r>
              <a:rPr lang="en-US"/>
              <a:t>Computer-based ID for skiers to use lifts</a:t>
            </a:r>
          </a:p>
          <a:p>
            <a:r>
              <a:rPr lang="en-US"/>
              <a:t>Hard disk crash wiped records</a:t>
            </a:r>
          </a:p>
          <a:p>
            <a:r>
              <a:rPr lang="en-US"/>
              <a:t>No backups</a:t>
            </a:r>
          </a:p>
          <a:p>
            <a:r>
              <a:rPr lang="en-US"/>
              <a:t>Thousands of users had to re-register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Stanford University Grad School of Business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1998-03</a:t>
            </a:r>
          </a:p>
          <a:p>
            <a:r>
              <a:rPr lang="en-US" dirty="0"/>
              <a:t>Installed additional disk capacity on servers</a:t>
            </a:r>
          </a:p>
          <a:p>
            <a:r>
              <a:rPr lang="en-US" dirty="0"/>
              <a:t>Reloaded files from a corrupt backup tape</a:t>
            </a:r>
          </a:p>
          <a:p>
            <a:r>
              <a:rPr lang="en-US" dirty="0"/>
              <a:t>All faculty and student files destroyed</a:t>
            </a:r>
          </a:p>
          <a:p>
            <a:r>
              <a:rPr lang="en-US" dirty="0"/>
              <a:t>Many faculty and graduate students lost research data – because they didn’t keep their OWN backups!</a:t>
            </a:r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3" cstate="print"/>
          <a:srcRect l="3514" t="51006" r="37027" b="8125"/>
          <a:stretch>
            <a:fillRect/>
          </a:stretch>
        </p:blipFill>
        <p:spPr bwMode="auto">
          <a:xfrm>
            <a:off x="152400" y="4572000"/>
            <a:ext cx="8763000" cy="162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Data\Microsoft\Templates\IS 340 Class Notes.pot</Template>
  <TotalTime>976</TotalTime>
  <Words>2724</Words>
  <Application>Microsoft Office PowerPoint</Application>
  <PresentationFormat>On-screen Show (4:3)</PresentationFormat>
  <Paragraphs>461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Bookman Old Style</vt:lpstr>
      <vt:lpstr>Garamond</vt:lpstr>
      <vt:lpstr>Times New Roman</vt:lpstr>
      <vt:lpstr>Wingdings</vt:lpstr>
      <vt:lpstr>IS 340 Class Notes</vt:lpstr>
      <vt:lpstr>Backups</vt:lpstr>
      <vt:lpstr>Topics</vt:lpstr>
      <vt:lpstr>Backup Bloopers</vt:lpstr>
      <vt:lpstr>BerkshireNet</vt:lpstr>
      <vt:lpstr>Margot Kidder</vt:lpstr>
      <vt:lpstr>Digital Technologies Group</vt:lpstr>
      <vt:lpstr>Newcastle University Prof</vt:lpstr>
      <vt:lpstr>Sun Valley Ski Resort</vt:lpstr>
      <vt:lpstr>Stanford University Grad School of Business</vt:lpstr>
      <vt:lpstr>US Customs</vt:lpstr>
      <vt:lpstr>US National Archives</vt:lpstr>
      <vt:lpstr>MIT “Cheating Scandal”</vt:lpstr>
      <vt:lpstr>Office of the Vice President of the USA</vt:lpstr>
      <vt:lpstr>Macomb County (Michigan) Sheriff’s Dept</vt:lpstr>
      <vt:lpstr>Electronic Voting Machines</vt:lpstr>
      <vt:lpstr>Definitions</vt:lpstr>
      <vt:lpstr>Backups</vt:lpstr>
      <vt:lpstr>Needs</vt:lpstr>
      <vt:lpstr>Backup Media</vt:lpstr>
      <vt:lpstr>Mag Tape Cartridges</vt:lpstr>
      <vt:lpstr>Tape Libraries (PB total)</vt:lpstr>
      <vt:lpstr>Optical Disks</vt:lpstr>
      <vt:lpstr>DVD Types</vt:lpstr>
      <vt:lpstr>DVD Types (cont’d)</vt:lpstr>
      <vt:lpstr>Blu-ray Disks for Backups</vt:lpstr>
      <vt:lpstr>Hard Drives for Backups</vt:lpstr>
      <vt:lpstr>Browsing NAS Options (1)</vt:lpstr>
      <vt:lpstr>Browsing NAS Options (2)</vt:lpstr>
      <vt:lpstr>Cloud Backup (1)</vt:lpstr>
      <vt:lpstr>Cloud Backup (2)</vt:lpstr>
      <vt:lpstr>Strategies</vt:lpstr>
      <vt:lpstr>Archives, Maintenance and Retention</vt:lpstr>
      <vt:lpstr>Storage</vt:lpstr>
      <vt:lpstr>Offsite Storage</vt:lpstr>
      <vt:lpstr>Iron Mountain</vt:lpstr>
      <vt:lpstr>Disposal</vt:lpstr>
      <vt:lpstr>Disposal (cont’d)</vt:lpstr>
      <vt:lpstr>Secure Data Destruction</vt:lpstr>
      <vt:lpstr>Costs</vt:lpstr>
      <vt:lpstr>Optimizing Frequency</vt:lpstr>
      <vt:lpstr>Personal Notes on Kabay BUs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Backups</dc:title>
  <dc:subject>CSH5 Ch 57</dc:subject>
  <dc:creator>M. E. Kabay, PhD, CISSP-ISSMP</dc:creator>
  <cp:keywords/>
  <dc:description>Updated 2019-11-06</dc:description>
  <cp:lastModifiedBy>Mich Kabay</cp:lastModifiedBy>
  <cp:revision>111</cp:revision>
  <cp:lastPrinted>2011-11-07T16:41:53Z</cp:lastPrinted>
  <dcterms:created xsi:type="dcterms:W3CDTF">2002-11-19T02:25:30Z</dcterms:created>
  <dcterms:modified xsi:type="dcterms:W3CDTF">2021-02-05T19:54:38Z</dcterms:modified>
  <cp:category/>
</cp:coreProperties>
</file>