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1"/>
  </p:notesMasterIdLst>
  <p:handoutMasterIdLst>
    <p:handoutMasterId r:id="rId52"/>
  </p:handoutMasterIdLst>
  <p:sldIdLst>
    <p:sldId id="257" r:id="rId2"/>
    <p:sldId id="679" r:id="rId3"/>
    <p:sldId id="684" r:id="rId4"/>
    <p:sldId id="726" r:id="rId5"/>
    <p:sldId id="707" r:id="rId6"/>
    <p:sldId id="706" r:id="rId7"/>
    <p:sldId id="708" r:id="rId8"/>
    <p:sldId id="705" r:id="rId9"/>
    <p:sldId id="709" r:id="rId10"/>
    <p:sldId id="704" r:id="rId11"/>
    <p:sldId id="680" r:id="rId12"/>
    <p:sldId id="686" r:id="rId13"/>
    <p:sldId id="694" r:id="rId14"/>
    <p:sldId id="693" r:id="rId15"/>
    <p:sldId id="692" r:id="rId16"/>
    <p:sldId id="710" r:id="rId17"/>
    <p:sldId id="711" r:id="rId18"/>
    <p:sldId id="691" r:id="rId19"/>
    <p:sldId id="690" r:id="rId20"/>
    <p:sldId id="712" r:id="rId21"/>
    <p:sldId id="681" r:id="rId22"/>
    <p:sldId id="698" r:id="rId23"/>
    <p:sldId id="714" r:id="rId24"/>
    <p:sldId id="697" r:id="rId25"/>
    <p:sldId id="713" r:id="rId26"/>
    <p:sldId id="696" r:id="rId27"/>
    <p:sldId id="695" r:id="rId28"/>
    <p:sldId id="715" r:id="rId29"/>
    <p:sldId id="716" r:id="rId30"/>
    <p:sldId id="717" r:id="rId31"/>
    <p:sldId id="718" r:id="rId32"/>
    <p:sldId id="719" r:id="rId33"/>
    <p:sldId id="682" r:id="rId34"/>
    <p:sldId id="720" r:id="rId35"/>
    <p:sldId id="701" r:id="rId36"/>
    <p:sldId id="700" r:id="rId37"/>
    <p:sldId id="721" r:id="rId38"/>
    <p:sldId id="699" r:id="rId39"/>
    <p:sldId id="722" r:id="rId40"/>
    <p:sldId id="683" r:id="rId41"/>
    <p:sldId id="703" r:id="rId42"/>
    <p:sldId id="723" r:id="rId43"/>
    <p:sldId id="702" r:id="rId44"/>
    <p:sldId id="724" r:id="rId45"/>
    <p:sldId id="725" r:id="rId46"/>
    <p:sldId id="662" r:id="rId47"/>
    <p:sldId id="663" r:id="rId48"/>
    <p:sldId id="727" r:id="rId49"/>
    <p:sldId id="578" r:id="rId50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CC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7825" autoAdjust="0"/>
    <p:restoredTop sz="94626" autoAdjust="0"/>
  </p:normalViewPr>
  <p:slideViewPr>
    <p:cSldViewPr>
      <p:cViewPr>
        <p:scale>
          <a:sx n="75" d="100"/>
          <a:sy n="75" d="100"/>
        </p:scale>
        <p:origin x="-1572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4032" y="-168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877"/>
            <a:ext cx="7315200" cy="22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0" tIns="45365" rIns="90730" bIns="45365" numCol="1" anchor="t" anchorCtr="0" compatLnSpc="1">
            <a:prstTxWarp prst="textNoShape">
              <a:avLst/>
            </a:prstTxWarp>
          </a:bodyPr>
          <a:lstStyle>
            <a:lvl1pPr defTabSz="908001">
              <a:defRPr sz="1300" b="0" i="1">
                <a:latin typeface="Times New Roman" charset="0"/>
              </a:defRPr>
            </a:lvl1pPr>
          </a:lstStyle>
          <a:p>
            <a:r>
              <a:rPr lang="fr-CA"/>
              <a:t>IS 342 Class Notes</a:t>
            </a:r>
            <a:endParaRPr lang="en-US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06"/>
            <a:ext cx="7315200" cy="45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0" tIns="45365" rIns="90730" bIns="45365" numCol="1" anchor="b" anchorCtr="0" compatLnSpc="1">
            <a:prstTxWarp prst="textNoShape">
              <a:avLst/>
            </a:prstTxWarp>
          </a:bodyPr>
          <a:lstStyle>
            <a:lvl1pPr defTabSz="908001">
              <a:defRPr sz="1300" b="0" i="1">
                <a:latin typeface="Times New Roman" charset="0"/>
              </a:defRPr>
            </a:lvl1pPr>
          </a:lstStyle>
          <a:p>
            <a:r>
              <a:rPr lang="fr-CA" dirty="0"/>
              <a:t>Copyright </a:t>
            </a:r>
            <a:r>
              <a:rPr lang="fr-CA"/>
              <a:t>© 2020 M. E. </a:t>
            </a:r>
            <a:r>
              <a:rPr lang="fr-CA" dirty="0"/>
              <a:t>Kabay                             </a:t>
            </a:r>
            <a:fld id="{37D9F973-A159-411F-9436-E647E86129C3}" type="slidenum">
              <a:rPr lang="en-US"/>
              <a:pPr/>
              <a:t>‹#›</a:t>
            </a:fld>
            <a:r>
              <a:rPr lang="fr-CA" dirty="0"/>
              <a:t>                                              All </a:t>
            </a:r>
            <a:r>
              <a:rPr lang="fr-CA" dirty="0" err="1"/>
              <a:t>rights</a:t>
            </a:r>
            <a:r>
              <a:rPr lang="fr-CA" dirty="0"/>
              <a:t> </a:t>
            </a:r>
            <a:r>
              <a:rPr lang="fr-CA" dirty="0" err="1"/>
              <a:t>reserved</a:t>
            </a:r>
            <a:r>
              <a:rPr lang="fr-CA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0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674" y="240315"/>
            <a:ext cx="4875853" cy="23747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911" tIns="47956" rIns="95911" bIns="47956" numCol="1" anchor="t" anchorCtr="0" compatLnSpc="1">
            <a:prstTxWarp prst="textNoShape">
              <a:avLst/>
            </a:prstTxWarp>
          </a:bodyPr>
          <a:lstStyle>
            <a:lvl1pPr defTabSz="959156">
              <a:defRPr sz="1400" b="0" i="1">
                <a:latin typeface="Garamond" pitchFamily="18" charset="0"/>
              </a:defRPr>
            </a:lvl1pPr>
          </a:lstStyle>
          <a:p>
            <a:r>
              <a:rPr lang="en-US"/>
              <a:t>IS 340  Class Notes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2313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741" y="4560286"/>
            <a:ext cx="5037719" cy="431854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5911" tIns="47956" rIns="95911" bIns="47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741" y="9123416"/>
            <a:ext cx="5037719" cy="23747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911" tIns="47956" rIns="95911" bIns="47956" numCol="1" anchor="b" anchorCtr="0" compatLnSpc="1">
            <a:prstTxWarp prst="textNoShape">
              <a:avLst/>
            </a:prstTxWarp>
          </a:bodyPr>
          <a:lstStyle>
            <a:lvl1pPr defTabSz="959156">
              <a:defRPr sz="1200" b="0" i="1">
                <a:latin typeface="Garamond" pitchFamily="18" charset="0"/>
              </a:defRPr>
            </a:lvl1pPr>
          </a:lstStyle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69163" y="9121994"/>
            <a:ext cx="1056388" cy="23747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911" tIns="47956" rIns="95911" bIns="47956" numCol="1" anchor="b" anchorCtr="0" compatLnSpc="1">
            <a:prstTxWarp prst="textNoShape">
              <a:avLst/>
            </a:prstTxWarp>
          </a:bodyPr>
          <a:lstStyle>
            <a:lvl1pPr defTabSz="959156">
              <a:defRPr sz="1200" b="0">
                <a:latin typeface="Garamond" pitchFamily="18" charset="0"/>
              </a:defRPr>
            </a:lvl1pPr>
          </a:lstStyle>
          <a:p>
            <a:fld id="{31CC9EE1-4C63-4403-A18E-157438435DDB}" type="slidenum">
              <a:rPr lang="en-US"/>
              <a:pPr/>
              <a:t>‹#›</a:t>
            </a:fld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617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6F1DB-FA24-490C-AB13-F0072AF577A2}" type="slidenum">
              <a:rPr lang="en-US"/>
              <a:pPr/>
              <a:t>1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741" y="4952752"/>
            <a:ext cx="5037719" cy="3926083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en-US" sz="1800" b="1" dirty="0"/>
              <a:t>M. E. Kabay, PhD, CISSP </a:t>
            </a:r>
          </a:p>
        </p:txBody>
      </p:sp>
    </p:spTree>
    <p:extLst>
      <p:ext uri="{BB962C8B-B14F-4D97-AF65-F5344CB8AC3E}">
        <p14:creationId xmlns:p14="http://schemas.microsoft.com/office/powerpoint/2010/main" val="2453279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C8350-20D7-4A17-ACFF-60BEFD2215C8}" type="slidenum">
              <a:rPr lang="en-US"/>
              <a:pPr/>
              <a:t>10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3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49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F17B6-95A5-4760-969C-BF70CCFD0EC6}" type="slidenum">
              <a:rPr lang="en-US"/>
              <a:pPr/>
              <a:t>11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09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25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7F0F03-2974-453C-AB88-0CCB73ECBCC4}" type="slidenum">
              <a:rPr lang="en-US"/>
              <a:pPr/>
              <a:t>12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0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EE93DE-6CF6-45DF-AD7B-0884D6E5593F}" type="slidenum">
              <a:rPr lang="en-US"/>
              <a:pPr/>
              <a:t>13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3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65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0654D-C344-48D4-A064-806B8989EACF}" type="slidenum">
              <a:rPr lang="en-US"/>
              <a:pPr/>
              <a:t>14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3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76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67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DF69B-689E-4567-AF88-B310E03737DC}" type="slidenum">
              <a:rPr lang="en-US"/>
              <a:pPr/>
              <a:t>15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3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30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9FD33-A91F-4575-8629-8DA691CEC53C}" type="slidenum">
              <a:rPr lang="en-US"/>
              <a:pPr/>
              <a:t>16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5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80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83949-4D03-4334-8017-A46467271668}" type="slidenum">
              <a:rPr lang="en-US"/>
              <a:pPr/>
              <a:t>17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12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67998-01BC-4609-8DDC-FE66A407B810}" type="slidenum">
              <a:rPr lang="en-US"/>
              <a:pPr/>
              <a:t>18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3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28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C65E9-9411-4965-80E1-BF72DF43C7D9}" type="slidenum">
              <a:rPr lang="en-US"/>
              <a:pPr/>
              <a:t>19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0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59D3C-63A9-496F-A615-1DA416B8DECD}" type="slidenum">
              <a:rPr lang="en-US"/>
              <a:pPr/>
              <a:t>2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05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5B66E-FCB5-4DCE-A85A-D9845689FCA1}" type="slidenum">
              <a:rPr lang="en-US"/>
              <a:pPr/>
              <a:t>20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27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4B095A-D120-49EA-867B-4BD7FADB93EC}" type="slidenum">
              <a:rPr lang="en-US"/>
              <a:pPr/>
              <a:t>21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87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389ED4-8504-4367-9BBA-71D4AEF13483}" type="slidenum">
              <a:rPr lang="en-US"/>
              <a:pPr/>
              <a:t>22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4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77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D5D81-6706-4225-915B-C79BA8F86708}" type="slidenum">
              <a:rPr lang="en-US"/>
              <a:pPr/>
              <a:t>23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6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59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2632E-ECB7-4A8E-9E77-8FFC4C836C71}" type="slidenum">
              <a:rPr lang="en-US"/>
              <a:pPr/>
              <a:t>24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4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17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74995-91A9-4985-8800-B5E8317135F2}" type="slidenum">
              <a:rPr lang="en-US"/>
              <a:pPr/>
              <a:t>25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511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BB959-CCA8-4EFF-94AB-D6027FC58C01}" type="slidenum">
              <a:rPr lang="en-US"/>
              <a:pPr/>
              <a:t>26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4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392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5EC5D-10B6-4828-AC01-F0219BA3E3E5}" type="slidenum">
              <a:rPr lang="en-US"/>
              <a:pPr/>
              <a:t>27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669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A8C81-5942-4143-90C0-854FDE1C9A1D}" type="slidenum">
              <a:rPr lang="en-US"/>
              <a:pPr/>
              <a:t>28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7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673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0DAC2-3722-4E94-97FD-D8DADA022F50}" type="slidenum">
              <a:rPr lang="en-US"/>
              <a:pPr/>
              <a:t>29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84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1FF7-2EC5-47BD-9280-5AD8A90EF655}" type="slidenum">
              <a:rPr lang="en-US"/>
              <a:pPr/>
              <a:t>3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817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9B70C-9C23-4065-B54B-944C09CFE9FF}" type="slidenum">
              <a:rPr lang="en-US"/>
              <a:pPr/>
              <a:t>30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7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137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DA679-9F3B-4D43-87ED-2AB6B24C8A7F}" type="slidenum">
              <a:rPr lang="en-US"/>
              <a:pPr/>
              <a:t>31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989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C1E47-F8EE-417C-8A8B-4EC822C0C1EC}" type="slidenum">
              <a:rPr lang="en-US"/>
              <a:pPr/>
              <a:t>32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579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B58C4-46C9-4A59-8446-B5C4C2199B56}" type="slidenum">
              <a:rPr lang="en-US"/>
              <a:pPr/>
              <a:t>33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0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685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5CD63-9868-467B-AD98-23F8331B7860}" type="slidenum">
              <a:rPr lang="en-US"/>
              <a:pPr/>
              <a:t>34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926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9B025-2699-43C5-9AE9-47071E3E5D7E}" type="slidenum">
              <a:rPr lang="en-US"/>
              <a:pPr/>
              <a:t>35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4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190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9C5D3-CD72-415B-A041-09E76B16F281}" type="slidenum">
              <a:rPr lang="en-US"/>
              <a:pPr/>
              <a:t>36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4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31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32550-78D3-4EEA-ACF9-B7B136CD785A}" type="slidenum">
              <a:rPr lang="en-US"/>
              <a:pPr/>
              <a:t>37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8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043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B2EB4-31EF-492F-B747-4E654ECE89FE}" type="slidenum">
              <a:rPr lang="en-US"/>
              <a:pPr/>
              <a:t>38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041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9F095-8734-4EAA-B692-EC269549EE25}" type="slidenum">
              <a:rPr lang="en-US"/>
              <a:pPr/>
              <a:t>39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77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C67E6-431B-499B-8023-928570C885BC}" type="slidenum">
              <a:rPr lang="en-US"/>
              <a:pPr/>
              <a:t>4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9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641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9493E-D095-4A81-9AAF-A7B921422634}" type="slidenum">
              <a:rPr lang="en-US"/>
              <a:pPr/>
              <a:t>40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802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70D628-3BA0-4EFB-A8E8-FE4418863D7F}" type="slidenum">
              <a:rPr lang="en-US"/>
              <a:pPr/>
              <a:t>41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4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957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F3E9F-C69C-491E-B0E3-60E29AE4C487}" type="slidenum">
              <a:rPr lang="en-US"/>
              <a:pPr/>
              <a:t>42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775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1068C-B71A-4E7D-B2EF-FC05199600B1}" type="slidenum">
              <a:rPr lang="en-US"/>
              <a:pPr/>
              <a:t>43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4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002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F5A66-86B0-4623-8677-8AE4CC505FB7}" type="slidenum">
              <a:rPr lang="en-US"/>
              <a:pPr/>
              <a:t>44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674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39A0E-B9EA-48F0-AF90-CD3AD174C173}" type="slidenum">
              <a:rPr lang="en-US"/>
              <a:pPr/>
              <a:t>45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200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091E9-FD0C-49B8-8AA9-C04D892E680A}" type="slidenum">
              <a:rPr lang="en-US"/>
              <a:pPr/>
              <a:t>46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96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12D69-B8D0-4EC1-AE65-D995BD8100AA}" type="slidenum">
              <a:rPr lang="en-US"/>
              <a:pPr/>
              <a:t>47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07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892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477EE-3D54-47A7-9716-7AEE2D01A85D}" type="slidenum">
              <a:rPr lang="en-US"/>
              <a:pPr/>
              <a:t>48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091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E4F44-995A-44A7-9E14-0FC27F5516C0}" type="slidenum">
              <a:rPr lang="en-US"/>
              <a:pPr/>
              <a:t>49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4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33939-B1DE-4384-BE38-742D556A0806}" type="slidenum">
              <a:rPr lang="en-US"/>
              <a:pPr/>
              <a:t>5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15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3047D-EEC1-4365-9DAE-EE35BC4538C2}" type="slidenum">
              <a:rPr lang="en-US"/>
              <a:pPr/>
              <a:t>6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3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29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3EC1B-0980-4703-B99C-71AB69CCBCDB}" type="slidenum">
              <a:rPr lang="en-US"/>
              <a:pPr/>
              <a:t>7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3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49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CBE94F-2F73-4C91-A725-DA2B402FE234}" type="slidenum">
              <a:rPr lang="en-US"/>
              <a:pPr/>
              <a:t>8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3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8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879BC-A445-4776-B55E-0C3A7CF86134}" type="slidenum">
              <a:rPr lang="en-US"/>
              <a:pPr/>
              <a:t>9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1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48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fld id="{9A09BB37-535E-4E6A-9D2F-DACC01D056FB}" type="slidenum">
              <a:rPr lang="en-US" sz="1800" smtClean="0"/>
              <a:pPr algn="l"/>
              <a:t>‹#›</a:t>
            </a:fld>
            <a:endParaRPr lang="en-US" sz="1800" dirty="0"/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577950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889864" name="Picture 8" descr="NWU_2c_stacked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0"/>
            <a:ext cx="1066800" cy="9318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algn="ctr"/>
            <a:r>
              <a:rPr lang="en-US" sz="7200"/>
              <a:t>Business Continuity Planning</a:t>
            </a:r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9144000" cy="304800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400" dirty="0"/>
              <a:t>CSH5 Chapter 58</a:t>
            </a:r>
          </a:p>
          <a:p>
            <a:pPr algn="ctr">
              <a:buFont typeface="Wingdings" pitchFamily="2" charset="2"/>
              <a:buNone/>
            </a:pPr>
            <a:r>
              <a:rPr lang="en-US" sz="4400" dirty="0"/>
              <a:t>Business Continuity Planning</a:t>
            </a:r>
          </a:p>
          <a:p>
            <a:pPr algn="ctr">
              <a:buFont typeface="Wingdings" pitchFamily="2" charset="2"/>
              <a:buNone/>
            </a:pPr>
            <a:r>
              <a:rPr lang="en-US" sz="4400" dirty="0"/>
              <a:t>Michael Miora</a:t>
            </a:r>
          </a:p>
          <a:p>
            <a:pPr algn="ctr"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Recovery Scenarios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4648200"/>
          </a:xfrm>
        </p:spPr>
        <p:txBody>
          <a:bodyPr/>
          <a:lstStyle/>
          <a:p>
            <a:r>
              <a:rPr lang="en-US"/>
              <a:t>Recovery scenarios have 3 phases</a:t>
            </a:r>
          </a:p>
        </p:txBody>
      </p:sp>
      <p:pic>
        <p:nvPicPr>
          <p:cNvPr id="11233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93938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3333" name="AutoShape 5"/>
          <p:cNvSpPr>
            <a:spLocks noChangeArrowheads="1"/>
          </p:cNvSpPr>
          <p:nvPr/>
        </p:nvSpPr>
        <p:spPr bwMode="auto">
          <a:xfrm>
            <a:off x="152400" y="4648200"/>
            <a:ext cx="2971800" cy="1447800"/>
          </a:xfrm>
          <a:prstGeom prst="cloudCallout">
            <a:avLst>
              <a:gd name="adj1" fmla="val -22009"/>
              <a:gd name="adj2" fmla="val -114366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/>
              <a:t>Determine the effect of the emergency</a:t>
            </a:r>
          </a:p>
        </p:txBody>
      </p:sp>
      <p:sp>
        <p:nvSpPr>
          <p:cNvPr id="1123334" name="AutoShape 6"/>
          <p:cNvSpPr>
            <a:spLocks noChangeArrowheads="1"/>
          </p:cNvSpPr>
          <p:nvPr/>
        </p:nvSpPr>
        <p:spPr bwMode="auto">
          <a:xfrm>
            <a:off x="4114800" y="4876800"/>
            <a:ext cx="1981200" cy="1371600"/>
          </a:xfrm>
          <a:prstGeom prst="cloudCallout">
            <a:avLst>
              <a:gd name="adj1" fmla="val -61218"/>
              <a:gd name="adj2" fmla="val -131829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/>
              <a:t>Major recovery steps</a:t>
            </a:r>
          </a:p>
        </p:txBody>
      </p:sp>
      <p:sp>
        <p:nvSpPr>
          <p:cNvPr id="1123335" name="AutoShape 7"/>
          <p:cNvSpPr>
            <a:spLocks noChangeArrowheads="1"/>
          </p:cNvSpPr>
          <p:nvPr/>
        </p:nvSpPr>
        <p:spPr bwMode="auto">
          <a:xfrm>
            <a:off x="7010400" y="5029200"/>
            <a:ext cx="1981200" cy="1371600"/>
          </a:xfrm>
          <a:prstGeom prst="cloudCallout">
            <a:avLst>
              <a:gd name="adj1" fmla="val -68912"/>
              <a:gd name="adj2" fmla="val -142940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/>
              <a:t>Restore normal ops</a:t>
            </a:r>
          </a:p>
        </p:txBody>
      </p:sp>
      <p:sp>
        <p:nvSpPr>
          <p:cNvPr id="1123336" name="Text Box 8"/>
          <p:cNvSpPr txBox="1">
            <a:spLocks noChangeArrowheads="1"/>
          </p:cNvSpPr>
          <p:nvPr/>
        </p:nvSpPr>
        <p:spPr bwMode="auto">
          <a:xfrm>
            <a:off x="0" y="1905000"/>
            <a:ext cx="159385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Exhibit 42.4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33" grpId="0" animBg="1"/>
      <p:bldP spid="1123334" grpId="0" animBg="1"/>
      <p:bldP spid="11233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3733800" cy="4648200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Basic Concepts</a:t>
            </a:r>
          </a:p>
          <a:p>
            <a:r>
              <a:rPr lang="en-US"/>
              <a:t>Defining Goals of BCP</a:t>
            </a:r>
          </a:p>
          <a:p>
            <a:r>
              <a:rPr lang="en-US">
                <a:solidFill>
                  <a:schemeClr val="bg2"/>
                </a:solidFill>
              </a:rPr>
              <a:t>The BIA</a:t>
            </a:r>
          </a:p>
          <a:p>
            <a:r>
              <a:rPr lang="en-US">
                <a:solidFill>
                  <a:schemeClr val="bg2"/>
                </a:solidFill>
              </a:rPr>
              <a:t>BIA Matrix Analysis</a:t>
            </a:r>
          </a:p>
          <a:p>
            <a:r>
              <a:rPr lang="en-US">
                <a:solidFill>
                  <a:schemeClr val="bg2"/>
                </a:solidFill>
              </a:rPr>
              <a:t>Justifying Costs of BCP</a:t>
            </a:r>
          </a:p>
        </p:txBody>
      </p:sp>
      <p:pic>
        <p:nvPicPr>
          <p:cNvPr id="1083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5963"/>
            <a:ext cx="419100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Goals of BCP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5181600" cy="5105400"/>
          </a:xfrm>
        </p:spPr>
        <p:txBody>
          <a:bodyPr/>
          <a:lstStyle/>
          <a:p>
            <a:r>
              <a:rPr lang="en-US"/>
              <a:t>Overview</a:t>
            </a:r>
          </a:p>
          <a:p>
            <a:r>
              <a:rPr lang="en-US"/>
              <a:t>Scope</a:t>
            </a:r>
          </a:p>
          <a:p>
            <a:r>
              <a:rPr lang="en-US"/>
              <a:t>Correlating Objectives to Corporate Missions and Functions</a:t>
            </a:r>
          </a:p>
          <a:p>
            <a:r>
              <a:rPr lang="en-US"/>
              <a:t>Validating Goals</a:t>
            </a:r>
          </a:p>
          <a:p>
            <a:r>
              <a:rPr lang="en-US"/>
              <a:t>Mapping Goals to Recovery Phases</a:t>
            </a:r>
          </a:p>
          <a:p>
            <a:r>
              <a:rPr lang="en-US"/>
              <a:t>Emergency Issues</a:t>
            </a:r>
          </a:p>
        </p:txBody>
      </p:sp>
      <p:pic>
        <p:nvPicPr>
          <p:cNvPr id="1090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028825"/>
            <a:ext cx="280035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Setting Goals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49530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Setting goals a multi-step process</a:t>
            </a:r>
          </a:p>
          <a:p>
            <a:pPr>
              <a:lnSpc>
                <a:spcPct val="80000"/>
              </a:lnSpc>
            </a:pPr>
            <a:r>
              <a:rPr lang="en-US"/>
              <a:t>Define minimum service levels required for acceptable performance</a:t>
            </a:r>
          </a:p>
          <a:p>
            <a:pPr lvl="1">
              <a:lnSpc>
                <a:spcPct val="80000"/>
              </a:lnSpc>
            </a:pPr>
            <a:r>
              <a:rPr lang="en-US"/>
              <a:t>Define specific goals for specific sectors</a:t>
            </a:r>
          </a:p>
          <a:p>
            <a:pPr lvl="1">
              <a:lnSpc>
                <a:spcPct val="80000"/>
              </a:lnSpc>
            </a:pPr>
            <a:r>
              <a:rPr lang="en-US"/>
              <a:t>Gain approval and support of steering committees of appropriate sector</a:t>
            </a:r>
          </a:p>
          <a:p>
            <a:pPr lvl="1">
              <a:lnSpc>
                <a:spcPct val="80000"/>
              </a:lnSpc>
            </a:pPr>
            <a:r>
              <a:rPr lang="en-US"/>
              <a:t>Gain overall approval of upper management</a:t>
            </a:r>
          </a:p>
          <a:p>
            <a:pPr>
              <a:lnSpc>
                <a:spcPct val="80000"/>
              </a:lnSpc>
            </a:pPr>
            <a:r>
              <a:rPr lang="en-US"/>
              <a:t>Goals are defined in </a:t>
            </a:r>
            <a:r>
              <a:rPr lang="en-US" i="1"/>
              <a:t>business terms</a:t>
            </a:r>
            <a:r>
              <a:rPr lang="en-US"/>
              <a:t> not in terms of means and systems</a:t>
            </a:r>
          </a:p>
          <a:p>
            <a:pPr>
              <a:lnSpc>
                <a:spcPct val="80000"/>
              </a:lnSpc>
            </a:pPr>
            <a:r>
              <a:rPr lang="en-US"/>
              <a:t>Process may be </a:t>
            </a:r>
            <a:r>
              <a:rPr lang="en-US" i="1"/>
              <a:t>iterative</a:t>
            </a:r>
            <a:endParaRPr lang="en-US"/>
          </a:p>
        </p:txBody>
      </p:sp>
      <p:pic>
        <p:nvPicPr>
          <p:cNvPr id="1112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47800"/>
            <a:ext cx="3133725" cy="416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/>
              <a:t>Define environment to be protected</a:t>
            </a:r>
          </a:p>
          <a:p>
            <a:pPr lvl="1"/>
            <a:r>
              <a:rPr lang="en-US"/>
              <a:t>Who and what are to be included? </a:t>
            </a:r>
          </a:p>
          <a:p>
            <a:pPr lvl="1"/>
            <a:r>
              <a:rPr lang="en-US"/>
              <a:t>Will protect </a:t>
            </a:r>
            <a:r>
              <a:rPr lang="en-US" i="1"/>
              <a:t>specific</a:t>
            </a:r>
          </a:p>
          <a:p>
            <a:pPr lvl="2"/>
            <a:r>
              <a:rPr lang="en-US"/>
              <a:t>systems, </a:t>
            </a:r>
          </a:p>
          <a:p>
            <a:pPr lvl="2"/>
            <a:r>
              <a:rPr lang="en-US"/>
              <a:t>equipment, </a:t>
            </a:r>
          </a:p>
          <a:p>
            <a:pPr lvl="2"/>
            <a:r>
              <a:rPr lang="en-US"/>
              <a:t>procedures, </a:t>
            </a:r>
          </a:p>
          <a:p>
            <a:pPr lvl="2"/>
            <a:r>
              <a:rPr lang="en-US"/>
              <a:t>locations, and </a:t>
            </a:r>
          </a:p>
          <a:p>
            <a:pPr lvl="2"/>
            <a:r>
              <a:rPr lang="en-US"/>
              <a:t>support capabilities</a:t>
            </a:r>
          </a:p>
          <a:p>
            <a:r>
              <a:rPr lang="en-US"/>
              <a:t>Expect to refine and redefine scope during planning process</a:t>
            </a:r>
          </a:p>
          <a:p>
            <a:r>
              <a:rPr lang="en-US"/>
              <a:t>May have to define stepwise (phased) implementation plan for BCP</a:t>
            </a:r>
          </a:p>
        </p:txBody>
      </p:sp>
      <p:pic>
        <p:nvPicPr>
          <p:cNvPr id="1111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11455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543800" cy="1143000"/>
          </a:xfrm>
        </p:spPr>
        <p:txBody>
          <a:bodyPr/>
          <a:lstStyle/>
          <a:p>
            <a:r>
              <a:rPr lang="en-US" sz="3200"/>
              <a:t>Correlating Objectives to Corporate Missions and Functions</a:t>
            </a:r>
          </a:p>
        </p:txBody>
      </p:sp>
      <p:pic>
        <p:nvPicPr>
          <p:cNvPr id="11100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3547" y="1981200"/>
            <a:ext cx="3318053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9" y="1219200"/>
            <a:ext cx="8077201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IT often (usually) develops BCP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Systems engineering disciplines help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IT infrastructure critically </a:t>
            </a:r>
            <a:br>
              <a:rPr lang="en-US" dirty="0"/>
            </a:br>
            <a:r>
              <a:rPr lang="en-US" dirty="0"/>
              <a:t>important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May already have contacts </a:t>
            </a:r>
            <a:br>
              <a:rPr lang="en-US" dirty="0"/>
            </a:br>
            <a:r>
              <a:rPr lang="en-US" dirty="0"/>
              <a:t>throughout organization for </a:t>
            </a:r>
            <a:br>
              <a:rPr lang="en-US" dirty="0"/>
            </a:br>
            <a:r>
              <a:rPr lang="en-US" dirty="0"/>
              <a:t>functional support</a:t>
            </a:r>
          </a:p>
          <a:p>
            <a:pPr>
              <a:lnSpc>
                <a:spcPct val="80000"/>
              </a:lnSpc>
            </a:pPr>
            <a:r>
              <a:rPr lang="en-US" dirty="0"/>
              <a:t>Must expand </a:t>
            </a:r>
            <a:r>
              <a:rPr lang="en-US" i="1" dirty="0"/>
              <a:t>beyond</a:t>
            </a:r>
            <a:r>
              <a:rPr lang="en-US" dirty="0"/>
              <a:t> IT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Need </a:t>
            </a:r>
            <a:r>
              <a:rPr lang="en-US" i="1" dirty="0"/>
              <a:t>business </a:t>
            </a:r>
            <a:r>
              <a:rPr lang="en-US" dirty="0"/>
              <a:t>perspective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CIO is only </a:t>
            </a:r>
            <a:r>
              <a:rPr lang="en-US" i="1" dirty="0"/>
              <a:t>one</a:t>
            </a:r>
            <a:r>
              <a:rPr lang="en-US" dirty="0"/>
              <a:t> C-level exec</a:t>
            </a:r>
          </a:p>
          <a:p>
            <a:pPr>
              <a:lnSpc>
                <a:spcPct val="80000"/>
              </a:lnSpc>
            </a:pPr>
            <a:r>
              <a:rPr lang="en-US" dirty="0"/>
              <a:t>Much may depend on </a:t>
            </a:r>
            <a:br>
              <a:rPr lang="en-US" dirty="0"/>
            </a:br>
            <a:r>
              <a:rPr lang="en-US" dirty="0"/>
              <a:t>processes outside scope of IT function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Must not overlook non-IT-dependent systems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SCM and CRM go beyond automated systems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Corporate Missions and Functions (cont’d)</a:t>
            </a:r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Examples of often-overlooked functions</a:t>
            </a:r>
          </a:p>
          <a:p>
            <a:pPr lvl="1"/>
            <a:r>
              <a:rPr lang="en-US"/>
              <a:t>Mail room</a:t>
            </a:r>
          </a:p>
          <a:p>
            <a:pPr lvl="1"/>
            <a:r>
              <a:rPr lang="en-US"/>
              <a:t>Facilities support</a:t>
            </a:r>
          </a:p>
          <a:p>
            <a:pPr lvl="2"/>
            <a:r>
              <a:rPr lang="en-US"/>
              <a:t>Especially important in emergencies and for recovery</a:t>
            </a:r>
          </a:p>
          <a:p>
            <a:pPr lvl="1"/>
            <a:r>
              <a:rPr lang="en-US"/>
              <a:t>Security forces</a:t>
            </a:r>
          </a:p>
          <a:p>
            <a:r>
              <a:rPr lang="en-US"/>
              <a:t>Work from 3 main documents</a:t>
            </a:r>
          </a:p>
          <a:p>
            <a:pPr lvl="1"/>
            <a:r>
              <a:rPr lang="en-US"/>
              <a:t>Organization chart</a:t>
            </a:r>
          </a:p>
          <a:p>
            <a:pPr lvl="1"/>
            <a:r>
              <a:rPr lang="en-US"/>
              <a:t>Corporate phone directory</a:t>
            </a:r>
          </a:p>
          <a:p>
            <a:pPr lvl="1"/>
            <a:r>
              <a:rPr lang="en-US"/>
              <a:t>List of corporate operations budget line items </a:t>
            </a:r>
          </a:p>
        </p:txBody>
      </p:sp>
      <p:pic>
        <p:nvPicPr>
          <p:cNvPr id="11520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429000"/>
            <a:ext cx="2581275" cy="206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762000"/>
          </a:xfrm>
        </p:spPr>
        <p:txBody>
          <a:bodyPr/>
          <a:lstStyle/>
          <a:p>
            <a:r>
              <a:rPr lang="en-US" sz="3200"/>
              <a:t>Missions and Functions (cont’d)</a:t>
            </a:r>
          </a:p>
        </p:txBody>
      </p:sp>
      <p:pic>
        <p:nvPicPr>
          <p:cNvPr id="1155076" name="Picture 4" descr="Exh%2042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44538"/>
            <a:ext cx="6805683" cy="580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55077" name="Text Box 5"/>
          <p:cNvSpPr txBox="1">
            <a:spLocks noChangeArrowheads="1"/>
          </p:cNvSpPr>
          <p:nvPr/>
        </p:nvSpPr>
        <p:spPr bwMode="auto">
          <a:xfrm>
            <a:off x="2557463" y="5356225"/>
            <a:ext cx="768350" cy="274638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Exclude</a:t>
            </a:r>
          </a:p>
        </p:txBody>
      </p:sp>
      <p:sp>
        <p:nvSpPr>
          <p:cNvPr id="1155078" name="Text Box 6"/>
          <p:cNvSpPr txBox="1">
            <a:spLocks noChangeArrowheads="1"/>
          </p:cNvSpPr>
          <p:nvPr/>
        </p:nvSpPr>
        <p:spPr bwMode="auto">
          <a:xfrm>
            <a:off x="4213225" y="5638800"/>
            <a:ext cx="719138" cy="274638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Include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Validating Goals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467600" cy="5334000"/>
          </a:xfrm>
        </p:spPr>
        <p:txBody>
          <a:bodyPr/>
          <a:lstStyle/>
          <a:p>
            <a:r>
              <a:rPr lang="en-US" dirty="0"/>
              <a:t>Distinguish between importance of a function</a:t>
            </a:r>
          </a:p>
          <a:p>
            <a:pPr lvl="1"/>
            <a:r>
              <a:rPr lang="en-US" dirty="0"/>
              <a:t>To the overall corporate goals</a:t>
            </a:r>
          </a:p>
          <a:p>
            <a:pPr lvl="1"/>
            <a:r>
              <a:rPr lang="en-US" dirty="0"/>
              <a:t>To BCP / disaster recovery goals</a:t>
            </a:r>
          </a:p>
          <a:p>
            <a:r>
              <a:rPr lang="en-US" dirty="0"/>
              <a:t>Mostly a matter of </a:t>
            </a:r>
            <a:r>
              <a:rPr lang="en-US" i="1" dirty="0"/>
              <a:t>timeline</a:t>
            </a:r>
          </a:p>
          <a:p>
            <a:pPr lvl="1"/>
            <a:r>
              <a:rPr lang="en-US" dirty="0"/>
              <a:t>Determine how long function can be suspended (or running at minimal levels) without harming organization</a:t>
            </a:r>
          </a:p>
          <a:p>
            <a:pPr lvl="1"/>
            <a:r>
              <a:rPr lang="en-US" dirty="0"/>
              <a:t>May change depending on circumstances</a:t>
            </a:r>
          </a:p>
          <a:p>
            <a:pPr lvl="2"/>
            <a:r>
              <a:rPr lang="en-US" dirty="0"/>
              <a:t>E.g., corporate tax function may be long-term goals at mid-year yet more critical at tax-filing time</a:t>
            </a:r>
          </a:p>
          <a:p>
            <a:r>
              <a:rPr lang="en-US" dirty="0"/>
              <a:t>Need top-management sign-off on fundamental goals – affects everything else</a:t>
            </a:r>
          </a:p>
        </p:txBody>
      </p:sp>
      <p:pic>
        <p:nvPicPr>
          <p:cNvPr id="1026" name="Picture 2" descr="C:\Users\Michel Kabay\AppData\Local\Microsoft\Windows\Temporary Internet Files\Content.IE5\ZDSGYA1L\MC90043158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28" y="1600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Goals to Recovery Phases</a:t>
            </a:r>
          </a:p>
        </p:txBody>
      </p:sp>
      <p:pic>
        <p:nvPicPr>
          <p:cNvPr id="1107972" name="Picture 4" descr="Exh%2042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6026"/>
            <a:ext cx="8305800" cy="5394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Concepts</a:t>
            </a:r>
          </a:p>
          <a:p>
            <a:r>
              <a:rPr lang="en-US">
                <a:solidFill>
                  <a:schemeClr val="bg2"/>
                </a:solidFill>
              </a:rPr>
              <a:t>Defining Goals of BCP</a:t>
            </a:r>
          </a:p>
          <a:p>
            <a:r>
              <a:rPr lang="en-US">
                <a:solidFill>
                  <a:schemeClr val="bg2"/>
                </a:solidFill>
              </a:rPr>
              <a:t>The BIA</a:t>
            </a:r>
          </a:p>
          <a:p>
            <a:r>
              <a:rPr lang="en-US">
                <a:solidFill>
                  <a:schemeClr val="bg2"/>
                </a:solidFill>
              </a:rPr>
              <a:t>BIA Matrix Analysis</a:t>
            </a:r>
          </a:p>
          <a:p>
            <a:r>
              <a:rPr lang="en-US">
                <a:solidFill>
                  <a:schemeClr val="bg2"/>
                </a:solidFill>
              </a:rPr>
              <a:t>Justifying Costs of BCP</a:t>
            </a:r>
          </a:p>
        </p:txBody>
      </p:sp>
      <p:pic>
        <p:nvPicPr>
          <p:cNvPr id="1081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450" y="990600"/>
            <a:ext cx="3441872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81349" name="Text Box 5"/>
          <p:cNvSpPr txBox="1">
            <a:spLocks noChangeArrowheads="1"/>
          </p:cNvSpPr>
          <p:nvPr/>
        </p:nvSpPr>
        <p:spPr bwMode="auto">
          <a:xfrm>
            <a:off x="6781800" y="6461125"/>
            <a:ext cx="9175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(1992)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9172" name="Picture 4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Emergency Issues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Ensure safety of employees and others potentially affected by disaster</a:t>
            </a:r>
          </a:p>
          <a:p>
            <a:pPr lvl="1">
              <a:lnSpc>
                <a:spcPct val="80000"/>
              </a:lnSpc>
            </a:pPr>
            <a:r>
              <a:rPr lang="en-US"/>
              <a:t>Health protection (gas masks, hazmat suits, etc. as appropriate)</a:t>
            </a:r>
          </a:p>
          <a:p>
            <a:pPr lvl="1">
              <a:lnSpc>
                <a:spcPct val="80000"/>
              </a:lnSpc>
            </a:pPr>
            <a:r>
              <a:rPr lang="en-US"/>
              <a:t>Safety preparedness (fire extinguishers, training, CPR…)</a:t>
            </a:r>
          </a:p>
          <a:p>
            <a:pPr lvl="1">
              <a:lnSpc>
                <a:spcPct val="80000"/>
              </a:lnSpc>
            </a:pPr>
            <a:r>
              <a:rPr lang="en-US"/>
              <a:t>Shelter &amp; care for employees involved in disaster or in recovery</a:t>
            </a:r>
          </a:p>
          <a:p>
            <a:pPr lvl="1">
              <a:lnSpc>
                <a:spcPct val="80000"/>
              </a:lnSpc>
            </a:pPr>
            <a:r>
              <a:rPr lang="en-US"/>
              <a:t>Search &amp; rescue teams</a:t>
            </a:r>
          </a:p>
          <a:p>
            <a:pPr>
              <a:lnSpc>
                <a:spcPct val="80000"/>
              </a:lnSpc>
            </a:pPr>
            <a:r>
              <a:rPr lang="en-US"/>
              <a:t>Effective public relations may keep a problem from becoming a disaster</a:t>
            </a:r>
          </a:p>
          <a:p>
            <a:pPr lvl="1">
              <a:lnSpc>
                <a:spcPct val="80000"/>
              </a:lnSpc>
            </a:pPr>
            <a:r>
              <a:rPr lang="en-US"/>
              <a:t>Honest, timely, accurate and </a:t>
            </a:r>
            <a:r>
              <a:rPr lang="en-US" i="1"/>
              <a:t>controlled  </a:t>
            </a:r>
            <a:r>
              <a:rPr lang="en-US"/>
              <a:t>release of information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Basic Concepts</a:t>
            </a:r>
          </a:p>
          <a:p>
            <a:r>
              <a:rPr lang="en-US">
                <a:solidFill>
                  <a:schemeClr val="bg2"/>
                </a:solidFill>
              </a:rPr>
              <a:t>Defining Goals of BCP</a:t>
            </a:r>
          </a:p>
          <a:p>
            <a:r>
              <a:rPr lang="en-US"/>
              <a:t>The BIA</a:t>
            </a:r>
          </a:p>
          <a:p>
            <a:r>
              <a:rPr lang="en-US">
                <a:solidFill>
                  <a:schemeClr val="bg2"/>
                </a:solidFill>
              </a:rPr>
              <a:t>BIA Matrix Analysis</a:t>
            </a:r>
          </a:p>
          <a:p>
            <a:r>
              <a:rPr lang="en-US">
                <a:solidFill>
                  <a:schemeClr val="bg2"/>
                </a:solidFill>
              </a:rPr>
              <a:t>Justifying Costs of BCP</a:t>
            </a:r>
          </a:p>
        </p:txBody>
      </p:sp>
      <p:pic>
        <p:nvPicPr>
          <p:cNvPr id="1084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1"/>
            <a:ext cx="397216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Establishing Scope of BIA</a:t>
            </a:r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5410200" cy="4953000"/>
          </a:xfrm>
        </p:spPr>
        <p:txBody>
          <a:bodyPr/>
          <a:lstStyle/>
          <a:p>
            <a:r>
              <a:rPr lang="en-US"/>
              <a:t>Inventory equipment &amp; capabilities to be protected or recovered</a:t>
            </a:r>
          </a:p>
          <a:p>
            <a:r>
              <a:rPr lang="en-US"/>
              <a:t>Will change over time</a:t>
            </a:r>
          </a:p>
          <a:p>
            <a:r>
              <a:rPr lang="en-US"/>
              <a:t>Must be kept up-to-date</a:t>
            </a:r>
          </a:p>
          <a:p>
            <a:r>
              <a:rPr lang="en-US"/>
              <a:t>Remember </a:t>
            </a:r>
            <a:r>
              <a:rPr lang="en-US" i="1"/>
              <a:t>communications</a:t>
            </a:r>
            <a:r>
              <a:rPr lang="en-US"/>
              <a:t> infrastructure</a:t>
            </a:r>
          </a:p>
          <a:p>
            <a:r>
              <a:rPr lang="en-US"/>
              <a:t>Establish documentation</a:t>
            </a:r>
          </a:p>
          <a:p>
            <a:r>
              <a:rPr lang="en-US"/>
              <a:t>Office equipment may also be critical</a:t>
            </a:r>
          </a:p>
          <a:p>
            <a:r>
              <a:rPr lang="en-US"/>
              <a:t>Include security systems</a:t>
            </a:r>
          </a:p>
        </p:txBody>
      </p:sp>
      <p:pic>
        <p:nvPicPr>
          <p:cNvPr id="1116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066800"/>
            <a:ext cx="30480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Interviews</a:t>
            </a:r>
          </a:p>
        </p:txBody>
      </p:sp>
      <p:pic>
        <p:nvPicPr>
          <p:cNvPr id="1165316" name="Picture 4" descr="Exh 42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76313"/>
            <a:ext cx="7467600" cy="565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Interviews (cont’d)</a:t>
            </a:r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/>
              <a:t>People who do the work are the best sources of information about those functions</a:t>
            </a:r>
          </a:p>
          <a:p>
            <a:r>
              <a:rPr lang="en-US"/>
              <a:t>Determine whom to interview</a:t>
            </a:r>
          </a:p>
          <a:p>
            <a:pPr lvl="1"/>
            <a:r>
              <a:rPr lang="en-US"/>
              <a:t>List departments</a:t>
            </a:r>
          </a:p>
          <a:p>
            <a:pPr lvl="1"/>
            <a:r>
              <a:rPr lang="en-US"/>
              <a:t>Select individual in each </a:t>
            </a:r>
            <a:br>
              <a:rPr lang="en-US"/>
            </a:br>
            <a:r>
              <a:rPr lang="en-US"/>
              <a:t>dept as 1° interviewee</a:t>
            </a:r>
          </a:p>
          <a:p>
            <a:pPr lvl="1"/>
            <a:r>
              <a:rPr lang="en-US"/>
              <a:t>Determine functions within </a:t>
            </a:r>
            <a:br>
              <a:rPr lang="en-US"/>
            </a:br>
            <a:r>
              <a:rPr lang="en-US"/>
              <a:t>each department</a:t>
            </a:r>
          </a:p>
          <a:p>
            <a:pPr lvl="2"/>
            <a:r>
              <a:rPr lang="en-US"/>
              <a:t>Avoid excessive detail</a:t>
            </a:r>
          </a:p>
          <a:p>
            <a:pPr lvl="2"/>
            <a:r>
              <a:rPr lang="en-US"/>
              <a:t>Group </a:t>
            </a:r>
            <a:r>
              <a:rPr lang="en-US" i="1"/>
              <a:t>means</a:t>
            </a:r>
            <a:r>
              <a:rPr lang="en-US"/>
              <a:t> into </a:t>
            </a:r>
            <a:r>
              <a:rPr lang="en-US" i="1"/>
              <a:t>functional goals</a:t>
            </a:r>
            <a:r>
              <a:rPr lang="en-US"/>
              <a:t> </a:t>
            </a:r>
          </a:p>
          <a:p>
            <a:pPr lvl="3"/>
            <a:r>
              <a:rPr lang="en-US"/>
              <a:t>E.g., specific forms for SEC = “SEC reporting”</a:t>
            </a:r>
          </a:p>
        </p:txBody>
      </p:sp>
      <p:pic>
        <p:nvPicPr>
          <p:cNvPr id="11151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0980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Interviews (cont’d)</a:t>
            </a:r>
          </a:p>
        </p:txBody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Goal: develop chart showing </a:t>
            </a:r>
            <a:r>
              <a:rPr lang="en-US" i="1"/>
              <a:t>relative importance</a:t>
            </a:r>
            <a:r>
              <a:rPr lang="en-US"/>
              <a:t> of different functions</a:t>
            </a:r>
          </a:p>
          <a:p>
            <a:r>
              <a:rPr lang="en-US"/>
              <a:t>Will be important in determining critical path (timeline) for recovery</a:t>
            </a:r>
          </a:p>
        </p:txBody>
      </p:sp>
      <p:pic>
        <p:nvPicPr>
          <p:cNvPr id="11632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429000"/>
            <a:ext cx="5715000" cy="310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Describing Functions</a:t>
            </a:r>
          </a:p>
        </p:txBody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include summary information about each function listed</a:t>
            </a:r>
          </a:p>
          <a:p>
            <a:pPr lvl="1"/>
            <a:r>
              <a:rPr lang="en-US" dirty="0"/>
              <a:t>1 or 2 ¶</a:t>
            </a:r>
          </a:p>
          <a:p>
            <a:pPr lvl="1"/>
            <a:r>
              <a:rPr lang="en-US" dirty="0"/>
              <a:t>Reduce confusion</a:t>
            </a:r>
          </a:p>
          <a:p>
            <a:pPr lvl="1"/>
            <a:r>
              <a:rPr lang="en-US" dirty="0"/>
              <a:t>Focus discussions</a:t>
            </a:r>
          </a:p>
          <a:p>
            <a:r>
              <a:rPr lang="en-US" dirty="0"/>
              <a:t>Use </a:t>
            </a:r>
            <a:r>
              <a:rPr lang="en-US" i="1" dirty="0"/>
              <a:t>functional matrix </a:t>
            </a:r>
            <a:r>
              <a:rPr lang="en-US" dirty="0"/>
              <a:t>as shown below to represent functions</a:t>
            </a:r>
          </a:p>
        </p:txBody>
      </p:sp>
      <p:grpSp>
        <p:nvGrpSpPr>
          <p:cNvPr id="1114118" name="Group 6"/>
          <p:cNvGrpSpPr>
            <a:grpSpLocks/>
          </p:cNvGrpSpPr>
          <p:nvPr/>
        </p:nvGrpSpPr>
        <p:grpSpPr bwMode="auto">
          <a:xfrm>
            <a:off x="0" y="4648200"/>
            <a:ext cx="9144000" cy="1876425"/>
            <a:chOff x="0" y="2928"/>
            <a:chExt cx="5760" cy="1182"/>
          </a:xfrm>
        </p:grpSpPr>
        <p:pic>
          <p:nvPicPr>
            <p:cNvPr id="11141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b="43777"/>
            <a:stretch>
              <a:fillRect/>
            </a:stretch>
          </p:blipFill>
          <p:spPr bwMode="auto">
            <a:xfrm>
              <a:off x="0" y="2928"/>
              <a:ext cx="5760" cy="118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14117" name="Text Box 5"/>
            <p:cNvSpPr txBox="1">
              <a:spLocks noChangeArrowheads="1"/>
            </p:cNvSpPr>
            <p:nvPr/>
          </p:nvSpPr>
          <p:spPr bwMode="auto">
            <a:xfrm rot="5400000">
              <a:off x="2608" y="3024"/>
              <a:ext cx="352" cy="192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400"/>
                <a:t>Ops</a:t>
              </a:r>
            </a:p>
          </p:txBody>
        </p:sp>
      </p:grpSp>
      <p:sp>
        <p:nvSpPr>
          <p:cNvPr id="1114119" name="Oval 7"/>
          <p:cNvSpPr>
            <a:spLocks noChangeArrowheads="1"/>
          </p:cNvSpPr>
          <p:nvPr/>
        </p:nvSpPr>
        <p:spPr bwMode="auto">
          <a:xfrm>
            <a:off x="990600" y="4953000"/>
            <a:ext cx="1143000" cy="762000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Departments &amp; Functions</a:t>
            </a:r>
          </a:p>
        </p:txBody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276600"/>
            <a:ext cx="7162800" cy="3048000"/>
          </a:xfrm>
        </p:spPr>
        <p:txBody>
          <a:bodyPr/>
          <a:lstStyle/>
          <a:p>
            <a:r>
              <a:rPr lang="en-US"/>
              <a:t>Survival Days</a:t>
            </a:r>
          </a:p>
          <a:p>
            <a:pPr lvl="1"/>
            <a:r>
              <a:rPr lang="en-US"/>
              <a:t>How long can organization survive without this function before significant damage?</a:t>
            </a:r>
          </a:p>
        </p:txBody>
      </p:sp>
      <p:grpSp>
        <p:nvGrpSpPr>
          <p:cNvPr id="1113094" name="Group 6"/>
          <p:cNvGrpSpPr>
            <a:grpSpLocks/>
          </p:cNvGrpSpPr>
          <p:nvPr/>
        </p:nvGrpSpPr>
        <p:grpSpPr bwMode="auto">
          <a:xfrm>
            <a:off x="0" y="1295400"/>
            <a:ext cx="9144000" cy="1876425"/>
            <a:chOff x="0" y="2928"/>
            <a:chExt cx="5760" cy="1182"/>
          </a:xfrm>
        </p:grpSpPr>
        <p:pic>
          <p:nvPicPr>
            <p:cNvPr id="111309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b="43777"/>
            <a:stretch>
              <a:fillRect/>
            </a:stretch>
          </p:blipFill>
          <p:spPr bwMode="auto">
            <a:xfrm>
              <a:off x="0" y="2928"/>
              <a:ext cx="5760" cy="118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13096" name="Text Box 8"/>
            <p:cNvSpPr txBox="1">
              <a:spLocks noChangeArrowheads="1"/>
            </p:cNvSpPr>
            <p:nvPr/>
          </p:nvSpPr>
          <p:spPr bwMode="auto">
            <a:xfrm rot="5400000">
              <a:off x="2608" y="3024"/>
              <a:ext cx="352" cy="192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400"/>
                <a:t>Ops</a:t>
              </a:r>
            </a:p>
          </p:txBody>
        </p:sp>
      </p:grpSp>
      <p:sp>
        <p:nvSpPr>
          <p:cNvPr id="1113251" name="Oval 163"/>
          <p:cNvSpPr>
            <a:spLocks noChangeArrowheads="1"/>
          </p:cNvSpPr>
          <p:nvPr/>
        </p:nvSpPr>
        <p:spPr bwMode="auto">
          <a:xfrm>
            <a:off x="3505200" y="1219200"/>
            <a:ext cx="533400" cy="1524000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Departments &amp; Functions (cont’d)</a:t>
            </a:r>
          </a:p>
        </p:txBody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Criticality</a:t>
            </a:r>
          </a:p>
          <a:p>
            <a:pPr lvl="1"/>
            <a:r>
              <a:rPr lang="en-US"/>
              <a:t>What happens when the damage starts?</a:t>
            </a:r>
          </a:p>
        </p:txBody>
      </p:sp>
      <p:pic>
        <p:nvPicPr>
          <p:cNvPr id="1168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8534400" cy="299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Departments &amp; Functions (cont’d)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162800" cy="1905000"/>
          </a:xfrm>
        </p:spPr>
        <p:txBody>
          <a:bodyPr/>
          <a:lstStyle/>
          <a:p>
            <a:r>
              <a:rPr lang="en-US"/>
              <a:t>Operational Impact</a:t>
            </a:r>
          </a:p>
          <a:p>
            <a:pPr lvl="1"/>
            <a:r>
              <a:rPr lang="en-US"/>
              <a:t>Convert criticality to Operational Impact</a:t>
            </a:r>
          </a:p>
          <a:p>
            <a:pPr lvl="1"/>
            <a:r>
              <a:rPr lang="en-US"/>
              <a:t>4 levels instead of 10</a:t>
            </a:r>
          </a:p>
          <a:p>
            <a:pPr lvl="1"/>
            <a:r>
              <a:rPr lang="en-US"/>
              <a:t>Reduces granularity of criticality</a:t>
            </a:r>
          </a:p>
        </p:txBody>
      </p:sp>
      <p:pic>
        <p:nvPicPr>
          <p:cNvPr id="1169511" name="Picture 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8915400" cy="2371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Concepts of BCP</a:t>
            </a:r>
          </a:p>
        </p:txBody>
      </p:sp>
      <p:sp>
        <p:nvSpPr>
          <p:cNvPr id="1087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BCP and DRP</a:t>
            </a:r>
          </a:p>
          <a:p>
            <a:r>
              <a:rPr lang="en-US"/>
              <a:t>Overview</a:t>
            </a:r>
          </a:p>
          <a:p>
            <a:r>
              <a:rPr lang="en-US"/>
              <a:t>Enterprise Risks and Costs</a:t>
            </a:r>
          </a:p>
          <a:p>
            <a:r>
              <a:rPr lang="en-US"/>
              <a:t>Types of Disasters</a:t>
            </a:r>
          </a:p>
          <a:p>
            <a:r>
              <a:rPr lang="en-US"/>
              <a:t>Recovery Scenarios</a:t>
            </a:r>
          </a:p>
        </p:txBody>
      </p:sp>
      <p:pic>
        <p:nvPicPr>
          <p:cNvPr id="10874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6714" y="952500"/>
            <a:ext cx="3458752" cy="552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Ranking Factor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429000"/>
            <a:ext cx="7620000" cy="2895600"/>
          </a:xfrm>
        </p:spPr>
        <p:txBody>
          <a:bodyPr/>
          <a:lstStyle/>
          <a:p>
            <a:r>
              <a:rPr lang="en-US"/>
              <a:t>Combines </a:t>
            </a:r>
            <a:r>
              <a:rPr lang="en-US" i="1"/>
              <a:t>survival time </a:t>
            </a:r>
            <a:r>
              <a:rPr lang="en-US"/>
              <a:t>and </a:t>
            </a:r>
            <a:r>
              <a:rPr lang="en-US" i="1"/>
              <a:t>operational impact</a:t>
            </a:r>
          </a:p>
          <a:p>
            <a:r>
              <a:rPr lang="en-US" i="1"/>
              <a:t>Low number is most important</a:t>
            </a:r>
            <a:endParaRPr lang="en-US"/>
          </a:p>
          <a:p>
            <a:r>
              <a:rPr lang="en-US"/>
              <a:t>Multiply survival time (days) x operational impact</a:t>
            </a:r>
          </a:p>
          <a:p>
            <a:pPr lvl="1"/>
            <a:r>
              <a:rPr lang="en-US"/>
              <a:t>E.g., 1 day survival x op impact critical (1) = 1</a:t>
            </a:r>
          </a:p>
          <a:p>
            <a:pPr lvl="1"/>
            <a:r>
              <a:rPr lang="en-US"/>
              <a:t>10 day survival x op 1 = 10</a:t>
            </a:r>
          </a:p>
          <a:p>
            <a:pPr lvl="1"/>
            <a:r>
              <a:rPr lang="en-US"/>
              <a:t>3 day survival x “some op impact” (3) = 9</a:t>
            </a:r>
          </a:p>
        </p:txBody>
      </p:sp>
      <p:grpSp>
        <p:nvGrpSpPr>
          <p:cNvPr id="1170436" name="Group 4"/>
          <p:cNvGrpSpPr>
            <a:grpSpLocks/>
          </p:cNvGrpSpPr>
          <p:nvPr/>
        </p:nvGrpSpPr>
        <p:grpSpPr bwMode="auto">
          <a:xfrm>
            <a:off x="0" y="1219200"/>
            <a:ext cx="9144000" cy="1876425"/>
            <a:chOff x="0" y="2928"/>
            <a:chExt cx="5760" cy="1182"/>
          </a:xfrm>
        </p:grpSpPr>
        <p:pic>
          <p:nvPicPr>
            <p:cNvPr id="117043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b="43777"/>
            <a:stretch>
              <a:fillRect/>
            </a:stretch>
          </p:blipFill>
          <p:spPr bwMode="auto">
            <a:xfrm>
              <a:off x="0" y="2928"/>
              <a:ext cx="5760" cy="118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70438" name="Text Box 6"/>
            <p:cNvSpPr txBox="1">
              <a:spLocks noChangeArrowheads="1"/>
            </p:cNvSpPr>
            <p:nvPr/>
          </p:nvSpPr>
          <p:spPr bwMode="auto">
            <a:xfrm rot="5400000">
              <a:off x="2608" y="3024"/>
              <a:ext cx="352" cy="192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400"/>
                <a:t>Ops</a:t>
              </a:r>
            </a:p>
          </p:txBody>
        </p:sp>
      </p:grpSp>
      <p:sp>
        <p:nvSpPr>
          <p:cNvPr id="1170439" name="Oval 7"/>
          <p:cNvSpPr>
            <a:spLocks noChangeArrowheads="1"/>
          </p:cNvSpPr>
          <p:nvPr/>
        </p:nvSpPr>
        <p:spPr bwMode="auto">
          <a:xfrm>
            <a:off x="4454525" y="1143000"/>
            <a:ext cx="533400" cy="1524000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Category</a:t>
            </a: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429000"/>
            <a:ext cx="7162800" cy="1295400"/>
          </a:xfrm>
        </p:spPr>
        <p:txBody>
          <a:bodyPr/>
          <a:lstStyle/>
          <a:p>
            <a:r>
              <a:rPr lang="en-US"/>
              <a:t>Sort by Ranking Factor in ascending order</a:t>
            </a:r>
          </a:p>
          <a:p>
            <a:r>
              <a:rPr lang="en-US" i="1"/>
              <a:t>Category</a:t>
            </a:r>
            <a:r>
              <a:rPr lang="en-US"/>
              <a:t> groups functions with similar recovery periods</a:t>
            </a:r>
          </a:p>
        </p:txBody>
      </p:sp>
      <p:grpSp>
        <p:nvGrpSpPr>
          <p:cNvPr id="1175556" name="Group 4"/>
          <p:cNvGrpSpPr>
            <a:grpSpLocks/>
          </p:cNvGrpSpPr>
          <p:nvPr/>
        </p:nvGrpSpPr>
        <p:grpSpPr bwMode="auto">
          <a:xfrm>
            <a:off x="0" y="1295400"/>
            <a:ext cx="9144000" cy="1876425"/>
            <a:chOff x="0" y="2928"/>
            <a:chExt cx="5760" cy="1182"/>
          </a:xfrm>
        </p:grpSpPr>
        <p:pic>
          <p:nvPicPr>
            <p:cNvPr id="117555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b="43777"/>
            <a:stretch>
              <a:fillRect/>
            </a:stretch>
          </p:blipFill>
          <p:spPr bwMode="auto">
            <a:xfrm>
              <a:off x="0" y="2928"/>
              <a:ext cx="5760" cy="118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75558" name="Text Box 6"/>
            <p:cNvSpPr txBox="1">
              <a:spLocks noChangeArrowheads="1"/>
            </p:cNvSpPr>
            <p:nvPr/>
          </p:nvSpPr>
          <p:spPr bwMode="auto">
            <a:xfrm rot="5400000">
              <a:off x="2608" y="3024"/>
              <a:ext cx="352" cy="192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400"/>
                <a:t>Ops</a:t>
              </a:r>
            </a:p>
          </p:txBody>
        </p:sp>
      </p:grpSp>
      <p:sp>
        <p:nvSpPr>
          <p:cNvPr id="1175559" name="Oval 7"/>
          <p:cNvSpPr>
            <a:spLocks noChangeArrowheads="1"/>
          </p:cNvSpPr>
          <p:nvPr/>
        </p:nvSpPr>
        <p:spPr bwMode="auto">
          <a:xfrm>
            <a:off x="5059363" y="1255713"/>
            <a:ext cx="533400" cy="1524000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Category (cont’d)</a:t>
            </a:r>
          </a:p>
        </p:txBody>
      </p:sp>
      <p:pic>
        <p:nvPicPr>
          <p:cNvPr id="1176580" name="Picture 4" descr="Exh%2042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44575"/>
            <a:ext cx="7717050" cy="566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Basic Concepts</a:t>
            </a:r>
          </a:p>
          <a:p>
            <a:r>
              <a:rPr lang="en-US">
                <a:solidFill>
                  <a:schemeClr val="bg2"/>
                </a:solidFill>
              </a:rPr>
              <a:t>Defining Goals of BCP</a:t>
            </a:r>
          </a:p>
          <a:p>
            <a:r>
              <a:rPr lang="en-US">
                <a:solidFill>
                  <a:schemeClr val="bg2"/>
                </a:solidFill>
              </a:rPr>
              <a:t>The BIA</a:t>
            </a:r>
          </a:p>
          <a:p>
            <a:r>
              <a:rPr lang="en-US">
                <a:solidFill>
                  <a:srgbClr val="CC0000"/>
                </a:solidFill>
              </a:rPr>
              <a:t>BIA Matrix Analysis</a:t>
            </a:r>
          </a:p>
          <a:p>
            <a:r>
              <a:rPr lang="en-US">
                <a:solidFill>
                  <a:schemeClr val="bg2"/>
                </a:solidFill>
              </a:rPr>
              <a:t>Justifying Costs of BCP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BIA Matrix is Heart of BIA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dirty="0"/>
              <a:t>Basic information needed to</a:t>
            </a:r>
          </a:p>
          <a:p>
            <a:pPr lvl="1"/>
            <a:r>
              <a:rPr lang="en-US" dirty="0"/>
              <a:t>Establish recovery requirements</a:t>
            </a:r>
          </a:p>
          <a:p>
            <a:pPr lvl="1"/>
            <a:r>
              <a:rPr lang="en-US" dirty="0"/>
              <a:t>Timelines</a:t>
            </a:r>
          </a:p>
          <a:p>
            <a:pPr lvl="1"/>
            <a:r>
              <a:rPr lang="en-US" dirty="0"/>
              <a:t>Estimate costs of outages</a:t>
            </a:r>
          </a:p>
          <a:p>
            <a:r>
              <a:rPr lang="en-US" dirty="0"/>
              <a:t>Useful in</a:t>
            </a:r>
          </a:p>
          <a:p>
            <a:pPr lvl="1"/>
            <a:r>
              <a:rPr lang="en-US" dirty="0"/>
              <a:t>Translating business </a:t>
            </a:r>
            <a:br>
              <a:rPr lang="en-US" dirty="0"/>
            </a:br>
            <a:r>
              <a:rPr lang="en-US" dirty="0"/>
              <a:t>objectives into BIA </a:t>
            </a:r>
            <a:br>
              <a:rPr lang="en-US" dirty="0"/>
            </a:br>
            <a:r>
              <a:rPr lang="en-US" dirty="0"/>
              <a:t>objectives</a:t>
            </a:r>
          </a:p>
        </p:txBody>
      </p:sp>
      <p:grpSp>
        <p:nvGrpSpPr>
          <p:cNvPr id="1178629" name="Group 5"/>
          <p:cNvGrpSpPr>
            <a:grpSpLocks/>
          </p:cNvGrpSpPr>
          <p:nvPr/>
        </p:nvGrpSpPr>
        <p:grpSpPr bwMode="auto">
          <a:xfrm>
            <a:off x="4876800" y="3276600"/>
            <a:ext cx="3962400" cy="2895600"/>
            <a:chOff x="0" y="662"/>
            <a:chExt cx="4992" cy="3658"/>
          </a:xfrm>
        </p:grpSpPr>
        <p:pic>
          <p:nvPicPr>
            <p:cNvPr id="1178630" name="Picture 6" descr="Exh%2042-14"/>
            <p:cNvPicPr>
              <a:picLocks noChangeAspect="1" noChangeArrowheads="1"/>
            </p:cNvPicPr>
            <p:nvPr/>
          </p:nvPicPr>
          <p:blipFill>
            <a:blip r:embed="rId3" cstate="print"/>
            <a:srcRect b="68268"/>
            <a:stretch>
              <a:fillRect/>
            </a:stretch>
          </p:blipFill>
          <p:spPr bwMode="auto">
            <a:xfrm>
              <a:off x="0" y="662"/>
              <a:ext cx="4992" cy="21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78631" name="Picture 7" descr="Exh%2042-14"/>
            <p:cNvPicPr>
              <a:picLocks noChangeAspect="1" noChangeArrowheads="1"/>
            </p:cNvPicPr>
            <p:nvPr/>
          </p:nvPicPr>
          <p:blipFill>
            <a:blip r:embed="rId3" cstate="print"/>
            <a:srcRect t="80420"/>
            <a:stretch>
              <a:fillRect/>
            </a:stretch>
          </p:blipFill>
          <p:spPr bwMode="auto">
            <a:xfrm>
              <a:off x="0" y="2976"/>
              <a:ext cx="4992" cy="1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152400"/>
            <a:ext cx="7543800" cy="914400"/>
          </a:xfrm>
        </p:spPr>
        <p:txBody>
          <a:bodyPr/>
          <a:lstStyle/>
          <a:p>
            <a:r>
              <a:rPr lang="en-US" sz="2800"/>
              <a:t>Listing the Functions Organizationally</a:t>
            </a:r>
          </a:p>
        </p:txBody>
      </p:sp>
      <p:grpSp>
        <p:nvGrpSpPr>
          <p:cNvPr id="1119236" name="Group 4"/>
          <p:cNvGrpSpPr>
            <a:grpSpLocks/>
          </p:cNvGrpSpPr>
          <p:nvPr/>
        </p:nvGrpSpPr>
        <p:grpSpPr bwMode="auto">
          <a:xfrm>
            <a:off x="762000" y="1050925"/>
            <a:ext cx="7924800" cy="5807075"/>
            <a:chOff x="480" y="662"/>
            <a:chExt cx="4992" cy="3658"/>
          </a:xfrm>
        </p:grpSpPr>
        <p:grpSp>
          <p:nvGrpSpPr>
            <p:cNvPr id="1119237" name="Group 5"/>
            <p:cNvGrpSpPr>
              <a:grpSpLocks/>
            </p:cNvGrpSpPr>
            <p:nvPr/>
          </p:nvGrpSpPr>
          <p:grpSpPr bwMode="auto">
            <a:xfrm>
              <a:off x="480" y="662"/>
              <a:ext cx="4992" cy="3658"/>
              <a:chOff x="0" y="662"/>
              <a:chExt cx="4992" cy="3658"/>
            </a:xfrm>
          </p:grpSpPr>
          <p:pic>
            <p:nvPicPr>
              <p:cNvPr id="1119238" name="Picture 6" descr="Exh%2042-1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68268"/>
              <a:stretch>
                <a:fillRect/>
              </a:stretch>
            </p:blipFill>
            <p:spPr bwMode="auto">
              <a:xfrm>
                <a:off x="0" y="662"/>
                <a:ext cx="4992" cy="2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9239" name="Picture 7" descr="Exh%2042-1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80420"/>
              <a:stretch>
                <a:fillRect/>
              </a:stretch>
            </p:blipFill>
            <p:spPr bwMode="auto">
              <a:xfrm>
                <a:off x="0" y="2976"/>
                <a:ext cx="4992" cy="1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19240" name="Rectangle 8"/>
            <p:cNvSpPr>
              <a:spLocks noChangeArrowheads="1"/>
            </p:cNvSpPr>
            <p:nvPr/>
          </p:nvSpPr>
          <p:spPr bwMode="auto">
            <a:xfrm>
              <a:off x="496" y="2832"/>
              <a:ext cx="4948" cy="19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800"/>
                <a:t>. . .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Cross-Department Functions</a:t>
            </a:r>
          </a:p>
        </p:txBody>
      </p:sp>
      <p:pic>
        <p:nvPicPr>
          <p:cNvPr id="111822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81200"/>
            <a:ext cx="33528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467600" cy="4953000"/>
          </a:xfrm>
        </p:spPr>
        <p:txBody>
          <a:bodyPr/>
          <a:lstStyle/>
          <a:p>
            <a:r>
              <a:rPr lang="en-US" dirty="0"/>
              <a:t>Emphasize similar functions in different departments</a:t>
            </a:r>
          </a:p>
          <a:p>
            <a:r>
              <a:rPr lang="en-US" dirty="0"/>
              <a:t>Titles may differ but functions same </a:t>
            </a:r>
            <a:br>
              <a:rPr lang="en-US" dirty="0"/>
            </a:br>
            <a:r>
              <a:rPr lang="en-US" dirty="0"/>
              <a:t>or almost</a:t>
            </a:r>
          </a:p>
          <a:p>
            <a:r>
              <a:rPr lang="en-US" dirty="0"/>
              <a:t>Especially important to </a:t>
            </a:r>
            <a:r>
              <a:rPr lang="en-US" i="1" dirty="0"/>
              <a:t>resolve </a:t>
            </a:r>
            <a:br>
              <a:rPr lang="en-US" i="1" dirty="0"/>
            </a:br>
            <a:r>
              <a:rPr lang="en-US" i="1" dirty="0"/>
              <a:t>different estimates</a:t>
            </a:r>
            <a:r>
              <a:rPr lang="en-US" dirty="0"/>
              <a:t> of parameters </a:t>
            </a:r>
            <a:br>
              <a:rPr lang="en-US" dirty="0"/>
            </a:br>
            <a:r>
              <a:rPr lang="en-US" dirty="0"/>
              <a:t>(Survival days, criticality, </a:t>
            </a:r>
            <a:br>
              <a:rPr lang="en-US" dirty="0"/>
            </a:br>
            <a:r>
              <a:rPr lang="en-US" dirty="0"/>
              <a:t>impact, ranking factor….)</a:t>
            </a:r>
          </a:p>
          <a:p>
            <a:r>
              <a:rPr lang="en-US" dirty="0"/>
              <a:t>Must </a:t>
            </a:r>
            <a:r>
              <a:rPr lang="en-US" i="1" dirty="0"/>
              <a:t>adapt </a:t>
            </a:r>
            <a:r>
              <a:rPr lang="en-US" dirty="0"/>
              <a:t>to irreconcilable </a:t>
            </a:r>
            <a:br>
              <a:rPr lang="en-US" dirty="0"/>
            </a:br>
            <a:r>
              <a:rPr lang="en-US" dirty="0"/>
              <a:t>perspectives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Cross-Department Functions</a:t>
            </a:r>
          </a:p>
        </p:txBody>
      </p:sp>
      <p:grpSp>
        <p:nvGrpSpPr>
          <p:cNvPr id="1182729" name="Group 9"/>
          <p:cNvGrpSpPr>
            <a:grpSpLocks/>
          </p:cNvGrpSpPr>
          <p:nvPr/>
        </p:nvGrpSpPr>
        <p:grpSpPr bwMode="auto">
          <a:xfrm>
            <a:off x="0" y="1066800"/>
            <a:ext cx="9144000" cy="5791200"/>
            <a:chOff x="0" y="672"/>
            <a:chExt cx="5760" cy="3648"/>
          </a:xfrm>
        </p:grpSpPr>
        <p:pic>
          <p:nvPicPr>
            <p:cNvPr id="1182726" name="Picture 6" descr="Exh%2042-15"/>
            <p:cNvPicPr>
              <a:picLocks noChangeAspect="1" noChangeArrowheads="1"/>
            </p:cNvPicPr>
            <p:nvPr/>
          </p:nvPicPr>
          <p:blipFill>
            <a:blip r:embed="rId3" cstate="print"/>
            <a:srcRect t="66510" b="2936"/>
            <a:stretch>
              <a:fillRect/>
            </a:stretch>
          </p:blipFill>
          <p:spPr bwMode="auto">
            <a:xfrm>
              <a:off x="0" y="2821"/>
              <a:ext cx="5760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2727" name="Rectangle 7"/>
            <p:cNvSpPr>
              <a:spLocks noChangeArrowheads="1"/>
            </p:cNvSpPr>
            <p:nvPr/>
          </p:nvSpPr>
          <p:spPr bwMode="auto">
            <a:xfrm>
              <a:off x="54" y="2662"/>
              <a:ext cx="5605" cy="15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/>
                <a:t>. . .</a:t>
              </a:r>
              <a:r>
                <a:rPr lang="en-US"/>
                <a:t> </a:t>
              </a:r>
            </a:p>
          </p:txBody>
        </p:sp>
        <p:pic>
          <p:nvPicPr>
            <p:cNvPr id="1182725" name="Picture 5" descr="Exh%2042-15"/>
            <p:cNvPicPr>
              <a:picLocks noChangeAspect="1" noChangeArrowheads="1"/>
            </p:cNvPicPr>
            <p:nvPr/>
          </p:nvPicPr>
          <p:blipFill>
            <a:blip r:embed="rId3" cstate="print"/>
            <a:srcRect b="59419"/>
            <a:stretch>
              <a:fillRect/>
            </a:stretch>
          </p:blipFill>
          <p:spPr bwMode="auto">
            <a:xfrm>
              <a:off x="4" y="672"/>
              <a:ext cx="5756" cy="1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82734" name="Group 14"/>
          <p:cNvGrpSpPr>
            <a:grpSpLocks/>
          </p:cNvGrpSpPr>
          <p:nvPr/>
        </p:nvGrpSpPr>
        <p:grpSpPr bwMode="auto">
          <a:xfrm>
            <a:off x="1905000" y="4343400"/>
            <a:ext cx="6019800" cy="1066800"/>
            <a:chOff x="1200" y="2736"/>
            <a:chExt cx="3792" cy="672"/>
          </a:xfrm>
        </p:grpSpPr>
        <p:sp>
          <p:nvSpPr>
            <p:cNvPr id="1182731" name="Oval 11"/>
            <p:cNvSpPr>
              <a:spLocks noChangeArrowheads="1"/>
            </p:cNvSpPr>
            <p:nvPr/>
          </p:nvSpPr>
          <p:spPr bwMode="auto">
            <a:xfrm>
              <a:off x="1200" y="2736"/>
              <a:ext cx="1776" cy="672"/>
            </a:xfrm>
            <a:prstGeom prst="ellipse">
              <a:avLst/>
            </a:prstGeom>
            <a:noFill/>
            <a:ln w="38100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2732" name="Oval 12"/>
            <p:cNvSpPr>
              <a:spLocks noChangeArrowheads="1"/>
            </p:cNvSpPr>
            <p:nvPr/>
          </p:nvSpPr>
          <p:spPr bwMode="auto">
            <a:xfrm>
              <a:off x="4560" y="2736"/>
              <a:ext cx="432" cy="672"/>
            </a:xfrm>
            <a:prstGeom prst="ellipse">
              <a:avLst/>
            </a:prstGeom>
            <a:noFill/>
            <a:ln w="38100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2735" name="Group 15"/>
          <p:cNvGrpSpPr>
            <a:grpSpLocks/>
          </p:cNvGrpSpPr>
          <p:nvPr/>
        </p:nvGrpSpPr>
        <p:grpSpPr bwMode="auto">
          <a:xfrm>
            <a:off x="1828800" y="3276600"/>
            <a:ext cx="6096000" cy="1066800"/>
            <a:chOff x="1152" y="2064"/>
            <a:chExt cx="3840" cy="672"/>
          </a:xfrm>
        </p:grpSpPr>
        <p:sp>
          <p:nvSpPr>
            <p:cNvPr id="1182730" name="Oval 10"/>
            <p:cNvSpPr>
              <a:spLocks noChangeArrowheads="1"/>
            </p:cNvSpPr>
            <p:nvPr/>
          </p:nvSpPr>
          <p:spPr bwMode="auto">
            <a:xfrm>
              <a:off x="1152" y="2064"/>
              <a:ext cx="912" cy="672"/>
            </a:xfrm>
            <a:prstGeom prst="ellipse">
              <a:avLst/>
            </a:pr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2733" name="Oval 13"/>
            <p:cNvSpPr>
              <a:spLocks noChangeArrowheads="1"/>
            </p:cNvSpPr>
            <p:nvPr/>
          </p:nvSpPr>
          <p:spPr bwMode="auto">
            <a:xfrm>
              <a:off x="4560" y="2064"/>
              <a:ext cx="432" cy="672"/>
            </a:xfrm>
            <a:prstGeom prst="ellipse">
              <a:avLst/>
            </a:pr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838200"/>
          </a:xfrm>
        </p:spPr>
        <p:txBody>
          <a:bodyPr/>
          <a:lstStyle/>
          <a:p>
            <a:r>
              <a:rPr lang="en-US"/>
              <a:t>Using the Ranking Factor</a:t>
            </a:r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grpSp>
        <p:nvGrpSpPr>
          <p:cNvPr id="1117194" name="Group 10"/>
          <p:cNvGrpSpPr>
            <a:grpSpLocks/>
          </p:cNvGrpSpPr>
          <p:nvPr/>
        </p:nvGrpSpPr>
        <p:grpSpPr bwMode="auto">
          <a:xfrm>
            <a:off x="-9525" y="990600"/>
            <a:ext cx="9163050" cy="5867400"/>
            <a:chOff x="-6" y="624"/>
            <a:chExt cx="5772" cy="3696"/>
          </a:xfrm>
        </p:grpSpPr>
        <p:pic>
          <p:nvPicPr>
            <p:cNvPr id="1117191" name="Picture 7" descr="Exh%2042-16"/>
            <p:cNvPicPr>
              <a:picLocks noChangeAspect="1" noChangeArrowheads="1"/>
            </p:cNvPicPr>
            <p:nvPr/>
          </p:nvPicPr>
          <p:blipFill>
            <a:blip r:embed="rId3" cstate="print"/>
            <a:srcRect b="67665"/>
            <a:stretch>
              <a:fillRect/>
            </a:stretch>
          </p:blipFill>
          <p:spPr bwMode="auto">
            <a:xfrm>
              <a:off x="-5" y="624"/>
              <a:ext cx="5771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7192" name="Picture 8" descr="Exh%2042-16"/>
            <p:cNvPicPr>
              <a:picLocks noChangeAspect="1" noChangeArrowheads="1"/>
            </p:cNvPicPr>
            <p:nvPr/>
          </p:nvPicPr>
          <p:blipFill>
            <a:blip r:embed="rId3" cstate="print"/>
            <a:srcRect t="88023"/>
            <a:stretch>
              <a:fillRect/>
            </a:stretch>
          </p:blipFill>
          <p:spPr bwMode="auto">
            <a:xfrm>
              <a:off x="-6" y="3360"/>
              <a:ext cx="5771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7193" name="Rectangle 9"/>
            <p:cNvSpPr>
              <a:spLocks noChangeArrowheads="1"/>
            </p:cNvSpPr>
            <p:nvPr/>
          </p:nvSpPr>
          <p:spPr bwMode="auto">
            <a:xfrm>
              <a:off x="19" y="3216"/>
              <a:ext cx="5722" cy="144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50000"/>
                </a:lnSpc>
              </a:pPr>
              <a:r>
                <a:rPr lang="en-US" sz="2400"/>
                <a:t>. . .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Ranking Factor (cont’d)</a:t>
            </a:r>
          </a:p>
        </p:txBody>
      </p:sp>
      <p:pic>
        <p:nvPicPr>
          <p:cNvPr id="1188868" name="Picture 4" descr="Exh%2042-17"/>
          <p:cNvPicPr>
            <a:picLocks noChangeAspect="1" noChangeArrowheads="1"/>
          </p:cNvPicPr>
          <p:nvPr/>
        </p:nvPicPr>
        <p:blipFill>
          <a:blip r:embed="rId3" cstate="print"/>
          <a:srcRect l="10975" r="9601"/>
          <a:stretch>
            <a:fillRect/>
          </a:stretch>
        </p:blipFill>
        <p:spPr bwMode="auto">
          <a:xfrm>
            <a:off x="1371600" y="1295400"/>
            <a:ext cx="69342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88869" name="AutoShape 5"/>
          <p:cNvSpPr>
            <a:spLocks noChangeArrowheads="1"/>
          </p:cNvSpPr>
          <p:nvPr/>
        </p:nvSpPr>
        <p:spPr bwMode="auto">
          <a:xfrm>
            <a:off x="152400" y="1600200"/>
            <a:ext cx="3581400" cy="2057400"/>
          </a:xfrm>
          <a:prstGeom prst="cloudCallout">
            <a:avLst>
              <a:gd name="adj1" fmla="val 15602"/>
              <a:gd name="adj2" fmla="val 118134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/>
              <a:t>Critically important functions that must be restored 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8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BCP and DRP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4343400" cy="5562600"/>
          </a:xfrm>
        </p:spPr>
        <p:txBody>
          <a:bodyPr/>
          <a:lstStyle/>
          <a:p>
            <a:r>
              <a:rPr lang="en-US" sz="2000"/>
              <a:t>Business Continuity Planning</a:t>
            </a:r>
          </a:p>
          <a:p>
            <a:pPr lvl="1"/>
            <a:r>
              <a:rPr lang="en-US" sz="2000"/>
              <a:t>Identifying critical functions</a:t>
            </a:r>
          </a:p>
          <a:p>
            <a:pPr lvl="1"/>
            <a:r>
              <a:rPr lang="en-US" sz="2000"/>
              <a:t>Developing the critical path for recovery</a:t>
            </a:r>
          </a:p>
          <a:p>
            <a:pPr lvl="1"/>
            <a:r>
              <a:rPr lang="en-US" sz="2000"/>
              <a:t>Evaluating costs</a:t>
            </a:r>
          </a:p>
          <a:p>
            <a:pPr lvl="1"/>
            <a:r>
              <a:rPr lang="en-US" sz="2000"/>
              <a:t>Gaining management approval</a:t>
            </a:r>
          </a:p>
          <a:p>
            <a:r>
              <a:rPr lang="en-US" sz="2000"/>
              <a:t>Disaster Recovery Planning</a:t>
            </a:r>
          </a:p>
          <a:p>
            <a:pPr lvl="1"/>
            <a:r>
              <a:rPr lang="en-US" sz="2000"/>
              <a:t>Preparing specific strategies for recovery</a:t>
            </a:r>
          </a:p>
          <a:p>
            <a:pPr lvl="1"/>
            <a:r>
              <a:rPr lang="en-US" sz="2000"/>
              <a:t>Defining specific tasks (steps) needed to implement those strategies</a:t>
            </a:r>
          </a:p>
          <a:p>
            <a:pPr lvl="1"/>
            <a:r>
              <a:rPr lang="en-US" sz="2000"/>
              <a:t>Testing and revising</a:t>
            </a:r>
          </a:p>
        </p:txBody>
      </p:sp>
      <p:pic>
        <p:nvPicPr>
          <p:cNvPr id="1196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66813"/>
            <a:ext cx="3562901" cy="439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Basic Concepts</a:t>
            </a:r>
          </a:p>
          <a:p>
            <a:r>
              <a:rPr lang="en-US">
                <a:solidFill>
                  <a:schemeClr val="bg2"/>
                </a:solidFill>
              </a:rPr>
              <a:t>Defining Goals of BCP</a:t>
            </a:r>
          </a:p>
          <a:p>
            <a:r>
              <a:rPr lang="en-US">
                <a:solidFill>
                  <a:schemeClr val="bg2"/>
                </a:solidFill>
              </a:rPr>
              <a:t>The BIA</a:t>
            </a:r>
          </a:p>
          <a:p>
            <a:r>
              <a:rPr lang="en-US">
                <a:solidFill>
                  <a:schemeClr val="bg2"/>
                </a:solidFill>
              </a:rPr>
              <a:t>BIA Matrix Analysis</a:t>
            </a:r>
          </a:p>
          <a:p>
            <a:r>
              <a:rPr lang="en-US"/>
              <a:t>Justifying Costs of BCP</a:t>
            </a:r>
          </a:p>
        </p:txBody>
      </p:sp>
      <p:pic>
        <p:nvPicPr>
          <p:cNvPr id="1086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92188"/>
            <a:ext cx="3886200" cy="4872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308" name="Picture 4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12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620000" cy="762000"/>
          </a:xfrm>
        </p:spPr>
        <p:txBody>
          <a:bodyPr/>
          <a:lstStyle/>
          <a:p>
            <a:r>
              <a:rPr lang="en-US" dirty="0"/>
              <a:t>Quantitative Risk Model (QRM)</a:t>
            </a:r>
          </a:p>
        </p:txBody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620000" cy="5334000"/>
          </a:xfrm>
        </p:spPr>
        <p:txBody>
          <a:bodyPr/>
          <a:lstStyle/>
          <a:p>
            <a:r>
              <a:rPr lang="en-US" dirty="0"/>
              <a:t>Annualized Loss Expectancies</a:t>
            </a:r>
          </a:p>
          <a:p>
            <a:pPr lvl="1"/>
            <a:r>
              <a:rPr lang="en-US" dirty="0"/>
              <a:t>ALE = </a:t>
            </a:r>
            <a:r>
              <a:rPr lang="en-US" dirty="0">
                <a:sym typeface="Symbol" pitchFamily="18" charset="2"/>
              </a:rPr>
              <a:t></a:t>
            </a:r>
            <a:r>
              <a:rPr lang="en-US" dirty="0" err="1">
                <a:sym typeface="Symbol" pitchFamily="18" charset="2"/>
              </a:rPr>
              <a:t>p</a:t>
            </a:r>
            <a:r>
              <a:rPr lang="en-US" baseline="-25000" dirty="0" err="1">
                <a:sym typeface="Symbol" pitchFamily="18" charset="2"/>
              </a:rPr>
              <a:t>i</a:t>
            </a:r>
            <a:r>
              <a:rPr lang="en-US" dirty="0" err="1">
                <a:sym typeface="Symbol" pitchFamily="18" charset="2"/>
              </a:rPr>
              <a:t>c</a:t>
            </a:r>
            <a:r>
              <a:rPr lang="en-US" baseline="-25000" dirty="0" err="1">
                <a:sym typeface="Symbol" pitchFamily="18" charset="2"/>
              </a:rPr>
              <a:t>i</a:t>
            </a:r>
            <a:endParaRPr lang="en-US" baseline="-25000" dirty="0"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p</a:t>
            </a:r>
            <a:r>
              <a:rPr lang="en-US" baseline="-25000" dirty="0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 is probability of event or strategy i</a:t>
            </a:r>
          </a:p>
          <a:p>
            <a:pPr lvl="1"/>
            <a:r>
              <a:rPr lang="en-US" dirty="0">
                <a:sym typeface="Symbol" pitchFamily="18" charset="2"/>
              </a:rPr>
              <a:t>c</a:t>
            </a:r>
            <a:r>
              <a:rPr lang="en-US" baseline="-25000" dirty="0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 is cost (or gain) of event or strategy I</a:t>
            </a:r>
          </a:p>
          <a:p>
            <a:r>
              <a:rPr lang="en-US" dirty="0">
                <a:sym typeface="Symbol" pitchFamily="18" charset="2"/>
              </a:rPr>
              <a:t>E.g., in roulette (gambling game), </a:t>
            </a:r>
          </a:p>
          <a:p>
            <a:pPr lvl="1"/>
            <a:r>
              <a:rPr lang="en-US" dirty="0">
                <a:sym typeface="Symbol" pitchFamily="18" charset="2"/>
              </a:rPr>
              <a:t>Probability p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of winning $1 bet on a single number on 1 roll of wheel is 1/38 and gain c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is 36 times the bet = $36</a:t>
            </a:r>
          </a:p>
          <a:p>
            <a:pPr lvl="1"/>
            <a:r>
              <a:rPr lang="en-US" dirty="0">
                <a:sym typeface="Symbol" pitchFamily="18" charset="2"/>
              </a:rPr>
              <a:t>Losing: p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= 37/38 with c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= -$1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sym typeface="Symbol" pitchFamily="18" charset="2"/>
              </a:rPr>
              <a:t>So ALE for this bet is p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c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+ p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c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= 0.0263*$36 + 0.9737*(-$1)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= $0.9468 - $0.9737 = -$0.0269 per bet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>
                <a:sym typeface="Symbol" pitchFamily="18" charset="2"/>
              </a:rPr>
              <a:t>Problems of the QRM</a:t>
            </a: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334000"/>
          </a:xfrm>
        </p:spPr>
        <p:txBody>
          <a:bodyPr/>
          <a:lstStyle/>
          <a:p>
            <a:r>
              <a:rPr lang="en-US"/>
              <a:t>Costs depend on level of loss</a:t>
            </a:r>
          </a:p>
          <a:p>
            <a:pPr lvl="1"/>
            <a:r>
              <a:rPr lang="en-US"/>
              <a:t>E.g., costs will rise as outage lengthens</a:t>
            </a:r>
          </a:p>
          <a:p>
            <a:pPr lvl="1"/>
            <a:r>
              <a:rPr lang="en-US"/>
              <a:t>Complicates calculations</a:t>
            </a:r>
          </a:p>
          <a:p>
            <a:r>
              <a:rPr lang="en-US"/>
              <a:t>Most important:  exact probabilities </a:t>
            </a:r>
            <a:br>
              <a:rPr lang="en-US"/>
            </a:br>
            <a:r>
              <a:rPr lang="en-US"/>
              <a:t>difficult to determine</a:t>
            </a:r>
          </a:p>
          <a:p>
            <a:pPr lvl="1"/>
            <a:r>
              <a:rPr lang="en-US"/>
              <a:t>Some events have extensive data </a:t>
            </a:r>
            <a:br>
              <a:rPr lang="en-US"/>
            </a:br>
            <a:r>
              <a:rPr lang="en-US"/>
              <a:t>base</a:t>
            </a:r>
          </a:p>
          <a:p>
            <a:pPr lvl="1"/>
            <a:r>
              <a:rPr lang="en-US"/>
              <a:t>Actuaries keep records for insurance companies – fire, flood, etc.</a:t>
            </a:r>
          </a:p>
          <a:p>
            <a:r>
              <a:rPr lang="en-US"/>
              <a:t>But IT-related probabilities difficult to find</a:t>
            </a:r>
          </a:p>
          <a:p>
            <a:pPr lvl="1"/>
            <a:r>
              <a:rPr lang="en-US"/>
              <a:t>Huge variations in infrastructure, configuration, exposure to threats</a:t>
            </a:r>
          </a:p>
          <a:p>
            <a:pPr lvl="1"/>
            <a:r>
              <a:rPr lang="en-US"/>
              <a:t>Operational standards affect vulnerabilities</a:t>
            </a:r>
          </a:p>
        </p:txBody>
      </p:sp>
      <p:pic>
        <p:nvPicPr>
          <p:cNvPr id="1191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133600"/>
            <a:ext cx="1847850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Generalized Cost Consequence Model (GCC)</a:t>
            </a:r>
          </a:p>
        </p:txBody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267200" cy="5105400"/>
          </a:xfrm>
        </p:spPr>
        <p:txBody>
          <a:bodyPr/>
          <a:lstStyle/>
          <a:p>
            <a:r>
              <a:rPr lang="en-US"/>
              <a:t>Estimate cost of damage for each function</a:t>
            </a:r>
          </a:p>
          <a:p>
            <a:pPr lvl="1"/>
            <a:r>
              <a:rPr lang="en-US"/>
              <a:t>When does the loss begin?</a:t>
            </a:r>
          </a:p>
          <a:p>
            <a:pPr lvl="1"/>
            <a:r>
              <a:rPr lang="en-US"/>
              <a:t>What are the monetary consequences?</a:t>
            </a:r>
          </a:p>
          <a:p>
            <a:r>
              <a:rPr lang="en-US"/>
              <a:t>Apply cost when appropriate</a:t>
            </a:r>
          </a:p>
          <a:p>
            <a:r>
              <a:rPr lang="en-US"/>
              <a:t>Collect costs by category</a:t>
            </a:r>
          </a:p>
        </p:txBody>
      </p:sp>
      <p:pic>
        <p:nvPicPr>
          <p:cNvPr id="1121284" name="Picture 4" descr="Exh%2042-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93863"/>
            <a:ext cx="4322512" cy="333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GCC (cont’d)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457200"/>
          </a:xfrm>
        </p:spPr>
        <p:txBody>
          <a:bodyPr/>
          <a:lstStyle/>
          <a:p>
            <a:r>
              <a:rPr lang="en-US"/>
              <a:t>Evaluate total losses day-by-day</a:t>
            </a:r>
          </a:p>
        </p:txBody>
      </p:sp>
      <p:pic>
        <p:nvPicPr>
          <p:cNvPr id="1192965" name="Picture 5" descr="Exh%2042-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5905500" cy="491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GCC (cont’d)</a:t>
            </a:r>
          </a:p>
        </p:txBody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990600"/>
          </a:xfrm>
        </p:spPr>
        <p:txBody>
          <a:bodyPr/>
          <a:lstStyle/>
          <a:p>
            <a:r>
              <a:rPr lang="en-US"/>
              <a:t>Estimate costs </a:t>
            </a:r>
            <a:r>
              <a:rPr lang="en-US" i="1"/>
              <a:t>with</a:t>
            </a:r>
            <a:r>
              <a:rPr lang="en-US"/>
              <a:t> Disaster Recovery Plan in place and compare to costs </a:t>
            </a:r>
            <a:r>
              <a:rPr lang="en-US" i="1"/>
              <a:t>without</a:t>
            </a:r>
            <a:r>
              <a:rPr lang="en-US"/>
              <a:t> DRP</a:t>
            </a:r>
          </a:p>
        </p:txBody>
      </p:sp>
      <p:pic>
        <p:nvPicPr>
          <p:cNvPr id="1193988" name="Picture 4" descr="Exh%2042-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8839200" cy="4534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Questions (1)</a:t>
            </a:r>
          </a:p>
        </p:txBody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Distinguish between BCP and DRP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Why is BCP important to IT today?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What is the advantage of grouping disasters into types in BCP?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What are the three phases of recovery scenarios?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Why do you need BCP steering committees for different sectors of the organization?  Why can’t a BCP expert simply define the goals of the process herself?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How does defining the scope of the BCP support the planning process?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Why does the IT sector so often get the responsibility for coordinating BCP?</a:t>
            </a:r>
          </a:p>
        </p:txBody>
      </p:sp>
    </p:spTree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/>
              <a:t>Review Questions (2)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52578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AutoNum type="arabicPeriod" startAt="8"/>
            </a:pPr>
            <a:r>
              <a:rPr lang="en-US"/>
              <a:t>What are the 3 main documents recommended by Prof Miora as the basis for identifying key corporate functions?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 startAt="8"/>
            </a:pPr>
            <a:r>
              <a:rPr lang="en-US"/>
              <a:t>In the description of functions for the functional matrix, what does the </a:t>
            </a:r>
            <a:r>
              <a:rPr lang="en-US" i="1"/>
              <a:t>criticality</a:t>
            </a:r>
            <a:r>
              <a:rPr lang="en-US"/>
              <a:t> score signify?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 startAt="8"/>
            </a:pPr>
            <a:r>
              <a:rPr lang="en-US"/>
              <a:t>What is the relation between the </a:t>
            </a:r>
            <a:r>
              <a:rPr lang="en-US" i="1"/>
              <a:t>operational impact</a:t>
            </a:r>
            <a:r>
              <a:rPr lang="en-US"/>
              <a:t> score and the </a:t>
            </a:r>
            <a:r>
              <a:rPr lang="en-US" i="1"/>
              <a:t>criticality</a:t>
            </a:r>
            <a:r>
              <a:rPr lang="en-US"/>
              <a:t> score in the functional matrix?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 startAt="8"/>
            </a:pPr>
            <a:r>
              <a:rPr lang="en-US"/>
              <a:t>In the functional matrix, how is the </a:t>
            </a:r>
            <a:r>
              <a:rPr lang="en-US" i="1"/>
              <a:t>ranking factor</a:t>
            </a:r>
            <a:r>
              <a:rPr lang="en-US"/>
              <a:t> calculated?  What is the </a:t>
            </a:r>
            <a:r>
              <a:rPr lang="en-US" i="1"/>
              <a:t>ranking factor</a:t>
            </a:r>
            <a:r>
              <a:rPr lang="en-US"/>
              <a:t> used for?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 startAt="8"/>
            </a:pPr>
            <a:r>
              <a:rPr lang="en-US"/>
              <a:t>In the functional matrix, what is the relation between the </a:t>
            </a:r>
            <a:r>
              <a:rPr lang="en-US" i="1"/>
              <a:t>category</a:t>
            </a:r>
            <a:r>
              <a:rPr lang="en-US"/>
              <a:t> and the </a:t>
            </a:r>
            <a:r>
              <a:rPr lang="en-US" i="1"/>
              <a:t>ranking factor</a:t>
            </a:r>
            <a:r>
              <a:rPr lang="en-US"/>
              <a:t>?  What is the </a:t>
            </a:r>
            <a:r>
              <a:rPr lang="en-US" i="1"/>
              <a:t>category</a:t>
            </a:r>
            <a:r>
              <a:rPr lang="en-US"/>
              <a:t> used for?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 startAt="8"/>
            </a:pPr>
            <a:r>
              <a:rPr lang="en-US"/>
              <a:t>What’s the benefit of listing functions organizationally in the BIA matrix?</a:t>
            </a:r>
          </a:p>
        </p:txBody>
      </p:sp>
    </p:spTree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Review Questions (3)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5626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 startAt="14"/>
            </a:pPr>
            <a:r>
              <a:rPr lang="en-US" sz="2200" dirty="0"/>
              <a:t>How does sorting by </a:t>
            </a:r>
            <a:r>
              <a:rPr lang="en-US" sz="2200" i="1" dirty="0"/>
              <a:t>ranking factor</a:t>
            </a:r>
            <a:r>
              <a:rPr lang="en-US" sz="2200" dirty="0"/>
              <a:t> in the BIA matrix serve BCP needs?</a:t>
            </a:r>
          </a:p>
          <a:p>
            <a:pPr marL="457200" indent="-457200">
              <a:buFont typeface="Wingdings" pitchFamily="2" charset="2"/>
              <a:buAutoNum type="arabicPeriod" startAt="14"/>
            </a:pPr>
            <a:r>
              <a:rPr lang="en-US" sz="2200" dirty="0"/>
              <a:t>A fire-insurance policy costs </a:t>
            </a:r>
            <a:r>
              <a:rPr lang="en-US" sz="2200" dirty="0" err="1"/>
              <a:t>Megahard</a:t>
            </a:r>
            <a:r>
              <a:rPr lang="en-US" sz="2200" dirty="0"/>
              <a:t> Corp $10,000 per year for the </a:t>
            </a:r>
            <a:r>
              <a:rPr lang="en-US" sz="2200" dirty="0" err="1"/>
              <a:t>Miora</a:t>
            </a:r>
            <a:r>
              <a:rPr lang="en-US" sz="2200" dirty="0"/>
              <a:t> Complex on the Northfield Campus to cover the $8,000,000 cost of rebuilding it were it to burn down.  Actuaries inform the risk managers at </a:t>
            </a:r>
            <a:r>
              <a:rPr lang="en-US" sz="2200" dirty="0" err="1"/>
              <a:t>Megahard</a:t>
            </a:r>
            <a:r>
              <a:rPr lang="en-US" sz="2200" dirty="0"/>
              <a:t> that the probability of a catastrophic fire is 0.001 per year.  Calculate the ALE of the insurance policy and then calculate the ALE of total destruction of the building; compare the two numbers.  Is the insurance policy cost-effective? </a:t>
            </a:r>
            <a:r>
              <a:rPr lang="en-US" sz="2200" i="1" dirty="0"/>
              <a:t>(Hint:  in the insurance contract, </a:t>
            </a:r>
            <a:r>
              <a:rPr lang="en-US" sz="2200" i="1" dirty="0" err="1"/>
              <a:t>Megahard</a:t>
            </a:r>
            <a:r>
              <a:rPr lang="en-US" sz="2200" i="1" dirty="0"/>
              <a:t> bets the insurance company that they will have to pay out $8,000,000 and the insurer bets that they will not pay anything).</a:t>
            </a:r>
          </a:p>
          <a:p>
            <a:pPr marL="457200" indent="-457200">
              <a:buFont typeface="Wingdings" pitchFamily="2" charset="2"/>
              <a:buAutoNum type="arabicPeriod" startAt="14"/>
            </a:pPr>
            <a:r>
              <a:rPr lang="en-US" sz="2200" dirty="0"/>
              <a:t>Why is it so difficult to apply the quantitative risk model to BCP?</a:t>
            </a:r>
          </a:p>
          <a:p>
            <a:pPr marL="457200" indent="-457200">
              <a:buFont typeface="Wingdings" pitchFamily="2" charset="2"/>
              <a:buAutoNum type="arabicPeriod" startAt="14"/>
            </a:pPr>
            <a:r>
              <a:rPr lang="en-US" sz="2200" dirty="0"/>
              <a:t>How does the Generalized Cost Consequence model support BCP?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/>
              <a:t>DISCUSSION</a:t>
            </a: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5181600" cy="5486400"/>
          </a:xfrm>
        </p:spPr>
        <p:txBody>
          <a:bodyPr/>
          <a:lstStyle/>
          <a:p>
            <a:r>
              <a:rPr lang="en-US" sz="2200"/>
              <a:t>Increasing dependence on technology</a:t>
            </a:r>
          </a:p>
          <a:p>
            <a:pPr lvl="1"/>
            <a:r>
              <a:rPr lang="en-US" sz="2200"/>
              <a:t>Mission-critical systems (production)</a:t>
            </a:r>
          </a:p>
          <a:p>
            <a:pPr lvl="1"/>
            <a:r>
              <a:rPr lang="en-US" sz="2200"/>
              <a:t>Development</a:t>
            </a:r>
          </a:p>
          <a:p>
            <a:pPr lvl="1"/>
            <a:r>
              <a:rPr lang="en-US" sz="2200"/>
              <a:t>Management</a:t>
            </a:r>
          </a:p>
          <a:p>
            <a:r>
              <a:rPr lang="en-US" sz="2200"/>
              <a:t>Business Continuity Planning (BCP)</a:t>
            </a:r>
          </a:p>
          <a:p>
            <a:pPr lvl="1"/>
            <a:r>
              <a:rPr lang="en-US" sz="2200"/>
              <a:t>Protecting organizations against consequences of unavailability of such systems</a:t>
            </a:r>
          </a:p>
          <a:p>
            <a:pPr lvl="1"/>
            <a:r>
              <a:rPr lang="en-US" sz="2200"/>
              <a:t>Focus on enterprise operations, not just IT</a:t>
            </a:r>
          </a:p>
          <a:p>
            <a:r>
              <a:rPr lang="en-US" sz="2200"/>
              <a:t>Must define “fast enough” </a:t>
            </a:r>
          </a:p>
          <a:p>
            <a:pPr lvl="1"/>
            <a:r>
              <a:rPr lang="en-US" sz="2200"/>
              <a:t>In each context of the business</a:t>
            </a:r>
          </a:p>
        </p:txBody>
      </p:sp>
      <p:pic>
        <p:nvPicPr>
          <p:cNvPr id="1126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371600"/>
            <a:ext cx="2971800" cy="452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Enterprise Risks and Costs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4038600" cy="4648200"/>
          </a:xfrm>
        </p:spPr>
        <p:txBody>
          <a:bodyPr/>
          <a:lstStyle/>
          <a:p>
            <a:r>
              <a:rPr lang="en-US"/>
              <a:t>Fundamental risk is to survival of organization</a:t>
            </a:r>
          </a:p>
          <a:p>
            <a:pPr lvl="1"/>
            <a:r>
              <a:rPr lang="en-US"/>
              <a:t>Case of La Ferme St Laurent</a:t>
            </a:r>
          </a:p>
          <a:p>
            <a:pPr lvl="1"/>
            <a:r>
              <a:rPr lang="en-US"/>
              <a:t>Clients of Mathema in Montréal in 1980s</a:t>
            </a:r>
          </a:p>
          <a:p>
            <a:pPr lvl="1"/>
            <a:r>
              <a:rPr lang="en-US"/>
              <a:t>Failed in 1986 when computer error caused them to stamp milk products with wrong expiry dates</a:t>
            </a:r>
          </a:p>
        </p:txBody>
      </p:sp>
      <p:pic>
        <p:nvPicPr>
          <p:cNvPr id="1125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163" y="914400"/>
            <a:ext cx="4188435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Enterprise Risks and Costs (cont’d)</a:t>
            </a:r>
          </a:p>
        </p:txBody>
      </p:sp>
      <p:pic>
        <p:nvPicPr>
          <p:cNvPr id="1128452" name="Picture 4" descr="Exh%204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7614"/>
            <a:ext cx="7924800" cy="5431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8453" name="Text Box 5"/>
          <p:cNvSpPr txBox="1">
            <a:spLocks noChangeArrowheads="1"/>
          </p:cNvSpPr>
          <p:nvPr/>
        </p:nvSpPr>
        <p:spPr bwMode="auto">
          <a:xfrm>
            <a:off x="1539875" y="1295400"/>
            <a:ext cx="6127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/>
              <a:t>Exhibits are from Michael Miora’s Chapter 42 in CSH4.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Disasters</a:t>
            </a:r>
          </a:p>
        </p:txBody>
      </p:sp>
      <p:pic>
        <p:nvPicPr>
          <p:cNvPr id="11243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543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Disasters (cont’d)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3581400" cy="4648200"/>
          </a:xfrm>
        </p:spPr>
        <p:txBody>
          <a:bodyPr/>
          <a:lstStyle/>
          <a:p>
            <a:r>
              <a:rPr lang="en-US"/>
              <a:t>The specific disaster scenario is not as important as the recovery process and recovery time</a:t>
            </a:r>
          </a:p>
          <a:p>
            <a:r>
              <a:rPr lang="en-US"/>
              <a:t>Group disasters into </a:t>
            </a:r>
            <a:r>
              <a:rPr lang="en-US" i="1"/>
              <a:t>types</a:t>
            </a:r>
            <a:r>
              <a:rPr lang="en-US"/>
              <a:t> to facilitate planning</a:t>
            </a:r>
          </a:p>
          <a:p>
            <a:r>
              <a:rPr lang="en-US"/>
              <a:t>Break BCPs into modules to activate as appropriate</a:t>
            </a:r>
            <a:endParaRPr lang="en-US" i="1"/>
          </a:p>
        </p:txBody>
      </p:sp>
      <p:pic>
        <p:nvPicPr>
          <p:cNvPr id="11294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3338" y="990600"/>
            <a:ext cx="5157401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1_Backups">
  <a:themeElements>
    <a:clrScheme name="41_Backup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41_Backup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1_Backu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Backup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_Backup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Backup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Backup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Backup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Backup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Backup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Backup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41_Backups</Template>
  <TotalTime>911</TotalTime>
  <Words>2421</Words>
  <Application>Microsoft Office PowerPoint</Application>
  <PresentationFormat>On-screen Show (4:3)</PresentationFormat>
  <Paragraphs>369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Bookman Old Style</vt:lpstr>
      <vt:lpstr>Garamond</vt:lpstr>
      <vt:lpstr>Times New Roman</vt:lpstr>
      <vt:lpstr>Wingdings</vt:lpstr>
      <vt:lpstr>41_Backups</vt:lpstr>
      <vt:lpstr>Business Continuity Planning</vt:lpstr>
      <vt:lpstr>Topics</vt:lpstr>
      <vt:lpstr>Basic Concepts of BCP</vt:lpstr>
      <vt:lpstr>BCP and DRP</vt:lpstr>
      <vt:lpstr>Overview</vt:lpstr>
      <vt:lpstr>Enterprise Risks and Costs</vt:lpstr>
      <vt:lpstr>Enterprise Risks and Costs (cont’d)</vt:lpstr>
      <vt:lpstr>Types of Disasters</vt:lpstr>
      <vt:lpstr>Types of Disasters (cont’d)</vt:lpstr>
      <vt:lpstr>Recovery Scenarios</vt:lpstr>
      <vt:lpstr>Topics</vt:lpstr>
      <vt:lpstr>Defining Goals of BCP</vt:lpstr>
      <vt:lpstr>Overview of Setting Goals</vt:lpstr>
      <vt:lpstr>Scope</vt:lpstr>
      <vt:lpstr>Correlating Objectives to Corporate Missions and Functions</vt:lpstr>
      <vt:lpstr>Corporate Missions and Functions (cont’d)</vt:lpstr>
      <vt:lpstr>Missions and Functions (cont’d)</vt:lpstr>
      <vt:lpstr>Validating Goals</vt:lpstr>
      <vt:lpstr>Mapping Goals to Recovery Phases</vt:lpstr>
      <vt:lpstr>Emergency Issues</vt:lpstr>
      <vt:lpstr>Topics</vt:lpstr>
      <vt:lpstr>Establishing Scope of BIA</vt:lpstr>
      <vt:lpstr>Interviews</vt:lpstr>
      <vt:lpstr>Interviews (cont’d)</vt:lpstr>
      <vt:lpstr>Interviews (cont’d)</vt:lpstr>
      <vt:lpstr>Describing Functions</vt:lpstr>
      <vt:lpstr>Definition of Departments &amp; Functions</vt:lpstr>
      <vt:lpstr>Definition of Departments &amp; Functions (cont’d)</vt:lpstr>
      <vt:lpstr>Definition of Departments &amp; Functions (cont’d)</vt:lpstr>
      <vt:lpstr>The Ranking Factor</vt:lpstr>
      <vt:lpstr>Category</vt:lpstr>
      <vt:lpstr>Category (cont’d)</vt:lpstr>
      <vt:lpstr>Topics</vt:lpstr>
      <vt:lpstr>BIA Matrix is Heart of BIA</vt:lpstr>
      <vt:lpstr>Listing the Functions Organizationally</vt:lpstr>
      <vt:lpstr>Finding Cross-Department Functions</vt:lpstr>
      <vt:lpstr>Cross-Department Functions</vt:lpstr>
      <vt:lpstr>Using the Ranking Factor</vt:lpstr>
      <vt:lpstr>Ranking Factor (cont’d)</vt:lpstr>
      <vt:lpstr>Topics</vt:lpstr>
      <vt:lpstr>Quantitative Risk Model (QRM)</vt:lpstr>
      <vt:lpstr>Problems of the QRM</vt:lpstr>
      <vt:lpstr>Generalized Cost Consequence Model (GCC)</vt:lpstr>
      <vt:lpstr>GCC (cont’d)</vt:lpstr>
      <vt:lpstr>GCC (cont’d)</vt:lpstr>
      <vt:lpstr>Review Questions (1)</vt:lpstr>
      <vt:lpstr>Review Questions (2)</vt:lpstr>
      <vt:lpstr>Review Questions (3)</vt:lpstr>
      <vt:lpstr>DISCUSSION</vt:lpstr>
    </vt:vector>
  </TitlesOfParts>
  <Manager>Najiba Benabess,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Continuity Planning</dc:title>
  <dc:subject>CSH5 CH 58</dc:subject>
  <dc:creator>M. E. Kabay, PhD, CISSP-ISSMP</dc:creator>
  <cp:keywords/>
  <dc:description>Updated 2013-03-31 with minor additions_x000d_
Updated 2010-04-06</dc:description>
  <cp:lastModifiedBy>Mich Kabay</cp:lastModifiedBy>
  <cp:revision>50</cp:revision>
  <cp:lastPrinted>2000-03-28T00:08:39Z</cp:lastPrinted>
  <dcterms:created xsi:type="dcterms:W3CDTF">2006-03-20T12:43:19Z</dcterms:created>
  <dcterms:modified xsi:type="dcterms:W3CDTF">2021-02-05T19:54:40Z</dcterms:modified>
  <cp:category/>
</cp:coreProperties>
</file>