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7" r:id="rId2"/>
    <p:sldId id="731" r:id="rId3"/>
    <p:sldId id="741" r:id="rId4"/>
    <p:sldId id="732" r:id="rId5"/>
    <p:sldId id="736" r:id="rId6"/>
    <p:sldId id="837" r:id="rId7"/>
    <p:sldId id="838" r:id="rId8"/>
    <p:sldId id="863" r:id="rId9"/>
    <p:sldId id="864" r:id="rId10"/>
    <p:sldId id="865" r:id="rId11"/>
    <p:sldId id="866" r:id="rId12"/>
    <p:sldId id="734" r:id="rId13"/>
    <p:sldId id="738" r:id="rId14"/>
    <p:sldId id="869" r:id="rId15"/>
    <p:sldId id="846" r:id="rId16"/>
    <p:sldId id="847" r:id="rId17"/>
    <p:sldId id="848" r:id="rId18"/>
    <p:sldId id="739" r:id="rId19"/>
    <p:sldId id="740" r:id="rId20"/>
    <p:sldId id="855" r:id="rId21"/>
    <p:sldId id="867" r:id="rId22"/>
    <p:sldId id="756" r:id="rId23"/>
    <p:sldId id="782" r:id="rId24"/>
    <p:sldId id="791" r:id="rId25"/>
    <p:sldId id="733" r:id="rId26"/>
    <p:sldId id="759" r:id="rId27"/>
    <p:sldId id="810" r:id="rId28"/>
    <p:sldId id="769" r:id="rId29"/>
    <p:sldId id="770" r:id="rId30"/>
    <p:sldId id="761" r:id="rId31"/>
    <p:sldId id="868" r:id="rId32"/>
    <p:sldId id="768" r:id="rId33"/>
    <p:sldId id="663" r:id="rId34"/>
    <p:sldId id="578" r:id="rId3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94621" autoAdjust="0"/>
  </p:normalViewPr>
  <p:slideViewPr>
    <p:cSldViewPr>
      <p:cViewPr>
        <p:scale>
          <a:sx n="100" d="100"/>
          <a:sy n="100" d="100"/>
        </p:scale>
        <p:origin x="-16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notesViewPr>
    <p:cSldViewPr>
      <p:cViewPr>
        <p:scale>
          <a:sx n="75" d="100"/>
          <a:sy n="75" d="100"/>
        </p:scale>
        <p:origin x="-4032" y="-16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8" tIns="45369" rIns="90738" bIns="45369" numCol="1" anchor="t" anchorCtr="0" compatLnSpc="1">
            <a:prstTxWarp prst="textNoShape">
              <a:avLst/>
            </a:prstTxWarp>
          </a:bodyPr>
          <a:lstStyle>
            <a:lvl1pPr defTabSz="908050">
              <a:defRPr sz="1300" b="0" i="1">
                <a:latin typeface="Times New Roman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8" tIns="45369" rIns="90738" bIns="45369" numCol="1" anchor="b" anchorCtr="0" compatLnSpc="1">
            <a:prstTxWarp prst="textNoShape">
              <a:avLst/>
            </a:prstTxWarp>
          </a:bodyPr>
          <a:lstStyle>
            <a:lvl1pPr defTabSz="908050">
              <a:defRPr sz="1300" b="0" i="1">
                <a:latin typeface="Times New Roman" charset="0"/>
              </a:defRPr>
            </a:lvl1pPr>
          </a:lstStyle>
          <a:p>
            <a:r>
              <a:rPr lang="fr-CA" dirty="0"/>
              <a:t>Copyright </a:t>
            </a:r>
            <a:r>
              <a:rPr lang="fr-CA"/>
              <a:t>© 2020 M. E. </a:t>
            </a:r>
            <a:r>
              <a:rPr lang="fr-CA" dirty="0"/>
              <a:t>Kabay                             </a:t>
            </a:r>
            <a:fld id="{8671F81E-7370-4E05-9B27-CD9F23DAC1BF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66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9" tIns="47960" rIns="95919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4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9" tIns="47960" rIns="95919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3363"/>
            <a:ext cx="5038725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9" tIns="47960" rIns="95919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200" b="0" i="1">
                <a:latin typeface="Garamond" pitchFamily="18" charset="0"/>
              </a:defRPr>
            </a:lvl1pPr>
          </a:lstStyle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68650" y="9121775"/>
            <a:ext cx="1057275" cy="23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9" tIns="47960" rIns="95919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200" b="0">
                <a:latin typeface="Garamond" pitchFamily="18" charset="0"/>
              </a:defRPr>
            </a:lvl1pPr>
          </a:lstStyle>
          <a:p>
            <a:fld id="{526A1C3C-713D-4655-8BB5-8CF3275C7FAB}" type="slidenum">
              <a:rPr lang="en-US"/>
              <a:pPr/>
              <a:t>‹#›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975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8B731-4333-4F2C-A641-FEA5FE40DAC3}" type="slidenum">
              <a:rPr lang="en-US"/>
              <a:pPr/>
              <a:t>1</a:t>
            </a:fld>
            <a:endParaRPr lang="en-US" sz="140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5888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517768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E9F69-5E69-46CD-A6C5-FD430A7B473B}" type="slidenum">
              <a:rPr lang="en-US"/>
              <a:pPr/>
              <a:t>10</a:t>
            </a:fld>
            <a:endParaRPr lang="en-US" sz="1400">
              <a:latin typeface="Times New Roman" charset="0"/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B8C5F-86C9-4F98-A8B9-F8058E1C069F}" type="slidenum">
              <a:rPr lang="en-US"/>
              <a:pPr/>
              <a:t>11</a:t>
            </a:fld>
            <a:endParaRPr lang="en-US" sz="1400">
              <a:latin typeface="Times New Roman" charset="0"/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606B6-70A2-49FC-AC2F-22D1B5C0F451}" type="slidenum">
              <a:rPr lang="en-US"/>
              <a:pPr/>
              <a:t>12</a:t>
            </a:fld>
            <a:endParaRPr lang="en-US" sz="1400">
              <a:latin typeface="Times New Roman" charset="0"/>
            </a:endParaRPr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4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DBB7E-9136-4FCC-917D-6AD2D0C4216F}" type="slidenum">
              <a:rPr lang="en-US"/>
              <a:pPr/>
              <a:t>13</a:t>
            </a:fld>
            <a:endParaRPr lang="en-US" sz="1400">
              <a:latin typeface="Times New Roman" charset="0"/>
            </a:endParaRPr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FAE62-6BED-45DE-B7BB-A4C46A106E4C}" type="slidenum">
              <a:rPr lang="en-US"/>
              <a:pPr/>
              <a:t>14</a:t>
            </a:fld>
            <a:endParaRPr lang="en-US" sz="1400">
              <a:latin typeface="Times New Roman" charset="0"/>
            </a:endParaRPr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964D8-F8D1-4FFE-A839-487BFDDC9A94}" type="slidenum">
              <a:rPr lang="en-US"/>
              <a:pPr/>
              <a:t>15</a:t>
            </a:fld>
            <a:endParaRPr lang="en-US" sz="1400">
              <a:latin typeface="Times New Roman" charset="0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8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232F1-4DFD-4C99-B77D-4AFA7631CE3D}" type="slidenum">
              <a:rPr lang="en-US"/>
              <a:pPr/>
              <a:t>16</a:t>
            </a:fld>
            <a:endParaRPr lang="en-US" sz="1400">
              <a:latin typeface="Times New Roman" charset="0"/>
            </a:endParaRPr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996A0-F81E-4D2F-8762-018017087A95}" type="slidenum">
              <a:rPr lang="en-US"/>
              <a:pPr/>
              <a:t>17</a:t>
            </a:fld>
            <a:endParaRPr lang="en-US" sz="1400">
              <a:latin typeface="Times New Roman" charset="0"/>
            </a:endParaRPr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5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9FBFC-FCFC-4948-8DEE-2D621CF3BA16}" type="slidenum">
              <a:rPr lang="en-US"/>
              <a:pPr/>
              <a:t>18</a:t>
            </a:fld>
            <a:endParaRPr lang="en-US" sz="1400">
              <a:latin typeface="Times New Roman" charset="0"/>
            </a:endParaRPr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BE86B-2ADB-4C25-80DF-AF6995A8A315}" type="slidenum">
              <a:rPr lang="en-US"/>
              <a:pPr/>
              <a:t>19</a:t>
            </a:fld>
            <a:endParaRPr lang="en-US" sz="1400">
              <a:latin typeface="Times New Roman" charset="0"/>
            </a:endParaRPr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8C04-B80E-4B88-A49F-3D7795472B43}" type="slidenum">
              <a:rPr lang="en-US"/>
              <a:pPr/>
              <a:t>2</a:t>
            </a:fld>
            <a:endParaRPr lang="en-US" sz="1400">
              <a:latin typeface="Times New Roman" charset="0"/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5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05633-FC93-4165-8861-1471566B9E5B}" type="slidenum">
              <a:rPr lang="en-US"/>
              <a:pPr/>
              <a:t>20</a:t>
            </a:fld>
            <a:endParaRPr lang="en-US" sz="1400">
              <a:latin typeface="Times New Roman" charset="0"/>
            </a:endParaRPr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7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FF71-5D47-4681-B7E4-62643F9D4995}" type="slidenum">
              <a:rPr lang="en-US"/>
              <a:pPr/>
              <a:t>21</a:t>
            </a:fld>
            <a:endParaRPr lang="en-US" sz="1400">
              <a:latin typeface="Times New Roman" charset="0"/>
            </a:endParaRPr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6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3B2EF-64E9-4F56-A8F1-B4CACE87D936}" type="slidenum">
              <a:rPr lang="en-US"/>
              <a:pPr/>
              <a:t>22</a:t>
            </a:fld>
            <a:endParaRPr lang="en-US" sz="1400">
              <a:latin typeface="Times New Roman" charset="0"/>
            </a:endParaRPr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2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FAB10-E12E-402B-BAD7-D19D5DC096B5}" type="slidenum">
              <a:rPr lang="en-US"/>
              <a:pPr/>
              <a:t>23</a:t>
            </a:fld>
            <a:endParaRPr lang="en-US" sz="1400">
              <a:latin typeface="Times New Roman" charset="0"/>
            </a:endParaRPr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65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CEED-D776-4DD1-9D43-F069D51D57A9}" type="slidenum">
              <a:rPr lang="en-US"/>
              <a:pPr/>
              <a:t>24</a:t>
            </a:fld>
            <a:endParaRPr lang="en-US" sz="1400">
              <a:latin typeface="Times New Roman" charset="0"/>
            </a:endParaRPr>
          </a:p>
        </p:txBody>
      </p:sp>
      <p:sp>
        <p:nvSpPr>
          <p:cNvPr id="140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3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08D70-5C7B-442F-AAB3-51F832A0A31F}" type="slidenum">
              <a:rPr lang="en-US"/>
              <a:pPr/>
              <a:t>25</a:t>
            </a:fld>
            <a:endParaRPr lang="en-US" sz="1400">
              <a:latin typeface="Times New Roman" charset="0"/>
            </a:endParaRPr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FA59-D82F-4C59-BB58-78CA757FE2E9}" type="slidenum">
              <a:rPr lang="en-US"/>
              <a:pPr/>
              <a:t>26</a:t>
            </a:fld>
            <a:endParaRPr lang="en-US" sz="1400">
              <a:latin typeface="Times New Roman" charset="0"/>
            </a:endParaRPr>
          </a:p>
        </p:txBody>
      </p:sp>
      <p:sp>
        <p:nvSpPr>
          <p:cNvPr id="142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58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457F0-4051-4F1E-B051-E7384A7CD1CD}" type="slidenum">
              <a:rPr lang="en-US"/>
              <a:pPr/>
              <a:t>27</a:t>
            </a:fld>
            <a:endParaRPr lang="en-US" sz="1400">
              <a:latin typeface="Times New Roman" charset="0"/>
            </a:endParaRPr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04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17877-D937-441A-937C-D03AA9DE01D6}" type="slidenum">
              <a:rPr lang="en-US"/>
              <a:pPr/>
              <a:t>28</a:t>
            </a:fld>
            <a:endParaRPr lang="en-US" sz="1400">
              <a:latin typeface="Times New Roman" charset="0"/>
            </a:endParaRPr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9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5E830-262C-405A-B0DA-ABC0B8F9603F}" type="slidenum">
              <a:rPr lang="en-US"/>
              <a:pPr/>
              <a:t>29</a:t>
            </a:fld>
            <a:endParaRPr lang="en-US" sz="1400">
              <a:latin typeface="Times New Roman" charset="0"/>
            </a:endParaRPr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44D6F-15A7-4619-A11C-A8C0BE3197FD}" type="slidenum">
              <a:rPr lang="en-US"/>
              <a:pPr/>
              <a:t>3</a:t>
            </a:fld>
            <a:endParaRPr lang="en-US" sz="1400">
              <a:latin typeface="Times New Roman" charset="0"/>
            </a:endParaRPr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2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564D3-04D7-432C-8DE9-2A23F3F2D922}" type="slidenum">
              <a:rPr lang="en-US"/>
              <a:pPr/>
              <a:t>30</a:t>
            </a:fld>
            <a:endParaRPr lang="en-US" sz="1400">
              <a:latin typeface="Times New Roman" charset="0"/>
            </a:endParaRPr>
          </a:p>
        </p:txBody>
      </p:sp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5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9667A-0ADF-4C94-84A9-35B49143FA0A}" type="slidenum">
              <a:rPr lang="en-US"/>
              <a:pPr/>
              <a:t>31</a:t>
            </a:fld>
            <a:endParaRPr lang="en-US" sz="1400">
              <a:latin typeface="Times New Roman" charset="0"/>
            </a:endParaRPr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4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D7789-0AFD-4988-8BCA-16ACC219F1B4}" type="slidenum">
              <a:rPr lang="en-US"/>
              <a:pPr/>
              <a:t>32</a:t>
            </a:fld>
            <a:endParaRPr lang="en-US" sz="1400">
              <a:latin typeface="Times New Roman" charset="0"/>
            </a:endParaRPr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4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F63AB-BFA6-4D5F-B223-034D12E0AE47}" type="slidenum">
              <a:rPr lang="en-US"/>
              <a:pPr/>
              <a:t>33</a:t>
            </a:fld>
            <a:endParaRPr lang="en-US" sz="1400">
              <a:latin typeface="Times New Roman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7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4A34D-A33D-4B17-9226-E0CB30B1F925}" type="slidenum">
              <a:rPr lang="en-US"/>
              <a:pPr/>
              <a:t>34</a:t>
            </a:fld>
            <a:endParaRPr lang="en-US" sz="1400">
              <a:latin typeface="Times New Roman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583BE-4724-4306-9F88-B186834CE873}" type="slidenum">
              <a:rPr lang="en-US"/>
              <a:pPr/>
              <a:t>4</a:t>
            </a:fld>
            <a:endParaRPr lang="en-US" sz="1400">
              <a:latin typeface="Times New Roman" charset="0"/>
            </a:endParaRPr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AA85A-4EA0-4E15-9C92-2A5CFF0A6E65}" type="slidenum">
              <a:rPr lang="en-US"/>
              <a:pPr/>
              <a:t>5</a:t>
            </a:fld>
            <a:endParaRPr lang="en-US" sz="1400">
              <a:latin typeface="Times New Roman" charset="0"/>
            </a:endParaRPr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7CA8E-2FEF-4C10-A286-2653EE9D419A}" type="slidenum">
              <a:rPr lang="en-US"/>
              <a:pPr/>
              <a:t>6</a:t>
            </a:fld>
            <a:endParaRPr lang="en-US" sz="1400">
              <a:latin typeface="Times New Roman" charset="0"/>
            </a:endParaRPr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25258-0851-45FD-86C3-6A87231DE1BF}" type="slidenum">
              <a:rPr lang="en-US"/>
              <a:pPr/>
              <a:t>7</a:t>
            </a:fld>
            <a:endParaRPr lang="en-US" sz="1400">
              <a:latin typeface="Times New Roman" charset="0"/>
            </a:endParaRPr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2109C-A2BD-46D3-B0A3-7655FEE5AEE1}" type="slidenum">
              <a:rPr lang="en-US"/>
              <a:pPr/>
              <a:t>8</a:t>
            </a:fld>
            <a:endParaRPr lang="en-US" sz="1400">
              <a:latin typeface="Times New Roman" charset="0"/>
            </a:endParaRPr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B6E1-E239-41EE-BED8-81379FC233F5}" type="slidenum">
              <a:rPr lang="en-US"/>
              <a:pPr/>
              <a:t>9</a:t>
            </a:fld>
            <a:endParaRPr lang="en-US" sz="1400">
              <a:latin typeface="Times New Roman" charset="0"/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fld id="{40DECB82-5379-4475-9484-25B4A3341661}" type="slidenum">
              <a:rPr lang="en-US" sz="1800" smtClean="0"/>
              <a:pPr algn="l"/>
              <a:t>‹#›</a:t>
            </a:fld>
            <a:endParaRPr lang="en-US" sz="1800" dirty="0"/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7200" dirty="0"/>
              <a:t>Disaster Recovery Planning</a:t>
            </a:r>
            <a:endParaRPr lang="en-US" dirty="0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CSH5 Chapter 59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Disaster Recovery Planning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Michael Miora</a:t>
            </a: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the Scenarios</a:t>
            </a:r>
          </a:p>
        </p:txBody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4191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Use complete listing to identify major scenarios of concern</a:t>
            </a:r>
          </a:p>
          <a:p>
            <a:pPr>
              <a:lnSpc>
                <a:spcPct val="80000"/>
              </a:lnSpc>
            </a:pPr>
            <a:r>
              <a:rPr lang="en-US"/>
              <a:t>Establish key scenarios; e.g.,</a:t>
            </a:r>
          </a:p>
          <a:p>
            <a:pPr lvl="1">
              <a:lnSpc>
                <a:spcPct val="80000"/>
              </a:lnSpc>
            </a:pPr>
            <a:r>
              <a:rPr lang="en-US"/>
              <a:t>Systems only</a:t>
            </a:r>
          </a:p>
          <a:p>
            <a:pPr lvl="1">
              <a:lnSpc>
                <a:spcPct val="80000"/>
              </a:lnSpc>
            </a:pPr>
            <a:r>
              <a:rPr lang="en-US"/>
              <a:t>Partial building unusable</a:t>
            </a:r>
          </a:p>
          <a:p>
            <a:pPr lvl="1">
              <a:lnSpc>
                <a:spcPct val="80000"/>
              </a:lnSpc>
            </a:pPr>
            <a:r>
              <a:rPr lang="en-US"/>
              <a:t>Full building unusable</a:t>
            </a:r>
          </a:p>
          <a:p>
            <a:pPr>
              <a:lnSpc>
                <a:spcPct val="80000"/>
              </a:lnSpc>
            </a:pPr>
            <a:r>
              <a:rPr lang="en-US"/>
              <a:t>Expect radically different DRPs for these types of disasters</a:t>
            </a:r>
          </a:p>
          <a:p>
            <a:pPr>
              <a:lnSpc>
                <a:spcPct val="80000"/>
              </a:lnSpc>
            </a:pPr>
            <a:r>
              <a:rPr lang="en-US"/>
              <a:t>Everything depends on specifics of the situation – no boilerplates</a:t>
            </a:r>
          </a:p>
        </p:txBody>
      </p:sp>
      <p:pic>
        <p:nvPicPr>
          <p:cNvPr id="1458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990600"/>
            <a:ext cx="4148137" cy="5867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Functionality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3581400" cy="5334000"/>
          </a:xfrm>
        </p:spPr>
        <p:txBody>
          <a:bodyPr/>
          <a:lstStyle/>
          <a:p>
            <a:r>
              <a:rPr lang="en-US"/>
              <a:t>Category I</a:t>
            </a:r>
          </a:p>
          <a:p>
            <a:pPr lvl="1"/>
            <a:r>
              <a:rPr lang="en-US"/>
              <a:t>Essential, mission-critical and time-sensitive</a:t>
            </a:r>
          </a:p>
          <a:p>
            <a:r>
              <a:rPr lang="en-US"/>
              <a:t>Category II</a:t>
            </a:r>
          </a:p>
          <a:p>
            <a:pPr lvl="1"/>
            <a:r>
              <a:rPr lang="en-US"/>
              <a:t>Essential, mission-critical but later in sequence</a:t>
            </a:r>
          </a:p>
          <a:p>
            <a:r>
              <a:rPr lang="en-US"/>
              <a:t>Other</a:t>
            </a:r>
          </a:p>
          <a:p>
            <a:pPr lvl="1"/>
            <a:r>
              <a:rPr lang="en-US"/>
              <a:t>Necessary but not immediately critical</a:t>
            </a:r>
          </a:p>
        </p:txBody>
      </p:sp>
      <p:pic>
        <p:nvPicPr>
          <p:cNvPr id="1466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560888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492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l="19731" t="14867" r="10962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162800" cy="46482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Identifying Threats and Disaster Scenarios</a:t>
            </a:r>
          </a:p>
          <a:p>
            <a:r>
              <a:rPr lang="en-US" sz="3200" dirty="0"/>
              <a:t>Developing Recovery Strategies</a:t>
            </a:r>
          </a:p>
          <a:p>
            <a:r>
              <a:rPr lang="en-US" dirty="0"/>
              <a:t>Designing Recovery Tasks</a:t>
            </a:r>
          </a:p>
          <a:p>
            <a:r>
              <a:rPr lang="en-US" dirty="0"/>
              <a:t>Implementation and Readiness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Recovery Phases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 to identify 3 basic phases</a:t>
            </a:r>
          </a:p>
          <a:p>
            <a:pPr lvl="1"/>
            <a:r>
              <a:rPr lang="en-US" dirty="0"/>
              <a:t>Continuation of critical functions (</a:t>
            </a:r>
            <a:r>
              <a:rPr lang="en-US" i="1" dirty="0"/>
              <a:t>Continuation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Recovery of critical functions (</a:t>
            </a:r>
            <a:r>
              <a:rPr lang="en-US" i="1" dirty="0"/>
              <a:t>Recovery 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Recovery of other functions (</a:t>
            </a:r>
            <a:r>
              <a:rPr lang="en-US" i="1" dirty="0"/>
              <a:t>Recovery II</a:t>
            </a:r>
            <a:r>
              <a:rPr lang="en-US" dirty="0"/>
              <a:t>)</a:t>
            </a:r>
          </a:p>
          <a:p>
            <a:r>
              <a:rPr lang="en-US" dirty="0"/>
              <a:t>See Figure 59.4 on next slide</a:t>
            </a:r>
          </a:p>
        </p:txBody>
      </p:sp>
      <p:grpSp>
        <p:nvGrpSpPr>
          <p:cNvPr id="1221643" name="Group 11"/>
          <p:cNvGrpSpPr>
            <a:grpSpLocks/>
          </p:cNvGrpSpPr>
          <p:nvPr/>
        </p:nvGrpSpPr>
        <p:grpSpPr bwMode="auto">
          <a:xfrm>
            <a:off x="1981200" y="1066800"/>
            <a:ext cx="5181600" cy="457200"/>
            <a:chOff x="1392" y="672"/>
            <a:chExt cx="3264" cy="288"/>
          </a:xfrm>
        </p:grpSpPr>
        <p:sp>
          <p:nvSpPr>
            <p:cNvPr id="1221638" name="Oval 6"/>
            <p:cNvSpPr>
              <a:spLocks noChangeArrowheads="1"/>
            </p:cNvSpPr>
            <p:nvPr/>
          </p:nvSpPr>
          <p:spPr bwMode="auto">
            <a:xfrm>
              <a:off x="1392" y="672"/>
              <a:ext cx="288" cy="288"/>
            </a:xfrm>
            <a:prstGeom prst="ellipse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1639" name="AutoShape 7"/>
            <p:cNvCxnSpPr>
              <a:cxnSpLocks noChangeShapeType="1"/>
            </p:cNvCxnSpPr>
            <p:nvPr/>
          </p:nvCxnSpPr>
          <p:spPr bwMode="auto">
            <a:xfrm>
              <a:off x="3168" y="816"/>
              <a:ext cx="120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1640" name="Oval 8"/>
            <p:cNvSpPr>
              <a:spLocks noChangeArrowheads="1"/>
            </p:cNvSpPr>
            <p:nvPr/>
          </p:nvSpPr>
          <p:spPr bwMode="auto">
            <a:xfrm>
              <a:off x="2880" y="672"/>
              <a:ext cx="288" cy="288"/>
            </a:xfrm>
            <a:prstGeom prst="ellipse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1641" name="AutoShape 9"/>
            <p:cNvCxnSpPr>
              <a:cxnSpLocks noChangeShapeType="1"/>
            </p:cNvCxnSpPr>
            <p:nvPr/>
          </p:nvCxnSpPr>
          <p:spPr bwMode="auto">
            <a:xfrm>
              <a:off x="1680" y="816"/>
              <a:ext cx="120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1642" name="Oval 10"/>
            <p:cNvSpPr>
              <a:spLocks noChangeArrowheads="1"/>
            </p:cNvSpPr>
            <p:nvPr/>
          </p:nvSpPr>
          <p:spPr bwMode="auto">
            <a:xfrm>
              <a:off x="4368" y="672"/>
              <a:ext cx="288" cy="288"/>
            </a:xfrm>
            <a:prstGeom prst="ellipse">
              <a:avLst/>
            </a:prstGeom>
            <a:solidFill>
              <a:srgbClr val="FFCC66"/>
            </a:solidFill>
            <a:ln w="31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CSH5 Exhibit 59.4</a:t>
            </a:r>
          </a:p>
        </p:txBody>
      </p:sp>
      <p:pic>
        <p:nvPicPr>
          <p:cNvPr id="1479684" name="Picture 4" descr="Visio-Exh 43-4"/>
          <p:cNvPicPr>
            <a:picLocks noChangeAspect="1" noChangeArrowheads="1"/>
          </p:cNvPicPr>
          <p:nvPr/>
        </p:nvPicPr>
        <p:blipFill>
          <a:blip r:embed="rId3"/>
          <a:srcRect b="11666"/>
          <a:stretch>
            <a:fillRect/>
          </a:stretch>
        </p:blipFill>
        <p:spPr bwMode="auto">
          <a:xfrm>
            <a:off x="533400" y="979488"/>
            <a:ext cx="8053450" cy="590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8" name="Picture 4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572000" y="2443163"/>
            <a:ext cx="4572000" cy="4414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Continuation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Begins immediately at time of disaster</a:t>
            </a:r>
          </a:p>
          <a:p>
            <a:r>
              <a:rPr lang="en-US" sz="2800"/>
              <a:t>Support Category I functions as best as possible</a:t>
            </a:r>
          </a:p>
          <a:p>
            <a:r>
              <a:rPr lang="en-US" sz="2800"/>
              <a:t>Respect time frames defined by BIA</a:t>
            </a:r>
          </a:p>
          <a:p>
            <a:r>
              <a:rPr lang="en-US" sz="2800"/>
              <a:t>Consider possible alternate task assignments for people whose regular duties are impossible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Recovery I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Restore nearly full functionality to Category I functions</a:t>
            </a:r>
          </a:p>
          <a:p>
            <a:r>
              <a:rPr lang="en-US" sz="2800"/>
              <a:t>Can start shortly after Continuation Phase has stabilized</a:t>
            </a:r>
          </a:p>
          <a:p>
            <a:r>
              <a:rPr lang="en-US" sz="2800"/>
              <a:t>But usually starts quickly during Continuation Phase</a:t>
            </a:r>
          </a:p>
          <a:p>
            <a:pPr lvl="1"/>
            <a:r>
              <a:rPr lang="en-US" sz="2800"/>
              <a:t>Minimize period of degraded functions for Category I</a:t>
            </a:r>
          </a:p>
          <a:p>
            <a:pPr lvl="1"/>
            <a:r>
              <a:rPr lang="en-US" sz="2800"/>
              <a:t>Use overlapping recovery to degree possible</a:t>
            </a:r>
          </a:p>
        </p:txBody>
      </p:sp>
      <p:grpSp>
        <p:nvGrpSpPr>
          <p:cNvPr id="1338378" name="Group 10"/>
          <p:cNvGrpSpPr>
            <a:grpSpLocks/>
          </p:cNvGrpSpPr>
          <p:nvPr/>
        </p:nvGrpSpPr>
        <p:grpSpPr bwMode="auto">
          <a:xfrm>
            <a:off x="8153400" y="4775200"/>
            <a:ext cx="990600" cy="2082800"/>
            <a:chOff x="4704" y="1488"/>
            <a:chExt cx="864" cy="1680"/>
          </a:xfrm>
        </p:grpSpPr>
        <p:grpSp>
          <p:nvGrpSpPr>
            <p:cNvPr id="1338379" name="Group 11"/>
            <p:cNvGrpSpPr>
              <a:grpSpLocks/>
            </p:cNvGrpSpPr>
            <p:nvPr/>
          </p:nvGrpSpPr>
          <p:grpSpPr bwMode="auto">
            <a:xfrm>
              <a:off x="4704" y="1488"/>
              <a:ext cx="864" cy="1680"/>
              <a:chOff x="4416" y="1056"/>
              <a:chExt cx="864" cy="1680"/>
            </a:xfrm>
          </p:grpSpPr>
          <p:sp>
            <p:nvSpPr>
              <p:cNvPr id="1338380" name="Rectangle 12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288" cy="672"/>
              </a:xfrm>
              <a:prstGeom prst="rect">
                <a:avLst/>
              </a:prstGeom>
              <a:solidFill>
                <a:srgbClr val="FFCC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81" name="Rectangle 13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288" cy="1152"/>
              </a:xfrm>
              <a:prstGeom prst="rect">
                <a:avLst/>
              </a:prstGeom>
              <a:solidFill>
                <a:srgbClr val="FFCC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82" name="Rectangle 1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288" cy="1680"/>
              </a:xfrm>
              <a:prstGeom prst="rect">
                <a:avLst/>
              </a:prstGeom>
              <a:solidFill>
                <a:srgbClr val="FFCC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383" name="Line 15"/>
            <p:cNvSpPr>
              <a:spLocks noChangeShapeType="1"/>
            </p:cNvSpPr>
            <p:nvPr/>
          </p:nvSpPr>
          <p:spPr bwMode="auto">
            <a:xfrm flipV="1">
              <a:off x="4704" y="1488"/>
              <a:ext cx="864" cy="168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Recovery II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Continue recovery of lesser, later functions</a:t>
            </a:r>
          </a:p>
          <a:p>
            <a:r>
              <a:rPr lang="en-US" sz="2800"/>
              <a:t>All of these timelines are </a:t>
            </a:r>
            <a:r>
              <a:rPr lang="en-US" sz="2800" i="1"/>
              <a:t>planned</a:t>
            </a:r>
            <a:endParaRPr lang="en-US" sz="2800"/>
          </a:p>
          <a:p>
            <a:r>
              <a:rPr lang="en-US" sz="2800"/>
              <a:t>Do not assume that you can play it by ear</a:t>
            </a:r>
          </a:p>
          <a:p>
            <a:r>
              <a:rPr lang="en-US" sz="2800"/>
              <a:t>No time to debate and discuss critical path during recovery phases</a:t>
            </a:r>
          </a:p>
        </p:txBody>
      </p:sp>
      <p:grpSp>
        <p:nvGrpSpPr>
          <p:cNvPr id="1339408" name="Group 16"/>
          <p:cNvGrpSpPr>
            <a:grpSpLocks/>
          </p:cNvGrpSpPr>
          <p:nvPr/>
        </p:nvGrpSpPr>
        <p:grpSpPr bwMode="auto">
          <a:xfrm>
            <a:off x="7162800" y="4191000"/>
            <a:ext cx="1981200" cy="2667000"/>
            <a:chOff x="3696" y="2976"/>
            <a:chExt cx="864" cy="1344"/>
          </a:xfrm>
        </p:grpSpPr>
        <p:grpSp>
          <p:nvGrpSpPr>
            <p:cNvPr id="1339396" name="Group 4"/>
            <p:cNvGrpSpPr>
              <a:grpSpLocks/>
            </p:cNvGrpSpPr>
            <p:nvPr/>
          </p:nvGrpSpPr>
          <p:grpSpPr bwMode="auto">
            <a:xfrm>
              <a:off x="3696" y="3264"/>
              <a:ext cx="432" cy="1056"/>
              <a:chOff x="4704" y="1488"/>
              <a:chExt cx="864" cy="1680"/>
            </a:xfrm>
          </p:grpSpPr>
          <p:grpSp>
            <p:nvGrpSpPr>
              <p:cNvPr id="1339397" name="Group 5"/>
              <p:cNvGrpSpPr>
                <a:grpSpLocks/>
              </p:cNvGrpSpPr>
              <p:nvPr/>
            </p:nvGrpSpPr>
            <p:grpSpPr bwMode="auto">
              <a:xfrm>
                <a:off x="4704" y="1488"/>
                <a:ext cx="864" cy="1680"/>
                <a:chOff x="4416" y="1056"/>
                <a:chExt cx="864" cy="1680"/>
              </a:xfrm>
            </p:grpSpPr>
            <p:sp>
              <p:nvSpPr>
                <p:cNvPr id="1339398" name="Rectangle 6"/>
                <p:cNvSpPr>
                  <a:spLocks noChangeArrowheads="1"/>
                </p:cNvSpPr>
                <p:nvPr/>
              </p:nvSpPr>
              <p:spPr bwMode="auto">
                <a:xfrm>
                  <a:off x="4416" y="2064"/>
                  <a:ext cx="288" cy="672"/>
                </a:xfrm>
                <a:prstGeom prst="rect">
                  <a:avLst/>
                </a:prstGeom>
                <a:solidFill>
                  <a:srgbClr val="FFCC66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399" name="Rectangle 7"/>
                <p:cNvSpPr>
                  <a:spLocks noChangeArrowheads="1"/>
                </p:cNvSpPr>
                <p:nvPr/>
              </p:nvSpPr>
              <p:spPr bwMode="auto">
                <a:xfrm>
                  <a:off x="4704" y="1584"/>
                  <a:ext cx="288" cy="1152"/>
                </a:xfrm>
                <a:prstGeom prst="rect">
                  <a:avLst/>
                </a:prstGeom>
                <a:solidFill>
                  <a:srgbClr val="FFCC66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400" name="Rectangle 8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288" cy="1680"/>
                </a:xfrm>
                <a:prstGeom prst="rect">
                  <a:avLst/>
                </a:prstGeom>
                <a:solidFill>
                  <a:srgbClr val="FFCC66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9401" name="Line 9"/>
              <p:cNvSpPr>
                <a:spLocks noChangeShapeType="1"/>
              </p:cNvSpPr>
              <p:nvPr/>
            </p:nvSpPr>
            <p:spPr bwMode="auto">
              <a:xfrm flipV="1">
                <a:off x="4704" y="1488"/>
                <a:ext cx="864" cy="168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9404" name="Rectangle 12"/>
            <p:cNvSpPr>
              <a:spLocks noChangeArrowheads="1"/>
            </p:cNvSpPr>
            <p:nvPr/>
          </p:nvSpPr>
          <p:spPr bwMode="auto">
            <a:xfrm>
              <a:off x="4128" y="3120"/>
              <a:ext cx="144" cy="1200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05" name="Rectangle 13"/>
            <p:cNvSpPr>
              <a:spLocks noChangeArrowheads="1"/>
            </p:cNvSpPr>
            <p:nvPr/>
          </p:nvSpPr>
          <p:spPr bwMode="auto">
            <a:xfrm>
              <a:off x="4272" y="3024"/>
              <a:ext cx="144" cy="1296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06" name="Rectangle 14"/>
            <p:cNvSpPr>
              <a:spLocks noChangeArrowheads="1"/>
            </p:cNvSpPr>
            <p:nvPr/>
          </p:nvSpPr>
          <p:spPr bwMode="auto">
            <a:xfrm>
              <a:off x="4416" y="2976"/>
              <a:ext cx="144" cy="1344"/>
            </a:xfrm>
            <a:prstGeom prst="rect">
              <a:avLst/>
            </a:prstGeom>
            <a:solidFill>
              <a:srgbClr val="FFCC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07" name="Line 15"/>
            <p:cNvSpPr>
              <a:spLocks noChangeShapeType="1"/>
            </p:cNvSpPr>
            <p:nvPr/>
          </p:nvSpPr>
          <p:spPr bwMode="auto">
            <a:xfrm flipV="1">
              <a:off x="4128" y="2976"/>
              <a:ext cx="432" cy="28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18" y="152400"/>
            <a:ext cx="7654682" cy="1143000"/>
          </a:xfrm>
        </p:spPr>
        <p:txBody>
          <a:bodyPr/>
          <a:lstStyle/>
          <a:p>
            <a:r>
              <a:rPr lang="en-US" sz="4000" dirty="0"/>
              <a:t>Range of Strategies for DRP</a:t>
            </a:r>
          </a:p>
        </p:txBody>
      </p:sp>
      <p:pic>
        <p:nvPicPr>
          <p:cNvPr id="1222661" name="Picture 5" descr="Visio-Exh 43-7 (WRONG NUMBER IN CHART)"/>
          <p:cNvPicPr>
            <a:picLocks noChangeAspect="1" noChangeArrowheads="1"/>
          </p:cNvPicPr>
          <p:nvPr/>
        </p:nvPicPr>
        <p:blipFill>
          <a:blip r:embed="rId3"/>
          <a:srcRect t="8065"/>
          <a:stretch>
            <a:fillRect/>
          </a:stretch>
        </p:blipFill>
        <p:spPr bwMode="auto">
          <a:xfrm>
            <a:off x="359019" y="1828800"/>
            <a:ext cx="85944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Data Backup Scenarios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400" dirty="0"/>
              <a:t>	“Data backup is a key function in all system installations. The best recovery strategy, chosen to meet recovery timelines according to the BIA, is useless without a backup from which to restore and resume operations. Data backup is perhaps the single most critical element of a disaster recovery plan, yet only 31 percent of U.S. companies have backup plans and equipment.” </a:t>
            </a:r>
            <a:r>
              <a:rPr lang="en-US" sz="3400" i="1" dirty="0"/>
              <a:t>– Michael Miora, CSH5 59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348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l="19731" t="14867" r="10962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Topics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600" dirty="0"/>
              <a:t>Introduction</a:t>
            </a:r>
          </a:p>
          <a:p>
            <a:r>
              <a:rPr lang="en-US" dirty="0"/>
              <a:t>Identifying Threats and Disaster Scenarios</a:t>
            </a:r>
          </a:p>
          <a:p>
            <a:r>
              <a:rPr lang="en-US" dirty="0"/>
              <a:t>Developing Recovery Strategies</a:t>
            </a:r>
          </a:p>
          <a:p>
            <a:r>
              <a:rPr lang="en-US" dirty="0"/>
              <a:t>Designing Recovery Tasks</a:t>
            </a:r>
          </a:p>
          <a:p>
            <a:r>
              <a:rPr lang="en-US" dirty="0"/>
              <a:t>Implementation and Readiness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564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l="19731" t="14867" r="10962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Topics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162800" cy="46482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Identifying Threats and Disaster Scenarios</a:t>
            </a:r>
          </a:p>
          <a:p>
            <a:r>
              <a:rPr lang="en-US" dirty="0"/>
              <a:t>Developing Recovery Strategies</a:t>
            </a:r>
          </a:p>
          <a:p>
            <a:r>
              <a:rPr lang="en-US" sz="3200" dirty="0"/>
              <a:t>Designing Recovery Tasks</a:t>
            </a:r>
          </a:p>
          <a:p>
            <a:r>
              <a:rPr lang="en-US" dirty="0"/>
              <a:t>Implementation and Readiness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Overall Plan</a:t>
            </a:r>
          </a:p>
        </p:txBody>
      </p:sp>
      <p:pic>
        <p:nvPicPr>
          <p:cNvPr id="1469444" name="Picture 4" descr="Visio-Exh 43-8"/>
          <p:cNvPicPr>
            <a:picLocks noChangeAspect="1" noChangeArrowheads="1"/>
          </p:cNvPicPr>
          <p:nvPr/>
        </p:nvPicPr>
        <p:blipFill>
          <a:blip r:embed="rId3"/>
          <a:srcRect b="5497"/>
          <a:stretch>
            <a:fillRect/>
          </a:stretch>
        </p:blipFill>
        <p:spPr bwMode="auto">
          <a:xfrm>
            <a:off x="0" y="1031875"/>
            <a:ext cx="9144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Beginning Sequence</a:t>
            </a:r>
          </a:p>
        </p:txBody>
      </p:sp>
      <p:pic>
        <p:nvPicPr>
          <p:cNvPr id="1245188" name="Picture 4" descr="Visio-Exh 43-9"/>
          <p:cNvPicPr>
            <a:picLocks noChangeAspect="1" noChangeArrowheads="1"/>
          </p:cNvPicPr>
          <p:nvPr/>
        </p:nvPicPr>
        <p:blipFill>
          <a:blip r:embed="rId3"/>
          <a:srcRect b="11389"/>
          <a:stretch>
            <a:fillRect/>
          </a:stretch>
        </p:blipFill>
        <p:spPr bwMode="auto">
          <a:xfrm>
            <a:off x="0" y="1554163"/>
            <a:ext cx="91440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Middle Sequence</a:t>
            </a:r>
          </a:p>
        </p:txBody>
      </p:sp>
      <p:pic>
        <p:nvPicPr>
          <p:cNvPr id="1271812" name="Picture 4" descr="Visio-Exh 43-10"/>
          <p:cNvPicPr>
            <a:picLocks noChangeAspect="1" noChangeArrowheads="1"/>
          </p:cNvPicPr>
          <p:nvPr/>
        </p:nvPicPr>
        <p:blipFill>
          <a:blip r:embed="rId3"/>
          <a:srcRect b="8149"/>
          <a:stretch>
            <a:fillRect/>
          </a:stretch>
        </p:blipFill>
        <p:spPr bwMode="auto">
          <a:xfrm>
            <a:off x="0" y="10668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End Sequence</a:t>
            </a:r>
          </a:p>
        </p:txBody>
      </p:sp>
      <p:pic>
        <p:nvPicPr>
          <p:cNvPr id="1281028" name="Picture 4" descr="Visio-Exh 43-11"/>
          <p:cNvPicPr>
            <a:picLocks noChangeAspect="1" noChangeArrowheads="1"/>
          </p:cNvPicPr>
          <p:nvPr/>
        </p:nvPicPr>
        <p:blipFill>
          <a:blip r:embed="rId3"/>
          <a:srcRect b="11898"/>
          <a:stretch>
            <a:fillRect/>
          </a:stretch>
        </p:blipFill>
        <p:spPr bwMode="auto">
          <a:xfrm>
            <a:off x="1257300" y="1093788"/>
            <a:ext cx="6629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444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l="19731" t="14867" r="10962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Topics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162800" cy="46482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/>
              <a:t>Identifying Threats and Disaster Scenarios</a:t>
            </a:r>
          </a:p>
          <a:p>
            <a:r>
              <a:rPr lang="en-US" dirty="0"/>
              <a:t>Developing Recovery Strategies</a:t>
            </a:r>
          </a:p>
          <a:p>
            <a:r>
              <a:rPr lang="en-US" dirty="0"/>
              <a:t>Designing Recovery Tasks</a:t>
            </a:r>
          </a:p>
          <a:p>
            <a:r>
              <a:rPr lang="en-US" sz="3200" dirty="0"/>
              <a:t>Implementation and Readiness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Rehearsals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4876800" cy="5562600"/>
          </a:xfrm>
        </p:spPr>
        <p:txBody>
          <a:bodyPr/>
          <a:lstStyle/>
          <a:p>
            <a:r>
              <a:rPr lang="en-US" sz="2800"/>
              <a:t>Phased testing</a:t>
            </a:r>
          </a:p>
          <a:p>
            <a:pPr lvl="1"/>
            <a:r>
              <a:rPr lang="en-US" sz="2800"/>
              <a:t>Bottom-up approach</a:t>
            </a:r>
          </a:p>
          <a:p>
            <a:pPr lvl="1"/>
            <a:r>
              <a:rPr lang="en-US" sz="2800"/>
              <a:t>Limited tests in restricted areas</a:t>
            </a:r>
          </a:p>
          <a:p>
            <a:r>
              <a:rPr lang="en-US" sz="2800"/>
              <a:t>Integrate tested procedures in larger aggregations</a:t>
            </a:r>
          </a:p>
          <a:p>
            <a:r>
              <a:rPr lang="en-US" sz="2800"/>
              <a:t>Ideally, use separate test facilities</a:t>
            </a:r>
          </a:p>
          <a:p>
            <a:r>
              <a:rPr lang="en-US" sz="2800"/>
              <a:t>Involve real users</a:t>
            </a:r>
          </a:p>
        </p:txBody>
      </p:sp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838200"/>
          </a:xfrm>
        </p:spPr>
        <p:txBody>
          <a:bodyPr/>
          <a:lstStyle/>
          <a:p>
            <a:r>
              <a:rPr lang="en-US" sz="4000" dirty="0"/>
              <a:t>Intensive Record-Keeping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495800" cy="5562600"/>
          </a:xfrm>
        </p:spPr>
        <p:txBody>
          <a:bodyPr/>
          <a:lstStyle/>
          <a:p>
            <a:r>
              <a:rPr lang="en-US" dirty="0"/>
              <a:t>Assign </a:t>
            </a:r>
            <a:r>
              <a:rPr lang="en-US" i="1" dirty="0"/>
              <a:t>scribes</a:t>
            </a:r>
            <a:r>
              <a:rPr lang="en-US" dirty="0"/>
              <a:t> who observe and take notes in </a:t>
            </a:r>
            <a:r>
              <a:rPr lang="en-US" i="1" dirty="0"/>
              <a:t>rehearsals</a:t>
            </a:r>
            <a:r>
              <a:rPr lang="en-US" dirty="0"/>
              <a:t> </a:t>
            </a:r>
          </a:p>
          <a:p>
            <a:r>
              <a:rPr lang="en-US" dirty="0"/>
              <a:t>Have time-keepers with stop-watches to help scribes</a:t>
            </a:r>
          </a:p>
          <a:p>
            <a:r>
              <a:rPr lang="en-US" dirty="0"/>
              <a:t>Use video-cameras where possible (</a:t>
            </a:r>
            <a:r>
              <a:rPr lang="en-US"/>
              <a:t>use time-stamps</a:t>
            </a:r>
            <a:r>
              <a:rPr lang="en-US" dirty="0"/>
              <a:t>)</a:t>
            </a:r>
          </a:p>
          <a:p>
            <a:r>
              <a:rPr lang="en-US" dirty="0"/>
              <a:t>Useful for intensive analysis of errors</a:t>
            </a:r>
          </a:p>
          <a:p>
            <a:r>
              <a:rPr lang="en-US" dirty="0"/>
              <a:t>Leads to rapid corrections and improvements</a:t>
            </a:r>
          </a:p>
        </p:txBody>
      </p:sp>
      <p:pic>
        <p:nvPicPr>
          <p:cNvPr id="130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572000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500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039100" cy="1143000"/>
          </a:xfrm>
        </p:spPr>
        <p:txBody>
          <a:bodyPr/>
          <a:lstStyle/>
          <a:p>
            <a:r>
              <a:rPr lang="en-US" dirty="0"/>
              <a:t>Walk-Through or Post-Mortem</a:t>
            </a:r>
            <a:br>
              <a:rPr lang="en-US" dirty="0"/>
            </a:br>
            <a:r>
              <a:rPr lang="en-US" dirty="0"/>
              <a:t>for Rehearsals AND Real DRP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Analyze cases with all concerned</a:t>
            </a:r>
          </a:p>
          <a:p>
            <a:r>
              <a:rPr lang="en-US" sz="2800"/>
              <a:t>Not for assigning blame!</a:t>
            </a:r>
          </a:p>
          <a:p>
            <a:r>
              <a:rPr lang="en-US" sz="2800"/>
              <a:t>Constructive discussions as teams</a:t>
            </a:r>
          </a:p>
          <a:p>
            <a:r>
              <a:rPr lang="en-US" sz="2800"/>
              <a:t>Egoless work essential</a:t>
            </a:r>
          </a:p>
          <a:p>
            <a:r>
              <a:rPr lang="en-US" sz="2800"/>
              <a:t>Everyone benefits from identifying problems</a:t>
            </a:r>
          </a:p>
          <a:p>
            <a:r>
              <a:rPr lang="en-US" sz="2800"/>
              <a:t>Analyze causes, not just symptoms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114300" y="6521450"/>
            <a:ext cx="8915400" cy="336550"/>
          </a:xfrm>
          <a:prstGeom prst="rect">
            <a:avLst/>
          </a:prstGeom>
          <a:solidFill>
            <a:srgbClr val="FFCC66"/>
          </a:solidFill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"St Jerome and the Angel" by Simon Vouet 1620s, National Gallery of Art, Washington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259525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Testing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As plans mature, need increasingly real tests</a:t>
            </a:r>
          </a:p>
          <a:p>
            <a:r>
              <a:rPr lang="en-US" sz="2800"/>
              <a:t>Schedule tests during off-time</a:t>
            </a:r>
          </a:p>
          <a:p>
            <a:r>
              <a:rPr lang="en-US" sz="2800"/>
              <a:t>Involve people from all sectors</a:t>
            </a:r>
          </a:p>
          <a:p>
            <a:r>
              <a:rPr lang="en-US" sz="2800"/>
              <a:t>Practice responses, decisions</a:t>
            </a:r>
          </a:p>
          <a:p>
            <a:r>
              <a:rPr lang="en-US" sz="2800"/>
              <a:t>Invent unexpected scenarios to stress the plans</a:t>
            </a:r>
          </a:p>
          <a:p>
            <a:r>
              <a:rPr lang="en-US" sz="2800"/>
              <a:t>MEASURE the results and analyze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22" grpId="0"/>
      <p:bldP spid="12595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2971800" cy="297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Scope of DRP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BIA* determines </a:t>
            </a:r>
            <a:r>
              <a:rPr lang="en-US" i="1" dirty="0"/>
              <a:t>key functions</a:t>
            </a:r>
          </a:p>
          <a:p>
            <a:pPr lvl="1"/>
            <a:r>
              <a:rPr lang="en-US" dirty="0"/>
              <a:t>Establishes sequence for recovery</a:t>
            </a:r>
          </a:p>
          <a:p>
            <a:pPr lvl="1"/>
            <a:r>
              <a:rPr lang="en-US" dirty="0"/>
              <a:t>Builds economics of case for recovery</a:t>
            </a:r>
          </a:p>
          <a:p>
            <a:r>
              <a:rPr lang="en-US" dirty="0"/>
              <a:t>DRP focuses on detailed </a:t>
            </a:r>
            <a:r>
              <a:rPr lang="en-US" i="1" dirty="0"/>
              <a:t>recovery strategies</a:t>
            </a:r>
          </a:p>
          <a:p>
            <a:pPr lvl="1"/>
            <a:r>
              <a:rPr lang="en-US" dirty="0"/>
              <a:t>Analyze and test critical path to recovery</a:t>
            </a:r>
          </a:p>
          <a:p>
            <a:pPr lvl="1"/>
            <a:r>
              <a:rPr lang="en-US" dirty="0"/>
              <a:t>May begin while disaster in progress</a:t>
            </a:r>
          </a:p>
          <a:p>
            <a:pPr lvl="1"/>
            <a:r>
              <a:rPr lang="en-US" dirty="0"/>
              <a:t>Establish essential services</a:t>
            </a:r>
          </a:p>
          <a:p>
            <a:pPr lvl="1"/>
            <a:r>
              <a:rPr lang="en-US" dirty="0"/>
              <a:t>Continue through to normal operations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178" y="6019800"/>
            <a:ext cx="567508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*Business Impact Analysis – see CSH5 </a:t>
            </a:r>
            <a:r>
              <a:rPr lang="en-US" dirty="0" err="1"/>
              <a:t>Ch</a:t>
            </a:r>
            <a:r>
              <a:rPr lang="en-US" dirty="0"/>
              <a:t> 58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Live Tests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4900"/>
            <a:ext cx="4114800" cy="5524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Most difficult to arrange</a:t>
            </a:r>
          </a:p>
          <a:p>
            <a:pPr>
              <a:lnSpc>
                <a:spcPct val="80000"/>
              </a:lnSpc>
            </a:pPr>
            <a:r>
              <a:rPr lang="en-US"/>
              <a:t>DO NOT TRY TO SURPRISE PEOPLE</a:t>
            </a:r>
          </a:p>
          <a:p>
            <a:pPr>
              <a:lnSpc>
                <a:spcPct val="80000"/>
              </a:lnSpc>
            </a:pPr>
            <a:r>
              <a:rPr lang="en-US"/>
              <a:t>Can themselves result in disaster if not carefully planned</a:t>
            </a:r>
          </a:p>
          <a:p>
            <a:pPr>
              <a:lnSpc>
                <a:spcPct val="80000"/>
              </a:lnSpc>
            </a:pPr>
            <a:r>
              <a:rPr lang="en-US"/>
              <a:t>Ideally, use sectional tests with unannounced times (but with advance notice of general plans)</a:t>
            </a:r>
          </a:p>
          <a:p>
            <a:pPr>
              <a:lnSpc>
                <a:spcPct val="80000"/>
              </a:lnSpc>
            </a:pPr>
            <a:r>
              <a:rPr lang="en-US"/>
              <a:t>If possible, plan for simulated tests on weekends</a:t>
            </a:r>
          </a:p>
          <a:p>
            <a:pPr>
              <a:lnSpc>
                <a:spcPct val="80000"/>
              </a:lnSpc>
            </a:pPr>
            <a:r>
              <a:rPr lang="en-US"/>
              <a:t>Should schedule at least one full test per year</a:t>
            </a:r>
          </a:p>
        </p:txBody>
      </p:sp>
      <p:pic>
        <p:nvPicPr>
          <p:cNvPr id="1250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0"/>
            <a:ext cx="45974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Training Film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/>
              <a:t>Ready for Anything (used in BCP)</a:t>
            </a:r>
          </a:p>
          <a:p>
            <a:r>
              <a:rPr lang="en-US" sz="2800" dirty="0"/>
              <a:t>Commonwealth Films</a:t>
            </a:r>
          </a:p>
          <a:p>
            <a:r>
              <a:rPr lang="en-US" sz="2800" dirty="0"/>
              <a:t>You can use this film for extra points (see later) </a:t>
            </a:r>
          </a:p>
        </p:txBody>
      </p:sp>
      <p:pic>
        <p:nvPicPr>
          <p:cNvPr id="1475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27438"/>
            <a:ext cx="8382000" cy="3230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/>
              <a:t>Review Questions (1)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Why is compiling lists of possible threats helpful in DRP?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What is an </a:t>
            </a:r>
            <a:r>
              <a:rPr lang="en-US" sz="2800" i="1"/>
              <a:t>escalation scenario</a:t>
            </a:r>
            <a:r>
              <a:rPr lang="en-US" sz="2800"/>
              <a:t> in DRP?  What are the required attributes of the escalation scenarios?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How can one simplify an extensive list of possible disasters for the purpose of DRP?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What are Miora’s three categories of functionality in DRP?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What are Miora’s three phases of recovery in DRP?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/>
              <a:t>Why are reciprocal agreements so badly rated in the range of recovery strategies discussed in CSH4 Chapter 43?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Review Questions (2)</a:t>
            </a:r>
            <a:endParaRPr lang="en-US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800"/>
              <a:t>What are the characteristics of the ideal DRP strategy (one that may not be attainable in practice)?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800"/>
              <a:t>Which of the strategies for DRP rates the highest in attaining the ideal?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800"/>
              <a:t>Why is data backup such an essential component of DRP?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800"/>
              <a:t>Why are rehearsals such an important element of DRP?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800"/>
              <a:t>What are the essential ground rules of a walk-through in a DRP analysis of a rehearsal or test?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6" name="Picture 4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 l="19731" t="14867" r="10962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828800"/>
            <a:ext cx="7162800" cy="46482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sz="3200" dirty="0"/>
              <a:t>Identifying Threats and Disaster Scenarios</a:t>
            </a:r>
          </a:p>
          <a:p>
            <a:r>
              <a:rPr lang="en-US" dirty="0"/>
              <a:t>Developing Recovery Strategies</a:t>
            </a:r>
          </a:p>
          <a:p>
            <a:r>
              <a:rPr lang="en-US" dirty="0"/>
              <a:t>Designing Recovery Tasks</a:t>
            </a:r>
          </a:p>
          <a:p>
            <a:r>
              <a:rPr lang="en-US" dirty="0"/>
              <a:t>Implementation and Readiness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3886200" cy="5638800"/>
          </a:xfrm>
        </p:spPr>
        <p:txBody>
          <a:bodyPr/>
          <a:lstStyle/>
          <a:p>
            <a:r>
              <a:rPr lang="en-US"/>
              <a:t>Compile extensive list of threats to operations</a:t>
            </a:r>
          </a:p>
          <a:p>
            <a:r>
              <a:rPr lang="en-US"/>
              <a:t>Rely on cooperation of emergency services</a:t>
            </a:r>
          </a:p>
          <a:p>
            <a:pPr lvl="1"/>
            <a:r>
              <a:rPr lang="en-US"/>
              <a:t>Fire</a:t>
            </a:r>
          </a:p>
          <a:p>
            <a:pPr lvl="1"/>
            <a:r>
              <a:rPr lang="en-US"/>
              <a:t>Police</a:t>
            </a:r>
          </a:p>
          <a:p>
            <a:pPr lvl="1"/>
            <a:r>
              <a:rPr lang="en-US"/>
              <a:t>Flood district managers</a:t>
            </a:r>
          </a:p>
          <a:p>
            <a:r>
              <a:rPr lang="en-US"/>
              <a:t>Compiling lists is useful in itself</a:t>
            </a:r>
          </a:p>
          <a:p>
            <a:pPr lvl="1"/>
            <a:r>
              <a:rPr lang="en-US"/>
              <a:t>Define levels of impact</a:t>
            </a:r>
          </a:p>
          <a:p>
            <a:pPr lvl="1"/>
            <a:r>
              <a:rPr lang="en-US"/>
              <a:t>Helps develop risk-mitigation plans</a:t>
            </a:r>
          </a:p>
        </p:txBody>
      </p:sp>
      <p:pic>
        <p:nvPicPr>
          <p:cNvPr id="1219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0"/>
            <a:ext cx="458787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133" name="Picture 5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8763" cy="688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Threats to Consider (from Ex. 59.1)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3505200" cy="4800600"/>
          </a:xfrm>
        </p:spPr>
        <p:txBody>
          <a:bodyPr/>
          <a:lstStyle/>
          <a:p>
            <a:r>
              <a:rPr lang="en-US" sz="2400"/>
              <a:t>Accidents</a:t>
            </a:r>
          </a:p>
          <a:p>
            <a:r>
              <a:rPr lang="en-US" sz="2400"/>
              <a:t>Acts of G-d</a:t>
            </a:r>
          </a:p>
          <a:p>
            <a:r>
              <a:rPr lang="en-US" sz="2400"/>
              <a:t>Aircraft accidents</a:t>
            </a:r>
          </a:p>
          <a:p>
            <a:r>
              <a:rPr lang="en-US" sz="2400"/>
              <a:t>Alchohol abuse</a:t>
            </a:r>
          </a:p>
          <a:p>
            <a:r>
              <a:rPr lang="en-US" sz="2400"/>
              <a:t>Area evacuation</a:t>
            </a:r>
          </a:p>
          <a:p>
            <a:r>
              <a:rPr lang="en-US" sz="2400"/>
              <a:t>Arson</a:t>
            </a:r>
          </a:p>
          <a:p>
            <a:r>
              <a:rPr lang="en-US" sz="2400"/>
              <a:t>Boiler explosion</a:t>
            </a:r>
          </a:p>
          <a:p>
            <a:r>
              <a:rPr lang="en-US" sz="2400"/>
              <a:t>Bomb threat</a:t>
            </a:r>
          </a:p>
          <a:p>
            <a:r>
              <a:rPr lang="en-US" sz="2400"/>
              <a:t>Brownout</a:t>
            </a:r>
          </a:p>
          <a:p>
            <a:r>
              <a:rPr lang="en-US" sz="2400"/>
              <a:t>Bldg inaccessible</a:t>
            </a:r>
          </a:p>
          <a:p>
            <a:r>
              <a:rPr lang="en-US" sz="2400"/>
              <a:t>. . . .</a:t>
            </a:r>
          </a:p>
        </p:txBody>
      </p:sp>
      <p:sp>
        <p:nvSpPr>
          <p:cNvPr id="132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581400" cy="4800600"/>
          </a:xfrm>
        </p:spPr>
        <p:txBody>
          <a:bodyPr/>
          <a:lstStyle/>
          <a:p>
            <a:r>
              <a:rPr lang="en-US" sz="2400"/>
              <a:t>. . . .</a:t>
            </a:r>
          </a:p>
          <a:p>
            <a:r>
              <a:rPr lang="en-US" sz="2400"/>
              <a:t>Sabotage</a:t>
            </a:r>
          </a:p>
          <a:p>
            <a:r>
              <a:rPr lang="en-US" sz="2400"/>
              <a:t>Sand storm</a:t>
            </a:r>
          </a:p>
          <a:p>
            <a:r>
              <a:rPr lang="en-US" sz="2400"/>
              <a:t>Snow storm</a:t>
            </a:r>
          </a:p>
          <a:p>
            <a:r>
              <a:rPr lang="en-US" sz="2400"/>
              <a:t>Strike</a:t>
            </a:r>
          </a:p>
          <a:p>
            <a:r>
              <a:rPr lang="en-US" sz="2400"/>
              <a:t>Terrorism</a:t>
            </a:r>
          </a:p>
          <a:p>
            <a:r>
              <a:rPr lang="en-US" sz="2400"/>
              <a:t>Tornado</a:t>
            </a:r>
          </a:p>
          <a:p>
            <a:r>
              <a:rPr lang="en-US" sz="2400"/>
              <a:t>Utility failure</a:t>
            </a:r>
          </a:p>
          <a:p>
            <a:r>
              <a:rPr lang="en-US" sz="2400"/>
              <a:t>Volcano</a:t>
            </a:r>
          </a:p>
          <a:p>
            <a:r>
              <a:rPr lang="en-US" sz="2400"/>
              <a:t>Water damage</a:t>
            </a:r>
          </a:p>
          <a:p>
            <a:r>
              <a:rPr lang="en-US" sz="2400"/>
              <a:t>Water supply failure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Disaster Recovery Scenarios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91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Apply survivable technologies to mission-critical functions</a:t>
            </a:r>
          </a:p>
          <a:p>
            <a:pPr lvl="1">
              <a:lnSpc>
                <a:spcPct val="80000"/>
              </a:lnSpc>
            </a:pPr>
            <a:r>
              <a:rPr lang="en-US"/>
              <a:t>E.g., eliminate single points of failure where practical</a:t>
            </a:r>
          </a:p>
          <a:p>
            <a:pPr lvl="1">
              <a:lnSpc>
                <a:spcPct val="80000"/>
              </a:lnSpc>
            </a:pPr>
            <a:r>
              <a:rPr lang="en-US"/>
              <a:t>E.g., invest in remote location for part of corporate data processing</a:t>
            </a:r>
          </a:p>
          <a:p>
            <a:pPr>
              <a:lnSpc>
                <a:spcPct val="80000"/>
              </a:lnSpc>
            </a:pPr>
            <a:r>
              <a:rPr lang="en-US"/>
              <a:t>Escalation scenarios</a:t>
            </a:r>
          </a:p>
          <a:p>
            <a:pPr lvl="1">
              <a:lnSpc>
                <a:spcPct val="80000"/>
              </a:lnSpc>
            </a:pPr>
            <a:r>
              <a:rPr lang="en-US"/>
              <a:t>Establish timelines for increasing application of recovery measures</a:t>
            </a:r>
          </a:p>
          <a:p>
            <a:pPr lvl="1">
              <a:lnSpc>
                <a:spcPct val="80000"/>
              </a:lnSpc>
            </a:pPr>
            <a:r>
              <a:rPr lang="en-US"/>
              <a:t>Must plan carefully</a:t>
            </a:r>
          </a:p>
          <a:p>
            <a:pPr lvl="1">
              <a:lnSpc>
                <a:spcPct val="80000"/>
              </a:lnSpc>
            </a:pPr>
            <a:r>
              <a:rPr lang="en-US"/>
              <a:t>Avoid ambiguity in decision points</a:t>
            </a:r>
          </a:p>
        </p:txBody>
      </p:sp>
      <p:pic>
        <p:nvPicPr>
          <p:cNvPr id="132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572000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Escalation Timelines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038600" cy="5562600"/>
          </a:xfrm>
        </p:spPr>
        <p:txBody>
          <a:bodyPr/>
          <a:lstStyle/>
          <a:p>
            <a:r>
              <a:rPr lang="en-US"/>
              <a:t>Illustrates how DRP specifies decisions and actions</a:t>
            </a:r>
          </a:p>
          <a:p>
            <a:r>
              <a:rPr lang="en-US"/>
              <a:t>Must identify </a:t>
            </a:r>
            <a:r>
              <a:rPr lang="en-US" i="1"/>
              <a:t>who makes the decision</a:t>
            </a:r>
            <a:endParaRPr lang="en-US"/>
          </a:p>
          <a:p>
            <a:r>
              <a:rPr lang="en-US"/>
              <a:t>Everyone has to know exactly who has authority to move to next phase</a:t>
            </a:r>
          </a:p>
          <a:p>
            <a:r>
              <a:rPr lang="en-US"/>
              <a:t>Cannot argue about decision while disaster is in progress</a:t>
            </a:r>
          </a:p>
          <a:p>
            <a:r>
              <a:rPr lang="en-US"/>
              <a:t>Must be practiced repeatedly (see later)</a:t>
            </a:r>
          </a:p>
        </p:txBody>
      </p:sp>
      <p:pic>
        <p:nvPicPr>
          <p:cNvPr id="1357828" name="Picture 4" descr="Visio-Exh 43-2"/>
          <p:cNvPicPr>
            <a:picLocks noChangeAspect="1" noChangeArrowheads="1"/>
          </p:cNvPicPr>
          <p:nvPr/>
        </p:nvPicPr>
        <p:blipFill>
          <a:blip r:embed="rId3"/>
          <a:srcRect b="11688"/>
          <a:stretch>
            <a:fillRect/>
          </a:stretch>
        </p:blipFill>
        <p:spPr bwMode="auto">
          <a:xfrm>
            <a:off x="0" y="990600"/>
            <a:ext cx="4129088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257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Escalation Timeline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the Damage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7813" y="1066799"/>
            <a:ext cx="8588375" cy="5486401"/>
            <a:chOff x="277813" y="1066799"/>
            <a:chExt cx="8588375" cy="5486401"/>
          </a:xfrm>
        </p:grpSpPr>
        <p:grpSp>
          <p:nvGrpSpPr>
            <p:cNvPr id="1457159" name="Group 7"/>
            <p:cNvGrpSpPr>
              <a:grpSpLocks/>
            </p:cNvGrpSpPr>
            <p:nvPr/>
          </p:nvGrpSpPr>
          <p:grpSpPr bwMode="auto">
            <a:xfrm>
              <a:off x="277813" y="1066800"/>
              <a:ext cx="8588375" cy="5486400"/>
              <a:chOff x="175" y="672"/>
              <a:chExt cx="5410" cy="3456"/>
            </a:xfrm>
          </p:grpSpPr>
          <p:pic>
            <p:nvPicPr>
              <p:cNvPr id="1457157" name="Picture 5" descr="Visio-Exh 43-3"/>
              <p:cNvPicPr>
                <a:picLocks noChangeAspect="1" noChangeArrowheads="1"/>
              </p:cNvPicPr>
              <p:nvPr/>
            </p:nvPicPr>
            <p:blipFill>
              <a:blip r:embed="rId3"/>
              <a:srcRect t="86292"/>
              <a:stretch>
                <a:fillRect/>
              </a:stretch>
            </p:blipFill>
            <p:spPr bwMode="auto">
              <a:xfrm>
                <a:off x="175" y="3312"/>
                <a:ext cx="541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7156" name="Picture 4" descr="Visio-Exh 43-3"/>
              <p:cNvPicPr>
                <a:picLocks noChangeAspect="1" noChangeArrowheads="1"/>
              </p:cNvPicPr>
              <p:nvPr/>
            </p:nvPicPr>
            <p:blipFill>
              <a:blip r:embed="rId3"/>
              <a:srcRect b="58064"/>
              <a:stretch>
                <a:fillRect/>
              </a:stretch>
            </p:blipFill>
            <p:spPr bwMode="auto">
              <a:xfrm>
                <a:off x="175" y="672"/>
                <a:ext cx="5410" cy="2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7158" name="Text Box 6"/>
              <p:cNvSpPr txBox="1">
                <a:spLocks noChangeArrowheads="1"/>
              </p:cNvSpPr>
              <p:nvPr/>
            </p:nvSpPr>
            <p:spPr bwMode="auto">
              <a:xfrm>
                <a:off x="175" y="3168"/>
                <a:ext cx="5392" cy="17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60000"/>
                  </a:lnSpc>
                </a:pPr>
                <a:r>
                  <a:rPr lang="en-US"/>
                  <a:t>. . . .</a:t>
                </a:r>
              </a:p>
            </p:txBody>
          </p:sp>
        </p:grpSp>
        <p:pic>
          <p:nvPicPr>
            <p:cNvPr id="9" name="Picture 4" descr="Visio-Exh 43-3"/>
            <p:cNvPicPr>
              <a:picLocks noChangeAspect="1" noChangeArrowheads="1"/>
            </p:cNvPicPr>
            <p:nvPr/>
          </p:nvPicPr>
          <p:blipFill>
            <a:blip r:embed="rId3"/>
            <a:srcRect l="15083" r="46765" b="96774"/>
            <a:stretch>
              <a:fillRect/>
            </a:stretch>
          </p:blipFill>
          <p:spPr bwMode="auto">
            <a:xfrm>
              <a:off x="304800" y="1066799"/>
              <a:ext cx="4800600" cy="44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41_Backups">
  <a:themeElements>
    <a:clrScheme name="41_Backup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41_Backup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41_Backu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Backu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Backup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1537</Words>
  <Application>Microsoft Office PowerPoint</Application>
  <PresentationFormat>On-screen Show (4:3)</PresentationFormat>
  <Paragraphs>260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Garamond</vt:lpstr>
      <vt:lpstr>Times New Roman</vt:lpstr>
      <vt:lpstr>Wingdings</vt:lpstr>
      <vt:lpstr>41_Backups</vt:lpstr>
      <vt:lpstr>Disaster Recovery Planning</vt:lpstr>
      <vt:lpstr>Topics</vt:lpstr>
      <vt:lpstr>Scope of DRP</vt:lpstr>
      <vt:lpstr>Topics</vt:lpstr>
      <vt:lpstr>Threats</vt:lpstr>
      <vt:lpstr>Examples of Threats to Consider (from Ex. 59.1)</vt:lpstr>
      <vt:lpstr>Disaster Recovery Scenarios</vt:lpstr>
      <vt:lpstr>Escalation Timelines</vt:lpstr>
      <vt:lpstr>Classifying the Damage</vt:lpstr>
      <vt:lpstr>Simplifying the Scenarios</vt:lpstr>
      <vt:lpstr>Categories of Functionality</vt:lpstr>
      <vt:lpstr>Topics</vt:lpstr>
      <vt:lpstr>Recovery Phases</vt:lpstr>
      <vt:lpstr>CSH5 Exhibit 59.4</vt:lpstr>
      <vt:lpstr>Continuation</vt:lpstr>
      <vt:lpstr>Recovery I</vt:lpstr>
      <vt:lpstr>Recovery II</vt:lpstr>
      <vt:lpstr>Range of Strategies for DRP</vt:lpstr>
      <vt:lpstr>Data Backup Scenarios</vt:lpstr>
      <vt:lpstr>Topics</vt:lpstr>
      <vt:lpstr>The Overall Plan</vt:lpstr>
      <vt:lpstr>Beginning Sequence</vt:lpstr>
      <vt:lpstr>Middle Sequence</vt:lpstr>
      <vt:lpstr>End Sequence</vt:lpstr>
      <vt:lpstr>Topics</vt:lpstr>
      <vt:lpstr>Rehearsals</vt:lpstr>
      <vt:lpstr>Intensive Record-Keeping</vt:lpstr>
      <vt:lpstr>Walk-Through or Post-Mortem for Rehearsals AND Real DRP</vt:lpstr>
      <vt:lpstr>Testing</vt:lpstr>
      <vt:lpstr>Live Tests</vt:lpstr>
      <vt:lpstr>Training Film</vt:lpstr>
      <vt:lpstr>Review Questions (1)</vt:lpstr>
      <vt:lpstr>Review Questions (2)</vt:lpstr>
      <vt:lpstr>DISCUSSION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Recovery Planning</dc:title>
  <dc:subject>CSH5 CH 59</dc:subject>
  <dc:creator>M. E. Kabay, PhD, CISSP-ISSMP</dc:creator>
  <cp:keywords/>
  <dc:description>Updated 2013-03-31 with minor corrections_x000d_
Updated 2010-04-06_x000d_
</dc:description>
  <cp:lastModifiedBy>Mich Kabay</cp:lastModifiedBy>
  <cp:revision>61</cp:revision>
  <cp:lastPrinted>2000-03-28T00:08:39Z</cp:lastPrinted>
  <dcterms:created xsi:type="dcterms:W3CDTF">2006-03-20T12:43:19Z</dcterms:created>
  <dcterms:modified xsi:type="dcterms:W3CDTF">2021-02-05T19:54:41Z</dcterms:modified>
  <cp:category/>
</cp:coreProperties>
</file>