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6"/>
  </p:notesMasterIdLst>
  <p:handoutMasterIdLst>
    <p:handoutMasterId r:id="rId27"/>
  </p:handoutMasterIdLst>
  <p:sldIdLst>
    <p:sldId id="257" r:id="rId2"/>
    <p:sldId id="634" r:id="rId3"/>
    <p:sldId id="646" r:id="rId4"/>
    <p:sldId id="645" r:id="rId5"/>
    <p:sldId id="652" r:id="rId6"/>
    <p:sldId id="644" r:id="rId7"/>
    <p:sldId id="651" r:id="rId8"/>
    <p:sldId id="650" r:id="rId9"/>
    <p:sldId id="648" r:id="rId10"/>
    <p:sldId id="649" r:id="rId11"/>
    <p:sldId id="647" r:id="rId12"/>
    <p:sldId id="653" r:id="rId13"/>
    <p:sldId id="642" r:id="rId14"/>
    <p:sldId id="641" r:id="rId15"/>
    <p:sldId id="640" r:id="rId16"/>
    <p:sldId id="639" r:id="rId17"/>
    <p:sldId id="638" r:id="rId18"/>
    <p:sldId id="637" r:id="rId19"/>
    <p:sldId id="636" r:id="rId20"/>
    <p:sldId id="654" r:id="rId21"/>
    <p:sldId id="656" r:id="rId22"/>
    <p:sldId id="657" r:id="rId23"/>
    <p:sldId id="655" r:id="rId24"/>
    <p:sldId id="578" r:id="rId2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7" autoAdjust="0"/>
    <p:restoredTop sz="86369" autoAdjust="0"/>
  </p:normalViewPr>
  <p:slideViewPr>
    <p:cSldViewPr>
      <p:cViewPr>
        <p:scale>
          <a:sx n="66" d="100"/>
          <a:sy n="66" d="100"/>
        </p:scale>
        <p:origin x="-1818" y="-10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984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57200"/>
            <a:ext cx="7315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>
            <a:lvl1pPr algn="ctr">
              <a:defRPr sz="1200" b="0" i="1">
                <a:latin typeface="Times New Roman" pitchFamily="18" charset="0"/>
              </a:defRPr>
            </a:lvl1pPr>
          </a:lstStyle>
          <a:p>
            <a:r>
              <a:rPr lang="fr-CA"/>
              <a:t>IS 342 Class Notes</a:t>
            </a:r>
            <a:endParaRPr lang="en-US"/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3" rIns="91428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 b="0" i="1">
                <a:latin typeface="Times New Roman" pitchFamily="18" charset="0"/>
              </a:defRPr>
            </a:lvl1pPr>
          </a:lstStyle>
          <a:p>
            <a:r>
              <a:rPr lang="en-US" dirty="0"/>
              <a:t>Copyright © 2014  M. E. Kabay                             </a:t>
            </a:r>
            <a:fld id="{585C7E27-493C-44A6-84A2-70CDC5619650}" type="slidenum">
              <a:rPr lang="en-US"/>
              <a:pPr/>
              <a:t>‹#›</a:t>
            </a:fld>
            <a:r>
              <a:rPr lang="en-US" dirty="0"/>
              <a:t>                                            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30767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19200" y="239713"/>
            <a:ext cx="4876800" cy="239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ctr" defTabSz="966788">
              <a:defRPr sz="1300" b="0" i="1">
                <a:latin typeface="Garamond" pitchFamily="18" charset="0"/>
              </a:defRPr>
            </a:lvl1pPr>
          </a:lstStyle>
          <a:p>
            <a:r>
              <a:rPr lang="en-US"/>
              <a:t>IS 342  Class Notes</a:t>
            </a:r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8238" y="4560888"/>
            <a:ext cx="5038725" cy="43195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38238" y="9121775"/>
            <a:ext cx="5038725" cy="239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ctr" defTabSz="966788">
              <a:defRPr sz="1100" b="0" i="1">
                <a:latin typeface="Garamond" pitchFamily="18" charset="0"/>
              </a:defRPr>
            </a:lvl1pPr>
          </a:lstStyle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1200" y="9121775"/>
            <a:ext cx="1057275" cy="239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ctr" defTabSz="966788">
              <a:defRPr sz="1100" b="0">
                <a:latin typeface="Garamond" pitchFamily="18" charset="0"/>
              </a:defRPr>
            </a:lvl1pPr>
          </a:lstStyle>
          <a:p>
            <a:fld id="{52DE2796-2FC4-4806-AF62-D6C85BEF626A}" type="slidenum">
              <a:rPr lang="en-US"/>
              <a:pPr/>
              <a:t>‹#›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96786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7697B8-1AA7-4C9A-B505-7949FE83D2D0}" type="slidenum">
              <a:rPr lang="en-US"/>
              <a:pPr/>
              <a:t>1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8" y="4953000"/>
            <a:ext cx="5038725" cy="3927475"/>
          </a:xfrm>
          <a:ln>
            <a:headEnd/>
            <a:tailEnd/>
          </a:ln>
        </p:spPr>
        <p:txBody>
          <a:bodyPr/>
          <a:lstStyle/>
          <a:p>
            <a:pPr algn="ctr"/>
            <a:r>
              <a:rPr lang="en-US" sz="2000" b="1" dirty="0"/>
              <a:t>M. E. Kabay, PhD, CISSP </a:t>
            </a:r>
          </a:p>
        </p:txBody>
      </p:sp>
    </p:spTree>
    <p:extLst>
      <p:ext uri="{BB962C8B-B14F-4D97-AF65-F5344CB8AC3E}">
        <p14:creationId xmlns:p14="http://schemas.microsoft.com/office/powerpoint/2010/main" val="877812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E2796-2FC4-4806-AF62-D6C85BEF626A}" type="slidenum">
              <a:rPr lang="en-US" smtClean="0"/>
              <a:pPr/>
              <a:t>10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039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E2796-2FC4-4806-AF62-D6C85BEF626A}" type="slidenum">
              <a:rPr lang="en-US" smtClean="0"/>
              <a:pPr/>
              <a:t>11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12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E2796-2FC4-4806-AF62-D6C85BEF626A}" type="slidenum">
              <a:rPr lang="en-US" smtClean="0"/>
              <a:pPr/>
              <a:t>12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745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E2796-2FC4-4806-AF62-D6C85BEF626A}" type="slidenum">
              <a:rPr lang="en-US" smtClean="0"/>
              <a:pPr/>
              <a:t>13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855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E2796-2FC4-4806-AF62-D6C85BEF626A}" type="slidenum">
              <a:rPr lang="en-US" smtClean="0"/>
              <a:pPr/>
              <a:t>14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250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E2796-2FC4-4806-AF62-D6C85BEF626A}" type="slidenum">
              <a:rPr lang="en-US" smtClean="0"/>
              <a:pPr/>
              <a:t>15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189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E2796-2FC4-4806-AF62-D6C85BEF626A}" type="slidenum">
              <a:rPr lang="en-US" smtClean="0"/>
              <a:pPr/>
              <a:t>16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4134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E2796-2FC4-4806-AF62-D6C85BEF626A}" type="slidenum">
              <a:rPr lang="en-US" smtClean="0"/>
              <a:pPr/>
              <a:t>17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030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E2796-2FC4-4806-AF62-D6C85BEF626A}" type="slidenum">
              <a:rPr lang="en-US" smtClean="0"/>
              <a:pPr/>
              <a:t>18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821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E2796-2FC4-4806-AF62-D6C85BEF626A}" type="slidenum">
              <a:rPr lang="en-US" smtClean="0"/>
              <a:pPr/>
              <a:t>19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45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8B3853-2304-4E88-BF3F-1AAA3DCFFD2C}" type="slidenum">
              <a:rPr lang="en-US"/>
              <a:pPr/>
              <a:t>2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616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E2796-2FC4-4806-AF62-D6C85BEF626A}" type="slidenum">
              <a:rPr lang="en-US" smtClean="0"/>
              <a:pPr/>
              <a:t>20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292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E2796-2FC4-4806-AF62-D6C85BEF626A}" type="slidenum">
              <a:rPr lang="en-US" smtClean="0"/>
              <a:pPr/>
              <a:t>21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0500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E2796-2FC4-4806-AF62-D6C85BEF626A}" type="slidenum">
              <a:rPr lang="en-US" smtClean="0"/>
              <a:pPr/>
              <a:t>22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4577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E2796-2FC4-4806-AF62-D6C85BEF626A}" type="slidenum">
              <a:rPr lang="en-US" smtClean="0"/>
              <a:pPr/>
              <a:t>23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623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8F059B-1794-4CF6-8458-603641D18E9C}" type="slidenum">
              <a:rPr lang="en-US"/>
              <a:pPr/>
              <a:t>24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5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E2796-2FC4-4806-AF62-D6C85BEF626A}" type="slidenum">
              <a:rPr lang="en-US" smtClean="0"/>
              <a:pPr/>
              <a:t>3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658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E2796-2FC4-4806-AF62-D6C85BEF626A}" type="slidenum">
              <a:rPr lang="en-US" smtClean="0"/>
              <a:pPr/>
              <a:t>4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69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E2796-2FC4-4806-AF62-D6C85BEF626A}" type="slidenum">
              <a:rPr lang="en-US" smtClean="0"/>
              <a:pPr/>
              <a:t>5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854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E2796-2FC4-4806-AF62-D6C85BEF626A}" type="slidenum">
              <a:rPr lang="en-US" smtClean="0"/>
              <a:pPr/>
              <a:t>6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859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E2796-2FC4-4806-AF62-D6C85BEF626A}" type="slidenum">
              <a:rPr lang="en-US" smtClean="0"/>
              <a:pPr/>
              <a:t>7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487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E2796-2FC4-4806-AF62-D6C85BEF626A}" type="slidenum">
              <a:rPr lang="en-US" smtClean="0"/>
              <a:pPr/>
              <a:t>8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441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E2796-2FC4-4806-AF62-D6C85BEF626A}" type="slidenum">
              <a:rPr lang="en-US" smtClean="0"/>
              <a:pPr/>
              <a:t>9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923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487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fld id="{896B63AB-6E90-4F6F-B314-72FC9D87787F}" type="slidenum">
              <a:rPr lang="en-US" sz="1800" smtClean="0"/>
              <a:pPr/>
              <a:t>‹#›</a:t>
            </a:fld>
            <a:endParaRPr lang="en-US" sz="1800" dirty="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 sz="2400" b="0">
              <a:latin typeface="Times New Roman" pitchFamily="18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3322638" y="6643688"/>
            <a:ext cx="2497137" cy="214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800" b="0" i="1" dirty="0"/>
              <a:t>Copyright </a:t>
            </a:r>
            <a:r>
              <a:rPr lang="en-US" sz="800" b="0" i="1"/>
              <a:t>© 2020 M. E. </a:t>
            </a:r>
            <a:r>
              <a:rPr lang="en-US" sz="800" b="0" i="1" dirty="0"/>
              <a:t>Kabay.  All rights reserved.</a:t>
            </a:r>
          </a:p>
        </p:txBody>
      </p:sp>
      <p:pic>
        <p:nvPicPr>
          <p:cNvPr id="889864" name="Picture 8" descr="NWU_2c_stacked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24800" y="0"/>
            <a:ext cx="1219200" cy="10652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ustice.gov/criminal/cybercrime/documents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ustice.gov/criminal/cybercrime/documents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s.doc.gov/policiesandregulations/ear/index.ht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fragard.net/about.php?mn=1&amp;sm=1-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fragard.org/nod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fragard.org/node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eview.tinyurl.com/l9y826d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429000"/>
          </a:xfrm>
        </p:spPr>
        <p:txBody>
          <a:bodyPr/>
          <a:lstStyle/>
          <a:p>
            <a:pPr algn="ctr"/>
            <a:r>
              <a:rPr lang="en-US" sz="7200" dirty="0"/>
              <a:t>Working with </a:t>
            </a:r>
            <a:br>
              <a:rPr lang="en-US" sz="7200" dirty="0"/>
            </a:br>
            <a:r>
              <a:rPr lang="en-US" sz="7200" dirty="0"/>
              <a:t>Law Enforcement</a:t>
            </a:r>
          </a:p>
        </p:txBody>
      </p:sp>
      <p:sp>
        <p:nvSpPr>
          <p:cNvPr id="6170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0" y="3429000"/>
            <a:ext cx="9144000" cy="3048000"/>
          </a:xfrm>
          <a:noFill/>
          <a:ln/>
        </p:spPr>
        <p:txBody>
          <a:bodyPr/>
          <a:lstStyle/>
          <a:p>
            <a:pPr lvl="0" algn="ctr">
              <a:buNone/>
              <a:defRPr/>
            </a:pPr>
            <a:r>
              <a:rPr lang="en-US" sz="4000" dirty="0"/>
              <a:t>CSH5 Chapter 61</a:t>
            </a:r>
          </a:p>
          <a:p>
            <a:pPr lvl="0" algn="ctr">
              <a:buNone/>
              <a:defRPr/>
            </a:pPr>
            <a:endParaRPr lang="en-US" sz="4000" dirty="0"/>
          </a:p>
          <a:p>
            <a:pPr lvl="0" algn="ctr">
              <a:buNone/>
              <a:defRPr/>
            </a:pPr>
            <a:r>
              <a:rPr lang="en-US" sz="4000" dirty="0"/>
              <a:t>David Land</a:t>
            </a:r>
            <a:endParaRPr lang="en-US" sz="3600" dirty="0"/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USPIS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295400"/>
            <a:ext cx="7162800" cy="5029200"/>
          </a:xfrm>
        </p:spPr>
        <p:txBody>
          <a:bodyPr/>
          <a:lstStyle/>
          <a:p>
            <a:r>
              <a:rPr lang="en-US" dirty="0"/>
              <a:t>US Postal Inspection Service</a:t>
            </a:r>
          </a:p>
          <a:p>
            <a:r>
              <a:rPr lang="en-US" dirty="0"/>
              <a:t>Enforce &gt; 200 laws </a:t>
            </a:r>
            <a:br>
              <a:rPr lang="en-US" dirty="0"/>
            </a:br>
            <a:r>
              <a:rPr lang="en-US" dirty="0"/>
              <a:t>affecting or using postal </a:t>
            </a:r>
            <a:br>
              <a:rPr lang="en-US" dirty="0"/>
            </a:br>
            <a:r>
              <a:rPr lang="en-US" dirty="0"/>
              <a:t>system</a:t>
            </a:r>
          </a:p>
          <a:p>
            <a:pPr lvl="1"/>
            <a:r>
              <a:rPr lang="en-US" dirty="0"/>
              <a:t>Auction fraud</a:t>
            </a:r>
          </a:p>
          <a:p>
            <a:pPr lvl="1"/>
            <a:r>
              <a:rPr lang="en-US" dirty="0"/>
              <a:t>Multilevel marketing </a:t>
            </a:r>
            <a:br>
              <a:rPr lang="en-US" dirty="0"/>
            </a:br>
            <a:r>
              <a:rPr lang="en-US" dirty="0"/>
              <a:t>scams</a:t>
            </a:r>
          </a:p>
          <a:p>
            <a:pPr lvl="1"/>
            <a:r>
              <a:rPr lang="en-US" dirty="0"/>
              <a:t>Payment or delivery </a:t>
            </a:r>
            <a:br>
              <a:rPr lang="en-US" dirty="0"/>
            </a:br>
            <a:r>
              <a:rPr lang="en-US" dirty="0"/>
              <a:t>via US mail</a:t>
            </a:r>
          </a:p>
          <a:p>
            <a:pPr lvl="2"/>
            <a:r>
              <a:rPr lang="en-US" dirty="0"/>
              <a:t>Work from home / </a:t>
            </a:r>
            <a:br>
              <a:rPr lang="en-US" dirty="0"/>
            </a:br>
            <a:r>
              <a:rPr lang="en-US" dirty="0"/>
              <a:t>money laundering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" r="2368"/>
          <a:stretch/>
        </p:blipFill>
        <p:spPr bwMode="auto">
          <a:xfrm>
            <a:off x="4965701" y="1600200"/>
            <a:ext cx="3949700" cy="396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0"/>
            <a:ext cx="7162800" cy="1143000"/>
          </a:xfrm>
        </p:spPr>
        <p:txBody>
          <a:bodyPr/>
          <a:lstStyle/>
          <a:p>
            <a:r>
              <a:rPr lang="en-US" dirty="0"/>
              <a:t>Memorandum of Agreement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4724400" cy="4648200"/>
          </a:xfrm>
        </p:spPr>
        <p:txBody>
          <a:bodyPr/>
          <a:lstStyle/>
          <a:p>
            <a:r>
              <a:rPr lang="en-US" dirty="0"/>
              <a:t>MOA with appropriate law-enforcement authorities</a:t>
            </a:r>
          </a:p>
          <a:p>
            <a:r>
              <a:rPr lang="en-US" dirty="0"/>
              <a:t>Prudent measure</a:t>
            </a:r>
          </a:p>
          <a:p>
            <a:pPr lvl="1"/>
            <a:r>
              <a:rPr lang="en-US" dirty="0"/>
              <a:t>Both sides know what to expect</a:t>
            </a:r>
          </a:p>
          <a:p>
            <a:pPr lvl="1"/>
            <a:r>
              <a:rPr lang="en-US" dirty="0"/>
              <a:t>Specific points for details</a:t>
            </a:r>
          </a:p>
          <a:p>
            <a:pPr lvl="1"/>
            <a:r>
              <a:rPr lang="en-US" dirty="0"/>
              <a:t>Discuss public disclosure in advance</a:t>
            </a:r>
          </a:p>
          <a:p>
            <a:r>
              <a:rPr lang="en-US" dirty="0"/>
              <a:t>DoJ computer-crime resources (see next slide)</a:t>
            </a:r>
          </a:p>
        </p:txBody>
      </p:sp>
      <p:pic>
        <p:nvPicPr>
          <p:cNvPr id="12291" name="Picture 3" descr="C:\Users\Michel\AppData\Local\Microsoft\Windows\Temporary Internet Files\Content.IE5\E0N3K4H5\MC90025007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128" y="1219200"/>
            <a:ext cx="423783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DoJ Computer-Crime Resources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" t="14208" r="3952" b="2869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599" y="6248400"/>
            <a:ext cx="6128986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itchFamily="34" charset="0"/>
                <a:hlinkClick r:id="rId4"/>
              </a:rPr>
              <a:t>http://www.justice.gov/criminal/cybercrime/documents.html</a:t>
            </a:r>
            <a:r>
              <a:rPr lang="en-US" dirty="0">
                <a:latin typeface="Arial Narrow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4875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143000"/>
          </a:xfrm>
        </p:spPr>
        <p:txBody>
          <a:bodyPr/>
          <a:lstStyle/>
          <a:p>
            <a:pPr lvl="0"/>
            <a:r>
              <a:rPr lang="en-US" dirty="0"/>
              <a:t>Handling Evidence &amp; Chain of Custody</a:t>
            </a:r>
          </a:p>
        </p:txBody>
      </p:sp>
      <p:pic>
        <p:nvPicPr>
          <p:cNvPr id="13314" name="Picture 2" descr="C:\Users\Michel\AppData\Local\Microsoft\Windows\Temporary Internet Files\Content.IE5\WSXM6E79\MP90040143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43000"/>
            <a:ext cx="2514600" cy="34069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89055"/>
            <a:ext cx="8077200" cy="5410200"/>
          </a:xfrm>
        </p:spPr>
        <p:txBody>
          <a:bodyPr/>
          <a:lstStyle/>
          <a:p>
            <a:r>
              <a:rPr lang="en-US" sz="2100" dirty="0"/>
              <a:t>Examine media systematically</a:t>
            </a:r>
          </a:p>
          <a:p>
            <a:r>
              <a:rPr lang="en-US" sz="2100" dirty="0"/>
              <a:t>Keep detailed notes about possible evidence</a:t>
            </a:r>
          </a:p>
          <a:p>
            <a:r>
              <a:rPr lang="en-US" sz="2100" dirty="0"/>
              <a:t>Document all procedures and processes</a:t>
            </a:r>
          </a:p>
          <a:p>
            <a:pPr lvl="1"/>
            <a:r>
              <a:rPr lang="en-US" sz="2100" dirty="0"/>
              <a:t>Especially note variations/deviations </a:t>
            </a:r>
            <a:br>
              <a:rPr lang="en-US" sz="2100" dirty="0"/>
            </a:br>
            <a:r>
              <a:rPr lang="en-US" sz="2100" dirty="0"/>
              <a:t>from standards</a:t>
            </a:r>
          </a:p>
          <a:p>
            <a:r>
              <a:rPr lang="en-US" sz="2100" dirty="0"/>
              <a:t>Mark (label) all output from exploratory </a:t>
            </a:r>
            <a:br>
              <a:rPr lang="en-US" sz="2100" dirty="0"/>
            </a:br>
            <a:r>
              <a:rPr lang="en-US" sz="2100" dirty="0"/>
              <a:t>processes </a:t>
            </a:r>
          </a:p>
          <a:p>
            <a:pPr lvl="1"/>
            <a:r>
              <a:rPr lang="en-US" sz="2100" dirty="0"/>
              <a:t>Unambiguous</a:t>
            </a:r>
          </a:p>
          <a:p>
            <a:pPr lvl="1"/>
            <a:r>
              <a:rPr lang="en-US" sz="2100" dirty="0"/>
              <a:t>Consistent with law-enforcement agency’s </a:t>
            </a:r>
            <a:br>
              <a:rPr lang="en-US" sz="2100" dirty="0"/>
            </a:br>
            <a:r>
              <a:rPr lang="en-US" sz="2100" dirty="0"/>
              <a:t>standards</a:t>
            </a:r>
          </a:p>
          <a:p>
            <a:r>
              <a:rPr lang="en-US" sz="2100" dirty="0"/>
              <a:t>Note resources on previous screen shot</a:t>
            </a:r>
          </a:p>
          <a:p>
            <a:pPr lvl="1"/>
            <a:r>
              <a:rPr lang="en-US" sz="2100" i="1" dirty="0"/>
              <a:t>Searching and Seizing Computers and Obtaining Electronic Evidence in Criminal Investigations</a:t>
            </a:r>
          </a:p>
          <a:p>
            <a:pPr lvl="1"/>
            <a:r>
              <a:rPr lang="en-US" sz="2100" i="1" dirty="0"/>
              <a:t>Prosecuting Computer Crimes</a:t>
            </a:r>
          </a:p>
          <a:p>
            <a:pPr lvl="1"/>
            <a:r>
              <a:rPr lang="en-US" sz="2100" i="1" dirty="0"/>
              <a:t>Prosecuting Intellectual Property Crimes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5014" y="6461035"/>
            <a:ext cx="6128986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itchFamily="34" charset="0"/>
                <a:hlinkClick r:id="rId4"/>
              </a:rPr>
              <a:t>http://www.justice.gov/criminal/cybercrime/documents.html</a:t>
            </a:r>
            <a:r>
              <a:rPr lang="en-US" dirty="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162800" cy="1143000"/>
          </a:xfrm>
        </p:spPr>
        <p:txBody>
          <a:bodyPr/>
          <a:lstStyle/>
          <a:p>
            <a:pPr lvl="0"/>
            <a:r>
              <a:rPr lang="en-US" dirty="0"/>
              <a:t>Issues of Liability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193631"/>
            <a:ext cx="7162800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Keep track of discovery, theft or damage of</a:t>
            </a:r>
          </a:p>
          <a:p>
            <a:r>
              <a:rPr lang="en-US" dirty="0"/>
              <a:t>Proprietary information</a:t>
            </a:r>
          </a:p>
          <a:p>
            <a:r>
              <a:rPr lang="en-US" dirty="0"/>
              <a:t>Business-sensitive information</a:t>
            </a:r>
          </a:p>
          <a:p>
            <a:r>
              <a:rPr lang="en-US" dirty="0"/>
              <a:t>Export-controlled information*</a:t>
            </a:r>
          </a:p>
          <a:p>
            <a:r>
              <a:rPr lang="en-US" dirty="0"/>
              <a:t>Downloaded copyrighted music/videos</a:t>
            </a:r>
          </a:p>
          <a:p>
            <a:r>
              <a:rPr lang="en-US" dirty="0"/>
              <a:t>National-defense information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5334000"/>
            <a:ext cx="6477000" cy="1015663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itchFamily="34" charset="0"/>
              </a:rPr>
              <a:t>*</a:t>
            </a:r>
            <a:r>
              <a:rPr lang="en-US" i="1" dirty="0">
                <a:latin typeface="Arial Narrow" pitchFamily="34" charset="0"/>
              </a:rPr>
              <a:t>Export Administration Regulations (EAR)</a:t>
            </a:r>
          </a:p>
          <a:p>
            <a:r>
              <a:rPr lang="en-US" dirty="0">
                <a:latin typeface="Arial Narrow" pitchFamily="34" charset="0"/>
              </a:rPr>
              <a:t>Bureau of Industry and Security, US Department of Commerce</a:t>
            </a:r>
          </a:p>
          <a:p>
            <a:r>
              <a:rPr lang="en-US" dirty="0">
                <a:latin typeface="Arial Narrow" pitchFamily="34" charset="0"/>
                <a:hlinkClick r:id="rId3"/>
              </a:rPr>
              <a:t>http://www.bis.doc.gov/policiesandregulations/ear/index.htm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" r="4731" b="4629"/>
          <a:stretch/>
        </p:blipFill>
        <p:spPr bwMode="auto">
          <a:xfrm>
            <a:off x="6476999" y="1683890"/>
            <a:ext cx="2349501" cy="23547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143000"/>
          </a:xfrm>
        </p:spPr>
        <p:txBody>
          <a:bodyPr/>
          <a:lstStyle/>
          <a:p>
            <a:pPr lvl="0"/>
            <a:r>
              <a:rPr lang="en-US" dirty="0"/>
              <a:t>Ask Law Enforcement to Give Back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219200"/>
            <a:ext cx="7162800" cy="4648200"/>
          </a:xfrm>
        </p:spPr>
        <p:txBody>
          <a:bodyPr/>
          <a:lstStyle/>
          <a:p>
            <a:r>
              <a:rPr lang="en-US" dirty="0"/>
              <a:t>LE may ask for all conceivable evidence</a:t>
            </a:r>
          </a:p>
          <a:p>
            <a:r>
              <a:rPr lang="en-US" dirty="0"/>
              <a:t>Can also provide services</a:t>
            </a:r>
          </a:p>
          <a:p>
            <a:pPr lvl="1"/>
            <a:r>
              <a:rPr lang="en-US" dirty="0"/>
              <a:t>Training for key personnel</a:t>
            </a:r>
          </a:p>
          <a:p>
            <a:pPr lvl="1"/>
            <a:r>
              <a:rPr lang="en-US" dirty="0"/>
              <a:t>Information on crimes</a:t>
            </a:r>
          </a:p>
          <a:p>
            <a:pPr lvl="1"/>
            <a:r>
              <a:rPr lang="en-US" dirty="0"/>
              <a:t>Suggestions for </a:t>
            </a:r>
            <a:br>
              <a:rPr lang="en-US" dirty="0"/>
            </a:br>
            <a:r>
              <a:rPr lang="en-US" dirty="0"/>
              <a:t>combating crimes</a:t>
            </a:r>
          </a:p>
        </p:txBody>
      </p:sp>
      <p:pic>
        <p:nvPicPr>
          <p:cNvPr id="14338" name="Picture 2" descr="C:\Users\Michel\AppData\Local\Microsoft\Windows\Temporary Internet Files\Content.IE5\E0N3K4H5\MC90028995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336609" cy="42089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0"/>
            <a:ext cx="7162800" cy="1143000"/>
          </a:xfrm>
        </p:spPr>
        <p:txBody>
          <a:bodyPr/>
          <a:lstStyle/>
          <a:p>
            <a:pPr lvl="0"/>
            <a:r>
              <a:rPr lang="en-US" dirty="0"/>
              <a:t>The Knock at the Door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990600"/>
            <a:ext cx="8763000" cy="5334000"/>
          </a:xfrm>
        </p:spPr>
        <p:txBody>
          <a:bodyPr/>
          <a:lstStyle/>
          <a:p>
            <a:r>
              <a:rPr lang="en-US" sz="2200" dirty="0"/>
              <a:t>Prepare for unannounced appearance of LE with warrant</a:t>
            </a:r>
          </a:p>
          <a:p>
            <a:r>
              <a:rPr lang="en-US" sz="2200" dirty="0"/>
              <a:t>Stay cool</a:t>
            </a:r>
          </a:p>
          <a:p>
            <a:r>
              <a:rPr lang="en-US" sz="2200" dirty="0"/>
              <a:t>Express willingness to comply/</a:t>
            </a:r>
            <a:br>
              <a:rPr lang="en-US" sz="2200" dirty="0"/>
            </a:br>
            <a:r>
              <a:rPr lang="en-US" sz="2200" dirty="0"/>
              <a:t>cooperate</a:t>
            </a:r>
          </a:p>
          <a:p>
            <a:r>
              <a:rPr lang="en-US" sz="2200" dirty="0"/>
              <a:t>Read warrant carefully</a:t>
            </a:r>
          </a:p>
          <a:p>
            <a:r>
              <a:rPr lang="en-US" sz="2200" dirty="0"/>
              <a:t>Inform upper management &amp; </a:t>
            </a:r>
            <a:br>
              <a:rPr lang="en-US" sz="2200" dirty="0"/>
            </a:br>
            <a:r>
              <a:rPr lang="en-US" sz="2200" dirty="0"/>
              <a:t>legal counsel</a:t>
            </a:r>
          </a:p>
          <a:p>
            <a:r>
              <a:rPr lang="en-US" sz="2200" dirty="0"/>
              <a:t>Help officers to secure evidence; </a:t>
            </a:r>
            <a:br>
              <a:rPr lang="en-US" sz="2200" dirty="0"/>
            </a:br>
            <a:r>
              <a:rPr lang="en-US" sz="2200" dirty="0"/>
              <a:t>try to get backups if possible/</a:t>
            </a:r>
            <a:br>
              <a:rPr lang="en-US" sz="2200" dirty="0"/>
            </a:br>
            <a:r>
              <a:rPr lang="en-US" sz="2200" dirty="0"/>
              <a:t>necessary for business continuity</a:t>
            </a:r>
          </a:p>
          <a:p>
            <a:r>
              <a:rPr lang="en-US" sz="2200" dirty="0"/>
              <a:t>If servers to be searched/seized, get </a:t>
            </a:r>
            <a:br>
              <a:rPr lang="en-US" sz="2200" dirty="0"/>
            </a:br>
            <a:r>
              <a:rPr lang="en-US" sz="2200" dirty="0"/>
              <a:t>sysadmins involved to prevent data loss &amp; </a:t>
            </a:r>
            <a:br>
              <a:rPr lang="en-US" sz="2200" dirty="0"/>
            </a:br>
            <a:r>
              <a:rPr lang="en-US" sz="2200" dirty="0"/>
              <a:t>operational damage</a:t>
            </a:r>
          </a:p>
          <a:p>
            <a:r>
              <a:rPr lang="en-US" sz="2200" dirty="0"/>
              <a:t>Rarely is entire network brought down</a:t>
            </a:r>
          </a:p>
          <a:p>
            <a:r>
              <a:rPr lang="en-US" sz="2200" dirty="0"/>
              <a:t>Retain “officer’s return” listing all seized property</a:t>
            </a:r>
          </a:p>
          <a:p>
            <a:r>
              <a:rPr lang="en-US" sz="2200" dirty="0"/>
              <a:t>Work on business continuity after officers leave</a:t>
            </a:r>
          </a:p>
        </p:txBody>
      </p:sp>
      <p:pic>
        <p:nvPicPr>
          <p:cNvPr id="15362" name="Picture 2" descr="C:\Users\Michel\AppData\Local\Microsoft\Windows\Temporary Internet Files\Content.IE5\E0N3K4H5\MC90023042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3937000" cy="37762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"/>
            <a:ext cx="8153400" cy="1143000"/>
          </a:xfrm>
        </p:spPr>
        <p:txBody>
          <a:bodyPr/>
          <a:lstStyle/>
          <a:p>
            <a:pPr lvl="0"/>
            <a:r>
              <a:rPr lang="en-US" dirty="0"/>
              <a:t>Keeping Your Operation Running During an Investigation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5181600"/>
          </a:xfrm>
        </p:spPr>
        <p:txBody>
          <a:bodyPr/>
          <a:lstStyle/>
          <a:p>
            <a:r>
              <a:rPr lang="en-US" dirty="0"/>
              <a:t>Schedule meetings for continuity of operations &amp; test plans before anyone knocks on your door with a warrant</a:t>
            </a:r>
          </a:p>
          <a:p>
            <a:r>
              <a:rPr lang="en-US" dirty="0"/>
              <a:t>See if outages can take place after peak processing hours</a:t>
            </a:r>
          </a:p>
          <a:p>
            <a:r>
              <a:rPr lang="en-US" dirty="0"/>
              <a:t>Be sure logs/audit files easily accessible for LEOs</a:t>
            </a:r>
          </a:p>
          <a:p>
            <a:r>
              <a:rPr lang="en-US" dirty="0"/>
              <a:t>Never allow removal of data without backup! Arrange BU strategies to include possibility of removal by LEOs</a:t>
            </a:r>
          </a:p>
          <a:p>
            <a:r>
              <a:rPr lang="en-US" dirty="0"/>
              <a:t>Limit discussion among uninvolved personnel (reduce wasted time, worry, disruption)</a:t>
            </a:r>
          </a:p>
          <a:p>
            <a:r>
              <a:rPr lang="en-US" dirty="0"/>
              <a:t>Maintain open communications with LEOs – establish good relations </a:t>
            </a:r>
            <a:r>
              <a:rPr lang="en-US" i="1" dirty="0"/>
              <a:t>before</a:t>
            </a:r>
            <a:r>
              <a:rPr lang="en-US" dirty="0"/>
              <a:t> incident</a:t>
            </a:r>
          </a:p>
          <a:p>
            <a:r>
              <a:rPr lang="en-US" dirty="0"/>
              <a:t>Encourage on-site bit-for-bit copies of data in real time at all times or at least schedule for non-peak hours (thus avoiding loss of data when the primary disks removed)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0"/>
            <a:ext cx="7162800" cy="1143000"/>
          </a:xfrm>
        </p:spPr>
        <p:txBody>
          <a:bodyPr/>
          <a:lstStyle/>
          <a:p>
            <a:pPr lvl="0"/>
            <a:r>
              <a:rPr lang="en-US" dirty="0"/>
              <a:t>Non-electronic Records and the Insider Threat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371600"/>
            <a:ext cx="8534400" cy="4953000"/>
          </a:xfrm>
        </p:spPr>
        <p:txBody>
          <a:bodyPr/>
          <a:lstStyle/>
          <a:p>
            <a:r>
              <a:rPr lang="en-US" dirty="0"/>
              <a:t>More than half of computer crimes </a:t>
            </a:r>
            <a:br>
              <a:rPr lang="en-US" dirty="0"/>
            </a:br>
            <a:r>
              <a:rPr lang="en-US" dirty="0"/>
              <a:t>thought to be committed by insiders</a:t>
            </a:r>
          </a:p>
          <a:p>
            <a:r>
              <a:rPr lang="en-US" dirty="0"/>
              <a:t>Maintain careful archives of </a:t>
            </a:r>
            <a:br>
              <a:rPr lang="en-US" dirty="0"/>
            </a:br>
            <a:r>
              <a:rPr lang="en-US" dirty="0"/>
              <a:t>surveillance data</a:t>
            </a:r>
          </a:p>
          <a:p>
            <a:pPr lvl="1"/>
            <a:r>
              <a:rPr lang="en-US" dirty="0"/>
              <a:t>Paper sign-in sheets, surveillance </a:t>
            </a:r>
            <a:br>
              <a:rPr lang="en-US" dirty="0"/>
            </a:br>
            <a:r>
              <a:rPr lang="en-US" dirty="0"/>
              <a:t>video, proximity-card records, </a:t>
            </a:r>
            <a:br>
              <a:rPr lang="en-US" dirty="0"/>
            </a:br>
            <a:r>
              <a:rPr lang="en-US" dirty="0"/>
              <a:t>access-control</a:t>
            </a:r>
          </a:p>
          <a:p>
            <a:pPr lvl="1"/>
            <a:r>
              <a:rPr lang="en-US" dirty="0"/>
              <a:t>Anomalies may highlight collusion or </a:t>
            </a:r>
            <a:br>
              <a:rPr lang="en-US" dirty="0"/>
            </a:br>
            <a:r>
              <a:rPr lang="en-US" dirty="0"/>
              <a:t>other criminal activity</a:t>
            </a:r>
          </a:p>
          <a:p>
            <a:pPr lvl="2"/>
            <a:r>
              <a:rPr lang="en-US" dirty="0"/>
              <a:t>Theft of user credentials</a:t>
            </a:r>
          </a:p>
          <a:p>
            <a:pPr lvl="2"/>
            <a:r>
              <a:rPr lang="en-US" dirty="0"/>
              <a:t>Unauthorized transfer of data-storage devices</a:t>
            </a:r>
          </a:p>
          <a:p>
            <a:r>
              <a:rPr lang="en-US" dirty="0"/>
              <a:t>Some crimes are </a:t>
            </a:r>
            <a:r>
              <a:rPr lang="en-US" i="1" dirty="0"/>
              <a:t>cold cases</a:t>
            </a:r>
            <a:r>
              <a:rPr lang="en-US" dirty="0"/>
              <a:t> discovered [long] after incident occurred – records valuable</a:t>
            </a:r>
          </a:p>
        </p:txBody>
      </p:sp>
      <p:pic>
        <p:nvPicPr>
          <p:cNvPr id="16387" name="Picture 3" descr="C:\Users\Michel\AppData\Local\Microsoft\Windows\Temporary Internet Files\Content.IE5\E0N3K4H5\MP91022091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43000"/>
            <a:ext cx="2974221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1143000"/>
          </a:xfrm>
        </p:spPr>
        <p:txBody>
          <a:bodyPr/>
          <a:lstStyle/>
          <a:p>
            <a:pPr lvl="0"/>
            <a:r>
              <a:rPr lang="en-US" dirty="0"/>
              <a:t>Information Sharing </a:t>
            </a:r>
            <a:br>
              <a:rPr lang="en-US" dirty="0"/>
            </a:br>
            <a:r>
              <a:rPr lang="en-US" dirty="0"/>
              <a:t>(The Human Factor)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257300"/>
            <a:ext cx="8953500" cy="5029200"/>
          </a:xfrm>
        </p:spPr>
        <p:txBody>
          <a:bodyPr/>
          <a:lstStyle/>
          <a:p>
            <a:r>
              <a:rPr lang="en-US" dirty="0"/>
              <a:t>Improved cybercrime training in many LE agencies</a:t>
            </a:r>
          </a:p>
          <a:p>
            <a:r>
              <a:rPr lang="en-US" dirty="0"/>
              <a:t>InfraGard</a:t>
            </a:r>
          </a:p>
          <a:p>
            <a:pPr lvl="1"/>
            <a:r>
              <a:rPr lang="en-US" dirty="0"/>
              <a:t>Information-sharing organization</a:t>
            </a:r>
          </a:p>
          <a:p>
            <a:pPr lvl="1"/>
            <a:r>
              <a:rPr lang="en-US" dirty="0"/>
              <a:t>Industry/academia/government </a:t>
            </a:r>
            <a:br>
              <a:rPr lang="en-US" dirty="0"/>
            </a:br>
            <a:r>
              <a:rPr lang="en-US" dirty="0"/>
              <a:t>&amp; LE</a:t>
            </a:r>
          </a:p>
          <a:p>
            <a:pPr lvl="1"/>
            <a:r>
              <a:rPr lang="en-US" dirty="0"/>
              <a:t>Many open meetings</a:t>
            </a:r>
          </a:p>
          <a:p>
            <a:pPr lvl="1"/>
            <a:r>
              <a:rPr lang="en-US" dirty="0"/>
              <a:t>Some member-only </a:t>
            </a:r>
            <a:br>
              <a:rPr lang="en-US" dirty="0"/>
            </a:br>
            <a:r>
              <a:rPr lang="en-US" dirty="0"/>
              <a:t>discussion groups &amp; meetings</a:t>
            </a:r>
          </a:p>
          <a:p>
            <a:pPr lvl="1"/>
            <a:r>
              <a:rPr lang="en-US" dirty="0"/>
              <a:t>Background check for formal </a:t>
            </a:r>
            <a:br>
              <a:rPr lang="en-US" dirty="0"/>
            </a:br>
            <a:r>
              <a:rPr lang="en-US" dirty="0"/>
              <a:t>membership</a:t>
            </a:r>
          </a:p>
          <a:p>
            <a:pPr lvl="1"/>
            <a:r>
              <a:rPr lang="en-US" dirty="0"/>
              <a:t>&gt;60 chapters across USA (Mar 2014)</a:t>
            </a:r>
          </a:p>
          <a:p>
            <a:pPr lvl="1"/>
            <a:r>
              <a:rPr lang="en-US" dirty="0"/>
              <a:t>54,677 members (2013-03-12 – couldn’t find later data)</a:t>
            </a:r>
          </a:p>
          <a:p>
            <a:r>
              <a:rPr lang="en-US" i="1" dirty="0"/>
              <a:t>See next slides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905000"/>
            <a:ext cx="3733800" cy="3733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29000" y="6400800"/>
            <a:ext cx="5292218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itchFamily="34" charset="0"/>
                <a:hlinkClick r:id="rId4"/>
              </a:rPr>
              <a:t>http://www.infragard.net/about.php?mn=1&amp;sm=1-0</a:t>
            </a:r>
            <a:r>
              <a:rPr lang="en-US" dirty="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762000"/>
          </a:xfrm>
        </p:spPr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90600" y="990600"/>
            <a:ext cx="7924800" cy="5562600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Relevant Laws</a:t>
            </a:r>
          </a:p>
          <a:p>
            <a:r>
              <a:rPr lang="en-US" dirty="0"/>
              <a:t>Plan Ahead</a:t>
            </a:r>
          </a:p>
          <a:p>
            <a:r>
              <a:rPr lang="en-US" dirty="0"/>
              <a:t>Memorandum of Agreement</a:t>
            </a:r>
          </a:p>
          <a:p>
            <a:r>
              <a:rPr lang="en-US" dirty="0"/>
              <a:t>Handling Evidence &amp; Chain of Custody</a:t>
            </a:r>
          </a:p>
          <a:p>
            <a:r>
              <a:rPr lang="en-US" dirty="0"/>
              <a:t>Issues of Liability</a:t>
            </a:r>
          </a:p>
          <a:p>
            <a:r>
              <a:rPr lang="en-US" dirty="0"/>
              <a:t>Ask Law Enforcement to Give Back</a:t>
            </a:r>
          </a:p>
          <a:p>
            <a:r>
              <a:rPr lang="en-US" dirty="0"/>
              <a:t>The Knock at the Door</a:t>
            </a:r>
          </a:p>
          <a:p>
            <a:r>
              <a:rPr lang="en-US" dirty="0"/>
              <a:t>Keeping Your Operation Running During and Investigation</a:t>
            </a:r>
          </a:p>
          <a:p>
            <a:r>
              <a:rPr lang="en-US" dirty="0" err="1"/>
              <a:t>Nonelectronic</a:t>
            </a:r>
            <a:r>
              <a:rPr lang="en-US" dirty="0"/>
              <a:t> Records and the Insider Threat</a:t>
            </a:r>
          </a:p>
          <a:p>
            <a:r>
              <a:rPr lang="en-US" dirty="0"/>
              <a:t>Information Sharing (The Human Factor)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32509" cy="1143000"/>
          </a:xfrm>
        </p:spPr>
        <p:txBody>
          <a:bodyPr/>
          <a:lstStyle/>
          <a:p>
            <a:r>
              <a:rPr lang="en-US" dirty="0"/>
              <a:t>InfraGard (1)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46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38600" y="228600"/>
            <a:ext cx="3349378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itchFamily="34" charset="0"/>
                <a:hlinkClick r:id="rId4"/>
              </a:rPr>
              <a:t>https://www.infragard.org/node</a:t>
            </a:r>
            <a:r>
              <a:rPr lang="en-US" dirty="0">
                <a:latin typeface="Arial Narrow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4364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InfraGard (2)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352561" y="3433420"/>
            <a:ext cx="5501772" cy="737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51428"/>
            <a:ext cx="3581400" cy="5501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0"/>
          <a:stretch/>
        </p:blipFill>
        <p:spPr bwMode="auto">
          <a:xfrm>
            <a:off x="4675038" y="1051428"/>
            <a:ext cx="3753147" cy="5501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46822" y="228600"/>
            <a:ext cx="3349378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itchFamily="34" charset="0"/>
                <a:hlinkClick r:id="rId6"/>
              </a:rPr>
              <a:t>https://www.infragard.org/node</a:t>
            </a:r>
            <a:r>
              <a:rPr lang="en-US" dirty="0">
                <a:latin typeface="Arial Narrow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8628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InfraGard (3)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69"/>
          <a:stretch/>
        </p:blipFill>
        <p:spPr bwMode="auto">
          <a:xfrm>
            <a:off x="-1" y="0"/>
            <a:ext cx="7315201" cy="6487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6005097" y="3606282"/>
            <a:ext cx="4992585" cy="5232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 Narrow" pitchFamily="34" charset="0"/>
                <a:hlinkClick r:id="rId4"/>
              </a:rPr>
              <a:t>http://preview.tinyurl.com/l9y826d</a:t>
            </a:r>
            <a:r>
              <a:rPr lang="en-US" sz="2800" dirty="0">
                <a:latin typeface="Arial Narrow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2829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Paranoid Conspiracy Theories About InfraGard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696200" cy="4648200"/>
          </a:xfrm>
        </p:spPr>
        <p:txBody>
          <a:bodyPr/>
          <a:lstStyle/>
          <a:p>
            <a:r>
              <a:rPr lang="en-US" dirty="0"/>
              <a:t>Try &lt; </a:t>
            </a:r>
            <a:r>
              <a:rPr lang="en-US" dirty="0" err="1"/>
              <a:t>infragard</a:t>
            </a:r>
            <a:r>
              <a:rPr lang="en-US" dirty="0"/>
              <a:t> conspiracy &gt; using Internet search engine for lunatic beliefs:</a:t>
            </a:r>
          </a:p>
          <a:p>
            <a:pPr lvl="1"/>
            <a:r>
              <a:rPr lang="en-US" dirty="0"/>
              <a:t>InfraGard members have shoot-to-kill authorization (!) [not true]</a:t>
            </a:r>
          </a:p>
          <a:p>
            <a:pPr lvl="1"/>
            <a:r>
              <a:rPr lang="en-US" dirty="0"/>
              <a:t>Special privileges (!!) [not true]</a:t>
            </a:r>
          </a:p>
          <a:p>
            <a:pPr lvl="1"/>
            <a:r>
              <a:rPr lang="en-US" dirty="0"/>
              <a:t>Early warnings in emergencies (!!!) [not true]</a:t>
            </a:r>
          </a:p>
          <a:p>
            <a:pPr lvl="1"/>
            <a:r>
              <a:rPr lang="en-US" dirty="0"/>
              <a:t>InfraGard members snoop on neighbors(!!!) [not true]</a:t>
            </a:r>
          </a:p>
          <a:p>
            <a:r>
              <a:rPr lang="en-US" dirty="0"/>
              <a:t>See M. E. Kabay’s “InfraGard is not a deodorant”</a:t>
            </a:r>
            <a:br>
              <a:rPr lang="en-US" dirty="0"/>
            </a:br>
            <a:r>
              <a:rPr lang="en-US" dirty="0"/>
              <a:t>&lt; </a:t>
            </a:r>
            <a:r>
              <a:rPr lang="en-US" sz="2000" u="sng" dirty="0">
                <a:solidFill>
                  <a:schemeClr val="accent2"/>
                </a:solidFill>
              </a:rPr>
              <a:t>http://www.mekabay.com/nwss/406_infragard.pdf</a:t>
            </a:r>
            <a:r>
              <a:rPr lang="en-US" dirty="0"/>
              <a:t>  &gt;</a:t>
            </a:r>
          </a:p>
          <a:p>
            <a:pPr marL="457200" lvl="1" indent="0">
              <a:buNone/>
            </a:pPr>
            <a:r>
              <a:rPr lang="en-US" dirty="0"/>
              <a:t>[Originally published in 2005 in </a:t>
            </a:r>
            <a:r>
              <a:rPr lang="en-US" i="1" dirty="0"/>
              <a:t>Network World Security Strategies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615048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0"/>
          </a:xfrm>
        </p:spPr>
        <p:txBody>
          <a:bodyPr/>
          <a:lstStyle/>
          <a:p>
            <a:pPr algn="ctr"/>
            <a:r>
              <a:rPr lang="en-US" sz="8000" dirty="0"/>
              <a:t>DISCUSSION</a:t>
            </a:r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162800" cy="1143000"/>
          </a:xfrm>
        </p:spPr>
        <p:txBody>
          <a:bodyPr/>
          <a:lstStyle/>
          <a:p>
            <a:pPr lvl="0"/>
            <a:r>
              <a:rPr lang="en-US" dirty="0"/>
              <a:t>Introduction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2200" y="1295400"/>
            <a:ext cx="2857500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990600"/>
            <a:ext cx="7391400" cy="5334000"/>
          </a:xfrm>
        </p:spPr>
        <p:txBody>
          <a:bodyPr/>
          <a:lstStyle/>
          <a:p>
            <a:r>
              <a:rPr lang="en-US" dirty="0"/>
              <a:t>Collaborating with law enforcement (LE) important element of security</a:t>
            </a:r>
          </a:p>
          <a:p>
            <a:r>
              <a:rPr lang="en-US" dirty="0"/>
              <a:t>Prepare good relations </a:t>
            </a:r>
            <a:r>
              <a:rPr lang="en-US" i="1" dirty="0"/>
              <a:t>before</a:t>
            </a:r>
            <a:r>
              <a:rPr lang="en-US" dirty="0"/>
              <a:t> incident </a:t>
            </a:r>
          </a:p>
          <a:p>
            <a:pPr lvl="1"/>
            <a:r>
              <a:rPr lang="en-US" dirty="0"/>
              <a:t>Know what information to collect &amp; organize</a:t>
            </a:r>
          </a:p>
          <a:p>
            <a:pPr lvl="1"/>
            <a:r>
              <a:rPr lang="en-US" dirty="0"/>
              <a:t>Know whom to call in emergency / incident</a:t>
            </a:r>
          </a:p>
          <a:p>
            <a:pPr lvl="1"/>
            <a:r>
              <a:rPr lang="en-US" dirty="0"/>
              <a:t>Recognition by LEOs based on prior discussions</a:t>
            </a:r>
          </a:p>
          <a:p>
            <a:pPr lvl="1"/>
            <a:r>
              <a:rPr lang="en-US" dirty="0"/>
              <a:t>Rapid response from LE for known &amp; trustworthy people</a:t>
            </a:r>
          </a:p>
          <a:p>
            <a:pPr lvl="1"/>
            <a:r>
              <a:rPr lang="en-US" dirty="0"/>
              <a:t>Memorandum of agreement (MOA)</a:t>
            </a:r>
          </a:p>
          <a:p>
            <a:pPr lvl="1"/>
            <a:r>
              <a:rPr lang="en-US" dirty="0"/>
              <a:t>Join InfraGard (see later)</a:t>
            </a:r>
          </a:p>
          <a:p>
            <a:r>
              <a:rPr lang="en-US" dirty="0"/>
              <a:t>Private sector </a:t>
            </a:r>
            <a:r>
              <a:rPr lang="en-US" i="1" dirty="0"/>
              <a:t>are not</a:t>
            </a:r>
            <a:r>
              <a:rPr lang="en-US" dirty="0"/>
              <a:t> LEOs – must know when to call in professionals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7162800" cy="1143000"/>
          </a:xfrm>
        </p:spPr>
        <p:txBody>
          <a:bodyPr/>
          <a:lstStyle/>
          <a:p>
            <a:pPr lvl="0"/>
            <a:r>
              <a:rPr lang="en-US" dirty="0"/>
              <a:t>Relevant Laws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715000"/>
          </a:xfrm>
        </p:spPr>
        <p:txBody>
          <a:bodyPr/>
          <a:lstStyle/>
          <a:p>
            <a:r>
              <a:rPr lang="en-US" dirty="0"/>
              <a:t>Work with corporate counsel</a:t>
            </a:r>
          </a:p>
          <a:p>
            <a:pPr lvl="1"/>
            <a:r>
              <a:rPr lang="en-US" dirty="0"/>
              <a:t>Identify state and federal </a:t>
            </a:r>
            <a:br>
              <a:rPr lang="en-US" dirty="0"/>
            </a:br>
            <a:r>
              <a:rPr lang="en-US" dirty="0"/>
              <a:t>laws applying to jurisdiction</a:t>
            </a:r>
          </a:p>
          <a:p>
            <a:r>
              <a:rPr lang="en-US" dirty="0"/>
              <a:t>What must be reported </a:t>
            </a:r>
            <a:br>
              <a:rPr lang="en-US" dirty="0"/>
            </a:br>
            <a:r>
              <a:rPr lang="en-US" dirty="0"/>
              <a:t>(Exhibit 61.1)</a:t>
            </a:r>
          </a:p>
          <a:p>
            <a:pPr lvl="1"/>
            <a:r>
              <a:rPr lang="en-US" dirty="0"/>
              <a:t>Intrusions / attacks on major </a:t>
            </a:r>
            <a:br>
              <a:rPr lang="en-US" dirty="0"/>
            </a:br>
            <a:r>
              <a:rPr lang="en-US" dirty="0"/>
              <a:t>networks</a:t>
            </a:r>
          </a:p>
          <a:p>
            <a:pPr lvl="1"/>
            <a:r>
              <a:rPr lang="en-US" dirty="0"/>
              <a:t> Intrusions / attacks resulting in $$$$ losses</a:t>
            </a:r>
          </a:p>
          <a:p>
            <a:pPr lvl="1"/>
            <a:r>
              <a:rPr lang="en-US" dirty="0"/>
              <a:t>Suspected state-sponsored / industrial espionage</a:t>
            </a:r>
          </a:p>
          <a:p>
            <a:pPr lvl="1"/>
            <a:r>
              <a:rPr lang="en-US" dirty="0"/>
              <a:t>Child pornography</a:t>
            </a:r>
          </a:p>
          <a:p>
            <a:pPr lvl="1"/>
            <a:r>
              <a:rPr lang="en-US" dirty="0"/>
              <a:t>Email or other digitally transmitted threats</a:t>
            </a:r>
          </a:p>
          <a:p>
            <a:pPr lvl="1"/>
            <a:r>
              <a:rPr lang="en-US" dirty="0"/>
              <a:t>Suspected terrorist activities</a:t>
            </a:r>
          </a:p>
          <a:p>
            <a:pPr marL="285750" lvl="1" indent="-285750">
              <a:buSzTx/>
              <a:buFont typeface="Wingdings" pitchFamily="2" charset="2"/>
              <a:buChar char="Ø"/>
            </a:pPr>
            <a:r>
              <a:rPr lang="en-US" dirty="0"/>
              <a:t>Internet fraud </a:t>
            </a:r>
            <a:r>
              <a:rPr lang="en-US" i="1" dirty="0"/>
              <a:t>may</a:t>
            </a:r>
            <a:r>
              <a:rPr lang="en-US" dirty="0"/>
              <a:t> be reported to various agencies but does not </a:t>
            </a:r>
            <a:r>
              <a:rPr lang="en-US" i="1" dirty="0"/>
              <a:t>have</a:t>
            </a:r>
            <a:r>
              <a:rPr lang="en-US" dirty="0"/>
              <a:t> to be reported</a:t>
            </a:r>
          </a:p>
        </p:txBody>
      </p:sp>
      <p:pic>
        <p:nvPicPr>
          <p:cNvPr id="9218" name="Picture 2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00"/>
            <a:ext cx="370905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" y="0"/>
            <a:ext cx="7162800" cy="1143000"/>
          </a:xfrm>
        </p:spPr>
        <p:txBody>
          <a:bodyPr/>
          <a:lstStyle/>
          <a:p>
            <a:r>
              <a:rPr lang="en-US" dirty="0"/>
              <a:t>Relevant Laws</a:t>
            </a:r>
            <a:r>
              <a:rPr lang="en-US" baseline="0" dirty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3800"/>
            <a:ext cx="4419600" cy="4648200"/>
          </a:xfrm>
        </p:spPr>
        <p:txBody>
          <a:bodyPr/>
          <a:lstStyle/>
          <a:p>
            <a:r>
              <a:rPr lang="en-US" dirty="0"/>
              <a:t>What </a:t>
            </a:r>
            <a:r>
              <a:rPr lang="en-US" i="1" dirty="0"/>
              <a:t>not</a:t>
            </a:r>
            <a:r>
              <a:rPr lang="en-US" dirty="0"/>
              <a:t> to report to LE</a:t>
            </a:r>
          </a:p>
          <a:p>
            <a:pPr lvl="1"/>
            <a:r>
              <a:rPr lang="en-US" dirty="0"/>
              <a:t>Port scanning &amp; other non-intrusive activities</a:t>
            </a:r>
          </a:p>
          <a:p>
            <a:pPr lvl="1"/>
            <a:r>
              <a:rPr lang="en-US" dirty="0"/>
              <a:t>Malware</a:t>
            </a:r>
            <a:r>
              <a:rPr lang="en-US" baseline="0" dirty="0"/>
              <a:t> (viruses, Trojans, worms, spyware….)</a:t>
            </a:r>
            <a:endParaRPr lang="en-US" dirty="0"/>
          </a:p>
        </p:txBody>
      </p:sp>
      <p:pic>
        <p:nvPicPr>
          <p:cNvPr id="10242" name="Picture 2" descr="C:\Users\Michel\AppData\Local\Microsoft\Windows\Temporary Internet Files\Content.IE5\DBY0R1A9\MC90005637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384300"/>
            <a:ext cx="5219295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Plan Ahead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447800"/>
            <a:ext cx="7467600" cy="4876800"/>
          </a:xfrm>
        </p:spPr>
        <p:txBody>
          <a:bodyPr/>
          <a:lstStyle/>
          <a:p>
            <a:r>
              <a:rPr lang="en-US" dirty="0"/>
              <a:t>Checklists</a:t>
            </a:r>
          </a:p>
          <a:p>
            <a:r>
              <a:rPr lang="en-US" dirty="0"/>
              <a:t>FBI</a:t>
            </a:r>
          </a:p>
          <a:p>
            <a:r>
              <a:rPr lang="en-US" dirty="0"/>
              <a:t>USSS &amp; Other Agencies</a:t>
            </a:r>
          </a:p>
          <a:p>
            <a:r>
              <a:rPr lang="en-US" dirty="0"/>
              <a:t>USPIS</a:t>
            </a:r>
          </a:p>
        </p:txBody>
      </p:sp>
      <p:pic>
        <p:nvPicPr>
          <p:cNvPr id="11266" name="Picture 2" descr="C:\Users\Michel\AppData\Local\Microsoft\Windows\Temporary Internet Files\Content.IE5\WSXM6E79\MC90043982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60400"/>
            <a:ext cx="6172200" cy="617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010400" cy="1143000"/>
          </a:xfrm>
        </p:spPr>
        <p:txBody>
          <a:bodyPr/>
          <a:lstStyle/>
          <a:p>
            <a:pPr lvl="0"/>
            <a:r>
              <a:rPr lang="en-US" dirty="0"/>
              <a:t>Checklists</a:t>
            </a:r>
          </a:p>
        </p:txBody>
      </p:sp>
      <p:pic>
        <p:nvPicPr>
          <p:cNvPr id="1015810" name="Picture 2"/>
          <p:cNvPicPr>
            <a:picLocks noChangeAspect="1" noChangeArrowheads="1"/>
          </p:cNvPicPr>
          <p:nvPr/>
        </p:nvPicPr>
        <p:blipFill>
          <a:blip r:embed="rId3" cstate="print"/>
          <a:srcRect l="19200" t="24948" r="7200" b="8246"/>
          <a:stretch>
            <a:fillRect/>
          </a:stretch>
        </p:blipFill>
        <p:spPr bwMode="auto">
          <a:xfrm>
            <a:off x="304800" y="1600200"/>
            <a:ext cx="858774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971800" y="5791200"/>
            <a:ext cx="3200400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US" dirty="0"/>
              <a:t>CSH5 Chapter 61 p 61.4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FBI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143000"/>
            <a:ext cx="8718550" cy="5181600"/>
          </a:xfrm>
        </p:spPr>
        <p:txBody>
          <a:bodyPr/>
          <a:lstStyle/>
          <a:p>
            <a:r>
              <a:rPr lang="en-US" dirty="0"/>
              <a:t>Lead LE agency for investigating foreign </a:t>
            </a:r>
            <a:r>
              <a:rPr lang="en-US" dirty="0" err="1"/>
              <a:t>cyberattackers</a:t>
            </a:r>
            <a:endParaRPr lang="en-US" dirty="0"/>
          </a:p>
          <a:p>
            <a:r>
              <a:rPr lang="en-US" dirty="0"/>
              <a:t>Fights criminals, sexual </a:t>
            </a:r>
            <a:br>
              <a:rPr lang="en-US" dirty="0"/>
            </a:br>
            <a:r>
              <a:rPr lang="en-US" dirty="0"/>
              <a:t>predators, fraudsters</a:t>
            </a:r>
          </a:p>
          <a:p>
            <a:r>
              <a:rPr lang="en-US" dirty="0"/>
              <a:t>Jurisdiction over national </a:t>
            </a:r>
            <a:br>
              <a:rPr lang="en-US" dirty="0"/>
            </a:br>
            <a:r>
              <a:rPr lang="en-US" dirty="0"/>
              <a:t>security investigations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600200"/>
            <a:ext cx="4933950" cy="50780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USSS &amp; Other Agencies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66800"/>
            <a:ext cx="8382000" cy="5257800"/>
          </a:xfrm>
        </p:spPr>
        <p:txBody>
          <a:bodyPr/>
          <a:lstStyle/>
          <a:p>
            <a:r>
              <a:rPr lang="en-US" dirty="0"/>
              <a:t>US Secret Service</a:t>
            </a:r>
          </a:p>
          <a:p>
            <a:pPr lvl="1"/>
            <a:r>
              <a:rPr lang="en-US" dirty="0"/>
              <a:t>Counterfeiting, identity theft, </a:t>
            </a:r>
            <a:br>
              <a:rPr lang="en-US" dirty="0"/>
            </a:br>
            <a:r>
              <a:rPr lang="en-US" dirty="0"/>
              <a:t>computer fraud</a:t>
            </a:r>
          </a:p>
          <a:p>
            <a:pPr lvl="1"/>
            <a:r>
              <a:rPr lang="en-US" dirty="0"/>
              <a:t>Attacks on Treasury Dept</a:t>
            </a:r>
          </a:p>
          <a:p>
            <a:pPr lvl="1"/>
            <a:r>
              <a:rPr lang="en-US" dirty="0"/>
              <a:t>Attacks on other targets not </a:t>
            </a:r>
            <a:br>
              <a:rPr lang="en-US" dirty="0"/>
            </a:br>
            <a:r>
              <a:rPr lang="en-US" dirty="0"/>
              <a:t>covered by FBI</a:t>
            </a:r>
          </a:p>
          <a:p>
            <a:r>
              <a:rPr lang="en-US" dirty="0"/>
              <a:t>Other agencies may be involved</a:t>
            </a:r>
          </a:p>
          <a:p>
            <a:pPr lvl="1"/>
            <a:r>
              <a:rPr lang="en-US" dirty="0"/>
              <a:t>Customs</a:t>
            </a:r>
          </a:p>
          <a:p>
            <a:pPr lvl="1"/>
            <a:r>
              <a:rPr lang="en-US" dirty="0"/>
              <a:t>Commerce</a:t>
            </a:r>
          </a:p>
          <a:p>
            <a:pPr lvl="1"/>
            <a:r>
              <a:rPr lang="en-US" dirty="0"/>
              <a:t>Naval Criminal Investigative </a:t>
            </a:r>
            <a:br>
              <a:rPr lang="en-US" dirty="0"/>
            </a:br>
            <a:r>
              <a:rPr lang="en-US" dirty="0"/>
              <a:t>Service</a:t>
            </a:r>
          </a:p>
          <a:p>
            <a:pPr lvl="1"/>
            <a:r>
              <a:rPr lang="en-US" dirty="0"/>
              <a:t>US Army Intelligence</a:t>
            </a:r>
          </a:p>
          <a:p>
            <a:pPr lvl="1"/>
            <a:r>
              <a:rPr lang="en-US" dirty="0"/>
              <a:t>US Army Criminal Investigation Division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93198"/>
            <a:ext cx="3057525" cy="30074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S 342 Class Notes">
  <a:themeElements>
    <a:clrScheme name="IS 342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IS 342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a:spPr>
      <a:bodyPr wrap="none" rtlCol="0">
        <a:spAutoFit/>
      </a:bodyPr>
      <a:lstStyle>
        <a:defPPr>
          <a:defRPr dirty="0">
            <a:latin typeface="Arial Narrow" pitchFamily="34" charset="0"/>
          </a:defRPr>
        </a:defPPr>
      </a:lstStyle>
    </a:txDef>
  </a:objectDefaults>
  <a:extraClrSchemeLst>
    <a:extraClrScheme>
      <a:clrScheme name="IS 342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 342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 342 Class Notes</Template>
  <TotalTime>1993</TotalTime>
  <Words>1425</Words>
  <Application>Microsoft Office PowerPoint</Application>
  <PresentationFormat>On-screen Show (4:3)</PresentationFormat>
  <Paragraphs>211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Narrow</vt:lpstr>
      <vt:lpstr>Bookman Old Style</vt:lpstr>
      <vt:lpstr>Garamond</vt:lpstr>
      <vt:lpstr>Times New Roman</vt:lpstr>
      <vt:lpstr>Wingdings</vt:lpstr>
      <vt:lpstr>IS 342 Class Notes</vt:lpstr>
      <vt:lpstr>Working with  Law Enforcement</vt:lpstr>
      <vt:lpstr>Topics</vt:lpstr>
      <vt:lpstr>Introduction</vt:lpstr>
      <vt:lpstr>Relevant Laws (1)</vt:lpstr>
      <vt:lpstr>Relevant Laws (2)</vt:lpstr>
      <vt:lpstr>Plan Ahead</vt:lpstr>
      <vt:lpstr>Checklists</vt:lpstr>
      <vt:lpstr>FBI</vt:lpstr>
      <vt:lpstr>USSS &amp; Other Agencies</vt:lpstr>
      <vt:lpstr>USPIS</vt:lpstr>
      <vt:lpstr>Memorandum of Agreement</vt:lpstr>
      <vt:lpstr>DoJ Computer-Crime Resources</vt:lpstr>
      <vt:lpstr>Handling Evidence &amp; Chain of Custody</vt:lpstr>
      <vt:lpstr>Issues of Liability</vt:lpstr>
      <vt:lpstr>Ask Law Enforcement to Give Back</vt:lpstr>
      <vt:lpstr>The Knock at the Door</vt:lpstr>
      <vt:lpstr>Keeping Your Operation Running During an Investigation</vt:lpstr>
      <vt:lpstr>Non-electronic Records and the Insider Threat</vt:lpstr>
      <vt:lpstr>Information Sharing  (The Human Factor)</vt:lpstr>
      <vt:lpstr>InfraGard (1)</vt:lpstr>
      <vt:lpstr>InfraGard (2)</vt:lpstr>
      <vt:lpstr>InfraGard (3)</vt:lpstr>
      <vt:lpstr>Paranoid Conspiracy Theories About InfraGard</vt:lpstr>
      <vt:lpstr>DISCUSSION</vt:lpstr>
    </vt:vector>
  </TitlesOfParts>
  <Manager>Frank Vanecek, DBA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Law Enforcement</dc:title>
  <dc:subject>CSH5 Ch 61 -- David Land</dc:subject>
  <dc:creator>M. E. Kabay, PhD, CISSP-ISSMP</dc:creator>
  <cp:keywords/>
  <dc:description>Updated 2013-03-12 by MK -- minor corrections and updates_x000d_
Updated 2012-04-04</dc:description>
  <cp:lastModifiedBy>Mich Kabay</cp:lastModifiedBy>
  <cp:revision>155</cp:revision>
  <cp:lastPrinted>2000-03-28T00:08:39Z</cp:lastPrinted>
  <dcterms:created xsi:type="dcterms:W3CDTF">2005-02-12T21:38:10Z</dcterms:created>
  <dcterms:modified xsi:type="dcterms:W3CDTF">2021-02-05T19:54:42Z</dcterms:modified>
  <cp:category/>
</cp:coreProperties>
</file>